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7.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0.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5.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6.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0.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1.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2.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4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62"/>
  </p:notesMasterIdLst>
  <p:handoutMasterIdLst>
    <p:handoutMasterId r:id="rId63"/>
  </p:handoutMasterIdLst>
  <p:sldIdLst>
    <p:sldId id="281" r:id="rId3"/>
    <p:sldId id="528" r:id="rId4"/>
    <p:sldId id="529" r:id="rId5"/>
    <p:sldId id="326" r:id="rId6"/>
    <p:sldId id="323" r:id="rId7"/>
    <p:sldId id="509" r:id="rId8"/>
    <p:sldId id="501" r:id="rId9"/>
    <p:sldId id="503" r:id="rId10"/>
    <p:sldId id="504" r:id="rId11"/>
    <p:sldId id="678" r:id="rId12"/>
    <p:sldId id="714" r:id="rId13"/>
    <p:sldId id="508" r:id="rId14"/>
    <p:sldId id="719" r:id="rId15"/>
    <p:sldId id="732" r:id="rId16"/>
    <p:sldId id="487" r:id="rId17"/>
    <p:sldId id="489" r:id="rId18"/>
    <p:sldId id="488" r:id="rId19"/>
    <p:sldId id="493" r:id="rId20"/>
    <p:sldId id="683" r:id="rId21"/>
    <p:sldId id="490" r:id="rId22"/>
    <p:sldId id="478" r:id="rId23"/>
    <p:sldId id="486" r:id="rId24"/>
    <p:sldId id="693" r:id="rId25"/>
    <p:sldId id="694" r:id="rId26"/>
    <p:sldId id="724" r:id="rId27"/>
    <p:sldId id="726" r:id="rId28"/>
    <p:sldId id="709" r:id="rId29"/>
    <p:sldId id="736" r:id="rId30"/>
    <p:sldId id="689" r:id="rId31"/>
    <p:sldId id="733" r:id="rId32"/>
    <p:sldId id="739" r:id="rId33"/>
    <p:sldId id="727" r:id="rId34"/>
    <p:sldId id="737" r:id="rId35"/>
    <p:sldId id="722" r:id="rId36"/>
    <p:sldId id="738" r:id="rId37"/>
    <p:sldId id="734" r:id="rId38"/>
    <p:sldId id="730" r:id="rId39"/>
    <p:sldId id="728" r:id="rId40"/>
    <p:sldId id="704" r:id="rId41"/>
    <p:sldId id="456" r:id="rId42"/>
    <p:sldId id="706" r:id="rId43"/>
    <p:sldId id="696" r:id="rId44"/>
    <p:sldId id="707" r:id="rId45"/>
    <p:sldId id="705" r:id="rId46"/>
    <p:sldId id="731" r:id="rId47"/>
    <p:sldId id="721" r:id="rId48"/>
    <p:sldId id="711" r:id="rId49"/>
    <p:sldId id="729" r:id="rId50"/>
    <p:sldId id="337" r:id="rId51"/>
    <p:sldId id="735" r:id="rId52"/>
    <p:sldId id="256" r:id="rId53"/>
    <p:sldId id="267" r:id="rId54"/>
    <p:sldId id="276" r:id="rId55"/>
    <p:sldId id="277" r:id="rId56"/>
    <p:sldId id="285" r:id="rId57"/>
    <p:sldId id="260" r:id="rId58"/>
    <p:sldId id="282" r:id="rId59"/>
    <p:sldId id="287" r:id="rId60"/>
    <p:sldId id="740"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wer, Roger C" initials="BRC" lastIdx="1" clrIdx="0">
    <p:extLst>
      <p:ext uri="{19B8F6BF-5375-455C-9EA6-DF929625EA0E}">
        <p15:presenceInfo xmlns:p15="http://schemas.microsoft.com/office/powerpoint/2012/main" userId="Brewer, Roger 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7C80"/>
    <a:srgbClr val="FFFFCC"/>
    <a:srgbClr val="FF66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1" autoAdjust="0"/>
    <p:restoredTop sz="94660"/>
  </p:normalViewPr>
  <p:slideViewPr>
    <p:cSldViewPr snapToGrid="0">
      <p:cViewPr varScale="1">
        <p:scale>
          <a:sx n="99" d="100"/>
          <a:sy n="99" d="100"/>
        </p:scale>
        <p:origin x="1518" y="90"/>
      </p:cViewPr>
      <p:guideLst>
        <p:guide orient="horz" pos="2160"/>
        <p:guide pos="2880"/>
      </p:guideLst>
    </p:cSldViewPr>
  </p:slideViewPr>
  <p:notesTextViewPr>
    <p:cViewPr>
      <p:scale>
        <a:sx n="1" d="1"/>
        <a:sy n="1" d="1"/>
      </p:scale>
      <p:origin x="0" y="0"/>
    </p:cViewPr>
  </p:notesTextViewPr>
  <p:sorterViewPr>
    <p:cViewPr>
      <p:scale>
        <a:sx n="100" d="100"/>
        <a:sy n="100" d="100"/>
      </p:scale>
      <p:origin x="0" y="-290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oger\AA%20Work\Home\New\TPH%20Water\AA%20Report\Manuscript\Draft\Tables\TPH%20Manuscript%20Tables%20(Jan%20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Roger\AA%20Work\Home\New\TPH%20Water\AA%20Report\Text\Figures\LUFT%20Figure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Roger\AA%20Work\Home\New\TPH%20Water\AA%20Report\Text\Figures\LUFT%20Figure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1" Type="http://schemas.openxmlformats.org/officeDocument/2006/relationships/oleObject" Target="file:///C:\AA%20HI%20DOH%20Various\HDOH%20Projects\Soil%20Gas\TPH%20Soil%20Gas%20Study\AA%20TPH%20SG%20Study%20Data%20Summary\Petroleum%20Soil%20Gas%20Data%20Summary%20(RB%20Jan%2012).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1" Type="http://schemas.openxmlformats.org/officeDocument/2006/relationships/oleObject" Target="file:///C:\AA%20HI%20DOH%20Various\HDOH%20Projects\Soil%20Gas\TPH%20Soil%20Gas%20Study\AA%20TPH%20SG%20Study%20Data%20Summary\Petroleum%20Soil%20Gas%20Data%20Summary%20(RB%20Jan%2012).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AA%20HI%20DOH%20Various\HDOH%20Projects\Soil%20Gas\TPH%20Soil%20Gas%20Study\AA%20TPH%20SG%20Study%20Data%20Summary\Petroleum%20Soil%20Gas%20Data%20Summary%20(RB%20Jan%2012).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AA%20HI%20DOH%20Various\HDOH%20Projects\Soil%20Gas\TPH%20Soil%20Gas%20Study\AA%20TPH%20SG%20Study%20Data%20Summary\Petroleum%20Soil%20Gas%20Data%20Summary%20(RB%20Jan%201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roger.brewer\AABrewer%20-%20Technical%20A%20(Conferences%20etc)\2022\UH%20WRRC%20(April%202022)\Presentation\Figures\Fuel%20Makeup%20Pie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1" Type="http://schemas.openxmlformats.org/officeDocument/2006/relationships/oleObject" Target="file:///C:\AA%20HI%20DOH%20Various\HDOH%20Projects\Soil%20Gas\TPH%20Soil%20Gas%20Study\AA%20TPH%20SG%20Study%20Data%20Summary\Petroleum%20Soil%20Gas%20Data%20Summary%20(RB%20Jan%2012).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AA%20HI%20DOH%20Various\HDOH%20Projects\Soil%20Gas\TPH%20Soil%20Gas%20Study\AA%20TPH%20SG%20Study%20Data%20Summary\Petroleum%20Soil%20Gas%20Data%20Summary%20(RB%20Jan%2012).xlsx" TargetMode="External"/></Relationships>
</file>

<file path=ppt/charts/_rels/chart25.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19.xml"/><Relationship Id="rId1" Type="http://schemas.microsoft.com/office/2011/relationships/chartStyle" Target="style19.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20.xml"/><Relationship Id="rId1" Type="http://schemas.microsoft.com/office/2011/relationships/chartStyle" Target="style20.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21.xml"/><Relationship Id="rId1" Type="http://schemas.microsoft.com/office/2011/relationships/chartStyle" Target="style21.xml"/></Relationships>
</file>

<file path=ppt/charts/_rels/chart28.xml.rels><?xml version="1.0" encoding="UTF-8" standalone="yes"?>
<Relationships xmlns="http://schemas.openxmlformats.org/package/2006/relationships"><Relationship Id="rId1" Type="http://schemas.openxmlformats.org/officeDocument/2006/relationships/oleObject" Target="file:///C:\AA%20HI%20DOH%20Various\HDOH%20Projects\Soil%20Gas\TPH%20Soil%20Gas%20Study\AA%20TPH%20SG%20Study%20Data%20Summary\Petroleum%20Soil%20Gas%20Data%20Summary%20(RB%20Jan%2012).xlsx" TargetMode="External"/></Relationships>
</file>

<file path=ppt/charts/_rels/chart29.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oger\AA%20Work\Home\New\TPH%20Water\AA%20Report\Manuscript\Draft\Tables\TPH%20Manuscript%20Tables%20(Jan%20202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23.xml"/><Relationship Id="rId1" Type="http://schemas.microsoft.com/office/2011/relationships/chartStyle" Target="style23.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24.xml"/><Relationship Id="rId1" Type="http://schemas.microsoft.com/office/2011/relationships/chartStyle" Target="style24.xml"/></Relationships>
</file>

<file path=ppt/charts/_rels/chart32.xml.rels><?xml version="1.0" encoding="UTF-8" standalone="yes"?>
<Relationships xmlns="http://schemas.openxmlformats.org/package/2006/relationships"><Relationship Id="rId1" Type="http://schemas.openxmlformats.org/officeDocument/2006/relationships/oleObject" Target="file:///C:\AA%20HI%20DOH%20Various\HDOH%20Projects\Soil%20Gas\TPH%20Soil%20Gas%20Study\AA%20TPH%20SG%20Study%20Data%20Summary\Petroleum%20Soil%20Gas%20Data%20Summary%20(RB%20Jan%2012).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AA%20HI%20DOH%20Various\HDOH%20Projects\Soil%20Gas\TPH%20Soil%20Gas%20Study\AA%20TPH%20SG%20Study%20Data%20Summary\Petroleum%20Soil%20Gas%20Data%20Summary%20(RB%20Jan%2012).xlsx" TargetMode="External"/></Relationships>
</file>

<file path=ppt/charts/_rels/chart34.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25.xml"/><Relationship Id="rId1" Type="http://schemas.microsoft.com/office/2011/relationships/chartStyle" Target="style25.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26.xml"/><Relationship Id="rId1" Type="http://schemas.microsoft.com/office/2011/relationships/chartStyle" Target="style26.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27.xml"/><Relationship Id="rId1" Type="http://schemas.microsoft.com/office/2011/relationships/chartStyle" Target="style27.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28.xml"/><Relationship Id="rId1" Type="http://schemas.microsoft.com/office/2011/relationships/chartStyle" Target="style28.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29.xml"/><Relationship Id="rId1" Type="http://schemas.microsoft.com/office/2011/relationships/chartStyle" Target="style29.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31.xml"/><Relationship Id="rId1" Type="http://schemas.microsoft.com/office/2011/relationships/chartStyle" Target="style31.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Roger\AA%20Work\Home\New\TPH%20Water\AA%20Report\Manuscript\Draft\Tables\TPH%20Manuscript%20Tables%20(Jan%202022).xlsx" TargetMode="External"/><Relationship Id="rId2" Type="http://schemas.microsoft.com/office/2011/relationships/chartColorStyle" Target="colors32.xml"/><Relationship Id="rId1" Type="http://schemas.microsoft.com/office/2011/relationships/chartStyle" Target="style32.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Roger\AA%20Work\Home\New\TPH%20Water\AA%20Report\Manuscript\Draft\Tables\TPH%20Manuscript%20Tables%20(Jan%202022).xlsx" TargetMode="External"/><Relationship Id="rId2" Type="http://schemas.microsoft.com/office/2011/relationships/chartColorStyle" Target="colors33.xml"/><Relationship Id="rId1" Type="http://schemas.microsoft.com/office/2011/relationships/chartStyle" Target="style33.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34.xml"/><Relationship Id="rId1" Type="http://schemas.microsoft.com/office/2011/relationships/chartStyle" Target="style34.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Roger\AA%20Work\Home\New\TPH%20Water\AA%20Report\Text\Figures\LUFT%20Figures.xlsx" TargetMode="External"/><Relationship Id="rId2" Type="http://schemas.microsoft.com/office/2011/relationships/chartColorStyle" Target="colors35.xml"/><Relationship Id="rId1" Type="http://schemas.microsoft.com/office/2011/relationships/chartStyle" Target="style35.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Roger\AA%20Work\Home\New\TPH%20Water\AA%20Report\Text\Figures\LUFT%20Figures.xlsx" TargetMode="External"/><Relationship Id="rId2" Type="http://schemas.microsoft.com/office/2011/relationships/chartColorStyle" Target="colors36.xml"/><Relationship Id="rId1" Type="http://schemas.microsoft.com/office/2011/relationships/chartStyle" Target="style36.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oger\AA%20Work\Home\New\UH%20WRRC%20(April%202022)\Presentation\Figures\Fuel%20Makeup%20Pi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oger\AA%20Work\Home\New\TPH%20Water\AA%20Report\Manuscript\Draft\Tables\TPH%20Manuscript%20Tables%20(Jan%20202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Roger\AA%20Work\Home\New\TPH%20Water\AA%20Report\Manuscript\Draft\Tables\TPH%20Manuscript%20Tables%20(Jan%20202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dirty="0">
                <a:solidFill>
                  <a:schemeClr val="tx1"/>
                </a:solidFill>
              </a:rPr>
              <a:t>Gasoline</a:t>
            </a:r>
          </a:p>
          <a:p>
            <a:pPr>
              <a:defRPr sz="2000" b="1">
                <a:solidFill>
                  <a:schemeClr val="tx1"/>
                </a:solidFill>
              </a:defRPr>
            </a:pPr>
            <a:r>
              <a:rPr lang="en-US" sz="1800" b="1" dirty="0">
                <a:solidFill>
                  <a:schemeClr val="tx1"/>
                </a:solidFill>
              </a:rPr>
              <a:t>(CAEPA LUFT)</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CE28-4BAD-A930-CC4E0451AF27}"/>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CE28-4BAD-A930-CC4E0451AF27}"/>
              </c:ext>
            </c:extLst>
          </c:dPt>
          <c:dLbls>
            <c:dLbl>
              <c:idx val="0"/>
              <c:layout>
                <c:manualLayout>
                  <c:x val="9.7720253718285216E-2"/>
                  <c:y val="5.6102362204724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C5FDE46-C09B-4856-B84D-0A6F4B633C1D}" type="CATEGORYNAME">
                      <a:rPr lang="en-US" smtClean="0">
                        <a:solidFill>
                          <a:schemeClr val="tx1"/>
                        </a:solidFill>
                      </a:rPr>
                      <a:pPr>
                        <a:defRPr sz="1800" b="1">
                          <a:solidFill>
                            <a:schemeClr val="tx1"/>
                          </a:solidFill>
                        </a:defRPr>
                      </a:pPr>
                      <a:t>[CATEGORY NAME]</a:t>
                    </a:fld>
                    <a:endParaRPr lang="en-US" dirty="0">
                      <a:solidFill>
                        <a:schemeClr val="tx1"/>
                      </a:solidFill>
                    </a:endParaRPr>
                  </a:p>
                  <a:p>
                    <a:pPr>
                      <a:defRPr sz="1800" b="1">
                        <a:solidFill>
                          <a:schemeClr val="tx1"/>
                        </a:solidFill>
                      </a:defRPr>
                    </a:pPr>
                    <a:r>
                      <a:rPr lang="en-US" baseline="0" dirty="0">
                        <a:solidFill>
                          <a:schemeClr val="tx1"/>
                        </a:solidFill>
                      </a:rPr>
                      <a:t>23%</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28-4BAD-A930-CC4E0451AF27}"/>
                </c:ext>
              </c:extLst>
            </c:dLbl>
            <c:dLbl>
              <c:idx val="1"/>
              <c:layout>
                <c:manualLayout>
                  <c:x val="0.26672933409800803"/>
                  <c:y val="-0.151851669582968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r>
                      <a:rPr lang="en-US" dirty="0">
                        <a:solidFill>
                          <a:schemeClr val="tx1"/>
                        </a:solidFill>
                      </a:rPr>
                      <a:t>TPH 77%</a:t>
                    </a:r>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6569712479928559"/>
                      <c:h val="0.21736111111111106"/>
                    </c:manualLayout>
                  </c15:layout>
                </c:ext>
                <c:ext xmlns:c16="http://schemas.microsoft.com/office/drawing/2014/chart" uri="{C3380CC4-5D6E-409C-BE32-E72D297353CC}">
                  <c16:uniqueId val="{00000003-CE28-4BAD-A930-CC4E0451AF2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'T-9 Summary Fuel-Dissolv Makeup'!$B$4:$B$5</c:f>
              <c:strCache>
                <c:ptCount val="2"/>
                <c:pt idx="0">
                  <c:v>Total BTEXN:</c:v>
                </c:pt>
                <c:pt idx="1">
                  <c:v>Total Carbon Ranges:</c:v>
                </c:pt>
              </c:strCache>
            </c:strRef>
          </c:cat>
          <c:val>
            <c:numRef>
              <c:f>'T-9 Summary Fuel-Dissolv Makeup'!$C$4:$C$5</c:f>
              <c:numCache>
                <c:formatCode>0%</c:formatCode>
                <c:ptCount val="2"/>
                <c:pt idx="0">
                  <c:v>0.22574319484240685</c:v>
                </c:pt>
                <c:pt idx="1">
                  <c:v>0.7742568051575931</c:v>
                </c:pt>
              </c:numCache>
            </c:numRef>
          </c:val>
          <c:extLst>
            <c:ext xmlns:c16="http://schemas.microsoft.com/office/drawing/2014/chart" uri="{C3380CC4-5D6E-409C-BE32-E72D297353CC}">
              <c16:uniqueId val="{00000004-CE28-4BAD-A930-CC4E0451AF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'JP-5 Old vs New'!$B$3:$B$5</c:f>
              <c:strCache>
                <c:ptCount val="3"/>
                <c:pt idx="0">
                  <c:v>Total BTEXMN (Old):</c:v>
                </c:pt>
                <c:pt idx="1">
                  <c:v>Total BTEXMN (New):</c:v>
                </c:pt>
                <c:pt idx="2">
                  <c:v>Total Carbon Ranges:</c:v>
                </c:pt>
              </c:strCache>
            </c:strRef>
          </c:tx>
          <c:spPr>
            <a:ln>
              <a:solidFill>
                <a:schemeClr val="tx1"/>
              </a:solidFill>
            </a:ln>
          </c:spPr>
          <c:explosion val="2"/>
          <c:dPt>
            <c:idx val="0"/>
            <c:bubble3D val="0"/>
            <c:spPr>
              <a:solidFill>
                <a:schemeClr val="accent3">
                  <a:alpha val="50000"/>
                </a:schemeClr>
              </a:solidFill>
              <a:ln w="19050">
                <a:solidFill>
                  <a:schemeClr val="tx1"/>
                </a:solidFill>
                <a:prstDash val="sysDash"/>
              </a:ln>
              <a:effectLst/>
            </c:spPr>
            <c:extLst>
              <c:ext xmlns:c16="http://schemas.microsoft.com/office/drawing/2014/chart" uri="{C3380CC4-5D6E-409C-BE32-E72D297353CC}">
                <c16:uniqueId val="{00000001-9D71-4524-AA62-41DBB60BDFC1}"/>
              </c:ext>
            </c:extLst>
          </c:dPt>
          <c:dPt>
            <c:idx val="1"/>
            <c:bubble3D val="0"/>
            <c:explosion val="0"/>
            <c:spPr>
              <a:solidFill>
                <a:schemeClr val="accent1"/>
              </a:solidFill>
              <a:ln w="19050">
                <a:solidFill>
                  <a:schemeClr val="tx1"/>
                </a:solidFill>
              </a:ln>
              <a:effectLst/>
            </c:spPr>
            <c:extLst>
              <c:ext xmlns:c16="http://schemas.microsoft.com/office/drawing/2014/chart" uri="{C3380CC4-5D6E-409C-BE32-E72D297353CC}">
                <c16:uniqueId val="{00000003-9D71-4524-AA62-41DBB60BDFC1}"/>
              </c:ext>
            </c:extLst>
          </c:dPt>
          <c:dPt>
            <c:idx val="2"/>
            <c:bubble3D val="0"/>
            <c:explosion val="0"/>
            <c:spPr>
              <a:solidFill>
                <a:schemeClr val="accent2"/>
              </a:solidFill>
              <a:ln w="19050">
                <a:solidFill>
                  <a:schemeClr val="tx1"/>
                </a:solidFill>
              </a:ln>
              <a:effectLst/>
            </c:spPr>
            <c:extLst>
              <c:ext xmlns:c16="http://schemas.microsoft.com/office/drawing/2014/chart" uri="{C3380CC4-5D6E-409C-BE32-E72D297353CC}">
                <c16:uniqueId val="{00000005-7800-4324-9D5D-48717C05C5BE}"/>
              </c:ext>
            </c:extLst>
          </c:dPt>
          <c:cat>
            <c:strRef>
              <c:f>'[2]T-6 JP-5 Eff Tox Makeup'!$B$3:$B$4</c:f>
              <c:strCache>
                <c:ptCount val="2"/>
                <c:pt idx="0">
                  <c:v>Total BTEXMN:</c:v>
                </c:pt>
                <c:pt idx="1">
                  <c:v>Total Carbon Ranges:</c:v>
                </c:pt>
              </c:strCache>
            </c:strRef>
          </c:cat>
          <c:val>
            <c:numRef>
              <c:f>'JP-5 Old vs New'!$G$3:$G$5</c:f>
              <c:numCache>
                <c:formatCode>0%</c:formatCode>
                <c:ptCount val="3"/>
                <c:pt idx="0">
                  <c:v>0.69</c:v>
                </c:pt>
                <c:pt idx="1">
                  <c:v>0.1</c:v>
                </c:pt>
                <c:pt idx="2">
                  <c:v>0.20520658610459463</c:v>
                </c:pt>
              </c:numCache>
            </c:numRef>
          </c:val>
          <c:extLst>
            <c:ext xmlns:c16="http://schemas.microsoft.com/office/drawing/2014/chart" uri="{C3380CC4-5D6E-409C-BE32-E72D297353CC}">
              <c16:uniqueId val="{00000004-9D71-4524-AA62-41DBB60BDFC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Sheet1!$K$4:$K$5</c:f>
              <c:strCache>
                <c:ptCount val="2"/>
                <c:pt idx="0">
                  <c:v>Total BTEXN</c:v>
                </c:pt>
                <c:pt idx="1">
                  <c:v>Total Carbon Ranges</c:v>
                </c:pt>
              </c:strCache>
            </c:strRef>
          </c:tx>
          <c:spPr>
            <a:solidFill>
              <a:srgbClr val="FFFF00"/>
            </a:solidFill>
            <a:ln>
              <a:solidFill>
                <a:schemeClr val="tx1"/>
              </a:solidFill>
            </a:ln>
          </c:spPr>
          <c:dPt>
            <c:idx val="0"/>
            <c:bubble3D val="0"/>
            <c:spPr>
              <a:solidFill>
                <a:schemeClr val="bg2">
                  <a:lumMod val="90000"/>
                </a:schemeClr>
              </a:solidFill>
              <a:ln w="19050">
                <a:solidFill>
                  <a:schemeClr val="tx1"/>
                </a:solidFill>
                <a:prstDash val="sysDash"/>
              </a:ln>
              <a:effectLst/>
            </c:spPr>
            <c:extLst>
              <c:ext xmlns:c16="http://schemas.microsoft.com/office/drawing/2014/chart" uri="{C3380CC4-5D6E-409C-BE32-E72D297353CC}">
                <c16:uniqueId val="{00000001-A77B-4CA4-A309-65005D71C090}"/>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A77B-4CA4-A309-65005D71C090}"/>
              </c:ext>
            </c:extLst>
          </c:dPt>
          <c:cat>
            <c:strRef>
              <c:f>Sheet1!$K$4:$K$5</c:f>
              <c:strCache>
                <c:ptCount val="2"/>
                <c:pt idx="0">
                  <c:v>Total BTEXN</c:v>
                </c:pt>
                <c:pt idx="1">
                  <c:v>Total Carbon Ranges</c:v>
                </c:pt>
              </c:strCache>
            </c:strRef>
          </c:cat>
          <c:val>
            <c:numRef>
              <c:f>Sheet1!$M$4:$M$5</c:f>
              <c:numCache>
                <c:formatCode>0%</c:formatCode>
                <c:ptCount val="2"/>
                <c:pt idx="0">
                  <c:v>0.79479341389540548</c:v>
                </c:pt>
                <c:pt idx="1">
                  <c:v>0.20520658610459463</c:v>
                </c:pt>
              </c:numCache>
            </c:numRef>
          </c:val>
          <c:extLst>
            <c:ext xmlns:c16="http://schemas.microsoft.com/office/drawing/2014/chart" uri="{C3380CC4-5D6E-409C-BE32-E72D297353CC}">
              <c16:uniqueId val="{00000004-A77B-4CA4-A309-65005D71C09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61B6-4333-9365-20A83A040B45}"/>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61B6-4333-9365-20A83A040B45}"/>
              </c:ext>
            </c:extLst>
          </c:dPt>
          <c:cat>
            <c:strRef>
              <c:f>Sheet1!$K$4:$K$5</c:f>
              <c:strCache>
                <c:ptCount val="2"/>
                <c:pt idx="0">
                  <c:v>Total BTEXN</c:v>
                </c:pt>
                <c:pt idx="1">
                  <c:v>Total Carbon Ranges</c:v>
                </c:pt>
              </c:strCache>
            </c:strRef>
          </c:cat>
          <c:val>
            <c:numRef>
              <c:f>Sheet1!$L$4:$L$5</c:f>
              <c:numCache>
                <c:formatCode>0%</c:formatCode>
                <c:ptCount val="2"/>
                <c:pt idx="0">
                  <c:v>0.84368654750887384</c:v>
                </c:pt>
                <c:pt idx="1">
                  <c:v>0.15631345249112605</c:v>
                </c:pt>
              </c:numCache>
            </c:numRef>
          </c:val>
          <c:extLst>
            <c:ext xmlns:c16="http://schemas.microsoft.com/office/drawing/2014/chart" uri="{C3380CC4-5D6E-409C-BE32-E72D297353CC}">
              <c16:uniqueId val="{00000004-61B6-4333-9365-20A83A040B4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prstClr val="black"/>
              </a:solidFill>
            </a:ln>
          </c:spPr>
          <c:dPt>
            <c:idx val="0"/>
            <c:bubble3D val="0"/>
            <c:spPr>
              <a:solidFill>
                <a:srgbClr val="92D050"/>
              </a:solidFill>
              <a:ln>
                <a:solidFill>
                  <a:prstClr val="black"/>
                </a:solidFill>
              </a:ln>
            </c:spPr>
            <c:extLst>
              <c:ext xmlns:c16="http://schemas.microsoft.com/office/drawing/2014/chart" uri="{C3380CC4-5D6E-409C-BE32-E72D297353CC}">
                <c16:uniqueId val="{00000002-E1E8-4775-A35C-7620D6D92ADC}"/>
              </c:ext>
            </c:extLst>
          </c:dPt>
          <c:dPt>
            <c:idx val="1"/>
            <c:bubble3D val="0"/>
            <c:spPr>
              <a:solidFill>
                <a:srgbClr val="FFFF00"/>
              </a:solidFill>
              <a:ln>
                <a:solidFill>
                  <a:prstClr val="black"/>
                </a:solidFill>
              </a:ln>
            </c:spPr>
            <c:extLst>
              <c:ext xmlns:c16="http://schemas.microsoft.com/office/drawing/2014/chart" uri="{C3380CC4-5D6E-409C-BE32-E72D297353CC}">
                <c16:uniqueId val="{00000001-E1E8-4775-A35C-7620D6D92ADC}"/>
              </c:ext>
            </c:extLst>
          </c:dPt>
          <c:cat>
            <c:strRef>
              <c:f>'Carbon Range Pie Charts'!$C$141:$C$143</c:f>
              <c:strCache>
                <c:ptCount val="3"/>
                <c:pt idx="0">
                  <c:v>C5-8 Aliphatics:</c:v>
                </c:pt>
                <c:pt idx="1">
                  <c:v>C9-12 Aliphatics:</c:v>
                </c:pt>
                <c:pt idx="2">
                  <c:v>C9-10 Aromatics:</c:v>
                </c:pt>
              </c:strCache>
            </c:strRef>
          </c:cat>
          <c:val>
            <c:numRef>
              <c:f>'Carbon Range Pie Charts'!$D$141:$D$143</c:f>
              <c:numCache>
                <c:formatCode>0.0%</c:formatCode>
                <c:ptCount val="3"/>
                <c:pt idx="0">
                  <c:v>0.25338555174920607</c:v>
                </c:pt>
                <c:pt idx="1">
                  <c:v>0.73784981365098201</c:v>
                </c:pt>
                <c:pt idx="2">
                  <c:v>8.7646345998263382E-3</c:v>
                </c:pt>
              </c:numCache>
            </c:numRef>
          </c:val>
          <c:extLst>
            <c:ext xmlns:c16="http://schemas.microsoft.com/office/drawing/2014/chart" uri="{C3380CC4-5D6E-409C-BE32-E72D297353CC}">
              <c16:uniqueId val="{00000000-E1E8-4775-A35C-7620D6D92ADC}"/>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'Gasoline (CAEPA LUFT)'!$B$12:$B$15</c:f>
              <c:strCache>
                <c:ptCount val="4"/>
                <c:pt idx="0">
                  <c:v>C5-C8 Aliphatics</c:v>
                </c:pt>
                <c:pt idx="1">
                  <c:v>&gt;C8-C18 Aliphatics</c:v>
                </c:pt>
                <c:pt idx="2">
                  <c:v>&gt;C18-C32 Aliphatics</c:v>
                </c:pt>
                <c:pt idx="3">
                  <c:v>&gt;C8 Aromatics</c:v>
                </c:pt>
              </c:strCache>
            </c:strRef>
          </c:tx>
          <c:spPr>
            <a:ln>
              <a:solidFill>
                <a:schemeClr val="tx1"/>
              </a:solidFill>
            </a:ln>
          </c:spPr>
          <c:dPt>
            <c:idx val="0"/>
            <c:bubble3D val="0"/>
            <c:spPr>
              <a:solidFill>
                <a:srgbClr val="92D050"/>
              </a:solidFill>
              <a:ln w="19050">
                <a:solidFill>
                  <a:schemeClr val="tx1"/>
                </a:solidFill>
              </a:ln>
              <a:effectLst/>
            </c:spPr>
            <c:extLst>
              <c:ext xmlns:c16="http://schemas.microsoft.com/office/drawing/2014/chart" uri="{C3380CC4-5D6E-409C-BE32-E72D297353CC}">
                <c16:uniqueId val="{00000001-965A-4A42-9DB5-CE5FD8B417B3}"/>
              </c:ext>
            </c:extLst>
          </c:dPt>
          <c:dPt>
            <c:idx val="1"/>
            <c:bubble3D val="0"/>
            <c:spPr>
              <a:solidFill>
                <a:srgbClr val="FFFF00"/>
              </a:solidFill>
              <a:ln w="19050">
                <a:solidFill>
                  <a:schemeClr val="tx1"/>
                </a:solidFill>
              </a:ln>
              <a:effectLst/>
            </c:spPr>
            <c:extLst>
              <c:ext xmlns:c16="http://schemas.microsoft.com/office/drawing/2014/chart" uri="{C3380CC4-5D6E-409C-BE32-E72D297353CC}">
                <c16:uniqueId val="{00000003-965A-4A42-9DB5-CE5FD8B417B3}"/>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5-965A-4A42-9DB5-CE5FD8B417B3}"/>
              </c:ext>
            </c:extLst>
          </c:dPt>
          <c:dPt>
            <c:idx val="3"/>
            <c:bubble3D val="0"/>
            <c:spPr>
              <a:solidFill>
                <a:schemeClr val="accent3"/>
              </a:solidFill>
              <a:ln w="19050">
                <a:solidFill>
                  <a:schemeClr val="tx1"/>
                </a:solidFill>
              </a:ln>
              <a:effectLst/>
            </c:spPr>
            <c:extLst>
              <c:ext xmlns:c16="http://schemas.microsoft.com/office/drawing/2014/chart" uri="{C3380CC4-5D6E-409C-BE32-E72D297353CC}">
                <c16:uniqueId val="{00000007-965A-4A42-9DB5-CE5FD8B417B3}"/>
              </c:ext>
            </c:extLst>
          </c:dPt>
          <c:cat>
            <c:strRef>
              <c:f>'[1]T-6 JP-5 Eff Tox Makeup'!$B$12:$B$15</c:f>
              <c:strCache>
                <c:ptCount val="4"/>
                <c:pt idx="0">
                  <c:v>C5-C8 Aliphatics</c:v>
                </c:pt>
                <c:pt idx="1">
                  <c:v>&gt;C8-C18 Aliphatics</c:v>
                </c:pt>
                <c:pt idx="2">
                  <c:v>&gt;C18-C32 Aliphatics</c:v>
                </c:pt>
                <c:pt idx="3">
                  <c:v>&gt;C8 Aromatics</c:v>
                </c:pt>
              </c:strCache>
            </c:strRef>
          </c:cat>
          <c:val>
            <c:numRef>
              <c:f>'Gasoline (CAEPA LUFT)'!$D$12:$D$15</c:f>
              <c:numCache>
                <c:formatCode>0%</c:formatCode>
                <c:ptCount val="4"/>
                <c:pt idx="0">
                  <c:v>0.61166429587482218</c:v>
                </c:pt>
                <c:pt idx="1">
                  <c:v>0.17069701280227595</c:v>
                </c:pt>
                <c:pt idx="2" formatCode="0.0%">
                  <c:v>0</c:v>
                </c:pt>
                <c:pt idx="3">
                  <c:v>0.21763869132290187</c:v>
                </c:pt>
              </c:numCache>
            </c:numRef>
          </c:val>
          <c:extLst>
            <c:ext xmlns:c16="http://schemas.microsoft.com/office/drawing/2014/chart" uri="{C3380CC4-5D6E-409C-BE32-E72D297353CC}">
              <c16:uniqueId val="{00000008-965A-4A42-9DB5-CE5FD8B417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'JP-5 Old vs New'!$E$13:$E$16</c:f>
              <c:strCache>
                <c:ptCount val="4"/>
                <c:pt idx="0">
                  <c:v>13%</c:v>
                </c:pt>
                <c:pt idx="1">
                  <c:v>76%</c:v>
                </c:pt>
                <c:pt idx="2">
                  <c:v>0.0%</c:v>
                </c:pt>
                <c:pt idx="3">
                  <c:v>10%</c:v>
                </c:pt>
              </c:strCache>
            </c:strRef>
          </c:tx>
          <c:spPr>
            <a:ln>
              <a:solidFill>
                <a:schemeClr val="tx1"/>
              </a:solidFill>
            </a:ln>
          </c:spPr>
          <c:dPt>
            <c:idx val="0"/>
            <c:bubble3D val="0"/>
            <c:spPr>
              <a:solidFill>
                <a:srgbClr val="92D050"/>
              </a:solidFill>
              <a:ln w="19050">
                <a:solidFill>
                  <a:schemeClr val="tx1"/>
                </a:solidFill>
              </a:ln>
              <a:effectLst/>
            </c:spPr>
            <c:extLst>
              <c:ext xmlns:c16="http://schemas.microsoft.com/office/drawing/2014/chart" uri="{C3380CC4-5D6E-409C-BE32-E72D297353CC}">
                <c16:uniqueId val="{00000001-965A-4A42-9DB5-CE5FD8B417B3}"/>
              </c:ext>
            </c:extLst>
          </c:dPt>
          <c:dPt>
            <c:idx val="1"/>
            <c:bubble3D val="0"/>
            <c:spPr>
              <a:solidFill>
                <a:srgbClr val="FFFF00"/>
              </a:solidFill>
              <a:ln w="19050">
                <a:solidFill>
                  <a:schemeClr val="tx1"/>
                </a:solidFill>
              </a:ln>
              <a:effectLst/>
            </c:spPr>
            <c:extLst>
              <c:ext xmlns:c16="http://schemas.microsoft.com/office/drawing/2014/chart" uri="{C3380CC4-5D6E-409C-BE32-E72D297353CC}">
                <c16:uniqueId val="{00000003-965A-4A42-9DB5-CE5FD8B417B3}"/>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5-965A-4A42-9DB5-CE5FD8B417B3}"/>
              </c:ext>
            </c:extLst>
          </c:dPt>
          <c:dPt>
            <c:idx val="3"/>
            <c:bubble3D val="0"/>
            <c:spPr>
              <a:solidFill>
                <a:schemeClr val="accent3"/>
              </a:solidFill>
              <a:ln w="19050">
                <a:solidFill>
                  <a:schemeClr val="tx1"/>
                </a:solidFill>
              </a:ln>
              <a:effectLst/>
            </c:spPr>
            <c:extLst>
              <c:ext xmlns:c16="http://schemas.microsoft.com/office/drawing/2014/chart" uri="{C3380CC4-5D6E-409C-BE32-E72D297353CC}">
                <c16:uniqueId val="{00000007-965A-4A42-9DB5-CE5FD8B417B3}"/>
              </c:ext>
            </c:extLst>
          </c:dPt>
          <c:cat>
            <c:strRef>
              <c:f>'[1]T-6 JP-5 Eff Tox Makeup'!$B$12:$B$15</c:f>
              <c:strCache>
                <c:ptCount val="4"/>
                <c:pt idx="0">
                  <c:v>C5-C8 Aliphatics</c:v>
                </c:pt>
                <c:pt idx="1">
                  <c:v>&gt;C8-C18 Aliphatics</c:v>
                </c:pt>
                <c:pt idx="2">
                  <c:v>&gt;C18-C32 Aliphatics</c:v>
                </c:pt>
                <c:pt idx="3">
                  <c:v>&gt;C8 Aromatics</c:v>
                </c:pt>
              </c:strCache>
            </c:strRef>
          </c:cat>
          <c:val>
            <c:numRef>
              <c:f>'JP-5 Old vs New'!$E$13:$E$16</c:f>
              <c:numCache>
                <c:formatCode>0%</c:formatCode>
                <c:ptCount val="4"/>
                <c:pt idx="0">
                  <c:v>0.13335591689250226</c:v>
                </c:pt>
                <c:pt idx="1">
                  <c:v>0.76456639566395668</c:v>
                </c:pt>
                <c:pt idx="2" formatCode="0.0%">
                  <c:v>0</c:v>
                </c:pt>
                <c:pt idx="3">
                  <c:v>0.10207768744354111</c:v>
                </c:pt>
              </c:numCache>
            </c:numRef>
          </c:val>
          <c:extLst>
            <c:ext xmlns:c16="http://schemas.microsoft.com/office/drawing/2014/chart" uri="{C3380CC4-5D6E-409C-BE32-E72D297353CC}">
              <c16:uniqueId val="{00000008-965A-4A42-9DB5-CE5FD8B417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'Diesel (CAEPA LUFT)'!$B$12:$B$15</c:f>
              <c:strCache>
                <c:ptCount val="4"/>
                <c:pt idx="0">
                  <c:v>C5-C8 Aliphatics</c:v>
                </c:pt>
                <c:pt idx="1">
                  <c:v>&gt;C8-C18 Aliphatics</c:v>
                </c:pt>
                <c:pt idx="2">
                  <c:v>&gt;C18-C32 Aliphatics</c:v>
                </c:pt>
                <c:pt idx="3">
                  <c:v>&gt;C8 Aromatics</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965A-4A42-9DB5-CE5FD8B417B3}"/>
              </c:ext>
            </c:extLst>
          </c:dPt>
          <c:dPt>
            <c:idx val="1"/>
            <c:bubble3D val="0"/>
            <c:spPr>
              <a:solidFill>
                <a:srgbClr val="FFFF00"/>
              </a:solidFill>
              <a:ln w="19050">
                <a:solidFill>
                  <a:schemeClr val="tx1"/>
                </a:solidFill>
              </a:ln>
              <a:effectLst/>
            </c:spPr>
            <c:extLst>
              <c:ext xmlns:c16="http://schemas.microsoft.com/office/drawing/2014/chart" uri="{C3380CC4-5D6E-409C-BE32-E72D297353CC}">
                <c16:uniqueId val="{00000003-965A-4A42-9DB5-CE5FD8B417B3}"/>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5-965A-4A42-9DB5-CE5FD8B417B3}"/>
              </c:ext>
            </c:extLst>
          </c:dPt>
          <c:dPt>
            <c:idx val="3"/>
            <c:bubble3D val="0"/>
            <c:spPr>
              <a:solidFill>
                <a:schemeClr val="accent3"/>
              </a:solidFill>
              <a:ln w="19050">
                <a:solidFill>
                  <a:schemeClr val="tx1"/>
                </a:solidFill>
              </a:ln>
              <a:effectLst/>
            </c:spPr>
            <c:extLst>
              <c:ext xmlns:c16="http://schemas.microsoft.com/office/drawing/2014/chart" uri="{C3380CC4-5D6E-409C-BE32-E72D297353CC}">
                <c16:uniqueId val="{00000007-965A-4A42-9DB5-CE5FD8B417B3}"/>
              </c:ext>
            </c:extLst>
          </c:dPt>
          <c:cat>
            <c:strRef>
              <c:f>'[1]T-6 JP-5 Eff Tox Makeup'!$B$12:$B$15</c:f>
              <c:strCache>
                <c:ptCount val="4"/>
                <c:pt idx="0">
                  <c:v>C5-C8 Aliphatics</c:v>
                </c:pt>
                <c:pt idx="1">
                  <c:v>&gt;C8-C18 Aliphatics</c:v>
                </c:pt>
                <c:pt idx="2">
                  <c:v>&gt;C18-C32 Aliphatics</c:v>
                </c:pt>
                <c:pt idx="3">
                  <c:v>&gt;C8 Aromatics</c:v>
                </c:pt>
              </c:strCache>
            </c:strRef>
          </c:cat>
          <c:val>
            <c:numRef>
              <c:f>'Diesel (CAEPA LUFT)'!$D$12:$D$15</c:f>
              <c:numCache>
                <c:formatCode>0%</c:formatCode>
                <c:ptCount val="4"/>
                <c:pt idx="0">
                  <c:v>0</c:v>
                </c:pt>
                <c:pt idx="1">
                  <c:v>0.78652818392659074</c:v>
                </c:pt>
                <c:pt idx="2" formatCode="0.0%">
                  <c:v>0</c:v>
                </c:pt>
                <c:pt idx="3">
                  <c:v>0.21347181607340929</c:v>
                </c:pt>
              </c:numCache>
            </c:numRef>
          </c:val>
          <c:extLst>
            <c:ext xmlns:c16="http://schemas.microsoft.com/office/drawing/2014/chart" uri="{C3380CC4-5D6E-409C-BE32-E72D297353CC}">
              <c16:uniqueId val="{00000008-965A-4A42-9DB5-CE5FD8B417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prstClr val="black"/>
              </a:solidFill>
            </a:ln>
          </c:spPr>
          <c:dPt>
            <c:idx val="0"/>
            <c:bubble3D val="0"/>
            <c:spPr>
              <a:solidFill>
                <a:srgbClr val="92D050"/>
              </a:solidFill>
              <a:ln>
                <a:solidFill>
                  <a:prstClr val="black"/>
                </a:solidFill>
              </a:ln>
            </c:spPr>
            <c:extLst>
              <c:ext xmlns:c16="http://schemas.microsoft.com/office/drawing/2014/chart" uri="{C3380CC4-5D6E-409C-BE32-E72D297353CC}">
                <c16:uniqueId val="{00000001-07D1-45CD-A647-596E73DB17D4}"/>
              </c:ext>
            </c:extLst>
          </c:dPt>
          <c:dPt>
            <c:idx val="1"/>
            <c:bubble3D val="0"/>
            <c:spPr>
              <a:solidFill>
                <a:srgbClr val="FFFF00"/>
              </a:solidFill>
              <a:ln>
                <a:solidFill>
                  <a:prstClr val="black"/>
                </a:solidFill>
              </a:ln>
            </c:spPr>
            <c:extLst>
              <c:ext xmlns:c16="http://schemas.microsoft.com/office/drawing/2014/chart" uri="{C3380CC4-5D6E-409C-BE32-E72D297353CC}">
                <c16:uniqueId val="{00000003-07D1-45CD-A647-596E73DB17D4}"/>
              </c:ext>
            </c:extLst>
          </c:dPt>
          <c:dPt>
            <c:idx val="2"/>
            <c:bubble3D val="0"/>
            <c:spPr>
              <a:solidFill>
                <a:srgbClr val="7030A0"/>
              </a:solidFill>
              <a:ln>
                <a:solidFill>
                  <a:prstClr val="black"/>
                </a:solidFill>
              </a:ln>
            </c:spPr>
            <c:extLst>
              <c:ext xmlns:c16="http://schemas.microsoft.com/office/drawing/2014/chart" uri="{C3380CC4-5D6E-409C-BE32-E72D297353CC}">
                <c16:uniqueId val="{00000005-07D1-45CD-A647-596E73DB17D4}"/>
              </c:ext>
            </c:extLst>
          </c:dPt>
          <c:cat>
            <c:strRef>
              <c:f>'Carbon Range Pie Charts'!$C$12:$C$14</c:f>
              <c:strCache>
                <c:ptCount val="3"/>
                <c:pt idx="0">
                  <c:v>C5-8 Aliphatics:</c:v>
                </c:pt>
                <c:pt idx="1">
                  <c:v>C9-12 Aliphatics:</c:v>
                </c:pt>
                <c:pt idx="2">
                  <c:v>C9-10 Aromatics:</c:v>
                </c:pt>
              </c:strCache>
            </c:strRef>
          </c:cat>
          <c:val>
            <c:numRef>
              <c:f>'Carbon Range Pie Charts'!$D$12:$D$14</c:f>
              <c:numCache>
                <c:formatCode>0.0%</c:formatCode>
                <c:ptCount val="3"/>
                <c:pt idx="0">
                  <c:v>0.9877004667631496</c:v>
                </c:pt>
                <c:pt idx="1">
                  <c:v>8.3358206981887818E-3</c:v>
                </c:pt>
                <c:pt idx="2">
                  <c:v>3.9637125386621057E-3</c:v>
                </c:pt>
              </c:numCache>
            </c:numRef>
          </c:val>
          <c:extLst>
            <c:ext xmlns:c16="http://schemas.microsoft.com/office/drawing/2014/chart" uri="{C3380CC4-5D6E-409C-BE32-E72D297353CC}">
              <c16:uniqueId val="{00000006-07D1-45CD-A647-596E73DB17D4}"/>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prstClr val="black"/>
              </a:solidFill>
            </a:ln>
          </c:spPr>
          <c:dPt>
            <c:idx val="0"/>
            <c:bubble3D val="0"/>
            <c:spPr>
              <a:solidFill>
                <a:srgbClr val="92D050"/>
              </a:solidFill>
              <a:ln>
                <a:solidFill>
                  <a:prstClr val="black"/>
                </a:solidFill>
              </a:ln>
            </c:spPr>
            <c:extLst>
              <c:ext xmlns:c16="http://schemas.microsoft.com/office/drawing/2014/chart" uri="{C3380CC4-5D6E-409C-BE32-E72D297353CC}">
                <c16:uniqueId val="{00000001-563E-4365-8B05-05BDD2A3CF53}"/>
              </c:ext>
            </c:extLst>
          </c:dPt>
          <c:dPt>
            <c:idx val="1"/>
            <c:bubble3D val="0"/>
            <c:spPr>
              <a:solidFill>
                <a:srgbClr val="FFFF00"/>
              </a:solidFill>
              <a:ln>
                <a:solidFill>
                  <a:prstClr val="black"/>
                </a:solidFill>
              </a:ln>
            </c:spPr>
            <c:extLst>
              <c:ext xmlns:c16="http://schemas.microsoft.com/office/drawing/2014/chart" uri="{C3380CC4-5D6E-409C-BE32-E72D297353CC}">
                <c16:uniqueId val="{00000003-563E-4365-8B05-05BDD2A3CF53}"/>
              </c:ext>
            </c:extLst>
          </c:dPt>
          <c:cat>
            <c:strRef>
              <c:f>'Carbon Range Pie Charts'!$C$51:$C$53</c:f>
              <c:strCache>
                <c:ptCount val="3"/>
                <c:pt idx="0">
                  <c:v>C5-8 Aliphatics:</c:v>
                </c:pt>
                <c:pt idx="1">
                  <c:v>C9-12 Aliphatics:</c:v>
                </c:pt>
                <c:pt idx="2">
                  <c:v>C9-10 Aromatics:</c:v>
                </c:pt>
              </c:strCache>
            </c:strRef>
          </c:cat>
          <c:val>
            <c:numRef>
              <c:f>'Carbon Range Pie Charts'!$D$51:$D$53</c:f>
              <c:numCache>
                <c:formatCode>0.0%</c:formatCode>
                <c:ptCount val="3"/>
                <c:pt idx="0">
                  <c:v>0.6659836065573842</c:v>
                </c:pt>
                <c:pt idx="1">
                  <c:v>0.32786885245901926</c:v>
                </c:pt>
                <c:pt idx="2">
                  <c:v>6.1475409836065573E-3</c:v>
                </c:pt>
              </c:numCache>
            </c:numRef>
          </c:val>
          <c:extLst>
            <c:ext xmlns:c16="http://schemas.microsoft.com/office/drawing/2014/chart" uri="{C3380CC4-5D6E-409C-BE32-E72D297353CC}">
              <c16:uniqueId val="{00000004-563E-4365-8B05-05BDD2A3CF53}"/>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prstClr val="black"/>
              </a:solidFill>
            </a:ln>
          </c:spPr>
          <c:dPt>
            <c:idx val="0"/>
            <c:bubble3D val="0"/>
            <c:spPr>
              <a:solidFill>
                <a:srgbClr val="92D050"/>
              </a:solidFill>
              <a:ln>
                <a:solidFill>
                  <a:prstClr val="black"/>
                </a:solidFill>
              </a:ln>
            </c:spPr>
            <c:extLst>
              <c:ext xmlns:c16="http://schemas.microsoft.com/office/drawing/2014/chart" uri="{C3380CC4-5D6E-409C-BE32-E72D297353CC}">
                <c16:uniqueId val="{00000001-BCAF-470C-ACEE-6FC49C467157}"/>
              </c:ext>
            </c:extLst>
          </c:dPt>
          <c:dPt>
            <c:idx val="1"/>
            <c:bubble3D val="0"/>
            <c:spPr>
              <a:solidFill>
                <a:srgbClr val="FFFF00"/>
              </a:solidFill>
              <a:ln>
                <a:solidFill>
                  <a:prstClr val="black"/>
                </a:solidFill>
              </a:ln>
            </c:spPr>
            <c:extLst>
              <c:ext xmlns:c16="http://schemas.microsoft.com/office/drawing/2014/chart" uri="{C3380CC4-5D6E-409C-BE32-E72D297353CC}">
                <c16:uniqueId val="{00000003-BCAF-470C-ACEE-6FC49C467157}"/>
              </c:ext>
            </c:extLst>
          </c:dPt>
          <c:cat>
            <c:strRef>
              <c:f>'Carbon Range Pie Charts'!$C$141:$C$143</c:f>
              <c:strCache>
                <c:ptCount val="3"/>
                <c:pt idx="0">
                  <c:v>C5-8 Aliphatics:</c:v>
                </c:pt>
                <c:pt idx="1">
                  <c:v>C9-12 Aliphatics:</c:v>
                </c:pt>
                <c:pt idx="2">
                  <c:v>C9-10 Aromatics:</c:v>
                </c:pt>
              </c:strCache>
            </c:strRef>
          </c:cat>
          <c:val>
            <c:numRef>
              <c:f>'Carbon Range Pie Charts'!$D$141:$D$143</c:f>
              <c:numCache>
                <c:formatCode>0.0%</c:formatCode>
                <c:ptCount val="3"/>
                <c:pt idx="0">
                  <c:v>0.25338555174920607</c:v>
                </c:pt>
                <c:pt idx="1">
                  <c:v>0.73784981365098201</c:v>
                </c:pt>
                <c:pt idx="2">
                  <c:v>8.7646345998263382E-3</c:v>
                </c:pt>
              </c:numCache>
            </c:numRef>
          </c:val>
          <c:extLst>
            <c:ext xmlns:c16="http://schemas.microsoft.com/office/drawing/2014/chart" uri="{C3380CC4-5D6E-409C-BE32-E72D297353CC}">
              <c16:uniqueId val="{00000004-BCAF-470C-ACEE-6FC49C467157}"/>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dirty="0">
                <a:solidFill>
                  <a:schemeClr val="tx1"/>
                </a:solidFill>
              </a:rPr>
              <a:t>JP-5 Fuel</a:t>
            </a:r>
          </a:p>
          <a:p>
            <a:pPr>
              <a:defRPr sz="2000" b="1">
                <a:solidFill>
                  <a:schemeClr val="tx1"/>
                </a:solidFill>
              </a:defRPr>
            </a:pPr>
            <a:r>
              <a:rPr lang="en-US" sz="1800" b="1" dirty="0">
                <a:solidFill>
                  <a:schemeClr val="tx1"/>
                </a:solidFill>
              </a:rPr>
              <a:t>(DoD Fuel Specs)</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'JP-5 Navy Fuel Specs'!$B$3:$B$4</c:f>
              <c:strCache>
                <c:ptCount val="2"/>
                <c:pt idx="0">
                  <c:v>Total BTEXMN:</c:v>
                </c:pt>
                <c:pt idx="1">
                  <c:v>Total Carbon Ranges:</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C032-479D-B5AB-EFF7B34012AB}"/>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C032-479D-B5AB-EFF7B34012AB}"/>
              </c:ext>
            </c:extLst>
          </c:dPt>
          <c:dLbls>
            <c:dLbl>
              <c:idx val="0"/>
              <c:layout>
                <c:manualLayout>
                  <c:x val="0.17100407297198433"/>
                  <c:y val="0.14510121744868676"/>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475F5F92-5003-466E-BF9B-1B043D27D314}" type="CATEGORYNAME">
                      <a:rPr lang="en-US" smtClean="0"/>
                      <a:pPr>
                        <a:defRPr sz="1800" b="1">
                          <a:solidFill>
                            <a:schemeClr val="tx1"/>
                          </a:solidFill>
                        </a:defRPr>
                      </a:pPr>
                      <a:t>[CATEGORY NAME]</a:t>
                    </a:fld>
                    <a:r>
                      <a:rPr lang="en-US" baseline="0" dirty="0"/>
                      <a:t> </a:t>
                    </a:r>
                    <a:fld id="{FDE2C3BC-812A-46F0-BD0C-EAF4C647ECE7}" type="VALUE">
                      <a:rPr lang="en-US" baseline="0" smtClean="0"/>
                      <a:pPr>
                        <a:defRPr sz="1800" b="1">
                          <a:solidFill>
                            <a:schemeClr val="tx1"/>
                          </a:solidFill>
                        </a:defRPr>
                      </a:pPr>
                      <a:t>[VALUE]</a:t>
                    </a:fld>
                    <a:r>
                      <a:rPr lang="en-US" baseline="0" dirty="0"/>
                      <a:t>?</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4769859749474663"/>
                      <c:h val="0.3777314814814815"/>
                    </c:manualLayout>
                  </c15:layout>
                  <c15:dlblFieldTable/>
                  <c15:showDataLabelsRange val="0"/>
                </c:ext>
                <c:ext xmlns:c16="http://schemas.microsoft.com/office/drawing/2014/chart" uri="{C3380CC4-5D6E-409C-BE32-E72D297353CC}">
                  <c16:uniqueId val="{00000001-C032-479D-B5AB-EFF7B34012AB}"/>
                </c:ext>
              </c:extLst>
            </c:dLbl>
            <c:dLbl>
              <c:idx val="1"/>
              <c:layout>
                <c:manualLayout>
                  <c:x val="0.2071743528035267"/>
                  <c:y val="-0.1639191455234762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sz="1800" dirty="0"/>
                      <a:t>TPH:</a:t>
                    </a:r>
                    <a:r>
                      <a:rPr lang="en-US" sz="1800" baseline="0" dirty="0"/>
                      <a:t> </a:t>
                    </a:r>
                    <a:fld id="{5F3C09D6-F122-40BC-A425-11ABA6885A9B}" type="VALUE">
                      <a:rPr lang="en-US" sz="1800" baseline="0"/>
                      <a:pPr>
                        <a:defRPr sz="1800" b="1">
                          <a:solidFill>
                            <a:schemeClr val="tx1"/>
                          </a:solidFill>
                        </a:defRPr>
                      </a:pPr>
                      <a:t>[VALUE]</a:t>
                    </a:fld>
                    <a:endParaRPr lang="en-US" sz="1800" baseline="0"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6080548894142325"/>
                      <c:h val="0.22483048993875765"/>
                    </c:manualLayout>
                  </c15:layout>
                  <c15:dlblFieldTable/>
                  <c15:showDataLabelsRange val="0"/>
                </c:ext>
                <c:ext xmlns:c16="http://schemas.microsoft.com/office/drawing/2014/chart" uri="{C3380CC4-5D6E-409C-BE32-E72D297353CC}">
                  <c16:uniqueId val="{00000003-C032-479D-B5AB-EFF7B34012A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'[1]T-6 JP-5 Eff Tox Makeup'!$B$3:$B$4</c:f>
              <c:strCache>
                <c:ptCount val="2"/>
                <c:pt idx="0">
                  <c:v>Total BTEXMN:</c:v>
                </c:pt>
                <c:pt idx="1">
                  <c:v>Total Carbon Ranges:</c:v>
                </c:pt>
              </c:strCache>
            </c:strRef>
          </c:cat>
          <c:val>
            <c:numRef>
              <c:f>'JP-5 Navy Fuel Specs'!$C$3:$C$4</c:f>
              <c:numCache>
                <c:formatCode>0%</c:formatCode>
                <c:ptCount val="2"/>
                <c:pt idx="0">
                  <c:v>0.1120016850551655</c:v>
                </c:pt>
                <c:pt idx="1">
                  <c:v>0.8879983149448345</c:v>
                </c:pt>
              </c:numCache>
            </c:numRef>
          </c:val>
          <c:extLst>
            <c:ext xmlns:c16="http://schemas.microsoft.com/office/drawing/2014/chart" uri="{C3380CC4-5D6E-409C-BE32-E72D297353CC}">
              <c16:uniqueId val="{00000004-C032-479D-B5AB-EFF7B34012A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'Gasoline (CAEPA LUFT)'!$B$12:$B$15</c:f>
              <c:strCache>
                <c:ptCount val="4"/>
                <c:pt idx="0">
                  <c:v>C5-C8 Aliphatics</c:v>
                </c:pt>
                <c:pt idx="1">
                  <c:v>&gt;C8-C18 Aliphatics</c:v>
                </c:pt>
                <c:pt idx="2">
                  <c:v>&gt;C18-C32 Aliphatics</c:v>
                </c:pt>
                <c:pt idx="3">
                  <c:v>&gt;C8 Aromatics</c:v>
                </c:pt>
              </c:strCache>
            </c:strRef>
          </c:tx>
          <c:spPr>
            <a:ln>
              <a:solidFill>
                <a:schemeClr val="tx1"/>
              </a:solidFill>
            </a:ln>
          </c:spPr>
          <c:dPt>
            <c:idx val="0"/>
            <c:bubble3D val="0"/>
            <c:spPr>
              <a:solidFill>
                <a:srgbClr val="92D050"/>
              </a:solidFill>
              <a:ln w="19050">
                <a:solidFill>
                  <a:schemeClr val="tx1"/>
                </a:solidFill>
              </a:ln>
              <a:effectLst/>
            </c:spPr>
            <c:extLst>
              <c:ext xmlns:c16="http://schemas.microsoft.com/office/drawing/2014/chart" uri="{C3380CC4-5D6E-409C-BE32-E72D297353CC}">
                <c16:uniqueId val="{00000001-965A-4A42-9DB5-CE5FD8B417B3}"/>
              </c:ext>
            </c:extLst>
          </c:dPt>
          <c:dPt>
            <c:idx val="1"/>
            <c:bubble3D val="0"/>
            <c:spPr>
              <a:solidFill>
                <a:srgbClr val="FFFF00"/>
              </a:solidFill>
              <a:ln w="19050">
                <a:solidFill>
                  <a:schemeClr val="tx1"/>
                </a:solidFill>
              </a:ln>
              <a:effectLst/>
            </c:spPr>
            <c:extLst>
              <c:ext xmlns:c16="http://schemas.microsoft.com/office/drawing/2014/chart" uri="{C3380CC4-5D6E-409C-BE32-E72D297353CC}">
                <c16:uniqueId val="{00000003-965A-4A42-9DB5-CE5FD8B417B3}"/>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5-965A-4A42-9DB5-CE5FD8B417B3}"/>
              </c:ext>
            </c:extLst>
          </c:dPt>
          <c:dPt>
            <c:idx val="3"/>
            <c:bubble3D val="0"/>
            <c:spPr>
              <a:solidFill>
                <a:schemeClr val="accent3"/>
              </a:solidFill>
              <a:ln w="19050">
                <a:solidFill>
                  <a:schemeClr val="tx1"/>
                </a:solidFill>
              </a:ln>
              <a:effectLst/>
            </c:spPr>
            <c:extLst>
              <c:ext xmlns:c16="http://schemas.microsoft.com/office/drawing/2014/chart" uri="{C3380CC4-5D6E-409C-BE32-E72D297353CC}">
                <c16:uniqueId val="{00000007-965A-4A42-9DB5-CE5FD8B417B3}"/>
              </c:ext>
            </c:extLst>
          </c:dPt>
          <c:cat>
            <c:strRef>
              <c:f>'[1]T-6 JP-5 Eff Tox Makeup'!$B$12:$B$15</c:f>
              <c:strCache>
                <c:ptCount val="4"/>
                <c:pt idx="0">
                  <c:v>C5-C8 Aliphatics</c:v>
                </c:pt>
                <c:pt idx="1">
                  <c:v>&gt;C8-C18 Aliphatics</c:v>
                </c:pt>
                <c:pt idx="2">
                  <c:v>&gt;C18-C32 Aliphatics</c:v>
                </c:pt>
                <c:pt idx="3">
                  <c:v>&gt;C8 Aromatics</c:v>
                </c:pt>
              </c:strCache>
            </c:strRef>
          </c:cat>
          <c:val>
            <c:numRef>
              <c:f>'Gasoline (CAEPA LUFT)'!$D$12:$D$15</c:f>
              <c:numCache>
                <c:formatCode>0%</c:formatCode>
                <c:ptCount val="4"/>
                <c:pt idx="0">
                  <c:v>0.61166429587482218</c:v>
                </c:pt>
                <c:pt idx="1">
                  <c:v>0.17069701280227595</c:v>
                </c:pt>
                <c:pt idx="2" formatCode="0.0%">
                  <c:v>0</c:v>
                </c:pt>
                <c:pt idx="3">
                  <c:v>0.21763869132290187</c:v>
                </c:pt>
              </c:numCache>
            </c:numRef>
          </c:val>
          <c:extLst>
            <c:ext xmlns:c16="http://schemas.microsoft.com/office/drawing/2014/chart" uri="{C3380CC4-5D6E-409C-BE32-E72D297353CC}">
              <c16:uniqueId val="{00000008-965A-4A42-9DB5-CE5FD8B417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'JP-5 Old vs New'!$E$13:$E$16</c:f>
              <c:strCache>
                <c:ptCount val="4"/>
                <c:pt idx="0">
                  <c:v>13%</c:v>
                </c:pt>
                <c:pt idx="1">
                  <c:v>76%</c:v>
                </c:pt>
                <c:pt idx="2">
                  <c:v>0.0%</c:v>
                </c:pt>
                <c:pt idx="3">
                  <c:v>10%</c:v>
                </c:pt>
              </c:strCache>
            </c:strRef>
          </c:tx>
          <c:spPr>
            <a:ln>
              <a:solidFill>
                <a:schemeClr val="tx1"/>
              </a:solidFill>
            </a:ln>
          </c:spPr>
          <c:dPt>
            <c:idx val="0"/>
            <c:bubble3D val="0"/>
            <c:spPr>
              <a:solidFill>
                <a:srgbClr val="92D050"/>
              </a:solidFill>
              <a:ln w="19050">
                <a:solidFill>
                  <a:schemeClr val="tx1"/>
                </a:solidFill>
              </a:ln>
              <a:effectLst/>
            </c:spPr>
            <c:extLst>
              <c:ext xmlns:c16="http://schemas.microsoft.com/office/drawing/2014/chart" uri="{C3380CC4-5D6E-409C-BE32-E72D297353CC}">
                <c16:uniqueId val="{00000001-965A-4A42-9DB5-CE5FD8B417B3}"/>
              </c:ext>
            </c:extLst>
          </c:dPt>
          <c:dPt>
            <c:idx val="1"/>
            <c:bubble3D val="0"/>
            <c:spPr>
              <a:solidFill>
                <a:srgbClr val="FFFF00"/>
              </a:solidFill>
              <a:ln w="19050">
                <a:solidFill>
                  <a:schemeClr val="tx1"/>
                </a:solidFill>
              </a:ln>
              <a:effectLst/>
            </c:spPr>
            <c:extLst>
              <c:ext xmlns:c16="http://schemas.microsoft.com/office/drawing/2014/chart" uri="{C3380CC4-5D6E-409C-BE32-E72D297353CC}">
                <c16:uniqueId val="{00000003-965A-4A42-9DB5-CE5FD8B417B3}"/>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5-965A-4A42-9DB5-CE5FD8B417B3}"/>
              </c:ext>
            </c:extLst>
          </c:dPt>
          <c:dPt>
            <c:idx val="3"/>
            <c:bubble3D val="0"/>
            <c:spPr>
              <a:solidFill>
                <a:schemeClr val="accent3"/>
              </a:solidFill>
              <a:ln w="19050">
                <a:solidFill>
                  <a:schemeClr val="tx1"/>
                </a:solidFill>
              </a:ln>
              <a:effectLst/>
            </c:spPr>
            <c:extLst>
              <c:ext xmlns:c16="http://schemas.microsoft.com/office/drawing/2014/chart" uri="{C3380CC4-5D6E-409C-BE32-E72D297353CC}">
                <c16:uniqueId val="{00000007-965A-4A42-9DB5-CE5FD8B417B3}"/>
              </c:ext>
            </c:extLst>
          </c:dPt>
          <c:cat>
            <c:strRef>
              <c:f>'[1]T-6 JP-5 Eff Tox Makeup'!$B$12:$B$15</c:f>
              <c:strCache>
                <c:ptCount val="4"/>
                <c:pt idx="0">
                  <c:v>C5-C8 Aliphatics</c:v>
                </c:pt>
                <c:pt idx="1">
                  <c:v>&gt;C8-C18 Aliphatics</c:v>
                </c:pt>
                <c:pt idx="2">
                  <c:v>&gt;C18-C32 Aliphatics</c:v>
                </c:pt>
                <c:pt idx="3">
                  <c:v>&gt;C8 Aromatics</c:v>
                </c:pt>
              </c:strCache>
            </c:strRef>
          </c:cat>
          <c:val>
            <c:numRef>
              <c:f>'JP-5 Old vs New'!$E$13:$E$16</c:f>
              <c:numCache>
                <c:formatCode>0%</c:formatCode>
                <c:ptCount val="4"/>
                <c:pt idx="0">
                  <c:v>0.13335591689250226</c:v>
                </c:pt>
                <c:pt idx="1">
                  <c:v>0.76456639566395668</c:v>
                </c:pt>
                <c:pt idx="2" formatCode="0.0%">
                  <c:v>0</c:v>
                </c:pt>
                <c:pt idx="3">
                  <c:v>0.10207768744354111</c:v>
                </c:pt>
              </c:numCache>
            </c:numRef>
          </c:val>
          <c:extLst>
            <c:ext xmlns:c16="http://schemas.microsoft.com/office/drawing/2014/chart" uri="{C3380CC4-5D6E-409C-BE32-E72D297353CC}">
              <c16:uniqueId val="{00000008-965A-4A42-9DB5-CE5FD8B417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'Diesel (CAEPA LUFT)'!$B$12:$B$15</c:f>
              <c:strCache>
                <c:ptCount val="4"/>
                <c:pt idx="0">
                  <c:v>C5-C8 Aliphatics</c:v>
                </c:pt>
                <c:pt idx="1">
                  <c:v>&gt;C8-C18 Aliphatics</c:v>
                </c:pt>
                <c:pt idx="2">
                  <c:v>&gt;C18-C32 Aliphatics</c:v>
                </c:pt>
                <c:pt idx="3">
                  <c:v>&gt;C8 Aromatics</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965A-4A42-9DB5-CE5FD8B417B3}"/>
              </c:ext>
            </c:extLst>
          </c:dPt>
          <c:dPt>
            <c:idx val="1"/>
            <c:bubble3D val="0"/>
            <c:spPr>
              <a:solidFill>
                <a:srgbClr val="FFFF00"/>
              </a:solidFill>
              <a:ln w="19050">
                <a:solidFill>
                  <a:schemeClr val="tx1"/>
                </a:solidFill>
              </a:ln>
              <a:effectLst/>
            </c:spPr>
            <c:extLst>
              <c:ext xmlns:c16="http://schemas.microsoft.com/office/drawing/2014/chart" uri="{C3380CC4-5D6E-409C-BE32-E72D297353CC}">
                <c16:uniqueId val="{00000003-965A-4A42-9DB5-CE5FD8B417B3}"/>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5-965A-4A42-9DB5-CE5FD8B417B3}"/>
              </c:ext>
            </c:extLst>
          </c:dPt>
          <c:dPt>
            <c:idx val="3"/>
            <c:bubble3D val="0"/>
            <c:spPr>
              <a:solidFill>
                <a:schemeClr val="accent3"/>
              </a:solidFill>
              <a:ln w="19050">
                <a:solidFill>
                  <a:schemeClr val="tx1"/>
                </a:solidFill>
              </a:ln>
              <a:effectLst/>
            </c:spPr>
            <c:extLst>
              <c:ext xmlns:c16="http://schemas.microsoft.com/office/drawing/2014/chart" uri="{C3380CC4-5D6E-409C-BE32-E72D297353CC}">
                <c16:uniqueId val="{00000007-965A-4A42-9DB5-CE5FD8B417B3}"/>
              </c:ext>
            </c:extLst>
          </c:dPt>
          <c:cat>
            <c:strRef>
              <c:f>'[1]T-6 JP-5 Eff Tox Makeup'!$B$12:$B$15</c:f>
              <c:strCache>
                <c:ptCount val="4"/>
                <c:pt idx="0">
                  <c:v>C5-C8 Aliphatics</c:v>
                </c:pt>
                <c:pt idx="1">
                  <c:v>&gt;C8-C18 Aliphatics</c:v>
                </c:pt>
                <c:pt idx="2">
                  <c:v>&gt;C18-C32 Aliphatics</c:v>
                </c:pt>
                <c:pt idx="3">
                  <c:v>&gt;C8 Aromatics</c:v>
                </c:pt>
              </c:strCache>
            </c:strRef>
          </c:cat>
          <c:val>
            <c:numRef>
              <c:f>'Diesel (CAEPA LUFT)'!$D$12:$D$15</c:f>
              <c:numCache>
                <c:formatCode>0%</c:formatCode>
                <c:ptCount val="4"/>
                <c:pt idx="0">
                  <c:v>0</c:v>
                </c:pt>
                <c:pt idx="1">
                  <c:v>0.78652818392659074</c:v>
                </c:pt>
                <c:pt idx="2" formatCode="0.0%">
                  <c:v>0</c:v>
                </c:pt>
                <c:pt idx="3">
                  <c:v>0.21347181607340929</c:v>
                </c:pt>
              </c:numCache>
            </c:numRef>
          </c:val>
          <c:extLst>
            <c:ext xmlns:c16="http://schemas.microsoft.com/office/drawing/2014/chart" uri="{C3380CC4-5D6E-409C-BE32-E72D297353CC}">
              <c16:uniqueId val="{00000008-965A-4A42-9DB5-CE5FD8B417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prstClr val="black"/>
              </a:solidFill>
            </a:ln>
          </c:spPr>
          <c:dPt>
            <c:idx val="0"/>
            <c:bubble3D val="0"/>
            <c:spPr>
              <a:solidFill>
                <a:srgbClr val="92D050"/>
              </a:solidFill>
              <a:ln>
                <a:solidFill>
                  <a:prstClr val="black"/>
                </a:solidFill>
              </a:ln>
            </c:spPr>
            <c:extLst>
              <c:ext xmlns:c16="http://schemas.microsoft.com/office/drawing/2014/chart" uri="{C3380CC4-5D6E-409C-BE32-E72D297353CC}">
                <c16:uniqueId val="{00000001-07D1-45CD-A647-596E73DB17D4}"/>
              </c:ext>
            </c:extLst>
          </c:dPt>
          <c:dPt>
            <c:idx val="1"/>
            <c:bubble3D val="0"/>
            <c:spPr>
              <a:solidFill>
                <a:srgbClr val="FFFF00"/>
              </a:solidFill>
              <a:ln>
                <a:solidFill>
                  <a:prstClr val="black"/>
                </a:solidFill>
              </a:ln>
            </c:spPr>
            <c:extLst>
              <c:ext xmlns:c16="http://schemas.microsoft.com/office/drawing/2014/chart" uri="{C3380CC4-5D6E-409C-BE32-E72D297353CC}">
                <c16:uniqueId val="{00000003-07D1-45CD-A647-596E73DB17D4}"/>
              </c:ext>
            </c:extLst>
          </c:dPt>
          <c:dPt>
            <c:idx val="2"/>
            <c:bubble3D val="0"/>
            <c:spPr>
              <a:solidFill>
                <a:srgbClr val="7030A0"/>
              </a:solidFill>
              <a:ln>
                <a:solidFill>
                  <a:prstClr val="black"/>
                </a:solidFill>
              </a:ln>
            </c:spPr>
            <c:extLst>
              <c:ext xmlns:c16="http://schemas.microsoft.com/office/drawing/2014/chart" uri="{C3380CC4-5D6E-409C-BE32-E72D297353CC}">
                <c16:uniqueId val="{00000005-07D1-45CD-A647-596E73DB17D4}"/>
              </c:ext>
            </c:extLst>
          </c:dPt>
          <c:cat>
            <c:strRef>
              <c:f>'Carbon Range Pie Charts'!$C$12:$C$14</c:f>
              <c:strCache>
                <c:ptCount val="3"/>
                <c:pt idx="0">
                  <c:v>C5-8 Aliphatics:</c:v>
                </c:pt>
                <c:pt idx="1">
                  <c:v>C9-12 Aliphatics:</c:v>
                </c:pt>
                <c:pt idx="2">
                  <c:v>C9-10 Aromatics:</c:v>
                </c:pt>
              </c:strCache>
            </c:strRef>
          </c:cat>
          <c:val>
            <c:numRef>
              <c:f>'Carbon Range Pie Charts'!$D$12:$D$14</c:f>
              <c:numCache>
                <c:formatCode>0.0%</c:formatCode>
                <c:ptCount val="3"/>
                <c:pt idx="0">
                  <c:v>0.9877004667631496</c:v>
                </c:pt>
                <c:pt idx="1">
                  <c:v>8.3358206981887818E-3</c:v>
                </c:pt>
                <c:pt idx="2">
                  <c:v>3.9637125386621057E-3</c:v>
                </c:pt>
              </c:numCache>
            </c:numRef>
          </c:val>
          <c:extLst>
            <c:ext xmlns:c16="http://schemas.microsoft.com/office/drawing/2014/chart" uri="{C3380CC4-5D6E-409C-BE32-E72D297353CC}">
              <c16:uniqueId val="{00000006-07D1-45CD-A647-596E73DB17D4}"/>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prstClr val="black"/>
              </a:solidFill>
            </a:ln>
          </c:spPr>
          <c:dPt>
            <c:idx val="0"/>
            <c:bubble3D val="0"/>
            <c:spPr>
              <a:solidFill>
                <a:srgbClr val="92D050"/>
              </a:solidFill>
              <a:ln>
                <a:solidFill>
                  <a:prstClr val="black"/>
                </a:solidFill>
              </a:ln>
            </c:spPr>
            <c:extLst>
              <c:ext xmlns:c16="http://schemas.microsoft.com/office/drawing/2014/chart" uri="{C3380CC4-5D6E-409C-BE32-E72D297353CC}">
                <c16:uniqueId val="{00000001-563E-4365-8B05-05BDD2A3CF53}"/>
              </c:ext>
            </c:extLst>
          </c:dPt>
          <c:dPt>
            <c:idx val="1"/>
            <c:bubble3D val="0"/>
            <c:spPr>
              <a:solidFill>
                <a:srgbClr val="FFFF00"/>
              </a:solidFill>
              <a:ln>
                <a:solidFill>
                  <a:prstClr val="black"/>
                </a:solidFill>
              </a:ln>
            </c:spPr>
            <c:extLst>
              <c:ext xmlns:c16="http://schemas.microsoft.com/office/drawing/2014/chart" uri="{C3380CC4-5D6E-409C-BE32-E72D297353CC}">
                <c16:uniqueId val="{00000003-563E-4365-8B05-05BDD2A3CF53}"/>
              </c:ext>
            </c:extLst>
          </c:dPt>
          <c:cat>
            <c:strRef>
              <c:f>'Carbon Range Pie Charts'!$C$51:$C$53</c:f>
              <c:strCache>
                <c:ptCount val="3"/>
                <c:pt idx="0">
                  <c:v>C5-8 Aliphatics:</c:v>
                </c:pt>
                <c:pt idx="1">
                  <c:v>C9-12 Aliphatics:</c:v>
                </c:pt>
                <c:pt idx="2">
                  <c:v>C9-10 Aromatics:</c:v>
                </c:pt>
              </c:strCache>
            </c:strRef>
          </c:cat>
          <c:val>
            <c:numRef>
              <c:f>'Carbon Range Pie Charts'!$D$51:$D$53</c:f>
              <c:numCache>
                <c:formatCode>0.0%</c:formatCode>
                <c:ptCount val="3"/>
                <c:pt idx="0">
                  <c:v>0.6659836065573842</c:v>
                </c:pt>
                <c:pt idx="1">
                  <c:v>0.32786885245901926</c:v>
                </c:pt>
                <c:pt idx="2">
                  <c:v>6.1475409836065573E-3</c:v>
                </c:pt>
              </c:numCache>
            </c:numRef>
          </c:val>
          <c:extLst>
            <c:ext xmlns:c16="http://schemas.microsoft.com/office/drawing/2014/chart" uri="{C3380CC4-5D6E-409C-BE32-E72D297353CC}">
              <c16:uniqueId val="{00000004-563E-4365-8B05-05BDD2A3CF53}"/>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'Gasoline (CAEPA LUFT)'!$B$12:$B$15</c:f>
              <c:strCache>
                <c:ptCount val="4"/>
                <c:pt idx="0">
                  <c:v>C5-C8 Aliphatics</c:v>
                </c:pt>
                <c:pt idx="1">
                  <c:v>&gt;C8-C18 Aliphatics</c:v>
                </c:pt>
                <c:pt idx="2">
                  <c:v>&gt;C18-C32 Aliphatics</c:v>
                </c:pt>
                <c:pt idx="3">
                  <c:v>&gt;C8 Aromatics</c:v>
                </c:pt>
              </c:strCache>
            </c:strRef>
          </c:tx>
          <c:spPr>
            <a:solidFill>
              <a:srgbClr val="92D050"/>
            </a:solidFill>
            <a:ln>
              <a:solidFill>
                <a:schemeClr val="tx1"/>
              </a:solidFill>
            </a:ln>
          </c:spPr>
          <c:dPt>
            <c:idx val="0"/>
            <c:bubble3D val="0"/>
            <c:spPr>
              <a:solidFill>
                <a:srgbClr val="92D050"/>
              </a:solidFill>
              <a:ln w="19050">
                <a:solidFill>
                  <a:schemeClr val="tx1"/>
                </a:solidFill>
              </a:ln>
              <a:effectLst/>
            </c:spPr>
            <c:extLst>
              <c:ext xmlns:c16="http://schemas.microsoft.com/office/drawing/2014/chart" uri="{C3380CC4-5D6E-409C-BE32-E72D297353CC}">
                <c16:uniqueId val="{00000001-209B-424C-A82F-DECAECE15F56}"/>
              </c:ext>
            </c:extLst>
          </c:dPt>
          <c:dPt>
            <c:idx val="1"/>
            <c:bubble3D val="0"/>
            <c:spPr>
              <a:solidFill>
                <a:srgbClr val="92D050"/>
              </a:solidFill>
              <a:ln w="19050">
                <a:solidFill>
                  <a:schemeClr val="tx1"/>
                </a:solidFill>
              </a:ln>
              <a:effectLst/>
            </c:spPr>
            <c:extLst>
              <c:ext xmlns:c16="http://schemas.microsoft.com/office/drawing/2014/chart" uri="{C3380CC4-5D6E-409C-BE32-E72D297353CC}">
                <c16:uniqueId val="{00000003-209B-424C-A82F-DECAECE15F56}"/>
              </c:ext>
            </c:extLst>
          </c:dPt>
          <c:dPt>
            <c:idx val="2"/>
            <c:bubble3D val="0"/>
            <c:spPr>
              <a:solidFill>
                <a:srgbClr val="92D050"/>
              </a:solidFill>
              <a:ln w="19050">
                <a:solidFill>
                  <a:schemeClr val="tx1"/>
                </a:solidFill>
              </a:ln>
              <a:effectLst/>
            </c:spPr>
            <c:extLst>
              <c:ext xmlns:c16="http://schemas.microsoft.com/office/drawing/2014/chart" uri="{C3380CC4-5D6E-409C-BE32-E72D297353CC}">
                <c16:uniqueId val="{00000005-209B-424C-A82F-DECAECE15F56}"/>
              </c:ext>
            </c:extLst>
          </c:dPt>
          <c:dPt>
            <c:idx val="3"/>
            <c:bubble3D val="0"/>
            <c:spPr>
              <a:solidFill>
                <a:schemeClr val="accent3"/>
              </a:solidFill>
              <a:ln w="19050">
                <a:solidFill>
                  <a:schemeClr val="tx1"/>
                </a:solidFill>
              </a:ln>
              <a:effectLst/>
            </c:spPr>
            <c:extLst>
              <c:ext xmlns:c16="http://schemas.microsoft.com/office/drawing/2014/chart" uri="{C3380CC4-5D6E-409C-BE32-E72D297353CC}">
                <c16:uniqueId val="{00000007-209B-424C-A82F-DECAECE15F56}"/>
              </c:ext>
            </c:extLst>
          </c:dPt>
          <c:cat>
            <c:numRef>
              <c:f>'[1]T-6 JP-5 Eff Tox Makeup'!$B$12:$B$15</c:f>
              <c:numCache>
                <c:formatCode>General</c:formatCode>
                <c:ptCount val="4"/>
                <c:pt idx="0">
                  <c:v>0</c:v>
                </c:pt>
                <c:pt idx="1">
                  <c:v>0</c:v>
                </c:pt>
                <c:pt idx="2">
                  <c:v>0</c:v>
                </c:pt>
                <c:pt idx="3">
                  <c:v>0</c:v>
                </c:pt>
              </c:numCache>
            </c:numRef>
          </c:cat>
          <c:val>
            <c:numRef>
              <c:f>'Gasoline (CAEPA LUFT)'!$E$12:$E$15</c:f>
              <c:numCache>
                <c:formatCode>0.00%</c:formatCode>
                <c:ptCount val="4"/>
                <c:pt idx="0" formatCode="0%">
                  <c:v>0.58336105166264751</c:v>
                </c:pt>
                <c:pt idx="1">
                  <c:v>1.6859177327805197E-3</c:v>
                </c:pt>
                <c:pt idx="2" formatCode="0.0%">
                  <c:v>0</c:v>
                </c:pt>
                <c:pt idx="3" formatCode="0%">
                  <c:v>0.41495303060457212</c:v>
                </c:pt>
              </c:numCache>
            </c:numRef>
          </c:val>
          <c:extLst>
            <c:ext xmlns:c16="http://schemas.microsoft.com/office/drawing/2014/chart" uri="{C3380CC4-5D6E-409C-BE32-E72D297353CC}">
              <c16:uniqueId val="{00000008-209B-424C-A82F-DECAECE15F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'JP-5 Old vs New'!$B$13:$B$16</c:f>
              <c:strCache>
                <c:ptCount val="4"/>
                <c:pt idx="0">
                  <c:v>C5-C8 Aliphatics</c:v>
                </c:pt>
                <c:pt idx="1">
                  <c:v>&gt;C8-C18 Aliphatics</c:v>
                </c:pt>
                <c:pt idx="2">
                  <c:v>&gt;C18-C32 Aliphatics</c:v>
                </c:pt>
                <c:pt idx="3">
                  <c:v>&gt;C8 Aromatics</c:v>
                </c:pt>
              </c:strCache>
            </c:strRef>
          </c:tx>
          <c:spPr>
            <a:ln>
              <a:solidFill>
                <a:schemeClr val="tx1"/>
              </a:solidFill>
            </a:ln>
          </c:spPr>
          <c:dPt>
            <c:idx val="0"/>
            <c:bubble3D val="0"/>
            <c:spPr>
              <a:solidFill>
                <a:srgbClr val="92D050"/>
              </a:solidFill>
              <a:ln w="19050">
                <a:solidFill>
                  <a:schemeClr val="tx1"/>
                </a:solidFill>
              </a:ln>
              <a:effectLst/>
            </c:spPr>
            <c:extLst>
              <c:ext xmlns:c16="http://schemas.microsoft.com/office/drawing/2014/chart" uri="{C3380CC4-5D6E-409C-BE32-E72D297353CC}">
                <c16:uniqueId val="{00000001-360E-41D7-B138-75141DC34876}"/>
              </c:ext>
            </c:extLst>
          </c:dPt>
          <c:dPt>
            <c:idx val="1"/>
            <c:bubble3D val="0"/>
            <c:spPr>
              <a:solidFill>
                <a:srgbClr val="FFFF00"/>
              </a:solidFill>
              <a:ln w="19050">
                <a:solidFill>
                  <a:schemeClr val="tx1"/>
                </a:solidFill>
              </a:ln>
              <a:effectLst/>
            </c:spPr>
            <c:extLst>
              <c:ext xmlns:c16="http://schemas.microsoft.com/office/drawing/2014/chart" uri="{C3380CC4-5D6E-409C-BE32-E72D297353CC}">
                <c16:uniqueId val="{00000003-360E-41D7-B138-75141DC34876}"/>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5-360E-41D7-B138-75141DC34876}"/>
              </c:ext>
            </c:extLst>
          </c:dPt>
          <c:dPt>
            <c:idx val="3"/>
            <c:bubble3D val="0"/>
            <c:spPr>
              <a:solidFill>
                <a:schemeClr val="accent3"/>
              </a:solidFill>
              <a:ln w="19050">
                <a:solidFill>
                  <a:schemeClr val="tx1"/>
                </a:solidFill>
              </a:ln>
              <a:effectLst/>
            </c:spPr>
            <c:extLst>
              <c:ext xmlns:c16="http://schemas.microsoft.com/office/drawing/2014/chart" uri="{C3380CC4-5D6E-409C-BE32-E72D297353CC}">
                <c16:uniqueId val="{00000007-360E-41D7-B138-75141DC34876}"/>
              </c:ext>
            </c:extLst>
          </c:dPt>
          <c:cat>
            <c:numRef>
              <c:f>'[1]T-6 JP-5 Eff Tox Makeup'!$B$12:$B$15</c:f>
              <c:numCache>
                <c:formatCode>General</c:formatCode>
                <c:ptCount val="4"/>
                <c:pt idx="0">
                  <c:v>0</c:v>
                </c:pt>
                <c:pt idx="1">
                  <c:v>0</c:v>
                </c:pt>
                <c:pt idx="2">
                  <c:v>0</c:v>
                </c:pt>
                <c:pt idx="3">
                  <c:v>0</c:v>
                </c:pt>
              </c:numCache>
            </c:numRef>
          </c:cat>
          <c:val>
            <c:numRef>
              <c:f>'JP-5 Old vs New'!$G$13:$G$16</c:f>
              <c:numCache>
                <c:formatCode>0.0%</c:formatCode>
                <c:ptCount val="4"/>
                <c:pt idx="0" formatCode="0%">
                  <c:v>0.11403497719732089</c:v>
                </c:pt>
                <c:pt idx="1">
                  <c:v>1.0386775121469603E-2</c:v>
                </c:pt>
                <c:pt idx="2">
                  <c:v>0</c:v>
                </c:pt>
                <c:pt idx="3" formatCode="0%">
                  <c:v>0.87557824768120951</c:v>
                </c:pt>
              </c:numCache>
            </c:numRef>
          </c:val>
          <c:extLst>
            <c:ext xmlns:c16="http://schemas.microsoft.com/office/drawing/2014/chart" uri="{C3380CC4-5D6E-409C-BE32-E72D297353CC}">
              <c16:uniqueId val="{00000008-360E-41D7-B138-75141DC3487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'Diesel (CAEPA LUFT)'!$B$12:$B$15</c:f>
              <c:strCache>
                <c:ptCount val="4"/>
                <c:pt idx="0">
                  <c:v>C5-C8 Aliphatics</c:v>
                </c:pt>
                <c:pt idx="1">
                  <c:v>&gt;C8-C18 Aliphatics</c:v>
                </c:pt>
                <c:pt idx="2">
                  <c:v>&gt;C18-C32 Aliphatics</c:v>
                </c:pt>
                <c:pt idx="3">
                  <c:v>&gt;C8 Aromatics</c:v>
                </c:pt>
              </c:strCache>
            </c:strRef>
          </c:tx>
          <c:spPr>
            <a:solidFill>
              <a:srgbClr val="FFFF00"/>
            </a:solidFill>
            <a:ln>
              <a:solidFill>
                <a:schemeClr val="tx1"/>
              </a:solidFill>
            </a:ln>
          </c:spPr>
          <c:dPt>
            <c:idx val="0"/>
            <c:bubble3D val="0"/>
            <c:spPr>
              <a:solidFill>
                <a:srgbClr val="FFFF00"/>
              </a:solidFill>
              <a:ln w="19050">
                <a:solidFill>
                  <a:schemeClr val="tx1"/>
                </a:solidFill>
              </a:ln>
              <a:effectLst/>
            </c:spPr>
            <c:extLst>
              <c:ext xmlns:c16="http://schemas.microsoft.com/office/drawing/2014/chart" uri="{C3380CC4-5D6E-409C-BE32-E72D297353CC}">
                <c16:uniqueId val="{00000001-317D-41D2-A9DD-13C0B0F42F2D}"/>
              </c:ext>
            </c:extLst>
          </c:dPt>
          <c:dPt>
            <c:idx val="1"/>
            <c:bubble3D val="0"/>
            <c:spPr>
              <a:solidFill>
                <a:srgbClr val="FFFF00"/>
              </a:solidFill>
              <a:ln w="19050">
                <a:solidFill>
                  <a:schemeClr val="tx1"/>
                </a:solidFill>
              </a:ln>
              <a:effectLst/>
            </c:spPr>
            <c:extLst>
              <c:ext xmlns:c16="http://schemas.microsoft.com/office/drawing/2014/chart" uri="{C3380CC4-5D6E-409C-BE32-E72D297353CC}">
                <c16:uniqueId val="{00000003-317D-41D2-A9DD-13C0B0F42F2D}"/>
              </c:ext>
            </c:extLst>
          </c:dPt>
          <c:dPt>
            <c:idx val="2"/>
            <c:bubble3D val="0"/>
            <c:spPr>
              <a:solidFill>
                <a:srgbClr val="FFFF00"/>
              </a:solidFill>
              <a:ln w="19050">
                <a:solidFill>
                  <a:schemeClr val="tx1"/>
                </a:solidFill>
              </a:ln>
              <a:effectLst/>
            </c:spPr>
            <c:extLst>
              <c:ext xmlns:c16="http://schemas.microsoft.com/office/drawing/2014/chart" uri="{C3380CC4-5D6E-409C-BE32-E72D297353CC}">
                <c16:uniqueId val="{00000005-317D-41D2-A9DD-13C0B0F42F2D}"/>
              </c:ext>
            </c:extLst>
          </c:dPt>
          <c:dPt>
            <c:idx val="3"/>
            <c:bubble3D val="0"/>
            <c:spPr>
              <a:solidFill>
                <a:schemeClr val="accent3"/>
              </a:solidFill>
              <a:ln w="19050">
                <a:solidFill>
                  <a:schemeClr val="tx1"/>
                </a:solidFill>
              </a:ln>
              <a:effectLst/>
            </c:spPr>
            <c:extLst>
              <c:ext xmlns:c16="http://schemas.microsoft.com/office/drawing/2014/chart" uri="{C3380CC4-5D6E-409C-BE32-E72D297353CC}">
                <c16:uniqueId val="{00000007-317D-41D2-A9DD-13C0B0F42F2D}"/>
              </c:ext>
            </c:extLst>
          </c:dPt>
          <c:cat>
            <c:numRef>
              <c:f>'[1]T-6 JP-5 Eff Tox Makeup'!$B$12:$B$15</c:f>
              <c:numCache>
                <c:formatCode>General</c:formatCode>
                <c:ptCount val="4"/>
                <c:pt idx="0">
                  <c:v>0</c:v>
                </c:pt>
                <c:pt idx="1">
                  <c:v>0</c:v>
                </c:pt>
                <c:pt idx="2">
                  <c:v>0</c:v>
                </c:pt>
                <c:pt idx="3">
                  <c:v>0</c:v>
                </c:pt>
              </c:numCache>
            </c:numRef>
          </c:cat>
          <c:val>
            <c:numRef>
              <c:f>'Diesel (CAEPA LUFT)'!$E$12:$E$15</c:f>
              <c:numCache>
                <c:formatCode>0.0%</c:formatCode>
                <c:ptCount val="4"/>
                <c:pt idx="0">
                  <c:v>0</c:v>
                </c:pt>
                <c:pt idx="1">
                  <c:v>1.1223326906249364E-2</c:v>
                </c:pt>
                <c:pt idx="2">
                  <c:v>0</c:v>
                </c:pt>
                <c:pt idx="3" formatCode="0%">
                  <c:v>0.98877667309375061</c:v>
                </c:pt>
              </c:numCache>
            </c:numRef>
          </c:val>
          <c:extLst>
            <c:ext xmlns:c16="http://schemas.microsoft.com/office/drawing/2014/chart" uri="{C3380CC4-5D6E-409C-BE32-E72D297353CC}">
              <c16:uniqueId val="{00000008-317D-41D2-A9DD-13C0B0F42F2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prstClr val="black"/>
              </a:solidFill>
            </a:ln>
          </c:spPr>
          <c:dPt>
            <c:idx val="0"/>
            <c:bubble3D val="0"/>
            <c:spPr>
              <a:solidFill>
                <a:srgbClr val="92D050"/>
              </a:solidFill>
              <a:ln>
                <a:solidFill>
                  <a:prstClr val="black"/>
                </a:solidFill>
              </a:ln>
            </c:spPr>
            <c:extLst>
              <c:ext xmlns:c16="http://schemas.microsoft.com/office/drawing/2014/chart" uri="{C3380CC4-5D6E-409C-BE32-E72D297353CC}">
                <c16:uniqueId val="{00000001-BCAF-470C-ACEE-6FC49C467157}"/>
              </c:ext>
            </c:extLst>
          </c:dPt>
          <c:dPt>
            <c:idx val="1"/>
            <c:bubble3D val="0"/>
            <c:spPr>
              <a:solidFill>
                <a:srgbClr val="FFFF00"/>
              </a:solidFill>
              <a:ln>
                <a:solidFill>
                  <a:prstClr val="black"/>
                </a:solidFill>
              </a:ln>
            </c:spPr>
            <c:extLst>
              <c:ext xmlns:c16="http://schemas.microsoft.com/office/drawing/2014/chart" uri="{C3380CC4-5D6E-409C-BE32-E72D297353CC}">
                <c16:uniqueId val="{00000003-BCAF-470C-ACEE-6FC49C467157}"/>
              </c:ext>
            </c:extLst>
          </c:dPt>
          <c:cat>
            <c:strRef>
              <c:f>'Carbon Range Pie Charts'!$C$141:$C$143</c:f>
              <c:strCache>
                <c:ptCount val="3"/>
                <c:pt idx="0">
                  <c:v>C5-8 Aliphatics:</c:v>
                </c:pt>
                <c:pt idx="1">
                  <c:v>C9-12 Aliphatics:</c:v>
                </c:pt>
                <c:pt idx="2">
                  <c:v>C9-10 Aromatics:</c:v>
                </c:pt>
              </c:strCache>
            </c:strRef>
          </c:cat>
          <c:val>
            <c:numRef>
              <c:f>'Carbon Range Pie Charts'!$D$141:$D$143</c:f>
              <c:numCache>
                <c:formatCode>0.0%</c:formatCode>
                <c:ptCount val="3"/>
                <c:pt idx="0">
                  <c:v>0.25338555174920607</c:v>
                </c:pt>
                <c:pt idx="1">
                  <c:v>0.73784981365098201</c:v>
                </c:pt>
                <c:pt idx="2">
                  <c:v>8.7646345998263382E-3</c:v>
                </c:pt>
              </c:numCache>
            </c:numRef>
          </c:val>
          <c:extLst>
            <c:ext xmlns:c16="http://schemas.microsoft.com/office/drawing/2014/chart" uri="{C3380CC4-5D6E-409C-BE32-E72D297353CC}">
              <c16:uniqueId val="{00000004-BCAF-470C-ACEE-6FC49C467157}"/>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'Gasoline (CAEPA LUFT)'!$B$12:$B$15</c:f>
              <c:strCache>
                <c:ptCount val="4"/>
                <c:pt idx="0">
                  <c:v>C5-C8 Aliphatics</c:v>
                </c:pt>
                <c:pt idx="1">
                  <c:v>&gt;C8-C18 Aliphatics</c:v>
                </c:pt>
                <c:pt idx="2">
                  <c:v>&gt;C18-C32 Aliphatics</c:v>
                </c:pt>
                <c:pt idx="3">
                  <c:v>&gt;C8 Aromatics</c:v>
                </c:pt>
              </c:strCache>
            </c:strRef>
          </c:tx>
          <c:spPr>
            <a:ln>
              <a:solidFill>
                <a:schemeClr val="tx1"/>
              </a:solidFill>
            </a:ln>
          </c:spPr>
          <c:dPt>
            <c:idx val="0"/>
            <c:bubble3D val="0"/>
            <c:spPr>
              <a:solidFill>
                <a:srgbClr val="92D050"/>
              </a:solidFill>
              <a:ln w="19050">
                <a:solidFill>
                  <a:schemeClr val="tx1"/>
                </a:solidFill>
              </a:ln>
              <a:effectLst/>
            </c:spPr>
            <c:extLst>
              <c:ext xmlns:c16="http://schemas.microsoft.com/office/drawing/2014/chart" uri="{C3380CC4-5D6E-409C-BE32-E72D297353CC}">
                <c16:uniqueId val="{00000001-965A-4A42-9DB5-CE5FD8B417B3}"/>
              </c:ext>
            </c:extLst>
          </c:dPt>
          <c:dPt>
            <c:idx val="1"/>
            <c:bubble3D val="0"/>
            <c:spPr>
              <a:solidFill>
                <a:srgbClr val="FFFF00"/>
              </a:solidFill>
              <a:ln w="19050">
                <a:solidFill>
                  <a:schemeClr val="tx1"/>
                </a:solidFill>
              </a:ln>
              <a:effectLst/>
            </c:spPr>
            <c:extLst>
              <c:ext xmlns:c16="http://schemas.microsoft.com/office/drawing/2014/chart" uri="{C3380CC4-5D6E-409C-BE32-E72D297353CC}">
                <c16:uniqueId val="{00000003-965A-4A42-9DB5-CE5FD8B417B3}"/>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5-965A-4A42-9DB5-CE5FD8B417B3}"/>
              </c:ext>
            </c:extLst>
          </c:dPt>
          <c:dPt>
            <c:idx val="3"/>
            <c:bubble3D val="0"/>
            <c:spPr>
              <a:solidFill>
                <a:schemeClr val="accent3"/>
              </a:solidFill>
              <a:ln w="19050">
                <a:solidFill>
                  <a:schemeClr val="tx1"/>
                </a:solidFill>
              </a:ln>
              <a:effectLst/>
            </c:spPr>
            <c:extLst>
              <c:ext xmlns:c16="http://schemas.microsoft.com/office/drawing/2014/chart" uri="{C3380CC4-5D6E-409C-BE32-E72D297353CC}">
                <c16:uniqueId val="{00000007-965A-4A42-9DB5-CE5FD8B417B3}"/>
              </c:ext>
            </c:extLst>
          </c:dPt>
          <c:cat>
            <c:strRef>
              <c:f>'[1]T-6 JP-5 Eff Tox Makeup'!$B$12:$B$15</c:f>
              <c:strCache>
                <c:ptCount val="4"/>
                <c:pt idx="0">
                  <c:v>C5-C8 Aliphatics</c:v>
                </c:pt>
                <c:pt idx="1">
                  <c:v>&gt;C8-C18 Aliphatics</c:v>
                </c:pt>
                <c:pt idx="2">
                  <c:v>&gt;C18-C32 Aliphatics</c:v>
                </c:pt>
                <c:pt idx="3">
                  <c:v>&gt;C8 Aromatics</c:v>
                </c:pt>
              </c:strCache>
            </c:strRef>
          </c:cat>
          <c:val>
            <c:numRef>
              <c:f>'Gasoline (CAEPA LUFT)'!$D$12:$D$15</c:f>
              <c:numCache>
                <c:formatCode>0%</c:formatCode>
                <c:ptCount val="4"/>
                <c:pt idx="0">
                  <c:v>0.61166429587482218</c:v>
                </c:pt>
                <c:pt idx="1">
                  <c:v>0.17069701280227595</c:v>
                </c:pt>
                <c:pt idx="2" formatCode="0.0%">
                  <c:v>0</c:v>
                </c:pt>
                <c:pt idx="3">
                  <c:v>0.21763869132290187</c:v>
                </c:pt>
              </c:numCache>
            </c:numRef>
          </c:val>
          <c:extLst>
            <c:ext xmlns:c16="http://schemas.microsoft.com/office/drawing/2014/chart" uri="{C3380CC4-5D6E-409C-BE32-E72D297353CC}">
              <c16:uniqueId val="{00000008-965A-4A42-9DB5-CE5FD8B417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dirty="0">
                <a:solidFill>
                  <a:schemeClr val="tx1"/>
                </a:solidFill>
              </a:rPr>
              <a:t>Diesel </a:t>
            </a:r>
            <a:r>
              <a:rPr lang="en-US" sz="2000" b="1" baseline="0" dirty="0">
                <a:solidFill>
                  <a:schemeClr val="tx1"/>
                </a:solidFill>
              </a:rPr>
              <a:t>Fuel</a:t>
            </a:r>
          </a:p>
          <a:p>
            <a:pPr>
              <a:defRPr sz="2000" b="1">
                <a:solidFill>
                  <a:schemeClr val="tx1"/>
                </a:solidFill>
              </a:defRPr>
            </a:pPr>
            <a:r>
              <a:rPr lang="en-US" sz="1800" b="1" baseline="0" dirty="0">
                <a:solidFill>
                  <a:schemeClr val="tx1"/>
                </a:solidFill>
              </a:rPr>
              <a:t>(CAEPA LUFT)</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'T-9 Summary Fuel-Dissolv Makeup'!$B$4:$B$5</c:f>
              <c:strCache>
                <c:ptCount val="2"/>
                <c:pt idx="0">
                  <c:v>Total BTEXN:</c:v>
                </c:pt>
                <c:pt idx="1">
                  <c:v>Total Carbon Ranges:</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17A1-4414-B56B-6A6A5DB7DF69}"/>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17A1-4414-B56B-6A6A5DB7DF69}"/>
              </c:ext>
            </c:extLst>
          </c:dPt>
          <c:dLbls>
            <c:dLbl>
              <c:idx val="0"/>
              <c:layout>
                <c:manualLayout>
                  <c:x val="0.35681548892676856"/>
                  <c:y val="0.1648202271319850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AB5FE1D1-B4F9-48E8-92FB-039874CDAE60}" type="CATEGORYNAME">
                      <a:rPr lang="en-US" smtClean="0">
                        <a:solidFill>
                          <a:schemeClr val="tx1"/>
                        </a:solidFill>
                      </a:rPr>
                      <a:pPr>
                        <a:defRPr sz="1800" b="1">
                          <a:solidFill>
                            <a:schemeClr val="tx1"/>
                          </a:solidFill>
                        </a:defRPr>
                      </a:pPr>
                      <a:t>[CATEGORY NAME]</a:t>
                    </a:fld>
                    <a:endParaRPr lang="en-US" dirty="0">
                      <a:solidFill>
                        <a:schemeClr val="tx1"/>
                      </a:solidFill>
                    </a:endParaRPr>
                  </a:p>
                  <a:p>
                    <a:pPr>
                      <a:defRPr sz="1800" b="1">
                        <a:solidFill>
                          <a:schemeClr val="tx1"/>
                        </a:solidFill>
                      </a:defRPr>
                    </a:pPr>
                    <a:r>
                      <a:rPr lang="en-US" baseline="0" dirty="0">
                        <a:solidFill>
                          <a:schemeClr val="tx1"/>
                        </a:solidFill>
                      </a:rPr>
                      <a:t>1%</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4848137124239869"/>
                      <c:h val="0.36251030101709469"/>
                    </c:manualLayout>
                  </c15:layout>
                  <c15:dlblFieldTable/>
                  <c15:showDataLabelsRange val="0"/>
                </c:ext>
                <c:ext xmlns:c16="http://schemas.microsoft.com/office/drawing/2014/chart" uri="{C3380CC4-5D6E-409C-BE32-E72D297353CC}">
                  <c16:uniqueId val="{00000001-17A1-4414-B56B-6A6A5DB7DF69}"/>
                </c:ext>
              </c:extLst>
            </c:dLbl>
            <c:dLbl>
              <c:idx val="1"/>
              <c:layout>
                <c:manualLayout>
                  <c:x val="1.4700957520289871E-2"/>
                  <c:y val="-0.1469773677786005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r>
                      <a:rPr lang="en-US" dirty="0">
                        <a:solidFill>
                          <a:schemeClr val="tx1"/>
                        </a:solidFill>
                      </a:rPr>
                      <a:t>TPH:</a:t>
                    </a:r>
                    <a:r>
                      <a:rPr lang="en-US" baseline="0" dirty="0">
                        <a:solidFill>
                          <a:schemeClr val="tx1"/>
                        </a:solidFill>
                      </a:rPr>
                      <a:t> </a:t>
                    </a:r>
                    <a:fld id="{9A698423-B40A-42F6-A7B5-CBF139FD5DE0}" type="VALUE">
                      <a:rPr lang="en-US" baseline="0">
                        <a:solidFill>
                          <a:schemeClr val="tx1"/>
                        </a:solidFill>
                      </a:rPr>
                      <a:pPr>
                        <a:defRPr sz="1800" b="1">
                          <a:solidFill>
                            <a:schemeClr val="tx1"/>
                          </a:solidFill>
                        </a:defRPr>
                      </a:pPr>
                      <a:t>[VALUE]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8384651169513475"/>
                      <c:h val="0.21545802423186852"/>
                    </c:manualLayout>
                  </c15:layout>
                  <c15:dlblFieldTable/>
                  <c15:showDataLabelsRange val="0"/>
                </c:ext>
                <c:ext xmlns:c16="http://schemas.microsoft.com/office/drawing/2014/chart" uri="{C3380CC4-5D6E-409C-BE32-E72D297353CC}">
                  <c16:uniqueId val="{00000003-17A1-4414-B56B-6A6A5DB7DF6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'T-9 Summary Fuel-Dissolv Makeup'!$B$4:$B$5</c:f>
              <c:strCache>
                <c:ptCount val="2"/>
                <c:pt idx="0">
                  <c:v>Total BTEXN:</c:v>
                </c:pt>
                <c:pt idx="1">
                  <c:v>Total Carbon Ranges:</c:v>
                </c:pt>
              </c:strCache>
            </c:strRef>
          </c:cat>
          <c:val>
            <c:numRef>
              <c:f>'T-9 Summary Fuel-Dissolv Makeup'!$D$4:$D$5</c:f>
              <c:numCache>
                <c:formatCode>0%</c:formatCode>
                <c:ptCount val="2"/>
                <c:pt idx="0" formatCode="0.0%">
                  <c:v>1.06E-2</c:v>
                </c:pt>
                <c:pt idx="1">
                  <c:v>0.99170000000000003</c:v>
                </c:pt>
              </c:numCache>
            </c:numRef>
          </c:val>
          <c:extLst>
            <c:ext xmlns:c16="http://schemas.microsoft.com/office/drawing/2014/chart" uri="{C3380CC4-5D6E-409C-BE32-E72D297353CC}">
              <c16:uniqueId val="{00000004-17A1-4414-B56B-6A6A5DB7DF6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'JP-5 Old vs New'!$E$13:$E$16</c:f>
              <c:strCache>
                <c:ptCount val="4"/>
                <c:pt idx="0">
                  <c:v>13%</c:v>
                </c:pt>
                <c:pt idx="1">
                  <c:v>76%</c:v>
                </c:pt>
                <c:pt idx="2">
                  <c:v>0.0%</c:v>
                </c:pt>
                <c:pt idx="3">
                  <c:v>10%</c:v>
                </c:pt>
              </c:strCache>
            </c:strRef>
          </c:tx>
          <c:spPr>
            <a:ln>
              <a:solidFill>
                <a:schemeClr val="tx1"/>
              </a:solidFill>
            </a:ln>
          </c:spPr>
          <c:dPt>
            <c:idx val="0"/>
            <c:bubble3D val="0"/>
            <c:spPr>
              <a:solidFill>
                <a:srgbClr val="92D050"/>
              </a:solidFill>
              <a:ln w="19050">
                <a:solidFill>
                  <a:schemeClr val="tx1"/>
                </a:solidFill>
              </a:ln>
              <a:effectLst/>
            </c:spPr>
            <c:extLst>
              <c:ext xmlns:c16="http://schemas.microsoft.com/office/drawing/2014/chart" uri="{C3380CC4-5D6E-409C-BE32-E72D297353CC}">
                <c16:uniqueId val="{00000001-965A-4A42-9DB5-CE5FD8B417B3}"/>
              </c:ext>
            </c:extLst>
          </c:dPt>
          <c:dPt>
            <c:idx val="1"/>
            <c:bubble3D val="0"/>
            <c:spPr>
              <a:solidFill>
                <a:srgbClr val="FFFF00"/>
              </a:solidFill>
              <a:ln w="19050">
                <a:solidFill>
                  <a:schemeClr val="tx1"/>
                </a:solidFill>
              </a:ln>
              <a:effectLst/>
            </c:spPr>
            <c:extLst>
              <c:ext xmlns:c16="http://schemas.microsoft.com/office/drawing/2014/chart" uri="{C3380CC4-5D6E-409C-BE32-E72D297353CC}">
                <c16:uniqueId val="{00000003-965A-4A42-9DB5-CE5FD8B417B3}"/>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5-965A-4A42-9DB5-CE5FD8B417B3}"/>
              </c:ext>
            </c:extLst>
          </c:dPt>
          <c:dPt>
            <c:idx val="3"/>
            <c:bubble3D val="0"/>
            <c:spPr>
              <a:solidFill>
                <a:schemeClr val="accent3"/>
              </a:solidFill>
              <a:ln w="19050">
                <a:solidFill>
                  <a:schemeClr val="tx1"/>
                </a:solidFill>
              </a:ln>
              <a:effectLst/>
            </c:spPr>
            <c:extLst>
              <c:ext xmlns:c16="http://schemas.microsoft.com/office/drawing/2014/chart" uri="{C3380CC4-5D6E-409C-BE32-E72D297353CC}">
                <c16:uniqueId val="{00000007-965A-4A42-9DB5-CE5FD8B417B3}"/>
              </c:ext>
            </c:extLst>
          </c:dPt>
          <c:cat>
            <c:strRef>
              <c:f>'[1]T-6 JP-5 Eff Tox Makeup'!$B$12:$B$15</c:f>
              <c:strCache>
                <c:ptCount val="4"/>
                <c:pt idx="0">
                  <c:v>C5-C8 Aliphatics</c:v>
                </c:pt>
                <c:pt idx="1">
                  <c:v>&gt;C8-C18 Aliphatics</c:v>
                </c:pt>
                <c:pt idx="2">
                  <c:v>&gt;C18-C32 Aliphatics</c:v>
                </c:pt>
                <c:pt idx="3">
                  <c:v>&gt;C8 Aromatics</c:v>
                </c:pt>
              </c:strCache>
            </c:strRef>
          </c:cat>
          <c:val>
            <c:numRef>
              <c:f>'JP-5 Old vs New'!$E$13:$E$16</c:f>
              <c:numCache>
                <c:formatCode>0%</c:formatCode>
                <c:ptCount val="4"/>
                <c:pt idx="0">
                  <c:v>0.13335591689250226</c:v>
                </c:pt>
                <c:pt idx="1">
                  <c:v>0.76456639566395668</c:v>
                </c:pt>
                <c:pt idx="2" formatCode="0.0%">
                  <c:v>0</c:v>
                </c:pt>
                <c:pt idx="3">
                  <c:v>0.10207768744354111</c:v>
                </c:pt>
              </c:numCache>
            </c:numRef>
          </c:val>
          <c:extLst>
            <c:ext xmlns:c16="http://schemas.microsoft.com/office/drawing/2014/chart" uri="{C3380CC4-5D6E-409C-BE32-E72D297353CC}">
              <c16:uniqueId val="{00000008-965A-4A42-9DB5-CE5FD8B417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'Diesel (CAEPA LUFT)'!$B$12:$B$15</c:f>
              <c:strCache>
                <c:ptCount val="4"/>
                <c:pt idx="0">
                  <c:v>C5-C8 Aliphatics</c:v>
                </c:pt>
                <c:pt idx="1">
                  <c:v>&gt;C8-C18 Aliphatics</c:v>
                </c:pt>
                <c:pt idx="2">
                  <c:v>&gt;C18-C32 Aliphatics</c:v>
                </c:pt>
                <c:pt idx="3">
                  <c:v>&gt;C8 Aromatics</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965A-4A42-9DB5-CE5FD8B417B3}"/>
              </c:ext>
            </c:extLst>
          </c:dPt>
          <c:dPt>
            <c:idx val="1"/>
            <c:bubble3D val="0"/>
            <c:spPr>
              <a:solidFill>
                <a:srgbClr val="FFFF00"/>
              </a:solidFill>
              <a:ln w="19050">
                <a:solidFill>
                  <a:schemeClr val="tx1"/>
                </a:solidFill>
              </a:ln>
              <a:effectLst/>
            </c:spPr>
            <c:extLst>
              <c:ext xmlns:c16="http://schemas.microsoft.com/office/drawing/2014/chart" uri="{C3380CC4-5D6E-409C-BE32-E72D297353CC}">
                <c16:uniqueId val="{00000003-965A-4A42-9DB5-CE5FD8B417B3}"/>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5-965A-4A42-9DB5-CE5FD8B417B3}"/>
              </c:ext>
            </c:extLst>
          </c:dPt>
          <c:dPt>
            <c:idx val="3"/>
            <c:bubble3D val="0"/>
            <c:spPr>
              <a:solidFill>
                <a:schemeClr val="accent3"/>
              </a:solidFill>
              <a:ln w="19050">
                <a:solidFill>
                  <a:schemeClr val="tx1"/>
                </a:solidFill>
              </a:ln>
              <a:effectLst/>
            </c:spPr>
            <c:extLst>
              <c:ext xmlns:c16="http://schemas.microsoft.com/office/drawing/2014/chart" uri="{C3380CC4-5D6E-409C-BE32-E72D297353CC}">
                <c16:uniqueId val="{00000007-965A-4A42-9DB5-CE5FD8B417B3}"/>
              </c:ext>
            </c:extLst>
          </c:dPt>
          <c:cat>
            <c:strRef>
              <c:f>'[1]T-6 JP-5 Eff Tox Makeup'!$B$12:$B$15</c:f>
              <c:strCache>
                <c:ptCount val="4"/>
                <c:pt idx="0">
                  <c:v>C5-C8 Aliphatics</c:v>
                </c:pt>
                <c:pt idx="1">
                  <c:v>&gt;C8-C18 Aliphatics</c:v>
                </c:pt>
                <c:pt idx="2">
                  <c:v>&gt;C18-C32 Aliphatics</c:v>
                </c:pt>
                <c:pt idx="3">
                  <c:v>&gt;C8 Aromatics</c:v>
                </c:pt>
              </c:strCache>
            </c:strRef>
          </c:cat>
          <c:val>
            <c:numRef>
              <c:f>'Diesel (CAEPA LUFT)'!$D$12:$D$15</c:f>
              <c:numCache>
                <c:formatCode>0%</c:formatCode>
                <c:ptCount val="4"/>
                <c:pt idx="0">
                  <c:v>0</c:v>
                </c:pt>
                <c:pt idx="1">
                  <c:v>0.78652818392659074</c:v>
                </c:pt>
                <c:pt idx="2" formatCode="0.0%">
                  <c:v>0</c:v>
                </c:pt>
                <c:pt idx="3">
                  <c:v>0.21347181607340929</c:v>
                </c:pt>
              </c:numCache>
            </c:numRef>
          </c:val>
          <c:extLst>
            <c:ext xmlns:c16="http://schemas.microsoft.com/office/drawing/2014/chart" uri="{C3380CC4-5D6E-409C-BE32-E72D297353CC}">
              <c16:uniqueId val="{00000008-965A-4A42-9DB5-CE5FD8B417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prstClr val="black"/>
              </a:solidFill>
            </a:ln>
          </c:spPr>
          <c:dPt>
            <c:idx val="0"/>
            <c:bubble3D val="0"/>
            <c:spPr>
              <a:solidFill>
                <a:srgbClr val="92D050"/>
              </a:solidFill>
              <a:ln>
                <a:solidFill>
                  <a:prstClr val="black"/>
                </a:solidFill>
              </a:ln>
            </c:spPr>
            <c:extLst>
              <c:ext xmlns:c16="http://schemas.microsoft.com/office/drawing/2014/chart" uri="{C3380CC4-5D6E-409C-BE32-E72D297353CC}">
                <c16:uniqueId val="{00000001-07D1-45CD-A647-596E73DB17D4}"/>
              </c:ext>
            </c:extLst>
          </c:dPt>
          <c:dPt>
            <c:idx val="1"/>
            <c:bubble3D val="0"/>
            <c:spPr>
              <a:solidFill>
                <a:srgbClr val="FFFF00"/>
              </a:solidFill>
              <a:ln>
                <a:solidFill>
                  <a:prstClr val="black"/>
                </a:solidFill>
              </a:ln>
            </c:spPr>
            <c:extLst>
              <c:ext xmlns:c16="http://schemas.microsoft.com/office/drawing/2014/chart" uri="{C3380CC4-5D6E-409C-BE32-E72D297353CC}">
                <c16:uniqueId val="{00000003-07D1-45CD-A647-596E73DB17D4}"/>
              </c:ext>
            </c:extLst>
          </c:dPt>
          <c:dPt>
            <c:idx val="2"/>
            <c:bubble3D val="0"/>
            <c:spPr>
              <a:solidFill>
                <a:srgbClr val="7030A0"/>
              </a:solidFill>
              <a:ln>
                <a:solidFill>
                  <a:prstClr val="black"/>
                </a:solidFill>
              </a:ln>
            </c:spPr>
            <c:extLst>
              <c:ext xmlns:c16="http://schemas.microsoft.com/office/drawing/2014/chart" uri="{C3380CC4-5D6E-409C-BE32-E72D297353CC}">
                <c16:uniqueId val="{00000005-07D1-45CD-A647-596E73DB17D4}"/>
              </c:ext>
            </c:extLst>
          </c:dPt>
          <c:cat>
            <c:strRef>
              <c:f>'Carbon Range Pie Charts'!$C$12:$C$14</c:f>
              <c:strCache>
                <c:ptCount val="3"/>
                <c:pt idx="0">
                  <c:v>C5-8 Aliphatics:</c:v>
                </c:pt>
                <c:pt idx="1">
                  <c:v>C9-12 Aliphatics:</c:v>
                </c:pt>
                <c:pt idx="2">
                  <c:v>C9-10 Aromatics:</c:v>
                </c:pt>
              </c:strCache>
            </c:strRef>
          </c:cat>
          <c:val>
            <c:numRef>
              <c:f>'Carbon Range Pie Charts'!$D$12:$D$14</c:f>
              <c:numCache>
                <c:formatCode>0.0%</c:formatCode>
                <c:ptCount val="3"/>
                <c:pt idx="0">
                  <c:v>0.9877004667631496</c:v>
                </c:pt>
                <c:pt idx="1">
                  <c:v>8.3358206981887818E-3</c:v>
                </c:pt>
                <c:pt idx="2">
                  <c:v>3.9637125386621057E-3</c:v>
                </c:pt>
              </c:numCache>
            </c:numRef>
          </c:val>
          <c:extLst>
            <c:ext xmlns:c16="http://schemas.microsoft.com/office/drawing/2014/chart" uri="{C3380CC4-5D6E-409C-BE32-E72D297353CC}">
              <c16:uniqueId val="{00000006-07D1-45CD-A647-596E73DB17D4}"/>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prstClr val="black"/>
              </a:solidFill>
            </a:ln>
          </c:spPr>
          <c:dPt>
            <c:idx val="0"/>
            <c:bubble3D val="0"/>
            <c:spPr>
              <a:solidFill>
                <a:srgbClr val="92D050"/>
              </a:solidFill>
              <a:ln>
                <a:solidFill>
                  <a:prstClr val="black"/>
                </a:solidFill>
              </a:ln>
            </c:spPr>
            <c:extLst>
              <c:ext xmlns:c16="http://schemas.microsoft.com/office/drawing/2014/chart" uri="{C3380CC4-5D6E-409C-BE32-E72D297353CC}">
                <c16:uniqueId val="{00000001-563E-4365-8B05-05BDD2A3CF53}"/>
              </c:ext>
            </c:extLst>
          </c:dPt>
          <c:dPt>
            <c:idx val="1"/>
            <c:bubble3D val="0"/>
            <c:spPr>
              <a:solidFill>
                <a:srgbClr val="FFFF00"/>
              </a:solidFill>
              <a:ln>
                <a:solidFill>
                  <a:prstClr val="black"/>
                </a:solidFill>
              </a:ln>
            </c:spPr>
            <c:extLst>
              <c:ext xmlns:c16="http://schemas.microsoft.com/office/drawing/2014/chart" uri="{C3380CC4-5D6E-409C-BE32-E72D297353CC}">
                <c16:uniqueId val="{00000003-563E-4365-8B05-05BDD2A3CF53}"/>
              </c:ext>
            </c:extLst>
          </c:dPt>
          <c:cat>
            <c:strRef>
              <c:f>'Carbon Range Pie Charts'!$C$51:$C$53</c:f>
              <c:strCache>
                <c:ptCount val="3"/>
                <c:pt idx="0">
                  <c:v>C5-8 Aliphatics:</c:v>
                </c:pt>
                <c:pt idx="1">
                  <c:v>C9-12 Aliphatics:</c:v>
                </c:pt>
                <c:pt idx="2">
                  <c:v>C9-10 Aromatics:</c:v>
                </c:pt>
              </c:strCache>
            </c:strRef>
          </c:cat>
          <c:val>
            <c:numRef>
              <c:f>'Carbon Range Pie Charts'!$D$51:$D$53</c:f>
              <c:numCache>
                <c:formatCode>0.0%</c:formatCode>
                <c:ptCount val="3"/>
                <c:pt idx="0">
                  <c:v>0.6659836065573842</c:v>
                </c:pt>
                <c:pt idx="1">
                  <c:v>0.32786885245901926</c:v>
                </c:pt>
                <c:pt idx="2">
                  <c:v>6.1475409836065573E-3</c:v>
                </c:pt>
              </c:numCache>
            </c:numRef>
          </c:val>
          <c:extLst>
            <c:ext xmlns:c16="http://schemas.microsoft.com/office/drawing/2014/chart" uri="{C3380CC4-5D6E-409C-BE32-E72D297353CC}">
              <c16:uniqueId val="{00000004-563E-4365-8B05-05BDD2A3CF53}"/>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'Gasoline (CAEPA LUFT)'!$B$12:$B$15</c:f>
              <c:strCache>
                <c:ptCount val="4"/>
                <c:pt idx="0">
                  <c:v>C5-C8 Aliphatics</c:v>
                </c:pt>
                <c:pt idx="1">
                  <c:v>&gt;C8-C18 Aliphatics</c:v>
                </c:pt>
                <c:pt idx="2">
                  <c:v>&gt;C18-C32 Aliphatics</c:v>
                </c:pt>
                <c:pt idx="3">
                  <c:v>&gt;C8 Aromatics</c:v>
                </c:pt>
              </c:strCache>
            </c:strRef>
          </c:tx>
          <c:spPr>
            <a:solidFill>
              <a:srgbClr val="92D050"/>
            </a:solidFill>
            <a:ln>
              <a:solidFill>
                <a:schemeClr val="tx1"/>
              </a:solidFill>
            </a:ln>
          </c:spPr>
          <c:dPt>
            <c:idx val="0"/>
            <c:bubble3D val="0"/>
            <c:spPr>
              <a:solidFill>
                <a:srgbClr val="92D050"/>
              </a:solidFill>
              <a:ln w="19050">
                <a:solidFill>
                  <a:schemeClr val="tx1"/>
                </a:solidFill>
              </a:ln>
              <a:effectLst/>
            </c:spPr>
            <c:extLst>
              <c:ext xmlns:c16="http://schemas.microsoft.com/office/drawing/2014/chart" uri="{C3380CC4-5D6E-409C-BE32-E72D297353CC}">
                <c16:uniqueId val="{00000001-209B-424C-A82F-DECAECE15F56}"/>
              </c:ext>
            </c:extLst>
          </c:dPt>
          <c:dPt>
            <c:idx val="1"/>
            <c:bubble3D val="0"/>
            <c:spPr>
              <a:solidFill>
                <a:srgbClr val="92D050"/>
              </a:solidFill>
              <a:ln w="19050">
                <a:solidFill>
                  <a:schemeClr val="tx1"/>
                </a:solidFill>
              </a:ln>
              <a:effectLst/>
            </c:spPr>
            <c:extLst>
              <c:ext xmlns:c16="http://schemas.microsoft.com/office/drawing/2014/chart" uri="{C3380CC4-5D6E-409C-BE32-E72D297353CC}">
                <c16:uniqueId val="{00000003-209B-424C-A82F-DECAECE15F56}"/>
              </c:ext>
            </c:extLst>
          </c:dPt>
          <c:dPt>
            <c:idx val="2"/>
            <c:bubble3D val="0"/>
            <c:spPr>
              <a:solidFill>
                <a:srgbClr val="92D050"/>
              </a:solidFill>
              <a:ln w="19050">
                <a:solidFill>
                  <a:schemeClr val="tx1"/>
                </a:solidFill>
              </a:ln>
              <a:effectLst/>
            </c:spPr>
            <c:extLst>
              <c:ext xmlns:c16="http://schemas.microsoft.com/office/drawing/2014/chart" uri="{C3380CC4-5D6E-409C-BE32-E72D297353CC}">
                <c16:uniqueId val="{00000005-209B-424C-A82F-DECAECE15F56}"/>
              </c:ext>
            </c:extLst>
          </c:dPt>
          <c:dPt>
            <c:idx val="3"/>
            <c:bubble3D val="0"/>
            <c:spPr>
              <a:solidFill>
                <a:schemeClr val="accent3"/>
              </a:solidFill>
              <a:ln w="19050">
                <a:solidFill>
                  <a:schemeClr val="tx1"/>
                </a:solidFill>
              </a:ln>
              <a:effectLst/>
            </c:spPr>
            <c:extLst>
              <c:ext xmlns:c16="http://schemas.microsoft.com/office/drawing/2014/chart" uri="{C3380CC4-5D6E-409C-BE32-E72D297353CC}">
                <c16:uniqueId val="{00000007-209B-424C-A82F-DECAECE15F56}"/>
              </c:ext>
            </c:extLst>
          </c:dPt>
          <c:cat>
            <c:numRef>
              <c:f>'[1]T-6 JP-5 Eff Tox Makeup'!$B$12:$B$15</c:f>
              <c:numCache>
                <c:formatCode>General</c:formatCode>
                <c:ptCount val="4"/>
                <c:pt idx="0">
                  <c:v>0</c:v>
                </c:pt>
                <c:pt idx="1">
                  <c:v>0</c:v>
                </c:pt>
                <c:pt idx="2">
                  <c:v>0</c:v>
                </c:pt>
                <c:pt idx="3">
                  <c:v>0</c:v>
                </c:pt>
              </c:numCache>
            </c:numRef>
          </c:cat>
          <c:val>
            <c:numRef>
              <c:f>'Gasoline (CAEPA LUFT)'!$E$12:$E$15</c:f>
              <c:numCache>
                <c:formatCode>0.00%</c:formatCode>
                <c:ptCount val="4"/>
                <c:pt idx="0" formatCode="0%">
                  <c:v>0.58336105166264751</c:v>
                </c:pt>
                <c:pt idx="1">
                  <c:v>1.6859177327805197E-3</c:v>
                </c:pt>
                <c:pt idx="2" formatCode="0.0%">
                  <c:v>0</c:v>
                </c:pt>
                <c:pt idx="3" formatCode="0%">
                  <c:v>0.41495303060457212</c:v>
                </c:pt>
              </c:numCache>
            </c:numRef>
          </c:val>
          <c:extLst>
            <c:ext xmlns:c16="http://schemas.microsoft.com/office/drawing/2014/chart" uri="{C3380CC4-5D6E-409C-BE32-E72D297353CC}">
              <c16:uniqueId val="{00000008-209B-424C-A82F-DECAECE15F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'JP-5 Old vs New'!$B$13:$B$16</c:f>
              <c:strCache>
                <c:ptCount val="4"/>
                <c:pt idx="0">
                  <c:v>C5-C8 Aliphatics</c:v>
                </c:pt>
                <c:pt idx="1">
                  <c:v>&gt;C8-C18 Aliphatics</c:v>
                </c:pt>
                <c:pt idx="2">
                  <c:v>&gt;C18-C32 Aliphatics</c:v>
                </c:pt>
                <c:pt idx="3">
                  <c:v>&gt;C8 Aromatics</c:v>
                </c:pt>
              </c:strCache>
            </c:strRef>
          </c:tx>
          <c:spPr>
            <a:ln>
              <a:solidFill>
                <a:schemeClr val="tx1"/>
              </a:solidFill>
            </a:ln>
          </c:spPr>
          <c:dPt>
            <c:idx val="0"/>
            <c:bubble3D val="0"/>
            <c:spPr>
              <a:solidFill>
                <a:srgbClr val="92D050"/>
              </a:solidFill>
              <a:ln w="19050">
                <a:solidFill>
                  <a:schemeClr val="tx1"/>
                </a:solidFill>
              </a:ln>
              <a:effectLst/>
            </c:spPr>
            <c:extLst>
              <c:ext xmlns:c16="http://schemas.microsoft.com/office/drawing/2014/chart" uri="{C3380CC4-5D6E-409C-BE32-E72D297353CC}">
                <c16:uniqueId val="{00000001-360E-41D7-B138-75141DC34876}"/>
              </c:ext>
            </c:extLst>
          </c:dPt>
          <c:dPt>
            <c:idx val="1"/>
            <c:bubble3D val="0"/>
            <c:spPr>
              <a:solidFill>
                <a:srgbClr val="FFFF00"/>
              </a:solidFill>
              <a:ln w="19050">
                <a:solidFill>
                  <a:schemeClr val="tx1"/>
                </a:solidFill>
              </a:ln>
              <a:effectLst/>
            </c:spPr>
            <c:extLst>
              <c:ext xmlns:c16="http://schemas.microsoft.com/office/drawing/2014/chart" uri="{C3380CC4-5D6E-409C-BE32-E72D297353CC}">
                <c16:uniqueId val="{00000003-360E-41D7-B138-75141DC34876}"/>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5-360E-41D7-B138-75141DC34876}"/>
              </c:ext>
            </c:extLst>
          </c:dPt>
          <c:dPt>
            <c:idx val="3"/>
            <c:bubble3D val="0"/>
            <c:spPr>
              <a:solidFill>
                <a:schemeClr val="accent3"/>
              </a:solidFill>
              <a:ln w="19050">
                <a:solidFill>
                  <a:schemeClr val="tx1"/>
                </a:solidFill>
              </a:ln>
              <a:effectLst/>
            </c:spPr>
            <c:extLst>
              <c:ext xmlns:c16="http://schemas.microsoft.com/office/drawing/2014/chart" uri="{C3380CC4-5D6E-409C-BE32-E72D297353CC}">
                <c16:uniqueId val="{00000007-360E-41D7-B138-75141DC34876}"/>
              </c:ext>
            </c:extLst>
          </c:dPt>
          <c:cat>
            <c:numRef>
              <c:f>'[1]T-6 JP-5 Eff Tox Makeup'!$B$12:$B$15</c:f>
              <c:numCache>
                <c:formatCode>General</c:formatCode>
                <c:ptCount val="4"/>
                <c:pt idx="0">
                  <c:v>0</c:v>
                </c:pt>
                <c:pt idx="1">
                  <c:v>0</c:v>
                </c:pt>
                <c:pt idx="2">
                  <c:v>0</c:v>
                </c:pt>
                <c:pt idx="3">
                  <c:v>0</c:v>
                </c:pt>
              </c:numCache>
            </c:numRef>
          </c:cat>
          <c:val>
            <c:numRef>
              <c:f>'JP-5 Old vs New'!$G$13:$G$16</c:f>
              <c:numCache>
                <c:formatCode>0.0%</c:formatCode>
                <c:ptCount val="4"/>
                <c:pt idx="0" formatCode="0%">
                  <c:v>0.11403497719732089</c:v>
                </c:pt>
                <c:pt idx="1">
                  <c:v>1.0386775121469603E-2</c:v>
                </c:pt>
                <c:pt idx="2">
                  <c:v>0</c:v>
                </c:pt>
                <c:pt idx="3" formatCode="0%">
                  <c:v>0.87557824768120951</c:v>
                </c:pt>
              </c:numCache>
            </c:numRef>
          </c:val>
          <c:extLst>
            <c:ext xmlns:c16="http://schemas.microsoft.com/office/drawing/2014/chart" uri="{C3380CC4-5D6E-409C-BE32-E72D297353CC}">
              <c16:uniqueId val="{00000008-360E-41D7-B138-75141DC3487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'Diesel (CAEPA LUFT)'!$B$12:$B$15</c:f>
              <c:strCache>
                <c:ptCount val="4"/>
                <c:pt idx="0">
                  <c:v>C5-C8 Aliphatics</c:v>
                </c:pt>
                <c:pt idx="1">
                  <c:v>&gt;C8-C18 Aliphatics</c:v>
                </c:pt>
                <c:pt idx="2">
                  <c:v>&gt;C18-C32 Aliphatics</c:v>
                </c:pt>
                <c:pt idx="3">
                  <c:v>&gt;C8 Aromatics</c:v>
                </c:pt>
              </c:strCache>
            </c:strRef>
          </c:tx>
          <c:spPr>
            <a:solidFill>
              <a:srgbClr val="FFFF00"/>
            </a:solidFill>
            <a:ln>
              <a:solidFill>
                <a:schemeClr val="tx1"/>
              </a:solidFill>
            </a:ln>
          </c:spPr>
          <c:dPt>
            <c:idx val="0"/>
            <c:bubble3D val="0"/>
            <c:spPr>
              <a:solidFill>
                <a:srgbClr val="FFFF00"/>
              </a:solidFill>
              <a:ln w="19050">
                <a:solidFill>
                  <a:schemeClr val="tx1"/>
                </a:solidFill>
              </a:ln>
              <a:effectLst/>
            </c:spPr>
            <c:extLst>
              <c:ext xmlns:c16="http://schemas.microsoft.com/office/drawing/2014/chart" uri="{C3380CC4-5D6E-409C-BE32-E72D297353CC}">
                <c16:uniqueId val="{00000001-317D-41D2-A9DD-13C0B0F42F2D}"/>
              </c:ext>
            </c:extLst>
          </c:dPt>
          <c:dPt>
            <c:idx val="1"/>
            <c:bubble3D val="0"/>
            <c:spPr>
              <a:solidFill>
                <a:srgbClr val="FFFF00"/>
              </a:solidFill>
              <a:ln w="19050">
                <a:solidFill>
                  <a:schemeClr val="tx1"/>
                </a:solidFill>
              </a:ln>
              <a:effectLst/>
            </c:spPr>
            <c:extLst>
              <c:ext xmlns:c16="http://schemas.microsoft.com/office/drawing/2014/chart" uri="{C3380CC4-5D6E-409C-BE32-E72D297353CC}">
                <c16:uniqueId val="{00000003-317D-41D2-A9DD-13C0B0F42F2D}"/>
              </c:ext>
            </c:extLst>
          </c:dPt>
          <c:dPt>
            <c:idx val="2"/>
            <c:bubble3D val="0"/>
            <c:spPr>
              <a:solidFill>
                <a:srgbClr val="FFFF00"/>
              </a:solidFill>
              <a:ln w="19050">
                <a:solidFill>
                  <a:schemeClr val="tx1"/>
                </a:solidFill>
              </a:ln>
              <a:effectLst/>
            </c:spPr>
            <c:extLst>
              <c:ext xmlns:c16="http://schemas.microsoft.com/office/drawing/2014/chart" uri="{C3380CC4-5D6E-409C-BE32-E72D297353CC}">
                <c16:uniqueId val="{00000005-317D-41D2-A9DD-13C0B0F42F2D}"/>
              </c:ext>
            </c:extLst>
          </c:dPt>
          <c:dPt>
            <c:idx val="3"/>
            <c:bubble3D val="0"/>
            <c:spPr>
              <a:solidFill>
                <a:schemeClr val="accent3"/>
              </a:solidFill>
              <a:ln w="19050">
                <a:solidFill>
                  <a:schemeClr val="tx1"/>
                </a:solidFill>
              </a:ln>
              <a:effectLst/>
            </c:spPr>
            <c:extLst>
              <c:ext xmlns:c16="http://schemas.microsoft.com/office/drawing/2014/chart" uri="{C3380CC4-5D6E-409C-BE32-E72D297353CC}">
                <c16:uniqueId val="{00000007-317D-41D2-A9DD-13C0B0F42F2D}"/>
              </c:ext>
            </c:extLst>
          </c:dPt>
          <c:cat>
            <c:numRef>
              <c:f>'[1]T-6 JP-5 Eff Tox Makeup'!$B$12:$B$15</c:f>
              <c:numCache>
                <c:formatCode>General</c:formatCode>
                <c:ptCount val="4"/>
                <c:pt idx="0">
                  <c:v>0</c:v>
                </c:pt>
                <c:pt idx="1">
                  <c:v>0</c:v>
                </c:pt>
                <c:pt idx="2">
                  <c:v>0</c:v>
                </c:pt>
                <c:pt idx="3">
                  <c:v>0</c:v>
                </c:pt>
              </c:numCache>
            </c:numRef>
          </c:cat>
          <c:val>
            <c:numRef>
              <c:f>'Diesel (CAEPA LUFT)'!$E$12:$E$15</c:f>
              <c:numCache>
                <c:formatCode>0.0%</c:formatCode>
                <c:ptCount val="4"/>
                <c:pt idx="0">
                  <c:v>0</c:v>
                </c:pt>
                <c:pt idx="1">
                  <c:v>1.1223326906249364E-2</c:v>
                </c:pt>
                <c:pt idx="2">
                  <c:v>0</c:v>
                </c:pt>
                <c:pt idx="3" formatCode="0%">
                  <c:v>0.98877667309375061</c:v>
                </c:pt>
              </c:numCache>
            </c:numRef>
          </c:val>
          <c:extLst>
            <c:ext xmlns:c16="http://schemas.microsoft.com/office/drawing/2014/chart" uri="{C3380CC4-5D6E-409C-BE32-E72D297353CC}">
              <c16:uniqueId val="{00000008-317D-41D2-A9DD-13C0B0F42F2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0"/>
          <c:tx>
            <c:strRef>
              <c:f>Vapors!$B$2:$B$3</c:f>
              <c:strCache>
                <c:ptCount val="2"/>
                <c:pt idx="0">
                  <c:v>BTEXN:</c:v>
                </c:pt>
                <c:pt idx="1">
                  <c:v>TPH:</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5736-4A1C-AF70-9F55E7D37E92}"/>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5736-4A1C-AF70-9F55E7D37E92}"/>
              </c:ext>
            </c:extLst>
          </c:dPt>
          <c:cat>
            <c:strRef>
              <c:f>Vapors!$B$2:$B$3</c:f>
              <c:strCache>
                <c:ptCount val="2"/>
                <c:pt idx="0">
                  <c:v>BTEXN:</c:v>
                </c:pt>
                <c:pt idx="1">
                  <c:v>TPH:</c:v>
                </c:pt>
              </c:strCache>
            </c:strRef>
          </c:cat>
          <c:val>
            <c:numRef>
              <c:f>Vapors!$D$2:$D$3</c:f>
              <c:numCache>
                <c:formatCode>0%</c:formatCode>
                <c:ptCount val="2"/>
                <c:pt idx="0">
                  <c:v>0.04</c:v>
                </c:pt>
                <c:pt idx="1">
                  <c:v>0.96</c:v>
                </c:pt>
              </c:numCache>
            </c:numRef>
          </c:val>
          <c:extLst>
            <c:ext xmlns:c16="http://schemas.microsoft.com/office/drawing/2014/chart" uri="{C3380CC4-5D6E-409C-BE32-E72D297353CC}">
              <c16:uniqueId val="{00000004-5736-4A1C-AF70-9F55E7D37E92}"/>
            </c:ext>
          </c:extLst>
        </c:ser>
        <c:ser>
          <c:idx val="0"/>
          <c:order val="1"/>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6-5736-4A1C-AF70-9F55E7D37E92}"/>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8-5736-4A1C-AF70-9F55E7D37E92}"/>
              </c:ext>
            </c:extLst>
          </c:dPt>
          <c:cat>
            <c:strRef>
              <c:f>Vapors!$B$2:$B$3</c:f>
              <c:strCache>
                <c:ptCount val="2"/>
                <c:pt idx="0">
                  <c:v>BTEXN:</c:v>
                </c:pt>
                <c:pt idx="1">
                  <c:v>TPH:</c:v>
                </c:pt>
              </c:strCache>
            </c:strRef>
          </c:cat>
          <c:val>
            <c:numRef>
              <c:f>Vapors!$C$2:$C$3</c:f>
              <c:numCache>
                <c:formatCode>0%</c:formatCode>
                <c:ptCount val="2"/>
                <c:pt idx="0">
                  <c:v>0.08</c:v>
                </c:pt>
                <c:pt idx="1">
                  <c:v>0.92</c:v>
                </c:pt>
              </c:numCache>
            </c:numRef>
          </c:val>
          <c:extLst>
            <c:ext xmlns:c16="http://schemas.microsoft.com/office/drawing/2014/chart" uri="{C3380CC4-5D6E-409C-BE32-E72D297353CC}">
              <c16:uniqueId val="{00000009-5736-4A1C-AF70-9F55E7D37E9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CE15-4F8B-BFD9-F8FF5A1FFC1D}"/>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CE15-4F8B-BFD9-F8FF5A1FFC1D}"/>
              </c:ext>
            </c:extLst>
          </c:dPt>
          <c:cat>
            <c:strRef>
              <c:f>Vapors!$B$2:$B$3</c:f>
              <c:strCache>
                <c:ptCount val="2"/>
                <c:pt idx="0">
                  <c:v>BTEXN:</c:v>
                </c:pt>
                <c:pt idx="1">
                  <c:v>TPH:</c:v>
                </c:pt>
              </c:strCache>
            </c:strRef>
          </c:cat>
          <c:val>
            <c:numRef>
              <c:f>Vapors!$C$2:$C$3</c:f>
              <c:numCache>
                <c:formatCode>0%</c:formatCode>
                <c:ptCount val="2"/>
                <c:pt idx="0">
                  <c:v>0.08</c:v>
                </c:pt>
                <c:pt idx="1">
                  <c:v>0.92</c:v>
                </c:pt>
              </c:numCache>
            </c:numRef>
          </c:val>
          <c:extLst>
            <c:ext xmlns:c16="http://schemas.microsoft.com/office/drawing/2014/chart" uri="{C3380CC4-5D6E-409C-BE32-E72D297353CC}">
              <c16:uniqueId val="{00000004-CE15-4F8B-BFD9-F8FF5A1FFC1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0"/>
          <c:tx>
            <c:strRef>
              <c:f>Vapors!$B$2:$B$3</c:f>
              <c:strCache>
                <c:ptCount val="2"/>
                <c:pt idx="0">
                  <c:v>BTEXN:</c:v>
                </c:pt>
                <c:pt idx="1">
                  <c:v>TPH:</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A398-43EE-ACF8-407F51A9E628}"/>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A398-43EE-ACF8-407F51A9E628}"/>
              </c:ext>
            </c:extLst>
          </c:dPt>
          <c:cat>
            <c:strRef>
              <c:f>Vapors!$B$2:$B$3</c:f>
              <c:strCache>
                <c:ptCount val="2"/>
                <c:pt idx="0">
                  <c:v>BTEXN:</c:v>
                </c:pt>
                <c:pt idx="1">
                  <c:v>TPH:</c:v>
                </c:pt>
              </c:strCache>
            </c:strRef>
          </c:cat>
          <c:val>
            <c:numRef>
              <c:f>Vapors!$E$2:$E$3</c:f>
              <c:numCache>
                <c:formatCode>0%</c:formatCode>
                <c:ptCount val="2"/>
                <c:pt idx="0">
                  <c:v>0.06</c:v>
                </c:pt>
                <c:pt idx="1">
                  <c:v>0.94</c:v>
                </c:pt>
              </c:numCache>
            </c:numRef>
          </c:val>
          <c:extLst>
            <c:ext xmlns:c16="http://schemas.microsoft.com/office/drawing/2014/chart" uri="{C3380CC4-5D6E-409C-BE32-E72D297353CC}">
              <c16:uniqueId val="{00000004-A398-43EE-ACF8-407F51A9E628}"/>
            </c:ext>
          </c:extLst>
        </c:ser>
        <c:ser>
          <c:idx val="0"/>
          <c:order val="1"/>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6-A398-43EE-ACF8-407F51A9E628}"/>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8-A398-43EE-ACF8-407F51A9E628}"/>
              </c:ext>
            </c:extLst>
          </c:dPt>
          <c:cat>
            <c:strRef>
              <c:f>Vapors!$B$2:$B$3</c:f>
              <c:strCache>
                <c:ptCount val="2"/>
                <c:pt idx="0">
                  <c:v>BTEXN:</c:v>
                </c:pt>
                <c:pt idx="1">
                  <c:v>TPH:</c:v>
                </c:pt>
              </c:strCache>
            </c:strRef>
          </c:cat>
          <c:val>
            <c:numRef>
              <c:f>Vapors!$C$2:$C$3</c:f>
              <c:numCache>
                <c:formatCode>0%</c:formatCode>
                <c:ptCount val="2"/>
                <c:pt idx="0">
                  <c:v>0.08</c:v>
                </c:pt>
                <c:pt idx="1">
                  <c:v>0.92</c:v>
                </c:pt>
              </c:numCache>
            </c:numRef>
          </c:val>
          <c:extLst>
            <c:ext xmlns:c16="http://schemas.microsoft.com/office/drawing/2014/chart" uri="{C3380CC4-5D6E-409C-BE32-E72D297353CC}">
              <c16:uniqueId val="{00000009-A398-43EE-ACF8-407F51A9E62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0"/>
          <c:tx>
            <c:strRef>
              <c:f>Vapors!$B$2:$B$3</c:f>
              <c:strCache>
                <c:ptCount val="2"/>
                <c:pt idx="0">
                  <c:v>BTEXN:</c:v>
                </c:pt>
                <c:pt idx="1">
                  <c:v>TPH:</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5736-4A1C-AF70-9F55E7D37E92}"/>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5736-4A1C-AF70-9F55E7D37E92}"/>
              </c:ext>
            </c:extLst>
          </c:dPt>
          <c:cat>
            <c:strRef>
              <c:f>Vapors!$B$2:$B$3</c:f>
              <c:strCache>
                <c:ptCount val="2"/>
                <c:pt idx="0">
                  <c:v>BTEXN:</c:v>
                </c:pt>
                <c:pt idx="1">
                  <c:v>TPH:</c:v>
                </c:pt>
              </c:strCache>
            </c:strRef>
          </c:cat>
          <c:val>
            <c:numRef>
              <c:f>Vapors!$D$2:$D$3</c:f>
              <c:numCache>
                <c:formatCode>0%</c:formatCode>
                <c:ptCount val="2"/>
                <c:pt idx="0">
                  <c:v>0.04</c:v>
                </c:pt>
                <c:pt idx="1">
                  <c:v>0.96</c:v>
                </c:pt>
              </c:numCache>
            </c:numRef>
          </c:val>
          <c:extLst>
            <c:ext xmlns:c16="http://schemas.microsoft.com/office/drawing/2014/chart" uri="{C3380CC4-5D6E-409C-BE32-E72D297353CC}">
              <c16:uniqueId val="{00000004-5736-4A1C-AF70-9F55E7D37E92}"/>
            </c:ext>
          </c:extLst>
        </c:ser>
        <c:ser>
          <c:idx val="0"/>
          <c:order val="1"/>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6-5736-4A1C-AF70-9F55E7D37E92}"/>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8-5736-4A1C-AF70-9F55E7D37E92}"/>
              </c:ext>
            </c:extLst>
          </c:dPt>
          <c:cat>
            <c:strRef>
              <c:f>Vapors!$B$2:$B$3</c:f>
              <c:strCache>
                <c:ptCount val="2"/>
                <c:pt idx="0">
                  <c:v>BTEXN:</c:v>
                </c:pt>
                <c:pt idx="1">
                  <c:v>TPH:</c:v>
                </c:pt>
              </c:strCache>
            </c:strRef>
          </c:cat>
          <c:val>
            <c:numRef>
              <c:f>Vapors!$C$2:$C$3</c:f>
              <c:numCache>
                <c:formatCode>0%</c:formatCode>
                <c:ptCount val="2"/>
                <c:pt idx="0">
                  <c:v>0.08</c:v>
                </c:pt>
                <c:pt idx="1">
                  <c:v>0.92</c:v>
                </c:pt>
              </c:numCache>
            </c:numRef>
          </c:val>
          <c:extLst>
            <c:ext xmlns:c16="http://schemas.microsoft.com/office/drawing/2014/chart" uri="{C3380CC4-5D6E-409C-BE32-E72D297353CC}">
              <c16:uniqueId val="{00000009-5736-4A1C-AF70-9F55E7D37E9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'JP-5 Old vs New'!$B$3:$B$5</c:f>
              <c:strCache>
                <c:ptCount val="3"/>
                <c:pt idx="0">
                  <c:v>Total BTEXMN (Old):</c:v>
                </c:pt>
                <c:pt idx="1">
                  <c:v>Total BTEXMN (New):</c:v>
                </c:pt>
                <c:pt idx="2">
                  <c:v>Total Carbon Ranges:</c:v>
                </c:pt>
              </c:strCache>
            </c:strRef>
          </c:tx>
          <c:spPr>
            <a:ln>
              <a:solidFill>
                <a:schemeClr val="tx1"/>
              </a:solidFill>
            </a:ln>
          </c:spPr>
          <c:dPt>
            <c:idx val="0"/>
            <c:bubble3D val="0"/>
            <c:spPr>
              <a:solidFill>
                <a:schemeClr val="accent3">
                  <a:alpha val="50000"/>
                </a:schemeClr>
              </a:solidFill>
              <a:ln w="19050">
                <a:solidFill>
                  <a:schemeClr val="tx1"/>
                </a:solidFill>
                <a:prstDash val="sysDash"/>
              </a:ln>
              <a:effectLst/>
            </c:spPr>
            <c:extLst>
              <c:ext xmlns:c16="http://schemas.microsoft.com/office/drawing/2014/chart" uri="{C3380CC4-5D6E-409C-BE32-E72D297353CC}">
                <c16:uniqueId val="{00000001-2581-4FE2-89D5-06804735CBF3}"/>
              </c:ext>
            </c:extLst>
          </c:dPt>
          <c:dPt>
            <c:idx val="1"/>
            <c:bubble3D val="0"/>
            <c:spPr>
              <a:solidFill>
                <a:schemeClr val="accent1"/>
              </a:solidFill>
              <a:ln w="19050">
                <a:solidFill>
                  <a:schemeClr val="tx1"/>
                </a:solidFill>
              </a:ln>
              <a:effectLst/>
            </c:spPr>
            <c:extLst>
              <c:ext xmlns:c16="http://schemas.microsoft.com/office/drawing/2014/chart" uri="{C3380CC4-5D6E-409C-BE32-E72D297353CC}">
                <c16:uniqueId val="{00000003-2581-4FE2-89D5-06804735CBF3}"/>
              </c:ext>
            </c:extLst>
          </c:dPt>
          <c:dPt>
            <c:idx val="2"/>
            <c:bubble3D val="0"/>
            <c:spPr>
              <a:solidFill>
                <a:schemeClr val="accent2"/>
              </a:solidFill>
              <a:ln w="19050">
                <a:solidFill>
                  <a:schemeClr val="tx1"/>
                </a:solidFill>
              </a:ln>
              <a:effectLst/>
            </c:spPr>
            <c:extLst>
              <c:ext xmlns:c16="http://schemas.microsoft.com/office/drawing/2014/chart" uri="{C3380CC4-5D6E-409C-BE32-E72D297353CC}">
                <c16:uniqueId val="{00000005-CB88-4297-A3C2-C6C541294AB9}"/>
              </c:ext>
            </c:extLst>
          </c:dPt>
          <c:cat>
            <c:strRef>
              <c:f>'[2]T-6 JP-5 Eff Tox Makeup'!$B$3:$B$4</c:f>
              <c:strCache>
                <c:ptCount val="2"/>
                <c:pt idx="0">
                  <c:v>Total BTEXMN:</c:v>
                </c:pt>
                <c:pt idx="1">
                  <c:v>Total Carbon Ranges:</c:v>
                </c:pt>
              </c:strCache>
            </c:strRef>
          </c:cat>
          <c:val>
            <c:numRef>
              <c:f>'JP-5 Old vs New'!$C$3:$C$5</c:f>
              <c:numCache>
                <c:formatCode>0%</c:formatCode>
                <c:ptCount val="3"/>
                <c:pt idx="0">
                  <c:v>0.09</c:v>
                </c:pt>
                <c:pt idx="1">
                  <c:v>0.02</c:v>
                </c:pt>
                <c:pt idx="2">
                  <c:v>0.8879983149448345</c:v>
                </c:pt>
              </c:numCache>
            </c:numRef>
          </c:val>
          <c:extLst>
            <c:ext xmlns:c16="http://schemas.microsoft.com/office/drawing/2014/chart" uri="{C3380CC4-5D6E-409C-BE32-E72D297353CC}">
              <c16:uniqueId val="{00000004-2581-4FE2-89D5-06804735CBF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73286888776523"/>
          <c:y val="0.12659279318193145"/>
          <c:w val="0.7146422083637658"/>
          <c:h val="0.84527547499986155"/>
        </c:manualLayout>
      </c:layout>
      <c:pieChart>
        <c:varyColors val="1"/>
        <c:ser>
          <c:idx val="0"/>
          <c:order val="0"/>
          <c:tx>
            <c:strRef>
              <c:f>'T-9 Summary Fuel-Dissolv Makeup'!$B$4:$B$5</c:f>
              <c:strCache>
                <c:ptCount val="2"/>
                <c:pt idx="0">
                  <c:v>Total BTEXN:</c:v>
                </c:pt>
                <c:pt idx="1">
                  <c:v>Total Carbon Ranges:</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E181-4289-8DCE-23E78AD55816}"/>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E181-4289-8DCE-23E78AD55816}"/>
              </c:ext>
            </c:extLst>
          </c:dPt>
          <c:cat>
            <c:strRef>
              <c:f>'T-9 Summary Fuel-Dissolv Makeup'!$B$4:$B$5</c:f>
              <c:strCache>
                <c:ptCount val="2"/>
                <c:pt idx="0">
                  <c:v>Total BTEXN:</c:v>
                </c:pt>
                <c:pt idx="1">
                  <c:v>Total Carbon Ranges:</c:v>
                </c:pt>
              </c:strCache>
            </c:strRef>
          </c:cat>
          <c:val>
            <c:numRef>
              <c:f>'T-9 Summary Fuel-Dissolv Makeup'!$D$4:$D$5</c:f>
              <c:numCache>
                <c:formatCode>0%</c:formatCode>
                <c:ptCount val="2"/>
                <c:pt idx="0" formatCode="0.0%">
                  <c:v>1.06E-2</c:v>
                </c:pt>
                <c:pt idx="1">
                  <c:v>0.99170000000000003</c:v>
                </c:pt>
              </c:numCache>
            </c:numRef>
          </c:val>
          <c:extLst>
            <c:ext xmlns:c16="http://schemas.microsoft.com/office/drawing/2014/chart" uri="{C3380CC4-5D6E-409C-BE32-E72D297353CC}">
              <c16:uniqueId val="{00000004-E181-4289-8DCE-23E78AD5581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61C0-4A80-B68F-32677558E37E}"/>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61C0-4A80-B68F-32677558E37E}"/>
              </c:ext>
            </c:extLst>
          </c:dPt>
          <c:cat>
            <c:strRef>
              <c:f>'T-9 Summary Fuel-Dissolv Makeup'!$B$4:$B$5</c:f>
              <c:strCache>
                <c:ptCount val="2"/>
                <c:pt idx="0">
                  <c:v>Total BTEXN:</c:v>
                </c:pt>
                <c:pt idx="1">
                  <c:v>Total Carbon Ranges:</c:v>
                </c:pt>
              </c:strCache>
            </c:strRef>
          </c:cat>
          <c:val>
            <c:numRef>
              <c:f>'T-9 Summary Fuel-Dissolv Makeup'!$C$4:$C$5</c:f>
              <c:numCache>
                <c:formatCode>0%</c:formatCode>
                <c:ptCount val="2"/>
                <c:pt idx="0">
                  <c:v>0.22574319484240685</c:v>
                </c:pt>
                <c:pt idx="1">
                  <c:v>0.7742568051575931</c:v>
                </c:pt>
              </c:numCache>
            </c:numRef>
          </c:val>
          <c:extLst>
            <c:ext xmlns:c16="http://schemas.microsoft.com/office/drawing/2014/chart" uri="{C3380CC4-5D6E-409C-BE32-E72D297353CC}">
              <c16:uniqueId val="{00000004-61C0-4A80-B68F-32677558E37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'JP-5 Old vs New'!$B$3:$B$5</c:f>
              <c:strCache>
                <c:ptCount val="3"/>
                <c:pt idx="0">
                  <c:v>Total BTEXMN (Old):</c:v>
                </c:pt>
                <c:pt idx="1">
                  <c:v>Total BTEXMN (New):</c:v>
                </c:pt>
                <c:pt idx="2">
                  <c:v>Total Carbon Ranges:</c:v>
                </c:pt>
              </c:strCache>
            </c:strRef>
          </c:tx>
          <c:spPr>
            <a:ln>
              <a:solidFill>
                <a:schemeClr val="tx1"/>
              </a:solidFill>
            </a:ln>
          </c:spPr>
          <c:explosion val="2"/>
          <c:dPt>
            <c:idx val="0"/>
            <c:bubble3D val="0"/>
            <c:spPr>
              <a:solidFill>
                <a:schemeClr val="accent3">
                  <a:alpha val="50000"/>
                </a:schemeClr>
              </a:solidFill>
              <a:ln w="19050">
                <a:solidFill>
                  <a:schemeClr val="tx1"/>
                </a:solidFill>
                <a:prstDash val="sysDash"/>
              </a:ln>
              <a:effectLst/>
            </c:spPr>
            <c:extLst>
              <c:ext xmlns:c16="http://schemas.microsoft.com/office/drawing/2014/chart" uri="{C3380CC4-5D6E-409C-BE32-E72D297353CC}">
                <c16:uniqueId val="{00000001-9D71-4524-AA62-41DBB60BDFC1}"/>
              </c:ext>
            </c:extLst>
          </c:dPt>
          <c:dPt>
            <c:idx val="1"/>
            <c:bubble3D val="0"/>
            <c:explosion val="0"/>
            <c:spPr>
              <a:solidFill>
                <a:schemeClr val="accent1"/>
              </a:solidFill>
              <a:ln w="19050">
                <a:solidFill>
                  <a:schemeClr val="tx1"/>
                </a:solidFill>
              </a:ln>
              <a:effectLst/>
            </c:spPr>
            <c:extLst>
              <c:ext xmlns:c16="http://schemas.microsoft.com/office/drawing/2014/chart" uri="{C3380CC4-5D6E-409C-BE32-E72D297353CC}">
                <c16:uniqueId val="{00000003-9D71-4524-AA62-41DBB60BDFC1}"/>
              </c:ext>
            </c:extLst>
          </c:dPt>
          <c:dPt>
            <c:idx val="2"/>
            <c:bubble3D val="0"/>
            <c:explosion val="0"/>
            <c:spPr>
              <a:solidFill>
                <a:schemeClr val="accent2"/>
              </a:solidFill>
              <a:ln w="19050">
                <a:solidFill>
                  <a:schemeClr val="tx1"/>
                </a:solidFill>
              </a:ln>
              <a:effectLst/>
            </c:spPr>
            <c:extLst>
              <c:ext xmlns:c16="http://schemas.microsoft.com/office/drawing/2014/chart" uri="{C3380CC4-5D6E-409C-BE32-E72D297353CC}">
                <c16:uniqueId val="{00000005-7800-4324-9D5D-48717C05C5BE}"/>
              </c:ext>
            </c:extLst>
          </c:dPt>
          <c:cat>
            <c:strRef>
              <c:f>'[2]T-6 JP-5 Eff Tox Makeup'!$B$3:$B$4</c:f>
              <c:strCache>
                <c:ptCount val="2"/>
                <c:pt idx="0">
                  <c:v>Total BTEXMN:</c:v>
                </c:pt>
                <c:pt idx="1">
                  <c:v>Total Carbon Ranges:</c:v>
                </c:pt>
              </c:strCache>
            </c:strRef>
          </c:cat>
          <c:val>
            <c:numRef>
              <c:f>'JP-5 Old vs New'!$G$3:$G$5</c:f>
              <c:numCache>
                <c:formatCode>0%</c:formatCode>
                <c:ptCount val="3"/>
                <c:pt idx="0">
                  <c:v>0.69</c:v>
                </c:pt>
                <c:pt idx="1">
                  <c:v>0.1</c:v>
                </c:pt>
                <c:pt idx="2">
                  <c:v>0.20520658610459463</c:v>
                </c:pt>
              </c:numCache>
            </c:numRef>
          </c:val>
          <c:extLst>
            <c:ext xmlns:c16="http://schemas.microsoft.com/office/drawing/2014/chart" uri="{C3380CC4-5D6E-409C-BE32-E72D297353CC}">
              <c16:uniqueId val="{00000004-9D71-4524-AA62-41DBB60BDFC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Sheet1!$K$4:$K$5</c:f>
              <c:strCache>
                <c:ptCount val="2"/>
                <c:pt idx="0">
                  <c:v>Total BTEXN</c:v>
                </c:pt>
                <c:pt idx="1">
                  <c:v>Total Carbon Ranges</c:v>
                </c:pt>
              </c:strCache>
            </c:strRef>
          </c:tx>
          <c:spPr>
            <a:solidFill>
              <a:srgbClr val="FFFF00"/>
            </a:solidFill>
            <a:ln>
              <a:solidFill>
                <a:schemeClr val="tx1"/>
              </a:solidFill>
            </a:ln>
          </c:spPr>
          <c:dPt>
            <c:idx val="0"/>
            <c:bubble3D val="0"/>
            <c:spPr>
              <a:solidFill>
                <a:schemeClr val="bg2">
                  <a:lumMod val="90000"/>
                </a:schemeClr>
              </a:solidFill>
              <a:ln w="19050">
                <a:solidFill>
                  <a:schemeClr val="tx1"/>
                </a:solidFill>
                <a:prstDash val="sysDash"/>
              </a:ln>
              <a:effectLst/>
            </c:spPr>
            <c:extLst>
              <c:ext xmlns:c16="http://schemas.microsoft.com/office/drawing/2014/chart" uri="{C3380CC4-5D6E-409C-BE32-E72D297353CC}">
                <c16:uniqueId val="{00000001-A77B-4CA4-A309-65005D71C090}"/>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A77B-4CA4-A309-65005D71C090}"/>
              </c:ext>
            </c:extLst>
          </c:dPt>
          <c:cat>
            <c:strRef>
              <c:f>Sheet1!$K$4:$K$5</c:f>
              <c:strCache>
                <c:ptCount val="2"/>
                <c:pt idx="0">
                  <c:v>Total BTEXN</c:v>
                </c:pt>
                <c:pt idx="1">
                  <c:v>Total Carbon Ranges</c:v>
                </c:pt>
              </c:strCache>
            </c:strRef>
          </c:cat>
          <c:val>
            <c:numRef>
              <c:f>Sheet1!$M$4:$M$5</c:f>
              <c:numCache>
                <c:formatCode>0%</c:formatCode>
                <c:ptCount val="2"/>
                <c:pt idx="0">
                  <c:v>0.79479341389540548</c:v>
                </c:pt>
                <c:pt idx="1">
                  <c:v>0.20520658610459463</c:v>
                </c:pt>
              </c:numCache>
            </c:numRef>
          </c:val>
          <c:extLst>
            <c:ext xmlns:c16="http://schemas.microsoft.com/office/drawing/2014/chart" uri="{C3380CC4-5D6E-409C-BE32-E72D297353CC}">
              <c16:uniqueId val="{00000004-A77B-4CA4-A309-65005D71C09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61B6-4333-9365-20A83A040B45}"/>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61B6-4333-9365-20A83A040B45}"/>
              </c:ext>
            </c:extLst>
          </c:dPt>
          <c:cat>
            <c:strRef>
              <c:f>Sheet1!$K$4:$K$5</c:f>
              <c:strCache>
                <c:ptCount val="2"/>
                <c:pt idx="0">
                  <c:v>Total BTEXN</c:v>
                </c:pt>
                <c:pt idx="1">
                  <c:v>Total Carbon Ranges</c:v>
                </c:pt>
              </c:strCache>
            </c:strRef>
          </c:cat>
          <c:val>
            <c:numRef>
              <c:f>Sheet1!$L$4:$L$5</c:f>
              <c:numCache>
                <c:formatCode>0%</c:formatCode>
                <c:ptCount val="2"/>
                <c:pt idx="0">
                  <c:v>0.84368654750887384</c:v>
                </c:pt>
                <c:pt idx="1">
                  <c:v>0.15631345249112605</c:v>
                </c:pt>
              </c:numCache>
            </c:numRef>
          </c:val>
          <c:extLst>
            <c:ext xmlns:c16="http://schemas.microsoft.com/office/drawing/2014/chart" uri="{C3380CC4-5D6E-409C-BE32-E72D297353CC}">
              <c16:uniqueId val="{00000004-61B6-4333-9365-20A83A040B4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CE15-4F8B-BFD9-F8FF5A1FFC1D}"/>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CE15-4F8B-BFD9-F8FF5A1FFC1D}"/>
              </c:ext>
            </c:extLst>
          </c:dPt>
          <c:cat>
            <c:strRef>
              <c:f>Vapors!$B$2:$B$3</c:f>
              <c:strCache>
                <c:ptCount val="2"/>
                <c:pt idx="0">
                  <c:v>BTEXN:</c:v>
                </c:pt>
                <c:pt idx="1">
                  <c:v>TPH:</c:v>
                </c:pt>
              </c:strCache>
            </c:strRef>
          </c:cat>
          <c:val>
            <c:numRef>
              <c:f>Vapors!$C$2:$C$3</c:f>
              <c:numCache>
                <c:formatCode>0%</c:formatCode>
                <c:ptCount val="2"/>
                <c:pt idx="0">
                  <c:v>0.08</c:v>
                </c:pt>
                <c:pt idx="1">
                  <c:v>0.92</c:v>
                </c:pt>
              </c:numCache>
            </c:numRef>
          </c:val>
          <c:extLst>
            <c:ext xmlns:c16="http://schemas.microsoft.com/office/drawing/2014/chart" uri="{C3380CC4-5D6E-409C-BE32-E72D297353CC}">
              <c16:uniqueId val="{00000004-CE15-4F8B-BFD9-F8FF5A1FFC1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0"/>
          <c:tx>
            <c:strRef>
              <c:f>Vapors!$B$2:$B$3</c:f>
              <c:strCache>
                <c:ptCount val="2"/>
                <c:pt idx="0">
                  <c:v>BTEXN:</c:v>
                </c:pt>
                <c:pt idx="1">
                  <c:v>TPH:</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A398-43EE-ACF8-407F51A9E628}"/>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A398-43EE-ACF8-407F51A9E628}"/>
              </c:ext>
            </c:extLst>
          </c:dPt>
          <c:cat>
            <c:strRef>
              <c:f>Vapors!$B$2:$B$3</c:f>
              <c:strCache>
                <c:ptCount val="2"/>
                <c:pt idx="0">
                  <c:v>BTEXN:</c:v>
                </c:pt>
                <c:pt idx="1">
                  <c:v>TPH:</c:v>
                </c:pt>
              </c:strCache>
            </c:strRef>
          </c:cat>
          <c:val>
            <c:numRef>
              <c:f>Vapors!$E$2:$E$3</c:f>
              <c:numCache>
                <c:formatCode>0%</c:formatCode>
                <c:ptCount val="2"/>
                <c:pt idx="0">
                  <c:v>0.06</c:v>
                </c:pt>
                <c:pt idx="1">
                  <c:v>0.94</c:v>
                </c:pt>
              </c:numCache>
            </c:numRef>
          </c:val>
          <c:extLst>
            <c:ext xmlns:c16="http://schemas.microsoft.com/office/drawing/2014/chart" uri="{C3380CC4-5D6E-409C-BE32-E72D297353CC}">
              <c16:uniqueId val="{00000004-A398-43EE-ACF8-407F51A9E628}"/>
            </c:ext>
          </c:extLst>
        </c:ser>
        <c:ser>
          <c:idx val="0"/>
          <c:order val="1"/>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6-A398-43EE-ACF8-407F51A9E628}"/>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8-A398-43EE-ACF8-407F51A9E628}"/>
              </c:ext>
            </c:extLst>
          </c:dPt>
          <c:cat>
            <c:strRef>
              <c:f>Vapors!$B$2:$B$3</c:f>
              <c:strCache>
                <c:ptCount val="2"/>
                <c:pt idx="0">
                  <c:v>BTEXN:</c:v>
                </c:pt>
                <c:pt idx="1">
                  <c:v>TPH:</c:v>
                </c:pt>
              </c:strCache>
            </c:strRef>
          </c:cat>
          <c:val>
            <c:numRef>
              <c:f>Vapors!$C$2:$C$3</c:f>
              <c:numCache>
                <c:formatCode>0%</c:formatCode>
                <c:ptCount val="2"/>
                <c:pt idx="0">
                  <c:v>0.08</c:v>
                </c:pt>
                <c:pt idx="1">
                  <c:v>0.92</c:v>
                </c:pt>
              </c:numCache>
            </c:numRef>
          </c:val>
          <c:extLst>
            <c:ext xmlns:c16="http://schemas.microsoft.com/office/drawing/2014/chart" uri="{C3380CC4-5D6E-409C-BE32-E72D297353CC}">
              <c16:uniqueId val="{00000009-A398-43EE-ACF8-407F51A9E62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'JP-5 Old vs New'!$B$3:$B$5</c:f>
              <c:strCache>
                <c:ptCount val="3"/>
                <c:pt idx="0">
                  <c:v>Total BTEXMN (Old):</c:v>
                </c:pt>
                <c:pt idx="1">
                  <c:v>Total BTEXMN (New):</c:v>
                </c:pt>
                <c:pt idx="2">
                  <c:v>Total Carbon Ranges:</c:v>
                </c:pt>
              </c:strCache>
            </c:strRef>
          </c:tx>
          <c:spPr>
            <a:ln>
              <a:solidFill>
                <a:schemeClr val="tx1"/>
              </a:solidFill>
            </a:ln>
          </c:spPr>
          <c:dPt>
            <c:idx val="0"/>
            <c:bubble3D val="0"/>
            <c:spPr>
              <a:solidFill>
                <a:schemeClr val="accent3">
                  <a:alpha val="50000"/>
                </a:schemeClr>
              </a:solidFill>
              <a:ln w="19050">
                <a:solidFill>
                  <a:schemeClr val="tx1"/>
                </a:solidFill>
                <a:prstDash val="sysDash"/>
              </a:ln>
              <a:effectLst/>
            </c:spPr>
            <c:extLst>
              <c:ext xmlns:c16="http://schemas.microsoft.com/office/drawing/2014/chart" uri="{C3380CC4-5D6E-409C-BE32-E72D297353CC}">
                <c16:uniqueId val="{00000001-2581-4FE2-89D5-06804735CBF3}"/>
              </c:ext>
            </c:extLst>
          </c:dPt>
          <c:dPt>
            <c:idx val="1"/>
            <c:bubble3D val="0"/>
            <c:spPr>
              <a:solidFill>
                <a:schemeClr val="accent1"/>
              </a:solidFill>
              <a:ln w="19050">
                <a:solidFill>
                  <a:schemeClr val="tx1"/>
                </a:solidFill>
              </a:ln>
              <a:effectLst/>
            </c:spPr>
            <c:extLst>
              <c:ext xmlns:c16="http://schemas.microsoft.com/office/drawing/2014/chart" uri="{C3380CC4-5D6E-409C-BE32-E72D297353CC}">
                <c16:uniqueId val="{00000003-2581-4FE2-89D5-06804735CBF3}"/>
              </c:ext>
            </c:extLst>
          </c:dPt>
          <c:dPt>
            <c:idx val="2"/>
            <c:bubble3D val="0"/>
            <c:spPr>
              <a:solidFill>
                <a:schemeClr val="accent2"/>
              </a:solidFill>
              <a:ln w="19050">
                <a:solidFill>
                  <a:schemeClr val="tx1"/>
                </a:solidFill>
              </a:ln>
              <a:effectLst/>
            </c:spPr>
            <c:extLst>
              <c:ext xmlns:c16="http://schemas.microsoft.com/office/drawing/2014/chart" uri="{C3380CC4-5D6E-409C-BE32-E72D297353CC}">
                <c16:uniqueId val="{00000005-CB88-4297-A3C2-C6C541294AB9}"/>
              </c:ext>
            </c:extLst>
          </c:dPt>
          <c:cat>
            <c:strRef>
              <c:f>'[2]T-6 JP-5 Eff Tox Makeup'!$B$3:$B$4</c:f>
              <c:strCache>
                <c:ptCount val="2"/>
                <c:pt idx="0">
                  <c:v>Total BTEXMN:</c:v>
                </c:pt>
                <c:pt idx="1">
                  <c:v>Total Carbon Ranges:</c:v>
                </c:pt>
              </c:strCache>
            </c:strRef>
          </c:cat>
          <c:val>
            <c:numRef>
              <c:f>'JP-5 Old vs New'!$C$3:$C$5</c:f>
              <c:numCache>
                <c:formatCode>0%</c:formatCode>
                <c:ptCount val="3"/>
                <c:pt idx="0">
                  <c:v>0.09</c:v>
                </c:pt>
                <c:pt idx="1">
                  <c:v>0.02</c:v>
                </c:pt>
                <c:pt idx="2">
                  <c:v>0.8879983149448345</c:v>
                </c:pt>
              </c:numCache>
            </c:numRef>
          </c:val>
          <c:extLst>
            <c:ext xmlns:c16="http://schemas.microsoft.com/office/drawing/2014/chart" uri="{C3380CC4-5D6E-409C-BE32-E72D297353CC}">
              <c16:uniqueId val="{00000004-2581-4FE2-89D5-06804735CBF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73286888776523"/>
          <c:y val="0.12659279318193145"/>
          <c:w val="0.7146422083637658"/>
          <c:h val="0.84527547499986155"/>
        </c:manualLayout>
      </c:layout>
      <c:pieChart>
        <c:varyColors val="1"/>
        <c:ser>
          <c:idx val="0"/>
          <c:order val="0"/>
          <c:tx>
            <c:strRef>
              <c:f>'T-9 Summary Fuel-Dissolv Makeup'!$B$4:$B$5</c:f>
              <c:strCache>
                <c:ptCount val="2"/>
                <c:pt idx="0">
                  <c:v>Total BTEXN:</c:v>
                </c:pt>
                <c:pt idx="1">
                  <c:v>Total Carbon Ranges:</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E181-4289-8DCE-23E78AD55816}"/>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E181-4289-8DCE-23E78AD55816}"/>
              </c:ext>
            </c:extLst>
          </c:dPt>
          <c:cat>
            <c:strRef>
              <c:f>'T-9 Summary Fuel-Dissolv Makeup'!$B$4:$B$5</c:f>
              <c:strCache>
                <c:ptCount val="2"/>
                <c:pt idx="0">
                  <c:v>Total BTEXN:</c:v>
                </c:pt>
                <c:pt idx="1">
                  <c:v>Total Carbon Ranges:</c:v>
                </c:pt>
              </c:strCache>
            </c:strRef>
          </c:cat>
          <c:val>
            <c:numRef>
              <c:f>'T-9 Summary Fuel-Dissolv Makeup'!$D$4:$D$5</c:f>
              <c:numCache>
                <c:formatCode>0%</c:formatCode>
                <c:ptCount val="2"/>
                <c:pt idx="0" formatCode="0.0%">
                  <c:v>1.06E-2</c:v>
                </c:pt>
                <c:pt idx="1">
                  <c:v>0.99170000000000003</c:v>
                </c:pt>
              </c:numCache>
            </c:numRef>
          </c:val>
          <c:extLst>
            <c:ext xmlns:c16="http://schemas.microsoft.com/office/drawing/2014/chart" uri="{C3380CC4-5D6E-409C-BE32-E72D297353CC}">
              <c16:uniqueId val="{00000004-E181-4289-8DCE-23E78AD5581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61C0-4A80-B68F-32677558E37E}"/>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61C0-4A80-B68F-32677558E37E}"/>
              </c:ext>
            </c:extLst>
          </c:dPt>
          <c:cat>
            <c:strRef>
              <c:f>'T-9 Summary Fuel-Dissolv Makeup'!$B$4:$B$5</c:f>
              <c:strCache>
                <c:ptCount val="2"/>
                <c:pt idx="0">
                  <c:v>Total BTEXN:</c:v>
                </c:pt>
                <c:pt idx="1">
                  <c:v>Total Carbon Ranges:</c:v>
                </c:pt>
              </c:strCache>
            </c:strRef>
          </c:cat>
          <c:val>
            <c:numRef>
              <c:f>'T-9 Summary Fuel-Dissolv Makeup'!$C$4:$C$5</c:f>
              <c:numCache>
                <c:formatCode>0%</c:formatCode>
                <c:ptCount val="2"/>
                <c:pt idx="0">
                  <c:v>0.22574319484240685</c:v>
                </c:pt>
                <c:pt idx="1">
                  <c:v>0.7742568051575931</c:v>
                </c:pt>
              </c:numCache>
            </c:numRef>
          </c:val>
          <c:extLst>
            <c:ext xmlns:c16="http://schemas.microsoft.com/office/drawing/2014/chart" uri="{C3380CC4-5D6E-409C-BE32-E72D297353CC}">
              <c16:uniqueId val="{00000004-61C0-4A80-B68F-32677558E37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0E9BB21-B3C8-4D34-929F-62C8DC803383}" type="datetimeFigureOut">
              <a:rPr lang="en-US" smtClean="0"/>
              <a:pPr/>
              <a:t>4/2/2022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4851697-4D7B-4244-AB04-C4339E848FAB}" type="slidenum">
              <a:rPr lang="en-US" smtClean="0"/>
              <a:pPr/>
              <a:t>‹#›</a:t>
            </a:fld>
            <a:endParaRPr lang="en-US"/>
          </a:p>
        </p:txBody>
      </p:sp>
    </p:spTree>
    <p:extLst>
      <p:ext uri="{BB962C8B-B14F-4D97-AF65-F5344CB8AC3E}">
        <p14:creationId xmlns:p14="http://schemas.microsoft.com/office/powerpoint/2010/main" val="3342403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2757" tIns="46378" rIns="92757" bIns="46378" rtlCol="0"/>
          <a:lstStyle>
            <a:lvl1pPr algn="r">
              <a:defRPr sz="1200"/>
            </a:lvl1pPr>
          </a:lstStyle>
          <a:p>
            <a:fld id="{B6B761E0-5DF6-4322-A626-B8980E4744FC}" type="datetimeFigureOut">
              <a:rPr lang="en-US" smtClean="0"/>
              <a:pPr/>
              <a:t>4/2/2022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2757" tIns="46378" rIns="92757" bIns="46378" rtlCol="0" anchor="b"/>
          <a:lstStyle>
            <a:lvl1pPr algn="r">
              <a:defRPr sz="1200"/>
            </a:lvl1pPr>
          </a:lstStyle>
          <a:p>
            <a:fld id="{4CE4EF65-9FF7-4874-B46E-5775F1B01156}" type="slidenum">
              <a:rPr lang="en-US" smtClean="0"/>
              <a:pPr/>
              <a:t>‹#›</a:t>
            </a:fld>
            <a:endParaRPr lang="en-US"/>
          </a:p>
        </p:txBody>
      </p:sp>
    </p:spTree>
    <p:extLst>
      <p:ext uri="{BB962C8B-B14F-4D97-AF65-F5344CB8AC3E}">
        <p14:creationId xmlns:p14="http://schemas.microsoft.com/office/powerpoint/2010/main" val="2200299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E4EF65-9FF7-4874-B46E-5775F1B01156}" type="slidenum">
              <a:rPr lang="en-US" smtClean="0"/>
              <a:pPr/>
              <a:t>1</a:t>
            </a:fld>
            <a:endParaRPr lang="en-US"/>
          </a:p>
        </p:txBody>
      </p:sp>
    </p:spTree>
    <p:extLst>
      <p:ext uri="{BB962C8B-B14F-4D97-AF65-F5344CB8AC3E}">
        <p14:creationId xmlns:p14="http://schemas.microsoft.com/office/powerpoint/2010/main" val="70609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2852706-755C-4A89-A388-0B59973B3552}" type="slidenum">
              <a:rPr lang="en-US" smtClean="0">
                <a:solidFill>
                  <a:srgbClr val="000000"/>
                </a:solidFill>
              </a:rPr>
              <a:pPr/>
              <a:t>29</a:t>
            </a:fld>
            <a:endParaRPr lang="en-US">
              <a:solidFill>
                <a:srgbClr val="000000"/>
              </a:solidFill>
            </a:endParaRPr>
          </a:p>
        </p:txBody>
      </p:sp>
      <p:sp>
        <p:nvSpPr>
          <p:cNvPr id="61443" name="Rectangle 2"/>
          <p:cNvSpPr>
            <a:spLocks noGrp="1" noRot="1" noChangeAspect="1" noChangeArrowheads="1" noTextEdit="1"/>
          </p:cNvSpPr>
          <p:nvPr>
            <p:ph type="sldImg"/>
          </p:nvPr>
        </p:nvSpPr>
        <p:spPr>
          <a:xfrm>
            <a:off x="1171575" y="746125"/>
            <a:ext cx="4519613" cy="3389313"/>
          </a:xfrm>
          <a:ln/>
        </p:spPr>
      </p:sp>
      <p:sp>
        <p:nvSpPr>
          <p:cNvPr id="61444" name="Rectangle 3"/>
          <p:cNvSpPr>
            <a:spLocks noGrp="1" noChangeArrowheads="1"/>
          </p:cNvSpPr>
          <p:nvPr>
            <p:ph type="body" idx="1"/>
          </p:nvPr>
        </p:nvSpPr>
        <p:spPr>
          <a:xfrm>
            <a:off x="912813" y="4416425"/>
            <a:ext cx="5030787" cy="4183063"/>
          </a:xfrm>
          <a:noFill/>
          <a:ln/>
        </p:spPr>
        <p:txBody>
          <a:bodyPr/>
          <a:lstStyle/>
          <a:p>
            <a:endParaRPr lang="en-US" dirty="0"/>
          </a:p>
        </p:txBody>
      </p:sp>
    </p:spTree>
    <p:extLst>
      <p:ext uri="{BB962C8B-B14F-4D97-AF65-F5344CB8AC3E}">
        <p14:creationId xmlns:p14="http://schemas.microsoft.com/office/powerpoint/2010/main" val="286568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E4EF65-9FF7-4874-B46E-5775F1B01156}" type="slidenum">
              <a:rPr lang="en-US" smtClean="0"/>
              <a:pPr/>
              <a:t>31</a:t>
            </a:fld>
            <a:endParaRPr lang="en-US"/>
          </a:p>
        </p:txBody>
      </p:sp>
    </p:spTree>
    <p:extLst>
      <p:ext uri="{BB962C8B-B14F-4D97-AF65-F5344CB8AC3E}">
        <p14:creationId xmlns:p14="http://schemas.microsoft.com/office/powerpoint/2010/main" val="3557535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2852706-755C-4A89-A388-0B59973B3552}" type="slidenum">
              <a:rPr lang="en-US" smtClean="0">
                <a:solidFill>
                  <a:srgbClr val="000000"/>
                </a:solidFill>
              </a:rPr>
              <a:pPr/>
              <a:t>33</a:t>
            </a:fld>
            <a:endParaRPr lang="en-US">
              <a:solidFill>
                <a:srgbClr val="000000"/>
              </a:solidFill>
            </a:endParaRPr>
          </a:p>
        </p:txBody>
      </p:sp>
      <p:sp>
        <p:nvSpPr>
          <p:cNvPr id="61443" name="Rectangle 2"/>
          <p:cNvSpPr>
            <a:spLocks noGrp="1" noRot="1" noChangeAspect="1" noChangeArrowheads="1" noTextEdit="1"/>
          </p:cNvSpPr>
          <p:nvPr>
            <p:ph type="sldImg"/>
          </p:nvPr>
        </p:nvSpPr>
        <p:spPr>
          <a:xfrm>
            <a:off x="1171575" y="746125"/>
            <a:ext cx="4519613" cy="3389313"/>
          </a:xfrm>
          <a:ln/>
        </p:spPr>
      </p:sp>
      <p:sp>
        <p:nvSpPr>
          <p:cNvPr id="61444" name="Rectangle 3"/>
          <p:cNvSpPr>
            <a:spLocks noGrp="1" noChangeArrowheads="1"/>
          </p:cNvSpPr>
          <p:nvPr>
            <p:ph type="body" idx="1"/>
          </p:nvPr>
        </p:nvSpPr>
        <p:spPr>
          <a:xfrm>
            <a:off x="912813" y="4416425"/>
            <a:ext cx="5030787" cy="4183063"/>
          </a:xfrm>
          <a:noFill/>
          <a:ln/>
        </p:spPr>
        <p:txBody>
          <a:bodyPr/>
          <a:lstStyle/>
          <a:p>
            <a:endParaRPr lang="en-US" dirty="0"/>
          </a:p>
        </p:txBody>
      </p:sp>
    </p:spTree>
    <p:extLst>
      <p:ext uri="{BB962C8B-B14F-4D97-AF65-F5344CB8AC3E}">
        <p14:creationId xmlns:p14="http://schemas.microsoft.com/office/powerpoint/2010/main" val="1457243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Exposure to a high concentration of an otherwise low-toxicity chemical can pose an equal or even greater health risk than exposure to a very low concentration of a highly toxic chemical.</a:t>
            </a:r>
          </a:p>
        </p:txBody>
      </p:sp>
      <p:sp>
        <p:nvSpPr>
          <p:cNvPr id="4" name="Slide Number Placeholder 3"/>
          <p:cNvSpPr>
            <a:spLocks noGrp="1"/>
          </p:cNvSpPr>
          <p:nvPr>
            <p:ph type="sldNum" sz="quarter" idx="10"/>
          </p:nvPr>
        </p:nvSpPr>
        <p:spPr/>
        <p:txBody>
          <a:bodyPr/>
          <a:lstStyle/>
          <a:p>
            <a:fld id="{4CE4EF65-9FF7-4874-B46E-5775F1B01156}" type="slidenum">
              <a:rPr lang="en-US" smtClean="0"/>
              <a:pPr/>
              <a:t>37</a:t>
            </a:fld>
            <a:endParaRPr lang="en-US"/>
          </a:p>
        </p:txBody>
      </p:sp>
    </p:spTree>
    <p:extLst>
      <p:ext uri="{BB962C8B-B14F-4D97-AF65-F5344CB8AC3E}">
        <p14:creationId xmlns:p14="http://schemas.microsoft.com/office/powerpoint/2010/main" val="747022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detailed summary of carbon ranges needed for site-specific testing of</a:t>
            </a:r>
            <a:r>
              <a:rPr lang="en-US" baseline="0" dirty="0"/>
              <a:t> fuels and soils in order to predict fate and transport. Testing of water and vapors based primarily on toxicity groupings.</a:t>
            </a:r>
            <a:endParaRPr lang="en-US" dirty="0"/>
          </a:p>
        </p:txBody>
      </p:sp>
      <p:sp>
        <p:nvSpPr>
          <p:cNvPr id="4" name="Slide Number Placeholder 3"/>
          <p:cNvSpPr>
            <a:spLocks noGrp="1"/>
          </p:cNvSpPr>
          <p:nvPr>
            <p:ph type="sldNum" sz="quarter" idx="10"/>
          </p:nvPr>
        </p:nvSpPr>
        <p:spPr/>
        <p:txBody>
          <a:bodyPr/>
          <a:lstStyle/>
          <a:p>
            <a:fld id="{4CE4EF65-9FF7-4874-B46E-5775F1B01156}" type="slidenum">
              <a:rPr lang="en-US" smtClean="0"/>
              <a:pPr/>
              <a:t>50</a:t>
            </a:fld>
            <a:endParaRPr lang="en-US"/>
          </a:p>
        </p:txBody>
      </p:sp>
    </p:spTree>
    <p:extLst>
      <p:ext uri="{BB962C8B-B14F-4D97-AF65-F5344CB8AC3E}">
        <p14:creationId xmlns:p14="http://schemas.microsoft.com/office/powerpoint/2010/main" val="1946074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83E4848-6307-465B-99AD-F98AA82D427F}" type="slidenum">
              <a:rPr lang="en-US" smtClean="0">
                <a:solidFill>
                  <a:srgbClr val="000000"/>
                </a:solidFill>
              </a:rPr>
              <a:pPr/>
              <a:t>4</a:t>
            </a:fld>
            <a:endParaRPr lang="en-US">
              <a:solidFill>
                <a:srgbClr val="000000"/>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63475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Also referred to as “Exposure Pathways.”  Other potential problems include uptake of contaminants in plants or animals used for food.</a:t>
            </a:r>
          </a:p>
        </p:txBody>
      </p:sp>
      <p:sp>
        <p:nvSpPr>
          <p:cNvPr id="4" name="Slide Number Placeholder 3"/>
          <p:cNvSpPr>
            <a:spLocks noGrp="1"/>
          </p:cNvSpPr>
          <p:nvPr>
            <p:ph type="sldNum" sz="quarter" idx="10"/>
          </p:nvPr>
        </p:nvSpPr>
        <p:spPr/>
        <p:txBody>
          <a:bodyPr/>
          <a:lstStyle/>
          <a:p>
            <a:pPr>
              <a:defRPr/>
            </a:pPr>
            <a:fld id="{EFFC2F45-D993-474E-9D95-1CDEB830EE61}"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2034671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E4EF65-9FF7-4874-B46E-5775F1B01156}" type="slidenum">
              <a:rPr lang="en-US" smtClean="0"/>
              <a:pPr/>
              <a:t>8</a:t>
            </a:fld>
            <a:endParaRPr lang="en-US"/>
          </a:p>
        </p:txBody>
      </p:sp>
    </p:spTree>
    <p:extLst>
      <p:ext uri="{BB962C8B-B14F-4D97-AF65-F5344CB8AC3E}">
        <p14:creationId xmlns:p14="http://schemas.microsoft.com/office/powerpoint/2010/main" val="3015403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2852706-755C-4A89-A388-0B59973B3552}" type="slidenum">
              <a:rPr lang="en-US" smtClean="0">
                <a:solidFill>
                  <a:srgbClr val="000000"/>
                </a:solidFill>
              </a:rPr>
              <a:pPr/>
              <a:t>9</a:t>
            </a:fld>
            <a:endParaRPr lang="en-US">
              <a:solidFill>
                <a:srgbClr val="000000"/>
              </a:solidFill>
            </a:endParaRPr>
          </a:p>
        </p:txBody>
      </p:sp>
      <p:sp>
        <p:nvSpPr>
          <p:cNvPr id="61443" name="Rectangle 2"/>
          <p:cNvSpPr>
            <a:spLocks noGrp="1" noRot="1" noChangeAspect="1" noChangeArrowheads="1" noTextEdit="1"/>
          </p:cNvSpPr>
          <p:nvPr>
            <p:ph type="sldImg"/>
          </p:nvPr>
        </p:nvSpPr>
        <p:spPr>
          <a:xfrm>
            <a:off x="1171575" y="746125"/>
            <a:ext cx="4519613" cy="3389313"/>
          </a:xfrm>
          <a:ln/>
        </p:spPr>
      </p:sp>
      <p:sp>
        <p:nvSpPr>
          <p:cNvPr id="61444" name="Rectangle 3"/>
          <p:cNvSpPr>
            <a:spLocks noGrp="1" noChangeArrowheads="1"/>
          </p:cNvSpPr>
          <p:nvPr>
            <p:ph type="body" idx="1"/>
          </p:nvPr>
        </p:nvSpPr>
        <p:spPr>
          <a:xfrm>
            <a:off x="912813" y="4416425"/>
            <a:ext cx="5030787" cy="4183063"/>
          </a:xfrm>
          <a:noFill/>
          <a:ln/>
        </p:spPr>
        <p:txBody>
          <a:bodyPr/>
          <a:lstStyle/>
          <a:p>
            <a:endParaRPr lang="en-US" dirty="0"/>
          </a:p>
        </p:txBody>
      </p:sp>
    </p:spTree>
    <p:extLst>
      <p:ext uri="{BB962C8B-B14F-4D97-AF65-F5344CB8AC3E}">
        <p14:creationId xmlns:p14="http://schemas.microsoft.com/office/powerpoint/2010/main" val="4184285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C20AAEB-ABA7-48C0-9F6B-F39DFB633A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2B7A3BE3-B76B-4087-804F-A4205B84923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4035" name="Rectangle 2">
            <a:extLst>
              <a:ext uri="{FF2B5EF4-FFF2-40B4-BE49-F238E27FC236}">
                <a16:creationId xmlns:a16="http://schemas.microsoft.com/office/drawing/2014/main" id="{539E3384-9170-4FBD-A2A4-FEFEA6113AC3}"/>
              </a:ext>
            </a:extLst>
          </p:cNvPr>
          <p:cNvSpPr>
            <a:spLocks noGrp="1" noRot="1" noChangeAspect="1" noChangeArrowheads="1" noTextEdit="1"/>
          </p:cNvSpPr>
          <p:nvPr>
            <p:ph type="sldImg"/>
          </p:nvPr>
        </p:nvSpPr>
        <p:spPr>
          <a:solidFill>
            <a:srgbClr val="FFFFFF"/>
          </a:solidFill>
          <a:ln/>
        </p:spPr>
      </p:sp>
      <p:sp>
        <p:nvSpPr>
          <p:cNvPr id="44036" name="Rectangle 3">
            <a:extLst>
              <a:ext uri="{FF2B5EF4-FFF2-40B4-BE49-F238E27FC236}">
                <a16:creationId xmlns:a16="http://schemas.microsoft.com/office/drawing/2014/main" id="{33550688-59C2-40E9-A251-EAC34D5461ED}"/>
              </a:ext>
            </a:extLst>
          </p:cNvPr>
          <p:cNvSpPr>
            <a:spLocks noGrp="1" noChangeArrowheads="1"/>
          </p:cNvSpPr>
          <p:nvPr>
            <p:ph type="body" idx="1"/>
          </p:nvPr>
        </p:nvSpPr>
        <p:spPr>
          <a:solidFill>
            <a:srgbClr val="FFFFFF"/>
          </a:solidFill>
          <a:ln>
            <a:solidFill>
              <a:srgbClr val="000000"/>
            </a:solidFill>
          </a:ln>
        </p:spPr>
        <p:txBody>
          <a:bodyPr/>
          <a:lstStyle/>
          <a:p>
            <a:r>
              <a:rPr lang="en-US" altLang="en-US" dirty="0"/>
              <a:t>Point: All chemicals potentially toxic at some dose.</a:t>
            </a:r>
          </a:p>
          <a:p>
            <a:r>
              <a:rPr lang="en-US" altLang="en-US" dirty="0"/>
              <a:t>Acute = Health effects instant to within three months.</a:t>
            </a:r>
          </a:p>
          <a:p>
            <a:r>
              <a:rPr lang="en-US" altLang="en-US" dirty="0"/>
              <a:t>Chronic = Long-term exposure (30 years).  </a:t>
            </a:r>
          </a:p>
          <a:p>
            <a:endParaRPr lang="en-US" altLang="en-US" dirty="0"/>
          </a:p>
          <a:p>
            <a:r>
              <a:rPr lang="en-US" altLang="en-US" dirty="0"/>
              <a:t>Maximum Daily Dose without noncancer health effects via ingestion (varies </a:t>
            </a:r>
            <a:r>
              <a:rPr lang="en-US" altLang="en-US" dirty="0" err="1"/>
              <a:t>wrt</a:t>
            </a:r>
            <a:r>
              <a:rPr lang="en-US" altLang="en-US" dirty="0"/>
              <a:t> to route of exposure)</a:t>
            </a:r>
          </a:p>
          <a:p>
            <a:r>
              <a:rPr lang="en-US" altLang="en-US" dirty="0"/>
              <a:t>Potential unacceptable chronic health risk (noncancer) when maximum daily dose is exceeded (based on toxicity studies).</a:t>
            </a:r>
          </a:p>
          <a:p>
            <a:r>
              <a:rPr lang="en-US" altLang="en-US" dirty="0"/>
              <a:t>Cancer risks also estimated in a similar manner.</a:t>
            </a:r>
          </a:p>
          <a:p>
            <a:endParaRPr lang="en-US" altLang="en-US" dirty="0"/>
          </a:p>
          <a:p>
            <a:r>
              <a:rPr lang="en-US" altLang="en-US" dirty="0"/>
              <a:t>1mm</a:t>
            </a:r>
            <a:r>
              <a:rPr lang="en-US" altLang="en-US" baseline="0" dirty="0"/>
              <a:t> diameter sphere weight </a:t>
            </a:r>
            <a:r>
              <a:rPr lang="en-US" altLang="en-US" baseline="0"/>
              <a:t>(density = 1) =  </a:t>
            </a:r>
            <a:endParaRPr lang="en-US" altLang="en-US" dirty="0"/>
          </a:p>
        </p:txBody>
      </p:sp>
    </p:spTree>
    <p:extLst>
      <p:ext uri="{BB962C8B-B14F-4D97-AF65-F5344CB8AC3E}">
        <p14:creationId xmlns:p14="http://schemas.microsoft.com/office/powerpoint/2010/main" val="1348464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Exposure to a high concentration of an otherwise low-toxicity chemical can pose an equal or even greater health risk than exposure to a very low concentration of a highly toxic chemical.</a:t>
            </a:r>
          </a:p>
        </p:txBody>
      </p:sp>
      <p:sp>
        <p:nvSpPr>
          <p:cNvPr id="4" name="Slide Number Placeholder 3"/>
          <p:cNvSpPr>
            <a:spLocks noGrp="1"/>
          </p:cNvSpPr>
          <p:nvPr>
            <p:ph type="sldNum" sz="quarter" idx="10"/>
          </p:nvPr>
        </p:nvSpPr>
        <p:spPr/>
        <p:txBody>
          <a:bodyPr/>
          <a:lstStyle/>
          <a:p>
            <a:fld id="{4CE4EF65-9FF7-4874-B46E-5775F1B01156}" type="slidenum">
              <a:rPr lang="en-US" smtClean="0"/>
              <a:pPr/>
              <a:t>11</a:t>
            </a:fld>
            <a:endParaRPr lang="en-US"/>
          </a:p>
        </p:txBody>
      </p:sp>
    </p:spTree>
    <p:extLst>
      <p:ext uri="{BB962C8B-B14F-4D97-AF65-F5344CB8AC3E}">
        <p14:creationId xmlns:p14="http://schemas.microsoft.com/office/powerpoint/2010/main" val="2277552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887C11-F325-4887-9EF4-7016E74C44E8}" type="slidenum">
              <a:rPr lang="en-US"/>
              <a:pPr/>
              <a:t>20</a:t>
            </a:fld>
            <a:endParaRPr lang="en-US"/>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pPr>
              <a:spcBef>
                <a:spcPct val="0"/>
              </a:spcBef>
            </a:pPr>
            <a:endParaRPr lang="en-US"/>
          </a:p>
        </p:txBody>
      </p:sp>
    </p:spTree>
    <p:extLst>
      <p:ext uri="{BB962C8B-B14F-4D97-AF65-F5344CB8AC3E}">
        <p14:creationId xmlns:p14="http://schemas.microsoft.com/office/powerpoint/2010/main" val="672840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Benzene (6):</a:t>
            </a:r>
            <a:r>
              <a:rPr lang="en-US" baseline="0" dirty="0"/>
              <a:t> EC 6.5</a:t>
            </a:r>
          </a:p>
          <a:p>
            <a:r>
              <a:rPr lang="en-US" baseline="0" dirty="0"/>
              <a:t>Toluene (7): EC 7.6 </a:t>
            </a:r>
          </a:p>
          <a:p>
            <a:r>
              <a:rPr lang="en-US" baseline="0" dirty="0"/>
              <a:t>Ethylbenzene (8)</a:t>
            </a:r>
            <a:r>
              <a:rPr lang="en-US" dirty="0"/>
              <a:t>:</a:t>
            </a:r>
            <a:r>
              <a:rPr lang="en-US" baseline="0" dirty="0"/>
              <a:t> EC 8.5 </a:t>
            </a:r>
          </a:p>
          <a:p>
            <a:r>
              <a:rPr lang="en-US" dirty="0"/>
              <a:t>Xylenes (8):</a:t>
            </a:r>
            <a:r>
              <a:rPr lang="en-US" baseline="0" dirty="0"/>
              <a:t> EC 8.6</a:t>
            </a:r>
          </a:p>
          <a:p>
            <a:r>
              <a:rPr lang="en-US" baseline="0" dirty="0"/>
              <a:t>Naphthalene (10)</a:t>
            </a:r>
            <a:r>
              <a:rPr lang="en-US" dirty="0"/>
              <a:t>:</a:t>
            </a:r>
            <a:r>
              <a:rPr lang="en-US" baseline="0" dirty="0"/>
              <a:t> EC 11.7 </a:t>
            </a:r>
          </a:p>
          <a:p>
            <a:r>
              <a:rPr lang="en-US" baseline="0" dirty="0"/>
              <a:t>2-Methylnaphthalene (11): EC12.84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1-Methylnaphthalene (11): EC 12.99</a:t>
            </a:r>
            <a:endParaRPr lang="en-US" dirty="0"/>
          </a:p>
        </p:txBody>
      </p:sp>
      <p:sp>
        <p:nvSpPr>
          <p:cNvPr id="4" name="Slide Number Placeholder 3"/>
          <p:cNvSpPr>
            <a:spLocks noGrp="1"/>
          </p:cNvSpPr>
          <p:nvPr>
            <p:ph type="sldNum" sz="quarter" idx="10"/>
          </p:nvPr>
        </p:nvSpPr>
        <p:spPr/>
        <p:txBody>
          <a:bodyPr/>
          <a:lstStyle/>
          <a:p>
            <a:fld id="{4CE4EF65-9FF7-4874-B46E-5775F1B01156}" type="slidenum">
              <a:rPr lang="en-US" smtClean="0"/>
              <a:pPr/>
              <a:t>21</a:t>
            </a:fld>
            <a:endParaRPr lang="en-US"/>
          </a:p>
        </p:txBody>
      </p:sp>
    </p:spTree>
    <p:extLst>
      <p:ext uri="{BB962C8B-B14F-4D97-AF65-F5344CB8AC3E}">
        <p14:creationId xmlns:p14="http://schemas.microsoft.com/office/powerpoint/2010/main" val="1600722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1397B8-A585-46BB-8045-0DD782C19919}" type="datetime1">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D6BDE-A700-4CC1-A8B9-DB2FE996EB9A}" type="slidenum">
              <a:rPr lang="en-US" smtClean="0"/>
              <a:pPr/>
              <a:t>‹#›</a:t>
            </a:fld>
            <a:endParaRPr lang="en-US"/>
          </a:p>
        </p:txBody>
      </p:sp>
    </p:spTree>
    <p:extLst>
      <p:ext uri="{BB962C8B-B14F-4D97-AF65-F5344CB8AC3E}">
        <p14:creationId xmlns:p14="http://schemas.microsoft.com/office/powerpoint/2010/main" val="2210444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84CF5C-3BC7-4287-ABAA-CE7FB59A9CB2}" type="datetime1">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D6BDE-A700-4CC1-A8B9-DB2FE996EB9A}" type="slidenum">
              <a:rPr lang="en-US" smtClean="0"/>
              <a:pPr/>
              <a:t>‹#›</a:t>
            </a:fld>
            <a:endParaRPr lang="en-US"/>
          </a:p>
        </p:txBody>
      </p:sp>
    </p:spTree>
    <p:extLst>
      <p:ext uri="{BB962C8B-B14F-4D97-AF65-F5344CB8AC3E}">
        <p14:creationId xmlns:p14="http://schemas.microsoft.com/office/powerpoint/2010/main" val="421040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43792-D6E6-4439-85D2-C5CD3405632B}" type="datetime1">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D6BDE-A700-4CC1-A8B9-DB2FE996EB9A}" type="slidenum">
              <a:rPr lang="en-US" smtClean="0"/>
              <a:pPr/>
              <a:t>‹#›</a:t>
            </a:fld>
            <a:endParaRPr lang="en-US"/>
          </a:p>
        </p:txBody>
      </p:sp>
    </p:spTree>
    <p:extLst>
      <p:ext uri="{BB962C8B-B14F-4D97-AF65-F5344CB8AC3E}">
        <p14:creationId xmlns:p14="http://schemas.microsoft.com/office/powerpoint/2010/main" val="3016176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193A94D-BBBF-405F-B987-B016EAD43C2A}"/>
              </a:ext>
            </a:extLst>
          </p:cNvPr>
          <p:cNvSpPr>
            <a:spLocks noGrp="1" noChangeArrowheads="1"/>
          </p:cNvSpPr>
          <p:nvPr>
            <p:ph type="dt" sz="half" idx="10"/>
          </p:nvPr>
        </p:nvSpPr>
        <p:spPr>
          <a:ln/>
        </p:spPr>
        <p:txBody>
          <a:bodyPr/>
          <a:lstStyle>
            <a:lvl1pPr>
              <a:defRPr/>
            </a:lvl1pPr>
          </a:lstStyle>
          <a:p>
            <a:pPr>
              <a:defRPr/>
            </a:pPr>
            <a:fld id="{87085EFF-2EDB-4DB1-BAC9-CD22CD2C03C5}" type="datetime1">
              <a:rPr lang="en-US" smtClean="0"/>
              <a:t>4/2/2022</a:t>
            </a:fld>
            <a:endParaRPr lang="en-US"/>
          </a:p>
        </p:txBody>
      </p:sp>
      <p:sp>
        <p:nvSpPr>
          <p:cNvPr id="5" name="Rectangle 5">
            <a:extLst>
              <a:ext uri="{FF2B5EF4-FFF2-40B4-BE49-F238E27FC236}">
                <a16:creationId xmlns:a16="http://schemas.microsoft.com/office/drawing/2014/main" id="{A5EC5053-3E50-470E-80B0-034EE0B878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D86C93-81BC-4B73-B8CB-D5127719DD56}"/>
              </a:ext>
            </a:extLst>
          </p:cNvPr>
          <p:cNvSpPr>
            <a:spLocks noGrp="1" noChangeArrowheads="1"/>
          </p:cNvSpPr>
          <p:nvPr>
            <p:ph type="sldNum" sz="quarter" idx="12"/>
          </p:nvPr>
        </p:nvSpPr>
        <p:spPr>
          <a:ln/>
        </p:spPr>
        <p:txBody>
          <a:bodyPr/>
          <a:lstStyle>
            <a:lvl1pPr>
              <a:defRPr/>
            </a:lvl1pPr>
          </a:lstStyle>
          <a:p>
            <a:pPr>
              <a:defRPr/>
            </a:pPr>
            <a:fld id="{4F89F945-82E2-444C-AE9E-F8F8D00EF131}" type="slidenum">
              <a:rPr lang="en-US" altLang="en-US"/>
              <a:pPr>
                <a:defRPr/>
              </a:pPr>
              <a:t>‹#›</a:t>
            </a:fld>
            <a:endParaRPr lang="en-US" altLang="en-US"/>
          </a:p>
        </p:txBody>
      </p:sp>
    </p:spTree>
    <p:extLst>
      <p:ext uri="{BB962C8B-B14F-4D97-AF65-F5344CB8AC3E}">
        <p14:creationId xmlns:p14="http://schemas.microsoft.com/office/powerpoint/2010/main" val="165296847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806A254-66DE-4328-9495-2501589423DB}"/>
              </a:ext>
            </a:extLst>
          </p:cNvPr>
          <p:cNvSpPr>
            <a:spLocks noGrp="1" noChangeArrowheads="1"/>
          </p:cNvSpPr>
          <p:nvPr>
            <p:ph type="dt" sz="half" idx="10"/>
          </p:nvPr>
        </p:nvSpPr>
        <p:spPr>
          <a:ln/>
        </p:spPr>
        <p:txBody>
          <a:bodyPr/>
          <a:lstStyle>
            <a:lvl1pPr>
              <a:defRPr/>
            </a:lvl1pPr>
          </a:lstStyle>
          <a:p>
            <a:pPr>
              <a:defRPr/>
            </a:pPr>
            <a:fld id="{B5C90E14-8CEB-40A3-B557-B805221AF9B9}" type="datetime1">
              <a:rPr lang="en-US" smtClean="0"/>
              <a:t>4/2/2022</a:t>
            </a:fld>
            <a:endParaRPr lang="en-US"/>
          </a:p>
        </p:txBody>
      </p:sp>
      <p:sp>
        <p:nvSpPr>
          <p:cNvPr id="5" name="Rectangle 5">
            <a:extLst>
              <a:ext uri="{FF2B5EF4-FFF2-40B4-BE49-F238E27FC236}">
                <a16:creationId xmlns:a16="http://schemas.microsoft.com/office/drawing/2014/main" id="{9B0F607B-9D04-4B11-8CEA-B0A124EC77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8019CA7-5B78-48CB-AA43-BF07ED208183}"/>
              </a:ext>
            </a:extLst>
          </p:cNvPr>
          <p:cNvSpPr>
            <a:spLocks noGrp="1" noChangeArrowheads="1"/>
          </p:cNvSpPr>
          <p:nvPr>
            <p:ph type="sldNum" sz="quarter" idx="12"/>
          </p:nvPr>
        </p:nvSpPr>
        <p:spPr>
          <a:ln/>
        </p:spPr>
        <p:txBody>
          <a:bodyPr/>
          <a:lstStyle>
            <a:lvl1pPr>
              <a:defRPr/>
            </a:lvl1pPr>
          </a:lstStyle>
          <a:p>
            <a:pPr>
              <a:defRPr/>
            </a:pPr>
            <a:fld id="{66C5C677-316D-4497-8173-AC65C02184A3}" type="slidenum">
              <a:rPr lang="en-US" altLang="en-US"/>
              <a:pPr>
                <a:defRPr/>
              </a:pPr>
              <a:t>‹#›</a:t>
            </a:fld>
            <a:endParaRPr lang="en-US" altLang="en-US"/>
          </a:p>
        </p:txBody>
      </p:sp>
    </p:spTree>
    <p:extLst>
      <p:ext uri="{BB962C8B-B14F-4D97-AF65-F5344CB8AC3E}">
        <p14:creationId xmlns:p14="http://schemas.microsoft.com/office/powerpoint/2010/main" val="407594753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DC86A69-E826-4AC3-B8F8-439A8C89A625}"/>
              </a:ext>
            </a:extLst>
          </p:cNvPr>
          <p:cNvSpPr>
            <a:spLocks noGrp="1" noChangeArrowheads="1"/>
          </p:cNvSpPr>
          <p:nvPr>
            <p:ph type="dt" sz="half" idx="10"/>
          </p:nvPr>
        </p:nvSpPr>
        <p:spPr>
          <a:ln/>
        </p:spPr>
        <p:txBody>
          <a:bodyPr/>
          <a:lstStyle>
            <a:lvl1pPr>
              <a:defRPr/>
            </a:lvl1pPr>
          </a:lstStyle>
          <a:p>
            <a:pPr>
              <a:defRPr/>
            </a:pPr>
            <a:fld id="{3B34EB7F-324E-4B02-8D2D-FCFD987A9B3A}" type="datetime1">
              <a:rPr lang="en-US" smtClean="0"/>
              <a:t>4/2/2022</a:t>
            </a:fld>
            <a:endParaRPr lang="en-US"/>
          </a:p>
        </p:txBody>
      </p:sp>
      <p:sp>
        <p:nvSpPr>
          <p:cNvPr id="5" name="Rectangle 5">
            <a:extLst>
              <a:ext uri="{FF2B5EF4-FFF2-40B4-BE49-F238E27FC236}">
                <a16:creationId xmlns:a16="http://schemas.microsoft.com/office/drawing/2014/main" id="{5528BF8F-EAB0-455C-88F5-731B44AAAA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54057EC-4292-4104-9AE6-357CB1F9EBD9}"/>
              </a:ext>
            </a:extLst>
          </p:cNvPr>
          <p:cNvSpPr>
            <a:spLocks noGrp="1" noChangeArrowheads="1"/>
          </p:cNvSpPr>
          <p:nvPr>
            <p:ph type="sldNum" sz="quarter" idx="12"/>
          </p:nvPr>
        </p:nvSpPr>
        <p:spPr>
          <a:ln/>
        </p:spPr>
        <p:txBody>
          <a:bodyPr/>
          <a:lstStyle>
            <a:lvl1pPr>
              <a:defRPr/>
            </a:lvl1pPr>
          </a:lstStyle>
          <a:p>
            <a:pPr>
              <a:defRPr/>
            </a:pPr>
            <a:fld id="{B9895EF8-DC35-4C8D-BA04-2283B1657B32}" type="slidenum">
              <a:rPr lang="en-US" altLang="en-US"/>
              <a:pPr>
                <a:defRPr/>
              </a:pPr>
              <a:t>‹#›</a:t>
            </a:fld>
            <a:endParaRPr lang="en-US" altLang="en-US"/>
          </a:p>
        </p:txBody>
      </p:sp>
    </p:spTree>
    <p:extLst>
      <p:ext uri="{BB962C8B-B14F-4D97-AF65-F5344CB8AC3E}">
        <p14:creationId xmlns:p14="http://schemas.microsoft.com/office/powerpoint/2010/main" val="202133632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B1EBD46-CB61-4DE6-96DB-A96B81F81DB5}"/>
              </a:ext>
            </a:extLst>
          </p:cNvPr>
          <p:cNvSpPr>
            <a:spLocks noGrp="1" noChangeArrowheads="1"/>
          </p:cNvSpPr>
          <p:nvPr>
            <p:ph type="dt" sz="half" idx="10"/>
          </p:nvPr>
        </p:nvSpPr>
        <p:spPr>
          <a:ln/>
        </p:spPr>
        <p:txBody>
          <a:bodyPr/>
          <a:lstStyle>
            <a:lvl1pPr>
              <a:defRPr/>
            </a:lvl1pPr>
          </a:lstStyle>
          <a:p>
            <a:pPr>
              <a:defRPr/>
            </a:pPr>
            <a:fld id="{3D549FAB-3308-4E53-A653-510DA0559C9F}" type="datetime1">
              <a:rPr lang="en-US" smtClean="0"/>
              <a:t>4/2/2022</a:t>
            </a:fld>
            <a:endParaRPr lang="en-US"/>
          </a:p>
        </p:txBody>
      </p:sp>
      <p:sp>
        <p:nvSpPr>
          <p:cNvPr id="6" name="Rectangle 5">
            <a:extLst>
              <a:ext uri="{FF2B5EF4-FFF2-40B4-BE49-F238E27FC236}">
                <a16:creationId xmlns:a16="http://schemas.microsoft.com/office/drawing/2014/main" id="{5B175CD7-5A9A-471E-B869-40BF7BB5A1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10E3573-2A05-42C8-8B9A-399100EB1149}"/>
              </a:ext>
            </a:extLst>
          </p:cNvPr>
          <p:cNvSpPr>
            <a:spLocks noGrp="1" noChangeArrowheads="1"/>
          </p:cNvSpPr>
          <p:nvPr>
            <p:ph type="sldNum" sz="quarter" idx="12"/>
          </p:nvPr>
        </p:nvSpPr>
        <p:spPr>
          <a:ln/>
        </p:spPr>
        <p:txBody>
          <a:bodyPr/>
          <a:lstStyle>
            <a:lvl1pPr>
              <a:defRPr/>
            </a:lvl1pPr>
          </a:lstStyle>
          <a:p>
            <a:pPr>
              <a:defRPr/>
            </a:pPr>
            <a:fld id="{DC3387DC-9D0C-4B33-8F89-1A0722C5E493}" type="slidenum">
              <a:rPr lang="en-US" altLang="en-US"/>
              <a:pPr>
                <a:defRPr/>
              </a:pPr>
              <a:t>‹#›</a:t>
            </a:fld>
            <a:endParaRPr lang="en-US" altLang="en-US"/>
          </a:p>
        </p:txBody>
      </p:sp>
    </p:spTree>
    <p:extLst>
      <p:ext uri="{BB962C8B-B14F-4D97-AF65-F5344CB8AC3E}">
        <p14:creationId xmlns:p14="http://schemas.microsoft.com/office/powerpoint/2010/main" val="180065243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913150B-427F-4072-888D-282476055211}"/>
              </a:ext>
            </a:extLst>
          </p:cNvPr>
          <p:cNvSpPr>
            <a:spLocks noGrp="1" noChangeArrowheads="1"/>
          </p:cNvSpPr>
          <p:nvPr>
            <p:ph type="dt" sz="half" idx="10"/>
          </p:nvPr>
        </p:nvSpPr>
        <p:spPr>
          <a:ln/>
        </p:spPr>
        <p:txBody>
          <a:bodyPr/>
          <a:lstStyle>
            <a:lvl1pPr>
              <a:defRPr/>
            </a:lvl1pPr>
          </a:lstStyle>
          <a:p>
            <a:pPr>
              <a:defRPr/>
            </a:pPr>
            <a:fld id="{DC8C291D-E0CA-484D-9CCC-B147F1BFD62B}" type="datetime1">
              <a:rPr lang="en-US" smtClean="0"/>
              <a:t>4/2/2022</a:t>
            </a:fld>
            <a:endParaRPr lang="en-US"/>
          </a:p>
        </p:txBody>
      </p:sp>
      <p:sp>
        <p:nvSpPr>
          <p:cNvPr id="8" name="Rectangle 5">
            <a:extLst>
              <a:ext uri="{FF2B5EF4-FFF2-40B4-BE49-F238E27FC236}">
                <a16:creationId xmlns:a16="http://schemas.microsoft.com/office/drawing/2014/main" id="{C00E016D-33F2-4E86-AF5C-C08B553AAE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FC8F7F8-7851-4B97-9AB8-04CB79BDDCA5}"/>
              </a:ext>
            </a:extLst>
          </p:cNvPr>
          <p:cNvSpPr>
            <a:spLocks noGrp="1" noChangeArrowheads="1"/>
          </p:cNvSpPr>
          <p:nvPr>
            <p:ph type="sldNum" sz="quarter" idx="12"/>
          </p:nvPr>
        </p:nvSpPr>
        <p:spPr>
          <a:ln/>
        </p:spPr>
        <p:txBody>
          <a:bodyPr/>
          <a:lstStyle>
            <a:lvl1pPr>
              <a:defRPr/>
            </a:lvl1pPr>
          </a:lstStyle>
          <a:p>
            <a:pPr>
              <a:defRPr/>
            </a:pPr>
            <a:fld id="{8392762A-BC8D-4058-97BA-6078F839568A}" type="slidenum">
              <a:rPr lang="en-US" altLang="en-US"/>
              <a:pPr>
                <a:defRPr/>
              </a:pPr>
              <a:t>‹#›</a:t>
            </a:fld>
            <a:endParaRPr lang="en-US" altLang="en-US"/>
          </a:p>
        </p:txBody>
      </p:sp>
    </p:spTree>
    <p:extLst>
      <p:ext uri="{BB962C8B-B14F-4D97-AF65-F5344CB8AC3E}">
        <p14:creationId xmlns:p14="http://schemas.microsoft.com/office/powerpoint/2010/main" val="86819607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BBF0468-0F83-474F-B6AC-8F7348E94AB5}"/>
              </a:ext>
            </a:extLst>
          </p:cNvPr>
          <p:cNvSpPr>
            <a:spLocks noGrp="1" noChangeArrowheads="1"/>
          </p:cNvSpPr>
          <p:nvPr>
            <p:ph type="dt" sz="half" idx="10"/>
          </p:nvPr>
        </p:nvSpPr>
        <p:spPr>
          <a:ln/>
        </p:spPr>
        <p:txBody>
          <a:bodyPr/>
          <a:lstStyle>
            <a:lvl1pPr>
              <a:defRPr/>
            </a:lvl1pPr>
          </a:lstStyle>
          <a:p>
            <a:pPr>
              <a:defRPr/>
            </a:pPr>
            <a:fld id="{C83724D9-3C47-464F-AC13-3F96DDC944E3}" type="datetime1">
              <a:rPr lang="en-US" smtClean="0"/>
              <a:t>4/2/2022</a:t>
            </a:fld>
            <a:endParaRPr lang="en-US"/>
          </a:p>
        </p:txBody>
      </p:sp>
      <p:sp>
        <p:nvSpPr>
          <p:cNvPr id="4" name="Rectangle 5">
            <a:extLst>
              <a:ext uri="{FF2B5EF4-FFF2-40B4-BE49-F238E27FC236}">
                <a16:creationId xmlns:a16="http://schemas.microsoft.com/office/drawing/2014/main" id="{6F5F959F-6890-41AD-A251-888BB379FB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9C13CB1-5813-4B64-9B27-489D316C373C}"/>
              </a:ext>
            </a:extLst>
          </p:cNvPr>
          <p:cNvSpPr>
            <a:spLocks noGrp="1" noChangeArrowheads="1"/>
          </p:cNvSpPr>
          <p:nvPr>
            <p:ph type="sldNum" sz="quarter" idx="12"/>
          </p:nvPr>
        </p:nvSpPr>
        <p:spPr>
          <a:ln/>
        </p:spPr>
        <p:txBody>
          <a:bodyPr/>
          <a:lstStyle>
            <a:lvl1pPr>
              <a:defRPr/>
            </a:lvl1pPr>
          </a:lstStyle>
          <a:p>
            <a:pPr>
              <a:defRPr/>
            </a:pPr>
            <a:fld id="{1F2577D6-AA74-4893-B2A5-FB8CD8FAFA25}" type="slidenum">
              <a:rPr lang="en-US" altLang="en-US"/>
              <a:pPr>
                <a:defRPr/>
              </a:pPr>
              <a:t>‹#›</a:t>
            </a:fld>
            <a:endParaRPr lang="en-US" altLang="en-US"/>
          </a:p>
        </p:txBody>
      </p:sp>
    </p:spTree>
    <p:extLst>
      <p:ext uri="{BB962C8B-B14F-4D97-AF65-F5344CB8AC3E}">
        <p14:creationId xmlns:p14="http://schemas.microsoft.com/office/powerpoint/2010/main" val="203100932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52E444E-7BB5-422F-AD18-9619B7908163}"/>
              </a:ext>
            </a:extLst>
          </p:cNvPr>
          <p:cNvSpPr>
            <a:spLocks noGrp="1" noChangeArrowheads="1"/>
          </p:cNvSpPr>
          <p:nvPr>
            <p:ph type="dt" sz="half" idx="10"/>
          </p:nvPr>
        </p:nvSpPr>
        <p:spPr>
          <a:ln/>
        </p:spPr>
        <p:txBody>
          <a:bodyPr/>
          <a:lstStyle>
            <a:lvl1pPr>
              <a:defRPr/>
            </a:lvl1pPr>
          </a:lstStyle>
          <a:p>
            <a:pPr>
              <a:defRPr/>
            </a:pPr>
            <a:fld id="{32DBF998-2DC3-4E5C-9A87-D71A4C726412}" type="datetime1">
              <a:rPr lang="en-US" smtClean="0"/>
              <a:t>4/2/2022</a:t>
            </a:fld>
            <a:endParaRPr lang="en-US"/>
          </a:p>
        </p:txBody>
      </p:sp>
      <p:sp>
        <p:nvSpPr>
          <p:cNvPr id="3" name="Rectangle 5">
            <a:extLst>
              <a:ext uri="{FF2B5EF4-FFF2-40B4-BE49-F238E27FC236}">
                <a16:creationId xmlns:a16="http://schemas.microsoft.com/office/drawing/2014/main" id="{8A5D9A7E-2EC9-49A2-9CF8-AE06F7123B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A5A2B85-55B7-4C4F-B084-E2B8A8E49C2F}"/>
              </a:ext>
            </a:extLst>
          </p:cNvPr>
          <p:cNvSpPr>
            <a:spLocks noGrp="1" noChangeArrowheads="1"/>
          </p:cNvSpPr>
          <p:nvPr>
            <p:ph type="sldNum" sz="quarter" idx="12"/>
          </p:nvPr>
        </p:nvSpPr>
        <p:spPr>
          <a:ln/>
        </p:spPr>
        <p:txBody>
          <a:bodyPr/>
          <a:lstStyle>
            <a:lvl1pPr>
              <a:defRPr/>
            </a:lvl1pPr>
          </a:lstStyle>
          <a:p>
            <a:pPr>
              <a:defRPr/>
            </a:pPr>
            <a:fld id="{4C70ED47-511F-4FC8-9F68-A538E1FAD15D}" type="slidenum">
              <a:rPr lang="en-US" altLang="en-US"/>
              <a:pPr>
                <a:defRPr/>
              </a:pPr>
              <a:t>‹#›</a:t>
            </a:fld>
            <a:endParaRPr lang="en-US" altLang="en-US"/>
          </a:p>
        </p:txBody>
      </p:sp>
    </p:spTree>
    <p:extLst>
      <p:ext uri="{BB962C8B-B14F-4D97-AF65-F5344CB8AC3E}">
        <p14:creationId xmlns:p14="http://schemas.microsoft.com/office/powerpoint/2010/main" val="137473391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A39735D-B276-4643-9F70-CB29B0DC45D1}"/>
              </a:ext>
            </a:extLst>
          </p:cNvPr>
          <p:cNvSpPr>
            <a:spLocks noGrp="1" noChangeArrowheads="1"/>
          </p:cNvSpPr>
          <p:nvPr>
            <p:ph type="dt" sz="half" idx="10"/>
          </p:nvPr>
        </p:nvSpPr>
        <p:spPr>
          <a:ln/>
        </p:spPr>
        <p:txBody>
          <a:bodyPr/>
          <a:lstStyle>
            <a:lvl1pPr>
              <a:defRPr/>
            </a:lvl1pPr>
          </a:lstStyle>
          <a:p>
            <a:pPr>
              <a:defRPr/>
            </a:pPr>
            <a:fld id="{F97A8D23-91B8-42D6-9599-7BDD0725CBBF}" type="datetime1">
              <a:rPr lang="en-US" smtClean="0"/>
              <a:t>4/2/2022</a:t>
            </a:fld>
            <a:endParaRPr lang="en-US"/>
          </a:p>
        </p:txBody>
      </p:sp>
      <p:sp>
        <p:nvSpPr>
          <p:cNvPr id="6" name="Rectangle 5">
            <a:extLst>
              <a:ext uri="{FF2B5EF4-FFF2-40B4-BE49-F238E27FC236}">
                <a16:creationId xmlns:a16="http://schemas.microsoft.com/office/drawing/2014/main" id="{DB526B8D-1B85-4F9A-8FA3-DC926B06DA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EF0B5EC-A315-4053-A873-38FD7F670A62}"/>
              </a:ext>
            </a:extLst>
          </p:cNvPr>
          <p:cNvSpPr>
            <a:spLocks noGrp="1" noChangeArrowheads="1"/>
          </p:cNvSpPr>
          <p:nvPr>
            <p:ph type="sldNum" sz="quarter" idx="12"/>
          </p:nvPr>
        </p:nvSpPr>
        <p:spPr>
          <a:ln/>
        </p:spPr>
        <p:txBody>
          <a:bodyPr/>
          <a:lstStyle>
            <a:lvl1pPr>
              <a:defRPr/>
            </a:lvl1pPr>
          </a:lstStyle>
          <a:p>
            <a:pPr>
              <a:defRPr/>
            </a:pPr>
            <a:fld id="{7E4DD2F7-9D98-4EEF-A536-157A5AE9AF29}" type="slidenum">
              <a:rPr lang="en-US" altLang="en-US"/>
              <a:pPr>
                <a:defRPr/>
              </a:pPr>
              <a:t>‹#›</a:t>
            </a:fld>
            <a:endParaRPr lang="en-US" altLang="en-US"/>
          </a:p>
        </p:txBody>
      </p:sp>
    </p:spTree>
    <p:extLst>
      <p:ext uri="{BB962C8B-B14F-4D97-AF65-F5344CB8AC3E}">
        <p14:creationId xmlns:p14="http://schemas.microsoft.com/office/powerpoint/2010/main" val="22847229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ADD06C-8788-4A46-AD65-DDAED66E6081}" type="datetime1">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D6BDE-A700-4CC1-A8B9-DB2FE996EB9A}" type="slidenum">
              <a:rPr lang="en-US" smtClean="0"/>
              <a:pPr/>
              <a:t>‹#›</a:t>
            </a:fld>
            <a:endParaRPr lang="en-US"/>
          </a:p>
        </p:txBody>
      </p:sp>
    </p:spTree>
    <p:extLst>
      <p:ext uri="{BB962C8B-B14F-4D97-AF65-F5344CB8AC3E}">
        <p14:creationId xmlns:p14="http://schemas.microsoft.com/office/powerpoint/2010/main" val="461901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B16F324-16C5-4F4C-A234-7307C285DFCD}"/>
              </a:ext>
            </a:extLst>
          </p:cNvPr>
          <p:cNvSpPr>
            <a:spLocks noGrp="1" noChangeArrowheads="1"/>
          </p:cNvSpPr>
          <p:nvPr>
            <p:ph type="dt" sz="half" idx="10"/>
          </p:nvPr>
        </p:nvSpPr>
        <p:spPr>
          <a:ln/>
        </p:spPr>
        <p:txBody>
          <a:bodyPr/>
          <a:lstStyle>
            <a:lvl1pPr>
              <a:defRPr/>
            </a:lvl1pPr>
          </a:lstStyle>
          <a:p>
            <a:pPr>
              <a:defRPr/>
            </a:pPr>
            <a:fld id="{54EDC358-0F25-472D-AC38-F7847AA6E9FB}" type="datetime1">
              <a:rPr lang="en-US" smtClean="0"/>
              <a:t>4/2/2022</a:t>
            </a:fld>
            <a:endParaRPr lang="en-US"/>
          </a:p>
        </p:txBody>
      </p:sp>
      <p:sp>
        <p:nvSpPr>
          <p:cNvPr id="6" name="Rectangle 5">
            <a:extLst>
              <a:ext uri="{FF2B5EF4-FFF2-40B4-BE49-F238E27FC236}">
                <a16:creationId xmlns:a16="http://schemas.microsoft.com/office/drawing/2014/main" id="{14E49EB9-2577-4E77-BCCD-2F473BA657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4D3E85-9B1D-48DA-BF5E-BE8A049E4BC5}"/>
              </a:ext>
            </a:extLst>
          </p:cNvPr>
          <p:cNvSpPr>
            <a:spLocks noGrp="1" noChangeArrowheads="1"/>
          </p:cNvSpPr>
          <p:nvPr>
            <p:ph type="sldNum" sz="quarter" idx="12"/>
          </p:nvPr>
        </p:nvSpPr>
        <p:spPr>
          <a:ln/>
        </p:spPr>
        <p:txBody>
          <a:bodyPr/>
          <a:lstStyle>
            <a:lvl1pPr>
              <a:defRPr/>
            </a:lvl1pPr>
          </a:lstStyle>
          <a:p>
            <a:pPr>
              <a:defRPr/>
            </a:pPr>
            <a:fld id="{5E5E1F7F-6B0E-4890-9935-067A080D9242}" type="slidenum">
              <a:rPr lang="en-US" altLang="en-US"/>
              <a:pPr>
                <a:defRPr/>
              </a:pPr>
              <a:t>‹#›</a:t>
            </a:fld>
            <a:endParaRPr lang="en-US" altLang="en-US"/>
          </a:p>
        </p:txBody>
      </p:sp>
    </p:spTree>
    <p:extLst>
      <p:ext uri="{BB962C8B-B14F-4D97-AF65-F5344CB8AC3E}">
        <p14:creationId xmlns:p14="http://schemas.microsoft.com/office/powerpoint/2010/main" val="331207225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6C53634-BB05-4C50-A0B1-E7A1683509FF}"/>
              </a:ext>
            </a:extLst>
          </p:cNvPr>
          <p:cNvSpPr>
            <a:spLocks noGrp="1" noChangeArrowheads="1"/>
          </p:cNvSpPr>
          <p:nvPr>
            <p:ph type="dt" sz="half" idx="10"/>
          </p:nvPr>
        </p:nvSpPr>
        <p:spPr>
          <a:ln/>
        </p:spPr>
        <p:txBody>
          <a:bodyPr/>
          <a:lstStyle>
            <a:lvl1pPr>
              <a:defRPr/>
            </a:lvl1pPr>
          </a:lstStyle>
          <a:p>
            <a:pPr>
              <a:defRPr/>
            </a:pPr>
            <a:fld id="{E95266BA-28A9-4F3A-8DF4-25845D6AD52C}" type="datetime1">
              <a:rPr lang="en-US" smtClean="0"/>
              <a:t>4/2/2022</a:t>
            </a:fld>
            <a:endParaRPr lang="en-US"/>
          </a:p>
        </p:txBody>
      </p:sp>
      <p:sp>
        <p:nvSpPr>
          <p:cNvPr id="5" name="Rectangle 5">
            <a:extLst>
              <a:ext uri="{FF2B5EF4-FFF2-40B4-BE49-F238E27FC236}">
                <a16:creationId xmlns:a16="http://schemas.microsoft.com/office/drawing/2014/main" id="{FF99C6B9-C0C1-4797-B281-90B97AABD7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17C1C5-05DB-4186-A1D0-0B7DDE3CD877}"/>
              </a:ext>
            </a:extLst>
          </p:cNvPr>
          <p:cNvSpPr>
            <a:spLocks noGrp="1" noChangeArrowheads="1"/>
          </p:cNvSpPr>
          <p:nvPr>
            <p:ph type="sldNum" sz="quarter" idx="12"/>
          </p:nvPr>
        </p:nvSpPr>
        <p:spPr>
          <a:ln/>
        </p:spPr>
        <p:txBody>
          <a:bodyPr/>
          <a:lstStyle>
            <a:lvl1pPr>
              <a:defRPr/>
            </a:lvl1pPr>
          </a:lstStyle>
          <a:p>
            <a:pPr>
              <a:defRPr/>
            </a:pPr>
            <a:fld id="{D8274617-2266-4BEF-BFFA-16877E0D2A68}" type="slidenum">
              <a:rPr lang="en-US" altLang="en-US"/>
              <a:pPr>
                <a:defRPr/>
              </a:pPr>
              <a:t>‹#›</a:t>
            </a:fld>
            <a:endParaRPr lang="en-US" altLang="en-US"/>
          </a:p>
        </p:txBody>
      </p:sp>
    </p:spTree>
    <p:extLst>
      <p:ext uri="{BB962C8B-B14F-4D97-AF65-F5344CB8AC3E}">
        <p14:creationId xmlns:p14="http://schemas.microsoft.com/office/powerpoint/2010/main" val="32851426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EFBDC5-2292-4E20-AC5C-E9EBD8B7ABA2}"/>
              </a:ext>
            </a:extLst>
          </p:cNvPr>
          <p:cNvSpPr>
            <a:spLocks noGrp="1" noChangeArrowheads="1"/>
          </p:cNvSpPr>
          <p:nvPr>
            <p:ph type="dt" sz="half" idx="10"/>
          </p:nvPr>
        </p:nvSpPr>
        <p:spPr>
          <a:ln/>
        </p:spPr>
        <p:txBody>
          <a:bodyPr/>
          <a:lstStyle>
            <a:lvl1pPr>
              <a:defRPr/>
            </a:lvl1pPr>
          </a:lstStyle>
          <a:p>
            <a:pPr>
              <a:defRPr/>
            </a:pPr>
            <a:fld id="{5DF5C0F5-1F73-4F5F-BA55-2487C0C4F58B}" type="datetime1">
              <a:rPr lang="en-US" smtClean="0"/>
              <a:t>4/2/2022</a:t>
            </a:fld>
            <a:endParaRPr lang="en-US"/>
          </a:p>
        </p:txBody>
      </p:sp>
      <p:sp>
        <p:nvSpPr>
          <p:cNvPr id="5" name="Rectangle 5">
            <a:extLst>
              <a:ext uri="{FF2B5EF4-FFF2-40B4-BE49-F238E27FC236}">
                <a16:creationId xmlns:a16="http://schemas.microsoft.com/office/drawing/2014/main" id="{30B1ADE5-68BB-422D-90CC-7A9C7393C4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71FF64-A719-43DF-8609-364848B86FBE}"/>
              </a:ext>
            </a:extLst>
          </p:cNvPr>
          <p:cNvSpPr>
            <a:spLocks noGrp="1" noChangeArrowheads="1"/>
          </p:cNvSpPr>
          <p:nvPr>
            <p:ph type="sldNum" sz="quarter" idx="12"/>
          </p:nvPr>
        </p:nvSpPr>
        <p:spPr>
          <a:ln/>
        </p:spPr>
        <p:txBody>
          <a:bodyPr/>
          <a:lstStyle>
            <a:lvl1pPr>
              <a:defRPr/>
            </a:lvl1pPr>
          </a:lstStyle>
          <a:p>
            <a:pPr>
              <a:defRPr/>
            </a:pPr>
            <a:fld id="{AC2D12B5-52C6-4D71-9429-D66766EECDD4}" type="slidenum">
              <a:rPr lang="en-US" altLang="en-US"/>
              <a:pPr>
                <a:defRPr/>
              </a:pPr>
              <a:t>‹#›</a:t>
            </a:fld>
            <a:endParaRPr lang="en-US" altLang="en-US"/>
          </a:p>
        </p:txBody>
      </p:sp>
    </p:spTree>
    <p:extLst>
      <p:ext uri="{BB962C8B-B14F-4D97-AF65-F5344CB8AC3E}">
        <p14:creationId xmlns:p14="http://schemas.microsoft.com/office/powerpoint/2010/main" val="20145286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F66C0696-1BF2-4805-84A8-BBC3473B58FF}"/>
              </a:ext>
            </a:extLst>
          </p:cNvPr>
          <p:cNvSpPr>
            <a:spLocks noGrp="1" noChangeArrowheads="1"/>
          </p:cNvSpPr>
          <p:nvPr>
            <p:ph type="dt" sz="half" idx="10"/>
          </p:nvPr>
        </p:nvSpPr>
        <p:spPr>
          <a:ln/>
        </p:spPr>
        <p:txBody>
          <a:bodyPr/>
          <a:lstStyle>
            <a:lvl1pPr>
              <a:defRPr/>
            </a:lvl1pPr>
          </a:lstStyle>
          <a:p>
            <a:pPr>
              <a:defRPr/>
            </a:pPr>
            <a:fld id="{70283131-AF0C-4DFC-83FC-7016D77FF0C5}" type="datetime1">
              <a:rPr lang="en-US" smtClean="0"/>
              <a:t>4/2/2022</a:t>
            </a:fld>
            <a:endParaRPr lang="en-US"/>
          </a:p>
        </p:txBody>
      </p:sp>
      <p:sp>
        <p:nvSpPr>
          <p:cNvPr id="5" name="Rectangle 5">
            <a:extLst>
              <a:ext uri="{FF2B5EF4-FFF2-40B4-BE49-F238E27FC236}">
                <a16:creationId xmlns:a16="http://schemas.microsoft.com/office/drawing/2014/main" id="{11203B04-A082-4D35-88D2-FAA9963091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B72BAD1-C90C-4620-A3C5-435397ACC461}"/>
              </a:ext>
            </a:extLst>
          </p:cNvPr>
          <p:cNvSpPr>
            <a:spLocks noGrp="1" noChangeArrowheads="1"/>
          </p:cNvSpPr>
          <p:nvPr>
            <p:ph type="sldNum" sz="quarter" idx="12"/>
          </p:nvPr>
        </p:nvSpPr>
        <p:spPr>
          <a:ln/>
        </p:spPr>
        <p:txBody>
          <a:bodyPr/>
          <a:lstStyle>
            <a:lvl1pPr>
              <a:defRPr/>
            </a:lvl1pPr>
          </a:lstStyle>
          <a:p>
            <a:pPr>
              <a:defRPr/>
            </a:pPr>
            <a:fld id="{815CC284-ADED-4632-B33A-B6678C749D9E}" type="slidenum">
              <a:rPr lang="en-US" altLang="en-US"/>
              <a:pPr>
                <a:defRPr/>
              </a:pPr>
              <a:t>‹#›</a:t>
            </a:fld>
            <a:endParaRPr lang="en-US" altLang="en-US"/>
          </a:p>
        </p:txBody>
      </p:sp>
    </p:spTree>
    <p:extLst>
      <p:ext uri="{BB962C8B-B14F-4D97-AF65-F5344CB8AC3E}">
        <p14:creationId xmlns:p14="http://schemas.microsoft.com/office/powerpoint/2010/main" val="175773993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87E6C344-437D-4A83-B36A-FEAE82687402}"/>
              </a:ext>
            </a:extLst>
          </p:cNvPr>
          <p:cNvSpPr>
            <a:spLocks noGrp="1" noChangeArrowheads="1"/>
          </p:cNvSpPr>
          <p:nvPr>
            <p:ph type="dt" sz="half" idx="10"/>
          </p:nvPr>
        </p:nvSpPr>
        <p:spPr>
          <a:ln/>
        </p:spPr>
        <p:txBody>
          <a:bodyPr/>
          <a:lstStyle>
            <a:lvl1pPr>
              <a:defRPr/>
            </a:lvl1pPr>
          </a:lstStyle>
          <a:p>
            <a:pPr>
              <a:defRPr/>
            </a:pPr>
            <a:fld id="{5067AB6C-7D2A-48FE-B1F2-5DFF715EBF72}" type="datetime1">
              <a:rPr lang="en-US" smtClean="0"/>
              <a:t>4/2/2022</a:t>
            </a:fld>
            <a:endParaRPr lang="en-US"/>
          </a:p>
        </p:txBody>
      </p:sp>
      <p:sp>
        <p:nvSpPr>
          <p:cNvPr id="4" name="Rectangle 5">
            <a:extLst>
              <a:ext uri="{FF2B5EF4-FFF2-40B4-BE49-F238E27FC236}">
                <a16:creationId xmlns:a16="http://schemas.microsoft.com/office/drawing/2014/main" id="{EB3B662A-C239-455A-9B85-A442CB0633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F41D1AF-CC60-48A5-A994-C42E31346E08}"/>
              </a:ext>
            </a:extLst>
          </p:cNvPr>
          <p:cNvSpPr>
            <a:spLocks noGrp="1" noChangeArrowheads="1"/>
          </p:cNvSpPr>
          <p:nvPr>
            <p:ph type="sldNum" sz="quarter" idx="12"/>
          </p:nvPr>
        </p:nvSpPr>
        <p:spPr>
          <a:ln/>
        </p:spPr>
        <p:txBody>
          <a:bodyPr/>
          <a:lstStyle>
            <a:lvl1pPr>
              <a:defRPr/>
            </a:lvl1pPr>
          </a:lstStyle>
          <a:p>
            <a:pPr>
              <a:defRPr/>
            </a:pPr>
            <a:fld id="{C388EA16-3BE8-4FCE-9F07-AFA9EFA944F5}" type="slidenum">
              <a:rPr lang="en-US" altLang="en-US"/>
              <a:pPr>
                <a:defRPr/>
              </a:pPr>
              <a:t>‹#›</a:t>
            </a:fld>
            <a:endParaRPr lang="en-US" altLang="en-US"/>
          </a:p>
        </p:txBody>
      </p:sp>
    </p:spTree>
    <p:extLst>
      <p:ext uri="{BB962C8B-B14F-4D97-AF65-F5344CB8AC3E}">
        <p14:creationId xmlns:p14="http://schemas.microsoft.com/office/powerpoint/2010/main" val="258505588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35F61D-01C5-4F6A-9512-18B1150B9211}" type="datetime1">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D6BDE-A700-4CC1-A8B9-DB2FE996EB9A}" type="slidenum">
              <a:rPr lang="en-US" smtClean="0"/>
              <a:pPr/>
              <a:t>‹#›</a:t>
            </a:fld>
            <a:endParaRPr lang="en-US"/>
          </a:p>
        </p:txBody>
      </p:sp>
    </p:spTree>
    <p:extLst>
      <p:ext uri="{BB962C8B-B14F-4D97-AF65-F5344CB8AC3E}">
        <p14:creationId xmlns:p14="http://schemas.microsoft.com/office/powerpoint/2010/main" val="212324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B43655-846B-409C-99E2-AA21FDD03B99}" type="datetime1">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D6BDE-A700-4CC1-A8B9-DB2FE996EB9A}" type="slidenum">
              <a:rPr lang="en-US" smtClean="0"/>
              <a:pPr/>
              <a:t>‹#›</a:t>
            </a:fld>
            <a:endParaRPr lang="en-US"/>
          </a:p>
        </p:txBody>
      </p:sp>
    </p:spTree>
    <p:extLst>
      <p:ext uri="{BB962C8B-B14F-4D97-AF65-F5344CB8AC3E}">
        <p14:creationId xmlns:p14="http://schemas.microsoft.com/office/powerpoint/2010/main" val="353802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FC7FB2-8367-4CA0-9A7F-EDC1F2DEEF6D}" type="datetime1">
              <a:rPr lang="en-US" smtClean="0"/>
              <a:t>4/2/2022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CD6BDE-A700-4CC1-A8B9-DB2FE996EB9A}" type="slidenum">
              <a:rPr lang="en-US" smtClean="0"/>
              <a:pPr/>
              <a:t>‹#›</a:t>
            </a:fld>
            <a:endParaRPr lang="en-US"/>
          </a:p>
        </p:txBody>
      </p:sp>
    </p:spTree>
    <p:extLst>
      <p:ext uri="{BB962C8B-B14F-4D97-AF65-F5344CB8AC3E}">
        <p14:creationId xmlns:p14="http://schemas.microsoft.com/office/powerpoint/2010/main" val="3109129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0E7970-D9F5-45BF-96E6-574B4F8A2948}" type="datetime1">
              <a:rPr lang="en-US" smtClean="0"/>
              <a:t>4/2/2022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CD6BDE-A700-4CC1-A8B9-DB2FE996EB9A}" type="slidenum">
              <a:rPr lang="en-US" smtClean="0"/>
              <a:pPr/>
              <a:t>‹#›</a:t>
            </a:fld>
            <a:endParaRPr lang="en-US"/>
          </a:p>
        </p:txBody>
      </p:sp>
    </p:spTree>
    <p:extLst>
      <p:ext uri="{BB962C8B-B14F-4D97-AF65-F5344CB8AC3E}">
        <p14:creationId xmlns:p14="http://schemas.microsoft.com/office/powerpoint/2010/main" val="3166859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87251-50E7-4555-B62B-FB95ED5DD500}" type="datetime1">
              <a:rPr lang="en-US" smtClean="0"/>
              <a:t>4/2/2022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CD6BDE-A700-4CC1-A8B9-DB2FE996EB9A}" type="slidenum">
              <a:rPr lang="en-US" smtClean="0"/>
              <a:pPr/>
              <a:t>‹#›</a:t>
            </a:fld>
            <a:endParaRPr lang="en-US"/>
          </a:p>
        </p:txBody>
      </p:sp>
    </p:spTree>
    <p:extLst>
      <p:ext uri="{BB962C8B-B14F-4D97-AF65-F5344CB8AC3E}">
        <p14:creationId xmlns:p14="http://schemas.microsoft.com/office/powerpoint/2010/main" val="4086406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2F87E1-F14A-4FE0-8185-32E1176BB2A4}" type="datetime1">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D6BDE-A700-4CC1-A8B9-DB2FE996EB9A}" type="slidenum">
              <a:rPr lang="en-US" smtClean="0"/>
              <a:pPr/>
              <a:t>‹#›</a:t>
            </a:fld>
            <a:endParaRPr lang="en-US"/>
          </a:p>
        </p:txBody>
      </p:sp>
    </p:spTree>
    <p:extLst>
      <p:ext uri="{BB962C8B-B14F-4D97-AF65-F5344CB8AC3E}">
        <p14:creationId xmlns:p14="http://schemas.microsoft.com/office/powerpoint/2010/main" val="355153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218F64-14D9-4977-A1DD-6A6A59B98F89}" type="datetime1">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D6BDE-A700-4CC1-A8B9-DB2FE996EB9A}" type="slidenum">
              <a:rPr lang="en-US" smtClean="0"/>
              <a:pPr/>
              <a:t>‹#›</a:t>
            </a:fld>
            <a:endParaRPr lang="en-US"/>
          </a:p>
        </p:txBody>
      </p:sp>
    </p:spTree>
    <p:extLst>
      <p:ext uri="{BB962C8B-B14F-4D97-AF65-F5344CB8AC3E}">
        <p14:creationId xmlns:p14="http://schemas.microsoft.com/office/powerpoint/2010/main" val="1732201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1BBB5-DCC0-40BE-B6D1-BCE3AE048ABC}" type="datetime1">
              <a:rPr lang="en-US" smtClean="0"/>
              <a:t>4/2/2022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D6BDE-A700-4CC1-A8B9-DB2FE996EB9A}" type="slidenum">
              <a:rPr lang="en-US" smtClean="0"/>
              <a:pPr/>
              <a:t>‹#›</a:t>
            </a:fld>
            <a:endParaRPr lang="en-US"/>
          </a:p>
        </p:txBody>
      </p:sp>
    </p:spTree>
    <p:extLst>
      <p:ext uri="{BB962C8B-B14F-4D97-AF65-F5344CB8AC3E}">
        <p14:creationId xmlns:p14="http://schemas.microsoft.com/office/powerpoint/2010/main" val="1574039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F76D51E-2B3A-465A-B1A7-4F6D36BE5CC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EF3D125-7202-4E82-ABFF-C6F63AF9952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F5B31B2-0CD6-4CDB-9BAA-8262A480366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chemeClr val="tx1"/>
                </a:solidFill>
              </a:defRPr>
            </a:lvl1pPr>
          </a:lstStyle>
          <a:p>
            <a:pPr>
              <a:defRPr/>
            </a:pPr>
            <a:fld id="{3093F39B-B6A8-4F4C-9187-0283E3677429}" type="datetime1">
              <a:rPr lang="en-US" smtClean="0"/>
              <a:t>4/2/2022</a:t>
            </a:fld>
            <a:endParaRPr lang="en-US"/>
          </a:p>
        </p:txBody>
      </p:sp>
      <p:sp>
        <p:nvSpPr>
          <p:cNvPr id="1029" name="Rectangle 5">
            <a:extLst>
              <a:ext uri="{FF2B5EF4-FFF2-40B4-BE49-F238E27FC236}">
                <a16:creationId xmlns:a16="http://schemas.microsoft.com/office/drawing/2014/main" id="{6C72A242-61C3-4641-9E92-460FEFDAB48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chemeClr val="tx1"/>
                </a:solidFill>
              </a:defRPr>
            </a:lvl1pPr>
          </a:lstStyle>
          <a:p>
            <a:pPr>
              <a:defRPr/>
            </a:pPr>
            <a:endParaRPr lang="en-US"/>
          </a:p>
        </p:txBody>
      </p:sp>
      <p:sp>
        <p:nvSpPr>
          <p:cNvPr id="1030" name="Rectangle 6">
            <a:extLst>
              <a:ext uri="{FF2B5EF4-FFF2-40B4-BE49-F238E27FC236}">
                <a16:creationId xmlns:a16="http://schemas.microsoft.com/office/drawing/2014/main" id="{03D336A0-DB40-487C-849D-E91EFC814CBB}"/>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solidFill>
                  <a:schemeClr val="tx1"/>
                </a:solidFill>
              </a:defRPr>
            </a:lvl1pPr>
          </a:lstStyle>
          <a:p>
            <a:pPr>
              <a:defRPr/>
            </a:pPr>
            <a:fld id="{1F604E3B-A67C-4A58-B97E-215D2D94BC33}" type="slidenum">
              <a:rPr lang="en-US" altLang="en-US"/>
              <a:pPr>
                <a:defRPr/>
              </a:pPr>
              <a:t>‹#›</a:t>
            </a:fld>
            <a:endParaRPr lang="en-US" altLang="en-US"/>
          </a:p>
        </p:txBody>
      </p:sp>
    </p:spTree>
    <p:extLst>
      <p:ext uri="{BB962C8B-B14F-4D97-AF65-F5344CB8AC3E}">
        <p14:creationId xmlns:p14="http://schemas.microsoft.com/office/powerpoint/2010/main" val="128521873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spd="med"/>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chart" Target="../charts/chart10.xml"/><Relationship Id="rId13" Type="http://schemas.openxmlformats.org/officeDocument/2006/relationships/image" Target="../media/image6.png"/><Relationship Id="rId3" Type="http://schemas.openxmlformats.org/officeDocument/2006/relationships/chart" Target="../charts/chart5.xml"/><Relationship Id="rId7" Type="http://schemas.openxmlformats.org/officeDocument/2006/relationships/chart" Target="../charts/chart9.xml"/><Relationship Id="rId12" Type="http://schemas.openxmlformats.org/officeDocument/2006/relationships/image" Target="../media/image5.png"/><Relationship Id="rId2" Type="http://schemas.openxmlformats.org/officeDocument/2006/relationships/chart" Target="../charts/chart4.xml"/><Relationship Id="rId1" Type="http://schemas.openxmlformats.org/officeDocument/2006/relationships/slideLayout" Target="../slideLayouts/slideLayout7.xml"/><Relationship Id="rId6" Type="http://schemas.openxmlformats.org/officeDocument/2006/relationships/chart" Target="../charts/chart8.xml"/><Relationship Id="rId11" Type="http://schemas.openxmlformats.org/officeDocument/2006/relationships/image" Target="../media/image4.jpeg"/><Relationship Id="rId5" Type="http://schemas.openxmlformats.org/officeDocument/2006/relationships/chart" Target="../charts/chart7.xml"/><Relationship Id="rId10" Type="http://schemas.openxmlformats.org/officeDocument/2006/relationships/chart" Target="../charts/chart12.xml"/><Relationship Id="rId4" Type="http://schemas.openxmlformats.org/officeDocument/2006/relationships/chart" Target="../charts/chart6.xml"/><Relationship Id="rId9" Type="http://schemas.openxmlformats.org/officeDocument/2006/relationships/chart" Target="../charts/chart11.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chart" Target="../charts/chart18.xml"/><Relationship Id="rId2" Type="http://schemas.openxmlformats.org/officeDocument/2006/relationships/chart" Target="../charts/chart13.xml"/><Relationship Id="rId1" Type="http://schemas.openxmlformats.org/officeDocument/2006/relationships/slideLayout" Target="../slideLayouts/slideLayout7.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chart" Target="../charts/chart19.xml"/><Relationship Id="rId1" Type="http://schemas.openxmlformats.org/officeDocument/2006/relationships/slideLayout" Target="../slideLayouts/slideLayout7.xml"/><Relationship Id="rId6" Type="http://schemas.openxmlformats.org/officeDocument/2006/relationships/chart" Target="../charts/chart23.xml"/><Relationship Id="rId5" Type="http://schemas.openxmlformats.org/officeDocument/2006/relationships/chart" Target="../charts/chart22.xml"/><Relationship Id="rId10" Type="http://schemas.openxmlformats.org/officeDocument/2006/relationships/chart" Target="../charts/chart27.xml"/><Relationship Id="rId4" Type="http://schemas.openxmlformats.org/officeDocument/2006/relationships/chart" Target="../charts/chart21.xml"/><Relationship Id="rId9" Type="http://schemas.openxmlformats.org/officeDocument/2006/relationships/chart" Target="../charts/char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chart" Target="../charts/chart34.xml"/><Relationship Id="rId3" Type="http://schemas.openxmlformats.org/officeDocument/2006/relationships/chart" Target="../charts/chart29.xml"/><Relationship Id="rId7" Type="http://schemas.openxmlformats.org/officeDocument/2006/relationships/chart" Target="../charts/chart33.xml"/><Relationship Id="rId2" Type="http://schemas.openxmlformats.org/officeDocument/2006/relationships/chart" Target="../charts/chart28.xml"/><Relationship Id="rId1" Type="http://schemas.openxmlformats.org/officeDocument/2006/relationships/slideLayout" Target="../slideLayouts/slideLayout7.xml"/><Relationship Id="rId6" Type="http://schemas.openxmlformats.org/officeDocument/2006/relationships/chart" Target="../charts/chart32.xml"/><Relationship Id="rId5" Type="http://schemas.openxmlformats.org/officeDocument/2006/relationships/chart" Target="../charts/chart31.xml"/><Relationship Id="rId10" Type="http://schemas.openxmlformats.org/officeDocument/2006/relationships/chart" Target="../charts/chart36.xml"/><Relationship Id="rId4" Type="http://schemas.openxmlformats.org/officeDocument/2006/relationships/chart" Target="../charts/chart30.xml"/><Relationship Id="rId9" Type="http://schemas.openxmlformats.org/officeDocument/2006/relationships/chart" Target="../charts/char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chart" Target="../charts/chart43.xml"/><Relationship Id="rId13" Type="http://schemas.openxmlformats.org/officeDocument/2006/relationships/image" Target="../media/image6.png"/><Relationship Id="rId3" Type="http://schemas.openxmlformats.org/officeDocument/2006/relationships/chart" Target="../charts/chart38.xml"/><Relationship Id="rId7" Type="http://schemas.openxmlformats.org/officeDocument/2006/relationships/chart" Target="../charts/chart42.xml"/><Relationship Id="rId12" Type="http://schemas.openxmlformats.org/officeDocument/2006/relationships/image" Target="../media/image5.png"/><Relationship Id="rId2" Type="http://schemas.openxmlformats.org/officeDocument/2006/relationships/chart" Target="../charts/chart37.xml"/><Relationship Id="rId1" Type="http://schemas.openxmlformats.org/officeDocument/2006/relationships/slideLayout" Target="../slideLayouts/slideLayout7.xml"/><Relationship Id="rId6" Type="http://schemas.openxmlformats.org/officeDocument/2006/relationships/chart" Target="../charts/chart41.xml"/><Relationship Id="rId11" Type="http://schemas.openxmlformats.org/officeDocument/2006/relationships/image" Target="../media/image4.jpeg"/><Relationship Id="rId5" Type="http://schemas.openxmlformats.org/officeDocument/2006/relationships/chart" Target="../charts/chart40.xml"/><Relationship Id="rId10" Type="http://schemas.openxmlformats.org/officeDocument/2006/relationships/chart" Target="../charts/chart45.xml"/><Relationship Id="rId4" Type="http://schemas.openxmlformats.org/officeDocument/2006/relationships/chart" Target="../charts/chart39.xml"/><Relationship Id="rId9" Type="http://schemas.openxmlformats.org/officeDocument/2006/relationships/chart" Target="../charts/char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eg"/><Relationship Id="rId4" Type="http://schemas.openxmlformats.org/officeDocument/2006/relationships/image" Target="../media/image3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0.wmf"/><Relationship Id="rId3" Type="http://schemas.openxmlformats.org/officeDocument/2006/relationships/notesSlide" Target="../notesSlides/notesSlide3.xml"/><Relationship Id="rId7" Type="http://schemas.openxmlformats.org/officeDocument/2006/relationships/image" Target="../media/image12.wmf"/><Relationship Id="rId12"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image" Target="../media/image9.wmf"/><Relationship Id="rId5" Type="http://schemas.openxmlformats.org/officeDocument/2006/relationships/oleObject" Target="../embeddings/oleObject1.bin"/><Relationship Id="rId15" Type="http://schemas.openxmlformats.org/officeDocument/2006/relationships/image" Target="../media/image14.png"/><Relationship Id="rId10" Type="http://schemas.openxmlformats.org/officeDocument/2006/relationships/oleObject" Target="../embeddings/oleObject3.bin"/><Relationship Id="rId4" Type="http://schemas.openxmlformats.org/officeDocument/2006/relationships/image" Target="../media/image11.jpeg"/><Relationship Id="rId9" Type="http://schemas.openxmlformats.org/officeDocument/2006/relationships/image" Target="../media/image8.wmf"/><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244" y="1796316"/>
            <a:ext cx="4327469" cy="2188012"/>
          </a:xfrm>
          <a:prstGeom prst="rect">
            <a:avLst/>
          </a:prstGeom>
        </p:spPr>
      </p:pic>
      <p:pic>
        <p:nvPicPr>
          <p:cNvPr id="9" name="Picture 2" descr="Flaming P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8762" y="4830299"/>
            <a:ext cx="2572925" cy="16681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7" name="TextBox 256"/>
          <p:cNvSpPr txBox="1"/>
          <p:nvPr/>
        </p:nvSpPr>
        <p:spPr>
          <a:xfrm>
            <a:off x="285413" y="114127"/>
            <a:ext cx="8768051" cy="2092881"/>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TPH and the Assessment of Petroleum Risk</a:t>
            </a:r>
          </a:p>
          <a:p>
            <a:pPr algn="ctr"/>
            <a:endParaRPr lang="en-US" sz="1400" b="1" dirty="0">
              <a:latin typeface="Times New Roman" panose="02020603050405020304" pitchFamily="18" charset="0"/>
              <a:cs typeface="Times New Roman" panose="02020603050405020304" pitchFamily="18" charset="0"/>
            </a:endParaRPr>
          </a:p>
          <a:p>
            <a:pPr algn="ctr"/>
            <a:r>
              <a:rPr lang="en-US" sz="2000" b="1" dirty="0">
                <a:latin typeface="Times New Roman" panose="02020603050405020304" pitchFamily="18" charset="0"/>
                <a:cs typeface="Times New Roman" panose="02020603050405020304" pitchFamily="18" charset="0"/>
              </a:rPr>
              <a:t>Roger Brewer (Hawaii DOH, roger.brewer@doh.Hawaii.gov)</a:t>
            </a:r>
          </a:p>
          <a:p>
            <a:pPr algn="ctr"/>
            <a:endParaRPr lang="en-US" sz="20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WRRC, University of Hawai′i</a:t>
            </a:r>
          </a:p>
          <a:p>
            <a:pPr algn="ctr"/>
            <a:r>
              <a:rPr lang="en-US" sz="2400" b="1" dirty="0">
                <a:latin typeface="Times New Roman" panose="02020603050405020304" pitchFamily="18" charset="0"/>
                <a:cs typeface="Times New Roman" panose="02020603050405020304" pitchFamily="18" charset="0"/>
              </a:rPr>
              <a:t>April 1, 2022</a:t>
            </a: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r="13363"/>
          <a:stretch/>
        </p:blipFill>
        <p:spPr>
          <a:xfrm>
            <a:off x="5687433" y="2657149"/>
            <a:ext cx="2818478" cy="1731555"/>
          </a:xfrm>
          <a:prstGeom prst="rect">
            <a:avLst/>
          </a:prstGeom>
          <a:ln>
            <a:solidFill>
              <a:schemeClr val="tx1"/>
            </a:solidFill>
          </a:ln>
        </p:spPr>
      </p:pic>
      <p:pic>
        <p:nvPicPr>
          <p:cNvPr id="8" name="Picture 4" descr="Asian Child Smelling A Pink Flower In The Day Stock Photo, Picture And  Royalty Free Image. Image 82244233.">
            <a:extLst>
              <a:ext uri="{FF2B5EF4-FFF2-40B4-BE49-F238E27FC236}">
                <a16:creationId xmlns:a16="http://schemas.microsoft.com/office/drawing/2014/main" id="{BA57ECED-4D46-4C57-96A1-0DEDFB543A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369" y="4162044"/>
            <a:ext cx="1636582" cy="12258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A56D12F-9A5C-489A-BAA0-102882D544AA}"/>
              </a:ext>
            </a:extLst>
          </p:cNvPr>
          <p:cNvPicPr>
            <a:picLocks noChangeAspect="1"/>
          </p:cNvPicPr>
          <p:nvPr/>
        </p:nvPicPr>
        <p:blipFill>
          <a:blip r:embed="rId7"/>
          <a:stretch>
            <a:fillRect/>
          </a:stretch>
        </p:blipFill>
        <p:spPr>
          <a:xfrm>
            <a:off x="654244" y="5565618"/>
            <a:ext cx="1736531" cy="976798"/>
          </a:xfrm>
          <a:prstGeom prst="rect">
            <a:avLst/>
          </a:prstGeom>
          <a:ln>
            <a:solidFill>
              <a:schemeClr val="tx1"/>
            </a:solidFill>
          </a:ln>
        </p:spPr>
      </p:pic>
      <p:pic>
        <p:nvPicPr>
          <p:cNvPr id="11" name="Picture 10">
            <a:extLst>
              <a:ext uri="{FF2B5EF4-FFF2-40B4-BE49-F238E27FC236}">
                <a16:creationId xmlns:a16="http://schemas.microsoft.com/office/drawing/2014/main" id="{1F6D4C2B-0619-4077-B44F-7334B3227ECE}"/>
              </a:ext>
            </a:extLst>
          </p:cNvPr>
          <p:cNvPicPr>
            <a:picLocks noChangeAspect="1"/>
          </p:cNvPicPr>
          <p:nvPr/>
        </p:nvPicPr>
        <p:blipFill>
          <a:blip r:embed="rId8"/>
          <a:stretch>
            <a:fillRect/>
          </a:stretch>
        </p:blipFill>
        <p:spPr>
          <a:xfrm>
            <a:off x="2956566" y="4830299"/>
            <a:ext cx="2389491" cy="1116962"/>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77CD6BDE-A700-4CC1-A8B9-DB2FE996EB9A}" type="slidenum">
              <a:rPr lang="en-US" smtClean="0"/>
              <a:pPr/>
              <a:t>1</a:t>
            </a:fld>
            <a:endParaRPr lang="en-US"/>
          </a:p>
        </p:txBody>
      </p:sp>
    </p:spTree>
    <p:extLst>
      <p:ext uri="{BB962C8B-B14F-4D97-AF65-F5344CB8AC3E}">
        <p14:creationId xmlns:p14="http://schemas.microsoft.com/office/powerpoint/2010/main" val="793965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6D8629E4-A34F-48D4-B2EE-19246D885329}"/>
              </a:ext>
            </a:extLst>
          </p:cNvPr>
          <p:cNvSpPr txBox="1">
            <a:spLocks noChangeArrowheads="1"/>
          </p:cNvSpPr>
          <p:nvPr/>
        </p:nvSpPr>
        <p:spPr bwMode="auto">
          <a:xfrm>
            <a:off x="1447800" y="4572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44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43012" name="Rectangle 4">
            <a:extLst>
              <a:ext uri="{FF2B5EF4-FFF2-40B4-BE49-F238E27FC236}">
                <a16:creationId xmlns:a16="http://schemas.microsoft.com/office/drawing/2014/main" id="{4E4965AB-A8D2-48E6-B1EC-DBF8C65B142C}"/>
              </a:ext>
            </a:extLst>
          </p:cNvPr>
          <p:cNvSpPr>
            <a:spLocks noGrp="1" noChangeArrowheads="1"/>
          </p:cNvSpPr>
          <p:nvPr>
            <p:ph type="title" idx="4294967295"/>
          </p:nvPr>
        </p:nvSpPr>
        <p:spPr>
          <a:xfrm>
            <a:off x="152400" y="76200"/>
            <a:ext cx="8839200" cy="692772"/>
          </a:xfrm>
        </p:spPr>
        <p:txBody>
          <a:bodyPr/>
          <a:lstStyle/>
          <a:p>
            <a:r>
              <a:rPr lang="en-US" altLang="en-US" sz="3000" b="1" dirty="0">
                <a:solidFill>
                  <a:schemeClr val="tx1"/>
                </a:solidFill>
                <a:latin typeface="Calibri" panose="020F0502020204030204" pitchFamily="34" charset="0"/>
                <a:cs typeface="Calibri" panose="020F0502020204030204" pitchFamily="34" charset="0"/>
              </a:rPr>
              <a:t>Toxicity Factors and Risk-Based Action Levels</a:t>
            </a:r>
            <a:endParaRPr lang="en-US" altLang="en-US" sz="3000" dirty="0">
              <a:solidFill>
                <a:schemeClr val="tx1"/>
              </a:solidFill>
              <a:latin typeface="Calibri" panose="020F0502020204030204" pitchFamily="34" charset="0"/>
              <a:cs typeface="Calibri" panose="020F0502020204030204" pitchFamily="34" charset="0"/>
            </a:endParaRPr>
          </a:p>
        </p:txBody>
      </p:sp>
      <p:graphicFrame>
        <p:nvGraphicFramePr>
          <p:cNvPr id="967686" name="Group 6">
            <a:extLst>
              <a:ext uri="{FF2B5EF4-FFF2-40B4-BE49-F238E27FC236}">
                <a16:creationId xmlns:a16="http://schemas.microsoft.com/office/drawing/2014/main" id="{EE35903B-64A4-4353-A035-08741552B949}"/>
              </a:ext>
            </a:extLst>
          </p:cNvPr>
          <p:cNvGraphicFramePr>
            <a:graphicFrameLocks noGrp="1"/>
          </p:cNvGraphicFramePr>
          <p:nvPr>
            <p:extLst>
              <p:ext uri="{D42A27DB-BD31-4B8C-83A1-F6EECF244321}">
                <p14:modId xmlns:p14="http://schemas.microsoft.com/office/powerpoint/2010/main" val="1974064368"/>
              </p:ext>
            </p:extLst>
          </p:nvPr>
        </p:nvGraphicFramePr>
        <p:xfrm>
          <a:off x="513350" y="862604"/>
          <a:ext cx="8153400" cy="2983674"/>
        </p:xfrm>
        <a:graphic>
          <a:graphicData uri="http://schemas.openxmlformats.org/drawingml/2006/table">
            <a:tbl>
              <a:tblPr/>
              <a:tblGrid>
                <a:gridCol w="1708557">
                  <a:extLst>
                    <a:ext uri="{9D8B030D-6E8A-4147-A177-3AD203B41FA5}">
                      <a16:colId xmlns:a16="http://schemas.microsoft.com/office/drawing/2014/main" val="20000"/>
                    </a:ext>
                  </a:extLst>
                </a:gridCol>
                <a:gridCol w="3572142">
                  <a:extLst>
                    <a:ext uri="{9D8B030D-6E8A-4147-A177-3AD203B41FA5}">
                      <a16:colId xmlns:a16="http://schemas.microsoft.com/office/drawing/2014/main" val="20001"/>
                    </a:ext>
                  </a:extLst>
                </a:gridCol>
                <a:gridCol w="2872701">
                  <a:extLst>
                    <a:ext uri="{9D8B030D-6E8A-4147-A177-3AD203B41FA5}">
                      <a16:colId xmlns:a16="http://schemas.microsoft.com/office/drawing/2014/main" val="20002"/>
                    </a:ext>
                  </a:extLst>
                </a:gridCol>
              </a:tblGrid>
              <a:tr h="73197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Chemical</a:t>
                      </a:r>
                    </a:p>
                  </a:txBody>
                  <a:tcPr marT="45706" marB="45706"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1</a:t>
                      </a: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Chronic Toxicity Factor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(maximum long-term safe dose)</a:t>
                      </a:r>
                    </a:p>
                  </a:txBody>
                  <a:tcPr marT="45706" marB="45706" anchor="b"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3</a:t>
                      </a: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Health Effect</a:t>
                      </a:r>
                    </a:p>
                  </a:txBody>
                  <a:tcPr marT="45706" marB="45706" anchor="b"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06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Water</a:t>
                      </a:r>
                    </a:p>
                  </a:txBody>
                  <a:tcPr marT="45706" marB="45706"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 few gallons/day (adult)</a:t>
                      </a:r>
                    </a:p>
                  </a:txBody>
                  <a:tcPr marT="45706" marB="45706" anchor="b"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Acute Hyponatremia </a:t>
                      </a:r>
                    </a:p>
                  </a:txBody>
                  <a:tcPr marT="45706" marB="45706" anchor="b"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810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Aspirin</a:t>
                      </a:r>
                    </a:p>
                  </a:txBody>
                  <a:tcPr marT="45706" marB="45706"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81 mg/day (“</a:t>
                      </a:r>
                      <a:r>
                        <a:rPr kumimoji="0" lang="en-US" sz="20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minitabs</a:t>
                      </a: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T="45706" marB="45706" anchor="b"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Gastro-intestinal affects</a:t>
                      </a:r>
                    </a:p>
                  </a:txBody>
                  <a:tcPr marT="45706" marB="45706" anchor="b"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810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2</a:t>
                      </a: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Barium</a:t>
                      </a:r>
                    </a:p>
                  </a:txBody>
                  <a:tcPr marT="45706" marB="45706"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 mg/day</a:t>
                      </a:r>
                    </a:p>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(Two 1mm grains/day)</a:t>
                      </a:r>
                    </a:p>
                  </a:txBody>
                  <a:tcPr marT="45706" marB="45706" anchor="b"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Multiple </a:t>
                      </a:r>
                      <a:r>
                        <a:rPr kumimoji="0" lang="en-US" sz="20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noncancer</a:t>
                      </a:r>
                      <a:endPar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06" marB="45706" anchor="b"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282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2</a:t>
                      </a: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Arsenic</a:t>
                      </a:r>
                    </a:p>
                  </a:txBody>
                  <a:tcPr marT="45706" marB="45706"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0.0045 mg/day</a:t>
                      </a:r>
                    </a:p>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(One 1mm grain/two years)</a:t>
                      </a:r>
                    </a:p>
                  </a:txBody>
                  <a:tcPr marT="45706" marB="45706" anchor="b"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Multiple </a:t>
                      </a:r>
                      <a:r>
                        <a:rPr kumimoji="0" lang="en-US" sz="20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noncancer</a:t>
                      </a:r>
                      <a:endPar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06" marB="45706" anchor="ct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Text Box 5">
            <a:extLst>
              <a:ext uri="{FF2B5EF4-FFF2-40B4-BE49-F238E27FC236}">
                <a16:creationId xmlns:a16="http://schemas.microsoft.com/office/drawing/2014/main" id="{FE86EE51-ED56-4668-9FF5-1F1F9135AF7C}"/>
              </a:ext>
            </a:extLst>
          </p:cNvPr>
          <p:cNvSpPr txBox="1">
            <a:spLocks noChangeArrowheads="1"/>
          </p:cNvSpPr>
          <p:nvPr/>
        </p:nvSpPr>
        <p:spPr bwMode="auto">
          <a:xfrm>
            <a:off x="247649" y="3872610"/>
            <a:ext cx="864870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None/>
            </a:pPr>
            <a:r>
              <a:rPr lang="en-US" altLang="en-US" sz="1800" b="1" dirty="0">
                <a:latin typeface="Calibri" panose="020F0502020204030204" pitchFamily="34" charset="0"/>
                <a:cs typeface="Calibri" panose="020F0502020204030204" pitchFamily="34" charset="0"/>
              </a:rPr>
              <a:t>1. For example only. </a:t>
            </a:r>
            <a:r>
              <a:rPr lang="en-US" altLang="en-US" sz="1800" b="1" dirty="0">
                <a:solidFill>
                  <a:srgbClr val="000000"/>
                </a:solidFill>
                <a:latin typeface="Calibri" panose="020F0502020204030204" pitchFamily="34" charset="0"/>
                <a:cs typeface="Calibri" panose="020F0502020204030204" pitchFamily="34" charset="0"/>
              </a:rPr>
              <a:t>Average daily exposure </a:t>
            </a:r>
            <a:r>
              <a:rPr lang="en-US" altLang="en-US" sz="1800" b="1" i="1" dirty="0">
                <a:solidFill>
                  <a:srgbClr val="000000"/>
                </a:solidFill>
                <a:latin typeface="Calibri" panose="020F0502020204030204" pitchFamily="34" charset="0"/>
                <a:cs typeface="Calibri" panose="020F0502020204030204" pitchFamily="34" charset="0"/>
              </a:rPr>
              <a:t>over many years </a:t>
            </a:r>
            <a:r>
              <a:rPr lang="en-US" altLang="en-US" sz="1800" b="1" dirty="0">
                <a:solidFill>
                  <a:srgbClr val="000000"/>
                </a:solidFill>
                <a:latin typeface="Calibri" panose="020F0502020204030204" pitchFamily="34" charset="0"/>
                <a:cs typeface="Calibri" panose="020F0502020204030204" pitchFamily="34" charset="0"/>
              </a:rPr>
              <a:t>(“chronic”) that is predicted to </a:t>
            </a:r>
            <a:r>
              <a:rPr lang="en-US" altLang="en-US" sz="1800" b="1" i="1" dirty="0">
                <a:solidFill>
                  <a:srgbClr val="000000"/>
                </a:solidFill>
                <a:latin typeface="Calibri" panose="020F0502020204030204" pitchFamily="34" charset="0"/>
                <a:cs typeface="Calibri" panose="020F0502020204030204" pitchFamily="34" charset="0"/>
              </a:rPr>
              <a:t>not result in an adverse health effect</a:t>
            </a:r>
            <a:r>
              <a:rPr lang="en-US" altLang="en-US" sz="1800" b="1" dirty="0">
                <a:solidFill>
                  <a:srgbClr val="000000"/>
                </a:solidFill>
                <a:latin typeface="Calibri" panose="020F0502020204030204" pitchFamily="34" charset="0"/>
                <a:cs typeface="Calibri" panose="020F0502020204030204" pitchFamily="34" charset="0"/>
              </a:rPr>
              <a:t>. </a:t>
            </a:r>
            <a:r>
              <a:rPr lang="en-US" altLang="en-US" sz="1800" b="1" i="1" dirty="0">
                <a:latin typeface="Calibri" panose="020F0502020204030204" pitchFamily="34" charset="0"/>
                <a:cs typeface="Calibri" panose="020F0502020204030204" pitchFamily="34" charset="0"/>
              </a:rPr>
              <a:t>Varies</a:t>
            </a:r>
            <a:r>
              <a:rPr lang="en-US" altLang="en-US" sz="1800" b="1" dirty="0">
                <a:latin typeface="Calibri" panose="020F0502020204030204" pitchFamily="34" charset="0"/>
                <a:cs typeface="Calibri" panose="020F0502020204030204" pitchFamily="34" charset="0"/>
              </a:rPr>
              <a:t> with route of exposure, target cancer risk  and noncancer hazard, child vs adult, etc. Exceedance warrants further evaluation.</a:t>
            </a:r>
          </a:p>
          <a:p>
            <a:pPr>
              <a:spcBef>
                <a:spcPct val="0"/>
              </a:spcBef>
              <a:spcAft>
                <a:spcPts val="600"/>
              </a:spcAft>
              <a:buNone/>
            </a:pPr>
            <a:r>
              <a:rPr lang="en-US" altLang="en-US" sz="1800" b="1" dirty="0">
                <a:latin typeface="Calibri" panose="020F0502020204030204" pitchFamily="34" charset="0"/>
                <a:cs typeface="Calibri" panose="020F0502020204030204" pitchFamily="34" charset="0"/>
              </a:rPr>
              <a:t>2. Examples reflect daily exposure of </a:t>
            </a:r>
            <a:r>
              <a:rPr lang="en-US" altLang="en-US" sz="1800" b="1" i="1" dirty="0">
                <a:latin typeface="Calibri" panose="020F0502020204030204" pitchFamily="34" charset="0"/>
                <a:cs typeface="Calibri" panose="020F0502020204030204" pitchFamily="34" charset="0"/>
              </a:rPr>
              <a:t>children (BW 15kg) </a:t>
            </a:r>
            <a:r>
              <a:rPr lang="en-US" altLang="en-US" sz="1800" b="1" dirty="0">
                <a:latin typeface="Calibri" panose="020F0502020204030204" pitchFamily="34" charset="0"/>
                <a:cs typeface="Calibri" panose="020F0502020204030204" pitchFamily="34" charset="0"/>
              </a:rPr>
              <a:t>and </a:t>
            </a:r>
            <a:r>
              <a:rPr lang="en-US" altLang="en-US" sz="1800" b="1" i="1" dirty="0">
                <a:latin typeface="Calibri" panose="020F0502020204030204" pitchFamily="34" charset="0"/>
                <a:cs typeface="Calibri" panose="020F0502020204030204" pitchFamily="34" charset="0"/>
              </a:rPr>
              <a:t>noncancer hazard</a:t>
            </a:r>
            <a:r>
              <a:rPr lang="en-US" altLang="en-US" sz="1800" b="1" dirty="0">
                <a:latin typeface="Calibri" panose="020F0502020204030204" pitchFamily="34" charset="0"/>
                <a:cs typeface="Calibri" panose="020F0502020204030204" pitchFamily="34" charset="0"/>
              </a:rPr>
              <a:t>.</a:t>
            </a:r>
          </a:p>
          <a:p>
            <a:pPr>
              <a:spcBef>
                <a:spcPct val="0"/>
              </a:spcBef>
              <a:buNone/>
            </a:pPr>
            <a:r>
              <a:rPr lang="en-US" altLang="en-US" sz="1800" b="1" dirty="0">
                <a:latin typeface="Calibri" panose="020F0502020204030204" pitchFamily="34" charset="0"/>
                <a:cs typeface="Calibri" panose="020F0502020204030204" pitchFamily="34" charset="0"/>
              </a:rPr>
              <a:t>3. Must consider </a:t>
            </a:r>
            <a:r>
              <a:rPr lang="en-US" altLang="en-US" sz="1800" b="1" i="1" dirty="0">
                <a:latin typeface="Calibri" panose="020F0502020204030204" pitchFamily="34" charset="0"/>
                <a:cs typeface="Calibri" panose="020F0502020204030204" pitchFamily="34" charset="0"/>
              </a:rPr>
              <a:t>cumulative</a:t>
            </a:r>
            <a:r>
              <a:rPr lang="en-US" altLang="en-US" sz="1800" b="1" dirty="0">
                <a:latin typeface="Calibri" panose="020F0502020204030204" pitchFamily="34" charset="0"/>
                <a:cs typeface="Calibri" panose="020F0502020204030204" pitchFamily="34" charset="0"/>
              </a:rPr>
              <a:t> routes of exposure, other sources, similar contaminants, etc.</a:t>
            </a:r>
          </a:p>
        </p:txBody>
      </p:sp>
      <p:grpSp>
        <p:nvGrpSpPr>
          <p:cNvPr id="13" name="Group 12">
            <a:extLst>
              <a:ext uri="{FF2B5EF4-FFF2-40B4-BE49-F238E27FC236}">
                <a16:creationId xmlns:a16="http://schemas.microsoft.com/office/drawing/2014/main" id="{36F82E1B-6DE0-49EA-95C5-3067DCE32B05}"/>
              </a:ext>
            </a:extLst>
          </p:cNvPr>
          <p:cNvGrpSpPr/>
          <p:nvPr/>
        </p:nvGrpSpPr>
        <p:grpSpPr>
          <a:xfrm>
            <a:off x="1023781" y="5638525"/>
            <a:ext cx="6657166" cy="1175881"/>
            <a:chOff x="446272" y="5243171"/>
            <a:chExt cx="6657166" cy="1175881"/>
          </a:xfrm>
        </p:grpSpPr>
        <p:sp>
          <p:nvSpPr>
            <p:cNvPr id="10" name="Text Box 32">
              <a:extLst>
                <a:ext uri="{FF2B5EF4-FFF2-40B4-BE49-F238E27FC236}">
                  <a16:creationId xmlns:a16="http://schemas.microsoft.com/office/drawing/2014/main" id="{DE11DB04-F02B-4352-8BA1-D883843EF417}"/>
                </a:ext>
              </a:extLst>
            </p:cNvPr>
            <p:cNvSpPr txBox="1">
              <a:spLocks noChangeArrowheads="1"/>
            </p:cNvSpPr>
            <p:nvPr/>
          </p:nvSpPr>
          <p:spPr bwMode="auto">
            <a:xfrm>
              <a:off x="2156051" y="5243171"/>
              <a:ext cx="4947387" cy="10926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FontTx/>
                <a:buNone/>
              </a:pPr>
              <a:r>
                <a:rPr lang="en-US" altLang="en-US" sz="2000" b="1" dirty="0">
                  <a:latin typeface="Calibri" panose="020F0502020204030204" pitchFamily="34" charset="0"/>
                  <a:cs typeface="Calibri" panose="020F0502020204030204" pitchFamily="34" charset="0"/>
                </a:rPr>
                <a:t>Silver Maximum Daily Dose = 75 µg/day</a:t>
              </a:r>
            </a:p>
            <a:p>
              <a:pPr>
                <a:spcBef>
                  <a:spcPct val="0"/>
                </a:spcBef>
                <a:buFontTx/>
                <a:buNone/>
              </a:pPr>
              <a:r>
                <a:rPr lang="en-US" altLang="en-US" sz="2000" b="1" dirty="0">
                  <a:latin typeface="Calibri" panose="020F0502020204030204" pitchFamily="34" charset="0"/>
                  <a:cs typeface="Calibri" panose="020F0502020204030204" pitchFamily="34" charset="0"/>
                </a:rPr>
                <a:t>Child Water Consumption = 0.78 L/day</a:t>
              </a:r>
            </a:p>
            <a:p>
              <a:pPr>
                <a:spcBef>
                  <a:spcPct val="0"/>
                </a:spcBef>
                <a:buFontTx/>
                <a:buNone/>
              </a:pPr>
              <a:r>
                <a:rPr lang="en-US" altLang="en-US" sz="2000" b="1" dirty="0">
                  <a:latin typeface="Calibri" panose="020F0502020204030204" pitchFamily="34" charset="0"/>
                  <a:cs typeface="Calibri" panose="020F0502020204030204" pitchFamily="34" charset="0"/>
                </a:rPr>
                <a:t>Drinking Water Action Level = 96 µg/L</a:t>
              </a:r>
            </a:p>
          </p:txBody>
        </p:sp>
        <p:grpSp>
          <p:nvGrpSpPr>
            <p:cNvPr id="11" name="Group 10">
              <a:extLst>
                <a:ext uri="{FF2B5EF4-FFF2-40B4-BE49-F238E27FC236}">
                  <a16:creationId xmlns:a16="http://schemas.microsoft.com/office/drawing/2014/main" id="{8AA386C1-3FE3-4647-B7E4-51B097ECF137}"/>
                </a:ext>
              </a:extLst>
            </p:cNvPr>
            <p:cNvGrpSpPr/>
            <p:nvPr/>
          </p:nvGrpSpPr>
          <p:grpSpPr>
            <a:xfrm>
              <a:off x="446272" y="5289845"/>
              <a:ext cx="1623157" cy="1129207"/>
              <a:chOff x="369272" y="5289845"/>
              <a:chExt cx="1623157" cy="1129207"/>
            </a:xfrm>
          </p:grpSpPr>
          <p:sp>
            <p:nvSpPr>
              <p:cNvPr id="3" name="TextBox 2">
                <a:extLst>
                  <a:ext uri="{FF2B5EF4-FFF2-40B4-BE49-F238E27FC236}">
                    <a16:creationId xmlns:a16="http://schemas.microsoft.com/office/drawing/2014/main" id="{BC44B781-3EB7-40D5-9E22-898FC98FC1ED}"/>
                  </a:ext>
                </a:extLst>
              </p:cNvPr>
              <p:cNvSpPr txBox="1"/>
              <p:nvPr/>
            </p:nvSpPr>
            <p:spPr>
              <a:xfrm>
                <a:off x="688019" y="5289845"/>
                <a:ext cx="982898"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Toxicity</a:t>
                </a:r>
              </a:p>
            </p:txBody>
          </p:sp>
          <p:sp>
            <p:nvSpPr>
              <p:cNvPr id="12" name="TextBox 11">
                <a:extLst>
                  <a:ext uri="{FF2B5EF4-FFF2-40B4-BE49-F238E27FC236}">
                    <a16:creationId xmlns:a16="http://schemas.microsoft.com/office/drawing/2014/main" id="{4B461089-A023-41E2-A48C-8915A0EFA4C4}"/>
                  </a:ext>
                </a:extLst>
              </p:cNvPr>
              <p:cNvSpPr txBox="1"/>
              <p:nvPr/>
            </p:nvSpPr>
            <p:spPr>
              <a:xfrm>
                <a:off x="369272" y="5711166"/>
                <a:ext cx="1442254" cy="707886"/>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Risk</a:t>
                </a:r>
              </a:p>
              <a:p>
                <a:pPr algn="ctr"/>
                <a:r>
                  <a:rPr lang="en-US" sz="2000" b="1" dirty="0">
                    <a:latin typeface="Calibri" panose="020F0502020204030204" pitchFamily="34" charset="0"/>
                    <a:cs typeface="Calibri" panose="020F0502020204030204" pitchFamily="34" charset="0"/>
                  </a:rPr>
                  <a:t>Assessment</a:t>
                </a:r>
              </a:p>
            </p:txBody>
          </p:sp>
          <p:sp>
            <p:nvSpPr>
              <p:cNvPr id="6" name="Left Brace 5">
                <a:extLst>
                  <a:ext uri="{FF2B5EF4-FFF2-40B4-BE49-F238E27FC236}">
                    <a16:creationId xmlns:a16="http://schemas.microsoft.com/office/drawing/2014/main" id="{990D4718-4D9D-49BF-8C98-15898C8DDC77}"/>
                  </a:ext>
                </a:extLst>
              </p:cNvPr>
              <p:cNvSpPr/>
              <p:nvPr/>
            </p:nvSpPr>
            <p:spPr bwMode="auto">
              <a:xfrm>
                <a:off x="1828800" y="5782584"/>
                <a:ext cx="163629" cy="50271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a:ln>
                    <a:noFill/>
                  </a:ln>
                  <a:solidFill>
                    <a:srgbClr val="FFFF00"/>
                  </a:solidFill>
                  <a:effectLst/>
                  <a:latin typeface="Calibri" panose="020F0502020204030204" pitchFamily="34" charset="0"/>
                  <a:cs typeface="Calibri" panose="020F0502020204030204" pitchFamily="34" charset="0"/>
                </a:endParaRPr>
              </a:p>
            </p:txBody>
          </p:sp>
          <p:sp>
            <p:nvSpPr>
              <p:cNvPr id="16" name="Left Brace 15">
                <a:extLst>
                  <a:ext uri="{FF2B5EF4-FFF2-40B4-BE49-F238E27FC236}">
                    <a16:creationId xmlns:a16="http://schemas.microsoft.com/office/drawing/2014/main" id="{1A68037F-62E6-460B-A0FB-F4394E50351C}"/>
                  </a:ext>
                </a:extLst>
              </p:cNvPr>
              <p:cNvSpPr/>
              <p:nvPr/>
            </p:nvSpPr>
            <p:spPr bwMode="auto">
              <a:xfrm>
                <a:off x="1828800" y="5332397"/>
                <a:ext cx="163629" cy="268814"/>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a:ln>
                    <a:noFill/>
                  </a:ln>
                  <a:solidFill>
                    <a:srgbClr val="FFFF00"/>
                  </a:solidFill>
                  <a:effectLst/>
                  <a:latin typeface="Calibri" panose="020F0502020204030204" pitchFamily="34" charset="0"/>
                  <a:cs typeface="Calibri" panose="020F0502020204030204" pitchFamily="34" charset="0"/>
                </a:endParaRPr>
              </a:p>
            </p:txBody>
          </p:sp>
        </p:grpSp>
      </p:grpSp>
      <p:sp>
        <p:nvSpPr>
          <p:cNvPr id="2" name="Slide Number Placeholder 1"/>
          <p:cNvSpPr>
            <a:spLocks noGrp="1"/>
          </p:cNvSpPr>
          <p:nvPr>
            <p:ph type="sldNum" sz="quarter" idx="12"/>
          </p:nvPr>
        </p:nvSpPr>
        <p:spPr/>
        <p:txBody>
          <a:bodyPr/>
          <a:lstStyle/>
          <a:p>
            <a:pPr>
              <a:defRPr/>
            </a:pPr>
            <a:fld id="{4C70ED47-511F-4FC8-9F68-A538E1FAD15D}" type="slidenum">
              <a:rPr lang="en-US" altLang="en-US" smtClean="0"/>
              <a:pPr>
                <a:defRPr/>
              </a:pPr>
              <a:t>10</a:t>
            </a:fld>
            <a:endParaRPr lang="en-US" altLang="en-US"/>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A7019CCC-BDB4-418D-90E0-5ADE592ED1B7}"/>
              </a:ext>
            </a:extLst>
          </p:cNvPr>
          <p:cNvGraphicFramePr>
            <a:graphicFrameLocks noGrp="1"/>
          </p:cNvGraphicFramePr>
          <p:nvPr>
            <p:extLst>
              <p:ext uri="{D42A27DB-BD31-4B8C-83A1-F6EECF244321}">
                <p14:modId xmlns:p14="http://schemas.microsoft.com/office/powerpoint/2010/main" val="1822721223"/>
              </p:ext>
            </p:extLst>
          </p:nvPr>
        </p:nvGraphicFramePr>
        <p:xfrm>
          <a:off x="2200898" y="2115796"/>
          <a:ext cx="4808706" cy="3444240"/>
        </p:xfrm>
        <a:graphic>
          <a:graphicData uri="http://schemas.openxmlformats.org/drawingml/2006/table">
            <a:tbl>
              <a:tblPr firstRow="1" bandRow="1">
                <a:tableStyleId>{2D5ABB26-0587-4C30-8999-92F81FD0307C}</a:tableStyleId>
              </a:tblPr>
              <a:tblGrid>
                <a:gridCol w="622572">
                  <a:extLst>
                    <a:ext uri="{9D8B030D-6E8A-4147-A177-3AD203B41FA5}">
                      <a16:colId xmlns:a16="http://schemas.microsoft.com/office/drawing/2014/main" val="1087696317"/>
                    </a:ext>
                  </a:extLst>
                </a:gridCol>
                <a:gridCol w="980330">
                  <a:extLst>
                    <a:ext uri="{9D8B030D-6E8A-4147-A177-3AD203B41FA5}">
                      <a16:colId xmlns:a16="http://schemas.microsoft.com/office/drawing/2014/main" val="3830422848"/>
                    </a:ext>
                  </a:extLst>
                </a:gridCol>
                <a:gridCol w="1602902">
                  <a:extLst>
                    <a:ext uri="{9D8B030D-6E8A-4147-A177-3AD203B41FA5}">
                      <a16:colId xmlns:a16="http://schemas.microsoft.com/office/drawing/2014/main" val="2951916146"/>
                    </a:ext>
                  </a:extLst>
                </a:gridCol>
                <a:gridCol w="1602902">
                  <a:extLst>
                    <a:ext uri="{9D8B030D-6E8A-4147-A177-3AD203B41FA5}">
                      <a16:colId xmlns:a16="http://schemas.microsoft.com/office/drawing/2014/main" val="1763512124"/>
                    </a:ext>
                  </a:extLst>
                </a:gridCol>
              </a:tblGrid>
              <a:tr h="228600">
                <a:tc>
                  <a:txBody>
                    <a:bodyPr/>
                    <a:lstStyle/>
                    <a:p>
                      <a:endParaRPr lang="en-US" sz="2400"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2400"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r>
                        <a:rPr lang="en-US" sz="2800" b="1" dirty="0">
                          <a:latin typeface="Times New Roman" panose="02020603050405020304" pitchFamily="18" charset="0"/>
                          <a:cs typeface="Times New Roman" panose="02020603050405020304" pitchFamily="18" charset="0"/>
                        </a:rPr>
                        <a:t>Toxicity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3220963"/>
                  </a:ext>
                </a:extLst>
              </a:tr>
              <a:tr h="228600">
                <a:tc>
                  <a:txBody>
                    <a:bodyPr/>
                    <a:lstStyle/>
                    <a:p>
                      <a:endParaRPr lang="en-US" sz="2400"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Times New Roman" panose="02020603050405020304" pitchFamily="18" charset="0"/>
                          <a:cs typeface="Times New Roman" panose="02020603050405020304" pitchFamily="18" charset="0"/>
                        </a:rPr>
                        <a:t>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Times New Roman" panose="02020603050405020304" pitchFamily="18" charset="0"/>
                          <a:cs typeface="Times New Roman" panose="02020603050405020304" pitchFamily="18"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6328773"/>
                  </a:ext>
                </a:extLst>
              </a:tr>
              <a:tr h="370840">
                <a:tc rowSpan="3">
                  <a:txBody>
                    <a:bodyPr/>
                    <a:lstStyle/>
                    <a:p>
                      <a:pPr algn="ctr"/>
                      <a:r>
                        <a:rPr lang="en-US" sz="2800" b="1" dirty="0">
                          <a:latin typeface="Times New Roman" panose="02020603050405020304" pitchFamily="18" charset="0"/>
                          <a:cs typeface="Times New Roman" panose="02020603050405020304" pitchFamily="18" charset="0"/>
                        </a:rPr>
                        <a:t>Dose</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b="1" dirty="0">
                          <a:latin typeface="Times New Roman" panose="02020603050405020304" pitchFamily="18" charset="0"/>
                          <a:cs typeface="Times New Roman" panose="02020603050405020304" pitchFamily="18" charset="0"/>
                        </a:rPr>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Times New Roman" panose="02020603050405020304" pitchFamily="18" charset="0"/>
                          <a:cs typeface="Times New Roman" panose="02020603050405020304" pitchFamily="18" charset="0"/>
                        </a:rPr>
                        <a:t>No</a:t>
                      </a:r>
                    </a:p>
                    <a:p>
                      <a:pPr algn="ctr"/>
                      <a:r>
                        <a:rPr lang="en-US" sz="2400" b="1" dirty="0">
                          <a:latin typeface="Times New Roman" panose="02020603050405020304" pitchFamily="18" charset="0"/>
                          <a:cs typeface="Times New Roman" panose="02020603050405020304" pitchFamily="18" charset="0"/>
                        </a:rPr>
                        <a:t>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b="1" dirty="0">
                          <a:latin typeface="Times New Roman" panose="02020603050405020304" pitchFamily="18" charset="0"/>
                          <a:cs typeface="Times New Roman" panose="02020603050405020304" pitchFamily="18" charset="0"/>
                        </a:rPr>
                        <a:t>Low</a:t>
                      </a:r>
                    </a:p>
                    <a:p>
                      <a:pPr algn="ctr"/>
                      <a:r>
                        <a:rPr lang="en-US" sz="2400" b="1" dirty="0">
                          <a:latin typeface="Times New Roman" panose="02020603050405020304" pitchFamily="18" charset="0"/>
                          <a:cs typeface="Times New Roman" panose="02020603050405020304" pitchFamily="18" charset="0"/>
                        </a:rPr>
                        <a:t>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74376526"/>
                  </a:ext>
                </a:extLst>
              </a:tr>
              <a:tr h="411480">
                <a:tc vMerge="1">
                  <a:txBody>
                    <a:bodyPr/>
                    <a:lstStyle/>
                    <a:p>
                      <a:pPr algn="ctr"/>
                      <a:endParaRPr lang="en-US" sz="2800" b="1" dirty="0">
                        <a:latin typeface="Times New Roman" panose="02020603050405020304" pitchFamily="18" charset="0"/>
                        <a:cs typeface="Times New Roman" panose="02020603050405020304"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b="1" dirty="0">
                          <a:latin typeface="Times New Roman" panose="02020603050405020304" pitchFamily="18" charset="0"/>
                          <a:cs typeface="Times New Roman" panose="02020603050405020304" pitchFamily="18" charset="0"/>
                        </a:rPr>
                        <a:t>Med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Times New Roman" panose="02020603050405020304" pitchFamily="18" charset="0"/>
                          <a:cs typeface="Times New Roman" panose="02020603050405020304" pitchFamily="18" charset="0"/>
                        </a:rPr>
                        <a:t>Low</a:t>
                      </a:r>
                    </a:p>
                    <a:p>
                      <a:pPr algn="ctr"/>
                      <a:r>
                        <a:rPr lang="en-US" sz="2400" b="1" dirty="0">
                          <a:latin typeface="Times New Roman" panose="02020603050405020304" pitchFamily="18" charset="0"/>
                          <a:cs typeface="Times New Roman" panose="02020603050405020304" pitchFamily="18" charset="0"/>
                        </a:rPr>
                        <a:t>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latin typeface="Times New Roman" panose="02020603050405020304" pitchFamily="18" charset="0"/>
                          <a:cs typeface="Times New Roman" panose="02020603050405020304" pitchFamily="18" charset="0"/>
                        </a:rPr>
                        <a:t>High</a:t>
                      </a:r>
                    </a:p>
                    <a:p>
                      <a:pPr algn="ctr"/>
                      <a:r>
                        <a:rPr lang="en-US" sz="2400" b="1" dirty="0">
                          <a:latin typeface="Times New Roman" panose="02020603050405020304" pitchFamily="18" charset="0"/>
                          <a:cs typeface="Times New Roman" panose="02020603050405020304" pitchFamily="18" charset="0"/>
                        </a:rPr>
                        <a:t>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49839884"/>
                  </a:ext>
                </a:extLst>
              </a:tr>
              <a:tr h="411480">
                <a:tc vMerge="1">
                  <a:txBody>
                    <a:bodyPr/>
                    <a:lstStyle/>
                    <a:p>
                      <a:pPr algn="ctr"/>
                      <a:endParaRPr lang="en-US" sz="2800" b="1" dirty="0">
                        <a:latin typeface="Times New Roman" panose="02020603050405020304" pitchFamily="18" charset="0"/>
                        <a:cs typeface="Times New Roman" panose="02020603050405020304"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b="1" dirty="0">
                          <a:latin typeface="Times New Roman" panose="02020603050405020304" pitchFamily="18" charset="0"/>
                          <a:cs typeface="Times New Roman" panose="02020603050405020304" pitchFamily="18" charset="0"/>
                        </a:rPr>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Times New Roman" panose="02020603050405020304" pitchFamily="18" charset="0"/>
                          <a:cs typeface="Times New Roman" panose="02020603050405020304" pitchFamily="18" charset="0"/>
                        </a:rPr>
                        <a:t>High</a:t>
                      </a:r>
                    </a:p>
                    <a:p>
                      <a:pPr algn="ctr"/>
                      <a:r>
                        <a:rPr lang="en-US" sz="2400" b="1" dirty="0">
                          <a:latin typeface="Times New Roman" panose="02020603050405020304" pitchFamily="18" charset="0"/>
                          <a:cs typeface="Times New Roman" panose="02020603050405020304" pitchFamily="18" charset="0"/>
                        </a:rPr>
                        <a:t>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1" dirty="0">
                          <a:latin typeface="Times New Roman" panose="02020603050405020304" pitchFamily="18" charset="0"/>
                          <a:cs typeface="Times New Roman" panose="02020603050405020304" pitchFamily="18" charset="0"/>
                        </a:rPr>
                        <a:t>Acute</a:t>
                      </a:r>
                    </a:p>
                    <a:p>
                      <a:pPr algn="ctr"/>
                      <a:r>
                        <a:rPr lang="en-US" sz="2400" b="1" dirty="0">
                          <a:latin typeface="Times New Roman" panose="02020603050405020304" pitchFamily="18" charset="0"/>
                          <a:cs typeface="Times New Roman" panose="02020603050405020304" pitchFamily="18" charset="0"/>
                        </a:rPr>
                        <a:t>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extLst>
                  <a:ext uri="{0D108BD9-81ED-4DB2-BD59-A6C34878D82A}">
                    <a16:rowId xmlns:a16="http://schemas.microsoft.com/office/drawing/2014/main" val="3675942557"/>
                  </a:ext>
                </a:extLst>
              </a:tr>
            </a:tbl>
          </a:graphicData>
        </a:graphic>
      </p:graphicFrame>
      <p:sp>
        <p:nvSpPr>
          <p:cNvPr id="13" name="TextBox 12">
            <a:extLst>
              <a:ext uri="{FF2B5EF4-FFF2-40B4-BE49-F238E27FC236}">
                <a16:creationId xmlns:a16="http://schemas.microsoft.com/office/drawing/2014/main" id="{A102793E-8D5A-4CE6-806E-C186A2608B08}"/>
              </a:ext>
            </a:extLst>
          </p:cNvPr>
          <p:cNvSpPr txBox="1"/>
          <p:nvPr/>
        </p:nvSpPr>
        <p:spPr>
          <a:xfrm>
            <a:off x="1523013" y="5690182"/>
            <a:ext cx="6168202" cy="1107996"/>
          </a:xfrm>
          <a:prstGeom prst="rect">
            <a:avLst/>
          </a:prstGeom>
          <a:noFill/>
        </p:spPr>
        <p:txBody>
          <a:bodyPr wrap="square" rtlCol="0">
            <a:spAutoFit/>
          </a:bodyPr>
          <a:lstStyle/>
          <a:p>
            <a:pPr algn="ctr"/>
            <a:r>
              <a:rPr lang="en-US" altLang="en-US" sz="2200" b="1" dirty="0">
                <a:latin typeface="Times New Roman" panose="02020603050405020304" pitchFamily="18" charset="0"/>
                <a:ea typeface="SimSun" panose="02010600030101010101" pitchFamily="2" charset="-122"/>
                <a:cs typeface="Times New Roman" panose="02020603050405020304" pitchFamily="18" charset="0"/>
              </a:rPr>
              <a:t>A high dose of low-toxicity compound (e.g., barium) can pose a greater health risk than a low dose of a high-toxicity compound (e.g., arsenic)</a:t>
            </a:r>
            <a:endParaRPr lang="en-US" sz="22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AFB0B62-6EA7-4732-991D-E86EC18A19DB}"/>
              </a:ext>
            </a:extLst>
          </p:cNvPr>
          <p:cNvSpPr txBox="1"/>
          <p:nvPr/>
        </p:nvSpPr>
        <p:spPr>
          <a:xfrm>
            <a:off x="2274319" y="879064"/>
            <a:ext cx="4595361" cy="984885"/>
          </a:xfrm>
          <a:prstGeom prst="rect">
            <a:avLst/>
          </a:prstGeom>
          <a:noFill/>
          <a:ln>
            <a:solidFill>
              <a:schemeClr val="tx1"/>
            </a:solidFill>
          </a:ln>
        </p:spPr>
        <p:txBody>
          <a:bodyPr wrap="none" rtlCol="0">
            <a:spAutoFit/>
          </a:bodyPr>
          <a:lstStyle/>
          <a:p>
            <a:pPr algn="ctr">
              <a:spcAft>
                <a:spcPts val="1200"/>
              </a:spcAf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Risk = Toxicity x Dose</a:t>
            </a:r>
          </a:p>
          <a:p>
            <a:pPr algn="ctr">
              <a:spcAft>
                <a:spcPts val="1200"/>
              </a:spcAf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Dose = Concentration x Exposure</a:t>
            </a:r>
          </a:p>
        </p:txBody>
      </p:sp>
      <p:sp>
        <p:nvSpPr>
          <p:cNvPr id="5" name="TextBox 4"/>
          <p:cNvSpPr txBox="1"/>
          <p:nvPr/>
        </p:nvSpPr>
        <p:spPr>
          <a:xfrm>
            <a:off x="2330247" y="201115"/>
            <a:ext cx="4551246" cy="584775"/>
          </a:xfrm>
          <a:prstGeom prst="rect">
            <a:avLst/>
          </a:prstGeom>
          <a:noFill/>
        </p:spPr>
        <p:txBody>
          <a:bodyPr wrap="none" rtlCol="0">
            <a:spAutoFit/>
          </a:bodyPr>
          <a:lstStyle/>
          <a:p>
            <a:pPr algn="ctr"/>
            <a:r>
              <a:rPr lang="en-US" sz="3200" b="1" dirty="0">
                <a:latin typeface="Times New Roman" panose="02020603050405020304" pitchFamily="18" charset="0"/>
                <a:cs typeface="Times New Roman" panose="02020603050405020304" pitchFamily="18" charset="0"/>
              </a:rPr>
              <a:t>“Dose makes the poison”</a:t>
            </a:r>
          </a:p>
        </p:txBody>
      </p:sp>
      <p:sp>
        <p:nvSpPr>
          <p:cNvPr id="2" name="Oval 1">
            <a:extLst>
              <a:ext uri="{FF2B5EF4-FFF2-40B4-BE49-F238E27FC236}">
                <a16:creationId xmlns:a16="http://schemas.microsoft.com/office/drawing/2014/main" id="{0B12B9B3-BC1B-4AFA-A3D3-C9874C864A36}"/>
              </a:ext>
            </a:extLst>
          </p:cNvPr>
          <p:cNvSpPr/>
          <p:nvPr/>
        </p:nvSpPr>
        <p:spPr bwMode="auto">
          <a:xfrm>
            <a:off x="5688531" y="3137837"/>
            <a:ext cx="1058778" cy="75077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a:ln>
                <a:noFill/>
              </a:ln>
              <a:solidFill>
                <a:srgbClr val="FFFF00"/>
              </a:solidFill>
              <a:effectLst/>
              <a:latin typeface="Times New Roman" pitchFamily="18" charset="0"/>
            </a:endParaRPr>
          </a:p>
        </p:txBody>
      </p:sp>
      <p:sp>
        <p:nvSpPr>
          <p:cNvPr id="7" name="Oval 6">
            <a:extLst>
              <a:ext uri="{FF2B5EF4-FFF2-40B4-BE49-F238E27FC236}">
                <a16:creationId xmlns:a16="http://schemas.microsoft.com/office/drawing/2014/main" id="{EE7A4772-245C-4A12-9CAC-253B699B119D}"/>
              </a:ext>
            </a:extLst>
          </p:cNvPr>
          <p:cNvSpPr/>
          <p:nvPr/>
        </p:nvSpPr>
        <p:spPr bwMode="auto">
          <a:xfrm>
            <a:off x="4066237" y="4798037"/>
            <a:ext cx="1058778" cy="75077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a:ln>
                <a:noFill/>
              </a:ln>
              <a:solidFill>
                <a:srgbClr val="FFFF00"/>
              </a:solidFill>
              <a:effectLst/>
              <a:latin typeface="Times New Roman" pitchFamily="18" charset="0"/>
            </a:endParaRPr>
          </a:p>
        </p:txBody>
      </p:sp>
      <p:sp>
        <p:nvSpPr>
          <p:cNvPr id="3" name="Slide Number Placeholder 2"/>
          <p:cNvSpPr>
            <a:spLocks noGrp="1"/>
          </p:cNvSpPr>
          <p:nvPr>
            <p:ph type="sldNum" sz="quarter" idx="12"/>
          </p:nvPr>
        </p:nvSpPr>
        <p:spPr/>
        <p:txBody>
          <a:bodyPr/>
          <a:lstStyle/>
          <a:p>
            <a:pPr>
              <a:defRPr/>
            </a:pPr>
            <a:fld id="{66C5C677-316D-4497-8173-AC65C02184A3}" type="slidenum">
              <a:rPr lang="en-US" altLang="en-US" smtClean="0"/>
              <a:pPr>
                <a:defRPr/>
              </a:pPr>
              <a:t>11</a:t>
            </a:fld>
            <a:endParaRPr lang="en-US" altLang="en-US"/>
          </a:p>
        </p:txBody>
      </p:sp>
    </p:spTree>
    <p:extLst>
      <p:ext uri="{BB962C8B-B14F-4D97-AF65-F5344CB8AC3E}">
        <p14:creationId xmlns:p14="http://schemas.microsoft.com/office/powerpoint/2010/main" val="103473654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1" y="79900"/>
            <a:ext cx="8743949" cy="931328"/>
          </a:xfrm>
        </p:spPr>
        <p:txBody>
          <a:bodyPr>
            <a:noAutofit/>
          </a:bodyPr>
          <a:lstStyle/>
          <a:p>
            <a:pPr algn="ctr"/>
            <a:r>
              <a:rPr lang="en-US" sz="3000" b="1" dirty="0">
                <a:latin typeface="+mn-lt"/>
                <a:cs typeface="Times New Roman" panose="02020603050405020304" pitchFamily="18" charset="0"/>
              </a:rPr>
              <a:t>HDOH 2017 Site Investigation and “Environmental Hazard Assessment” Webinar Series</a:t>
            </a:r>
          </a:p>
        </p:txBody>
      </p:sp>
      <p:sp>
        <p:nvSpPr>
          <p:cNvPr id="7" name="TextBox 6"/>
          <p:cNvSpPr txBox="1"/>
          <p:nvPr/>
        </p:nvSpPr>
        <p:spPr>
          <a:xfrm>
            <a:off x="855077" y="1011228"/>
            <a:ext cx="7459982" cy="4601260"/>
          </a:xfrm>
          <a:prstGeom prst="rect">
            <a:avLst/>
          </a:prstGeom>
          <a:noFill/>
        </p:spPr>
        <p:txBody>
          <a:bodyPr wrap="square" rtlCol="0">
            <a:spAutoFit/>
          </a:bodyPr>
          <a:lstStyle/>
          <a:p>
            <a:pPr marL="1089025" marR="0" lvl="0" indent="-1089025" algn="l" defTabSz="914400" rtl="0" eaLnBrk="1" fontAlgn="auto" latinLnBrk="0" hangingPunct="1">
              <a:lnSpc>
                <a:spcPct val="100000"/>
              </a:lnSpc>
              <a:spcBef>
                <a:spcPts val="600"/>
              </a:spcBef>
              <a:spcAft>
                <a:spcPts val="0"/>
              </a:spcAft>
              <a:buClrTx/>
              <a:buSzTx/>
              <a:buFontTx/>
              <a:buNone/>
              <a:tabLst/>
              <a:defRPr/>
            </a:pPr>
            <a:r>
              <a:rPr lang="en-US" sz="2400" b="1" dirty="0">
                <a:solidFill>
                  <a:prstClr val="black"/>
                </a:solidFill>
                <a:ea typeface="SimSun" panose="02010600030101010101" pitchFamily="2" charset="-122"/>
                <a:cs typeface="Times New Roman" panose="02020603050405020304" pitchFamily="18" charset="0"/>
              </a:rPr>
              <a:t>Part </a:t>
            </a:r>
            <a:r>
              <a:rPr kumimoji="0" lang="en-US" sz="2400" b="1" i="0" u="none" strike="noStrike" kern="1200" cap="none" spc="0" normalizeH="0" baseline="0" noProof="0" dirty="0">
                <a:ln>
                  <a:noFill/>
                </a:ln>
                <a:solidFill>
                  <a:prstClr val="black"/>
                </a:solidFill>
                <a:effectLst/>
                <a:uLnTx/>
                <a:uFillTx/>
                <a:ea typeface="SimSun" panose="02010600030101010101" pitchFamily="2" charset="-122"/>
                <a:cs typeface="Times New Roman" panose="02020603050405020304" pitchFamily="18" charset="0"/>
              </a:rPr>
              <a:t>1: 	Systematic Planning and Site Investigation Design (TGM Section 3)</a:t>
            </a:r>
          </a:p>
          <a:p>
            <a:pPr marL="1089025" lvl="0" indent="-1089025" eaLnBrk="1" fontAlgn="auto" hangingPunct="1">
              <a:spcBef>
                <a:spcPts val="600"/>
              </a:spcBef>
              <a:spcAft>
                <a:spcPts val="0"/>
              </a:spcAft>
            </a:pPr>
            <a:r>
              <a:rPr lang="en-US" sz="2400" b="1" dirty="0">
                <a:solidFill>
                  <a:prstClr val="black"/>
                </a:solidFill>
                <a:ea typeface="SimSun" panose="02010600030101010101" pitchFamily="2" charset="-122"/>
                <a:cs typeface="Times New Roman" panose="02020603050405020304" pitchFamily="18" charset="0"/>
              </a:rPr>
              <a:t>Part 2: </a:t>
            </a:r>
            <a:r>
              <a:rPr kumimoji="0" lang="en-US" sz="2400" b="1" i="0" u="none" strike="noStrike" kern="1200" cap="none" spc="0" normalizeH="0" baseline="0" noProof="0" dirty="0">
                <a:ln>
                  <a:noFill/>
                </a:ln>
                <a:solidFill>
                  <a:prstClr val="black"/>
                </a:solidFill>
                <a:effectLst/>
                <a:uLnTx/>
                <a:uFillTx/>
                <a:ea typeface="SimSun" panose="02010600030101010101" pitchFamily="2" charset="-122"/>
                <a:cs typeface="Times New Roman" panose="02020603050405020304" pitchFamily="18" charset="0"/>
              </a:rPr>
              <a:t>	Decision Unit Designation (TGM Section 3)</a:t>
            </a:r>
          </a:p>
          <a:p>
            <a:pPr marL="1089025" lvl="0" indent="-1089025" eaLnBrk="1" fontAlgn="auto" hangingPunct="1">
              <a:spcBef>
                <a:spcPts val="600"/>
              </a:spcBef>
              <a:spcAft>
                <a:spcPts val="0"/>
              </a:spcAft>
            </a:pPr>
            <a:r>
              <a:rPr lang="en-US" sz="2400" b="1" dirty="0">
                <a:solidFill>
                  <a:prstClr val="black"/>
                </a:solidFill>
                <a:ea typeface="SimSun" panose="02010600030101010101" pitchFamily="2" charset="-122"/>
                <a:cs typeface="Times New Roman" panose="02020603050405020304" pitchFamily="18" charset="0"/>
              </a:rPr>
              <a:t>Part 3</a:t>
            </a:r>
            <a:r>
              <a:rPr kumimoji="0" lang="en-US" sz="2400" b="1" i="0" u="none" strike="noStrike" kern="1200" cap="none" spc="0" normalizeH="0" baseline="0" noProof="0" dirty="0">
                <a:ln>
                  <a:noFill/>
                </a:ln>
                <a:solidFill>
                  <a:prstClr val="black"/>
                </a:solidFill>
                <a:effectLst/>
                <a:uLnTx/>
                <a:uFillTx/>
                <a:ea typeface="SimSun" panose="02010600030101010101" pitchFamily="2" charset="-122"/>
                <a:cs typeface="Times New Roman" panose="02020603050405020304" pitchFamily="18" charset="0"/>
              </a:rPr>
              <a:t>: 	Sampling Theory &amp; DU Characterization (TGM Section 4)</a:t>
            </a:r>
          </a:p>
          <a:p>
            <a:pPr marL="1089025" lvl="0" indent="-1089025" eaLnBrk="1" fontAlgn="auto" hangingPunct="1">
              <a:spcBef>
                <a:spcPts val="600"/>
              </a:spcBef>
              <a:spcAft>
                <a:spcPts val="0"/>
              </a:spcAft>
            </a:pPr>
            <a:r>
              <a:rPr lang="en-US" sz="2400" b="1" dirty="0">
                <a:solidFill>
                  <a:prstClr val="black"/>
                </a:solidFill>
                <a:ea typeface="SimSun" panose="02010600030101010101" pitchFamily="2" charset="-122"/>
                <a:cs typeface="Times New Roman" panose="02020603050405020304" pitchFamily="18" charset="0"/>
              </a:rPr>
              <a:t>Part 4</a:t>
            </a:r>
            <a:r>
              <a:rPr kumimoji="0" lang="en-US" sz="2400" b="1" i="0" u="none" strike="noStrike" kern="1200" cap="none" spc="0" normalizeH="0" baseline="0" noProof="0" dirty="0">
                <a:ln>
                  <a:noFill/>
                </a:ln>
                <a:solidFill>
                  <a:prstClr val="black"/>
                </a:solidFill>
                <a:effectLst/>
                <a:uLnTx/>
                <a:uFillTx/>
                <a:ea typeface="SimSun" panose="02010600030101010101" pitchFamily="2" charset="-122"/>
                <a:cs typeface="Times New Roman" panose="02020603050405020304" pitchFamily="18" charset="0"/>
              </a:rPr>
              <a:t>: 	Field Implementation of DU-MIS Methods (TGM Sections 5 &amp; 8)</a:t>
            </a:r>
          </a:p>
          <a:p>
            <a:pPr marL="1089025" lvl="0" indent="-1089025" eaLnBrk="1" fontAlgn="auto" hangingPunct="1">
              <a:spcBef>
                <a:spcPts val="600"/>
              </a:spcBef>
              <a:spcAft>
                <a:spcPts val="0"/>
              </a:spcAft>
            </a:pPr>
            <a:r>
              <a:rPr lang="en-US" sz="2400" b="1" dirty="0">
                <a:solidFill>
                  <a:prstClr val="black"/>
                </a:solidFill>
                <a:ea typeface="SimSun" panose="02010600030101010101" pitchFamily="2" charset="-122"/>
                <a:cs typeface="Times New Roman" panose="02020603050405020304" pitchFamily="18" charset="0"/>
              </a:rPr>
              <a:t>Part 5</a:t>
            </a:r>
            <a:r>
              <a:rPr kumimoji="0" lang="en-US" sz="2400" b="1" i="0" u="none" strike="noStrike" kern="1200" cap="none" spc="0" normalizeH="0" baseline="0" noProof="0" dirty="0">
                <a:ln>
                  <a:noFill/>
                </a:ln>
                <a:solidFill>
                  <a:schemeClr val="tx1"/>
                </a:solidFill>
                <a:effectLst/>
                <a:uLnTx/>
                <a:uFillTx/>
                <a:ea typeface="SimSun" panose="02010600030101010101" pitchFamily="2" charset="-122"/>
                <a:cs typeface="Times New Roman" panose="02020603050405020304" pitchFamily="18" charset="0"/>
              </a:rPr>
              <a:t>: 	Laboratory Processing of MI Samples (TGM Section 4)</a:t>
            </a:r>
          </a:p>
          <a:p>
            <a:pPr marL="1089025" marR="0" lvl="0" indent="-1089025" algn="l" defTabSz="914400" rtl="0" eaLnBrk="1" fontAlgn="auto" latinLnBrk="0" hangingPunct="1">
              <a:lnSpc>
                <a:spcPct val="100000"/>
              </a:lnSpc>
              <a:spcBef>
                <a:spcPts val="600"/>
              </a:spcBef>
              <a:spcAft>
                <a:spcPts val="1200"/>
              </a:spcAft>
              <a:buClrTx/>
              <a:buSzTx/>
              <a:buFontTx/>
              <a:buNone/>
              <a:tabLst/>
              <a:defRPr/>
            </a:pPr>
            <a:r>
              <a:rPr kumimoji="0" lang="en-US" sz="2600" b="1" i="0" u="none" strike="noStrike" kern="1200" cap="none" spc="0" normalizeH="0" baseline="0" noProof="0" dirty="0">
                <a:ln>
                  <a:noFill/>
                </a:ln>
                <a:solidFill>
                  <a:srgbClr val="FF0000"/>
                </a:solidFill>
                <a:effectLst/>
                <a:uLnTx/>
                <a:uFillTx/>
                <a:ea typeface="SimSun" panose="02010600030101010101" pitchFamily="2" charset="-122"/>
                <a:cs typeface="Times New Roman" panose="02020603050405020304" pitchFamily="18" charset="0"/>
              </a:rPr>
              <a:t>Part 6: 	Environmental Hazard Evaluation (TGM Section 13).</a:t>
            </a:r>
          </a:p>
        </p:txBody>
      </p:sp>
      <p:sp>
        <p:nvSpPr>
          <p:cNvPr id="8" name="Rectangle 2"/>
          <p:cNvSpPr txBox="1">
            <a:spLocks noChangeArrowheads="1"/>
          </p:cNvSpPr>
          <p:nvPr/>
        </p:nvSpPr>
        <p:spPr>
          <a:xfrm>
            <a:off x="247651" y="5867400"/>
            <a:ext cx="8743949" cy="762000"/>
          </a:xfrm>
          <a:prstGeom prst="rect">
            <a:avLst/>
          </a:prstGeom>
          <a:ln w="25400" cmpd="dbl">
            <a:solidFill>
              <a:schemeClr val="tx1"/>
            </a:solidFill>
          </a:ln>
        </p:spPr>
        <p:txBody>
          <a:bodyPr vert="horz" lIns="91440" tIns="45720" rIns="91440" bIns="45720" rtlCol="0" anchor="ctr">
            <a:noAutofit/>
          </a:bodyPr>
          <a:lstStyle/>
          <a:p>
            <a:pPr lvl="0" algn="ctr" eaLnBrk="1" fontAlgn="auto" hangingPunct="1">
              <a:spcAft>
                <a:spcPts val="0"/>
              </a:spcAft>
              <a:defRPr/>
            </a:pPr>
            <a:r>
              <a:rPr kumimoji="0" lang="en-US" sz="2800" b="1" i="0" u="none" strike="noStrike" kern="1200" cap="none" spc="0" normalizeH="0" baseline="0" noProof="0" dirty="0">
                <a:ln>
                  <a:noFill/>
                </a:ln>
                <a:solidFill>
                  <a:prstClr val="black"/>
                </a:solidFill>
                <a:effectLst/>
                <a:uLnTx/>
                <a:uFillTx/>
                <a:cs typeface="Times New Roman" pitchFamily="18" charset="0"/>
              </a:rPr>
              <a:t>HEER Technical Guidance</a:t>
            </a:r>
            <a:r>
              <a:rPr kumimoji="0" lang="en-US" sz="2800" b="1" i="0" u="none" strike="noStrike" kern="1200" cap="none" spc="0" normalizeH="0" noProof="0" dirty="0">
                <a:ln>
                  <a:noFill/>
                </a:ln>
                <a:solidFill>
                  <a:prstClr val="black"/>
                </a:solidFill>
                <a:effectLst/>
                <a:uLnTx/>
                <a:uFillTx/>
                <a:cs typeface="Times New Roman" pitchFamily="18" charset="0"/>
              </a:rPr>
              <a:t> Manual </a:t>
            </a:r>
            <a:r>
              <a:rPr lang="en-US" sz="2800" b="1" dirty="0">
                <a:solidFill>
                  <a:prstClr val="black"/>
                </a:solidFill>
                <a:cs typeface="Times New Roman" pitchFamily="18" charset="0"/>
              </a:rPr>
              <a:t>Webinars:</a:t>
            </a:r>
          </a:p>
          <a:p>
            <a:pPr lvl="0" algn="ctr">
              <a:defRPr/>
            </a:pPr>
            <a:r>
              <a:rPr lang="en-US" sz="2400" dirty="0">
                <a:solidFill>
                  <a:prstClr val="black"/>
                </a:solidFill>
                <a:cs typeface="Times New Roman" pitchFamily="18" charset="0"/>
              </a:rPr>
              <a:t>https://health.hawaii.gov/heer/guidance/heer-webinars/</a:t>
            </a:r>
            <a:endParaRPr kumimoji="0" lang="en-US" sz="2400" b="1" i="0" u="none" strike="noStrike" kern="1200" cap="none" spc="0" normalizeH="0" baseline="0" noProof="0" dirty="0">
              <a:ln>
                <a:noFill/>
              </a:ln>
              <a:solidFill>
                <a:prstClr val="black"/>
              </a:solidFill>
              <a:effectLst/>
              <a:uLnTx/>
              <a:uFillTx/>
              <a:cs typeface="Times New Roman" pitchFamily="18" charset="0"/>
            </a:endParaRPr>
          </a:p>
        </p:txBody>
      </p:sp>
      <p:sp>
        <p:nvSpPr>
          <p:cNvPr id="3" name="Slide Number Placeholder 2"/>
          <p:cNvSpPr>
            <a:spLocks noGrp="1"/>
          </p:cNvSpPr>
          <p:nvPr>
            <p:ph type="sldNum" sz="quarter" idx="12"/>
          </p:nvPr>
        </p:nvSpPr>
        <p:spPr/>
        <p:txBody>
          <a:bodyPr/>
          <a:lstStyle/>
          <a:p>
            <a:fld id="{77CD6BDE-A700-4CC1-A8B9-DB2FE996EB9A}" type="slidenum">
              <a:rPr lang="en-US" smtClean="0"/>
              <a:pPr/>
              <a:t>12</a:t>
            </a:fld>
            <a:endParaRPr lang="en-US"/>
          </a:p>
        </p:txBody>
      </p:sp>
    </p:spTree>
    <p:extLst>
      <p:ext uri="{BB962C8B-B14F-4D97-AF65-F5344CB8AC3E}">
        <p14:creationId xmlns:p14="http://schemas.microsoft.com/office/powerpoint/2010/main" val="1524828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62107" y="261000"/>
            <a:ext cx="1505540" cy="584775"/>
          </a:xfrm>
          <a:prstGeom prst="rect">
            <a:avLst/>
          </a:prstGeom>
          <a:noFill/>
        </p:spPr>
        <p:txBody>
          <a:bodyPr wrap="none" rtlCol="0">
            <a:spAutoFit/>
          </a:bodyPr>
          <a:lstStyle/>
          <a:p>
            <a:pPr algn="ctr"/>
            <a:r>
              <a:rPr lang="en-US" sz="3200" b="1" dirty="0">
                <a:cs typeface="Times New Roman" panose="02020603050405020304" pitchFamily="18" charset="0"/>
              </a:rPr>
              <a:t>Outline</a:t>
            </a:r>
          </a:p>
        </p:txBody>
      </p:sp>
      <p:sp>
        <p:nvSpPr>
          <p:cNvPr id="2" name="Slide Number Placeholder 1"/>
          <p:cNvSpPr>
            <a:spLocks noGrp="1"/>
          </p:cNvSpPr>
          <p:nvPr>
            <p:ph type="sldNum" sz="quarter" idx="12"/>
          </p:nvPr>
        </p:nvSpPr>
        <p:spPr/>
        <p:txBody>
          <a:bodyPr/>
          <a:lstStyle/>
          <a:p>
            <a:fld id="{77CD6BDE-A700-4CC1-A8B9-DB2FE996EB9A}" type="slidenum">
              <a:rPr lang="en-US" smtClean="0"/>
              <a:pPr/>
              <a:t>13</a:t>
            </a:fld>
            <a:endParaRPr lang="en-US"/>
          </a:p>
        </p:txBody>
      </p:sp>
      <p:sp>
        <p:nvSpPr>
          <p:cNvPr id="7" name="Rectangle 1"/>
          <p:cNvSpPr txBox="1">
            <a:spLocks noChangeArrowheads="1"/>
          </p:cNvSpPr>
          <p:nvPr/>
        </p:nvSpPr>
        <p:spPr bwMode="auto">
          <a:xfrm>
            <a:off x="879831" y="1118799"/>
            <a:ext cx="763551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9pPr>
          </a:lstStyle>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Environmental Hazard Evaluation basics.</a:t>
            </a:r>
          </a:p>
          <a:p>
            <a:pPr marL="341313" lvl="1">
              <a:lnSpc>
                <a:spcPct val="100000"/>
              </a:lnSpc>
              <a:tabLst/>
            </a:pPr>
            <a:r>
              <a:rPr lang="en-US" altLang="en-US" sz="2800" b="1" dirty="0">
                <a:solidFill>
                  <a:srgbClr val="FF0000"/>
                </a:solidFill>
                <a:latin typeface="+mn-lt"/>
                <a:ea typeface="SimSun" panose="02010600030101010101" pitchFamily="2" charset="-122"/>
                <a:cs typeface="Times New Roman" panose="02020603050405020304" pitchFamily="18" charset="0"/>
              </a:rPr>
              <a:t>What is petroleum made of?</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What is “TPH” and how are toxicity and risk evaluated?</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How do individual TPH components partition released to the environment?</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What drives risk – TPH (&amp; HOPs) or BTEXN?</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How are TPH and HOPs tested for?</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Questions</a:t>
            </a:r>
          </a:p>
        </p:txBody>
      </p:sp>
    </p:spTree>
    <p:extLst>
      <p:ext uri="{BB962C8B-B14F-4D97-AF65-F5344CB8AC3E}">
        <p14:creationId xmlns:p14="http://schemas.microsoft.com/office/powerpoint/2010/main" val="2664546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280" y="237860"/>
            <a:ext cx="8879080" cy="584775"/>
          </a:xfrm>
          <a:prstGeom prst="rect">
            <a:avLst/>
          </a:prstGeom>
          <a:noFill/>
        </p:spPr>
        <p:txBody>
          <a:bodyPr wrap="square" rtlCol="0">
            <a:spAutoFit/>
          </a:bodyPr>
          <a:lstStyle/>
          <a:p>
            <a:pPr algn="ctr"/>
            <a:r>
              <a:rPr lang="en-US" sz="3200" b="1" dirty="0">
                <a:cs typeface="Times New Roman" pitchFamily="18" charset="0"/>
              </a:rPr>
              <a:t>Laboratory Reporting of TPH</a:t>
            </a:r>
          </a:p>
        </p:txBody>
      </p:sp>
      <p:sp>
        <p:nvSpPr>
          <p:cNvPr id="18" name="TextBox 17"/>
          <p:cNvSpPr txBox="1"/>
          <p:nvPr/>
        </p:nvSpPr>
        <p:spPr>
          <a:xfrm>
            <a:off x="731065" y="773511"/>
            <a:ext cx="7691040" cy="2246769"/>
          </a:xfrm>
          <a:prstGeom prst="rect">
            <a:avLst/>
          </a:prstGeom>
          <a:noFill/>
        </p:spPr>
        <p:txBody>
          <a:bodyPr wrap="square" rtlCol="0">
            <a:spAutoFit/>
          </a:bodyPr>
          <a:lstStyle/>
          <a:p>
            <a:pPr marL="342900" indent="-342900">
              <a:buFont typeface="Arial" panose="020B0604020202020204" pitchFamily="34" charset="0"/>
              <a:buChar char="•"/>
            </a:pPr>
            <a:r>
              <a:rPr lang="en-US" sz="2000" b="1" dirty="0">
                <a:cs typeface="Times New Roman" pitchFamily="18" charset="0"/>
              </a:rPr>
              <a:t>Labs run </a:t>
            </a:r>
            <a:r>
              <a:rPr lang="en-US" sz="2000" b="1" i="1" dirty="0">
                <a:cs typeface="Times New Roman" pitchFamily="18" charset="0"/>
              </a:rPr>
              <a:t>three different tests </a:t>
            </a:r>
            <a:r>
              <a:rPr lang="en-US" sz="2000" b="1" dirty="0">
                <a:cs typeface="Times New Roman" pitchFamily="18" charset="0"/>
              </a:rPr>
              <a:t>to estimate the total concentration of TPH in a sample (e.g., gas chromatography Method 8105M;</a:t>
            </a:r>
          </a:p>
          <a:p>
            <a:pPr marL="342900" indent="-342900">
              <a:buFont typeface="Arial" panose="020B0604020202020204" pitchFamily="34" charset="0"/>
              <a:buChar char="•"/>
            </a:pPr>
            <a:r>
              <a:rPr lang="en-US" sz="2000" b="1" dirty="0">
                <a:cs typeface="Times New Roman" pitchFamily="18" charset="0"/>
              </a:rPr>
              <a:t>A single fuel can </a:t>
            </a:r>
            <a:r>
              <a:rPr lang="en-US" sz="2000" b="1" i="1" dirty="0">
                <a:cs typeface="Times New Roman" pitchFamily="18" charset="0"/>
              </a:rPr>
              <a:t>overlap several ranges </a:t>
            </a:r>
            <a:r>
              <a:rPr lang="en-US" sz="2000" b="1" dirty="0">
                <a:cs typeface="Times New Roman" pitchFamily="18" charset="0"/>
              </a:rPr>
              <a:t>(e.g., </a:t>
            </a:r>
            <a:r>
              <a:rPr lang="en-US" sz="2000" b="1" dirty="0" err="1">
                <a:cs typeface="Times New Roman" pitchFamily="18" charset="0"/>
              </a:rPr>
              <a:t>kerosenes</a:t>
            </a:r>
            <a:r>
              <a:rPr lang="en-US" sz="2000" b="1" dirty="0">
                <a:cs typeface="Times New Roman" pitchFamily="18" charset="0"/>
              </a:rPr>
              <a:t>, diesels)</a:t>
            </a:r>
          </a:p>
          <a:p>
            <a:pPr marL="342900" indent="-342900">
              <a:buFont typeface="Arial" panose="020B0604020202020204" pitchFamily="34" charset="0"/>
              <a:buChar char="•"/>
            </a:pPr>
            <a:r>
              <a:rPr lang="en-US" sz="2000" b="1" i="1" dirty="0">
                <a:cs typeface="Times New Roman" pitchFamily="18" charset="0"/>
              </a:rPr>
              <a:t>The sum of the individual ranges </a:t>
            </a:r>
            <a:r>
              <a:rPr lang="en-US" sz="2000" b="1" dirty="0">
                <a:cs typeface="Times New Roman" pitchFamily="18" charset="0"/>
              </a:rPr>
              <a:t>represents the </a:t>
            </a:r>
            <a:r>
              <a:rPr lang="en-US" sz="2000" b="1" i="1" dirty="0">
                <a:cs typeface="Times New Roman" pitchFamily="18" charset="0"/>
              </a:rPr>
              <a:t>Total TPH</a:t>
            </a:r>
            <a:r>
              <a:rPr lang="en-US" sz="2000" b="1" dirty="0">
                <a:cs typeface="Times New Roman" pitchFamily="18" charset="0"/>
              </a:rPr>
              <a:t> for the tested sample (e.g., Total TPH = GRO + DRO + RRO);</a:t>
            </a:r>
          </a:p>
          <a:p>
            <a:pPr marL="342900" indent="-342900">
              <a:buFont typeface="Arial" panose="020B0604020202020204" pitchFamily="34" charset="0"/>
              <a:buChar char="•"/>
            </a:pPr>
            <a:r>
              <a:rPr lang="en-US" sz="2000" b="1" dirty="0">
                <a:cs typeface="Times New Roman" pitchFamily="18" charset="0"/>
              </a:rPr>
              <a:t>Compare total the TPH action level specific to that fuel type;</a:t>
            </a:r>
          </a:p>
          <a:p>
            <a:pPr marL="342900" indent="-342900">
              <a:buFont typeface="Arial" panose="020B0604020202020204" pitchFamily="34" charset="0"/>
              <a:buChar char="•"/>
            </a:pPr>
            <a:r>
              <a:rPr lang="en-US" sz="2000" b="1" dirty="0">
                <a:cs typeface="Times New Roman" pitchFamily="18" charset="0"/>
              </a:rPr>
              <a:t>Individually targeted compounds can be subtracted.</a:t>
            </a:r>
          </a:p>
        </p:txBody>
      </p:sp>
      <p:sp>
        <p:nvSpPr>
          <p:cNvPr id="8" name="Slide Number Placeholder 7"/>
          <p:cNvSpPr>
            <a:spLocks noGrp="1"/>
          </p:cNvSpPr>
          <p:nvPr>
            <p:ph type="sldNum" sz="quarter" idx="12"/>
          </p:nvPr>
        </p:nvSpPr>
        <p:spPr/>
        <p:txBody>
          <a:bodyPr/>
          <a:lstStyle/>
          <a:p>
            <a:fld id="{77CD6BDE-A700-4CC1-A8B9-DB2FE996EB9A}" type="slidenum">
              <a:rPr lang="en-US" smtClean="0"/>
              <a:pPr/>
              <a:t>14</a:t>
            </a:fld>
            <a:endParaRPr lang="en-US"/>
          </a:p>
        </p:txBody>
      </p:sp>
      <p:grpSp>
        <p:nvGrpSpPr>
          <p:cNvPr id="23" name="Group 22"/>
          <p:cNvGrpSpPr/>
          <p:nvPr/>
        </p:nvGrpSpPr>
        <p:grpSpPr>
          <a:xfrm>
            <a:off x="690377" y="3104395"/>
            <a:ext cx="7268458" cy="3676053"/>
            <a:chOff x="690377" y="3104395"/>
            <a:chExt cx="7268458" cy="3676053"/>
          </a:xfrm>
        </p:grpSpPr>
        <p:grpSp>
          <p:nvGrpSpPr>
            <p:cNvPr id="33" name="Group 32">
              <a:extLst>
                <a:ext uri="{FF2B5EF4-FFF2-40B4-BE49-F238E27FC236}">
                  <a16:creationId xmlns:a16="http://schemas.microsoft.com/office/drawing/2014/main" id="{C57235DD-DF95-4E99-B689-C69A6F3CEAE0}"/>
                </a:ext>
              </a:extLst>
            </p:cNvPr>
            <p:cNvGrpSpPr/>
            <p:nvPr/>
          </p:nvGrpSpPr>
          <p:grpSpPr>
            <a:xfrm>
              <a:off x="690377" y="3107240"/>
              <a:ext cx="7268458" cy="3673208"/>
              <a:chOff x="690377" y="3107240"/>
              <a:chExt cx="7268458" cy="3673208"/>
            </a:xfrm>
          </p:grpSpPr>
          <p:grpSp>
            <p:nvGrpSpPr>
              <p:cNvPr id="27" name="Group 26">
                <a:extLst>
                  <a:ext uri="{FF2B5EF4-FFF2-40B4-BE49-F238E27FC236}">
                    <a16:creationId xmlns:a16="http://schemas.microsoft.com/office/drawing/2014/main" id="{85306497-3B13-41DD-82ED-06B79599BC88}"/>
                  </a:ext>
                </a:extLst>
              </p:cNvPr>
              <p:cNvGrpSpPr/>
              <p:nvPr/>
            </p:nvGrpSpPr>
            <p:grpSpPr>
              <a:xfrm>
                <a:off x="690377" y="3107240"/>
                <a:ext cx="7268458" cy="3673208"/>
                <a:chOff x="690377" y="3107240"/>
                <a:chExt cx="7268458" cy="3673208"/>
              </a:xfrm>
            </p:grpSpPr>
            <p:grpSp>
              <p:nvGrpSpPr>
                <p:cNvPr id="9" name="Group 8">
                  <a:extLst>
                    <a:ext uri="{FF2B5EF4-FFF2-40B4-BE49-F238E27FC236}">
                      <a16:creationId xmlns:a16="http://schemas.microsoft.com/office/drawing/2014/main" id="{0C597817-4317-4DFC-AF12-19C9AD94327F}"/>
                    </a:ext>
                  </a:extLst>
                </p:cNvPr>
                <p:cNvGrpSpPr/>
                <p:nvPr/>
              </p:nvGrpSpPr>
              <p:grpSpPr>
                <a:xfrm>
                  <a:off x="1173474" y="3107240"/>
                  <a:ext cx="6785361" cy="3387300"/>
                  <a:chOff x="1606610" y="3338240"/>
                  <a:chExt cx="6785361" cy="3387300"/>
                </a:xfrm>
              </p:grpSpPr>
              <p:grpSp>
                <p:nvGrpSpPr>
                  <p:cNvPr id="17" name="Group 16"/>
                  <p:cNvGrpSpPr/>
                  <p:nvPr/>
                </p:nvGrpSpPr>
                <p:grpSpPr>
                  <a:xfrm>
                    <a:off x="1606610" y="3338240"/>
                    <a:ext cx="6785361" cy="3387300"/>
                    <a:chOff x="1337098" y="1358782"/>
                    <a:chExt cx="5448264" cy="334249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098" y="1358782"/>
                      <a:ext cx="5448264" cy="3342496"/>
                    </a:xfrm>
                    <a:prstGeom prst="rect">
                      <a:avLst/>
                    </a:prstGeom>
                  </p:spPr>
                </p:pic>
                <p:sp>
                  <p:nvSpPr>
                    <p:cNvPr id="5" name="TextBox 4"/>
                    <p:cNvSpPr txBox="1"/>
                    <p:nvPr/>
                  </p:nvSpPr>
                  <p:spPr>
                    <a:xfrm>
                      <a:off x="1657884" y="2734341"/>
                      <a:ext cx="1226641"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C5-C12</a:t>
                      </a:r>
                    </a:p>
                  </p:txBody>
                </p:sp>
                <p:sp>
                  <p:nvSpPr>
                    <p:cNvPr id="6" name="TextBox 5"/>
                    <p:cNvSpPr txBox="1"/>
                    <p:nvPr/>
                  </p:nvSpPr>
                  <p:spPr>
                    <a:xfrm>
                      <a:off x="2745337" y="2730739"/>
                      <a:ext cx="2163511"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C12-C24</a:t>
                      </a:r>
                    </a:p>
                  </p:txBody>
                </p:sp>
                <p:sp>
                  <p:nvSpPr>
                    <p:cNvPr id="7" name="TextBox 6"/>
                    <p:cNvSpPr txBox="1"/>
                    <p:nvPr/>
                  </p:nvSpPr>
                  <p:spPr>
                    <a:xfrm>
                      <a:off x="5013537" y="2716931"/>
                      <a:ext cx="1596285"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C24-C40+</a:t>
                      </a:r>
                    </a:p>
                  </p:txBody>
                </p:sp>
                <p:cxnSp>
                  <p:nvCxnSpPr>
                    <p:cNvPr id="10" name="Straight Arrow Connector 9"/>
                    <p:cNvCxnSpPr>
                      <a:cxnSpLocks/>
                    </p:cNvCxnSpPr>
                    <p:nvPr/>
                  </p:nvCxnSpPr>
                  <p:spPr>
                    <a:xfrm flipV="1">
                      <a:off x="1536265" y="3178596"/>
                      <a:ext cx="1198389" cy="1157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2745337" y="3188093"/>
                      <a:ext cx="208166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28375" y="3190171"/>
                      <a:ext cx="1956987"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6107167" y="3641717"/>
                    <a:ext cx="2172251" cy="1015663"/>
                  </a:xfrm>
                  <a:prstGeom prst="rect">
                    <a:avLst/>
                  </a:prstGeom>
                  <a:solidFill>
                    <a:srgbClr val="FF6600"/>
                  </a:solidFill>
                </p:spPr>
                <p:txBody>
                  <a:bodyPr wrap="square" rtlCol="0">
                    <a:spAutoFit/>
                  </a:bodyPr>
                  <a:lstStyle/>
                  <a:p>
                    <a:pPr algn="ctr"/>
                    <a:r>
                      <a:rPr lang="en-US" sz="2000" b="1" dirty="0">
                        <a:cs typeface="Times New Roman" pitchFamily="18" charset="0"/>
                      </a:rPr>
                      <a:t>“Residual Range”</a:t>
                    </a:r>
                  </a:p>
                  <a:p>
                    <a:pPr algn="ctr"/>
                    <a:r>
                      <a:rPr lang="en-US" sz="2000" b="1" dirty="0">
                        <a:cs typeface="Times New Roman" pitchFamily="18" charset="0"/>
                      </a:rPr>
                      <a:t>Compounds</a:t>
                    </a:r>
                  </a:p>
                  <a:p>
                    <a:pPr algn="ctr"/>
                    <a:r>
                      <a:rPr lang="en-US" sz="2000" b="1" dirty="0">
                        <a:cs typeface="Times New Roman" pitchFamily="18" charset="0"/>
                      </a:rPr>
                      <a:t>(RRO/</a:t>
                    </a:r>
                    <a:r>
                      <a:rPr lang="en-US" sz="2000" b="1" dirty="0" err="1">
                        <a:cs typeface="Times New Roman" pitchFamily="18" charset="0"/>
                      </a:rPr>
                      <a:t>TPHo</a:t>
                    </a:r>
                    <a:r>
                      <a:rPr lang="en-US" sz="2000" b="1" dirty="0">
                        <a:cs typeface="Times New Roman" pitchFamily="18" charset="0"/>
                      </a:rPr>
                      <a:t>)</a:t>
                    </a:r>
                  </a:p>
                </p:txBody>
              </p:sp>
              <p:sp>
                <p:nvSpPr>
                  <p:cNvPr id="13" name="TextBox 12"/>
                  <p:cNvSpPr txBox="1"/>
                  <p:nvPr/>
                </p:nvSpPr>
                <p:spPr>
                  <a:xfrm>
                    <a:off x="6626124" y="6355356"/>
                    <a:ext cx="1720669" cy="338554"/>
                  </a:xfrm>
                  <a:prstGeom prst="rect">
                    <a:avLst/>
                  </a:prstGeom>
                  <a:solidFill>
                    <a:schemeClr val="bg1"/>
                  </a:solidFill>
                  <a:ln>
                    <a:solidFill>
                      <a:schemeClr val="tx1"/>
                    </a:solidFill>
                  </a:ln>
                </p:spPr>
                <p:txBody>
                  <a:bodyPr wrap="square" rtlCol="0">
                    <a:spAutoFit/>
                  </a:bodyPr>
                  <a:lstStyle/>
                  <a:p>
                    <a:pPr algn="ctr"/>
                    <a:r>
                      <a:rPr lang="en-US" sz="1600" b="1" dirty="0">
                        <a:latin typeface="Times New Roman" pitchFamily="18" charset="0"/>
                        <a:cs typeface="Times New Roman" pitchFamily="18" charset="0"/>
                      </a:rPr>
                      <a:t>ITRC 2018</a:t>
                    </a:r>
                  </a:p>
                </p:txBody>
              </p:sp>
              <p:sp>
                <p:nvSpPr>
                  <p:cNvPr id="16" name="TextBox 15">
                    <a:extLst>
                      <a:ext uri="{FF2B5EF4-FFF2-40B4-BE49-F238E27FC236}">
                        <a16:creationId xmlns:a16="http://schemas.microsoft.com/office/drawing/2014/main" id="{EFC81B7C-C025-4FFD-8670-70C5C44A4C6F}"/>
                      </a:ext>
                    </a:extLst>
                  </p:cNvPr>
                  <p:cNvSpPr txBox="1"/>
                  <p:nvPr/>
                </p:nvSpPr>
                <p:spPr>
                  <a:xfrm>
                    <a:off x="1896836" y="3511126"/>
                    <a:ext cx="1469564" cy="1323439"/>
                  </a:xfrm>
                  <a:prstGeom prst="rect">
                    <a:avLst/>
                  </a:prstGeom>
                  <a:solidFill>
                    <a:schemeClr val="accent1">
                      <a:lumMod val="40000"/>
                      <a:lumOff val="60000"/>
                      <a:alpha val="75000"/>
                    </a:schemeClr>
                  </a:solidFill>
                </p:spPr>
                <p:txBody>
                  <a:bodyPr wrap="square" rtlCol="0">
                    <a:spAutoFit/>
                  </a:bodyPr>
                  <a:lstStyle/>
                  <a:p>
                    <a:pPr algn="ctr"/>
                    <a:r>
                      <a:rPr lang="en-US" sz="2000" b="1" dirty="0">
                        <a:cs typeface="Times New Roman" pitchFamily="18" charset="0"/>
                      </a:rPr>
                      <a:t>“Gasoline Range”</a:t>
                    </a:r>
                  </a:p>
                  <a:p>
                    <a:pPr algn="ctr"/>
                    <a:r>
                      <a:rPr lang="en-US" sz="2000" b="1" dirty="0">
                        <a:cs typeface="Times New Roman" pitchFamily="18" charset="0"/>
                      </a:rPr>
                      <a:t>Compounds</a:t>
                    </a:r>
                  </a:p>
                  <a:p>
                    <a:pPr algn="ctr"/>
                    <a:r>
                      <a:rPr lang="en-US" sz="2000" b="1" dirty="0">
                        <a:cs typeface="Times New Roman" pitchFamily="18" charset="0"/>
                      </a:rPr>
                      <a:t>(GRO/</a:t>
                    </a:r>
                    <a:r>
                      <a:rPr lang="en-US" sz="2000" b="1" dirty="0" err="1">
                        <a:cs typeface="Times New Roman" pitchFamily="18" charset="0"/>
                      </a:rPr>
                      <a:t>TPHg</a:t>
                    </a:r>
                    <a:r>
                      <a:rPr lang="en-US" sz="2000" b="1" dirty="0">
                        <a:cs typeface="Times New Roman" pitchFamily="18" charset="0"/>
                      </a:rPr>
                      <a:t>)</a:t>
                    </a:r>
                  </a:p>
                </p:txBody>
              </p:sp>
              <p:sp>
                <p:nvSpPr>
                  <p:cNvPr id="19" name="TextBox 18">
                    <a:extLst>
                      <a:ext uri="{FF2B5EF4-FFF2-40B4-BE49-F238E27FC236}">
                        <a16:creationId xmlns:a16="http://schemas.microsoft.com/office/drawing/2014/main" id="{8A2C80EC-C082-455A-A690-D613DB98294B}"/>
                      </a:ext>
                    </a:extLst>
                  </p:cNvPr>
                  <p:cNvSpPr txBox="1"/>
                  <p:nvPr/>
                </p:nvSpPr>
                <p:spPr>
                  <a:xfrm>
                    <a:off x="3796473" y="3610201"/>
                    <a:ext cx="1822438" cy="1015663"/>
                  </a:xfrm>
                  <a:prstGeom prst="rect">
                    <a:avLst/>
                  </a:prstGeom>
                  <a:solidFill>
                    <a:srgbClr val="FFFFCC"/>
                  </a:solidFill>
                </p:spPr>
                <p:txBody>
                  <a:bodyPr wrap="square" rtlCol="0">
                    <a:spAutoFit/>
                  </a:bodyPr>
                  <a:lstStyle/>
                  <a:p>
                    <a:pPr algn="ctr"/>
                    <a:r>
                      <a:rPr lang="en-US" sz="2000" b="1" dirty="0">
                        <a:cs typeface="Times New Roman" pitchFamily="18" charset="0"/>
                      </a:rPr>
                      <a:t>“Diesel Range”</a:t>
                    </a:r>
                  </a:p>
                  <a:p>
                    <a:pPr algn="ctr"/>
                    <a:r>
                      <a:rPr lang="en-US" sz="2000" b="1" dirty="0">
                        <a:cs typeface="Times New Roman" pitchFamily="18" charset="0"/>
                      </a:rPr>
                      <a:t>Compounds</a:t>
                    </a:r>
                  </a:p>
                  <a:p>
                    <a:pPr algn="ctr"/>
                    <a:r>
                      <a:rPr lang="en-US" sz="2000" b="1" dirty="0">
                        <a:cs typeface="Times New Roman" pitchFamily="18" charset="0"/>
                      </a:rPr>
                      <a:t>(DRO/</a:t>
                    </a:r>
                    <a:r>
                      <a:rPr lang="en-US" sz="2000" b="1" dirty="0" err="1">
                        <a:cs typeface="Times New Roman" pitchFamily="18" charset="0"/>
                      </a:rPr>
                      <a:t>TPHd</a:t>
                    </a:r>
                    <a:r>
                      <a:rPr lang="en-US" sz="2000" b="1" dirty="0">
                        <a:cs typeface="Times New Roman" pitchFamily="18" charset="0"/>
                      </a:rPr>
                      <a:t>)</a:t>
                    </a:r>
                  </a:p>
                </p:txBody>
              </p:sp>
            </p:grpSp>
            <p:sp>
              <p:nvSpPr>
                <p:cNvPr id="20" name="TextBox 19">
                  <a:extLst>
                    <a:ext uri="{FF2B5EF4-FFF2-40B4-BE49-F238E27FC236}">
                      <a16:creationId xmlns:a16="http://schemas.microsoft.com/office/drawing/2014/main" id="{2904F403-9BC0-4754-BCE4-C31946FF3691}"/>
                    </a:ext>
                  </a:extLst>
                </p:cNvPr>
                <p:cNvSpPr txBox="1"/>
                <p:nvPr/>
              </p:nvSpPr>
              <p:spPr>
                <a:xfrm>
                  <a:off x="2162977" y="6441894"/>
                  <a:ext cx="4882715" cy="338554"/>
                </a:xfrm>
                <a:prstGeom prst="rect">
                  <a:avLst/>
                </a:prstGeom>
                <a:noFill/>
                <a:ln>
                  <a:noFill/>
                </a:ln>
              </p:spPr>
              <p:txBody>
                <a:bodyPr wrap="square" rtlCol="0">
                  <a:spAutoFit/>
                </a:bodyPr>
                <a:lstStyle/>
                <a:p>
                  <a:pPr algn="ctr"/>
                  <a:r>
                    <a:rPr lang="en-US" sz="1600" b="1" dirty="0">
                      <a:latin typeface="Times New Roman" pitchFamily="18" charset="0"/>
                      <a:cs typeface="Times New Roman" pitchFamily="18" charset="0"/>
                    </a:rPr>
                    <a:t>Retention Time (boiling point, molecular weight, etc.)</a:t>
                  </a:r>
                </a:p>
              </p:txBody>
            </p:sp>
            <p:sp>
              <p:nvSpPr>
                <p:cNvPr id="21" name="TextBox 20">
                  <a:extLst>
                    <a:ext uri="{FF2B5EF4-FFF2-40B4-BE49-F238E27FC236}">
                      <a16:creationId xmlns:a16="http://schemas.microsoft.com/office/drawing/2014/main" id="{ABBF428D-A740-45C2-9EA1-6A14E5779417}"/>
                    </a:ext>
                  </a:extLst>
                </p:cNvPr>
                <p:cNvSpPr txBox="1"/>
                <p:nvPr/>
              </p:nvSpPr>
              <p:spPr>
                <a:xfrm rot="16200000">
                  <a:off x="315098" y="4762947"/>
                  <a:ext cx="1089112" cy="338554"/>
                </a:xfrm>
                <a:prstGeom prst="rect">
                  <a:avLst/>
                </a:prstGeom>
                <a:noFill/>
                <a:ln>
                  <a:noFill/>
                </a:ln>
              </p:spPr>
              <p:txBody>
                <a:bodyPr wrap="square" rtlCol="0">
                  <a:spAutoFit/>
                </a:bodyPr>
                <a:lstStyle/>
                <a:p>
                  <a:pPr algn="ctr"/>
                  <a:r>
                    <a:rPr lang="en-US" sz="1600" b="1" dirty="0">
                      <a:latin typeface="Times New Roman" pitchFamily="18" charset="0"/>
                      <a:cs typeface="Times New Roman" pitchFamily="18" charset="0"/>
                    </a:rPr>
                    <a:t>Response</a:t>
                  </a:r>
                </a:p>
              </p:txBody>
            </p:sp>
            <p:cxnSp>
              <p:nvCxnSpPr>
                <p:cNvPr id="14" name="Straight Arrow Connector 13">
                  <a:extLst>
                    <a:ext uri="{FF2B5EF4-FFF2-40B4-BE49-F238E27FC236}">
                      <a16:creationId xmlns:a16="http://schemas.microsoft.com/office/drawing/2014/main" id="{AFA238C8-5585-4887-9CDE-CAB34FD950C3}"/>
                    </a:ext>
                  </a:extLst>
                </p:cNvPr>
                <p:cNvCxnSpPr>
                  <a:cxnSpLocks/>
                </p:cNvCxnSpPr>
                <p:nvPr/>
              </p:nvCxnSpPr>
              <p:spPr>
                <a:xfrm>
                  <a:off x="3334462" y="6780448"/>
                  <a:ext cx="174543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583D656-B80C-44C5-AA33-E59A2A2FB88E}"/>
                    </a:ext>
                  </a:extLst>
                </p:cNvPr>
                <p:cNvCxnSpPr>
                  <a:cxnSpLocks/>
                </p:cNvCxnSpPr>
                <p:nvPr/>
              </p:nvCxnSpPr>
              <p:spPr>
                <a:xfrm flipV="1">
                  <a:off x="1053075" y="4512738"/>
                  <a:ext cx="0" cy="87741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1CBE4EDE-B75F-4D4B-B541-64B71086AAE8}"/>
                  </a:ext>
                </a:extLst>
              </p:cNvPr>
              <p:cNvSpPr txBox="1"/>
              <p:nvPr/>
            </p:nvSpPr>
            <p:spPr>
              <a:xfrm>
                <a:off x="1697518" y="5230674"/>
                <a:ext cx="1143866" cy="400110"/>
              </a:xfrm>
              <a:prstGeom prst="rect">
                <a:avLst/>
              </a:prstGeom>
              <a:solidFill>
                <a:schemeClr val="accent1">
                  <a:lumMod val="40000"/>
                  <a:lumOff val="60000"/>
                  <a:alpha val="50000"/>
                </a:schemeClr>
              </a:solidFill>
            </p:spPr>
            <p:txBody>
              <a:bodyPr wrap="square" rtlCol="0">
                <a:spAutoFit/>
              </a:bodyPr>
              <a:lstStyle/>
              <a:p>
                <a:pPr algn="ctr"/>
                <a:r>
                  <a:rPr lang="en-US" sz="2000" b="1" dirty="0">
                    <a:cs typeface="Times New Roman" pitchFamily="18" charset="0"/>
                  </a:rPr>
                  <a:t>BTEX</a:t>
                </a:r>
              </a:p>
            </p:txBody>
          </p:sp>
          <p:sp>
            <p:nvSpPr>
              <p:cNvPr id="31" name="TextBox 30">
                <a:extLst>
                  <a:ext uri="{FF2B5EF4-FFF2-40B4-BE49-F238E27FC236}">
                    <a16:creationId xmlns:a16="http://schemas.microsoft.com/office/drawing/2014/main" id="{03055CD9-ED1E-4E73-AC57-282941AB1E40}"/>
                  </a:ext>
                </a:extLst>
              </p:cNvPr>
              <p:cNvSpPr txBox="1"/>
              <p:nvPr/>
            </p:nvSpPr>
            <p:spPr>
              <a:xfrm>
                <a:off x="3582465" y="5257951"/>
                <a:ext cx="1143866" cy="400110"/>
              </a:xfrm>
              <a:prstGeom prst="rect">
                <a:avLst/>
              </a:prstGeom>
              <a:solidFill>
                <a:srgbClr val="FFFFCC">
                  <a:alpha val="50000"/>
                </a:srgbClr>
              </a:solidFill>
            </p:spPr>
            <p:txBody>
              <a:bodyPr wrap="square" rtlCol="0">
                <a:spAutoFit/>
              </a:bodyPr>
              <a:lstStyle>
                <a:defPPr>
                  <a:defRPr lang="en-US"/>
                </a:defPPr>
                <a:lvl1pPr algn="ctr">
                  <a:defRPr sz="2000" b="1">
                    <a:cs typeface="Times New Roman" pitchFamily="18" charset="0"/>
                  </a:defRPr>
                </a:lvl1pPr>
              </a:lstStyle>
              <a:p>
                <a:r>
                  <a:rPr lang="en-US" dirty="0"/>
                  <a:t>PAHs</a:t>
                </a:r>
              </a:p>
            </p:txBody>
          </p:sp>
          <p:sp>
            <p:nvSpPr>
              <p:cNvPr id="32" name="TextBox 31">
                <a:extLst>
                  <a:ext uri="{FF2B5EF4-FFF2-40B4-BE49-F238E27FC236}">
                    <a16:creationId xmlns:a16="http://schemas.microsoft.com/office/drawing/2014/main" id="{E1422B2C-98C9-4539-8F9C-73ABD84B264D}"/>
                  </a:ext>
                </a:extLst>
              </p:cNvPr>
              <p:cNvSpPr txBox="1"/>
              <p:nvPr/>
            </p:nvSpPr>
            <p:spPr>
              <a:xfrm>
                <a:off x="6168269" y="5103947"/>
                <a:ext cx="1143866" cy="707886"/>
              </a:xfrm>
              <a:prstGeom prst="rect">
                <a:avLst/>
              </a:prstGeom>
              <a:solidFill>
                <a:srgbClr val="FF6600">
                  <a:alpha val="50000"/>
                </a:srgbClr>
              </a:solidFill>
            </p:spPr>
            <p:txBody>
              <a:bodyPr wrap="square" rtlCol="0">
                <a:spAutoFit/>
              </a:bodyPr>
              <a:lstStyle>
                <a:defPPr>
                  <a:defRPr lang="en-US"/>
                </a:defPPr>
                <a:lvl1pPr algn="ctr">
                  <a:defRPr sz="2000" b="1">
                    <a:cs typeface="Times New Roman" pitchFamily="18" charset="0"/>
                  </a:defRPr>
                </a:lvl1pPr>
              </a:lstStyle>
              <a:p>
                <a:r>
                  <a:rPr lang="en-US" dirty="0"/>
                  <a:t>Heavy Oil, Tar</a:t>
                </a:r>
              </a:p>
            </p:txBody>
          </p:sp>
        </p:grpSp>
        <p:cxnSp>
          <p:nvCxnSpPr>
            <p:cNvPr id="29" name="Straight Connector 28">
              <a:extLst>
                <a:ext uri="{FF2B5EF4-FFF2-40B4-BE49-F238E27FC236}">
                  <a16:creationId xmlns:a16="http://schemas.microsoft.com/office/drawing/2014/main" id="{545EDFDF-07C7-402B-A521-8AEB5FF2ACEA}"/>
                </a:ext>
              </a:extLst>
            </p:cNvPr>
            <p:cNvCxnSpPr/>
            <p:nvPr/>
          </p:nvCxnSpPr>
          <p:spPr>
            <a:xfrm>
              <a:off x="2950670" y="3105823"/>
              <a:ext cx="8897" cy="3181659"/>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45EDFDF-07C7-402B-A521-8AEB5FF2ACEA}"/>
                </a:ext>
              </a:extLst>
            </p:cNvPr>
            <p:cNvCxnSpPr/>
            <p:nvPr/>
          </p:nvCxnSpPr>
          <p:spPr>
            <a:xfrm>
              <a:off x="5530081" y="3104395"/>
              <a:ext cx="8897" cy="3181659"/>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4259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977"/>
          <a:stretch/>
        </p:blipFill>
        <p:spPr>
          <a:xfrm>
            <a:off x="153824" y="726393"/>
            <a:ext cx="8750894" cy="6131607"/>
          </a:xfrm>
          <a:prstGeom prst="rect">
            <a:avLst/>
          </a:prstGeom>
        </p:spPr>
      </p:pic>
      <p:graphicFrame>
        <p:nvGraphicFramePr>
          <p:cNvPr id="60" name="Chart 59">
            <a:extLst>
              <a:ext uri="{FF2B5EF4-FFF2-40B4-BE49-F238E27FC236}">
                <a16:creationId xmlns:a16="http://schemas.microsoft.com/office/drawing/2014/main" id="{9E0A89E7-22CA-47AC-9727-5A345DDC509F}"/>
              </a:ext>
            </a:extLst>
          </p:cNvPr>
          <p:cNvGraphicFramePr>
            <a:graphicFrameLocks/>
          </p:cNvGraphicFramePr>
          <p:nvPr>
            <p:extLst>
              <p:ext uri="{D42A27DB-BD31-4B8C-83A1-F6EECF244321}">
                <p14:modId xmlns:p14="http://schemas.microsoft.com/office/powerpoint/2010/main" val="3097738195"/>
              </p:ext>
            </p:extLst>
          </p:nvPr>
        </p:nvGraphicFramePr>
        <p:xfrm>
          <a:off x="5049144" y="1842736"/>
          <a:ext cx="3937186"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Connector 21"/>
          <p:cNvCxnSpPr/>
          <p:nvPr/>
        </p:nvCxnSpPr>
        <p:spPr>
          <a:xfrm>
            <a:off x="1181399" y="4930600"/>
            <a:ext cx="6452075" cy="17091"/>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932820" y="3561363"/>
            <a:ext cx="965970" cy="461665"/>
          </a:xfrm>
          <a:prstGeom prst="rect">
            <a:avLst/>
          </a:prstGeom>
          <a:noFill/>
        </p:spPr>
        <p:txBody>
          <a:bodyPr wrap="none" rtlCol="0">
            <a:spAutoFit/>
          </a:bodyPr>
          <a:lstStyle/>
          <a:p>
            <a:pPr algn="ctr"/>
            <a:r>
              <a:rPr lang="en-US" sz="2400" b="1" dirty="0"/>
              <a:t>Varies</a:t>
            </a:r>
            <a:endParaRPr lang="en-US" sz="2400" dirty="0"/>
          </a:p>
        </p:txBody>
      </p:sp>
      <p:cxnSp>
        <p:nvCxnSpPr>
          <p:cNvPr id="3" name="Straight Arrow Connector 2"/>
          <p:cNvCxnSpPr>
            <a:stCxn id="33" idx="0"/>
          </p:cNvCxnSpPr>
          <p:nvPr/>
        </p:nvCxnSpPr>
        <p:spPr>
          <a:xfrm flipV="1">
            <a:off x="8415805" y="3153398"/>
            <a:ext cx="10348" cy="4079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827248" y="4518082"/>
            <a:ext cx="4126803" cy="923330"/>
          </a:xfrm>
          <a:prstGeom prst="rect">
            <a:avLst/>
          </a:prstGeom>
          <a:solidFill>
            <a:schemeClr val="bg1"/>
          </a:solidFill>
          <a:ln>
            <a:solidFill>
              <a:schemeClr val="tx1"/>
            </a:solidFill>
          </a:ln>
        </p:spPr>
        <p:txBody>
          <a:bodyPr wrap="square" rtlCol="0">
            <a:spAutoFit/>
          </a:bodyPr>
          <a:lstStyle/>
          <a:p>
            <a:pPr algn="ctr"/>
            <a:r>
              <a:rPr lang="en-US" b="1" dirty="0"/>
              <a:t>Fuel dominated by other 100s of other compounds collectively referred to as “Total Petroleum Hydrocarbon (TPH)”</a:t>
            </a:r>
            <a:endParaRPr lang="en-US" dirty="0"/>
          </a:p>
        </p:txBody>
      </p:sp>
      <p:cxnSp>
        <p:nvCxnSpPr>
          <p:cNvPr id="31" name="Straight Arrow Connector 30"/>
          <p:cNvCxnSpPr>
            <a:stCxn id="30" idx="0"/>
          </p:cNvCxnSpPr>
          <p:nvPr/>
        </p:nvCxnSpPr>
        <p:spPr>
          <a:xfrm flipV="1">
            <a:off x="6890650" y="4110528"/>
            <a:ext cx="125447" cy="4075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35628" y="6220224"/>
            <a:ext cx="2569614" cy="584775"/>
          </a:xfrm>
          <a:prstGeom prst="rect">
            <a:avLst/>
          </a:prstGeom>
          <a:solidFill>
            <a:schemeClr val="bg1"/>
          </a:solidFill>
        </p:spPr>
        <p:txBody>
          <a:bodyPr wrap="none" rtlCol="0">
            <a:spAutoFit/>
          </a:bodyPr>
          <a:lstStyle/>
          <a:p>
            <a:r>
              <a:rPr lang="en-US" sz="1600" b="1" dirty="0"/>
              <a:t>Analytical Technologies, </a:t>
            </a:r>
            <a:r>
              <a:rPr lang="en-US" sz="1600" b="1" dirty="0" err="1"/>
              <a:t>lnc</a:t>
            </a:r>
            <a:r>
              <a:rPr lang="en-US" sz="1600" b="1" dirty="0"/>
              <a:t>.</a:t>
            </a:r>
          </a:p>
          <a:p>
            <a:r>
              <a:rPr lang="en-US" sz="1600" b="1" dirty="0"/>
              <a:t>Fuel Reference Library</a:t>
            </a:r>
            <a:endParaRPr lang="en-US" sz="1600" dirty="0"/>
          </a:p>
        </p:txBody>
      </p:sp>
      <p:sp>
        <p:nvSpPr>
          <p:cNvPr id="28" name="TextBox 27"/>
          <p:cNvSpPr txBox="1"/>
          <p:nvPr/>
        </p:nvSpPr>
        <p:spPr>
          <a:xfrm>
            <a:off x="2021679" y="212362"/>
            <a:ext cx="5120889" cy="584775"/>
          </a:xfrm>
          <a:prstGeom prst="rect">
            <a:avLst/>
          </a:prstGeom>
          <a:noFill/>
        </p:spPr>
        <p:txBody>
          <a:bodyPr wrap="none" rtlCol="0">
            <a:spAutoFit/>
          </a:bodyPr>
          <a:lstStyle/>
          <a:p>
            <a:pPr algn="ctr"/>
            <a:r>
              <a:rPr lang="en-US" altLang="en-US" sz="3200" b="1" dirty="0">
                <a:ea typeface="SimSun" panose="02010600030101010101" pitchFamily="2" charset="-122"/>
                <a:cs typeface="Times New Roman" panose="02020603050405020304" pitchFamily="18" charset="0"/>
              </a:rPr>
              <a:t>Gasoline Fuel Chromatogram</a:t>
            </a:r>
          </a:p>
        </p:txBody>
      </p:sp>
      <p:sp>
        <p:nvSpPr>
          <p:cNvPr id="2" name="Slide Number Placeholder 1"/>
          <p:cNvSpPr>
            <a:spLocks noGrp="1"/>
          </p:cNvSpPr>
          <p:nvPr>
            <p:ph type="sldNum" sz="quarter" idx="12"/>
          </p:nvPr>
        </p:nvSpPr>
        <p:spPr/>
        <p:txBody>
          <a:bodyPr/>
          <a:lstStyle/>
          <a:p>
            <a:fld id="{77CD6BDE-A700-4CC1-A8B9-DB2FE996EB9A}" type="slidenum">
              <a:rPr lang="en-US" smtClean="0"/>
              <a:pPr/>
              <a:t>15</a:t>
            </a:fld>
            <a:endParaRPr lang="en-US"/>
          </a:p>
        </p:txBody>
      </p:sp>
      <p:grpSp>
        <p:nvGrpSpPr>
          <p:cNvPr id="6" name="Group 5"/>
          <p:cNvGrpSpPr/>
          <p:nvPr/>
        </p:nvGrpSpPr>
        <p:grpSpPr>
          <a:xfrm>
            <a:off x="2119361" y="1355889"/>
            <a:ext cx="2559888" cy="4660350"/>
            <a:chOff x="2119361" y="1355889"/>
            <a:chExt cx="2559888" cy="4660350"/>
          </a:xfrm>
        </p:grpSpPr>
        <p:grpSp>
          <p:nvGrpSpPr>
            <p:cNvPr id="46" name="Group 45">
              <a:extLst>
                <a:ext uri="{FF2B5EF4-FFF2-40B4-BE49-F238E27FC236}">
                  <a16:creationId xmlns:a16="http://schemas.microsoft.com/office/drawing/2014/main" id="{AC221FBC-B13D-4D9E-9F22-D979C47DF50F}"/>
                </a:ext>
              </a:extLst>
            </p:cNvPr>
            <p:cNvGrpSpPr/>
            <p:nvPr/>
          </p:nvGrpSpPr>
          <p:grpSpPr>
            <a:xfrm>
              <a:off x="2391401" y="1815843"/>
              <a:ext cx="2287848" cy="4200396"/>
              <a:chOff x="2391401" y="1815843"/>
              <a:chExt cx="2287848" cy="4200396"/>
            </a:xfrm>
          </p:grpSpPr>
          <p:grpSp>
            <p:nvGrpSpPr>
              <p:cNvPr id="49" name="Group 48">
                <a:extLst>
                  <a:ext uri="{FF2B5EF4-FFF2-40B4-BE49-F238E27FC236}">
                    <a16:creationId xmlns:a16="http://schemas.microsoft.com/office/drawing/2014/main" id="{E3341B72-5E25-49E5-A672-0112EA55A254}"/>
                  </a:ext>
                </a:extLst>
              </p:cNvPr>
              <p:cNvGrpSpPr/>
              <p:nvPr/>
            </p:nvGrpSpPr>
            <p:grpSpPr>
              <a:xfrm>
                <a:off x="2819115" y="2521325"/>
                <a:ext cx="1860134" cy="3494914"/>
                <a:chOff x="2819115" y="2441237"/>
                <a:chExt cx="1860134" cy="4137596"/>
              </a:xfrm>
            </p:grpSpPr>
            <p:cxnSp>
              <p:nvCxnSpPr>
                <p:cNvPr id="56" name="Straight Connector 55">
                  <a:extLst>
                    <a:ext uri="{FF2B5EF4-FFF2-40B4-BE49-F238E27FC236}">
                      <a16:creationId xmlns:a16="http://schemas.microsoft.com/office/drawing/2014/main" id="{FDFCEFDC-850B-43BC-9FDE-A3F06E431253}"/>
                    </a:ext>
                  </a:extLst>
                </p:cNvPr>
                <p:cNvCxnSpPr/>
                <p:nvPr/>
              </p:nvCxnSpPr>
              <p:spPr>
                <a:xfrm>
                  <a:off x="2819115" y="2956844"/>
                  <a:ext cx="25638" cy="360632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711D6B9-2DAC-4227-97A5-8A9536E2F675}"/>
                    </a:ext>
                  </a:extLst>
                </p:cNvPr>
                <p:cNvCxnSpPr/>
                <p:nvPr/>
              </p:nvCxnSpPr>
              <p:spPr>
                <a:xfrm>
                  <a:off x="3091154" y="2972508"/>
                  <a:ext cx="25638" cy="360632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F4F7FA0-A10D-4ECC-85D9-3859A5B27528}"/>
                    </a:ext>
                  </a:extLst>
                </p:cNvPr>
                <p:cNvCxnSpPr/>
                <p:nvPr/>
              </p:nvCxnSpPr>
              <p:spPr>
                <a:xfrm>
                  <a:off x="4653611" y="2971080"/>
                  <a:ext cx="25638" cy="360632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45EDFDF-07C7-402B-A521-8AEB5FF2ACEA}"/>
                    </a:ext>
                  </a:extLst>
                </p:cNvPr>
                <p:cNvCxnSpPr/>
                <p:nvPr/>
              </p:nvCxnSpPr>
              <p:spPr>
                <a:xfrm>
                  <a:off x="3638400" y="2441237"/>
                  <a:ext cx="49331" cy="4127332"/>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786C53AC-4A28-4850-933E-EF146B0E674C}"/>
                  </a:ext>
                </a:extLst>
              </p:cNvPr>
              <p:cNvSpPr txBox="1"/>
              <p:nvPr/>
            </p:nvSpPr>
            <p:spPr>
              <a:xfrm>
                <a:off x="2391401" y="2066663"/>
                <a:ext cx="659155" cy="461665"/>
              </a:xfrm>
              <a:prstGeom prst="rect">
                <a:avLst/>
              </a:prstGeom>
              <a:noFill/>
            </p:spPr>
            <p:txBody>
              <a:bodyPr wrap="none" rtlCol="0">
                <a:spAutoFit/>
              </a:bodyPr>
              <a:lstStyle/>
              <a:p>
                <a:r>
                  <a:rPr lang="en-US" sz="2400" b="1" dirty="0"/>
                  <a:t>C10</a:t>
                </a:r>
              </a:p>
            </p:txBody>
          </p:sp>
          <p:sp>
            <p:nvSpPr>
              <p:cNvPr id="51" name="TextBox 50">
                <a:extLst>
                  <a:ext uri="{FF2B5EF4-FFF2-40B4-BE49-F238E27FC236}">
                    <a16:creationId xmlns:a16="http://schemas.microsoft.com/office/drawing/2014/main" id="{9900C347-B197-4525-A15F-596F1FDE54E3}"/>
                  </a:ext>
                </a:extLst>
              </p:cNvPr>
              <p:cNvSpPr txBox="1"/>
              <p:nvPr/>
            </p:nvSpPr>
            <p:spPr>
              <a:xfrm>
                <a:off x="3041843" y="1815843"/>
                <a:ext cx="659155" cy="461665"/>
              </a:xfrm>
              <a:prstGeom prst="rect">
                <a:avLst/>
              </a:prstGeom>
              <a:noFill/>
            </p:spPr>
            <p:txBody>
              <a:bodyPr wrap="none" rtlCol="0">
                <a:spAutoFit/>
              </a:bodyPr>
              <a:lstStyle/>
              <a:p>
                <a:r>
                  <a:rPr lang="en-US" sz="2400" b="1" dirty="0"/>
                  <a:t>C12</a:t>
                </a:r>
              </a:p>
            </p:txBody>
          </p:sp>
          <p:sp>
            <p:nvSpPr>
              <p:cNvPr id="52" name="TextBox 51">
                <a:extLst>
                  <a:ext uri="{FF2B5EF4-FFF2-40B4-BE49-F238E27FC236}">
                    <a16:creationId xmlns:a16="http://schemas.microsoft.com/office/drawing/2014/main" id="{80814001-7842-4103-8552-B420BD9ADE14}"/>
                  </a:ext>
                </a:extLst>
              </p:cNvPr>
              <p:cNvSpPr txBox="1"/>
              <p:nvPr/>
            </p:nvSpPr>
            <p:spPr>
              <a:xfrm>
                <a:off x="3865317" y="2416869"/>
                <a:ext cx="659155" cy="461665"/>
              </a:xfrm>
              <a:prstGeom prst="rect">
                <a:avLst/>
              </a:prstGeom>
              <a:noFill/>
              <a:ln>
                <a:noFill/>
              </a:ln>
            </p:spPr>
            <p:txBody>
              <a:bodyPr wrap="none" rtlCol="0">
                <a:spAutoFit/>
              </a:bodyPr>
              <a:lstStyle/>
              <a:p>
                <a:r>
                  <a:rPr lang="en-US" sz="2400" b="1" dirty="0"/>
                  <a:t>C16</a:t>
                </a:r>
              </a:p>
            </p:txBody>
          </p:sp>
          <p:cxnSp>
            <p:nvCxnSpPr>
              <p:cNvPr id="53" name="Straight Arrow Connector 52">
                <a:extLst>
                  <a:ext uri="{FF2B5EF4-FFF2-40B4-BE49-F238E27FC236}">
                    <a16:creationId xmlns:a16="http://schemas.microsoft.com/office/drawing/2014/main" id="{E4D4B692-029D-41D5-8CFF-6798B19551DF}"/>
                  </a:ext>
                </a:extLst>
              </p:cNvPr>
              <p:cNvCxnSpPr/>
              <p:nvPr/>
            </p:nvCxnSpPr>
            <p:spPr>
              <a:xfrm>
                <a:off x="2800900" y="2521325"/>
                <a:ext cx="290254" cy="3434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2B88B816-5E38-43FF-8AB4-AE4C0DC9BA04}"/>
                  </a:ext>
                </a:extLst>
              </p:cNvPr>
              <p:cNvCxnSpPr/>
              <p:nvPr/>
            </p:nvCxnSpPr>
            <p:spPr>
              <a:xfrm>
                <a:off x="3322596" y="2177866"/>
                <a:ext cx="261244" cy="3132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60E0244C-3B32-4D23-8334-ED48C8F87230}"/>
                  </a:ext>
                </a:extLst>
              </p:cNvPr>
              <p:cNvCxnSpPr/>
              <p:nvPr/>
            </p:nvCxnSpPr>
            <p:spPr>
              <a:xfrm>
                <a:off x="4242874" y="2861916"/>
                <a:ext cx="329126" cy="3524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8D12310C-AEA9-482A-8F19-FBDB65E9C45F}"/>
                </a:ext>
              </a:extLst>
            </p:cNvPr>
            <p:cNvSpPr txBox="1"/>
            <p:nvPr/>
          </p:nvSpPr>
          <p:spPr>
            <a:xfrm>
              <a:off x="2119361" y="2384282"/>
              <a:ext cx="503664" cy="461665"/>
            </a:xfrm>
            <a:prstGeom prst="rect">
              <a:avLst/>
            </a:prstGeom>
            <a:noFill/>
          </p:spPr>
          <p:txBody>
            <a:bodyPr wrap="none" rtlCol="0">
              <a:spAutoFit/>
            </a:bodyPr>
            <a:lstStyle/>
            <a:p>
              <a:r>
                <a:rPr lang="en-US" sz="2400" b="1" dirty="0"/>
                <a:t>C8</a:t>
              </a:r>
            </a:p>
          </p:txBody>
        </p:sp>
        <p:cxnSp>
          <p:nvCxnSpPr>
            <p:cNvPr id="48" name="Straight Arrow Connector 47">
              <a:extLst>
                <a:ext uri="{FF2B5EF4-FFF2-40B4-BE49-F238E27FC236}">
                  <a16:creationId xmlns:a16="http://schemas.microsoft.com/office/drawing/2014/main" id="{217974DC-62C4-4984-B858-E9612CB809D9}"/>
                </a:ext>
              </a:extLst>
            </p:cNvPr>
            <p:cNvCxnSpPr>
              <a:stCxn id="47" idx="2"/>
            </p:cNvCxnSpPr>
            <p:nvPr/>
          </p:nvCxnSpPr>
          <p:spPr>
            <a:xfrm>
              <a:off x="2371193" y="2845947"/>
              <a:ext cx="363461" cy="3097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13905" y="1355889"/>
              <a:ext cx="2034312" cy="461665"/>
              <a:chOff x="2513905" y="1355889"/>
              <a:chExt cx="2034312" cy="461665"/>
            </a:xfrm>
          </p:grpSpPr>
          <p:sp>
            <p:nvSpPr>
              <p:cNvPr id="27" name="TextBox 26"/>
              <p:cNvSpPr txBox="1"/>
              <p:nvPr/>
            </p:nvSpPr>
            <p:spPr>
              <a:xfrm>
                <a:off x="2556573" y="1355889"/>
                <a:ext cx="1920911" cy="461665"/>
              </a:xfrm>
              <a:prstGeom prst="rect">
                <a:avLst/>
              </a:prstGeom>
              <a:noFill/>
            </p:spPr>
            <p:txBody>
              <a:bodyPr wrap="none" rtlCol="0">
                <a:spAutoFit/>
              </a:bodyPr>
              <a:lstStyle/>
              <a:p>
                <a:pPr algn="ctr"/>
                <a:r>
                  <a:rPr lang="en-US" sz="2400" b="1" dirty="0"/>
                  <a:t>More Volatile</a:t>
                </a:r>
                <a:endParaRPr lang="en-US" sz="2400" dirty="0"/>
              </a:p>
            </p:txBody>
          </p:sp>
          <p:grpSp>
            <p:nvGrpSpPr>
              <p:cNvPr id="7" name="Group 6"/>
              <p:cNvGrpSpPr/>
              <p:nvPr/>
            </p:nvGrpSpPr>
            <p:grpSpPr>
              <a:xfrm>
                <a:off x="2513905" y="1786476"/>
                <a:ext cx="2034312" cy="20596"/>
                <a:chOff x="2632118" y="5982412"/>
                <a:chExt cx="2034312" cy="20596"/>
              </a:xfrm>
            </p:grpSpPr>
            <p:cxnSp>
              <p:nvCxnSpPr>
                <p:cNvPr id="29" name="Straight Connector 28">
                  <a:extLst>
                    <a:ext uri="{FF2B5EF4-FFF2-40B4-BE49-F238E27FC236}">
                      <a16:creationId xmlns:a16="http://schemas.microsoft.com/office/drawing/2014/main" id="{1F4F7FA0-A10D-4ECC-85D9-3859A5B27528}"/>
                    </a:ext>
                  </a:extLst>
                </p:cNvPr>
                <p:cNvCxnSpPr/>
                <p:nvPr/>
              </p:nvCxnSpPr>
              <p:spPr>
                <a:xfrm flipH="1" flipV="1">
                  <a:off x="3677346" y="5996983"/>
                  <a:ext cx="989084" cy="602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F4F7FA0-A10D-4ECC-85D9-3859A5B27528}"/>
                    </a:ext>
                  </a:extLst>
                </p:cNvPr>
                <p:cNvCxnSpPr/>
                <p:nvPr/>
              </p:nvCxnSpPr>
              <p:spPr>
                <a:xfrm flipH="1" flipV="1">
                  <a:off x="2632118" y="5982412"/>
                  <a:ext cx="989084" cy="6025"/>
                </a:xfrm>
                <a:prstGeom prst="line">
                  <a:avLst/>
                </a:prstGeom>
                <a:ln w="38100">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grpSp>
      </p:grpSp>
      <p:sp>
        <p:nvSpPr>
          <p:cNvPr id="34" name="TextBox 33"/>
          <p:cNvSpPr txBox="1"/>
          <p:nvPr/>
        </p:nvSpPr>
        <p:spPr>
          <a:xfrm>
            <a:off x="6440432" y="3068646"/>
            <a:ext cx="474810" cy="707886"/>
          </a:xfrm>
          <a:prstGeom prst="rect">
            <a:avLst/>
          </a:prstGeom>
          <a:noFill/>
        </p:spPr>
        <p:txBody>
          <a:bodyPr wrap="non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DDF7DFF4-A2F6-4CAF-86CF-DC2A541CDE53}"/>
              </a:ext>
            </a:extLst>
          </p:cNvPr>
          <p:cNvSpPr txBox="1"/>
          <p:nvPr/>
        </p:nvSpPr>
        <p:spPr>
          <a:xfrm>
            <a:off x="2758294" y="3381768"/>
            <a:ext cx="758734" cy="461665"/>
          </a:xfrm>
          <a:prstGeom prst="rect">
            <a:avLst/>
          </a:prstGeom>
          <a:solidFill>
            <a:schemeClr val="bg1"/>
          </a:solidFill>
        </p:spPr>
        <p:txBody>
          <a:bodyPr wrap="none" rtlCol="0">
            <a:spAutoFit/>
          </a:bodyPr>
          <a:lstStyle/>
          <a:p>
            <a:pPr algn="ctr"/>
            <a:r>
              <a:rPr lang="en-US" sz="2400" b="1" dirty="0"/>
              <a:t>GRO</a:t>
            </a:r>
            <a:endParaRPr lang="en-US" sz="2400" dirty="0"/>
          </a:p>
        </p:txBody>
      </p:sp>
      <p:sp>
        <p:nvSpPr>
          <p:cNvPr id="36" name="TextBox 35">
            <a:extLst>
              <a:ext uri="{FF2B5EF4-FFF2-40B4-BE49-F238E27FC236}">
                <a16:creationId xmlns:a16="http://schemas.microsoft.com/office/drawing/2014/main" id="{DDF7DFF4-A2F6-4CAF-86CF-DC2A541CDE53}"/>
              </a:ext>
            </a:extLst>
          </p:cNvPr>
          <p:cNvSpPr txBox="1"/>
          <p:nvPr/>
        </p:nvSpPr>
        <p:spPr>
          <a:xfrm>
            <a:off x="3733550" y="3417269"/>
            <a:ext cx="757130" cy="461665"/>
          </a:xfrm>
          <a:prstGeom prst="rect">
            <a:avLst/>
          </a:prstGeom>
          <a:solidFill>
            <a:schemeClr val="bg1"/>
          </a:solidFill>
        </p:spPr>
        <p:txBody>
          <a:bodyPr wrap="none" rtlCol="0">
            <a:spAutoFit/>
          </a:bodyPr>
          <a:lstStyle/>
          <a:p>
            <a:pPr algn="ctr"/>
            <a:r>
              <a:rPr lang="en-US" sz="2400" b="1" dirty="0"/>
              <a:t>DRO</a:t>
            </a:r>
            <a:endParaRPr lang="en-US" sz="2400" dirty="0"/>
          </a:p>
        </p:txBody>
      </p:sp>
    </p:spTree>
    <p:extLst>
      <p:ext uri="{BB962C8B-B14F-4D97-AF65-F5344CB8AC3E}">
        <p14:creationId xmlns:p14="http://schemas.microsoft.com/office/powerpoint/2010/main" val="3862934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698874"/>
            <a:ext cx="9144000" cy="6159125"/>
          </a:xfrm>
          <a:prstGeom prst="rect">
            <a:avLst/>
          </a:prstGeom>
        </p:spPr>
      </p:pic>
      <p:cxnSp>
        <p:nvCxnSpPr>
          <p:cNvPr id="31" name="Straight Connector 30"/>
          <p:cNvCxnSpPr/>
          <p:nvPr/>
        </p:nvCxnSpPr>
        <p:spPr>
          <a:xfrm>
            <a:off x="1181399" y="5092972"/>
            <a:ext cx="6452075" cy="1709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5" name="Chart 34">
            <a:extLst>
              <a:ext uri="{FF2B5EF4-FFF2-40B4-BE49-F238E27FC236}">
                <a16:creationId xmlns:a16="http://schemas.microsoft.com/office/drawing/2014/main" id="{775F2717-5619-4743-A3C4-9DF225F13490}"/>
              </a:ext>
            </a:extLst>
          </p:cNvPr>
          <p:cNvGraphicFramePr>
            <a:graphicFrameLocks/>
          </p:cNvGraphicFramePr>
          <p:nvPr>
            <p:extLst>
              <p:ext uri="{D42A27DB-BD31-4B8C-83A1-F6EECF244321}">
                <p14:modId xmlns:p14="http://schemas.microsoft.com/office/powerpoint/2010/main" val="2930481786"/>
              </p:ext>
            </p:extLst>
          </p:nvPr>
        </p:nvGraphicFramePr>
        <p:xfrm>
          <a:off x="5074886" y="1842736"/>
          <a:ext cx="3875137"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047299" y="212362"/>
            <a:ext cx="7086748" cy="584775"/>
          </a:xfrm>
          <a:prstGeom prst="rect">
            <a:avLst/>
          </a:prstGeom>
          <a:noFill/>
        </p:spPr>
        <p:txBody>
          <a:bodyPr wrap="none" rtlCol="0">
            <a:spAutoFit/>
          </a:bodyPr>
          <a:lstStyle/>
          <a:p>
            <a:pPr algn="ctr"/>
            <a:r>
              <a:rPr lang="en-US" altLang="en-US" sz="3200" b="1" dirty="0">
                <a:ea typeface="SimSun" panose="02010600030101010101" pitchFamily="2" charset="-122"/>
                <a:cs typeface="Times New Roman" panose="02020603050405020304" pitchFamily="18" charset="0"/>
              </a:rPr>
              <a:t>Kerosene Fuel (e.g., JP-5) Chromatogram</a:t>
            </a:r>
          </a:p>
        </p:txBody>
      </p:sp>
      <p:sp>
        <p:nvSpPr>
          <p:cNvPr id="29" name="TextBox 28">
            <a:extLst>
              <a:ext uri="{FF2B5EF4-FFF2-40B4-BE49-F238E27FC236}">
                <a16:creationId xmlns:a16="http://schemas.microsoft.com/office/drawing/2014/main" id="{DDF7DFF4-A2F6-4CAF-86CF-DC2A541CDE53}"/>
              </a:ext>
            </a:extLst>
          </p:cNvPr>
          <p:cNvSpPr txBox="1"/>
          <p:nvPr/>
        </p:nvSpPr>
        <p:spPr>
          <a:xfrm>
            <a:off x="7952070" y="3570988"/>
            <a:ext cx="965970" cy="461665"/>
          </a:xfrm>
          <a:prstGeom prst="rect">
            <a:avLst/>
          </a:prstGeom>
          <a:noFill/>
        </p:spPr>
        <p:txBody>
          <a:bodyPr wrap="none" rtlCol="0">
            <a:spAutoFit/>
          </a:bodyPr>
          <a:lstStyle/>
          <a:p>
            <a:pPr algn="ctr"/>
            <a:r>
              <a:rPr lang="en-US" sz="2400" b="1" dirty="0"/>
              <a:t>Varies</a:t>
            </a:r>
            <a:endParaRPr lang="en-US" sz="2400" dirty="0"/>
          </a:p>
        </p:txBody>
      </p:sp>
      <p:cxnSp>
        <p:nvCxnSpPr>
          <p:cNvPr id="30" name="Straight Arrow Connector 29">
            <a:extLst>
              <a:ext uri="{FF2B5EF4-FFF2-40B4-BE49-F238E27FC236}">
                <a16:creationId xmlns:a16="http://schemas.microsoft.com/office/drawing/2014/main" id="{E5390CF0-4F2D-4415-8FB4-368E79DE2A16}"/>
              </a:ext>
            </a:extLst>
          </p:cNvPr>
          <p:cNvCxnSpPr>
            <a:cxnSpLocks/>
          </p:cNvCxnSpPr>
          <p:nvPr/>
        </p:nvCxnSpPr>
        <p:spPr>
          <a:xfrm flipH="1" flipV="1">
            <a:off x="8422105" y="3243712"/>
            <a:ext cx="12950" cy="3850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8AB9702-4FC3-4DAD-8248-4402DBDE0E84}"/>
              </a:ext>
            </a:extLst>
          </p:cNvPr>
          <p:cNvSpPr txBox="1"/>
          <p:nvPr/>
        </p:nvSpPr>
        <p:spPr>
          <a:xfrm>
            <a:off x="5016429" y="4306056"/>
            <a:ext cx="2492163" cy="707886"/>
          </a:xfrm>
          <a:prstGeom prst="rect">
            <a:avLst/>
          </a:prstGeom>
          <a:noFill/>
        </p:spPr>
        <p:txBody>
          <a:bodyPr wrap="square" rtlCol="0">
            <a:spAutoFit/>
          </a:bodyPr>
          <a:lstStyle/>
          <a:p>
            <a:pPr algn="ctr"/>
            <a:r>
              <a:rPr lang="en-US" sz="2000" b="1" dirty="0"/>
              <a:t>Lower BTEXMN in newer formulations</a:t>
            </a:r>
            <a:endParaRPr lang="en-US" sz="2000" dirty="0"/>
          </a:p>
        </p:txBody>
      </p:sp>
      <p:sp>
        <p:nvSpPr>
          <p:cNvPr id="26" name="TextBox 25">
            <a:extLst>
              <a:ext uri="{FF2B5EF4-FFF2-40B4-BE49-F238E27FC236}">
                <a16:creationId xmlns:a16="http://schemas.microsoft.com/office/drawing/2014/main" id="{BFD934AA-E58A-49BB-97B8-35E991CCFDD5}"/>
              </a:ext>
            </a:extLst>
          </p:cNvPr>
          <p:cNvSpPr txBox="1"/>
          <p:nvPr/>
        </p:nvSpPr>
        <p:spPr>
          <a:xfrm>
            <a:off x="6135628" y="6220224"/>
            <a:ext cx="2569614" cy="584775"/>
          </a:xfrm>
          <a:prstGeom prst="rect">
            <a:avLst/>
          </a:prstGeom>
          <a:solidFill>
            <a:schemeClr val="bg1"/>
          </a:solidFill>
        </p:spPr>
        <p:txBody>
          <a:bodyPr wrap="none" rtlCol="0">
            <a:spAutoFit/>
          </a:bodyPr>
          <a:lstStyle/>
          <a:p>
            <a:r>
              <a:rPr lang="en-US" sz="1600" b="1" dirty="0"/>
              <a:t>Analytical Technologies, </a:t>
            </a:r>
            <a:r>
              <a:rPr lang="en-US" sz="1600" b="1" dirty="0" err="1"/>
              <a:t>lnc</a:t>
            </a:r>
            <a:r>
              <a:rPr lang="en-US" sz="1600" b="1" dirty="0"/>
              <a:t>.</a:t>
            </a:r>
          </a:p>
          <a:p>
            <a:r>
              <a:rPr lang="en-US" sz="1600" b="1" dirty="0"/>
              <a:t>Fuel Reference Library</a:t>
            </a:r>
            <a:endParaRPr lang="en-US" sz="1600" dirty="0"/>
          </a:p>
        </p:txBody>
      </p:sp>
      <p:sp>
        <p:nvSpPr>
          <p:cNvPr id="2" name="Slide Number Placeholder 1"/>
          <p:cNvSpPr>
            <a:spLocks noGrp="1"/>
          </p:cNvSpPr>
          <p:nvPr>
            <p:ph type="sldNum" sz="quarter" idx="12"/>
          </p:nvPr>
        </p:nvSpPr>
        <p:spPr/>
        <p:txBody>
          <a:bodyPr/>
          <a:lstStyle/>
          <a:p>
            <a:fld id="{77CD6BDE-A700-4CC1-A8B9-DB2FE996EB9A}" type="slidenum">
              <a:rPr lang="en-US" smtClean="0"/>
              <a:pPr/>
              <a:t>16</a:t>
            </a:fld>
            <a:endParaRPr lang="en-US"/>
          </a:p>
        </p:txBody>
      </p:sp>
      <p:grpSp>
        <p:nvGrpSpPr>
          <p:cNvPr id="28" name="Group 27"/>
          <p:cNvGrpSpPr/>
          <p:nvPr/>
        </p:nvGrpSpPr>
        <p:grpSpPr>
          <a:xfrm>
            <a:off x="2513905" y="1355889"/>
            <a:ext cx="2034312" cy="461665"/>
            <a:chOff x="2513905" y="1355889"/>
            <a:chExt cx="2034312" cy="461665"/>
          </a:xfrm>
        </p:grpSpPr>
        <p:sp>
          <p:nvSpPr>
            <p:cNvPr id="32" name="TextBox 31"/>
            <p:cNvSpPr txBox="1"/>
            <p:nvPr/>
          </p:nvSpPr>
          <p:spPr>
            <a:xfrm>
              <a:off x="2556573" y="1355889"/>
              <a:ext cx="1920911" cy="461665"/>
            </a:xfrm>
            <a:prstGeom prst="rect">
              <a:avLst/>
            </a:prstGeom>
            <a:noFill/>
          </p:spPr>
          <p:txBody>
            <a:bodyPr wrap="none" rtlCol="0">
              <a:spAutoFit/>
            </a:bodyPr>
            <a:lstStyle/>
            <a:p>
              <a:pPr algn="ctr"/>
              <a:r>
                <a:rPr lang="en-US" sz="2400" b="1" dirty="0"/>
                <a:t>More Volatile</a:t>
              </a:r>
              <a:endParaRPr lang="en-US" sz="2400" dirty="0"/>
            </a:p>
          </p:txBody>
        </p:sp>
        <p:grpSp>
          <p:nvGrpSpPr>
            <p:cNvPr id="33" name="Group 32"/>
            <p:cNvGrpSpPr/>
            <p:nvPr/>
          </p:nvGrpSpPr>
          <p:grpSpPr>
            <a:xfrm>
              <a:off x="2513905" y="1786476"/>
              <a:ext cx="2034312" cy="20596"/>
              <a:chOff x="2632118" y="5982412"/>
              <a:chExt cx="2034312" cy="20596"/>
            </a:xfrm>
          </p:grpSpPr>
          <p:cxnSp>
            <p:nvCxnSpPr>
              <p:cNvPr id="34" name="Straight Connector 33">
                <a:extLst>
                  <a:ext uri="{FF2B5EF4-FFF2-40B4-BE49-F238E27FC236}">
                    <a16:creationId xmlns:a16="http://schemas.microsoft.com/office/drawing/2014/main" id="{1F4F7FA0-A10D-4ECC-85D9-3859A5B27528}"/>
                  </a:ext>
                </a:extLst>
              </p:cNvPr>
              <p:cNvCxnSpPr/>
              <p:nvPr/>
            </p:nvCxnSpPr>
            <p:spPr>
              <a:xfrm flipH="1" flipV="1">
                <a:off x="3677346" y="5996983"/>
                <a:ext cx="989084" cy="602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F4F7FA0-A10D-4ECC-85D9-3859A5B27528}"/>
                  </a:ext>
                </a:extLst>
              </p:cNvPr>
              <p:cNvCxnSpPr/>
              <p:nvPr/>
            </p:nvCxnSpPr>
            <p:spPr>
              <a:xfrm flipH="1" flipV="1">
                <a:off x="2632118" y="5982412"/>
                <a:ext cx="989084" cy="6025"/>
              </a:xfrm>
              <a:prstGeom prst="line">
                <a:avLst/>
              </a:prstGeom>
              <a:ln w="38100">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grpSp>
      <p:sp>
        <p:nvSpPr>
          <p:cNvPr id="37" name="TextBox 36"/>
          <p:cNvSpPr txBox="1"/>
          <p:nvPr/>
        </p:nvSpPr>
        <p:spPr>
          <a:xfrm>
            <a:off x="6440432" y="3068646"/>
            <a:ext cx="474810" cy="707886"/>
          </a:xfrm>
          <a:prstGeom prst="rect">
            <a:avLst/>
          </a:prstGeom>
          <a:noFill/>
        </p:spPr>
        <p:txBody>
          <a:bodyPr wrap="non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a:t>
            </a:r>
            <a:endParaRPr lang="en-US" sz="4000" dirty="0">
              <a:latin typeface="Tahoma" panose="020B0604030504040204" pitchFamily="34" charset="0"/>
              <a:ea typeface="Tahoma" panose="020B0604030504040204" pitchFamily="34" charset="0"/>
              <a:cs typeface="Tahoma" panose="020B0604030504040204" pitchFamily="34" charset="0"/>
            </a:endParaRPr>
          </a:p>
        </p:txBody>
      </p:sp>
      <p:grpSp>
        <p:nvGrpSpPr>
          <p:cNvPr id="39" name="Group 38"/>
          <p:cNvGrpSpPr/>
          <p:nvPr/>
        </p:nvGrpSpPr>
        <p:grpSpPr>
          <a:xfrm>
            <a:off x="2119361" y="1355889"/>
            <a:ext cx="2559888" cy="4660350"/>
            <a:chOff x="2119361" y="1355889"/>
            <a:chExt cx="2559888" cy="4660350"/>
          </a:xfrm>
        </p:grpSpPr>
        <p:grpSp>
          <p:nvGrpSpPr>
            <p:cNvPr id="40" name="Group 39">
              <a:extLst>
                <a:ext uri="{FF2B5EF4-FFF2-40B4-BE49-F238E27FC236}">
                  <a16:creationId xmlns:a16="http://schemas.microsoft.com/office/drawing/2014/main" id="{AC221FBC-B13D-4D9E-9F22-D979C47DF50F}"/>
                </a:ext>
              </a:extLst>
            </p:cNvPr>
            <p:cNvGrpSpPr/>
            <p:nvPr/>
          </p:nvGrpSpPr>
          <p:grpSpPr>
            <a:xfrm>
              <a:off x="2391401" y="1815843"/>
              <a:ext cx="2287848" cy="4200396"/>
              <a:chOff x="2391401" y="1815843"/>
              <a:chExt cx="2287848" cy="4200396"/>
            </a:xfrm>
          </p:grpSpPr>
          <p:grpSp>
            <p:nvGrpSpPr>
              <p:cNvPr id="52" name="Group 51">
                <a:extLst>
                  <a:ext uri="{FF2B5EF4-FFF2-40B4-BE49-F238E27FC236}">
                    <a16:creationId xmlns:a16="http://schemas.microsoft.com/office/drawing/2014/main" id="{E3341B72-5E25-49E5-A672-0112EA55A254}"/>
                  </a:ext>
                </a:extLst>
              </p:cNvPr>
              <p:cNvGrpSpPr/>
              <p:nvPr/>
            </p:nvGrpSpPr>
            <p:grpSpPr>
              <a:xfrm>
                <a:off x="2819115" y="2521325"/>
                <a:ext cx="1860134" cy="3494914"/>
                <a:chOff x="2819115" y="2441237"/>
                <a:chExt cx="1860134" cy="4137596"/>
              </a:xfrm>
            </p:grpSpPr>
            <p:cxnSp>
              <p:nvCxnSpPr>
                <p:cNvPr id="59" name="Straight Connector 58">
                  <a:extLst>
                    <a:ext uri="{FF2B5EF4-FFF2-40B4-BE49-F238E27FC236}">
                      <a16:creationId xmlns:a16="http://schemas.microsoft.com/office/drawing/2014/main" id="{FDFCEFDC-850B-43BC-9FDE-A3F06E431253}"/>
                    </a:ext>
                  </a:extLst>
                </p:cNvPr>
                <p:cNvCxnSpPr/>
                <p:nvPr/>
              </p:nvCxnSpPr>
              <p:spPr>
                <a:xfrm>
                  <a:off x="2819115" y="2956844"/>
                  <a:ext cx="25638" cy="360632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711D6B9-2DAC-4227-97A5-8A9536E2F675}"/>
                    </a:ext>
                  </a:extLst>
                </p:cNvPr>
                <p:cNvCxnSpPr/>
                <p:nvPr/>
              </p:nvCxnSpPr>
              <p:spPr>
                <a:xfrm>
                  <a:off x="3091154" y="2972508"/>
                  <a:ext cx="25638" cy="360632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F4F7FA0-A10D-4ECC-85D9-3859A5B27528}"/>
                    </a:ext>
                  </a:extLst>
                </p:cNvPr>
                <p:cNvCxnSpPr/>
                <p:nvPr/>
              </p:nvCxnSpPr>
              <p:spPr>
                <a:xfrm>
                  <a:off x="4653611" y="2971080"/>
                  <a:ext cx="25638" cy="360632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45EDFDF-07C7-402B-A521-8AEB5FF2ACEA}"/>
                    </a:ext>
                  </a:extLst>
                </p:cNvPr>
                <p:cNvCxnSpPr/>
                <p:nvPr/>
              </p:nvCxnSpPr>
              <p:spPr>
                <a:xfrm>
                  <a:off x="3638400" y="2441237"/>
                  <a:ext cx="49331" cy="4127332"/>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786C53AC-4A28-4850-933E-EF146B0E674C}"/>
                  </a:ext>
                </a:extLst>
              </p:cNvPr>
              <p:cNvSpPr txBox="1"/>
              <p:nvPr/>
            </p:nvSpPr>
            <p:spPr>
              <a:xfrm>
                <a:off x="2391401" y="2066663"/>
                <a:ext cx="659155" cy="461665"/>
              </a:xfrm>
              <a:prstGeom prst="rect">
                <a:avLst/>
              </a:prstGeom>
              <a:noFill/>
            </p:spPr>
            <p:txBody>
              <a:bodyPr wrap="none" rtlCol="0">
                <a:spAutoFit/>
              </a:bodyPr>
              <a:lstStyle/>
              <a:p>
                <a:r>
                  <a:rPr lang="en-US" sz="2400" b="1" dirty="0"/>
                  <a:t>C10</a:t>
                </a:r>
              </a:p>
            </p:txBody>
          </p:sp>
          <p:sp>
            <p:nvSpPr>
              <p:cNvPr id="54" name="TextBox 53">
                <a:extLst>
                  <a:ext uri="{FF2B5EF4-FFF2-40B4-BE49-F238E27FC236}">
                    <a16:creationId xmlns:a16="http://schemas.microsoft.com/office/drawing/2014/main" id="{9900C347-B197-4525-A15F-596F1FDE54E3}"/>
                  </a:ext>
                </a:extLst>
              </p:cNvPr>
              <p:cNvSpPr txBox="1"/>
              <p:nvPr/>
            </p:nvSpPr>
            <p:spPr>
              <a:xfrm>
                <a:off x="3041843" y="1815843"/>
                <a:ext cx="659155" cy="461665"/>
              </a:xfrm>
              <a:prstGeom prst="rect">
                <a:avLst/>
              </a:prstGeom>
              <a:noFill/>
            </p:spPr>
            <p:txBody>
              <a:bodyPr wrap="none" rtlCol="0">
                <a:spAutoFit/>
              </a:bodyPr>
              <a:lstStyle/>
              <a:p>
                <a:r>
                  <a:rPr lang="en-US" sz="2400" b="1" dirty="0"/>
                  <a:t>C12</a:t>
                </a:r>
              </a:p>
            </p:txBody>
          </p:sp>
          <p:sp>
            <p:nvSpPr>
              <p:cNvPr id="55" name="TextBox 54">
                <a:extLst>
                  <a:ext uri="{FF2B5EF4-FFF2-40B4-BE49-F238E27FC236}">
                    <a16:creationId xmlns:a16="http://schemas.microsoft.com/office/drawing/2014/main" id="{80814001-7842-4103-8552-B420BD9ADE14}"/>
                  </a:ext>
                </a:extLst>
              </p:cNvPr>
              <p:cNvSpPr txBox="1"/>
              <p:nvPr/>
            </p:nvSpPr>
            <p:spPr>
              <a:xfrm>
                <a:off x="3865317" y="2416869"/>
                <a:ext cx="659155" cy="461665"/>
              </a:xfrm>
              <a:prstGeom prst="rect">
                <a:avLst/>
              </a:prstGeom>
              <a:noFill/>
              <a:ln>
                <a:noFill/>
              </a:ln>
            </p:spPr>
            <p:txBody>
              <a:bodyPr wrap="none" rtlCol="0">
                <a:spAutoFit/>
              </a:bodyPr>
              <a:lstStyle/>
              <a:p>
                <a:r>
                  <a:rPr lang="en-US" sz="2400" b="1" dirty="0"/>
                  <a:t>C16</a:t>
                </a:r>
              </a:p>
            </p:txBody>
          </p:sp>
          <p:cxnSp>
            <p:nvCxnSpPr>
              <p:cNvPr id="56" name="Straight Arrow Connector 55">
                <a:extLst>
                  <a:ext uri="{FF2B5EF4-FFF2-40B4-BE49-F238E27FC236}">
                    <a16:creationId xmlns:a16="http://schemas.microsoft.com/office/drawing/2014/main" id="{E4D4B692-029D-41D5-8CFF-6798B19551DF}"/>
                  </a:ext>
                </a:extLst>
              </p:cNvPr>
              <p:cNvCxnSpPr/>
              <p:nvPr/>
            </p:nvCxnSpPr>
            <p:spPr>
              <a:xfrm>
                <a:off x="2800900" y="2521325"/>
                <a:ext cx="290254" cy="3434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B88B816-5E38-43FF-8AB4-AE4C0DC9BA04}"/>
                  </a:ext>
                </a:extLst>
              </p:cNvPr>
              <p:cNvCxnSpPr/>
              <p:nvPr/>
            </p:nvCxnSpPr>
            <p:spPr>
              <a:xfrm>
                <a:off x="3322596" y="2177866"/>
                <a:ext cx="261244" cy="3132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0E0244C-3B32-4D23-8334-ED48C8F87230}"/>
                  </a:ext>
                </a:extLst>
              </p:cNvPr>
              <p:cNvCxnSpPr/>
              <p:nvPr/>
            </p:nvCxnSpPr>
            <p:spPr>
              <a:xfrm>
                <a:off x="4242874" y="2861916"/>
                <a:ext cx="329126" cy="3524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8D12310C-AEA9-482A-8F19-FBDB65E9C45F}"/>
                </a:ext>
              </a:extLst>
            </p:cNvPr>
            <p:cNvSpPr txBox="1"/>
            <p:nvPr/>
          </p:nvSpPr>
          <p:spPr>
            <a:xfrm>
              <a:off x="2119361" y="2384282"/>
              <a:ext cx="503664" cy="461665"/>
            </a:xfrm>
            <a:prstGeom prst="rect">
              <a:avLst/>
            </a:prstGeom>
            <a:noFill/>
          </p:spPr>
          <p:txBody>
            <a:bodyPr wrap="none" rtlCol="0">
              <a:spAutoFit/>
            </a:bodyPr>
            <a:lstStyle/>
            <a:p>
              <a:r>
                <a:rPr lang="en-US" sz="2400" b="1" dirty="0"/>
                <a:t>C8</a:t>
              </a:r>
            </a:p>
          </p:txBody>
        </p:sp>
        <p:cxnSp>
          <p:nvCxnSpPr>
            <p:cNvPr id="42" name="Straight Arrow Connector 41">
              <a:extLst>
                <a:ext uri="{FF2B5EF4-FFF2-40B4-BE49-F238E27FC236}">
                  <a16:creationId xmlns:a16="http://schemas.microsoft.com/office/drawing/2014/main" id="{217974DC-62C4-4984-B858-E9612CB809D9}"/>
                </a:ext>
              </a:extLst>
            </p:cNvPr>
            <p:cNvCxnSpPr>
              <a:stCxn id="41" idx="2"/>
            </p:cNvCxnSpPr>
            <p:nvPr/>
          </p:nvCxnSpPr>
          <p:spPr>
            <a:xfrm>
              <a:off x="2371193" y="2845947"/>
              <a:ext cx="363461" cy="3097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2513905" y="1355889"/>
              <a:ext cx="2034312" cy="461665"/>
              <a:chOff x="2513905" y="1355889"/>
              <a:chExt cx="2034312" cy="461665"/>
            </a:xfrm>
          </p:grpSpPr>
          <p:sp>
            <p:nvSpPr>
              <p:cNvPr id="45" name="TextBox 44"/>
              <p:cNvSpPr txBox="1"/>
              <p:nvPr/>
            </p:nvSpPr>
            <p:spPr>
              <a:xfrm>
                <a:off x="2556573" y="1355889"/>
                <a:ext cx="1920911" cy="461665"/>
              </a:xfrm>
              <a:prstGeom prst="rect">
                <a:avLst/>
              </a:prstGeom>
              <a:noFill/>
            </p:spPr>
            <p:txBody>
              <a:bodyPr wrap="none" rtlCol="0">
                <a:spAutoFit/>
              </a:bodyPr>
              <a:lstStyle/>
              <a:p>
                <a:pPr algn="ctr"/>
                <a:r>
                  <a:rPr lang="en-US" sz="2400" b="1" dirty="0"/>
                  <a:t>More Volatile</a:t>
                </a:r>
                <a:endParaRPr lang="en-US" sz="2400" dirty="0"/>
              </a:p>
            </p:txBody>
          </p:sp>
          <p:grpSp>
            <p:nvGrpSpPr>
              <p:cNvPr id="46" name="Group 45"/>
              <p:cNvGrpSpPr/>
              <p:nvPr/>
            </p:nvGrpSpPr>
            <p:grpSpPr>
              <a:xfrm>
                <a:off x="2513905" y="1786476"/>
                <a:ext cx="2034312" cy="20596"/>
                <a:chOff x="2632118" y="5982412"/>
                <a:chExt cx="2034312" cy="20596"/>
              </a:xfrm>
            </p:grpSpPr>
            <p:cxnSp>
              <p:nvCxnSpPr>
                <p:cNvPr id="47" name="Straight Connector 46">
                  <a:extLst>
                    <a:ext uri="{FF2B5EF4-FFF2-40B4-BE49-F238E27FC236}">
                      <a16:creationId xmlns:a16="http://schemas.microsoft.com/office/drawing/2014/main" id="{1F4F7FA0-A10D-4ECC-85D9-3859A5B27528}"/>
                    </a:ext>
                  </a:extLst>
                </p:cNvPr>
                <p:cNvCxnSpPr/>
                <p:nvPr/>
              </p:nvCxnSpPr>
              <p:spPr>
                <a:xfrm flipH="1" flipV="1">
                  <a:off x="3677346" y="5996983"/>
                  <a:ext cx="989084" cy="602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F4F7FA0-A10D-4ECC-85D9-3859A5B27528}"/>
                    </a:ext>
                  </a:extLst>
                </p:cNvPr>
                <p:cNvCxnSpPr/>
                <p:nvPr/>
              </p:nvCxnSpPr>
              <p:spPr>
                <a:xfrm flipH="1" flipV="1">
                  <a:off x="2632118" y="5982412"/>
                  <a:ext cx="989084" cy="6025"/>
                </a:xfrm>
                <a:prstGeom prst="line">
                  <a:avLst/>
                </a:prstGeom>
                <a:ln w="38100">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grpSp>
      </p:grpSp>
      <p:sp>
        <p:nvSpPr>
          <p:cNvPr id="63" name="TextBox 62">
            <a:extLst>
              <a:ext uri="{FF2B5EF4-FFF2-40B4-BE49-F238E27FC236}">
                <a16:creationId xmlns:a16="http://schemas.microsoft.com/office/drawing/2014/main" id="{DDF7DFF4-A2F6-4CAF-86CF-DC2A541CDE53}"/>
              </a:ext>
            </a:extLst>
          </p:cNvPr>
          <p:cNvSpPr txBox="1"/>
          <p:nvPr/>
        </p:nvSpPr>
        <p:spPr>
          <a:xfrm>
            <a:off x="2758294" y="3381768"/>
            <a:ext cx="758734" cy="461665"/>
          </a:xfrm>
          <a:prstGeom prst="rect">
            <a:avLst/>
          </a:prstGeom>
          <a:solidFill>
            <a:schemeClr val="bg1"/>
          </a:solidFill>
        </p:spPr>
        <p:txBody>
          <a:bodyPr wrap="none" rtlCol="0">
            <a:spAutoFit/>
          </a:bodyPr>
          <a:lstStyle/>
          <a:p>
            <a:pPr algn="ctr"/>
            <a:r>
              <a:rPr lang="en-US" sz="2400" b="1" dirty="0"/>
              <a:t>GRO</a:t>
            </a:r>
            <a:endParaRPr lang="en-US" sz="2400" dirty="0"/>
          </a:p>
        </p:txBody>
      </p:sp>
      <p:sp>
        <p:nvSpPr>
          <p:cNvPr id="64" name="TextBox 63">
            <a:extLst>
              <a:ext uri="{FF2B5EF4-FFF2-40B4-BE49-F238E27FC236}">
                <a16:creationId xmlns:a16="http://schemas.microsoft.com/office/drawing/2014/main" id="{DDF7DFF4-A2F6-4CAF-86CF-DC2A541CDE53}"/>
              </a:ext>
            </a:extLst>
          </p:cNvPr>
          <p:cNvSpPr txBox="1"/>
          <p:nvPr/>
        </p:nvSpPr>
        <p:spPr>
          <a:xfrm>
            <a:off x="3733550" y="3417269"/>
            <a:ext cx="757130" cy="461665"/>
          </a:xfrm>
          <a:prstGeom prst="rect">
            <a:avLst/>
          </a:prstGeom>
          <a:solidFill>
            <a:schemeClr val="bg1"/>
          </a:solidFill>
        </p:spPr>
        <p:txBody>
          <a:bodyPr wrap="none" rtlCol="0">
            <a:spAutoFit/>
          </a:bodyPr>
          <a:lstStyle/>
          <a:p>
            <a:pPr algn="ctr"/>
            <a:r>
              <a:rPr lang="en-US" sz="2400" b="1" dirty="0"/>
              <a:t>DRO</a:t>
            </a:r>
            <a:endParaRPr lang="en-US" sz="2400" dirty="0"/>
          </a:p>
        </p:txBody>
      </p:sp>
    </p:spTree>
    <p:extLst>
      <p:ext uri="{BB962C8B-B14F-4D97-AF65-F5344CB8AC3E}">
        <p14:creationId xmlns:p14="http://schemas.microsoft.com/office/powerpoint/2010/main" val="3651948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432"/>
          <a:stretch/>
        </p:blipFill>
        <p:spPr>
          <a:xfrm>
            <a:off x="145279" y="572568"/>
            <a:ext cx="8776530" cy="6208520"/>
          </a:xfrm>
          <a:prstGeom prst="rect">
            <a:avLst/>
          </a:prstGeom>
        </p:spPr>
      </p:pic>
      <p:cxnSp>
        <p:nvCxnSpPr>
          <p:cNvPr id="35" name="Straight Connector 34"/>
          <p:cNvCxnSpPr/>
          <p:nvPr/>
        </p:nvCxnSpPr>
        <p:spPr>
          <a:xfrm>
            <a:off x="1181399" y="4810956"/>
            <a:ext cx="6452075" cy="1709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5" name="Chart 44">
            <a:extLst>
              <a:ext uri="{FF2B5EF4-FFF2-40B4-BE49-F238E27FC236}">
                <a16:creationId xmlns:a16="http://schemas.microsoft.com/office/drawing/2014/main" id="{F81F850F-E096-4269-B9DF-CE32E536D17E}"/>
              </a:ext>
            </a:extLst>
          </p:cNvPr>
          <p:cNvGraphicFramePr>
            <a:graphicFrameLocks/>
          </p:cNvGraphicFramePr>
          <p:nvPr>
            <p:extLst>
              <p:ext uri="{D42A27DB-BD31-4B8C-83A1-F6EECF244321}">
                <p14:modId xmlns:p14="http://schemas.microsoft.com/office/powerpoint/2010/main" val="1823460784"/>
              </p:ext>
            </p:extLst>
          </p:nvPr>
        </p:nvGraphicFramePr>
        <p:xfrm>
          <a:off x="5179392" y="1842736"/>
          <a:ext cx="3675849" cy="2748515"/>
        </p:xfrm>
        <a:graphic>
          <a:graphicData uri="http://schemas.openxmlformats.org/drawingml/2006/chart">
            <c:chart xmlns:c="http://schemas.openxmlformats.org/drawingml/2006/chart" xmlns:r="http://schemas.openxmlformats.org/officeDocument/2006/relationships" r:id="rId3"/>
          </a:graphicData>
        </a:graphic>
      </p:graphicFrame>
      <p:sp>
        <p:nvSpPr>
          <p:cNvPr id="43" name="TextBox 42"/>
          <p:cNvSpPr txBox="1"/>
          <p:nvPr/>
        </p:nvSpPr>
        <p:spPr>
          <a:xfrm>
            <a:off x="2241292" y="212362"/>
            <a:ext cx="4681667" cy="584775"/>
          </a:xfrm>
          <a:prstGeom prst="rect">
            <a:avLst/>
          </a:prstGeom>
          <a:noFill/>
        </p:spPr>
        <p:txBody>
          <a:bodyPr wrap="none" rtlCol="0">
            <a:spAutoFit/>
          </a:bodyPr>
          <a:lstStyle/>
          <a:p>
            <a:pPr algn="ctr"/>
            <a:r>
              <a:rPr lang="en-US" altLang="en-US" sz="3200" b="1" dirty="0">
                <a:ea typeface="SimSun" panose="02010600030101010101" pitchFamily="2" charset="-122"/>
                <a:cs typeface="Times New Roman" panose="02020603050405020304" pitchFamily="18" charset="0"/>
              </a:rPr>
              <a:t>Diesel Fuel Chromatogram</a:t>
            </a:r>
          </a:p>
        </p:txBody>
      </p:sp>
      <p:sp>
        <p:nvSpPr>
          <p:cNvPr id="48" name="TextBox 47"/>
          <p:cNvSpPr txBox="1"/>
          <p:nvPr/>
        </p:nvSpPr>
        <p:spPr>
          <a:xfrm>
            <a:off x="7952070" y="3570988"/>
            <a:ext cx="965970" cy="461665"/>
          </a:xfrm>
          <a:prstGeom prst="rect">
            <a:avLst/>
          </a:prstGeom>
          <a:noFill/>
        </p:spPr>
        <p:txBody>
          <a:bodyPr wrap="none" rtlCol="0">
            <a:spAutoFit/>
          </a:bodyPr>
          <a:lstStyle/>
          <a:p>
            <a:pPr algn="ctr"/>
            <a:r>
              <a:rPr lang="en-US" sz="2400" b="1" dirty="0"/>
              <a:t>Varies</a:t>
            </a:r>
            <a:endParaRPr lang="en-US" sz="2400" dirty="0"/>
          </a:p>
        </p:txBody>
      </p:sp>
      <p:cxnSp>
        <p:nvCxnSpPr>
          <p:cNvPr id="49" name="Straight Arrow Connector 48"/>
          <p:cNvCxnSpPr>
            <a:cxnSpLocks/>
          </p:cNvCxnSpPr>
          <p:nvPr/>
        </p:nvCxnSpPr>
        <p:spPr>
          <a:xfrm flipH="1" flipV="1">
            <a:off x="8422105" y="3243712"/>
            <a:ext cx="12950" cy="3850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0E80320-D943-4971-9042-D7066DEBD083}"/>
              </a:ext>
            </a:extLst>
          </p:cNvPr>
          <p:cNvSpPr txBox="1"/>
          <p:nvPr/>
        </p:nvSpPr>
        <p:spPr>
          <a:xfrm>
            <a:off x="6135628" y="6220224"/>
            <a:ext cx="2569614" cy="584775"/>
          </a:xfrm>
          <a:prstGeom prst="rect">
            <a:avLst/>
          </a:prstGeom>
          <a:solidFill>
            <a:schemeClr val="bg1"/>
          </a:solidFill>
        </p:spPr>
        <p:txBody>
          <a:bodyPr wrap="none" rtlCol="0">
            <a:spAutoFit/>
          </a:bodyPr>
          <a:lstStyle/>
          <a:p>
            <a:r>
              <a:rPr lang="en-US" sz="1600" b="1" dirty="0"/>
              <a:t>Analytical Technologies, </a:t>
            </a:r>
            <a:r>
              <a:rPr lang="en-US" sz="1600" b="1" dirty="0" err="1"/>
              <a:t>lnc</a:t>
            </a:r>
            <a:r>
              <a:rPr lang="en-US" sz="1600" b="1" dirty="0"/>
              <a:t>.</a:t>
            </a:r>
          </a:p>
          <a:p>
            <a:r>
              <a:rPr lang="en-US" sz="1600" b="1" dirty="0"/>
              <a:t>Fuel Reference Library</a:t>
            </a:r>
            <a:endParaRPr lang="en-US" sz="1600" dirty="0"/>
          </a:p>
        </p:txBody>
      </p:sp>
      <p:sp>
        <p:nvSpPr>
          <p:cNvPr id="3" name="Slide Number Placeholder 2"/>
          <p:cNvSpPr>
            <a:spLocks noGrp="1"/>
          </p:cNvSpPr>
          <p:nvPr>
            <p:ph type="sldNum" sz="quarter" idx="12"/>
          </p:nvPr>
        </p:nvSpPr>
        <p:spPr/>
        <p:txBody>
          <a:bodyPr/>
          <a:lstStyle/>
          <a:p>
            <a:fld id="{77CD6BDE-A700-4CC1-A8B9-DB2FE996EB9A}" type="slidenum">
              <a:rPr lang="en-US" smtClean="0"/>
              <a:pPr/>
              <a:t>17</a:t>
            </a:fld>
            <a:endParaRPr lang="en-US"/>
          </a:p>
        </p:txBody>
      </p:sp>
      <p:grpSp>
        <p:nvGrpSpPr>
          <p:cNvPr id="34" name="Group 33"/>
          <p:cNvGrpSpPr/>
          <p:nvPr/>
        </p:nvGrpSpPr>
        <p:grpSpPr>
          <a:xfrm>
            <a:off x="2513905" y="1355889"/>
            <a:ext cx="2034312" cy="461665"/>
            <a:chOff x="2513905" y="1355889"/>
            <a:chExt cx="2034312" cy="461665"/>
          </a:xfrm>
        </p:grpSpPr>
        <p:sp>
          <p:nvSpPr>
            <p:cNvPr id="36" name="TextBox 35"/>
            <p:cNvSpPr txBox="1"/>
            <p:nvPr/>
          </p:nvSpPr>
          <p:spPr>
            <a:xfrm>
              <a:off x="2556573" y="1355889"/>
              <a:ext cx="1920911" cy="461665"/>
            </a:xfrm>
            <a:prstGeom prst="rect">
              <a:avLst/>
            </a:prstGeom>
            <a:noFill/>
          </p:spPr>
          <p:txBody>
            <a:bodyPr wrap="none" rtlCol="0">
              <a:spAutoFit/>
            </a:bodyPr>
            <a:lstStyle/>
            <a:p>
              <a:pPr algn="ctr"/>
              <a:r>
                <a:rPr lang="en-US" sz="2400" b="1" dirty="0"/>
                <a:t>More Volatile</a:t>
              </a:r>
              <a:endParaRPr lang="en-US" sz="2400" dirty="0"/>
            </a:p>
          </p:txBody>
        </p:sp>
        <p:grpSp>
          <p:nvGrpSpPr>
            <p:cNvPr id="37" name="Group 36"/>
            <p:cNvGrpSpPr/>
            <p:nvPr/>
          </p:nvGrpSpPr>
          <p:grpSpPr>
            <a:xfrm>
              <a:off x="2513905" y="1786476"/>
              <a:ext cx="2034312" cy="20596"/>
              <a:chOff x="2632118" y="5982412"/>
              <a:chExt cx="2034312" cy="20596"/>
            </a:xfrm>
          </p:grpSpPr>
          <p:cxnSp>
            <p:nvCxnSpPr>
              <p:cNvPr id="38" name="Straight Connector 37">
                <a:extLst>
                  <a:ext uri="{FF2B5EF4-FFF2-40B4-BE49-F238E27FC236}">
                    <a16:creationId xmlns:a16="http://schemas.microsoft.com/office/drawing/2014/main" id="{1F4F7FA0-A10D-4ECC-85D9-3859A5B27528}"/>
                  </a:ext>
                </a:extLst>
              </p:cNvPr>
              <p:cNvCxnSpPr/>
              <p:nvPr/>
            </p:nvCxnSpPr>
            <p:spPr>
              <a:xfrm flipH="1" flipV="1">
                <a:off x="3677346" y="5996983"/>
                <a:ext cx="989084" cy="602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F4F7FA0-A10D-4ECC-85D9-3859A5B27528}"/>
                  </a:ext>
                </a:extLst>
              </p:cNvPr>
              <p:cNvCxnSpPr/>
              <p:nvPr/>
            </p:nvCxnSpPr>
            <p:spPr>
              <a:xfrm flipH="1" flipV="1">
                <a:off x="2632118" y="5982412"/>
                <a:ext cx="989084" cy="6025"/>
              </a:xfrm>
              <a:prstGeom prst="line">
                <a:avLst/>
              </a:prstGeom>
              <a:ln w="38100">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grpSp>
      <p:sp>
        <p:nvSpPr>
          <p:cNvPr id="42" name="TextBox 41"/>
          <p:cNvSpPr txBox="1"/>
          <p:nvPr/>
        </p:nvSpPr>
        <p:spPr>
          <a:xfrm>
            <a:off x="6440432" y="3068646"/>
            <a:ext cx="474810" cy="707886"/>
          </a:xfrm>
          <a:prstGeom prst="rect">
            <a:avLst/>
          </a:prstGeom>
          <a:noFill/>
        </p:spPr>
        <p:txBody>
          <a:bodyPr wrap="non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a:t>
            </a:r>
            <a:endParaRPr lang="en-US" sz="4000" dirty="0">
              <a:latin typeface="Tahoma" panose="020B0604030504040204" pitchFamily="34" charset="0"/>
              <a:ea typeface="Tahoma" panose="020B0604030504040204" pitchFamily="34" charset="0"/>
              <a:cs typeface="Tahoma" panose="020B0604030504040204" pitchFamily="34" charset="0"/>
            </a:endParaRPr>
          </a:p>
        </p:txBody>
      </p:sp>
      <p:grpSp>
        <p:nvGrpSpPr>
          <p:cNvPr id="44" name="Group 43"/>
          <p:cNvGrpSpPr/>
          <p:nvPr/>
        </p:nvGrpSpPr>
        <p:grpSpPr>
          <a:xfrm>
            <a:off x="2119361" y="1355889"/>
            <a:ext cx="2559888" cy="4660350"/>
            <a:chOff x="2119361" y="1355889"/>
            <a:chExt cx="2559888" cy="4660350"/>
          </a:xfrm>
        </p:grpSpPr>
        <p:grpSp>
          <p:nvGrpSpPr>
            <p:cNvPr id="46" name="Group 45">
              <a:extLst>
                <a:ext uri="{FF2B5EF4-FFF2-40B4-BE49-F238E27FC236}">
                  <a16:creationId xmlns:a16="http://schemas.microsoft.com/office/drawing/2014/main" id="{AC221FBC-B13D-4D9E-9F22-D979C47DF50F}"/>
                </a:ext>
              </a:extLst>
            </p:cNvPr>
            <p:cNvGrpSpPr/>
            <p:nvPr/>
          </p:nvGrpSpPr>
          <p:grpSpPr>
            <a:xfrm>
              <a:off x="2391401" y="1815843"/>
              <a:ext cx="2287848" cy="4200396"/>
              <a:chOff x="2391401" y="1815843"/>
              <a:chExt cx="2287848" cy="4200396"/>
            </a:xfrm>
          </p:grpSpPr>
          <p:grpSp>
            <p:nvGrpSpPr>
              <p:cNvPr id="56" name="Group 55">
                <a:extLst>
                  <a:ext uri="{FF2B5EF4-FFF2-40B4-BE49-F238E27FC236}">
                    <a16:creationId xmlns:a16="http://schemas.microsoft.com/office/drawing/2014/main" id="{E3341B72-5E25-49E5-A672-0112EA55A254}"/>
                  </a:ext>
                </a:extLst>
              </p:cNvPr>
              <p:cNvGrpSpPr/>
              <p:nvPr/>
            </p:nvGrpSpPr>
            <p:grpSpPr>
              <a:xfrm>
                <a:off x="2819115" y="2521325"/>
                <a:ext cx="1860134" cy="3494914"/>
                <a:chOff x="2819115" y="2441237"/>
                <a:chExt cx="1860134" cy="4137596"/>
              </a:xfrm>
            </p:grpSpPr>
            <p:cxnSp>
              <p:nvCxnSpPr>
                <p:cNvPr id="63" name="Straight Connector 62">
                  <a:extLst>
                    <a:ext uri="{FF2B5EF4-FFF2-40B4-BE49-F238E27FC236}">
                      <a16:creationId xmlns:a16="http://schemas.microsoft.com/office/drawing/2014/main" id="{FDFCEFDC-850B-43BC-9FDE-A3F06E431253}"/>
                    </a:ext>
                  </a:extLst>
                </p:cNvPr>
                <p:cNvCxnSpPr/>
                <p:nvPr/>
              </p:nvCxnSpPr>
              <p:spPr>
                <a:xfrm>
                  <a:off x="2819115" y="2956844"/>
                  <a:ext cx="25638" cy="360632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711D6B9-2DAC-4227-97A5-8A9536E2F675}"/>
                    </a:ext>
                  </a:extLst>
                </p:cNvPr>
                <p:cNvCxnSpPr/>
                <p:nvPr/>
              </p:nvCxnSpPr>
              <p:spPr>
                <a:xfrm>
                  <a:off x="3091154" y="2972508"/>
                  <a:ext cx="25638" cy="360632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F4F7FA0-A10D-4ECC-85D9-3859A5B27528}"/>
                    </a:ext>
                  </a:extLst>
                </p:cNvPr>
                <p:cNvCxnSpPr/>
                <p:nvPr/>
              </p:nvCxnSpPr>
              <p:spPr>
                <a:xfrm>
                  <a:off x="4653611" y="2971080"/>
                  <a:ext cx="25638" cy="360632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45EDFDF-07C7-402B-A521-8AEB5FF2ACEA}"/>
                    </a:ext>
                  </a:extLst>
                </p:cNvPr>
                <p:cNvCxnSpPr/>
                <p:nvPr/>
              </p:nvCxnSpPr>
              <p:spPr>
                <a:xfrm>
                  <a:off x="3638400" y="2441237"/>
                  <a:ext cx="49331" cy="4127332"/>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786C53AC-4A28-4850-933E-EF146B0E674C}"/>
                  </a:ext>
                </a:extLst>
              </p:cNvPr>
              <p:cNvSpPr txBox="1"/>
              <p:nvPr/>
            </p:nvSpPr>
            <p:spPr>
              <a:xfrm>
                <a:off x="2391401" y="2066663"/>
                <a:ext cx="659155" cy="461665"/>
              </a:xfrm>
              <a:prstGeom prst="rect">
                <a:avLst/>
              </a:prstGeom>
              <a:noFill/>
            </p:spPr>
            <p:txBody>
              <a:bodyPr wrap="none" rtlCol="0">
                <a:spAutoFit/>
              </a:bodyPr>
              <a:lstStyle/>
              <a:p>
                <a:r>
                  <a:rPr lang="en-US" sz="2400" b="1" dirty="0"/>
                  <a:t>C10</a:t>
                </a:r>
              </a:p>
            </p:txBody>
          </p:sp>
          <p:sp>
            <p:nvSpPr>
              <p:cNvPr id="58" name="TextBox 57">
                <a:extLst>
                  <a:ext uri="{FF2B5EF4-FFF2-40B4-BE49-F238E27FC236}">
                    <a16:creationId xmlns:a16="http://schemas.microsoft.com/office/drawing/2014/main" id="{9900C347-B197-4525-A15F-596F1FDE54E3}"/>
                  </a:ext>
                </a:extLst>
              </p:cNvPr>
              <p:cNvSpPr txBox="1"/>
              <p:nvPr/>
            </p:nvSpPr>
            <p:spPr>
              <a:xfrm>
                <a:off x="3041843" y="1815843"/>
                <a:ext cx="659155" cy="461665"/>
              </a:xfrm>
              <a:prstGeom prst="rect">
                <a:avLst/>
              </a:prstGeom>
              <a:noFill/>
            </p:spPr>
            <p:txBody>
              <a:bodyPr wrap="none" rtlCol="0">
                <a:spAutoFit/>
              </a:bodyPr>
              <a:lstStyle/>
              <a:p>
                <a:r>
                  <a:rPr lang="en-US" sz="2400" b="1" dirty="0"/>
                  <a:t>C12</a:t>
                </a:r>
              </a:p>
            </p:txBody>
          </p:sp>
          <p:sp>
            <p:nvSpPr>
              <p:cNvPr id="59" name="TextBox 58">
                <a:extLst>
                  <a:ext uri="{FF2B5EF4-FFF2-40B4-BE49-F238E27FC236}">
                    <a16:creationId xmlns:a16="http://schemas.microsoft.com/office/drawing/2014/main" id="{80814001-7842-4103-8552-B420BD9ADE14}"/>
                  </a:ext>
                </a:extLst>
              </p:cNvPr>
              <p:cNvSpPr txBox="1"/>
              <p:nvPr/>
            </p:nvSpPr>
            <p:spPr>
              <a:xfrm>
                <a:off x="3865317" y="2416869"/>
                <a:ext cx="659155" cy="461665"/>
              </a:xfrm>
              <a:prstGeom prst="rect">
                <a:avLst/>
              </a:prstGeom>
              <a:noFill/>
              <a:ln>
                <a:noFill/>
              </a:ln>
            </p:spPr>
            <p:txBody>
              <a:bodyPr wrap="none" rtlCol="0">
                <a:spAutoFit/>
              </a:bodyPr>
              <a:lstStyle/>
              <a:p>
                <a:r>
                  <a:rPr lang="en-US" sz="2400" b="1" dirty="0"/>
                  <a:t>C16</a:t>
                </a:r>
              </a:p>
            </p:txBody>
          </p:sp>
          <p:cxnSp>
            <p:nvCxnSpPr>
              <p:cNvPr id="60" name="Straight Arrow Connector 59">
                <a:extLst>
                  <a:ext uri="{FF2B5EF4-FFF2-40B4-BE49-F238E27FC236}">
                    <a16:creationId xmlns:a16="http://schemas.microsoft.com/office/drawing/2014/main" id="{E4D4B692-029D-41D5-8CFF-6798B19551DF}"/>
                  </a:ext>
                </a:extLst>
              </p:cNvPr>
              <p:cNvCxnSpPr/>
              <p:nvPr/>
            </p:nvCxnSpPr>
            <p:spPr>
              <a:xfrm>
                <a:off x="2800900" y="2521325"/>
                <a:ext cx="290254" cy="3434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B88B816-5E38-43FF-8AB4-AE4C0DC9BA04}"/>
                  </a:ext>
                </a:extLst>
              </p:cNvPr>
              <p:cNvCxnSpPr/>
              <p:nvPr/>
            </p:nvCxnSpPr>
            <p:spPr>
              <a:xfrm>
                <a:off x="3322596" y="2177866"/>
                <a:ext cx="261244" cy="3132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0E0244C-3B32-4D23-8334-ED48C8F87230}"/>
                  </a:ext>
                </a:extLst>
              </p:cNvPr>
              <p:cNvCxnSpPr/>
              <p:nvPr/>
            </p:nvCxnSpPr>
            <p:spPr>
              <a:xfrm>
                <a:off x="4242874" y="2861916"/>
                <a:ext cx="329126" cy="3524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8D12310C-AEA9-482A-8F19-FBDB65E9C45F}"/>
                </a:ext>
              </a:extLst>
            </p:cNvPr>
            <p:cNvSpPr txBox="1"/>
            <p:nvPr/>
          </p:nvSpPr>
          <p:spPr>
            <a:xfrm>
              <a:off x="2119361" y="2384282"/>
              <a:ext cx="503664" cy="461665"/>
            </a:xfrm>
            <a:prstGeom prst="rect">
              <a:avLst/>
            </a:prstGeom>
            <a:noFill/>
          </p:spPr>
          <p:txBody>
            <a:bodyPr wrap="none" rtlCol="0">
              <a:spAutoFit/>
            </a:bodyPr>
            <a:lstStyle/>
            <a:p>
              <a:r>
                <a:rPr lang="en-US" sz="2400" b="1" dirty="0"/>
                <a:t>C8</a:t>
              </a:r>
            </a:p>
          </p:txBody>
        </p:sp>
        <p:cxnSp>
          <p:nvCxnSpPr>
            <p:cNvPr id="50" name="Straight Arrow Connector 49">
              <a:extLst>
                <a:ext uri="{FF2B5EF4-FFF2-40B4-BE49-F238E27FC236}">
                  <a16:creationId xmlns:a16="http://schemas.microsoft.com/office/drawing/2014/main" id="{217974DC-62C4-4984-B858-E9612CB809D9}"/>
                </a:ext>
              </a:extLst>
            </p:cNvPr>
            <p:cNvCxnSpPr>
              <a:stCxn id="47" idx="2"/>
            </p:cNvCxnSpPr>
            <p:nvPr/>
          </p:nvCxnSpPr>
          <p:spPr>
            <a:xfrm>
              <a:off x="2371193" y="2845947"/>
              <a:ext cx="363461" cy="3097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2513905" y="1355889"/>
              <a:ext cx="2034312" cy="461665"/>
              <a:chOff x="2513905" y="1355889"/>
              <a:chExt cx="2034312" cy="461665"/>
            </a:xfrm>
          </p:grpSpPr>
          <p:sp>
            <p:nvSpPr>
              <p:cNvPr id="52" name="TextBox 51"/>
              <p:cNvSpPr txBox="1"/>
              <p:nvPr/>
            </p:nvSpPr>
            <p:spPr>
              <a:xfrm>
                <a:off x="2556573" y="1355889"/>
                <a:ext cx="1920911" cy="461665"/>
              </a:xfrm>
              <a:prstGeom prst="rect">
                <a:avLst/>
              </a:prstGeom>
              <a:noFill/>
            </p:spPr>
            <p:txBody>
              <a:bodyPr wrap="none" rtlCol="0">
                <a:spAutoFit/>
              </a:bodyPr>
              <a:lstStyle/>
              <a:p>
                <a:pPr algn="ctr"/>
                <a:r>
                  <a:rPr lang="en-US" sz="2400" b="1" dirty="0"/>
                  <a:t>More Volatile</a:t>
                </a:r>
                <a:endParaRPr lang="en-US" sz="2400" dirty="0"/>
              </a:p>
            </p:txBody>
          </p:sp>
          <p:grpSp>
            <p:nvGrpSpPr>
              <p:cNvPr id="53" name="Group 52"/>
              <p:cNvGrpSpPr/>
              <p:nvPr/>
            </p:nvGrpSpPr>
            <p:grpSpPr>
              <a:xfrm>
                <a:off x="2513905" y="1786476"/>
                <a:ext cx="2034312" cy="20596"/>
                <a:chOff x="2632118" y="5982412"/>
                <a:chExt cx="2034312" cy="20596"/>
              </a:xfrm>
            </p:grpSpPr>
            <p:cxnSp>
              <p:nvCxnSpPr>
                <p:cNvPr id="54" name="Straight Connector 53">
                  <a:extLst>
                    <a:ext uri="{FF2B5EF4-FFF2-40B4-BE49-F238E27FC236}">
                      <a16:creationId xmlns:a16="http://schemas.microsoft.com/office/drawing/2014/main" id="{1F4F7FA0-A10D-4ECC-85D9-3859A5B27528}"/>
                    </a:ext>
                  </a:extLst>
                </p:cNvPr>
                <p:cNvCxnSpPr/>
                <p:nvPr/>
              </p:nvCxnSpPr>
              <p:spPr>
                <a:xfrm flipH="1" flipV="1">
                  <a:off x="3677346" y="5996983"/>
                  <a:ext cx="989084" cy="602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F4F7FA0-A10D-4ECC-85D9-3859A5B27528}"/>
                    </a:ext>
                  </a:extLst>
                </p:cNvPr>
                <p:cNvCxnSpPr/>
                <p:nvPr/>
              </p:nvCxnSpPr>
              <p:spPr>
                <a:xfrm flipH="1" flipV="1">
                  <a:off x="2632118" y="5982412"/>
                  <a:ext cx="989084" cy="6025"/>
                </a:xfrm>
                <a:prstGeom prst="line">
                  <a:avLst/>
                </a:prstGeom>
                <a:ln w="38100">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grpSp>
      </p:grpSp>
      <p:sp>
        <p:nvSpPr>
          <p:cNvPr id="67" name="TextBox 66">
            <a:extLst>
              <a:ext uri="{FF2B5EF4-FFF2-40B4-BE49-F238E27FC236}">
                <a16:creationId xmlns:a16="http://schemas.microsoft.com/office/drawing/2014/main" id="{DDF7DFF4-A2F6-4CAF-86CF-DC2A541CDE53}"/>
              </a:ext>
            </a:extLst>
          </p:cNvPr>
          <p:cNvSpPr txBox="1"/>
          <p:nvPr/>
        </p:nvSpPr>
        <p:spPr>
          <a:xfrm>
            <a:off x="2758294" y="3381768"/>
            <a:ext cx="758734" cy="461665"/>
          </a:xfrm>
          <a:prstGeom prst="rect">
            <a:avLst/>
          </a:prstGeom>
          <a:solidFill>
            <a:schemeClr val="bg1"/>
          </a:solidFill>
        </p:spPr>
        <p:txBody>
          <a:bodyPr wrap="none" rtlCol="0">
            <a:spAutoFit/>
          </a:bodyPr>
          <a:lstStyle/>
          <a:p>
            <a:pPr algn="ctr"/>
            <a:r>
              <a:rPr lang="en-US" sz="2400" b="1" dirty="0"/>
              <a:t>GRO</a:t>
            </a:r>
            <a:endParaRPr lang="en-US" sz="2400" dirty="0"/>
          </a:p>
        </p:txBody>
      </p:sp>
      <p:sp>
        <p:nvSpPr>
          <p:cNvPr id="68" name="TextBox 67">
            <a:extLst>
              <a:ext uri="{FF2B5EF4-FFF2-40B4-BE49-F238E27FC236}">
                <a16:creationId xmlns:a16="http://schemas.microsoft.com/office/drawing/2014/main" id="{DDF7DFF4-A2F6-4CAF-86CF-DC2A541CDE53}"/>
              </a:ext>
            </a:extLst>
          </p:cNvPr>
          <p:cNvSpPr txBox="1"/>
          <p:nvPr/>
        </p:nvSpPr>
        <p:spPr>
          <a:xfrm>
            <a:off x="3733550" y="3417269"/>
            <a:ext cx="757130" cy="461665"/>
          </a:xfrm>
          <a:prstGeom prst="rect">
            <a:avLst/>
          </a:prstGeom>
          <a:solidFill>
            <a:schemeClr val="bg1"/>
          </a:solidFill>
        </p:spPr>
        <p:txBody>
          <a:bodyPr wrap="none" rtlCol="0">
            <a:spAutoFit/>
          </a:bodyPr>
          <a:lstStyle/>
          <a:p>
            <a:pPr algn="ctr"/>
            <a:r>
              <a:rPr lang="en-US" sz="2400" b="1" dirty="0"/>
              <a:t>DRO</a:t>
            </a:r>
            <a:endParaRPr lang="en-US" sz="2400" dirty="0"/>
          </a:p>
        </p:txBody>
      </p:sp>
    </p:spTree>
    <p:extLst>
      <p:ext uri="{BB962C8B-B14F-4D97-AF65-F5344CB8AC3E}">
        <p14:creationId xmlns:p14="http://schemas.microsoft.com/office/powerpoint/2010/main" val="3402512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a:extLst>
              <a:ext uri="{FF2B5EF4-FFF2-40B4-BE49-F238E27FC236}">
                <a16:creationId xmlns:a16="http://schemas.microsoft.com/office/drawing/2014/main" id="{A6CC2FB3-9F8A-49EC-B7F4-02A2CA909B46}"/>
              </a:ext>
            </a:extLst>
          </p:cNvPr>
          <p:cNvSpPr>
            <a:spLocks noGrp="1" noChangeArrowheads="1"/>
          </p:cNvSpPr>
          <p:nvPr>
            <p:ph type="title"/>
          </p:nvPr>
        </p:nvSpPr>
        <p:spPr>
          <a:xfrm>
            <a:off x="0" y="188008"/>
            <a:ext cx="9144000" cy="1015663"/>
          </a:xfrm>
        </p:spPr>
        <p:txBody>
          <a:bodyPr/>
          <a:lstStyle/>
          <a:p>
            <a:pPr algn="ctr"/>
            <a:r>
              <a:rPr lang="en-US" altLang="en-US" sz="2800" b="1" dirty="0">
                <a:latin typeface="+mn-lt"/>
              </a:rPr>
              <a:t>Useful Moments of Enlightenment!</a:t>
            </a:r>
            <a:br>
              <a:rPr lang="en-US" altLang="en-US" sz="3200" b="1" dirty="0">
                <a:latin typeface="+mn-lt"/>
              </a:rPr>
            </a:br>
            <a:r>
              <a:rPr lang="en-US" altLang="en-US" sz="2800" b="1" dirty="0">
                <a:latin typeface="+mn-lt"/>
              </a:rPr>
              <a:t>No BTEX = No Risk?</a:t>
            </a:r>
          </a:p>
        </p:txBody>
      </p:sp>
      <p:sp>
        <p:nvSpPr>
          <p:cNvPr id="6" name="TextBox 5">
            <a:extLst>
              <a:ext uri="{FF2B5EF4-FFF2-40B4-BE49-F238E27FC236}">
                <a16:creationId xmlns:a16="http://schemas.microsoft.com/office/drawing/2014/main" id="{2A599E69-5A94-4670-AF70-C7A9DB13A31C}"/>
              </a:ext>
            </a:extLst>
          </p:cNvPr>
          <p:cNvSpPr txBox="1"/>
          <p:nvPr/>
        </p:nvSpPr>
        <p:spPr>
          <a:xfrm>
            <a:off x="1196388" y="5606008"/>
            <a:ext cx="6751224" cy="707886"/>
          </a:xfrm>
          <a:prstGeom prst="rect">
            <a:avLst/>
          </a:prstGeom>
          <a:noFill/>
        </p:spPr>
        <p:txBody>
          <a:bodyPr wrap="square" rtlCol="0">
            <a:spAutoFit/>
          </a:bodyPr>
          <a:lstStyle/>
          <a:p>
            <a:pPr algn="ctr"/>
            <a:r>
              <a:rPr lang="en-US" sz="2000" b="1" dirty="0">
                <a:cs typeface="Times New Roman" pitchFamily="18" charset="0"/>
              </a:rPr>
              <a:t>Non BTEX-PAH “TPH” related gasoline vapors also likely posed vapor intrusion toxicity risks to indoor air for future buildings.</a:t>
            </a:r>
          </a:p>
        </p:txBody>
      </p:sp>
      <p:grpSp>
        <p:nvGrpSpPr>
          <p:cNvPr id="4" name="Group 3">
            <a:extLst>
              <a:ext uri="{FF2B5EF4-FFF2-40B4-BE49-F238E27FC236}">
                <a16:creationId xmlns:a16="http://schemas.microsoft.com/office/drawing/2014/main" id="{3E603FEB-CE92-4672-9297-A51A6AF2BFB9}"/>
              </a:ext>
            </a:extLst>
          </p:cNvPr>
          <p:cNvGrpSpPr/>
          <p:nvPr/>
        </p:nvGrpSpPr>
        <p:grpSpPr>
          <a:xfrm>
            <a:off x="1967834" y="1203670"/>
            <a:ext cx="5268932" cy="4282729"/>
            <a:chOff x="1967834" y="1203670"/>
            <a:chExt cx="5268932" cy="4282729"/>
          </a:xfrm>
        </p:grpSpPr>
        <p:grpSp>
          <p:nvGrpSpPr>
            <p:cNvPr id="2" name="Group 1"/>
            <p:cNvGrpSpPr/>
            <p:nvPr/>
          </p:nvGrpSpPr>
          <p:grpSpPr>
            <a:xfrm>
              <a:off x="1967834" y="1203670"/>
              <a:ext cx="5268932" cy="4282729"/>
              <a:chOff x="2394732" y="1212241"/>
              <a:chExt cx="4354533" cy="3304471"/>
            </a:xfrm>
          </p:grpSpPr>
          <p:pic>
            <p:nvPicPr>
              <p:cNvPr id="64514" name="Picture 2" descr="Flaming Pit">
                <a:extLst>
                  <a:ext uri="{FF2B5EF4-FFF2-40B4-BE49-F238E27FC236}">
                    <a16:creationId xmlns:a16="http://schemas.microsoft.com/office/drawing/2014/main" id="{BD6F0697-4FE1-4357-B18E-2557A37F8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732" y="1250812"/>
                <a:ext cx="4354533" cy="3265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56601" y="1212241"/>
                <a:ext cx="4228439" cy="783666"/>
              </a:xfrm>
              <a:prstGeom prst="rect">
                <a:avLst/>
              </a:prstGeom>
              <a:noFill/>
            </p:spPr>
            <p:txBody>
              <a:bodyPr wrap="square" rtlCol="0">
                <a:spAutoFit/>
              </a:bodyPr>
              <a:lstStyle/>
              <a:p>
                <a:pPr algn="ctr"/>
                <a:r>
                  <a:rPr lang="en-US" sz="2000" b="1" dirty="0">
                    <a:latin typeface="Times New Roman" pitchFamily="18" charset="0"/>
                    <a:cs typeface="Times New Roman" pitchFamily="18" charset="0"/>
                  </a:rPr>
                  <a:t>Former Gas Station (1990s)</a:t>
                </a:r>
              </a:p>
              <a:p>
                <a:pPr algn="ctr"/>
                <a:r>
                  <a:rPr lang="en-US" sz="2000" b="1" dirty="0">
                    <a:latin typeface="Times New Roman" pitchFamily="18" charset="0"/>
                    <a:cs typeface="Times New Roman" pitchFamily="18" charset="0"/>
                  </a:rPr>
                  <a:t>Flammable Gasoline Vapors In Soil </a:t>
                </a:r>
              </a:p>
              <a:p>
                <a:pPr algn="ctr"/>
                <a:r>
                  <a:rPr lang="en-US" sz="2000" b="1" dirty="0">
                    <a:latin typeface="Times New Roman" pitchFamily="18" charset="0"/>
                    <a:cs typeface="Times New Roman" pitchFamily="18" charset="0"/>
                  </a:rPr>
                  <a:t>After Passing a BTEX-PAH Risk Assessment</a:t>
                </a:r>
              </a:p>
            </p:txBody>
          </p:sp>
        </p:grpSp>
        <p:sp>
          <p:nvSpPr>
            <p:cNvPr id="3" name="Oval 2">
              <a:extLst>
                <a:ext uri="{FF2B5EF4-FFF2-40B4-BE49-F238E27FC236}">
                  <a16:creationId xmlns:a16="http://schemas.microsoft.com/office/drawing/2014/main" id="{AFFB31D2-358B-42BB-83C5-7CD13BFE293F}"/>
                </a:ext>
              </a:extLst>
            </p:cNvPr>
            <p:cNvSpPr/>
            <p:nvPr/>
          </p:nvSpPr>
          <p:spPr>
            <a:xfrm>
              <a:off x="2608447" y="2244326"/>
              <a:ext cx="346509" cy="33874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Slide Number Placeholder 6"/>
          <p:cNvSpPr>
            <a:spLocks noGrp="1"/>
          </p:cNvSpPr>
          <p:nvPr>
            <p:ph type="sldNum" sz="quarter" idx="12"/>
          </p:nvPr>
        </p:nvSpPr>
        <p:spPr/>
        <p:txBody>
          <a:bodyPr/>
          <a:lstStyle/>
          <a:p>
            <a:fld id="{77CD6BDE-A700-4CC1-A8B9-DB2FE996EB9A}" type="slidenum">
              <a:rPr lang="en-US" smtClean="0"/>
              <a:pPr/>
              <a:t>18</a:t>
            </a:fld>
            <a:endParaRPr lang="en-US"/>
          </a:p>
        </p:txBody>
      </p:sp>
    </p:spTree>
    <p:extLst>
      <p:ext uri="{BB962C8B-B14F-4D97-AF65-F5344CB8AC3E}">
        <p14:creationId xmlns:p14="http://schemas.microsoft.com/office/powerpoint/2010/main" val="1273913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62107" y="261000"/>
            <a:ext cx="1505540" cy="584775"/>
          </a:xfrm>
          <a:prstGeom prst="rect">
            <a:avLst/>
          </a:prstGeom>
          <a:noFill/>
        </p:spPr>
        <p:txBody>
          <a:bodyPr wrap="none" rtlCol="0">
            <a:spAutoFit/>
          </a:bodyPr>
          <a:lstStyle/>
          <a:p>
            <a:pPr algn="ctr"/>
            <a:r>
              <a:rPr lang="en-US" sz="3200" b="1" dirty="0">
                <a:cs typeface="Times New Roman" panose="02020603050405020304" pitchFamily="18" charset="0"/>
              </a:rPr>
              <a:t>Outline</a:t>
            </a:r>
          </a:p>
        </p:txBody>
      </p:sp>
      <p:sp>
        <p:nvSpPr>
          <p:cNvPr id="2" name="Slide Number Placeholder 1"/>
          <p:cNvSpPr>
            <a:spLocks noGrp="1"/>
          </p:cNvSpPr>
          <p:nvPr>
            <p:ph type="sldNum" sz="quarter" idx="12"/>
          </p:nvPr>
        </p:nvSpPr>
        <p:spPr/>
        <p:txBody>
          <a:bodyPr/>
          <a:lstStyle/>
          <a:p>
            <a:fld id="{77CD6BDE-A700-4CC1-A8B9-DB2FE996EB9A}" type="slidenum">
              <a:rPr lang="en-US" smtClean="0"/>
              <a:pPr/>
              <a:t>19</a:t>
            </a:fld>
            <a:endParaRPr lang="en-US"/>
          </a:p>
        </p:txBody>
      </p:sp>
      <p:sp>
        <p:nvSpPr>
          <p:cNvPr id="6" name="Rectangle 1"/>
          <p:cNvSpPr txBox="1">
            <a:spLocks noChangeArrowheads="1"/>
          </p:cNvSpPr>
          <p:nvPr/>
        </p:nvSpPr>
        <p:spPr bwMode="auto">
          <a:xfrm>
            <a:off x="879831" y="1118799"/>
            <a:ext cx="763551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9pPr>
          </a:lstStyle>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Environmental Hazard Evaluation basics.</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What is petroleum made of?</a:t>
            </a:r>
          </a:p>
          <a:p>
            <a:pPr marL="341313" lvl="1">
              <a:lnSpc>
                <a:spcPct val="100000"/>
              </a:lnSpc>
              <a:tabLst/>
            </a:pPr>
            <a:r>
              <a:rPr lang="en-US" altLang="en-US" sz="2800" b="1" dirty="0">
                <a:solidFill>
                  <a:srgbClr val="FF0000"/>
                </a:solidFill>
                <a:latin typeface="+mn-lt"/>
                <a:ea typeface="SimSun" panose="02010600030101010101" pitchFamily="2" charset="-122"/>
                <a:cs typeface="Times New Roman" panose="02020603050405020304" pitchFamily="18" charset="0"/>
              </a:rPr>
              <a:t>What is “TPH” and how are toxicity and risk evaluated?</a:t>
            </a:r>
          </a:p>
          <a:p>
            <a:pPr marL="341313" lvl="1">
              <a:lnSpc>
                <a:spcPct val="100000"/>
              </a:lnSpc>
              <a:tabLst/>
            </a:pPr>
            <a:r>
              <a:rPr lang="en-US" altLang="en-US" sz="2800" b="1" dirty="0">
                <a:solidFill>
                  <a:srgbClr val="FF0000"/>
                </a:solidFill>
                <a:latin typeface="+mn-lt"/>
                <a:ea typeface="SimSun" panose="02010600030101010101" pitchFamily="2" charset="-122"/>
                <a:cs typeface="Times New Roman" panose="02020603050405020304" pitchFamily="18" charset="0"/>
              </a:rPr>
              <a:t>How do individual TPH components partition released to the environment?</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What drives risk – TPH (&amp; HOPs) or BTEXN?</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How are TPH and HOPs tested for?</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Questions</a:t>
            </a:r>
          </a:p>
        </p:txBody>
      </p:sp>
    </p:spTree>
    <p:extLst>
      <p:ext uri="{BB962C8B-B14F-4D97-AF65-F5344CB8AC3E}">
        <p14:creationId xmlns:p14="http://schemas.microsoft.com/office/powerpoint/2010/main" val="1401701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754240" y="789192"/>
            <a:ext cx="7956623" cy="589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1376363" lvl="1" indent="-1366838">
              <a:lnSpc>
                <a:spcPct val="100000"/>
              </a:lnSpc>
              <a:spcAft>
                <a:spcPts val="600"/>
              </a:spcAft>
              <a:buNone/>
              <a:tabLst/>
            </a:pPr>
            <a:r>
              <a:rPr lang="en-US" altLang="en-US" sz="2200" b="1" u="sng" dirty="0">
                <a:latin typeface="+mn-lt"/>
                <a:ea typeface="SimSun" panose="02010600030101010101" pitchFamily="2" charset="-122"/>
                <a:cs typeface="Times New Roman" panose="02020603050405020304" pitchFamily="18" charset="0"/>
              </a:rPr>
              <a:t>BTEX(MN): </a:t>
            </a:r>
            <a:r>
              <a:rPr lang="en-US" altLang="en-US" sz="2200" b="1" dirty="0">
                <a:latin typeface="+mn-lt"/>
                <a:ea typeface="SimSun" panose="02010600030101010101" pitchFamily="2" charset="-122"/>
                <a:cs typeface="Times New Roman" panose="02020603050405020304" pitchFamily="18" charset="0"/>
              </a:rPr>
              <a:t>	Benzene, Toluene, Ethylbenzene and Xylenes +/- naphthalene and methylnaphthalenes</a:t>
            </a:r>
          </a:p>
          <a:p>
            <a:pPr marL="1376363" lvl="1" indent="-1376363">
              <a:lnSpc>
                <a:spcPct val="100000"/>
              </a:lnSpc>
              <a:spcAft>
                <a:spcPts val="600"/>
              </a:spcAft>
              <a:buNone/>
              <a:tabLst>
                <a:tab pos="1376363" algn="l"/>
              </a:tabLst>
            </a:pPr>
            <a:r>
              <a:rPr lang="en-US" altLang="en-US" sz="2200" b="1" u="sng" dirty="0">
                <a:latin typeface="+mn-lt"/>
                <a:ea typeface="SimSun" panose="02010600030101010101" pitchFamily="2" charset="-122"/>
                <a:cs typeface="Times New Roman" panose="02020603050405020304" pitchFamily="18" charset="0"/>
              </a:rPr>
              <a:t>PAHs: </a:t>
            </a:r>
            <a:r>
              <a:rPr lang="en-US" altLang="en-US" sz="2200" b="1" dirty="0">
                <a:latin typeface="+mn-lt"/>
                <a:ea typeface="SimSun" panose="02010600030101010101" pitchFamily="2" charset="-122"/>
                <a:cs typeface="Times New Roman" panose="02020603050405020304" pitchFamily="18" charset="0"/>
              </a:rPr>
              <a:t>	Polyaromatic Hydrocarbons (e.g., naphthalene, benzo(a)pyrene;</a:t>
            </a:r>
          </a:p>
          <a:p>
            <a:pPr marL="1376363" lvl="1" indent="-1376363">
              <a:lnSpc>
                <a:spcPct val="100000"/>
              </a:lnSpc>
              <a:spcAft>
                <a:spcPts val="600"/>
              </a:spcAft>
              <a:buNone/>
              <a:tabLst>
                <a:tab pos="1376363" algn="l"/>
              </a:tabLst>
            </a:pPr>
            <a:r>
              <a:rPr lang="en-US" altLang="en-US" sz="2200" b="1" u="sng" dirty="0">
                <a:latin typeface="+mn-lt"/>
                <a:ea typeface="SimSun" panose="02010600030101010101" pitchFamily="2" charset="-122"/>
                <a:cs typeface="Times New Roman" panose="02020603050405020304" pitchFamily="18" charset="0"/>
              </a:rPr>
              <a:t>TPH: </a:t>
            </a:r>
            <a:r>
              <a:rPr lang="en-US" altLang="en-US" sz="2200" b="1" dirty="0">
                <a:latin typeface="+mn-lt"/>
                <a:ea typeface="SimSun" panose="02010600030101010101" pitchFamily="2" charset="-122"/>
                <a:cs typeface="Times New Roman" panose="02020603050405020304" pitchFamily="18" charset="0"/>
              </a:rPr>
              <a:t>	Total Petroleum Hydrocarbon – Remaining mixture of non-specific hydrocarbons and (for now) hydrocarbon-related degradation compounds;</a:t>
            </a:r>
          </a:p>
          <a:p>
            <a:pPr marL="1712913" lvl="1" indent="-1712913">
              <a:lnSpc>
                <a:spcPct val="100000"/>
              </a:lnSpc>
              <a:spcAft>
                <a:spcPts val="600"/>
              </a:spcAft>
              <a:buNone/>
              <a:tabLst/>
            </a:pPr>
            <a:r>
              <a:rPr lang="en-US" altLang="en-US" sz="2200" b="1" u="sng" dirty="0">
                <a:latin typeface="+mn-lt"/>
                <a:ea typeface="SimSun" panose="02010600030101010101" pitchFamily="2" charset="-122"/>
                <a:cs typeface="Times New Roman" panose="02020603050405020304" pitchFamily="18" charset="0"/>
              </a:rPr>
              <a:t>HOPs (new): </a:t>
            </a:r>
            <a:r>
              <a:rPr lang="en-US" altLang="en-US" sz="2200" b="1" dirty="0">
                <a:latin typeface="+mn-lt"/>
                <a:ea typeface="SimSun" panose="02010600030101010101" pitchFamily="2" charset="-122"/>
                <a:cs typeface="Times New Roman" panose="02020603050405020304" pitchFamily="18" charset="0"/>
              </a:rPr>
              <a:t>	Hydrocarbon Oxidation Products. Assumed to have the same toxicity as the parent hydrocarbons.</a:t>
            </a:r>
          </a:p>
          <a:p>
            <a:pPr marL="1712913" lvl="1" indent="-1712913">
              <a:lnSpc>
                <a:spcPct val="100000"/>
              </a:lnSpc>
              <a:spcAft>
                <a:spcPts val="600"/>
              </a:spcAft>
              <a:buNone/>
              <a:tabLst/>
            </a:pPr>
            <a:r>
              <a:rPr lang="en-US" altLang="en-US" sz="2200" b="1" u="sng" dirty="0">
                <a:latin typeface="+mn-lt"/>
                <a:ea typeface="SimSun" panose="02010600030101010101" pitchFamily="2" charset="-122"/>
                <a:cs typeface="Times New Roman" panose="02020603050405020304" pitchFamily="18" charset="0"/>
              </a:rPr>
              <a:t>Action Level:</a:t>
            </a:r>
            <a:r>
              <a:rPr lang="en-US" altLang="en-US" sz="2200" b="1" dirty="0">
                <a:latin typeface="+mn-lt"/>
                <a:ea typeface="SimSun" panose="02010600030101010101" pitchFamily="2" charset="-122"/>
                <a:cs typeface="Times New Roman" panose="02020603050405020304" pitchFamily="18" charset="0"/>
              </a:rPr>
              <a:t>	Concentration of a contaminant in a media at or below which no adverse health or other environmental affects are anticipated.</a:t>
            </a:r>
          </a:p>
          <a:p>
            <a:pPr marL="1712913" lvl="1" indent="-1712913">
              <a:lnSpc>
                <a:spcPct val="100000"/>
              </a:lnSpc>
              <a:spcAft>
                <a:spcPts val="600"/>
              </a:spcAft>
              <a:buNone/>
              <a:tabLst/>
            </a:pPr>
            <a:r>
              <a:rPr lang="en-US" altLang="en-US" sz="2200" b="1" u="sng" dirty="0">
                <a:latin typeface="+mn-lt"/>
                <a:ea typeface="SimSun" panose="02010600030101010101" pitchFamily="2" charset="-122"/>
                <a:cs typeface="Times New Roman" panose="02020603050405020304" pitchFamily="18" charset="0"/>
              </a:rPr>
              <a:t>Risk Driver: </a:t>
            </a:r>
            <a:r>
              <a:rPr lang="en-US" altLang="en-US" sz="2200" b="1" dirty="0">
                <a:latin typeface="+mn-lt"/>
                <a:ea typeface="SimSun" panose="02010600030101010101" pitchFamily="2" charset="-122"/>
                <a:cs typeface="Times New Roman" panose="02020603050405020304" pitchFamily="18" charset="0"/>
              </a:rPr>
              <a:t>	Compound(s) in a mixture that poses the greatest risk to human health and the environment (e.g., would still exceed an action level when action levels for all other compounds are met).</a:t>
            </a:r>
          </a:p>
        </p:txBody>
      </p:sp>
      <p:sp>
        <p:nvSpPr>
          <p:cNvPr id="5" name="TextBox 4"/>
          <p:cNvSpPr txBox="1"/>
          <p:nvPr/>
        </p:nvSpPr>
        <p:spPr>
          <a:xfrm>
            <a:off x="3469467" y="261000"/>
            <a:ext cx="2290820" cy="584775"/>
          </a:xfrm>
          <a:prstGeom prst="rect">
            <a:avLst/>
          </a:prstGeom>
          <a:noFill/>
        </p:spPr>
        <p:txBody>
          <a:bodyPr wrap="none" rtlCol="0">
            <a:spAutoFit/>
          </a:bodyPr>
          <a:lstStyle/>
          <a:p>
            <a:pPr algn="ctr"/>
            <a:r>
              <a:rPr lang="en-US" sz="3200" b="1" dirty="0">
                <a:cs typeface="Times New Roman" panose="02020603050405020304" pitchFamily="18" charset="0"/>
              </a:rPr>
              <a:t>Terminology</a:t>
            </a:r>
          </a:p>
        </p:txBody>
      </p:sp>
      <p:sp>
        <p:nvSpPr>
          <p:cNvPr id="2" name="Slide Number Placeholder 1"/>
          <p:cNvSpPr>
            <a:spLocks noGrp="1"/>
          </p:cNvSpPr>
          <p:nvPr>
            <p:ph type="sldNum" sz="quarter" idx="12"/>
          </p:nvPr>
        </p:nvSpPr>
        <p:spPr/>
        <p:txBody>
          <a:bodyPr/>
          <a:lstStyle/>
          <a:p>
            <a:fld id="{77CD6BDE-A700-4CC1-A8B9-DB2FE996EB9A}" type="slidenum">
              <a:rPr lang="en-US" smtClean="0"/>
              <a:pPr/>
              <a:t>2</a:t>
            </a:fld>
            <a:endParaRPr lang="en-US"/>
          </a:p>
        </p:txBody>
      </p:sp>
    </p:spTree>
    <p:extLst>
      <p:ext uri="{BB962C8B-B14F-4D97-AF65-F5344CB8AC3E}">
        <p14:creationId xmlns:p14="http://schemas.microsoft.com/office/powerpoint/2010/main" val="750837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4" name="Text Box 4"/>
          <p:cNvSpPr txBox="1">
            <a:spLocks noChangeArrowheads="1"/>
          </p:cNvSpPr>
          <p:nvPr/>
        </p:nvSpPr>
        <p:spPr bwMode="auto">
          <a:xfrm>
            <a:off x="1168400" y="838200"/>
            <a:ext cx="184731" cy="584775"/>
          </a:xfrm>
          <a:prstGeom prst="rect">
            <a:avLst/>
          </a:prstGeom>
          <a:noFill/>
          <a:ln w="9525">
            <a:noFill/>
            <a:miter lim="800000"/>
            <a:headEnd/>
            <a:tailEnd/>
          </a:ln>
          <a:effectLst/>
        </p:spPr>
        <p:txBody>
          <a:bodyPr wrap="none">
            <a:spAutoFit/>
          </a:bodyPr>
          <a:lstStyle/>
          <a:p>
            <a:pPr marL="236538" indent="-236538"/>
            <a:endParaRPr lang="en-US" sz="3200" b="1" dirty="0"/>
          </a:p>
        </p:txBody>
      </p:sp>
      <p:sp>
        <p:nvSpPr>
          <p:cNvPr id="6" name="TextBox 5"/>
          <p:cNvSpPr txBox="1"/>
          <p:nvPr/>
        </p:nvSpPr>
        <p:spPr>
          <a:xfrm>
            <a:off x="1003199" y="76200"/>
            <a:ext cx="7171515" cy="1077218"/>
          </a:xfrm>
          <a:prstGeom prst="rect">
            <a:avLst/>
          </a:prstGeom>
          <a:noFill/>
        </p:spPr>
        <p:txBody>
          <a:bodyPr wrap="none" rtlCol="0">
            <a:spAutoFit/>
          </a:bodyPr>
          <a:lstStyle/>
          <a:p>
            <a:pPr algn="ctr"/>
            <a:r>
              <a:rPr lang="en-US" sz="3200" b="1" dirty="0">
                <a:cs typeface="Times New Roman" pitchFamily="18" charset="0"/>
              </a:rPr>
              <a:t>Toxicity of Total Petroleum Hydrocarbons</a:t>
            </a:r>
          </a:p>
          <a:p>
            <a:pPr algn="ctr"/>
            <a:r>
              <a:rPr lang="en-US" sz="3200" b="1" dirty="0">
                <a:cs typeface="Times New Roman" pitchFamily="18" charset="0"/>
              </a:rPr>
              <a:t>TPH Working Group (mid/late 1990s)</a:t>
            </a:r>
          </a:p>
        </p:txBody>
      </p:sp>
      <p:graphicFrame>
        <p:nvGraphicFramePr>
          <p:cNvPr id="8" name="Object 7"/>
          <p:cNvGraphicFramePr>
            <a:graphicFrameLocks noChangeAspect="1"/>
          </p:cNvGraphicFramePr>
          <p:nvPr/>
        </p:nvGraphicFramePr>
        <p:xfrm>
          <a:off x="457200" y="1600200"/>
          <a:ext cx="3520440" cy="5029200"/>
        </p:xfrm>
        <a:graphic>
          <a:graphicData uri="http://schemas.openxmlformats.org/presentationml/2006/ole">
            <mc:AlternateContent xmlns:mc="http://schemas.openxmlformats.org/markup-compatibility/2006">
              <mc:Choice xmlns:v="urn:schemas-microsoft-com:vml" Requires="v">
                <p:oleObj spid="_x0000_s8698" name="Acrobat Document" r:id="rId4" imgW="4536000" imgH="6480000" progId="AcroExch.Document.7">
                  <p:embed/>
                </p:oleObj>
              </mc:Choice>
              <mc:Fallback>
                <p:oleObj name="Acrobat Document" r:id="rId4" imgW="4536000" imgH="64800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0200"/>
                        <a:ext cx="352044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145036" y="1487031"/>
            <a:ext cx="4920386" cy="2677656"/>
          </a:xfrm>
          <a:prstGeom prst="rect">
            <a:avLst/>
          </a:prstGeom>
          <a:noFill/>
        </p:spPr>
        <p:txBody>
          <a:bodyPr wrap="none" rtlCol="0">
            <a:spAutoFit/>
          </a:bodyPr>
          <a:lstStyle/>
          <a:p>
            <a:r>
              <a:rPr lang="en-US" sz="2800" b="1" u="sng" dirty="0">
                <a:cs typeface="Times New Roman" pitchFamily="18" charset="0"/>
              </a:rPr>
              <a:t>Additional TPH Toxicity Reviews</a:t>
            </a:r>
          </a:p>
          <a:p>
            <a:pPr>
              <a:buFont typeface="Arial" pitchFamily="34" charset="0"/>
              <a:buChar char="•"/>
            </a:pPr>
            <a:r>
              <a:rPr lang="en-US" sz="2800" b="1" dirty="0">
                <a:cs typeface="Times New Roman" pitchFamily="18" charset="0"/>
              </a:rPr>
              <a:t> Massachusetts DEP (1997+)</a:t>
            </a:r>
          </a:p>
          <a:p>
            <a:pPr>
              <a:buFont typeface="Arial" pitchFamily="34" charset="0"/>
              <a:buChar char="•"/>
            </a:pPr>
            <a:r>
              <a:rPr lang="en-US" sz="2800" b="1" dirty="0">
                <a:cs typeface="Times New Roman" pitchFamily="18" charset="0"/>
              </a:rPr>
              <a:t> ATSDR (1999)</a:t>
            </a:r>
          </a:p>
          <a:p>
            <a:pPr>
              <a:buFont typeface="Arial" pitchFamily="34" charset="0"/>
              <a:buChar char="•"/>
            </a:pPr>
            <a:r>
              <a:rPr lang="en-US" sz="2800" b="1" dirty="0">
                <a:cs typeface="Times New Roman" pitchFamily="18" charset="0"/>
              </a:rPr>
              <a:t> Washington DOE (2006)</a:t>
            </a:r>
          </a:p>
          <a:p>
            <a:pPr>
              <a:buFont typeface="Arial" pitchFamily="34" charset="0"/>
              <a:buChar char="•"/>
            </a:pPr>
            <a:r>
              <a:rPr lang="en-US" sz="2800" b="1" dirty="0">
                <a:cs typeface="Times New Roman" pitchFamily="18" charset="0"/>
              </a:rPr>
              <a:t> California EPA (DTSC 2009)</a:t>
            </a:r>
          </a:p>
          <a:p>
            <a:pPr>
              <a:buFont typeface="Arial" pitchFamily="34" charset="0"/>
              <a:buChar char="•"/>
            </a:pPr>
            <a:r>
              <a:rPr lang="en-US" sz="2800" b="1" dirty="0">
                <a:cs typeface="Times New Roman" pitchFamily="18" charset="0"/>
              </a:rPr>
              <a:t> USEPA (2009)</a:t>
            </a:r>
          </a:p>
        </p:txBody>
      </p:sp>
      <p:sp>
        <p:nvSpPr>
          <p:cNvPr id="2" name="Slide Number Placeholder 1"/>
          <p:cNvSpPr>
            <a:spLocks noGrp="1"/>
          </p:cNvSpPr>
          <p:nvPr>
            <p:ph type="sldNum" sz="quarter" idx="12"/>
          </p:nvPr>
        </p:nvSpPr>
        <p:spPr/>
        <p:txBody>
          <a:bodyPr/>
          <a:lstStyle/>
          <a:p>
            <a:fld id="{77CD6BDE-A700-4CC1-A8B9-DB2FE996EB9A}" type="slidenum">
              <a:rPr lang="en-US" smtClean="0"/>
              <a:pPr/>
              <a:t>20</a:t>
            </a:fld>
            <a:endParaRPr lang="en-US"/>
          </a:p>
        </p:txBody>
      </p:sp>
    </p:spTree>
    <p:extLst>
      <p:ext uri="{BB962C8B-B14F-4D97-AF65-F5344CB8AC3E}">
        <p14:creationId xmlns:p14="http://schemas.microsoft.com/office/powerpoint/2010/main" val="2020315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Table 58"/>
          <p:cNvGraphicFramePr>
            <a:graphicFrameLocks noGrp="1"/>
          </p:cNvGraphicFramePr>
          <p:nvPr>
            <p:extLst>
              <p:ext uri="{D42A27DB-BD31-4B8C-83A1-F6EECF244321}">
                <p14:modId xmlns:p14="http://schemas.microsoft.com/office/powerpoint/2010/main" val="3819341019"/>
              </p:ext>
            </p:extLst>
          </p:nvPr>
        </p:nvGraphicFramePr>
        <p:xfrm>
          <a:off x="684326" y="5399917"/>
          <a:ext cx="8077194" cy="251460"/>
        </p:xfrm>
        <a:graphic>
          <a:graphicData uri="http://schemas.openxmlformats.org/drawingml/2006/table">
            <a:tbl>
              <a:tblPr firstRow="1" bandRow="1">
                <a:tableStyleId>{5C22544A-7EE6-4342-B048-85BDC9FD1C3A}</a:tableStyleId>
              </a:tblPr>
              <a:tblGrid>
                <a:gridCol w="443144">
                  <a:extLst>
                    <a:ext uri="{9D8B030D-6E8A-4147-A177-3AD203B41FA5}">
                      <a16:colId xmlns:a16="http://schemas.microsoft.com/office/drawing/2014/main" val="20000"/>
                    </a:ext>
                  </a:extLst>
                </a:gridCol>
                <a:gridCol w="454322">
                  <a:extLst>
                    <a:ext uri="{9D8B030D-6E8A-4147-A177-3AD203B41FA5}">
                      <a16:colId xmlns:a16="http://schemas.microsoft.com/office/drawing/2014/main" val="20001"/>
                    </a:ext>
                  </a:extLst>
                </a:gridCol>
                <a:gridCol w="448733">
                  <a:extLst>
                    <a:ext uri="{9D8B030D-6E8A-4147-A177-3AD203B41FA5}">
                      <a16:colId xmlns:a16="http://schemas.microsoft.com/office/drawing/2014/main" val="20002"/>
                    </a:ext>
                  </a:extLst>
                </a:gridCol>
                <a:gridCol w="448733">
                  <a:extLst>
                    <a:ext uri="{9D8B030D-6E8A-4147-A177-3AD203B41FA5}">
                      <a16:colId xmlns:a16="http://schemas.microsoft.com/office/drawing/2014/main" val="20003"/>
                    </a:ext>
                  </a:extLst>
                </a:gridCol>
                <a:gridCol w="448733">
                  <a:extLst>
                    <a:ext uri="{9D8B030D-6E8A-4147-A177-3AD203B41FA5}">
                      <a16:colId xmlns:a16="http://schemas.microsoft.com/office/drawing/2014/main" val="20004"/>
                    </a:ext>
                  </a:extLst>
                </a:gridCol>
                <a:gridCol w="448733">
                  <a:extLst>
                    <a:ext uri="{9D8B030D-6E8A-4147-A177-3AD203B41FA5}">
                      <a16:colId xmlns:a16="http://schemas.microsoft.com/office/drawing/2014/main" val="20005"/>
                    </a:ext>
                  </a:extLst>
                </a:gridCol>
                <a:gridCol w="448733">
                  <a:extLst>
                    <a:ext uri="{9D8B030D-6E8A-4147-A177-3AD203B41FA5}">
                      <a16:colId xmlns:a16="http://schemas.microsoft.com/office/drawing/2014/main" val="20006"/>
                    </a:ext>
                  </a:extLst>
                </a:gridCol>
                <a:gridCol w="448733">
                  <a:extLst>
                    <a:ext uri="{9D8B030D-6E8A-4147-A177-3AD203B41FA5}">
                      <a16:colId xmlns:a16="http://schemas.microsoft.com/office/drawing/2014/main" val="20007"/>
                    </a:ext>
                  </a:extLst>
                </a:gridCol>
                <a:gridCol w="448733">
                  <a:extLst>
                    <a:ext uri="{9D8B030D-6E8A-4147-A177-3AD203B41FA5}">
                      <a16:colId xmlns:a16="http://schemas.microsoft.com/office/drawing/2014/main" val="20008"/>
                    </a:ext>
                  </a:extLst>
                </a:gridCol>
                <a:gridCol w="448733">
                  <a:extLst>
                    <a:ext uri="{9D8B030D-6E8A-4147-A177-3AD203B41FA5}">
                      <a16:colId xmlns:a16="http://schemas.microsoft.com/office/drawing/2014/main" val="20009"/>
                    </a:ext>
                  </a:extLst>
                </a:gridCol>
                <a:gridCol w="448733">
                  <a:extLst>
                    <a:ext uri="{9D8B030D-6E8A-4147-A177-3AD203B41FA5}">
                      <a16:colId xmlns:a16="http://schemas.microsoft.com/office/drawing/2014/main" val="20010"/>
                    </a:ext>
                  </a:extLst>
                </a:gridCol>
                <a:gridCol w="448733">
                  <a:extLst>
                    <a:ext uri="{9D8B030D-6E8A-4147-A177-3AD203B41FA5}">
                      <a16:colId xmlns:a16="http://schemas.microsoft.com/office/drawing/2014/main" val="20011"/>
                    </a:ext>
                  </a:extLst>
                </a:gridCol>
                <a:gridCol w="448733">
                  <a:extLst>
                    <a:ext uri="{9D8B030D-6E8A-4147-A177-3AD203B41FA5}">
                      <a16:colId xmlns:a16="http://schemas.microsoft.com/office/drawing/2014/main" val="20012"/>
                    </a:ext>
                  </a:extLst>
                </a:gridCol>
                <a:gridCol w="448733">
                  <a:extLst>
                    <a:ext uri="{9D8B030D-6E8A-4147-A177-3AD203B41FA5}">
                      <a16:colId xmlns:a16="http://schemas.microsoft.com/office/drawing/2014/main" val="20013"/>
                    </a:ext>
                  </a:extLst>
                </a:gridCol>
                <a:gridCol w="448733">
                  <a:extLst>
                    <a:ext uri="{9D8B030D-6E8A-4147-A177-3AD203B41FA5}">
                      <a16:colId xmlns:a16="http://schemas.microsoft.com/office/drawing/2014/main" val="20014"/>
                    </a:ext>
                  </a:extLst>
                </a:gridCol>
                <a:gridCol w="448733">
                  <a:extLst>
                    <a:ext uri="{9D8B030D-6E8A-4147-A177-3AD203B41FA5}">
                      <a16:colId xmlns:a16="http://schemas.microsoft.com/office/drawing/2014/main" val="20015"/>
                    </a:ext>
                  </a:extLst>
                </a:gridCol>
                <a:gridCol w="448733">
                  <a:extLst>
                    <a:ext uri="{9D8B030D-6E8A-4147-A177-3AD203B41FA5}">
                      <a16:colId xmlns:a16="http://schemas.microsoft.com/office/drawing/2014/main" val="20016"/>
                    </a:ext>
                  </a:extLst>
                </a:gridCol>
                <a:gridCol w="448733">
                  <a:extLst>
                    <a:ext uri="{9D8B030D-6E8A-4147-A177-3AD203B41FA5}">
                      <a16:colId xmlns:a16="http://schemas.microsoft.com/office/drawing/2014/main" val="20017"/>
                    </a:ext>
                  </a:extLst>
                </a:gridCol>
              </a:tblGrid>
              <a:tr h="152400">
                <a:tc>
                  <a:txBody>
                    <a:bodyPr/>
                    <a:lstStyle/>
                    <a:p>
                      <a:endParaRPr lang="en-US" sz="1050" dirty="0"/>
                    </a:p>
                  </a:txBody>
                  <a:tcPr>
                    <a:lnL w="381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105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105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105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105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105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105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105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105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105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105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105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105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105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105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105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105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1050" dirty="0"/>
                    </a:p>
                  </a:txBody>
                  <a:tcPr>
                    <a:lnL w="381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40" name="TextBox 39"/>
          <p:cNvSpPr txBox="1"/>
          <p:nvPr/>
        </p:nvSpPr>
        <p:spPr>
          <a:xfrm>
            <a:off x="167489" y="6273653"/>
            <a:ext cx="8809021" cy="461665"/>
          </a:xfrm>
          <a:prstGeom prst="rect">
            <a:avLst/>
          </a:prstGeom>
          <a:noFill/>
          <a:ln>
            <a:solidFill>
              <a:schemeClr val="tx1"/>
            </a:solidFill>
          </a:ln>
        </p:spPr>
        <p:txBody>
          <a:bodyPr wrap="square" rtlCol="0">
            <a:spAutoFit/>
          </a:bodyPr>
          <a:lstStyle/>
          <a:p>
            <a:pPr algn="ctr"/>
            <a:r>
              <a:rPr lang="en-US" sz="2400" b="1" dirty="0">
                <a:cs typeface="Times New Roman" pitchFamily="18" charset="0"/>
              </a:rPr>
              <a:t>TPH = Sum of Aromatics + Aliphatics (excluding BTEX &amp; PAHs)</a:t>
            </a:r>
          </a:p>
        </p:txBody>
      </p:sp>
      <p:sp>
        <p:nvSpPr>
          <p:cNvPr id="45" name="Slide Number Placeholder 44"/>
          <p:cNvSpPr>
            <a:spLocks noGrp="1"/>
          </p:cNvSpPr>
          <p:nvPr>
            <p:ph type="sldNum" sz="quarter" idx="12"/>
          </p:nvPr>
        </p:nvSpPr>
        <p:spPr/>
        <p:txBody>
          <a:bodyPr/>
          <a:lstStyle/>
          <a:p>
            <a:fld id="{82C4A530-A53D-4487-B028-AF556F86986F}" type="slidenum">
              <a:rPr lang="en-US" smtClean="0"/>
              <a:pPr/>
              <a:t>21</a:t>
            </a:fld>
            <a:endParaRPr lang="en-US"/>
          </a:p>
        </p:txBody>
      </p:sp>
      <p:sp>
        <p:nvSpPr>
          <p:cNvPr id="75" name="TextBox 74"/>
          <p:cNvSpPr txBox="1"/>
          <p:nvPr/>
        </p:nvSpPr>
        <p:spPr>
          <a:xfrm>
            <a:off x="269603" y="201063"/>
            <a:ext cx="8604792" cy="523220"/>
          </a:xfrm>
          <a:prstGeom prst="rect">
            <a:avLst/>
          </a:prstGeom>
          <a:noFill/>
        </p:spPr>
        <p:txBody>
          <a:bodyPr wrap="none" rtlCol="0">
            <a:spAutoFit/>
          </a:bodyPr>
          <a:lstStyle/>
          <a:p>
            <a:pPr algn="ctr"/>
            <a:r>
              <a:rPr lang="en-US" sz="2800" b="1" dirty="0">
                <a:cs typeface="Times New Roman" pitchFamily="18" charset="0"/>
              </a:rPr>
              <a:t>Risk-Based TPH Aliphatic and Aromatic “Carbon Ranges”</a:t>
            </a:r>
          </a:p>
        </p:txBody>
      </p:sp>
      <p:grpSp>
        <p:nvGrpSpPr>
          <p:cNvPr id="13" name="Group 12"/>
          <p:cNvGrpSpPr/>
          <p:nvPr/>
        </p:nvGrpSpPr>
        <p:grpSpPr>
          <a:xfrm>
            <a:off x="457200" y="732673"/>
            <a:ext cx="8489111" cy="4936463"/>
            <a:chOff x="457200" y="732673"/>
            <a:chExt cx="8489111" cy="4936463"/>
          </a:xfrm>
        </p:grpSpPr>
        <p:cxnSp>
          <p:nvCxnSpPr>
            <p:cNvPr id="38" name="Straight Connector 37"/>
            <p:cNvCxnSpPr/>
            <p:nvPr/>
          </p:nvCxnSpPr>
          <p:spPr>
            <a:xfrm>
              <a:off x="4420452" y="3821005"/>
              <a:ext cx="1477477" cy="80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bwMode="auto">
            <a:xfrm>
              <a:off x="2485752" y="4646092"/>
              <a:ext cx="1049784" cy="390985"/>
            </a:xfrm>
            <a:prstGeom prst="rect">
              <a:avLst/>
            </a:prstGeom>
            <a:solidFill>
              <a:srgbClr val="FF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r>
                <a:rPr lang="en-US" b="1" dirty="0">
                  <a:solidFill>
                    <a:schemeClr val="tx1"/>
                  </a:solidFill>
                </a:rPr>
                <a:t>&gt;EC8-12</a:t>
              </a:r>
            </a:p>
          </p:txBody>
        </p:sp>
        <p:sp>
          <p:nvSpPr>
            <p:cNvPr id="46" name="Rectangle 45"/>
            <p:cNvSpPr/>
            <p:nvPr/>
          </p:nvSpPr>
          <p:spPr bwMode="auto">
            <a:xfrm>
              <a:off x="2514600" y="4198877"/>
              <a:ext cx="533400" cy="381000"/>
            </a:xfrm>
            <a:prstGeom prst="rect">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ts val="1400"/>
                </a:lnSpc>
              </a:pPr>
              <a:endParaRPr lang="en-US" sz="1400" b="1" dirty="0">
                <a:solidFill>
                  <a:schemeClr val="tx1"/>
                </a:solidFill>
              </a:endParaRPr>
            </a:p>
          </p:txBody>
        </p:sp>
        <p:sp>
          <p:nvSpPr>
            <p:cNvPr id="47" name="Rectangle 46"/>
            <p:cNvSpPr/>
            <p:nvPr/>
          </p:nvSpPr>
          <p:spPr bwMode="auto">
            <a:xfrm>
              <a:off x="3048000" y="4198877"/>
              <a:ext cx="2362200" cy="381000"/>
            </a:xfrm>
            <a:prstGeom prst="rect">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b="1" dirty="0">
                  <a:solidFill>
                    <a:schemeClr val="tx1"/>
                  </a:solidFill>
                </a:rPr>
                <a:t>&gt;EC10-22</a:t>
              </a:r>
            </a:p>
          </p:txBody>
        </p:sp>
        <p:sp>
          <p:nvSpPr>
            <p:cNvPr id="48" name="Rectangle 47"/>
            <p:cNvSpPr/>
            <p:nvPr/>
          </p:nvSpPr>
          <p:spPr bwMode="auto">
            <a:xfrm>
              <a:off x="4724400" y="4656077"/>
              <a:ext cx="3886200" cy="381000"/>
            </a:xfrm>
            <a:prstGeom prst="rect">
              <a:avLst/>
            </a:prstGeom>
            <a:solidFill>
              <a:srgbClr val="FF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b="1" dirty="0">
                  <a:solidFill>
                    <a:schemeClr val="tx1"/>
                  </a:solidFill>
                </a:rPr>
                <a:t>&gt;C18-36</a:t>
              </a:r>
            </a:p>
          </p:txBody>
        </p:sp>
        <p:sp>
          <p:nvSpPr>
            <p:cNvPr id="49" name="Rectangle 48"/>
            <p:cNvSpPr/>
            <p:nvPr/>
          </p:nvSpPr>
          <p:spPr bwMode="auto">
            <a:xfrm>
              <a:off x="3429000" y="4656077"/>
              <a:ext cx="1295400" cy="381000"/>
            </a:xfrm>
            <a:prstGeom prst="rect">
              <a:avLst/>
            </a:prstGeom>
            <a:solidFill>
              <a:srgbClr val="FF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b="1" dirty="0">
                  <a:solidFill>
                    <a:schemeClr val="tx1"/>
                  </a:solidFill>
                </a:rPr>
                <a:t>&gt;EC12-18</a:t>
              </a:r>
            </a:p>
          </p:txBody>
        </p:sp>
        <p:sp>
          <p:nvSpPr>
            <p:cNvPr id="50" name="TextBox 49"/>
            <p:cNvSpPr txBox="1"/>
            <p:nvPr/>
          </p:nvSpPr>
          <p:spPr>
            <a:xfrm>
              <a:off x="762000" y="3225138"/>
              <a:ext cx="3570786" cy="523220"/>
            </a:xfrm>
            <a:prstGeom prst="rect">
              <a:avLst/>
            </a:prstGeom>
            <a:noFill/>
          </p:spPr>
          <p:txBody>
            <a:bodyPr wrap="none" rtlCol="0">
              <a:spAutoFit/>
            </a:bodyPr>
            <a:lstStyle/>
            <a:p>
              <a:r>
                <a:rPr lang="en-US" sz="2800" b="1" dirty="0"/>
                <a:t>Potential Vapor Phase</a:t>
              </a:r>
            </a:p>
          </p:txBody>
        </p:sp>
        <p:cxnSp>
          <p:nvCxnSpPr>
            <p:cNvPr id="52" name="Straight Arrow Connector 51"/>
            <p:cNvCxnSpPr/>
            <p:nvPr/>
          </p:nvCxnSpPr>
          <p:spPr bwMode="auto">
            <a:xfrm>
              <a:off x="457200" y="3816289"/>
              <a:ext cx="3962400" cy="1588"/>
            </a:xfrm>
            <a:prstGeom prst="straightConnector1">
              <a:avLst/>
            </a:prstGeom>
            <a:solidFill>
              <a:schemeClr val="accent1"/>
            </a:solidFill>
            <a:ln w="38100" cap="flat" cmpd="sng" algn="ctr">
              <a:solidFill>
                <a:schemeClr val="tx1"/>
              </a:solidFill>
              <a:prstDash val="solid"/>
              <a:round/>
              <a:headEnd type="arrow"/>
              <a:tailEnd type="arrow"/>
            </a:ln>
            <a:effectLst/>
          </p:spPr>
        </p:cxnSp>
        <p:grpSp>
          <p:nvGrpSpPr>
            <p:cNvPr id="53" name="Group 70"/>
            <p:cNvGrpSpPr/>
            <p:nvPr/>
          </p:nvGrpSpPr>
          <p:grpSpPr>
            <a:xfrm>
              <a:off x="989126" y="5080919"/>
              <a:ext cx="7957185" cy="325743"/>
              <a:chOff x="838200" y="4311042"/>
              <a:chExt cx="7957185" cy="325743"/>
            </a:xfrm>
          </p:grpSpPr>
          <p:sp>
            <p:nvSpPr>
              <p:cNvPr id="81" name="Text Box 4"/>
              <p:cNvSpPr txBox="1">
                <a:spLocks noChangeArrowheads="1"/>
              </p:cNvSpPr>
              <p:nvPr/>
            </p:nvSpPr>
            <p:spPr bwMode="auto">
              <a:xfrm>
                <a:off x="838200" y="4315948"/>
                <a:ext cx="313419" cy="300082"/>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i="0" u="none" strike="noStrike" baseline="0" dirty="0">
                    <a:latin typeface="Arial"/>
                    <a:cs typeface="Arial"/>
                  </a:rPr>
                  <a:t>C2</a:t>
                </a:r>
              </a:p>
            </p:txBody>
          </p:sp>
          <p:sp>
            <p:nvSpPr>
              <p:cNvPr id="82" name="Text Box 5"/>
              <p:cNvSpPr txBox="1">
                <a:spLocks noChangeArrowheads="1"/>
              </p:cNvSpPr>
              <p:nvPr/>
            </p:nvSpPr>
            <p:spPr bwMode="auto">
              <a:xfrm>
                <a:off x="1267531" y="4311141"/>
                <a:ext cx="313419" cy="300082"/>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i="0" u="none" strike="noStrike" baseline="0" dirty="0">
                    <a:latin typeface="Arial"/>
                    <a:cs typeface="Arial"/>
                  </a:rPr>
                  <a:t>C4</a:t>
                </a:r>
              </a:p>
            </p:txBody>
          </p:sp>
          <p:sp>
            <p:nvSpPr>
              <p:cNvPr id="83" name="Text Box 6"/>
              <p:cNvSpPr txBox="1">
                <a:spLocks noChangeArrowheads="1"/>
              </p:cNvSpPr>
              <p:nvPr/>
            </p:nvSpPr>
            <p:spPr bwMode="auto">
              <a:xfrm>
                <a:off x="1702468" y="4311042"/>
                <a:ext cx="313419" cy="300082"/>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i="0" u="none" strike="noStrike" baseline="0" dirty="0">
                    <a:latin typeface="Arial"/>
                    <a:cs typeface="Arial"/>
                  </a:rPr>
                  <a:t>C6</a:t>
                </a:r>
              </a:p>
            </p:txBody>
          </p:sp>
          <p:sp>
            <p:nvSpPr>
              <p:cNvPr id="84" name="Text Box 7"/>
              <p:cNvSpPr txBox="1">
                <a:spLocks noChangeArrowheads="1"/>
              </p:cNvSpPr>
              <p:nvPr/>
            </p:nvSpPr>
            <p:spPr bwMode="auto">
              <a:xfrm>
                <a:off x="2159668" y="4320666"/>
                <a:ext cx="313419" cy="300082"/>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i="0" u="none" strike="noStrike" baseline="0" dirty="0">
                    <a:latin typeface="Arial"/>
                    <a:cs typeface="Arial"/>
                  </a:rPr>
                  <a:t>C8</a:t>
                </a:r>
              </a:p>
            </p:txBody>
          </p:sp>
          <p:sp>
            <p:nvSpPr>
              <p:cNvPr id="85" name="Text Box 9"/>
              <p:cNvSpPr txBox="1">
                <a:spLocks noChangeArrowheads="1"/>
              </p:cNvSpPr>
              <p:nvPr/>
            </p:nvSpPr>
            <p:spPr bwMode="auto">
              <a:xfrm>
                <a:off x="2996164" y="4311141"/>
                <a:ext cx="441659" cy="300082"/>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i="0" u="none" strike="noStrike" baseline="0" dirty="0">
                    <a:latin typeface="Arial"/>
                    <a:cs typeface="Arial"/>
                  </a:rPr>
                  <a:t>C12</a:t>
                </a:r>
              </a:p>
            </p:txBody>
          </p:sp>
          <p:sp>
            <p:nvSpPr>
              <p:cNvPr id="86" name="Text Box 11"/>
              <p:cNvSpPr txBox="1">
                <a:spLocks noChangeArrowheads="1"/>
              </p:cNvSpPr>
              <p:nvPr/>
            </p:nvSpPr>
            <p:spPr bwMode="auto">
              <a:xfrm>
                <a:off x="3906153" y="4327078"/>
                <a:ext cx="441659" cy="300082"/>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i="0" u="none" strike="noStrike" baseline="0" dirty="0">
                    <a:latin typeface="Arial"/>
                    <a:cs typeface="Arial"/>
                  </a:rPr>
                  <a:t>C16</a:t>
                </a:r>
              </a:p>
            </p:txBody>
          </p:sp>
          <p:sp>
            <p:nvSpPr>
              <p:cNvPr id="87" name="Text Box 13"/>
              <p:cNvSpPr txBox="1">
                <a:spLocks noChangeArrowheads="1"/>
              </p:cNvSpPr>
              <p:nvPr/>
            </p:nvSpPr>
            <p:spPr bwMode="auto">
              <a:xfrm>
                <a:off x="4800800" y="4327078"/>
                <a:ext cx="441659" cy="300082"/>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i="0" u="none" strike="noStrike" baseline="0" dirty="0">
                    <a:latin typeface="Arial"/>
                    <a:cs typeface="Arial"/>
                  </a:rPr>
                  <a:t>C20</a:t>
                </a:r>
              </a:p>
            </p:txBody>
          </p:sp>
          <p:sp>
            <p:nvSpPr>
              <p:cNvPr id="88" name="Text Box 15"/>
              <p:cNvSpPr txBox="1">
                <a:spLocks noChangeArrowheads="1"/>
              </p:cNvSpPr>
              <p:nvPr/>
            </p:nvSpPr>
            <p:spPr bwMode="auto">
              <a:xfrm>
                <a:off x="5677100" y="4327077"/>
                <a:ext cx="441659" cy="300082"/>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i="0" u="none" strike="noStrike" baseline="0" dirty="0">
                    <a:latin typeface="Arial"/>
                    <a:cs typeface="Arial"/>
                  </a:rPr>
                  <a:t>C24</a:t>
                </a:r>
              </a:p>
            </p:txBody>
          </p:sp>
          <p:sp>
            <p:nvSpPr>
              <p:cNvPr id="89" name="Text Box 17"/>
              <p:cNvSpPr txBox="1">
                <a:spLocks noChangeArrowheads="1"/>
              </p:cNvSpPr>
              <p:nvPr/>
            </p:nvSpPr>
            <p:spPr bwMode="auto">
              <a:xfrm>
                <a:off x="6609347" y="4336703"/>
                <a:ext cx="441659" cy="300082"/>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i="0" u="none" strike="noStrike" baseline="0" dirty="0">
                    <a:latin typeface="Arial"/>
                    <a:cs typeface="Arial"/>
                  </a:rPr>
                  <a:t>C28</a:t>
                </a:r>
              </a:p>
            </p:txBody>
          </p:sp>
          <p:sp>
            <p:nvSpPr>
              <p:cNvPr id="90" name="Text Box 19"/>
              <p:cNvSpPr txBox="1">
                <a:spLocks noChangeArrowheads="1"/>
              </p:cNvSpPr>
              <p:nvPr/>
            </p:nvSpPr>
            <p:spPr bwMode="auto">
              <a:xfrm>
                <a:off x="7495674" y="4336702"/>
                <a:ext cx="441659" cy="300082"/>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i="0" u="none" strike="noStrike" baseline="0" dirty="0">
                    <a:latin typeface="Arial"/>
                    <a:cs typeface="Arial"/>
                  </a:rPr>
                  <a:t>C32</a:t>
                </a:r>
              </a:p>
            </p:txBody>
          </p:sp>
          <p:sp>
            <p:nvSpPr>
              <p:cNvPr id="91" name="Text Box 61"/>
              <p:cNvSpPr txBox="1">
                <a:spLocks noChangeArrowheads="1"/>
              </p:cNvSpPr>
              <p:nvPr/>
            </p:nvSpPr>
            <p:spPr bwMode="auto">
              <a:xfrm>
                <a:off x="8353726" y="4336703"/>
                <a:ext cx="441659" cy="300082"/>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i="0" u="none" strike="noStrike" baseline="0" dirty="0">
                    <a:latin typeface="Arial"/>
                    <a:cs typeface="Arial"/>
                  </a:rPr>
                  <a:t>C36</a:t>
                </a:r>
              </a:p>
            </p:txBody>
          </p:sp>
        </p:grpSp>
        <p:sp>
          <p:nvSpPr>
            <p:cNvPr id="54" name="Text Box 4"/>
            <p:cNvSpPr txBox="1">
              <a:spLocks noChangeArrowheads="1"/>
            </p:cNvSpPr>
            <p:nvPr/>
          </p:nvSpPr>
          <p:spPr bwMode="auto">
            <a:xfrm>
              <a:off x="512676" y="5101862"/>
              <a:ext cx="313419" cy="300082"/>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i="0" u="none" strike="noStrike" baseline="0" dirty="0">
                  <a:latin typeface="Arial"/>
                  <a:cs typeface="Arial"/>
                </a:rPr>
                <a:t>C0</a:t>
              </a:r>
            </a:p>
          </p:txBody>
        </p:sp>
        <p:cxnSp>
          <p:nvCxnSpPr>
            <p:cNvPr id="56" name="Straight Connector 55"/>
            <p:cNvCxnSpPr/>
            <p:nvPr/>
          </p:nvCxnSpPr>
          <p:spPr>
            <a:xfrm>
              <a:off x="684326" y="5646677"/>
              <a:ext cx="807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689942" y="5409254"/>
              <a:ext cx="9624" cy="2582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8761527" y="5409254"/>
              <a:ext cx="4010" cy="2598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bwMode="auto">
            <a:xfrm>
              <a:off x="1196741" y="3970277"/>
              <a:ext cx="1470259" cy="30874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ts val="1400"/>
                </a:lnSpc>
              </a:pPr>
              <a:r>
                <a:rPr lang="en-US" sz="2000" b="1" dirty="0">
                  <a:solidFill>
                    <a:schemeClr val="tx1"/>
                  </a:solidFill>
                </a:rPr>
                <a:t>&gt;EC8 -10</a:t>
              </a:r>
            </a:p>
          </p:txBody>
        </p:sp>
        <p:cxnSp>
          <p:nvCxnSpPr>
            <p:cNvPr id="76" name="Straight Arrow Connector 75"/>
            <p:cNvCxnSpPr>
              <a:stCxn id="74" idx="2"/>
            </p:cNvCxnSpPr>
            <p:nvPr/>
          </p:nvCxnSpPr>
          <p:spPr>
            <a:xfrm>
              <a:off x="1931871" y="4279025"/>
              <a:ext cx="811329" cy="1484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1066800" y="1379477"/>
              <a:ext cx="7480434" cy="1905000"/>
              <a:chOff x="1066800" y="990600"/>
              <a:chExt cx="7480434" cy="1905000"/>
            </a:xfrm>
          </p:grpSpPr>
          <p:sp>
            <p:nvSpPr>
              <p:cNvPr id="95" name="Rectangle 94"/>
              <p:cNvSpPr/>
              <p:nvPr/>
            </p:nvSpPr>
            <p:spPr bwMode="auto">
              <a:xfrm>
                <a:off x="1066800" y="990600"/>
                <a:ext cx="22098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effectLst/>
                    <a:latin typeface="Times New Roman" pitchFamily="18" charset="0"/>
                  </a:rPr>
                  <a:t>Gasolines</a:t>
                </a:r>
              </a:p>
            </p:txBody>
          </p:sp>
          <p:sp>
            <p:nvSpPr>
              <p:cNvPr id="96" name="Rectangle 95"/>
              <p:cNvSpPr/>
              <p:nvPr/>
            </p:nvSpPr>
            <p:spPr bwMode="auto">
              <a:xfrm>
                <a:off x="1752600" y="1676400"/>
                <a:ext cx="41148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effectLst/>
                    <a:latin typeface="Times New Roman" pitchFamily="18" charset="0"/>
                  </a:rPr>
                  <a:t>Middle Distillates</a:t>
                </a:r>
              </a:p>
            </p:txBody>
          </p:sp>
          <p:cxnSp>
            <p:nvCxnSpPr>
              <p:cNvPr id="97" name="Straight Arrow Connector 96"/>
              <p:cNvCxnSpPr>
                <a:stCxn id="98" idx="3"/>
              </p:cNvCxnSpPr>
              <p:nvPr/>
            </p:nvCxnSpPr>
            <p:spPr bwMode="auto">
              <a:xfrm>
                <a:off x="7162800" y="2628900"/>
                <a:ext cx="1384434" cy="1483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98" name="Rectangle 97"/>
              <p:cNvSpPr/>
              <p:nvPr/>
            </p:nvSpPr>
            <p:spPr bwMode="auto">
              <a:xfrm>
                <a:off x="4953000" y="2362200"/>
                <a:ext cx="22098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effectLst/>
                    <a:latin typeface="Times New Roman" pitchFamily="18" charset="0"/>
                  </a:rPr>
                  <a:t>Fuel Oils</a:t>
                </a:r>
              </a:p>
            </p:txBody>
          </p:sp>
        </p:grpSp>
        <p:sp>
          <p:nvSpPr>
            <p:cNvPr id="41" name="Rectangle 40">
              <a:extLst>
                <a:ext uri="{FF2B5EF4-FFF2-40B4-BE49-F238E27FC236}">
                  <a16:creationId xmlns:a16="http://schemas.microsoft.com/office/drawing/2014/main" id="{39DE6B96-6FC0-4B5D-B9FF-6D8C4DC206AA}"/>
                </a:ext>
              </a:extLst>
            </p:cNvPr>
            <p:cNvSpPr/>
            <p:nvPr/>
          </p:nvSpPr>
          <p:spPr bwMode="auto">
            <a:xfrm>
              <a:off x="6728059" y="3955728"/>
              <a:ext cx="1828800" cy="457200"/>
            </a:xfrm>
            <a:prstGeom prst="rect">
              <a:avLst/>
            </a:prstGeom>
            <a:solidFill>
              <a:srgbClr val="FF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Aliphatics </a:t>
              </a:r>
            </a:p>
          </p:txBody>
        </p:sp>
        <p:sp>
          <p:nvSpPr>
            <p:cNvPr id="51" name="Rectangle 50">
              <a:extLst>
                <a:ext uri="{FF2B5EF4-FFF2-40B4-BE49-F238E27FC236}">
                  <a16:creationId xmlns:a16="http://schemas.microsoft.com/office/drawing/2014/main" id="{410DA19D-8C4B-4E3C-B014-C7AABFCEC677}"/>
                </a:ext>
              </a:extLst>
            </p:cNvPr>
            <p:cNvSpPr/>
            <p:nvPr/>
          </p:nvSpPr>
          <p:spPr bwMode="auto">
            <a:xfrm>
              <a:off x="6728059" y="3399869"/>
              <a:ext cx="1819175" cy="479659"/>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Aromatics</a:t>
              </a:r>
            </a:p>
          </p:txBody>
        </p:sp>
        <p:grpSp>
          <p:nvGrpSpPr>
            <p:cNvPr id="9" name="Group 8"/>
            <p:cNvGrpSpPr/>
            <p:nvPr/>
          </p:nvGrpSpPr>
          <p:grpSpPr>
            <a:xfrm>
              <a:off x="5410200" y="732673"/>
              <a:ext cx="3471012" cy="1618910"/>
              <a:chOff x="5410200" y="339803"/>
              <a:chExt cx="3471012" cy="1618910"/>
            </a:xfrm>
          </p:grpSpPr>
          <p:grpSp>
            <p:nvGrpSpPr>
              <p:cNvPr id="7" name="Group 6"/>
              <p:cNvGrpSpPr/>
              <p:nvPr/>
            </p:nvGrpSpPr>
            <p:grpSpPr>
              <a:xfrm>
                <a:off x="5410200" y="599221"/>
                <a:ext cx="2001247" cy="1161134"/>
                <a:chOff x="5205097" y="599221"/>
                <a:chExt cx="2001247" cy="1161134"/>
              </a:xfrm>
            </p:grpSpPr>
            <p:pic>
              <p:nvPicPr>
                <p:cNvPr id="4" name="Picture 3"/>
                <p:cNvPicPr>
                  <a:picLocks noChangeAspect="1"/>
                </p:cNvPicPr>
                <p:nvPr/>
              </p:nvPicPr>
              <p:blipFill rotWithShape="1">
                <a:blip r:embed="rId3"/>
                <a:srcRect t="30576" b="27436"/>
                <a:stretch/>
              </p:blipFill>
              <p:spPr>
                <a:xfrm>
                  <a:off x="5205097" y="599221"/>
                  <a:ext cx="2001247" cy="840299"/>
                </a:xfrm>
                <a:prstGeom prst="rect">
                  <a:avLst/>
                </a:prstGeom>
              </p:spPr>
            </p:pic>
            <p:sp>
              <p:nvSpPr>
                <p:cNvPr id="5" name="TextBox 4"/>
                <p:cNvSpPr txBox="1"/>
                <p:nvPr/>
              </p:nvSpPr>
              <p:spPr>
                <a:xfrm>
                  <a:off x="5783727" y="1391023"/>
                  <a:ext cx="874791" cy="369332"/>
                </a:xfrm>
                <a:prstGeom prst="rect">
                  <a:avLst/>
                </a:prstGeom>
                <a:noFill/>
              </p:spPr>
              <p:txBody>
                <a:bodyPr wrap="none" rtlCol="0">
                  <a:spAutoFit/>
                </a:bodyPr>
                <a:lstStyle/>
                <a:p>
                  <a:r>
                    <a:rPr lang="en-US" b="1" dirty="0"/>
                    <a:t>hexane</a:t>
                  </a:r>
                </a:p>
              </p:txBody>
            </p:sp>
          </p:grpSp>
          <p:grpSp>
            <p:nvGrpSpPr>
              <p:cNvPr id="8" name="Group 7"/>
              <p:cNvGrpSpPr/>
              <p:nvPr/>
            </p:nvGrpSpPr>
            <p:grpSpPr>
              <a:xfrm>
                <a:off x="7596717" y="339803"/>
                <a:ext cx="1284495" cy="1618910"/>
                <a:chOff x="7596717" y="339803"/>
                <a:chExt cx="1284495" cy="1618910"/>
              </a:xfrm>
            </p:grpSpPr>
            <p:pic>
              <p:nvPicPr>
                <p:cNvPr id="3" name="Picture 2"/>
                <p:cNvPicPr>
                  <a:picLocks noChangeAspect="1"/>
                </p:cNvPicPr>
                <p:nvPr/>
              </p:nvPicPr>
              <p:blipFill>
                <a:blip r:embed="rId4"/>
                <a:stretch>
                  <a:fillRect/>
                </a:stretch>
              </p:blipFill>
              <p:spPr>
                <a:xfrm>
                  <a:off x="7596717" y="339803"/>
                  <a:ext cx="1284495" cy="1284495"/>
                </a:xfrm>
                <a:prstGeom prst="rect">
                  <a:avLst/>
                </a:prstGeom>
              </p:spPr>
            </p:pic>
            <p:sp>
              <p:nvSpPr>
                <p:cNvPr id="55" name="TextBox 54"/>
                <p:cNvSpPr txBox="1"/>
                <p:nvPr/>
              </p:nvSpPr>
              <p:spPr>
                <a:xfrm>
                  <a:off x="7773236" y="1589381"/>
                  <a:ext cx="988284" cy="369332"/>
                </a:xfrm>
                <a:prstGeom prst="rect">
                  <a:avLst/>
                </a:prstGeom>
                <a:noFill/>
              </p:spPr>
              <p:txBody>
                <a:bodyPr wrap="none" rtlCol="0">
                  <a:spAutoFit/>
                </a:bodyPr>
                <a:lstStyle/>
                <a:p>
                  <a:r>
                    <a:rPr lang="en-US" b="1" dirty="0"/>
                    <a:t>benzene</a:t>
                  </a:r>
                </a:p>
              </p:txBody>
            </p:sp>
          </p:grpSp>
        </p:grpSp>
        <p:sp>
          <p:nvSpPr>
            <p:cNvPr id="43" name="Rectangle 42"/>
            <p:cNvSpPr/>
            <p:nvPr/>
          </p:nvSpPr>
          <p:spPr bwMode="auto">
            <a:xfrm>
              <a:off x="1731876" y="4656077"/>
              <a:ext cx="759314" cy="376773"/>
            </a:xfrm>
            <a:prstGeom prst="rect">
              <a:avLst/>
            </a:prstGeom>
            <a:solidFill>
              <a:srgbClr val="FF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b="1" dirty="0">
                  <a:solidFill>
                    <a:schemeClr val="tx1"/>
                  </a:solidFill>
                </a:rPr>
                <a:t>EC5-8</a:t>
              </a:r>
            </a:p>
          </p:txBody>
        </p:sp>
      </p:grpSp>
      <p:sp>
        <p:nvSpPr>
          <p:cNvPr id="60" name="TextBox 59">
            <a:extLst>
              <a:ext uri="{FF2B5EF4-FFF2-40B4-BE49-F238E27FC236}">
                <a16:creationId xmlns:a16="http://schemas.microsoft.com/office/drawing/2014/main" id="{3792BC25-73B5-4945-B6FD-9B3440A968BF}"/>
              </a:ext>
            </a:extLst>
          </p:cNvPr>
          <p:cNvSpPr txBox="1"/>
          <p:nvPr/>
        </p:nvSpPr>
        <p:spPr>
          <a:xfrm>
            <a:off x="201208" y="5741845"/>
            <a:ext cx="8809021" cy="430887"/>
          </a:xfrm>
          <a:prstGeom prst="rect">
            <a:avLst/>
          </a:prstGeom>
          <a:noFill/>
          <a:ln>
            <a:noFill/>
          </a:ln>
        </p:spPr>
        <p:txBody>
          <a:bodyPr wrap="square" rtlCol="0">
            <a:spAutoFit/>
          </a:bodyPr>
          <a:lstStyle/>
          <a:p>
            <a:pPr algn="ctr"/>
            <a:r>
              <a:rPr lang="en-US" sz="2200" b="1" dirty="0">
                <a:solidFill>
                  <a:srgbClr val="FF0000"/>
                </a:solidFill>
                <a:cs typeface="Times New Roman" pitchFamily="18" charset="0"/>
              </a:rPr>
              <a:t>EC = Effective Carbon. </a:t>
            </a:r>
            <a:r>
              <a:rPr lang="en-US" sz="2200" b="1" dirty="0">
                <a:solidFill>
                  <a:srgbClr val="FF0000"/>
                </a:solidFill>
              </a:rPr>
              <a:t>Related to the boiling point &amp; MW (TPHCWB 1997)</a:t>
            </a:r>
            <a:endParaRPr lang="en-US" sz="2200" b="1" dirty="0">
              <a:solidFill>
                <a:srgbClr val="FF0000"/>
              </a:solidFill>
              <a:cs typeface="Times New Roman" pitchFamily="18" charset="0"/>
            </a:endParaRPr>
          </a:p>
        </p:txBody>
      </p:sp>
    </p:spTree>
    <p:extLst>
      <p:ext uri="{BB962C8B-B14F-4D97-AF65-F5344CB8AC3E}">
        <p14:creationId xmlns:p14="http://schemas.microsoft.com/office/powerpoint/2010/main" val="4242253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30772593"/>
              </p:ext>
            </p:extLst>
          </p:nvPr>
        </p:nvGraphicFramePr>
        <p:xfrm>
          <a:off x="298764" y="1146561"/>
          <a:ext cx="8546471" cy="4876800"/>
        </p:xfrm>
        <a:graphic>
          <a:graphicData uri="http://schemas.openxmlformats.org/drawingml/2006/table">
            <a:tbl>
              <a:tblPr firstRow="1" firstCol="1" bandRow="1" bandCol="1"/>
              <a:tblGrid>
                <a:gridCol w="1651354">
                  <a:extLst>
                    <a:ext uri="{9D8B030D-6E8A-4147-A177-3AD203B41FA5}">
                      <a16:colId xmlns:a16="http://schemas.microsoft.com/office/drawing/2014/main" val="20000"/>
                    </a:ext>
                  </a:extLst>
                </a:gridCol>
                <a:gridCol w="747655">
                  <a:extLst>
                    <a:ext uri="{9D8B030D-6E8A-4147-A177-3AD203B41FA5}">
                      <a16:colId xmlns:a16="http://schemas.microsoft.com/office/drawing/2014/main" val="20001"/>
                    </a:ext>
                  </a:extLst>
                </a:gridCol>
                <a:gridCol w="1095628">
                  <a:extLst>
                    <a:ext uri="{9D8B030D-6E8A-4147-A177-3AD203B41FA5}">
                      <a16:colId xmlns:a16="http://schemas.microsoft.com/office/drawing/2014/main" val="20002"/>
                    </a:ext>
                  </a:extLst>
                </a:gridCol>
                <a:gridCol w="1204110">
                  <a:extLst>
                    <a:ext uri="{9D8B030D-6E8A-4147-A177-3AD203B41FA5}">
                      <a16:colId xmlns:a16="http://schemas.microsoft.com/office/drawing/2014/main" val="20003"/>
                    </a:ext>
                  </a:extLst>
                </a:gridCol>
                <a:gridCol w="896293">
                  <a:extLst>
                    <a:ext uri="{9D8B030D-6E8A-4147-A177-3AD203B41FA5}">
                      <a16:colId xmlns:a16="http://schemas.microsoft.com/office/drawing/2014/main" val="20004"/>
                    </a:ext>
                  </a:extLst>
                </a:gridCol>
                <a:gridCol w="1077205">
                  <a:extLst>
                    <a:ext uri="{9D8B030D-6E8A-4147-A177-3AD203B41FA5}">
                      <a16:colId xmlns:a16="http://schemas.microsoft.com/office/drawing/2014/main" val="20005"/>
                    </a:ext>
                  </a:extLst>
                </a:gridCol>
                <a:gridCol w="974598">
                  <a:extLst>
                    <a:ext uri="{9D8B030D-6E8A-4147-A177-3AD203B41FA5}">
                      <a16:colId xmlns:a16="http://schemas.microsoft.com/office/drawing/2014/main" val="20006"/>
                    </a:ext>
                  </a:extLst>
                </a:gridCol>
                <a:gridCol w="899628">
                  <a:extLst>
                    <a:ext uri="{9D8B030D-6E8A-4147-A177-3AD203B41FA5}">
                      <a16:colId xmlns:a16="http://schemas.microsoft.com/office/drawing/2014/main" val="20007"/>
                    </a:ext>
                  </a:extLst>
                </a:gridCol>
              </a:tblGrid>
              <a:tr h="604771">
                <a:tc rowSpan="2">
                  <a:txBody>
                    <a:bodyPr/>
                    <a:lstStyle/>
                    <a:p>
                      <a:pPr marL="228600" marR="0" indent="-5715">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Equivalent Carbon Range Group</a:t>
                      </a:r>
                    </a:p>
                  </a:txBody>
                  <a:tcPr marL="68580" marR="68580" marT="0" marB="0" anchor="b">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228600" marR="0" indent="-228600" algn="ctr">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MW</a:t>
                      </a: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228600" marR="0" indent="-228600" algn="ctr">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VP</a:t>
                      </a:r>
                    </a:p>
                    <a:p>
                      <a:pPr marL="228600" marR="0" indent="-228600" algn="ctr">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atms</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228600" marR="0" indent="-228600" algn="ctr">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Solubility</a:t>
                      </a:r>
                    </a:p>
                    <a:p>
                      <a:pPr marL="228600" marR="0" indent="-228600" algn="ctr">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(µg/L)</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228600" marR="0" indent="-228600" algn="ctr">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228600" marR="0" indent="-228600" algn="ctr">
                        <a:spcBef>
                          <a:spcPts val="0"/>
                        </a:spcBef>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n-US" sz="2000" b="1" baseline="-25000" dirty="0" err="1">
                          <a:effectLst/>
                          <a:latin typeface="Times New Roman" panose="02020603050405020304" pitchFamily="18" charset="0"/>
                          <a:ea typeface="Calibri" panose="020F0502020204030204" pitchFamily="34" charset="0"/>
                          <a:cs typeface="Times New Roman" panose="02020603050405020304" pitchFamily="18" charset="0"/>
                        </a:rPr>
                        <a:t>oc</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indent="-228600" algn="ctr">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(cm</a:t>
                      </a:r>
                      <a:r>
                        <a:rPr lang="en-US" sz="2000" b="1"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228600" marR="0" indent="-228600" algn="ctr">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Diffusion Coefficient</a:t>
                      </a:r>
                    </a:p>
                    <a:p>
                      <a:pPr marL="228600" marR="0" indent="-228600" algn="ctr">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(cm</a:t>
                      </a:r>
                      <a:r>
                        <a:rPr lang="en-US" sz="2000" b="1"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b="1">
                          <a:effectLst/>
                          <a:latin typeface="Times New Roman" panose="02020603050405020304" pitchFamily="18" charset="0"/>
                          <a:ea typeface="Calibri" panose="020F0502020204030204" pitchFamily="34" charset="0"/>
                          <a:cs typeface="Times New Roman" panose="02020603050405020304" pitchFamily="18" charset="0"/>
                        </a:rPr>
                        <a:t>/s)</a:t>
                      </a:r>
                    </a:p>
                  </a:txBody>
                  <a:tcPr marL="68580" marR="6858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0238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28600" marR="0" indent="-228600" algn="ctr">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air</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228600" marR="0" indent="-228600" algn="ctr">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water</a:t>
                      </a:r>
                    </a:p>
                  </a:txBody>
                  <a:tcPr marL="68580" marR="6858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4771">
                <a:tc>
                  <a:txBody>
                    <a:bodyPr/>
                    <a:lstStyle/>
                    <a:p>
                      <a:pPr marL="228600" marR="0" indent="-5715">
                        <a:spcBef>
                          <a:spcPts val="600"/>
                        </a:spcBef>
                        <a:spcAft>
                          <a:spcPts val="6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EC5-8 Aliphatics</a:t>
                      </a:r>
                    </a:p>
                  </a:txBody>
                  <a:tcPr marL="68580" marR="68580" marT="0" marB="0">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93</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54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2,265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0.08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 x 10</a:t>
                      </a:r>
                      <a:r>
                        <a:rPr lang="en-US" sz="1800" b="1" baseline="300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4771">
                <a:tc>
                  <a:txBody>
                    <a:bodyPr/>
                    <a:lstStyle/>
                    <a:p>
                      <a:pPr marL="228600" marR="0" indent="-5715">
                        <a:spcBef>
                          <a:spcPts val="600"/>
                        </a:spcBef>
                        <a:spcAft>
                          <a:spcPts val="6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&gt;EC8-12 Aliphatics</a:t>
                      </a:r>
                    </a:p>
                  </a:txBody>
                  <a:tcPr marL="68580" marR="68580" marT="0" marB="0">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149</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8.7 x 10</a:t>
                      </a:r>
                      <a:r>
                        <a:rPr lang="en-US" sz="1800" b="1" baseline="30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150,000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0.07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 x 10</a:t>
                      </a:r>
                      <a:r>
                        <a:rPr lang="en-US" sz="1800" b="1" baseline="300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4771">
                <a:tc>
                  <a:txBody>
                    <a:bodyPr/>
                    <a:lstStyle/>
                    <a:p>
                      <a:pPr marL="228600" marR="0" indent="-5715">
                        <a:spcBef>
                          <a:spcPts val="600"/>
                        </a:spcBef>
                        <a:spcAft>
                          <a:spcPts val="6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&gt;EC12-18 Aliphatics</a:t>
                      </a:r>
                    </a:p>
                  </a:txBody>
                  <a:tcPr marL="68580" marR="68580" marT="0" marB="0">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170</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1.4 x 10</a:t>
                      </a:r>
                      <a:r>
                        <a:rPr lang="en-US" sz="1800" b="1" baseline="30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680,000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0.07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5.0 x 10</a:t>
                      </a:r>
                      <a:r>
                        <a:rPr lang="en-US" sz="1800" b="1" baseline="30000">
                          <a:effectLst/>
                          <a:latin typeface="Times New Roman" panose="02020603050405020304" pitchFamily="18" charset="0"/>
                          <a:ea typeface="Calibri" panose="020F0502020204030204" pitchFamily="34" charset="0"/>
                          <a:cs typeface="Times New Roman" panose="02020603050405020304" pitchFamily="18" charset="0"/>
                        </a:rPr>
                        <a:t>-6</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04771">
                <a:tc>
                  <a:txBody>
                    <a:bodyPr/>
                    <a:lstStyle/>
                    <a:p>
                      <a:pPr marL="228600" marR="0" indent="-5715">
                        <a:spcBef>
                          <a:spcPts val="600"/>
                        </a:spcBef>
                        <a:spcAft>
                          <a:spcPts val="6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&gt;EC18-36 Aliphatics</a:t>
                      </a:r>
                    </a:p>
                  </a:txBody>
                  <a:tcPr marL="68580" marR="68580" marT="0" marB="0">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280</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1.1 x 10</a:t>
                      </a:r>
                      <a:r>
                        <a:rPr lang="en-US" sz="1800" b="1" baseline="30000">
                          <a:effectLst/>
                          <a:latin typeface="Times New Roman" panose="02020603050405020304" pitchFamily="18" charset="0"/>
                          <a:ea typeface="Calibri" panose="020F0502020204030204" pitchFamily="34" charset="0"/>
                          <a:cs typeface="Times New Roman" panose="02020603050405020304" pitchFamily="18" charset="0"/>
                        </a:rPr>
                        <a:t>-6</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0.0000015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4.0 x 10</a:t>
                      </a:r>
                      <a:r>
                        <a:rPr lang="en-US" sz="1800" b="1" baseline="300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04771">
                <a:tc>
                  <a:txBody>
                    <a:bodyPr/>
                    <a:lstStyle/>
                    <a:p>
                      <a:pPr marL="228600" marR="0" indent="-5715">
                        <a:spcBef>
                          <a:spcPts val="600"/>
                        </a:spcBef>
                        <a:spcAft>
                          <a:spcPts val="6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&gt;EC8-C10 Aromatics</a:t>
                      </a:r>
                    </a:p>
                  </a:txBody>
                  <a:tcPr marL="68580" marR="68580" marT="0" marB="0">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120</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2.9 x 10</a:t>
                      </a:r>
                      <a:r>
                        <a:rPr lang="en-US" sz="1800" b="1" baseline="300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51,000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0.33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1,778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0.07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 x 10</a:t>
                      </a:r>
                      <a:r>
                        <a:rPr lang="en-US" sz="1800" b="1" baseline="300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04771">
                <a:tc>
                  <a:txBody>
                    <a:bodyPr/>
                    <a:lstStyle/>
                    <a:p>
                      <a:pPr marL="228600" marR="0" indent="-5715">
                        <a:spcBef>
                          <a:spcPts val="600"/>
                        </a:spcBef>
                        <a:spcAft>
                          <a:spcPts val="6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&gt;EC10-22 Aromatics</a:t>
                      </a:r>
                    </a:p>
                  </a:txBody>
                  <a:tcPr marL="68580" marR="68580" marT="0" marB="0">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150</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3.2 x 10</a:t>
                      </a:r>
                      <a:r>
                        <a:rPr lang="en-US" sz="1800" b="1" baseline="300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5,800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0.03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5,000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0.06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 x 10</a:t>
                      </a:r>
                      <a:r>
                        <a:rPr lang="en-US" sz="1800" b="1" baseline="30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TextBox 2"/>
          <p:cNvSpPr txBox="1"/>
          <p:nvPr/>
        </p:nvSpPr>
        <p:spPr>
          <a:xfrm>
            <a:off x="1034041" y="269252"/>
            <a:ext cx="7141586" cy="584775"/>
          </a:xfrm>
          <a:prstGeom prst="rect">
            <a:avLst/>
          </a:prstGeom>
          <a:noFill/>
        </p:spPr>
        <p:txBody>
          <a:bodyPr wrap="square" rtlCol="0">
            <a:spAutoFit/>
          </a:bodyPr>
          <a:lstStyle/>
          <a:p>
            <a:pPr algn="ctr"/>
            <a:r>
              <a:rPr lang="en-US" sz="3200" b="1" dirty="0">
                <a:cs typeface="Times New Roman" pitchFamily="18" charset="0"/>
              </a:rPr>
              <a:t>Carbon Range Physiochemical Constants</a:t>
            </a:r>
          </a:p>
        </p:txBody>
      </p:sp>
      <p:sp>
        <p:nvSpPr>
          <p:cNvPr id="5" name="TextBox 4">
            <a:extLst>
              <a:ext uri="{FF2B5EF4-FFF2-40B4-BE49-F238E27FC236}">
                <a16:creationId xmlns:a16="http://schemas.microsoft.com/office/drawing/2014/main" id="{9EC9A6F1-AF9F-40CD-8829-FDBD57F95446}"/>
              </a:ext>
            </a:extLst>
          </p:cNvPr>
          <p:cNvSpPr txBox="1"/>
          <p:nvPr/>
        </p:nvSpPr>
        <p:spPr>
          <a:xfrm>
            <a:off x="298764" y="6023361"/>
            <a:ext cx="3234347" cy="369332"/>
          </a:xfrm>
          <a:prstGeom prst="rect">
            <a:avLst/>
          </a:prstGeom>
          <a:noFill/>
        </p:spPr>
        <p:txBody>
          <a:bodyPr wrap="none" rtlCol="0">
            <a:spAutoFit/>
          </a:bodyPr>
          <a:lstStyle/>
          <a:p>
            <a:r>
              <a:rPr lang="en-US" b="1" dirty="0">
                <a:cs typeface="Times New Roman" pitchFamily="18" charset="0"/>
              </a:rPr>
              <a:t>HIDOH 2017; after MADEP 2002</a:t>
            </a:r>
          </a:p>
        </p:txBody>
      </p:sp>
      <p:sp>
        <p:nvSpPr>
          <p:cNvPr id="4" name="Slide Number Placeholder 3"/>
          <p:cNvSpPr>
            <a:spLocks noGrp="1"/>
          </p:cNvSpPr>
          <p:nvPr>
            <p:ph type="sldNum" sz="quarter" idx="12"/>
          </p:nvPr>
        </p:nvSpPr>
        <p:spPr/>
        <p:txBody>
          <a:bodyPr/>
          <a:lstStyle/>
          <a:p>
            <a:fld id="{77CD6BDE-A700-4CC1-A8B9-DB2FE996EB9A}" type="slidenum">
              <a:rPr lang="en-US" smtClean="0"/>
              <a:pPr/>
              <a:t>22</a:t>
            </a:fld>
            <a:endParaRPr lang="en-US"/>
          </a:p>
        </p:txBody>
      </p:sp>
    </p:spTree>
    <p:extLst>
      <p:ext uri="{BB962C8B-B14F-4D97-AF65-F5344CB8AC3E}">
        <p14:creationId xmlns:p14="http://schemas.microsoft.com/office/powerpoint/2010/main" val="1846289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43801270"/>
              </p:ext>
            </p:extLst>
          </p:nvPr>
        </p:nvGraphicFramePr>
        <p:xfrm>
          <a:off x="1683047" y="1489885"/>
          <a:ext cx="5805377" cy="3341895"/>
        </p:xfrm>
        <a:graphic>
          <a:graphicData uri="http://schemas.openxmlformats.org/drawingml/2006/table">
            <a:tbl>
              <a:tblPr firstRow="1" firstCol="1" bandRow="1" bandCol="1"/>
              <a:tblGrid>
                <a:gridCol w="2860076">
                  <a:extLst>
                    <a:ext uri="{9D8B030D-6E8A-4147-A177-3AD203B41FA5}">
                      <a16:colId xmlns:a16="http://schemas.microsoft.com/office/drawing/2014/main" val="20000"/>
                    </a:ext>
                  </a:extLst>
                </a:gridCol>
                <a:gridCol w="1405289">
                  <a:extLst>
                    <a:ext uri="{9D8B030D-6E8A-4147-A177-3AD203B41FA5}">
                      <a16:colId xmlns:a16="http://schemas.microsoft.com/office/drawing/2014/main" val="20001"/>
                    </a:ext>
                  </a:extLst>
                </a:gridCol>
                <a:gridCol w="1540012">
                  <a:extLst>
                    <a:ext uri="{9D8B030D-6E8A-4147-A177-3AD203B41FA5}">
                      <a16:colId xmlns:a16="http://schemas.microsoft.com/office/drawing/2014/main" val="20002"/>
                    </a:ext>
                  </a:extLst>
                </a:gridCol>
              </a:tblGrid>
              <a:tr h="1130680">
                <a:tc>
                  <a:txBody>
                    <a:bodyPr/>
                    <a:lstStyle/>
                    <a:p>
                      <a:pPr marL="53975" marR="0" indent="0" algn="l">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Chemical/</a:t>
                      </a:r>
                    </a:p>
                    <a:p>
                      <a:pPr marL="53975" marR="0" indent="0" algn="l">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Carbon Range</a:t>
                      </a:r>
                    </a:p>
                  </a:txBody>
                  <a:tcPr marL="68580" marR="68580" marT="0" marB="0" anchor="b">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65088" marR="0" indent="0" algn="ctr">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Oral</a:t>
                      </a:r>
                    </a:p>
                    <a:p>
                      <a:pPr marL="65088" marR="0" indent="0" algn="ctr">
                        <a:spcBef>
                          <a:spcPts val="0"/>
                        </a:spcBef>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RfD</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5088" marR="0" indent="0" algn="ctr">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(mg/kg-day)</a:t>
                      </a: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65088" marR="0" indent="0" algn="ctr">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Inhalation</a:t>
                      </a:r>
                    </a:p>
                    <a:p>
                      <a:pPr marL="65088" marR="0" indent="0" algn="ctr">
                        <a:spcBef>
                          <a:spcPts val="0"/>
                        </a:spcBef>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RfC</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5088" marR="0" indent="0" algn="ctr">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(µg/m</a:t>
                      </a:r>
                      <a:r>
                        <a:rPr lang="en-US" sz="2000" b="1"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0269">
                <a:tc>
                  <a:txBody>
                    <a:bodyPr/>
                    <a:lstStyle/>
                    <a:p>
                      <a:pPr marL="53975" marR="0" indent="-4763" algn="l">
                        <a:spcBef>
                          <a:spcPts val="600"/>
                        </a:spcBef>
                        <a:spcAft>
                          <a:spcPts val="6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EC5-EC8 Aliphatics</a:t>
                      </a:r>
                    </a:p>
                  </a:txBody>
                  <a:tcPr marL="68580" marR="68580"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088" marR="0" indent="0" algn="ctr">
                        <a:spcBef>
                          <a:spcPts val="600"/>
                        </a:spcBef>
                        <a:spcAft>
                          <a:spcPts val="6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0.04</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088" marR="0" indent="0" algn="ctr">
                        <a:spcBef>
                          <a:spcPts val="600"/>
                        </a:spcBef>
                        <a:spcAft>
                          <a:spcPts val="6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600</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3093">
                <a:tc>
                  <a:txBody>
                    <a:bodyPr/>
                    <a:lstStyle/>
                    <a:p>
                      <a:pPr marL="53975" marR="0" indent="-4763" algn="l">
                        <a:spcBef>
                          <a:spcPts val="600"/>
                        </a:spcBef>
                        <a:spcAft>
                          <a:spcPts val="6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&gt;EC8-EC18 Aliphatics</a:t>
                      </a:r>
                    </a:p>
                  </a:txBody>
                  <a:tcPr marL="68580" marR="68580"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088" marR="0" indent="0" algn="ctr">
                        <a:spcBef>
                          <a:spcPts val="600"/>
                        </a:spcBef>
                        <a:spcAft>
                          <a:spcPts val="6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0.01</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088" marR="0" indent="0" algn="ctr">
                        <a:spcBef>
                          <a:spcPts val="600"/>
                        </a:spcBef>
                        <a:spcAft>
                          <a:spcPts val="6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2223">
                <a:tc>
                  <a:txBody>
                    <a:bodyPr/>
                    <a:lstStyle/>
                    <a:p>
                      <a:pPr marL="53975" marR="0" indent="-4763" algn="l">
                        <a:spcBef>
                          <a:spcPts val="600"/>
                        </a:spcBef>
                        <a:spcAft>
                          <a:spcPts val="6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&gt;EC18-EC36 Aliphatics</a:t>
                      </a:r>
                    </a:p>
                  </a:txBody>
                  <a:tcPr marL="68580" marR="68580"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088" marR="0" indent="0" algn="ctr">
                        <a:spcBef>
                          <a:spcPts val="600"/>
                        </a:spcBef>
                        <a:spcAft>
                          <a:spcPts val="6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3.0</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600"/>
                        </a:spcBef>
                        <a:spcAft>
                          <a:spcPts val="60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na</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7110">
                <a:tc>
                  <a:txBody>
                    <a:bodyPr/>
                    <a:lstStyle/>
                    <a:p>
                      <a:pPr marL="53975" marR="0" indent="-4763" algn="l">
                        <a:spcBef>
                          <a:spcPts val="600"/>
                        </a:spcBef>
                        <a:spcAft>
                          <a:spcPts val="6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&gt;EC8 Aromatics</a:t>
                      </a:r>
                    </a:p>
                  </a:txBody>
                  <a:tcPr marL="68580" marR="68580"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65088" marR="0" indent="0" algn="ctr">
                        <a:spcBef>
                          <a:spcPts val="600"/>
                        </a:spcBef>
                        <a:spcAft>
                          <a:spcPts val="6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0.03</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65088" marR="0" indent="0" algn="ctr">
                        <a:spcBef>
                          <a:spcPts val="600"/>
                        </a:spcBef>
                        <a:spcAft>
                          <a:spcPts val="6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TextBox 2"/>
          <p:cNvSpPr txBox="1"/>
          <p:nvPr/>
        </p:nvSpPr>
        <p:spPr>
          <a:xfrm>
            <a:off x="1865793" y="217977"/>
            <a:ext cx="5439887" cy="892552"/>
          </a:xfrm>
          <a:prstGeom prst="rect">
            <a:avLst/>
          </a:prstGeom>
          <a:noFill/>
        </p:spPr>
        <p:txBody>
          <a:bodyPr wrap="none" rtlCol="0">
            <a:spAutoFit/>
          </a:bodyPr>
          <a:lstStyle/>
          <a:p>
            <a:pPr algn="ctr"/>
            <a:r>
              <a:rPr lang="en-US" sz="3200" b="1" dirty="0">
                <a:cs typeface="Times New Roman" pitchFamily="18" charset="0"/>
              </a:rPr>
              <a:t>Carbon Range *Toxicity Factors</a:t>
            </a:r>
          </a:p>
          <a:p>
            <a:pPr algn="ctr"/>
            <a:r>
              <a:rPr lang="en-US" sz="2000" b="1" dirty="0">
                <a:cs typeface="Times New Roman" pitchFamily="18" charset="0"/>
              </a:rPr>
              <a:t>(HDOH 2017; after MADEP 2002, USEPA 2009)</a:t>
            </a:r>
          </a:p>
        </p:txBody>
      </p:sp>
      <p:sp>
        <p:nvSpPr>
          <p:cNvPr id="4" name="TextBox 3">
            <a:extLst>
              <a:ext uri="{FF2B5EF4-FFF2-40B4-BE49-F238E27FC236}">
                <a16:creationId xmlns:a16="http://schemas.microsoft.com/office/drawing/2014/main" id="{727E9FFC-F441-4494-BCB1-A7F65C41945C}"/>
              </a:ext>
            </a:extLst>
          </p:cNvPr>
          <p:cNvSpPr txBox="1"/>
          <p:nvPr/>
        </p:nvSpPr>
        <p:spPr>
          <a:xfrm>
            <a:off x="1549669" y="4831780"/>
            <a:ext cx="5064656" cy="338554"/>
          </a:xfrm>
          <a:prstGeom prst="rect">
            <a:avLst/>
          </a:prstGeom>
          <a:noFill/>
        </p:spPr>
        <p:txBody>
          <a:bodyPr wrap="none" rtlCol="0">
            <a:spAutoFit/>
          </a:bodyPr>
          <a:lstStyle/>
          <a:p>
            <a:r>
              <a:rPr lang="en-US" sz="1600" b="1" dirty="0"/>
              <a:t>*Dermal absorption toxicity factors calculated separately.</a:t>
            </a:r>
          </a:p>
        </p:txBody>
      </p:sp>
      <p:sp>
        <p:nvSpPr>
          <p:cNvPr id="5" name="Slide Number Placeholder 4"/>
          <p:cNvSpPr>
            <a:spLocks noGrp="1"/>
          </p:cNvSpPr>
          <p:nvPr>
            <p:ph type="sldNum" sz="quarter" idx="12"/>
          </p:nvPr>
        </p:nvSpPr>
        <p:spPr/>
        <p:txBody>
          <a:bodyPr/>
          <a:lstStyle/>
          <a:p>
            <a:fld id="{77CD6BDE-A700-4CC1-A8B9-DB2FE996EB9A}" type="slidenum">
              <a:rPr lang="en-US" smtClean="0"/>
              <a:pPr/>
              <a:t>23</a:t>
            </a:fld>
            <a:endParaRPr lang="en-US"/>
          </a:p>
        </p:txBody>
      </p:sp>
    </p:spTree>
    <p:extLst>
      <p:ext uri="{BB962C8B-B14F-4D97-AF65-F5344CB8AC3E}">
        <p14:creationId xmlns:p14="http://schemas.microsoft.com/office/powerpoint/2010/main" val="3197486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p:cNvSpPr>
          <p:nvPr/>
        </p:nvSpPr>
        <p:spPr bwMode="auto">
          <a:xfrm>
            <a:off x="266700" y="281630"/>
            <a:ext cx="8610600" cy="533400"/>
          </a:xfrm>
          <a:prstGeom prst="rect">
            <a:avLst/>
          </a:prstGeom>
          <a:noFill/>
          <a:ln w="12700" cap="flat">
            <a:noFill/>
            <a:miter lim="800000"/>
            <a:headEnd type="none" w="med" len="med"/>
            <a:tailEnd type="none" w="med" len="med"/>
          </a:ln>
        </p:spPr>
        <p:txBody>
          <a:bodyPr lIns="0" tIns="0" rIns="0" bIns="0"/>
          <a:lstStyle/>
          <a:p>
            <a:pPr algn="ctr"/>
            <a:r>
              <a:rPr lang="en-US" sz="3200" b="1" dirty="0">
                <a:cs typeface="Times New Roman" pitchFamily="18" charset="0"/>
                <a:sym typeface="Helvetica" charset="0"/>
              </a:rPr>
              <a:t>Partitioning of Petroleum in the Environment</a:t>
            </a:r>
            <a:endParaRPr lang="en-US" sz="3200" b="1" u="sng" dirty="0">
              <a:cs typeface="Times New Roman" pitchFamily="18" charset="0"/>
              <a:sym typeface="Helvetica" charset="0"/>
            </a:endParaRPr>
          </a:p>
        </p:txBody>
      </p:sp>
      <p:sp>
        <p:nvSpPr>
          <p:cNvPr id="6" name="TextBox 5"/>
          <p:cNvSpPr txBox="1"/>
          <p:nvPr/>
        </p:nvSpPr>
        <p:spPr>
          <a:xfrm>
            <a:off x="1088878" y="5110913"/>
            <a:ext cx="5334000" cy="584775"/>
          </a:xfrm>
          <a:prstGeom prst="rect">
            <a:avLst/>
          </a:prstGeom>
          <a:noFill/>
        </p:spPr>
        <p:txBody>
          <a:bodyPr wrap="square" rtlCol="0">
            <a:spAutoFit/>
          </a:bodyPr>
          <a:lstStyle/>
          <a:p>
            <a:r>
              <a:rPr lang="en-US" sz="1600" b="1" dirty="0">
                <a:latin typeface="Times New Roman" pitchFamily="18" charset="0"/>
                <a:cs typeface="Times New Roman" pitchFamily="18" charset="0"/>
              </a:rPr>
              <a:t>*Theoretical ratio of vapor-phase mass to dissolved-phase mass at equilibrium. Vapor-phase dominates if H’ &gt;1.0.</a:t>
            </a:r>
          </a:p>
        </p:txBody>
      </p:sp>
      <p:grpSp>
        <p:nvGrpSpPr>
          <p:cNvPr id="2" name="Group 1">
            <a:extLst>
              <a:ext uri="{FF2B5EF4-FFF2-40B4-BE49-F238E27FC236}">
                <a16:creationId xmlns:a16="http://schemas.microsoft.com/office/drawing/2014/main" id="{F99CEE8E-F753-4246-A5D0-C36BF9CC401E}"/>
              </a:ext>
            </a:extLst>
          </p:cNvPr>
          <p:cNvGrpSpPr/>
          <p:nvPr/>
        </p:nvGrpSpPr>
        <p:grpSpPr>
          <a:xfrm>
            <a:off x="6240620" y="1744459"/>
            <a:ext cx="2469023" cy="3322688"/>
            <a:chOff x="6577503" y="1744459"/>
            <a:chExt cx="2469023" cy="3322688"/>
          </a:xfrm>
        </p:grpSpPr>
        <p:grpSp>
          <p:nvGrpSpPr>
            <p:cNvPr id="13" name="Group 12"/>
            <p:cNvGrpSpPr/>
            <p:nvPr/>
          </p:nvGrpSpPr>
          <p:grpSpPr>
            <a:xfrm>
              <a:off x="6577503" y="2925282"/>
              <a:ext cx="2469023" cy="2141865"/>
              <a:chOff x="5562600" y="1524000"/>
              <a:chExt cx="2469023" cy="2141865"/>
            </a:xfrm>
          </p:grpSpPr>
          <p:sp>
            <p:nvSpPr>
              <p:cNvPr id="7" name="Right Brace 6"/>
              <p:cNvSpPr/>
              <p:nvPr/>
            </p:nvSpPr>
            <p:spPr>
              <a:xfrm>
                <a:off x="5562600" y="1524000"/>
                <a:ext cx="457200" cy="2141865"/>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8" name="TextBox 7"/>
              <p:cNvSpPr txBox="1"/>
              <p:nvPr/>
            </p:nvSpPr>
            <p:spPr>
              <a:xfrm>
                <a:off x="6118000" y="2105837"/>
                <a:ext cx="1913623" cy="1015663"/>
              </a:xfrm>
              <a:prstGeom prst="rect">
                <a:avLst/>
              </a:prstGeom>
              <a:noFill/>
            </p:spPr>
            <p:txBody>
              <a:bodyPr wrap="square" rtlCol="0">
                <a:spAutoFit/>
              </a:bodyPr>
              <a:lstStyle/>
              <a:p>
                <a:pPr algn="ctr"/>
                <a:r>
                  <a:rPr lang="en-US" sz="2000" b="1" dirty="0">
                    <a:cs typeface="Times New Roman" pitchFamily="18" charset="0"/>
                  </a:rPr>
                  <a:t>Aromatics Prefer to be in the Water</a:t>
                </a:r>
              </a:p>
            </p:txBody>
          </p:sp>
        </p:grpSp>
        <p:grpSp>
          <p:nvGrpSpPr>
            <p:cNvPr id="9" name="Group 8"/>
            <p:cNvGrpSpPr/>
            <p:nvPr/>
          </p:nvGrpSpPr>
          <p:grpSpPr>
            <a:xfrm>
              <a:off x="6577503" y="1744459"/>
              <a:ext cx="2469023" cy="1108934"/>
              <a:chOff x="5562600" y="4495800"/>
              <a:chExt cx="2469023" cy="1432421"/>
            </a:xfrm>
          </p:grpSpPr>
          <p:sp>
            <p:nvSpPr>
              <p:cNvPr id="10" name="TextBox 9"/>
              <p:cNvSpPr txBox="1"/>
              <p:nvPr/>
            </p:nvSpPr>
            <p:spPr>
              <a:xfrm>
                <a:off x="6118000" y="4574725"/>
                <a:ext cx="1913623" cy="1311942"/>
              </a:xfrm>
              <a:prstGeom prst="rect">
                <a:avLst/>
              </a:prstGeom>
              <a:noFill/>
            </p:spPr>
            <p:txBody>
              <a:bodyPr wrap="square" rtlCol="0">
                <a:spAutoFit/>
              </a:bodyPr>
              <a:lstStyle/>
              <a:p>
                <a:pPr algn="ctr"/>
                <a:r>
                  <a:rPr lang="en-US" sz="2000" b="1" dirty="0">
                    <a:cs typeface="Times New Roman" pitchFamily="18" charset="0"/>
                  </a:rPr>
                  <a:t>Aliphatics Prefer to be in the Vapors</a:t>
                </a:r>
              </a:p>
            </p:txBody>
          </p:sp>
          <p:sp>
            <p:nvSpPr>
              <p:cNvPr id="11" name="Right Brace 10"/>
              <p:cNvSpPr/>
              <p:nvPr/>
            </p:nvSpPr>
            <p:spPr>
              <a:xfrm>
                <a:off x="5562600" y="4495800"/>
                <a:ext cx="457200" cy="1432421"/>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grpSp>
      </p:grpSp>
      <p:graphicFrame>
        <p:nvGraphicFramePr>
          <p:cNvPr id="3" name="Table 2"/>
          <p:cNvGraphicFramePr>
            <a:graphicFrameLocks noGrp="1"/>
          </p:cNvGraphicFramePr>
          <p:nvPr>
            <p:extLst>
              <p:ext uri="{D42A27DB-BD31-4B8C-83A1-F6EECF244321}">
                <p14:modId xmlns:p14="http://schemas.microsoft.com/office/powerpoint/2010/main" val="92659444"/>
              </p:ext>
            </p:extLst>
          </p:nvPr>
        </p:nvGraphicFramePr>
        <p:xfrm>
          <a:off x="1088878" y="1071406"/>
          <a:ext cx="5080916" cy="3995741"/>
        </p:xfrm>
        <a:graphic>
          <a:graphicData uri="http://schemas.openxmlformats.org/drawingml/2006/table">
            <a:tbl>
              <a:tblPr/>
              <a:tblGrid>
                <a:gridCol w="2491720">
                  <a:extLst>
                    <a:ext uri="{9D8B030D-6E8A-4147-A177-3AD203B41FA5}">
                      <a16:colId xmlns:a16="http://schemas.microsoft.com/office/drawing/2014/main" val="20000"/>
                    </a:ext>
                  </a:extLst>
                </a:gridCol>
                <a:gridCol w="1337911">
                  <a:extLst>
                    <a:ext uri="{9D8B030D-6E8A-4147-A177-3AD203B41FA5}">
                      <a16:colId xmlns:a16="http://schemas.microsoft.com/office/drawing/2014/main" val="20001"/>
                    </a:ext>
                  </a:extLst>
                </a:gridCol>
                <a:gridCol w="1251285">
                  <a:extLst>
                    <a:ext uri="{9D8B030D-6E8A-4147-A177-3AD203B41FA5}">
                      <a16:colId xmlns:a16="http://schemas.microsoft.com/office/drawing/2014/main" val="844103292"/>
                    </a:ext>
                  </a:extLst>
                </a:gridCol>
              </a:tblGrid>
              <a:tr h="376555">
                <a:tc>
                  <a:txBody>
                    <a:bodyPr/>
                    <a:lstStyle/>
                    <a:p>
                      <a:pPr marL="57150" indent="0" algn="l" fontAlgn="b"/>
                      <a:r>
                        <a:rPr lang="en-US" sz="2000" b="1" i="0" u="none" strike="noStrike" dirty="0">
                          <a:solidFill>
                            <a:srgbClr val="000000"/>
                          </a:solidFill>
                          <a:effectLst/>
                          <a:latin typeface="+mn-lt"/>
                        </a:rPr>
                        <a:t>Chemical/</a:t>
                      </a:r>
                      <a:br>
                        <a:rPr lang="en-US" sz="2000" b="1" i="0" u="none" strike="noStrike" dirty="0">
                          <a:solidFill>
                            <a:srgbClr val="000000"/>
                          </a:solidFill>
                          <a:effectLst/>
                          <a:latin typeface="+mn-lt"/>
                        </a:rPr>
                      </a:br>
                      <a:r>
                        <a:rPr lang="en-US" sz="2000" b="1" i="0" u="none" strike="noStrike" dirty="0">
                          <a:solidFill>
                            <a:srgbClr val="000000"/>
                          </a:solidFill>
                          <a:effectLst/>
                          <a:latin typeface="+mn-lt"/>
                        </a:rPr>
                        <a:t>Carbon Range</a:t>
                      </a:r>
                    </a:p>
                  </a:txBody>
                  <a:tcPr marL="4763" marR="4763" marT="4763"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mn-lt"/>
                        </a:rPr>
                        <a:t>Solubility</a:t>
                      </a:r>
                    </a:p>
                  </a:txBody>
                  <a:tcPr marL="4763" marR="4763" marT="4763"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mn-lt"/>
                        </a:rPr>
                        <a:t>*Henry’s Constant</a:t>
                      </a:r>
                    </a:p>
                  </a:txBody>
                  <a:tcPr marL="4763" marR="4763" marT="476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5262">
                <a:tc>
                  <a:txBody>
                    <a:bodyPr/>
                    <a:lstStyle/>
                    <a:p>
                      <a:pPr marL="57150" marR="0" indent="-4763">
                        <a:spcBef>
                          <a:spcPts val="600"/>
                        </a:spcBef>
                        <a:spcAft>
                          <a:spcPts val="600"/>
                        </a:spcAft>
                      </a:pPr>
                      <a:r>
                        <a:rPr lang="en-US" sz="2000" b="1" dirty="0">
                          <a:effectLst/>
                          <a:latin typeface="+mn-lt"/>
                          <a:ea typeface="Calibri" panose="020F0502020204030204" pitchFamily="34" charset="0"/>
                          <a:cs typeface="Times New Roman" panose="02020603050405020304" pitchFamily="18" charset="0"/>
                        </a:rPr>
                        <a:t>EC5-8 Aliphatics</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11,000</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tc>
                  <a:txBody>
                    <a:bodyPr/>
                    <a:lstStyle/>
                    <a:p>
                      <a:pPr marL="228600" marR="0" indent="-228600" algn="ctr">
                        <a:spcBef>
                          <a:spcPts val="600"/>
                        </a:spcBef>
                        <a:spcAft>
                          <a:spcPts val="600"/>
                        </a:spcAft>
                      </a:pPr>
                      <a:r>
                        <a:rPr lang="en-US" sz="2000" b="1" dirty="0">
                          <a:effectLst/>
                          <a:latin typeface="+mn-lt"/>
                          <a:ea typeface="Calibri" panose="020F0502020204030204" pitchFamily="34" charset="0"/>
                          <a:cs typeface="Times New Roman" panose="02020603050405020304" pitchFamily="18" charset="0"/>
                        </a:rPr>
                        <a:t>54</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extLst>
                  <a:ext uri="{0D108BD9-81ED-4DB2-BD59-A6C34878D82A}">
                    <a16:rowId xmlns:a16="http://schemas.microsoft.com/office/drawing/2014/main" val="10001"/>
                  </a:ext>
                </a:extLst>
              </a:tr>
              <a:tr h="185262">
                <a:tc>
                  <a:txBody>
                    <a:bodyPr/>
                    <a:lstStyle/>
                    <a:p>
                      <a:pPr marL="57150" marR="0" indent="-4763">
                        <a:spcBef>
                          <a:spcPts val="600"/>
                        </a:spcBef>
                        <a:spcAft>
                          <a:spcPts val="600"/>
                        </a:spcAft>
                      </a:pPr>
                      <a:r>
                        <a:rPr lang="en-US" sz="2000" b="1" dirty="0">
                          <a:effectLst/>
                          <a:latin typeface="+mn-lt"/>
                          <a:ea typeface="Calibri" panose="020F0502020204030204" pitchFamily="34" charset="0"/>
                          <a:cs typeface="Times New Roman" panose="02020603050405020304" pitchFamily="18" charset="0"/>
                        </a:rPr>
                        <a:t>&gt;EC8-12 Aliphatics</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FFCC"/>
                    </a:solidFill>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70</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FFCC"/>
                    </a:solidFill>
                  </a:tcPr>
                </a:tc>
                <a:tc>
                  <a:txBody>
                    <a:bodyPr/>
                    <a:lstStyle/>
                    <a:p>
                      <a:pPr marL="228600" marR="0" indent="-228600" algn="ctr">
                        <a:spcBef>
                          <a:spcPts val="600"/>
                        </a:spcBef>
                        <a:spcAft>
                          <a:spcPts val="600"/>
                        </a:spcAft>
                      </a:pPr>
                      <a:r>
                        <a:rPr lang="en-US" sz="2000" b="1" dirty="0">
                          <a:effectLst/>
                          <a:latin typeface="+mn-lt"/>
                          <a:ea typeface="Calibri" panose="020F0502020204030204" pitchFamily="34" charset="0"/>
                          <a:cs typeface="Times New Roman" panose="02020603050405020304" pitchFamily="18" charset="0"/>
                        </a:rPr>
                        <a:t>65</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FFCC"/>
                    </a:solidFill>
                  </a:tcPr>
                </a:tc>
                <a:extLst>
                  <a:ext uri="{0D108BD9-81ED-4DB2-BD59-A6C34878D82A}">
                    <a16:rowId xmlns:a16="http://schemas.microsoft.com/office/drawing/2014/main" val="1239503681"/>
                  </a:ext>
                </a:extLst>
              </a:tr>
              <a:tr h="180975">
                <a:tc>
                  <a:txBody>
                    <a:bodyPr/>
                    <a:lstStyle/>
                    <a:p>
                      <a:pPr marL="57150" marR="0" indent="-4763">
                        <a:spcBef>
                          <a:spcPts val="600"/>
                        </a:spcBef>
                        <a:spcAft>
                          <a:spcPts val="600"/>
                        </a:spcAft>
                      </a:pPr>
                      <a:r>
                        <a:rPr lang="en-US" sz="2000" b="1" dirty="0">
                          <a:effectLst/>
                          <a:latin typeface="+mn-lt"/>
                          <a:ea typeface="Calibri" panose="020F0502020204030204" pitchFamily="34" charset="0"/>
                          <a:cs typeface="Times New Roman" panose="02020603050405020304" pitchFamily="18" charset="0"/>
                        </a:rPr>
                        <a:t>&gt;EC12-18 Aliphatics</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marL="228600" marR="0" indent="-228600" algn="ctr">
                        <a:spcBef>
                          <a:spcPts val="600"/>
                        </a:spcBef>
                        <a:spcAft>
                          <a:spcPts val="600"/>
                        </a:spcAft>
                      </a:pPr>
                      <a:r>
                        <a:rPr lang="en-US" sz="2000" b="1" dirty="0">
                          <a:effectLst/>
                          <a:latin typeface="+mn-lt"/>
                          <a:ea typeface="Calibri" panose="020F0502020204030204" pitchFamily="34" charset="0"/>
                          <a:cs typeface="Times New Roman" panose="02020603050405020304" pitchFamily="18" charset="0"/>
                        </a:rPr>
                        <a:t>69</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CC"/>
                    </a:solidFill>
                  </a:tcPr>
                </a:tc>
                <a:extLst>
                  <a:ext uri="{0D108BD9-81ED-4DB2-BD59-A6C34878D82A}">
                    <a16:rowId xmlns:a16="http://schemas.microsoft.com/office/drawing/2014/main" val="10002"/>
                  </a:ext>
                </a:extLst>
              </a:tr>
              <a:tr h="180975">
                <a:tc>
                  <a:txBody>
                    <a:bodyPr/>
                    <a:lstStyle/>
                    <a:p>
                      <a:pPr marL="57150" marR="0" indent="-4763">
                        <a:spcBef>
                          <a:spcPts val="600"/>
                        </a:spcBef>
                        <a:spcAft>
                          <a:spcPts val="600"/>
                        </a:spcAft>
                      </a:pPr>
                      <a:r>
                        <a:rPr lang="en-US" sz="2000" b="1" dirty="0">
                          <a:effectLst/>
                          <a:latin typeface="+mn-lt"/>
                          <a:ea typeface="Calibri" panose="020F0502020204030204" pitchFamily="34" charset="0"/>
                          <a:cs typeface="Times New Roman" panose="02020603050405020304" pitchFamily="18" charset="0"/>
                        </a:rPr>
                        <a:t>&gt;EC18-36 Aliphatics</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CC"/>
                    </a:solidFill>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0.0000015</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CC"/>
                    </a:solidFill>
                  </a:tcPr>
                </a:tc>
                <a:tc>
                  <a:txBody>
                    <a:bodyPr/>
                    <a:lstStyle/>
                    <a:p>
                      <a:pPr marL="228600" marR="0" indent="-228600" algn="ctr">
                        <a:spcBef>
                          <a:spcPts val="600"/>
                        </a:spcBef>
                        <a:spcAft>
                          <a:spcPts val="600"/>
                        </a:spcAft>
                      </a:pPr>
                      <a:r>
                        <a:rPr lang="en-US" sz="2000" b="1" dirty="0">
                          <a:effectLst/>
                          <a:latin typeface="+mn-lt"/>
                          <a:ea typeface="Calibri" panose="020F0502020204030204" pitchFamily="34" charset="0"/>
                          <a:cs typeface="Times New Roman" panose="02020603050405020304" pitchFamily="18" charset="0"/>
                        </a:rPr>
                        <a:t>110</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186055">
                <a:tc>
                  <a:txBody>
                    <a:bodyPr/>
                    <a:lstStyle/>
                    <a:p>
                      <a:pPr marL="57150" marR="0" indent="-4763">
                        <a:spcBef>
                          <a:spcPts val="600"/>
                        </a:spcBef>
                        <a:spcAft>
                          <a:spcPts val="600"/>
                        </a:spcAft>
                      </a:pPr>
                      <a:r>
                        <a:rPr lang="en-US" sz="2000" b="1" dirty="0">
                          <a:effectLst/>
                          <a:latin typeface="+mn-lt"/>
                          <a:ea typeface="Calibri" panose="020F0502020204030204" pitchFamily="34" charset="0"/>
                          <a:cs typeface="Times New Roman" panose="02020603050405020304" pitchFamily="18" charset="0"/>
                        </a:rPr>
                        <a:t>&gt;EC8-C10 Aromatics</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51,000</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228600" marR="0" indent="-228600" algn="ctr">
                        <a:spcBef>
                          <a:spcPts val="600"/>
                        </a:spcBef>
                        <a:spcAft>
                          <a:spcPts val="600"/>
                        </a:spcAft>
                      </a:pPr>
                      <a:r>
                        <a:rPr lang="en-US" sz="2000" b="1" dirty="0">
                          <a:effectLst/>
                          <a:latin typeface="+mn-lt"/>
                          <a:ea typeface="Calibri" panose="020F0502020204030204" pitchFamily="34" charset="0"/>
                          <a:cs typeface="Times New Roman" panose="02020603050405020304" pitchFamily="18" charset="0"/>
                        </a:rPr>
                        <a:t>0.33</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180975">
                <a:tc>
                  <a:txBody>
                    <a:bodyPr/>
                    <a:lstStyle/>
                    <a:p>
                      <a:pPr marL="57150" marR="0" indent="-4763">
                        <a:spcBef>
                          <a:spcPts val="600"/>
                        </a:spcBef>
                        <a:spcAft>
                          <a:spcPts val="600"/>
                        </a:spcAft>
                      </a:pPr>
                      <a:r>
                        <a:rPr lang="en-US" sz="2000" b="1" dirty="0">
                          <a:effectLst/>
                          <a:latin typeface="+mn-lt"/>
                          <a:ea typeface="Calibri" panose="020F0502020204030204" pitchFamily="34" charset="0"/>
                          <a:cs typeface="Times New Roman" panose="02020603050405020304" pitchFamily="18" charset="0"/>
                        </a:rPr>
                        <a:t>&gt;EC10-22 Aromatics</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BDD7EE"/>
                    </a:solidFill>
                  </a:tcPr>
                </a:tc>
                <a:tc>
                  <a:txBody>
                    <a:bodyPr/>
                    <a:lstStyle/>
                    <a:p>
                      <a:pPr marL="228600" marR="0" indent="-228600" algn="ctr">
                        <a:spcBef>
                          <a:spcPts val="600"/>
                        </a:spcBef>
                        <a:spcAft>
                          <a:spcPts val="6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5,800</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BDD7EE"/>
                    </a:solidFill>
                  </a:tcPr>
                </a:tc>
                <a:tc>
                  <a:txBody>
                    <a:bodyPr/>
                    <a:lstStyle/>
                    <a:p>
                      <a:pPr algn="ctr" fontAlgn="b"/>
                      <a:r>
                        <a:rPr lang="en-US" sz="2000" b="1" i="0" u="none" strike="noStrike" dirty="0">
                          <a:solidFill>
                            <a:srgbClr val="000000"/>
                          </a:solidFill>
                          <a:effectLst/>
                          <a:latin typeface="+mn-lt"/>
                        </a:rPr>
                        <a:t>0.03</a:t>
                      </a:r>
                    </a:p>
                  </a:txBody>
                  <a:tcPr marL="4763" marR="4763" marT="476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BDD7EE"/>
                    </a:solidFill>
                  </a:tcPr>
                </a:tc>
                <a:extLst>
                  <a:ext uri="{0D108BD9-81ED-4DB2-BD59-A6C34878D82A}">
                    <a16:rowId xmlns:a16="http://schemas.microsoft.com/office/drawing/2014/main" val="10005"/>
                  </a:ext>
                </a:extLst>
              </a:tr>
              <a:tr h="103188">
                <a:tc>
                  <a:txBody>
                    <a:bodyPr/>
                    <a:lstStyle/>
                    <a:p>
                      <a:pPr marL="57150" indent="0" algn="l" fontAlgn="b"/>
                      <a:r>
                        <a:rPr lang="en-US" sz="2000" b="1" i="0" u="none" strike="noStrike" dirty="0">
                          <a:solidFill>
                            <a:srgbClr val="000000"/>
                          </a:solidFill>
                          <a:effectLst/>
                          <a:latin typeface="+mn-lt"/>
                        </a:rPr>
                        <a:t>Benzene</a:t>
                      </a:r>
                    </a:p>
                  </a:txBody>
                  <a:tcPr marL="4763" marR="4763" marT="4763"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ctr" fontAlgn="b"/>
                      <a:r>
                        <a:rPr lang="en-US" sz="2000" b="1" i="0" u="none" strike="noStrike" dirty="0">
                          <a:solidFill>
                            <a:srgbClr val="000000"/>
                          </a:solidFill>
                          <a:effectLst/>
                          <a:latin typeface="+mn-lt"/>
                        </a:rPr>
                        <a:t>1,780</a:t>
                      </a:r>
                    </a:p>
                  </a:txBody>
                  <a:tcPr marL="4763" marR="4763" marT="4763"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ctr" fontAlgn="b"/>
                      <a:r>
                        <a:rPr lang="en-US" sz="2000" b="1" i="0" u="none" strike="noStrike" dirty="0">
                          <a:solidFill>
                            <a:srgbClr val="000000"/>
                          </a:solidFill>
                          <a:effectLst/>
                          <a:latin typeface="+mn-lt"/>
                        </a:rPr>
                        <a:t>0.23</a:t>
                      </a:r>
                    </a:p>
                  </a:txBody>
                  <a:tcPr marL="4763" marR="4763" marT="476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10006"/>
                  </a:ext>
                </a:extLst>
              </a:tr>
              <a:tr h="206375">
                <a:tc>
                  <a:txBody>
                    <a:bodyPr/>
                    <a:lstStyle/>
                    <a:p>
                      <a:pPr marL="57150" indent="0" algn="l" fontAlgn="b"/>
                      <a:r>
                        <a:rPr lang="en-US" sz="2000" b="1" i="0" u="none" strike="noStrike" dirty="0">
                          <a:solidFill>
                            <a:srgbClr val="000000"/>
                          </a:solidFill>
                          <a:effectLst/>
                          <a:latin typeface="+mn-lt"/>
                        </a:rPr>
                        <a:t>Toluene</a:t>
                      </a:r>
                    </a:p>
                  </a:txBody>
                  <a:tcPr marL="4763" marR="4763" marT="4763"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ctr" fontAlgn="b"/>
                      <a:r>
                        <a:rPr lang="en-US" sz="2000" b="1" i="0" u="none" strike="noStrike" dirty="0">
                          <a:solidFill>
                            <a:srgbClr val="000000"/>
                          </a:solidFill>
                          <a:effectLst/>
                          <a:latin typeface="+mn-lt"/>
                        </a:rPr>
                        <a:t>526</a:t>
                      </a:r>
                    </a:p>
                  </a:txBody>
                  <a:tcPr marL="4763" marR="4763" marT="4763"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ctr" fontAlgn="b"/>
                      <a:r>
                        <a:rPr lang="en-US" sz="2000" b="1" i="0" u="none" strike="noStrike" dirty="0">
                          <a:solidFill>
                            <a:srgbClr val="000000"/>
                          </a:solidFill>
                          <a:effectLst/>
                          <a:latin typeface="+mn-lt"/>
                        </a:rPr>
                        <a:t>0.27</a:t>
                      </a:r>
                    </a:p>
                  </a:txBody>
                  <a:tcPr marL="4763" marR="4763" marT="476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3847462621"/>
                  </a:ext>
                </a:extLst>
              </a:tr>
              <a:tr h="0">
                <a:tc>
                  <a:txBody>
                    <a:bodyPr/>
                    <a:lstStyle/>
                    <a:p>
                      <a:pPr marL="57150" indent="0" algn="l" fontAlgn="b"/>
                      <a:r>
                        <a:rPr lang="en-US" sz="2000" b="1" i="0" u="none" strike="noStrike" dirty="0">
                          <a:solidFill>
                            <a:srgbClr val="000000"/>
                          </a:solidFill>
                          <a:effectLst/>
                          <a:latin typeface="+mn-lt"/>
                        </a:rPr>
                        <a:t>Ethylbenzene</a:t>
                      </a:r>
                    </a:p>
                  </a:txBody>
                  <a:tcPr marL="4763" marR="4763" marT="4763"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ctr" fontAlgn="b"/>
                      <a:r>
                        <a:rPr lang="en-US" sz="2000" b="1" i="0" u="none" strike="noStrike" dirty="0">
                          <a:solidFill>
                            <a:srgbClr val="000000"/>
                          </a:solidFill>
                          <a:effectLst/>
                          <a:latin typeface="+mn-lt"/>
                        </a:rPr>
                        <a:t>169</a:t>
                      </a:r>
                    </a:p>
                  </a:txBody>
                  <a:tcPr marL="4763" marR="4763" marT="4763"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ctr" fontAlgn="b"/>
                      <a:r>
                        <a:rPr lang="en-US" sz="2000" b="1" i="0" u="none" strike="noStrike" dirty="0">
                          <a:solidFill>
                            <a:srgbClr val="000000"/>
                          </a:solidFill>
                          <a:effectLst/>
                          <a:latin typeface="+mn-lt"/>
                        </a:rPr>
                        <a:t>0.32</a:t>
                      </a:r>
                    </a:p>
                  </a:txBody>
                  <a:tcPr marL="4763" marR="4763" marT="476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378318907"/>
                  </a:ext>
                </a:extLst>
              </a:tr>
              <a:tr h="180975">
                <a:tc>
                  <a:txBody>
                    <a:bodyPr/>
                    <a:lstStyle/>
                    <a:p>
                      <a:pPr marL="57150" indent="0" algn="l" fontAlgn="b"/>
                      <a:r>
                        <a:rPr lang="en-US" sz="2000" b="1" i="0" u="none" strike="noStrike" dirty="0">
                          <a:solidFill>
                            <a:srgbClr val="000000"/>
                          </a:solidFill>
                          <a:effectLst/>
                          <a:latin typeface="+mn-lt"/>
                        </a:rPr>
                        <a:t>Xylenes</a:t>
                      </a:r>
                    </a:p>
                  </a:txBody>
                  <a:tcPr marL="4763" marR="4763" marT="4763"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ctr" fontAlgn="b"/>
                      <a:r>
                        <a:rPr lang="en-US" sz="2000" b="1" i="0" u="none" strike="noStrike" dirty="0">
                          <a:solidFill>
                            <a:srgbClr val="000000"/>
                          </a:solidFill>
                          <a:effectLst/>
                          <a:latin typeface="+mn-lt"/>
                        </a:rPr>
                        <a:t>178</a:t>
                      </a:r>
                    </a:p>
                  </a:txBody>
                  <a:tcPr marL="4763" marR="4763" marT="4763"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ctr" fontAlgn="b"/>
                      <a:r>
                        <a:rPr lang="en-US" sz="2000" b="1" i="0" u="none" strike="noStrike" dirty="0">
                          <a:solidFill>
                            <a:srgbClr val="000000"/>
                          </a:solidFill>
                          <a:effectLst/>
                          <a:latin typeface="+mn-lt"/>
                        </a:rPr>
                        <a:t>0.29</a:t>
                      </a:r>
                    </a:p>
                  </a:txBody>
                  <a:tcPr marL="4763" marR="4763" marT="476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10007"/>
                  </a:ext>
                </a:extLst>
              </a:tr>
              <a:tr h="186055">
                <a:tc>
                  <a:txBody>
                    <a:bodyPr/>
                    <a:lstStyle/>
                    <a:p>
                      <a:pPr marL="57150" indent="0" algn="l" fontAlgn="b"/>
                      <a:r>
                        <a:rPr lang="en-US" sz="2000" b="1" i="0" u="none" strike="noStrike" dirty="0">
                          <a:solidFill>
                            <a:srgbClr val="000000"/>
                          </a:solidFill>
                          <a:effectLst/>
                          <a:latin typeface="+mn-lt"/>
                        </a:rPr>
                        <a:t>Naphthalene</a:t>
                      </a:r>
                    </a:p>
                  </a:txBody>
                  <a:tcPr marL="4763" marR="4763" marT="4763"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2000" b="1" i="0" u="none" strike="noStrike" dirty="0">
                          <a:solidFill>
                            <a:srgbClr val="000000"/>
                          </a:solidFill>
                          <a:effectLst/>
                          <a:latin typeface="+mn-lt"/>
                        </a:rPr>
                        <a:t>31</a:t>
                      </a:r>
                    </a:p>
                  </a:txBody>
                  <a:tcPr marL="4763" marR="4763" marT="4763"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2000" b="1" i="0" u="none" strike="noStrike" dirty="0">
                          <a:solidFill>
                            <a:srgbClr val="000000"/>
                          </a:solidFill>
                          <a:effectLst/>
                          <a:latin typeface="+mn-lt"/>
                        </a:rPr>
                        <a:t>0.018</a:t>
                      </a:r>
                    </a:p>
                  </a:txBody>
                  <a:tcPr marL="4763" marR="4763" marT="476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11"/>
                  </a:ext>
                </a:extLst>
              </a:tr>
            </a:tbl>
          </a:graphicData>
        </a:graphic>
      </p:graphicFrame>
      <p:sp>
        <p:nvSpPr>
          <p:cNvPr id="4" name="Oval 3">
            <a:extLst>
              <a:ext uri="{FF2B5EF4-FFF2-40B4-BE49-F238E27FC236}">
                <a16:creationId xmlns:a16="http://schemas.microsoft.com/office/drawing/2014/main" id="{F302226C-B02A-4DDA-8D40-4054B622FDF5}"/>
              </a:ext>
            </a:extLst>
          </p:cNvPr>
          <p:cNvSpPr/>
          <p:nvPr/>
        </p:nvSpPr>
        <p:spPr>
          <a:xfrm>
            <a:off x="4812632" y="815030"/>
            <a:ext cx="1427988" cy="445961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422878" y="728796"/>
            <a:ext cx="1913623" cy="707886"/>
          </a:xfrm>
          <a:prstGeom prst="rect">
            <a:avLst/>
          </a:prstGeom>
          <a:noFill/>
        </p:spPr>
        <p:txBody>
          <a:bodyPr wrap="square" rtlCol="0">
            <a:spAutoFit/>
          </a:bodyPr>
          <a:lstStyle/>
          <a:p>
            <a:pPr algn="ctr"/>
            <a:r>
              <a:rPr lang="en-US" sz="2000" b="1" u="sng" dirty="0">
                <a:cs typeface="Times New Roman" pitchFamily="18" charset="0"/>
              </a:rPr>
              <a:t>Conc. Gas</a:t>
            </a:r>
          </a:p>
          <a:p>
            <a:pPr algn="ctr"/>
            <a:r>
              <a:rPr lang="en-US" sz="2000" b="1" dirty="0">
                <a:cs typeface="Times New Roman" pitchFamily="18" charset="0"/>
              </a:rPr>
              <a:t>Conc. Water</a:t>
            </a:r>
          </a:p>
        </p:txBody>
      </p:sp>
      <p:cxnSp>
        <p:nvCxnSpPr>
          <p:cNvPr id="16" name="Straight Arrow Connector 15"/>
          <p:cNvCxnSpPr/>
          <p:nvPr/>
        </p:nvCxnSpPr>
        <p:spPr>
          <a:xfrm flipH="1">
            <a:off x="6016240" y="1071406"/>
            <a:ext cx="779780" cy="2831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fld id="{77CD6BDE-A700-4CC1-A8B9-DB2FE996EB9A}" type="slidenum">
              <a:rPr lang="en-US" smtClean="0"/>
              <a:pPr/>
              <a:t>24</a:t>
            </a:fld>
            <a:endParaRPr lang="en-US"/>
          </a:p>
        </p:txBody>
      </p:sp>
    </p:spTree>
    <p:extLst>
      <p:ext uri="{BB962C8B-B14F-4D97-AF65-F5344CB8AC3E}">
        <p14:creationId xmlns:p14="http://schemas.microsoft.com/office/powerpoint/2010/main" val="419512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1032512" y="70062"/>
            <a:ext cx="8106385" cy="830997"/>
          </a:xfrm>
          <a:prstGeom prst="rect">
            <a:avLst/>
          </a:prstGeom>
          <a:noFill/>
        </p:spPr>
        <p:txBody>
          <a:bodyPr wrap="none" rtlCol="0">
            <a:spAutoFit/>
          </a:bodyPr>
          <a:lstStyle/>
          <a:p>
            <a:pPr algn="ctr"/>
            <a:r>
              <a:rPr lang="en-US" sz="2800" b="1" dirty="0">
                <a:cs typeface="Times New Roman" pitchFamily="18" charset="0"/>
                <a:sym typeface="Helvetica" charset="0"/>
              </a:rPr>
              <a:t>TPH Carbon Range Composition vs Exposure Pathway</a:t>
            </a:r>
          </a:p>
          <a:p>
            <a:pPr algn="ctr"/>
            <a:r>
              <a:rPr lang="en-US" sz="2000" b="1" dirty="0">
                <a:cs typeface="Times New Roman" pitchFamily="18" charset="0"/>
                <a:sym typeface="Helvetica" charset="0"/>
              </a:rPr>
              <a:t>(carbon range makeup can vary with specific fuel formulation)</a:t>
            </a:r>
          </a:p>
        </p:txBody>
      </p:sp>
      <p:grpSp>
        <p:nvGrpSpPr>
          <p:cNvPr id="8" name="Group 7"/>
          <p:cNvGrpSpPr/>
          <p:nvPr/>
        </p:nvGrpSpPr>
        <p:grpSpPr>
          <a:xfrm>
            <a:off x="-32112" y="1269238"/>
            <a:ext cx="8608443" cy="1904760"/>
            <a:chOff x="-32112" y="611206"/>
            <a:chExt cx="8608443" cy="1904760"/>
          </a:xfrm>
        </p:grpSpPr>
        <p:graphicFrame>
          <p:nvGraphicFramePr>
            <p:cNvPr id="22" name="Chart 21"/>
            <p:cNvGraphicFramePr>
              <a:graphicFrameLocks/>
            </p:cNvGraphicFramePr>
            <p:nvPr/>
          </p:nvGraphicFramePr>
          <p:xfrm>
            <a:off x="4189105" y="611206"/>
            <a:ext cx="1846613" cy="1891149"/>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32112" y="960947"/>
              <a:ext cx="1935273" cy="800219"/>
            </a:xfrm>
            <a:prstGeom prst="rect">
              <a:avLst/>
            </a:prstGeom>
            <a:noFill/>
          </p:spPr>
          <p:txBody>
            <a:bodyPr wrap="none" rtlCol="0">
              <a:spAutoFit/>
            </a:bodyPr>
            <a:lstStyle/>
            <a:p>
              <a:pPr algn="ctr"/>
              <a:r>
                <a:rPr lang="en-US" sz="2800" b="1" dirty="0"/>
                <a:t>Air</a:t>
              </a:r>
            </a:p>
            <a:p>
              <a:pPr algn="ctr"/>
              <a:r>
                <a:rPr lang="en-US" b="1" dirty="0">
                  <a:solidFill>
                    <a:srgbClr val="FF0000"/>
                  </a:solidFill>
                </a:rPr>
                <a:t>(mostly aliphatics)</a:t>
              </a:r>
            </a:p>
          </p:txBody>
        </p:sp>
        <p:graphicFrame>
          <p:nvGraphicFramePr>
            <p:cNvPr id="20" name="Chart 19"/>
            <p:cNvGraphicFramePr>
              <a:graphicFrameLocks/>
            </p:cNvGraphicFramePr>
            <p:nvPr/>
          </p:nvGraphicFramePr>
          <p:xfrm>
            <a:off x="1686779" y="681670"/>
            <a:ext cx="2195208" cy="1804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nvGraphicFramePr>
          <p:xfrm>
            <a:off x="6000106" y="698465"/>
            <a:ext cx="2576225" cy="1817501"/>
          </p:xfrm>
          <a:graphic>
            <a:graphicData uri="http://schemas.openxmlformats.org/drawingml/2006/chart">
              <c:chart xmlns:c="http://schemas.openxmlformats.org/drawingml/2006/chart" xmlns:r="http://schemas.openxmlformats.org/officeDocument/2006/relationships" r:id="rId4"/>
            </a:graphicData>
          </a:graphic>
        </p:graphicFrame>
      </p:grpSp>
      <p:sp>
        <p:nvSpPr>
          <p:cNvPr id="25" name="TextBox 24"/>
          <p:cNvSpPr txBox="1"/>
          <p:nvPr/>
        </p:nvSpPr>
        <p:spPr>
          <a:xfrm>
            <a:off x="2076455" y="962628"/>
            <a:ext cx="1484702" cy="461665"/>
          </a:xfrm>
          <a:prstGeom prst="rect">
            <a:avLst/>
          </a:prstGeom>
          <a:noFill/>
        </p:spPr>
        <p:txBody>
          <a:bodyPr wrap="none" rtlCol="0">
            <a:spAutoFit/>
          </a:bodyPr>
          <a:lstStyle/>
          <a:p>
            <a:r>
              <a:rPr lang="en-US" sz="2400" b="1" u="sng" dirty="0"/>
              <a:t>GASOLINE</a:t>
            </a:r>
          </a:p>
        </p:txBody>
      </p:sp>
      <p:sp>
        <p:nvSpPr>
          <p:cNvPr id="27" name="TextBox 26"/>
          <p:cNvSpPr txBox="1"/>
          <p:nvPr/>
        </p:nvSpPr>
        <p:spPr>
          <a:xfrm>
            <a:off x="6786965" y="962618"/>
            <a:ext cx="1034450" cy="461665"/>
          </a:xfrm>
          <a:prstGeom prst="rect">
            <a:avLst/>
          </a:prstGeom>
          <a:noFill/>
        </p:spPr>
        <p:txBody>
          <a:bodyPr wrap="none" rtlCol="0">
            <a:spAutoFit/>
          </a:bodyPr>
          <a:lstStyle/>
          <a:p>
            <a:r>
              <a:rPr lang="en-US" sz="2400" b="1" u="sng" dirty="0"/>
              <a:t>DIESEL</a:t>
            </a:r>
          </a:p>
        </p:txBody>
      </p:sp>
      <p:cxnSp>
        <p:nvCxnSpPr>
          <p:cNvPr id="39" name="Straight Connector 38"/>
          <p:cNvCxnSpPr/>
          <p:nvPr/>
        </p:nvCxnSpPr>
        <p:spPr>
          <a:xfrm flipV="1">
            <a:off x="25638" y="3110375"/>
            <a:ext cx="9084179" cy="3071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474718" y="2333728"/>
            <a:ext cx="609462" cy="400110"/>
          </a:xfrm>
          <a:prstGeom prst="rect">
            <a:avLst/>
          </a:prstGeom>
          <a:noFill/>
        </p:spPr>
        <p:txBody>
          <a:bodyPr wrap="none" rtlCol="0">
            <a:spAutoFit/>
          </a:bodyPr>
          <a:lstStyle/>
          <a:p>
            <a:r>
              <a:rPr lang="en-US" sz="2000" b="1" dirty="0"/>
              <a:t>TPH</a:t>
            </a:r>
          </a:p>
        </p:txBody>
      </p:sp>
      <p:sp>
        <p:nvSpPr>
          <p:cNvPr id="53" name="TextBox 52"/>
          <p:cNvSpPr txBox="1"/>
          <p:nvPr/>
        </p:nvSpPr>
        <p:spPr>
          <a:xfrm>
            <a:off x="4798902" y="2324591"/>
            <a:ext cx="609462" cy="400110"/>
          </a:xfrm>
          <a:prstGeom prst="rect">
            <a:avLst/>
          </a:prstGeom>
          <a:noFill/>
        </p:spPr>
        <p:txBody>
          <a:bodyPr wrap="none" rtlCol="0">
            <a:spAutoFit/>
          </a:bodyPr>
          <a:lstStyle/>
          <a:p>
            <a:r>
              <a:rPr lang="en-US" sz="2000" b="1" dirty="0"/>
              <a:t>TPH</a:t>
            </a:r>
          </a:p>
        </p:txBody>
      </p:sp>
      <p:sp>
        <p:nvSpPr>
          <p:cNvPr id="54" name="TextBox 53"/>
          <p:cNvSpPr txBox="1"/>
          <p:nvPr/>
        </p:nvSpPr>
        <p:spPr>
          <a:xfrm>
            <a:off x="6986927" y="2329367"/>
            <a:ext cx="609462" cy="400110"/>
          </a:xfrm>
          <a:prstGeom prst="rect">
            <a:avLst/>
          </a:prstGeom>
          <a:noFill/>
        </p:spPr>
        <p:txBody>
          <a:bodyPr wrap="none" rtlCol="0">
            <a:spAutoFit/>
          </a:bodyPr>
          <a:lstStyle/>
          <a:p>
            <a:r>
              <a:rPr lang="en-US" sz="2000" b="1" dirty="0"/>
              <a:t>TPH</a:t>
            </a:r>
          </a:p>
        </p:txBody>
      </p:sp>
      <p:grpSp>
        <p:nvGrpSpPr>
          <p:cNvPr id="23" name="Group 22"/>
          <p:cNvGrpSpPr/>
          <p:nvPr/>
        </p:nvGrpSpPr>
        <p:grpSpPr>
          <a:xfrm>
            <a:off x="126692" y="3040142"/>
            <a:ext cx="8253648" cy="1891133"/>
            <a:chOff x="126692" y="3040142"/>
            <a:chExt cx="8253648" cy="1891133"/>
          </a:xfrm>
        </p:grpSpPr>
        <p:graphicFrame>
          <p:nvGraphicFramePr>
            <p:cNvPr id="43" name="Chart 42">
              <a:extLst>
                <a:ext uri="{FF2B5EF4-FFF2-40B4-BE49-F238E27FC236}">
                  <a16:creationId xmlns:a16="http://schemas.microsoft.com/office/drawing/2014/main" id="{00000000-0008-0000-0A00-000002000000}"/>
                </a:ext>
              </a:extLst>
            </p:cNvPr>
            <p:cNvGraphicFramePr>
              <a:graphicFrameLocks/>
            </p:cNvGraphicFramePr>
            <p:nvPr/>
          </p:nvGraphicFramePr>
          <p:xfrm>
            <a:off x="4127620" y="3091417"/>
            <a:ext cx="1955470" cy="17967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126692" y="3210298"/>
              <a:ext cx="1650195" cy="1077218"/>
            </a:xfrm>
            <a:prstGeom prst="rect">
              <a:avLst/>
            </a:prstGeom>
            <a:noFill/>
          </p:spPr>
          <p:txBody>
            <a:bodyPr wrap="none" rtlCol="0">
              <a:spAutoFit/>
            </a:bodyPr>
            <a:lstStyle/>
            <a:p>
              <a:pPr algn="ctr"/>
              <a:r>
                <a:rPr lang="en-US" sz="2800" b="1" dirty="0"/>
                <a:t>Soil</a:t>
              </a:r>
            </a:p>
            <a:p>
              <a:pPr algn="ctr"/>
              <a:r>
                <a:rPr lang="en-US" b="1" dirty="0">
                  <a:solidFill>
                    <a:srgbClr val="FF0000"/>
                  </a:solidFill>
                </a:rPr>
                <a:t>(fuel - depleted</a:t>
              </a:r>
            </a:p>
            <a:p>
              <a:pPr algn="ctr"/>
              <a:r>
                <a:rPr lang="en-US" b="1" dirty="0">
                  <a:solidFill>
                    <a:srgbClr val="FF0000"/>
                  </a:solidFill>
                </a:rPr>
                <a:t>over time)</a:t>
              </a:r>
            </a:p>
          </p:txBody>
        </p:sp>
        <p:graphicFrame>
          <p:nvGraphicFramePr>
            <p:cNvPr id="3" name="Chart 2"/>
            <p:cNvGraphicFramePr>
              <a:graphicFrameLocks/>
            </p:cNvGraphicFramePr>
            <p:nvPr/>
          </p:nvGraphicFramePr>
          <p:xfrm>
            <a:off x="6244460" y="3040142"/>
            <a:ext cx="2135880" cy="180579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 name="Chart 1"/>
            <p:cNvGraphicFramePr>
              <a:graphicFrameLocks/>
            </p:cNvGraphicFramePr>
            <p:nvPr/>
          </p:nvGraphicFramePr>
          <p:xfrm>
            <a:off x="1818383" y="3114357"/>
            <a:ext cx="1983182" cy="1816918"/>
          </p:xfrm>
          <a:graphic>
            <a:graphicData uri="http://schemas.openxmlformats.org/drawingml/2006/chart">
              <c:chart xmlns:c="http://schemas.openxmlformats.org/drawingml/2006/chart" xmlns:r="http://schemas.openxmlformats.org/officeDocument/2006/relationships" r:id="rId7"/>
            </a:graphicData>
          </a:graphic>
        </p:graphicFrame>
        <p:sp>
          <p:nvSpPr>
            <p:cNvPr id="55" name="TextBox 54"/>
            <p:cNvSpPr txBox="1"/>
            <p:nvPr/>
          </p:nvSpPr>
          <p:spPr>
            <a:xfrm>
              <a:off x="2488318" y="4081035"/>
              <a:ext cx="609462" cy="400110"/>
            </a:xfrm>
            <a:prstGeom prst="rect">
              <a:avLst/>
            </a:prstGeom>
            <a:noFill/>
          </p:spPr>
          <p:txBody>
            <a:bodyPr wrap="none" rtlCol="0">
              <a:spAutoFit/>
            </a:bodyPr>
            <a:lstStyle/>
            <a:p>
              <a:r>
                <a:rPr lang="en-US" sz="2000" b="1" dirty="0"/>
                <a:t>TPH</a:t>
              </a:r>
            </a:p>
          </p:txBody>
        </p:sp>
        <p:sp>
          <p:nvSpPr>
            <p:cNvPr id="56" name="TextBox 55"/>
            <p:cNvSpPr txBox="1"/>
            <p:nvPr/>
          </p:nvSpPr>
          <p:spPr>
            <a:xfrm>
              <a:off x="4774000" y="4071898"/>
              <a:ext cx="609462" cy="400110"/>
            </a:xfrm>
            <a:prstGeom prst="rect">
              <a:avLst/>
            </a:prstGeom>
            <a:noFill/>
          </p:spPr>
          <p:txBody>
            <a:bodyPr wrap="none" rtlCol="0">
              <a:spAutoFit/>
            </a:bodyPr>
            <a:lstStyle/>
            <a:p>
              <a:r>
                <a:rPr lang="en-US" sz="2000" b="1" dirty="0"/>
                <a:t>TPH</a:t>
              </a:r>
            </a:p>
          </p:txBody>
        </p:sp>
        <p:sp>
          <p:nvSpPr>
            <p:cNvPr id="57" name="TextBox 56"/>
            <p:cNvSpPr txBox="1"/>
            <p:nvPr/>
          </p:nvSpPr>
          <p:spPr>
            <a:xfrm>
              <a:off x="6986585" y="4076674"/>
              <a:ext cx="609462" cy="400110"/>
            </a:xfrm>
            <a:prstGeom prst="rect">
              <a:avLst/>
            </a:prstGeom>
            <a:noFill/>
          </p:spPr>
          <p:txBody>
            <a:bodyPr wrap="none" rtlCol="0">
              <a:spAutoFit/>
            </a:bodyPr>
            <a:lstStyle/>
            <a:p>
              <a:r>
                <a:rPr lang="en-US" sz="2000" b="1" dirty="0"/>
                <a:t>TPH</a:t>
              </a:r>
            </a:p>
          </p:txBody>
        </p:sp>
      </p:grpSp>
      <p:grpSp>
        <p:nvGrpSpPr>
          <p:cNvPr id="19" name="Group 18"/>
          <p:cNvGrpSpPr/>
          <p:nvPr/>
        </p:nvGrpSpPr>
        <p:grpSpPr>
          <a:xfrm>
            <a:off x="342783" y="1240514"/>
            <a:ext cx="1210875" cy="370709"/>
            <a:chOff x="355795" y="1934688"/>
            <a:chExt cx="1073857" cy="245302"/>
          </a:xfrm>
        </p:grpSpPr>
        <p:sp>
          <p:nvSpPr>
            <p:cNvPr id="73" name="TextBox 72"/>
            <p:cNvSpPr txBox="1"/>
            <p:nvPr/>
          </p:nvSpPr>
          <p:spPr>
            <a:xfrm>
              <a:off x="355795" y="1935599"/>
              <a:ext cx="1073857" cy="244391"/>
            </a:xfrm>
            <a:prstGeom prst="rect">
              <a:avLst/>
            </a:prstGeom>
            <a:solidFill>
              <a:schemeClr val="accent2"/>
            </a:solidFill>
            <a:ln>
              <a:solidFill>
                <a:schemeClr val="tx1"/>
              </a:solidFill>
            </a:ln>
          </p:spPr>
          <p:txBody>
            <a:bodyPr wrap="square" rtlCol="0">
              <a:spAutoFit/>
            </a:bodyPr>
            <a:lstStyle/>
            <a:p>
              <a:pPr algn="ctr"/>
              <a:endParaRPr lang="en-US" b="1" dirty="0"/>
            </a:p>
          </p:txBody>
        </p:sp>
        <p:sp>
          <p:nvSpPr>
            <p:cNvPr id="74" name="TextBox 73"/>
            <p:cNvSpPr txBox="1"/>
            <p:nvPr/>
          </p:nvSpPr>
          <p:spPr>
            <a:xfrm>
              <a:off x="589998" y="1934688"/>
              <a:ext cx="503536" cy="244391"/>
            </a:xfrm>
            <a:prstGeom prst="rect">
              <a:avLst/>
            </a:prstGeom>
            <a:noFill/>
          </p:spPr>
          <p:txBody>
            <a:bodyPr wrap="none" rtlCol="0" anchor="ctr" anchorCtr="0">
              <a:spAutoFit/>
            </a:bodyPr>
            <a:lstStyle/>
            <a:p>
              <a:r>
                <a:rPr lang="en-US" b="1" dirty="0"/>
                <a:t>TPH</a:t>
              </a:r>
            </a:p>
          </p:txBody>
        </p:sp>
      </p:grpSp>
      <p:cxnSp>
        <p:nvCxnSpPr>
          <p:cNvPr id="40" name="Straight Connector 39"/>
          <p:cNvCxnSpPr/>
          <p:nvPr/>
        </p:nvCxnSpPr>
        <p:spPr>
          <a:xfrm flipV="1">
            <a:off x="7125" y="4869467"/>
            <a:ext cx="9084179" cy="3071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4950" y="4933869"/>
            <a:ext cx="8479474" cy="1853480"/>
            <a:chOff x="-53712" y="4933869"/>
            <a:chExt cx="8479474" cy="1853480"/>
          </a:xfrm>
        </p:grpSpPr>
        <p:graphicFrame>
          <p:nvGraphicFramePr>
            <p:cNvPr id="63" name="Chart 62">
              <a:extLst>
                <a:ext uri="{FF2B5EF4-FFF2-40B4-BE49-F238E27FC236}">
                  <a16:creationId xmlns:a16="http://schemas.microsoft.com/office/drawing/2014/main" id="{00000000-0008-0000-0A00-000003000000}"/>
                </a:ext>
              </a:extLst>
            </p:cNvPr>
            <p:cNvGraphicFramePr>
              <a:graphicFrameLocks/>
            </p:cNvGraphicFramePr>
            <p:nvPr/>
          </p:nvGraphicFramePr>
          <p:xfrm>
            <a:off x="4200343" y="4934177"/>
            <a:ext cx="1876702" cy="1853172"/>
          </p:xfrm>
          <a:graphic>
            <a:graphicData uri="http://schemas.openxmlformats.org/drawingml/2006/chart">
              <c:chart xmlns:c="http://schemas.openxmlformats.org/drawingml/2006/chart" xmlns:r="http://schemas.openxmlformats.org/officeDocument/2006/relationships" r:id="rId8"/>
            </a:graphicData>
          </a:graphic>
        </p:graphicFrame>
        <p:sp>
          <p:nvSpPr>
            <p:cNvPr id="15" name="TextBox 14"/>
            <p:cNvSpPr txBox="1"/>
            <p:nvPr/>
          </p:nvSpPr>
          <p:spPr>
            <a:xfrm>
              <a:off x="-53712" y="5077350"/>
              <a:ext cx="1989384" cy="800219"/>
            </a:xfrm>
            <a:prstGeom prst="rect">
              <a:avLst/>
            </a:prstGeom>
            <a:noFill/>
          </p:spPr>
          <p:txBody>
            <a:bodyPr wrap="square" rtlCol="0">
              <a:spAutoFit/>
            </a:bodyPr>
            <a:lstStyle/>
            <a:p>
              <a:pPr algn="ctr"/>
              <a:r>
                <a:rPr lang="en-US" sz="2800" b="1" dirty="0"/>
                <a:t>Water</a:t>
              </a:r>
            </a:p>
            <a:p>
              <a:pPr algn="ctr"/>
              <a:r>
                <a:rPr lang="en-US" b="1" dirty="0">
                  <a:solidFill>
                    <a:srgbClr val="FF0000"/>
                  </a:solidFill>
                </a:rPr>
                <a:t>(mostly aromatics)</a:t>
              </a:r>
            </a:p>
          </p:txBody>
        </p:sp>
        <p:graphicFrame>
          <p:nvGraphicFramePr>
            <p:cNvPr id="17" name="Chart 16"/>
            <p:cNvGraphicFramePr>
              <a:graphicFrameLocks/>
            </p:cNvGraphicFramePr>
            <p:nvPr/>
          </p:nvGraphicFramePr>
          <p:xfrm>
            <a:off x="6324758" y="4939852"/>
            <a:ext cx="2101004" cy="183895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Chart 15"/>
            <p:cNvGraphicFramePr>
              <a:graphicFrameLocks/>
            </p:cNvGraphicFramePr>
            <p:nvPr/>
          </p:nvGraphicFramePr>
          <p:xfrm>
            <a:off x="1587326" y="4933869"/>
            <a:ext cx="2557150" cy="1805336"/>
          </p:xfrm>
          <a:graphic>
            <a:graphicData uri="http://schemas.openxmlformats.org/drawingml/2006/chart">
              <c:chart xmlns:c="http://schemas.openxmlformats.org/drawingml/2006/chart" xmlns:r="http://schemas.openxmlformats.org/officeDocument/2006/relationships" r:id="rId10"/>
            </a:graphicData>
          </a:graphic>
        </p:graphicFrame>
        <p:sp>
          <p:nvSpPr>
            <p:cNvPr id="51" name="TextBox 50"/>
            <p:cNvSpPr txBox="1"/>
            <p:nvPr/>
          </p:nvSpPr>
          <p:spPr>
            <a:xfrm>
              <a:off x="2409610" y="5895372"/>
              <a:ext cx="884345" cy="400110"/>
            </a:xfrm>
            <a:prstGeom prst="rect">
              <a:avLst/>
            </a:prstGeom>
            <a:noFill/>
          </p:spPr>
          <p:txBody>
            <a:bodyPr wrap="none" rtlCol="0">
              <a:spAutoFit/>
            </a:bodyPr>
            <a:lstStyle/>
            <a:p>
              <a:r>
                <a:rPr lang="en-US" sz="2000" b="1" dirty="0"/>
                <a:t>BTEXN</a:t>
              </a:r>
            </a:p>
          </p:txBody>
        </p:sp>
        <p:sp>
          <p:nvSpPr>
            <p:cNvPr id="58" name="TextBox 57"/>
            <p:cNvSpPr txBox="1"/>
            <p:nvPr/>
          </p:nvSpPr>
          <p:spPr>
            <a:xfrm>
              <a:off x="2305651" y="5173667"/>
              <a:ext cx="609462" cy="400110"/>
            </a:xfrm>
            <a:prstGeom prst="rect">
              <a:avLst/>
            </a:prstGeom>
            <a:noFill/>
          </p:spPr>
          <p:txBody>
            <a:bodyPr wrap="none" rtlCol="0">
              <a:spAutoFit/>
            </a:bodyPr>
            <a:lstStyle/>
            <a:p>
              <a:r>
                <a:rPr lang="en-US" sz="2000" b="1" dirty="0"/>
                <a:t>TPH</a:t>
              </a:r>
            </a:p>
          </p:txBody>
        </p:sp>
        <p:sp>
          <p:nvSpPr>
            <p:cNvPr id="59" name="TextBox 58"/>
            <p:cNvSpPr txBox="1"/>
            <p:nvPr/>
          </p:nvSpPr>
          <p:spPr>
            <a:xfrm>
              <a:off x="4532001" y="5262214"/>
              <a:ext cx="609462" cy="400110"/>
            </a:xfrm>
            <a:prstGeom prst="rect">
              <a:avLst/>
            </a:prstGeom>
            <a:noFill/>
          </p:spPr>
          <p:txBody>
            <a:bodyPr wrap="none" rtlCol="0">
              <a:spAutoFit/>
            </a:bodyPr>
            <a:lstStyle/>
            <a:p>
              <a:r>
                <a:rPr lang="en-US" sz="2000" b="1" dirty="0"/>
                <a:t>TPH</a:t>
              </a:r>
            </a:p>
          </p:txBody>
        </p:sp>
        <p:sp>
          <p:nvSpPr>
            <p:cNvPr id="60" name="TextBox 59"/>
            <p:cNvSpPr txBox="1"/>
            <p:nvPr/>
          </p:nvSpPr>
          <p:spPr>
            <a:xfrm>
              <a:off x="6720867" y="5297183"/>
              <a:ext cx="609462" cy="400110"/>
            </a:xfrm>
            <a:prstGeom prst="rect">
              <a:avLst/>
            </a:prstGeom>
            <a:noFill/>
          </p:spPr>
          <p:txBody>
            <a:bodyPr wrap="none" rtlCol="0">
              <a:spAutoFit/>
            </a:bodyPr>
            <a:lstStyle/>
            <a:p>
              <a:r>
                <a:rPr lang="en-US" sz="2000" b="1" dirty="0"/>
                <a:t>TPH</a:t>
              </a:r>
            </a:p>
          </p:txBody>
        </p:sp>
        <p:sp>
          <p:nvSpPr>
            <p:cNvPr id="75" name="TextBox 74"/>
            <p:cNvSpPr txBox="1"/>
            <p:nvPr/>
          </p:nvSpPr>
          <p:spPr>
            <a:xfrm>
              <a:off x="5304609" y="5473774"/>
              <a:ext cx="351378" cy="523220"/>
            </a:xfrm>
            <a:prstGeom prst="rect">
              <a:avLst/>
            </a:prstGeom>
            <a:noFill/>
          </p:spPr>
          <p:txBody>
            <a:bodyPr wrap="none" rtlCol="0">
              <a:spAutoFit/>
            </a:bodyPr>
            <a:lstStyle/>
            <a:p>
              <a:r>
                <a:rPr lang="en-US" sz="2800" b="1" dirty="0"/>
                <a:t>?</a:t>
              </a:r>
            </a:p>
          </p:txBody>
        </p:sp>
      </p:grpSp>
      <p:grpSp>
        <p:nvGrpSpPr>
          <p:cNvPr id="4" name="Group 3">
            <a:extLst>
              <a:ext uri="{FF2B5EF4-FFF2-40B4-BE49-F238E27FC236}">
                <a16:creationId xmlns:a16="http://schemas.microsoft.com/office/drawing/2014/main" id="{2B96B8E1-05E4-41C6-974A-C2A7F130A857}"/>
              </a:ext>
            </a:extLst>
          </p:cNvPr>
          <p:cNvGrpSpPr/>
          <p:nvPr/>
        </p:nvGrpSpPr>
        <p:grpSpPr>
          <a:xfrm>
            <a:off x="1834611" y="956785"/>
            <a:ext cx="4372417" cy="5844231"/>
            <a:chOff x="1834611" y="678483"/>
            <a:chExt cx="4372417" cy="6122533"/>
          </a:xfrm>
        </p:grpSpPr>
        <p:cxnSp>
          <p:nvCxnSpPr>
            <p:cNvPr id="82" name="Straight Connector 81"/>
            <p:cNvCxnSpPr/>
            <p:nvPr/>
          </p:nvCxnSpPr>
          <p:spPr>
            <a:xfrm>
              <a:off x="1834611" y="679910"/>
              <a:ext cx="25455" cy="61154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978185" y="678483"/>
              <a:ext cx="25455" cy="61154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181573" y="685601"/>
              <a:ext cx="25455" cy="61154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B37374D0-1BDE-446D-AB6E-B457F06E91DD}"/>
              </a:ext>
            </a:extLst>
          </p:cNvPr>
          <p:cNvGrpSpPr/>
          <p:nvPr/>
        </p:nvGrpSpPr>
        <p:grpSpPr>
          <a:xfrm>
            <a:off x="291827" y="636357"/>
            <a:ext cx="1326395" cy="597566"/>
            <a:chOff x="257129" y="708528"/>
            <a:chExt cx="1326395" cy="597566"/>
          </a:xfrm>
        </p:grpSpPr>
        <p:grpSp>
          <p:nvGrpSpPr>
            <p:cNvPr id="7" name="Group 6">
              <a:extLst>
                <a:ext uri="{FF2B5EF4-FFF2-40B4-BE49-F238E27FC236}">
                  <a16:creationId xmlns:a16="http://schemas.microsoft.com/office/drawing/2014/main" id="{39FD64A0-546C-4154-821D-F4D99690767A}"/>
                </a:ext>
              </a:extLst>
            </p:cNvPr>
            <p:cNvGrpSpPr/>
            <p:nvPr/>
          </p:nvGrpSpPr>
          <p:grpSpPr>
            <a:xfrm>
              <a:off x="327177" y="750293"/>
              <a:ext cx="1197564" cy="514778"/>
              <a:chOff x="101864" y="209480"/>
              <a:chExt cx="1197564" cy="514778"/>
            </a:xfrm>
          </p:grpSpPr>
          <p:sp>
            <p:nvSpPr>
              <p:cNvPr id="5" name="Rectangle 4">
                <a:extLst>
                  <a:ext uri="{FF2B5EF4-FFF2-40B4-BE49-F238E27FC236}">
                    <a16:creationId xmlns:a16="http://schemas.microsoft.com/office/drawing/2014/main" id="{C092C693-1BDB-41C7-805C-63FA7C635183}"/>
                  </a:ext>
                </a:extLst>
              </p:cNvPr>
              <p:cNvSpPr/>
              <p:nvPr/>
            </p:nvSpPr>
            <p:spPr>
              <a:xfrm>
                <a:off x="101864" y="209480"/>
                <a:ext cx="601138" cy="514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18FE544A-A58E-4A62-802C-12770C4602DF}"/>
                  </a:ext>
                </a:extLst>
              </p:cNvPr>
              <p:cNvSpPr/>
              <p:nvPr/>
            </p:nvSpPr>
            <p:spPr>
              <a:xfrm>
                <a:off x="698290" y="209480"/>
                <a:ext cx="601138" cy="51477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a:extLst>
                <a:ext uri="{FF2B5EF4-FFF2-40B4-BE49-F238E27FC236}">
                  <a16:creationId xmlns:a16="http://schemas.microsoft.com/office/drawing/2014/main" id="{5BEACE91-9BB5-48A7-B618-0FC389B71BF7}"/>
                </a:ext>
              </a:extLst>
            </p:cNvPr>
            <p:cNvSpPr txBox="1"/>
            <p:nvPr/>
          </p:nvSpPr>
          <p:spPr>
            <a:xfrm>
              <a:off x="485753" y="708528"/>
              <a:ext cx="814390" cy="369332"/>
            </a:xfrm>
            <a:prstGeom prst="rect">
              <a:avLst/>
            </a:prstGeom>
            <a:noFill/>
          </p:spPr>
          <p:txBody>
            <a:bodyPr wrap="none" rtlCol="0">
              <a:spAutoFit/>
            </a:bodyPr>
            <a:lstStyle/>
            <a:p>
              <a:r>
                <a:rPr lang="en-US" b="1" dirty="0"/>
                <a:t>BTEXN</a:t>
              </a:r>
            </a:p>
          </p:txBody>
        </p:sp>
        <p:sp>
          <p:nvSpPr>
            <p:cNvPr id="77" name="TextBox 76">
              <a:extLst>
                <a:ext uri="{FF2B5EF4-FFF2-40B4-BE49-F238E27FC236}">
                  <a16:creationId xmlns:a16="http://schemas.microsoft.com/office/drawing/2014/main" id="{8CAD5E69-0870-4B95-B8E0-04D2FADC03BE}"/>
                </a:ext>
              </a:extLst>
            </p:cNvPr>
            <p:cNvSpPr txBox="1"/>
            <p:nvPr/>
          </p:nvSpPr>
          <p:spPr>
            <a:xfrm>
              <a:off x="951620" y="936762"/>
              <a:ext cx="631904" cy="369332"/>
            </a:xfrm>
            <a:prstGeom prst="rect">
              <a:avLst/>
            </a:prstGeom>
            <a:noFill/>
          </p:spPr>
          <p:txBody>
            <a:bodyPr wrap="none" rtlCol="0">
              <a:spAutoFit/>
            </a:bodyPr>
            <a:lstStyle/>
            <a:p>
              <a:r>
                <a:rPr lang="en-US" b="1" dirty="0"/>
                <a:t>(old)</a:t>
              </a:r>
            </a:p>
          </p:txBody>
        </p:sp>
        <p:sp>
          <p:nvSpPr>
            <p:cNvPr id="78" name="TextBox 77">
              <a:extLst>
                <a:ext uri="{FF2B5EF4-FFF2-40B4-BE49-F238E27FC236}">
                  <a16:creationId xmlns:a16="http://schemas.microsoft.com/office/drawing/2014/main" id="{1BB0B6EE-8B0D-48B0-89DB-D0419BC42608}"/>
                </a:ext>
              </a:extLst>
            </p:cNvPr>
            <p:cNvSpPr txBox="1"/>
            <p:nvPr/>
          </p:nvSpPr>
          <p:spPr>
            <a:xfrm>
              <a:off x="257129" y="922639"/>
              <a:ext cx="745135" cy="369332"/>
            </a:xfrm>
            <a:prstGeom prst="rect">
              <a:avLst/>
            </a:prstGeom>
            <a:noFill/>
          </p:spPr>
          <p:txBody>
            <a:bodyPr wrap="square" rtlCol="0">
              <a:spAutoFit/>
            </a:bodyPr>
            <a:lstStyle/>
            <a:p>
              <a:r>
                <a:rPr lang="en-US" b="1" dirty="0"/>
                <a:t>(new)</a:t>
              </a:r>
            </a:p>
          </p:txBody>
        </p:sp>
      </p:grpSp>
      <p:sp>
        <p:nvSpPr>
          <p:cNvPr id="79" name="TextBox 78">
            <a:extLst>
              <a:ext uri="{FF2B5EF4-FFF2-40B4-BE49-F238E27FC236}">
                <a16:creationId xmlns:a16="http://schemas.microsoft.com/office/drawing/2014/main" id="{D8863D34-8A1C-4748-AF7A-DB8B6AC235F5}"/>
              </a:ext>
            </a:extLst>
          </p:cNvPr>
          <p:cNvSpPr txBox="1"/>
          <p:nvPr/>
        </p:nvSpPr>
        <p:spPr>
          <a:xfrm>
            <a:off x="5050409" y="3194294"/>
            <a:ext cx="351378" cy="523220"/>
          </a:xfrm>
          <a:prstGeom prst="rect">
            <a:avLst/>
          </a:prstGeom>
          <a:noFill/>
        </p:spPr>
        <p:txBody>
          <a:bodyPr wrap="none" rtlCol="0">
            <a:spAutoFit/>
          </a:bodyPr>
          <a:lstStyle/>
          <a:p>
            <a:r>
              <a:rPr lang="en-US" sz="2800" b="1" dirty="0"/>
              <a:t>?</a:t>
            </a:r>
          </a:p>
        </p:txBody>
      </p:sp>
      <p:sp>
        <p:nvSpPr>
          <p:cNvPr id="61" name="TextBox 60">
            <a:extLst>
              <a:ext uri="{FF2B5EF4-FFF2-40B4-BE49-F238E27FC236}">
                <a16:creationId xmlns:a16="http://schemas.microsoft.com/office/drawing/2014/main" id="{C8D23C7E-0AA9-4254-A58E-D06C3C6D4970}"/>
              </a:ext>
            </a:extLst>
          </p:cNvPr>
          <p:cNvSpPr txBox="1"/>
          <p:nvPr/>
        </p:nvSpPr>
        <p:spPr>
          <a:xfrm>
            <a:off x="4697533" y="5883173"/>
            <a:ext cx="896399" cy="707886"/>
          </a:xfrm>
          <a:prstGeom prst="rect">
            <a:avLst/>
          </a:prstGeom>
          <a:noFill/>
        </p:spPr>
        <p:txBody>
          <a:bodyPr wrap="none" rtlCol="0">
            <a:spAutoFit/>
          </a:bodyPr>
          <a:lstStyle/>
          <a:p>
            <a:pPr algn="ctr"/>
            <a:r>
              <a:rPr lang="en-US" sz="2000" b="1" dirty="0"/>
              <a:t>TPH or</a:t>
            </a:r>
          </a:p>
          <a:p>
            <a:pPr algn="ctr"/>
            <a:r>
              <a:rPr lang="en-US" sz="2000" b="1" dirty="0"/>
              <a:t>BTEXN</a:t>
            </a:r>
          </a:p>
        </p:txBody>
      </p:sp>
      <p:sp>
        <p:nvSpPr>
          <p:cNvPr id="65" name="TextBox 64">
            <a:extLst>
              <a:ext uri="{FF2B5EF4-FFF2-40B4-BE49-F238E27FC236}">
                <a16:creationId xmlns:a16="http://schemas.microsoft.com/office/drawing/2014/main" id="{BFCFF56B-3587-4D72-870B-1356C2537A5F}"/>
              </a:ext>
            </a:extLst>
          </p:cNvPr>
          <p:cNvSpPr txBox="1"/>
          <p:nvPr/>
        </p:nvSpPr>
        <p:spPr>
          <a:xfrm>
            <a:off x="4357027" y="5617026"/>
            <a:ext cx="351378" cy="523220"/>
          </a:xfrm>
          <a:prstGeom prst="rect">
            <a:avLst/>
          </a:prstGeom>
          <a:noFill/>
        </p:spPr>
        <p:txBody>
          <a:bodyPr wrap="none" rtlCol="0">
            <a:spAutoFit/>
          </a:bodyPr>
          <a:lstStyle/>
          <a:p>
            <a:r>
              <a:rPr lang="en-US" sz="2800" b="1" dirty="0"/>
              <a:t>?</a:t>
            </a:r>
          </a:p>
        </p:txBody>
      </p:sp>
      <p:pic>
        <p:nvPicPr>
          <p:cNvPr id="11268" name="Picture 4" descr="Asian Child Smelling A Pink Flower In The Day Stock Photo, Picture And  Royalty Free Image. Image 82244233.">
            <a:extLst>
              <a:ext uri="{FF2B5EF4-FFF2-40B4-BE49-F238E27FC236}">
                <a16:creationId xmlns:a16="http://schemas.microsoft.com/office/drawing/2014/main" id="{BA57ECED-4D46-4C57-96A1-0DEDFB543A3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6578" y="2397919"/>
            <a:ext cx="882479" cy="6610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A56D12F-9A5C-489A-BAA0-102882D544AA}"/>
              </a:ext>
            </a:extLst>
          </p:cNvPr>
          <p:cNvPicPr>
            <a:picLocks noChangeAspect="1"/>
          </p:cNvPicPr>
          <p:nvPr/>
        </p:nvPicPr>
        <p:blipFill>
          <a:blip r:embed="rId12"/>
          <a:stretch>
            <a:fillRect/>
          </a:stretch>
        </p:blipFill>
        <p:spPr>
          <a:xfrm>
            <a:off x="354328" y="5969489"/>
            <a:ext cx="1167528" cy="656734"/>
          </a:xfrm>
          <a:prstGeom prst="rect">
            <a:avLst/>
          </a:prstGeom>
          <a:ln>
            <a:solidFill>
              <a:schemeClr val="tx1"/>
            </a:solidFill>
          </a:ln>
        </p:spPr>
      </p:pic>
      <p:pic>
        <p:nvPicPr>
          <p:cNvPr id="11" name="Picture 10">
            <a:extLst>
              <a:ext uri="{FF2B5EF4-FFF2-40B4-BE49-F238E27FC236}">
                <a16:creationId xmlns:a16="http://schemas.microsoft.com/office/drawing/2014/main" id="{1F6D4C2B-0619-4077-B44F-7334B3227ECE}"/>
              </a:ext>
            </a:extLst>
          </p:cNvPr>
          <p:cNvPicPr>
            <a:picLocks noChangeAspect="1"/>
          </p:cNvPicPr>
          <p:nvPr/>
        </p:nvPicPr>
        <p:blipFill>
          <a:blip r:embed="rId13"/>
          <a:stretch>
            <a:fillRect/>
          </a:stretch>
        </p:blipFill>
        <p:spPr>
          <a:xfrm>
            <a:off x="265321" y="4224435"/>
            <a:ext cx="1356387" cy="634040"/>
          </a:xfrm>
          <a:prstGeom prst="rect">
            <a:avLst/>
          </a:prstGeom>
          <a:ln>
            <a:solidFill>
              <a:schemeClr val="tx1"/>
            </a:solidFill>
          </a:ln>
        </p:spPr>
      </p:pic>
      <p:sp>
        <p:nvSpPr>
          <p:cNvPr id="66" name="TextBox 65"/>
          <p:cNvSpPr txBox="1"/>
          <p:nvPr/>
        </p:nvSpPr>
        <p:spPr>
          <a:xfrm>
            <a:off x="7470037" y="5489438"/>
            <a:ext cx="351378" cy="523220"/>
          </a:xfrm>
          <a:prstGeom prst="rect">
            <a:avLst/>
          </a:prstGeom>
          <a:noFill/>
        </p:spPr>
        <p:txBody>
          <a:bodyPr wrap="none" rtlCol="0">
            <a:spAutoFit/>
          </a:bodyPr>
          <a:lstStyle/>
          <a:p>
            <a:r>
              <a:rPr lang="en-US" sz="2800" b="1" dirty="0"/>
              <a:t>?</a:t>
            </a:r>
          </a:p>
        </p:txBody>
      </p:sp>
      <p:sp>
        <p:nvSpPr>
          <p:cNvPr id="67" name="TextBox 66">
            <a:extLst>
              <a:ext uri="{FF2B5EF4-FFF2-40B4-BE49-F238E27FC236}">
                <a16:creationId xmlns:a16="http://schemas.microsoft.com/office/drawing/2014/main" id="{12EF77DE-1B98-440C-B8AB-8873503F5821}"/>
              </a:ext>
            </a:extLst>
          </p:cNvPr>
          <p:cNvSpPr txBox="1"/>
          <p:nvPr/>
        </p:nvSpPr>
        <p:spPr>
          <a:xfrm>
            <a:off x="6919368" y="5862323"/>
            <a:ext cx="896399" cy="707886"/>
          </a:xfrm>
          <a:prstGeom prst="rect">
            <a:avLst/>
          </a:prstGeom>
          <a:noFill/>
        </p:spPr>
        <p:txBody>
          <a:bodyPr wrap="none" rtlCol="0">
            <a:spAutoFit/>
          </a:bodyPr>
          <a:lstStyle/>
          <a:p>
            <a:pPr algn="ctr"/>
            <a:r>
              <a:rPr lang="en-US" sz="2000" b="1" dirty="0"/>
              <a:t>TPH or</a:t>
            </a:r>
          </a:p>
          <a:p>
            <a:pPr algn="ctr"/>
            <a:r>
              <a:rPr lang="en-US" sz="2000" b="1" dirty="0"/>
              <a:t>BTEXN</a:t>
            </a:r>
          </a:p>
        </p:txBody>
      </p:sp>
      <p:sp>
        <p:nvSpPr>
          <p:cNvPr id="71" name="TextBox 70">
            <a:extLst>
              <a:ext uri="{FF2B5EF4-FFF2-40B4-BE49-F238E27FC236}">
                <a16:creationId xmlns:a16="http://schemas.microsoft.com/office/drawing/2014/main" id="{7E43D0D0-3067-46C5-A77B-919A07410080}"/>
              </a:ext>
            </a:extLst>
          </p:cNvPr>
          <p:cNvSpPr txBox="1"/>
          <p:nvPr/>
        </p:nvSpPr>
        <p:spPr>
          <a:xfrm>
            <a:off x="4440197" y="956785"/>
            <a:ext cx="1372748" cy="461665"/>
          </a:xfrm>
          <a:prstGeom prst="rect">
            <a:avLst/>
          </a:prstGeom>
          <a:noFill/>
        </p:spPr>
        <p:txBody>
          <a:bodyPr wrap="none" rtlCol="0">
            <a:spAutoFit/>
          </a:bodyPr>
          <a:lstStyle/>
          <a:p>
            <a:r>
              <a:rPr lang="en-US" sz="2400" b="1" u="sng" dirty="0"/>
              <a:t>Kerosene</a:t>
            </a:r>
          </a:p>
        </p:txBody>
      </p:sp>
      <p:sp>
        <p:nvSpPr>
          <p:cNvPr id="6" name="Slide Number Placeholder 5"/>
          <p:cNvSpPr>
            <a:spLocks noGrp="1"/>
          </p:cNvSpPr>
          <p:nvPr>
            <p:ph type="sldNum" sz="quarter" idx="12"/>
          </p:nvPr>
        </p:nvSpPr>
        <p:spPr/>
        <p:txBody>
          <a:bodyPr/>
          <a:lstStyle/>
          <a:p>
            <a:fld id="{77CD6BDE-A700-4CC1-A8B9-DB2FE996EB9A}" type="slidenum">
              <a:rPr lang="en-US" smtClean="0"/>
              <a:pPr/>
              <a:t>25</a:t>
            </a:fld>
            <a:endParaRPr lang="en-US"/>
          </a:p>
        </p:txBody>
      </p:sp>
    </p:spTree>
    <p:extLst>
      <p:ext uri="{BB962C8B-B14F-4D97-AF65-F5344CB8AC3E}">
        <p14:creationId xmlns:p14="http://schemas.microsoft.com/office/powerpoint/2010/main" val="3026654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 name="Chart 70">
            <a:extLst>
              <a:ext uri="{FF2B5EF4-FFF2-40B4-BE49-F238E27FC236}">
                <a16:creationId xmlns:a16="http://schemas.microsoft.com/office/drawing/2014/main" id="{7EC363C2-9037-4FCC-8E23-90FBA4004D27}"/>
              </a:ext>
            </a:extLst>
          </p:cNvPr>
          <p:cNvGraphicFramePr/>
          <p:nvPr>
            <p:extLst>
              <p:ext uri="{D42A27DB-BD31-4B8C-83A1-F6EECF244321}">
                <p14:modId xmlns:p14="http://schemas.microsoft.com/office/powerpoint/2010/main" val="819304227"/>
              </p:ext>
            </p:extLst>
          </p:nvPr>
        </p:nvGraphicFramePr>
        <p:xfrm>
          <a:off x="6286001" y="1336539"/>
          <a:ext cx="2062965" cy="1854130"/>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
            <a:extLst>
              <a:ext uri="{FF2B5EF4-FFF2-40B4-BE49-F238E27FC236}">
                <a16:creationId xmlns:a16="http://schemas.microsoft.com/office/drawing/2014/main" id="{55AE68DF-F67E-4483-BAB4-12C01483FC79}"/>
              </a:ext>
            </a:extLst>
          </p:cNvPr>
          <p:cNvGrpSpPr/>
          <p:nvPr/>
        </p:nvGrpSpPr>
        <p:grpSpPr>
          <a:xfrm>
            <a:off x="1904289" y="3078301"/>
            <a:ext cx="6450034" cy="1879921"/>
            <a:chOff x="1904289" y="3078301"/>
            <a:chExt cx="6450034" cy="1879921"/>
          </a:xfrm>
        </p:grpSpPr>
        <p:graphicFrame>
          <p:nvGraphicFramePr>
            <p:cNvPr id="31" name="Chart 30">
              <a:extLst>
                <a:ext uri="{FF2B5EF4-FFF2-40B4-BE49-F238E27FC236}">
                  <a16:creationId xmlns:a16="http://schemas.microsoft.com/office/drawing/2014/main" id="{00000000-0008-0000-0A00-000004000000}"/>
                </a:ext>
              </a:extLst>
            </p:cNvPr>
            <p:cNvGraphicFramePr>
              <a:graphicFrameLocks/>
            </p:cNvGraphicFramePr>
            <p:nvPr/>
          </p:nvGraphicFramePr>
          <p:xfrm>
            <a:off x="1904289" y="3078301"/>
            <a:ext cx="1823638" cy="18799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3">
              <a:extLst>
                <a:ext uri="{FF2B5EF4-FFF2-40B4-BE49-F238E27FC236}">
                  <a16:creationId xmlns:a16="http://schemas.microsoft.com/office/drawing/2014/main" id="{00000000-0008-0000-0A00-000004000000}"/>
                </a:ext>
              </a:extLst>
            </p:cNvPr>
            <p:cNvGraphicFramePr>
              <a:graphicFrameLocks/>
            </p:cNvGraphicFramePr>
            <p:nvPr/>
          </p:nvGraphicFramePr>
          <p:xfrm>
            <a:off x="3963943" y="3102132"/>
            <a:ext cx="2350185" cy="18063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Chart 35">
              <a:extLst>
                <a:ext uri="{FF2B5EF4-FFF2-40B4-BE49-F238E27FC236}">
                  <a16:creationId xmlns:a16="http://schemas.microsoft.com/office/drawing/2014/main" id="{00000000-0008-0000-0A00-000004000000}"/>
                </a:ext>
              </a:extLst>
            </p:cNvPr>
            <p:cNvGraphicFramePr>
              <a:graphicFrameLocks/>
            </p:cNvGraphicFramePr>
            <p:nvPr/>
          </p:nvGraphicFramePr>
          <p:xfrm>
            <a:off x="6267742" y="3149332"/>
            <a:ext cx="2086581" cy="1776038"/>
          </p:xfrm>
          <a:graphic>
            <a:graphicData uri="http://schemas.openxmlformats.org/drawingml/2006/chart">
              <c:chart xmlns:c="http://schemas.openxmlformats.org/drawingml/2006/chart" xmlns:r="http://schemas.openxmlformats.org/officeDocument/2006/relationships" r:id="rId5"/>
            </a:graphicData>
          </a:graphic>
        </p:graphicFrame>
      </p:grpSp>
      <p:cxnSp>
        <p:nvCxnSpPr>
          <p:cNvPr id="39" name="Straight Connector 38"/>
          <p:cNvCxnSpPr/>
          <p:nvPr/>
        </p:nvCxnSpPr>
        <p:spPr>
          <a:xfrm flipV="1">
            <a:off x="25638" y="3110375"/>
            <a:ext cx="9084179" cy="3071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444032" y="67490"/>
            <a:ext cx="7635715" cy="769441"/>
          </a:xfrm>
          <a:prstGeom prst="rect">
            <a:avLst/>
          </a:prstGeom>
          <a:noFill/>
        </p:spPr>
        <p:txBody>
          <a:bodyPr wrap="square" rtlCol="0">
            <a:spAutoFit/>
          </a:bodyPr>
          <a:lstStyle/>
          <a:p>
            <a:pPr algn="ctr"/>
            <a:r>
              <a:rPr lang="en-US" altLang="en-US" sz="2600" b="1" dirty="0">
                <a:ea typeface="SimSun" panose="02010600030101010101" pitchFamily="2" charset="-122"/>
                <a:cs typeface="Times New Roman" panose="02020603050405020304" pitchFamily="18" charset="0"/>
              </a:rPr>
              <a:t>Carbon Range Makeup of TPH in Fuel, Vapors &amp; Water</a:t>
            </a:r>
          </a:p>
          <a:p>
            <a:pPr algn="ctr"/>
            <a:r>
              <a:rPr lang="en-US" altLang="en-US" b="1" dirty="0">
                <a:ea typeface="SimSun" panose="02010600030101010101" pitchFamily="2" charset="-122"/>
                <a:cs typeface="Times New Roman" panose="02020603050405020304" pitchFamily="18" charset="0"/>
              </a:rPr>
              <a:t>(For example only; -DOH EALs to be updated in 2022)</a:t>
            </a:r>
          </a:p>
        </p:txBody>
      </p:sp>
      <p:sp>
        <p:nvSpPr>
          <p:cNvPr id="14" name="TextBox 13"/>
          <p:cNvSpPr txBox="1"/>
          <p:nvPr/>
        </p:nvSpPr>
        <p:spPr>
          <a:xfrm>
            <a:off x="114496" y="3572599"/>
            <a:ext cx="1669047" cy="1200329"/>
          </a:xfrm>
          <a:prstGeom prst="rect">
            <a:avLst/>
          </a:prstGeom>
          <a:noFill/>
        </p:spPr>
        <p:txBody>
          <a:bodyPr wrap="none" rtlCol="0">
            <a:spAutoFit/>
          </a:bodyPr>
          <a:lstStyle/>
          <a:p>
            <a:pPr algn="ctr"/>
            <a:r>
              <a:rPr lang="en-US" sz="2400" b="1" dirty="0"/>
              <a:t>Fuel</a:t>
            </a:r>
          </a:p>
          <a:p>
            <a:pPr algn="ctr"/>
            <a:r>
              <a:rPr lang="en-US" sz="2400" b="1" dirty="0"/>
              <a:t>(published/</a:t>
            </a:r>
          </a:p>
          <a:p>
            <a:pPr algn="ctr"/>
            <a:r>
              <a:rPr lang="en-US" sz="2400" b="1" dirty="0"/>
              <a:t>measured)</a:t>
            </a:r>
          </a:p>
        </p:txBody>
      </p:sp>
      <p:cxnSp>
        <p:nvCxnSpPr>
          <p:cNvPr id="40" name="Straight Connector 39"/>
          <p:cNvCxnSpPr/>
          <p:nvPr/>
        </p:nvCxnSpPr>
        <p:spPr>
          <a:xfrm flipV="1">
            <a:off x="7125" y="4869467"/>
            <a:ext cx="9084179" cy="3071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32817" y="189850"/>
            <a:ext cx="1149611" cy="2030640"/>
            <a:chOff x="332817" y="189850"/>
            <a:chExt cx="1149611" cy="2030640"/>
          </a:xfrm>
        </p:grpSpPr>
        <p:sp>
          <p:nvSpPr>
            <p:cNvPr id="101" name="TextBox 100"/>
            <p:cNvSpPr txBox="1"/>
            <p:nvPr/>
          </p:nvSpPr>
          <p:spPr>
            <a:xfrm>
              <a:off x="342856" y="876401"/>
              <a:ext cx="1139572" cy="646331"/>
            </a:xfrm>
            <a:prstGeom prst="rect">
              <a:avLst/>
            </a:prstGeom>
            <a:solidFill>
              <a:srgbClr val="FFFF00"/>
            </a:solidFill>
            <a:ln>
              <a:solidFill>
                <a:schemeClr val="tx1"/>
              </a:solidFill>
            </a:ln>
          </p:spPr>
          <p:txBody>
            <a:bodyPr wrap="square" rtlCol="0">
              <a:spAutoFit/>
            </a:bodyPr>
            <a:lstStyle/>
            <a:p>
              <a:pPr algn="ctr"/>
              <a:r>
                <a:rPr lang="en-US" b="1" dirty="0"/>
                <a:t>&gt;C8-C18 </a:t>
              </a:r>
              <a:r>
                <a:rPr lang="en-US" b="1" dirty="0" err="1"/>
                <a:t>Aliphatics</a:t>
              </a:r>
              <a:endParaRPr lang="en-US" b="1" dirty="0"/>
            </a:p>
          </p:txBody>
        </p:sp>
        <p:sp>
          <p:nvSpPr>
            <p:cNvPr id="102" name="TextBox 101"/>
            <p:cNvSpPr txBox="1"/>
            <p:nvPr/>
          </p:nvSpPr>
          <p:spPr>
            <a:xfrm>
              <a:off x="342857" y="189850"/>
              <a:ext cx="1139505" cy="646331"/>
            </a:xfrm>
            <a:prstGeom prst="rect">
              <a:avLst/>
            </a:prstGeom>
            <a:solidFill>
              <a:srgbClr val="92D050"/>
            </a:solidFill>
            <a:ln>
              <a:solidFill>
                <a:schemeClr val="tx1"/>
              </a:solidFill>
            </a:ln>
          </p:spPr>
          <p:txBody>
            <a:bodyPr wrap="square" rtlCol="0">
              <a:spAutoFit/>
            </a:bodyPr>
            <a:lstStyle/>
            <a:p>
              <a:pPr algn="ctr"/>
              <a:r>
                <a:rPr lang="en-US" b="1" dirty="0"/>
                <a:t>C5-C8</a:t>
              </a:r>
            </a:p>
            <a:p>
              <a:pPr algn="ctr"/>
              <a:r>
                <a:rPr lang="en-US" b="1" dirty="0"/>
                <a:t>Aliphatics</a:t>
              </a:r>
            </a:p>
          </p:txBody>
        </p:sp>
        <p:sp>
          <p:nvSpPr>
            <p:cNvPr id="103" name="TextBox 102"/>
            <p:cNvSpPr txBox="1"/>
            <p:nvPr/>
          </p:nvSpPr>
          <p:spPr>
            <a:xfrm>
              <a:off x="332817" y="1574159"/>
              <a:ext cx="1149545" cy="646331"/>
            </a:xfrm>
            <a:prstGeom prst="rect">
              <a:avLst/>
            </a:prstGeom>
            <a:solidFill>
              <a:schemeClr val="accent3"/>
            </a:solidFill>
            <a:ln>
              <a:solidFill>
                <a:schemeClr val="tx1"/>
              </a:solidFill>
            </a:ln>
          </p:spPr>
          <p:txBody>
            <a:bodyPr wrap="none" rtlCol="0">
              <a:spAutoFit/>
            </a:bodyPr>
            <a:lstStyle/>
            <a:p>
              <a:pPr algn="ctr"/>
              <a:r>
                <a:rPr lang="en-US" b="1" dirty="0"/>
                <a:t>&gt;C8</a:t>
              </a:r>
            </a:p>
            <a:p>
              <a:pPr algn="ctr"/>
              <a:r>
                <a:rPr lang="en-US" b="1" dirty="0"/>
                <a:t>Aromatics</a:t>
              </a:r>
            </a:p>
          </p:txBody>
        </p:sp>
      </p:grpSp>
      <p:sp>
        <p:nvSpPr>
          <p:cNvPr id="119" name="TextBox 118"/>
          <p:cNvSpPr txBox="1"/>
          <p:nvPr/>
        </p:nvSpPr>
        <p:spPr>
          <a:xfrm>
            <a:off x="108443" y="2214211"/>
            <a:ext cx="1649555" cy="830997"/>
          </a:xfrm>
          <a:prstGeom prst="rect">
            <a:avLst/>
          </a:prstGeom>
          <a:noFill/>
        </p:spPr>
        <p:txBody>
          <a:bodyPr wrap="none" rtlCol="0">
            <a:spAutoFit/>
          </a:bodyPr>
          <a:lstStyle/>
          <a:p>
            <a:pPr algn="ctr"/>
            <a:r>
              <a:rPr lang="en-US" sz="2400" b="1" dirty="0"/>
              <a:t>Vapors</a:t>
            </a:r>
          </a:p>
          <a:p>
            <a:pPr algn="ctr"/>
            <a:r>
              <a:rPr lang="en-US" sz="2400" b="1" dirty="0"/>
              <a:t>(measured)</a:t>
            </a:r>
          </a:p>
        </p:txBody>
      </p:sp>
      <p:graphicFrame>
        <p:nvGraphicFramePr>
          <p:cNvPr id="99" name="Chart 98"/>
          <p:cNvGraphicFramePr/>
          <p:nvPr/>
        </p:nvGraphicFramePr>
        <p:xfrm>
          <a:off x="1723063" y="1330605"/>
          <a:ext cx="2165664" cy="18364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7" name="Chart 116"/>
          <p:cNvGraphicFramePr/>
          <p:nvPr/>
        </p:nvGraphicFramePr>
        <p:xfrm>
          <a:off x="3768731" y="1273309"/>
          <a:ext cx="2671569" cy="1828823"/>
        </p:xfrm>
        <a:graphic>
          <a:graphicData uri="http://schemas.openxmlformats.org/drawingml/2006/chart">
            <c:chart xmlns:c="http://schemas.openxmlformats.org/drawingml/2006/chart" xmlns:r="http://schemas.openxmlformats.org/officeDocument/2006/relationships" r:id="rId7"/>
          </a:graphicData>
        </a:graphic>
      </p:graphicFrame>
      <p:sp>
        <p:nvSpPr>
          <p:cNvPr id="49" name="TextBox 48">
            <a:extLst>
              <a:ext uri="{FF2B5EF4-FFF2-40B4-BE49-F238E27FC236}">
                <a16:creationId xmlns:a16="http://schemas.microsoft.com/office/drawing/2014/main" id="{4F71B45A-88D4-4979-9A81-D0E2629BB1B2}"/>
              </a:ext>
            </a:extLst>
          </p:cNvPr>
          <p:cNvSpPr txBox="1"/>
          <p:nvPr/>
        </p:nvSpPr>
        <p:spPr>
          <a:xfrm>
            <a:off x="47602" y="5031890"/>
            <a:ext cx="1792222" cy="830997"/>
          </a:xfrm>
          <a:prstGeom prst="rect">
            <a:avLst/>
          </a:prstGeom>
          <a:noFill/>
        </p:spPr>
        <p:txBody>
          <a:bodyPr wrap="none" rtlCol="0">
            <a:spAutoFit/>
          </a:bodyPr>
          <a:lstStyle/>
          <a:p>
            <a:pPr algn="ctr"/>
            <a:r>
              <a:rPr lang="en-US" sz="2400" b="1" dirty="0"/>
              <a:t>Dissolved</a:t>
            </a:r>
          </a:p>
          <a:p>
            <a:pPr algn="ctr"/>
            <a:r>
              <a:rPr lang="en-US" sz="2400" b="1" dirty="0"/>
              <a:t>(measured?)</a:t>
            </a:r>
          </a:p>
        </p:txBody>
      </p:sp>
      <p:sp>
        <p:nvSpPr>
          <p:cNvPr id="57" name="TextBox 56">
            <a:extLst>
              <a:ext uri="{FF2B5EF4-FFF2-40B4-BE49-F238E27FC236}">
                <a16:creationId xmlns:a16="http://schemas.microsoft.com/office/drawing/2014/main" id="{91A0E417-4FC0-4255-A75B-F8507E8201A0}"/>
              </a:ext>
            </a:extLst>
          </p:cNvPr>
          <p:cNvSpPr txBox="1"/>
          <p:nvPr/>
        </p:nvSpPr>
        <p:spPr>
          <a:xfrm>
            <a:off x="2045090" y="988266"/>
            <a:ext cx="1484702" cy="461665"/>
          </a:xfrm>
          <a:prstGeom prst="rect">
            <a:avLst/>
          </a:prstGeom>
          <a:noFill/>
        </p:spPr>
        <p:txBody>
          <a:bodyPr wrap="none" rtlCol="0">
            <a:spAutoFit/>
          </a:bodyPr>
          <a:lstStyle/>
          <a:p>
            <a:pPr algn="ctr"/>
            <a:r>
              <a:rPr lang="en-US" sz="2400" b="1" u="sng" dirty="0"/>
              <a:t>GASOLINE</a:t>
            </a:r>
          </a:p>
        </p:txBody>
      </p:sp>
      <p:sp>
        <p:nvSpPr>
          <p:cNvPr id="59" name="TextBox 58">
            <a:extLst>
              <a:ext uri="{FF2B5EF4-FFF2-40B4-BE49-F238E27FC236}">
                <a16:creationId xmlns:a16="http://schemas.microsoft.com/office/drawing/2014/main" id="{1746E4D4-0A88-4666-88CB-E57661D7A160}"/>
              </a:ext>
            </a:extLst>
          </p:cNvPr>
          <p:cNvSpPr txBox="1"/>
          <p:nvPr/>
        </p:nvSpPr>
        <p:spPr>
          <a:xfrm>
            <a:off x="6786965" y="962618"/>
            <a:ext cx="1034450" cy="461665"/>
          </a:xfrm>
          <a:prstGeom prst="rect">
            <a:avLst/>
          </a:prstGeom>
          <a:noFill/>
        </p:spPr>
        <p:txBody>
          <a:bodyPr wrap="none" rtlCol="0">
            <a:spAutoFit/>
          </a:bodyPr>
          <a:lstStyle/>
          <a:p>
            <a:r>
              <a:rPr lang="en-US" sz="2400" b="1" u="sng" dirty="0"/>
              <a:t>DIESEL</a:t>
            </a:r>
          </a:p>
        </p:txBody>
      </p:sp>
      <p:grpSp>
        <p:nvGrpSpPr>
          <p:cNvPr id="60" name="Group 59">
            <a:extLst>
              <a:ext uri="{FF2B5EF4-FFF2-40B4-BE49-F238E27FC236}">
                <a16:creationId xmlns:a16="http://schemas.microsoft.com/office/drawing/2014/main" id="{61BD54A6-43A1-412E-ABF0-D7E864E7FEFE}"/>
              </a:ext>
            </a:extLst>
          </p:cNvPr>
          <p:cNvGrpSpPr/>
          <p:nvPr/>
        </p:nvGrpSpPr>
        <p:grpSpPr>
          <a:xfrm>
            <a:off x="1834611" y="956785"/>
            <a:ext cx="4372417" cy="5844231"/>
            <a:chOff x="1834611" y="678483"/>
            <a:chExt cx="4372417" cy="6122533"/>
          </a:xfrm>
        </p:grpSpPr>
        <p:cxnSp>
          <p:nvCxnSpPr>
            <p:cNvPr id="61" name="Straight Connector 60">
              <a:extLst>
                <a:ext uri="{FF2B5EF4-FFF2-40B4-BE49-F238E27FC236}">
                  <a16:creationId xmlns:a16="http://schemas.microsoft.com/office/drawing/2014/main" id="{7CFD8402-2EE8-4521-A91F-1DD792278365}"/>
                </a:ext>
              </a:extLst>
            </p:cNvPr>
            <p:cNvCxnSpPr/>
            <p:nvPr/>
          </p:nvCxnSpPr>
          <p:spPr>
            <a:xfrm>
              <a:off x="1834611" y="679910"/>
              <a:ext cx="25455" cy="61154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125B95E-4167-420E-A80E-94FFB33884F3}"/>
                </a:ext>
              </a:extLst>
            </p:cNvPr>
            <p:cNvCxnSpPr/>
            <p:nvPr/>
          </p:nvCxnSpPr>
          <p:spPr>
            <a:xfrm>
              <a:off x="3978185" y="678483"/>
              <a:ext cx="25455" cy="61154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B0344CF-5D4F-4387-B5D1-1CB3EE8DC6AC}"/>
                </a:ext>
              </a:extLst>
            </p:cNvPr>
            <p:cNvCxnSpPr/>
            <p:nvPr/>
          </p:nvCxnSpPr>
          <p:spPr>
            <a:xfrm>
              <a:off x="6181573" y="685601"/>
              <a:ext cx="25455" cy="61154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614175EB-CAA6-4B8C-952C-1AD3D1BB419A}"/>
              </a:ext>
            </a:extLst>
          </p:cNvPr>
          <p:cNvGrpSpPr/>
          <p:nvPr/>
        </p:nvGrpSpPr>
        <p:grpSpPr>
          <a:xfrm>
            <a:off x="2666492" y="5555365"/>
            <a:ext cx="5001429" cy="923330"/>
            <a:chOff x="2666492" y="5555365"/>
            <a:chExt cx="5001429" cy="923330"/>
          </a:xfrm>
        </p:grpSpPr>
        <p:sp>
          <p:nvSpPr>
            <p:cNvPr id="64" name="TextBox 63">
              <a:extLst>
                <a:ext uri="{FF2B5EF4-FFF2-40B4-BE49-F238E27FC236}">
                  <a16:creationId xmlns:a16="http://schemas.microsoft.com/office/drawing/2014/main" id="{82CCD33C-3AAA-4703-B6D7-12538F659EEE}"/>
                </a:ext>
              </a:extLst>
            </p:cNvPr>
            <p:cNvSpPr txBox="1"/>
            <p:nvPr/>
          </p:nvSpPr>
          <p:spPr>
            <a:xfrm>
              <a:off x="4778904" y="5555365"/>
              <a:ext cx="505267" cy="923330"/>
            </a:xfrm>
            <a:prstGeom prst="rect">
              <a:avLst/>
            </a:prstGeom>
            <a:noFill/>
          </p:spPr>
          <p:txBody>
            <a:bodyPr wrap="none" rtlCol="0">
              <a:spAutoFit/>
            </a:bodyPr>
            <a:lstStyle/>
            <a:p>
              <a:r>
                <a:rPr lang="en-US" sz="5400" b="1" dirty="0"/>
                <a:t>?</a:t>
              </a:r>
            </a:p>
          </p:txBody>
        </p:sp>
        <p:sp>
          <p:nvSpPr>
            <p:cNvPr id="65" name="TextBox 64">
              <a:extLst>
                <a:ext uri="{FF2B5EF4-FFF2-40B4-BE49-F238E27FC236}">
                  <a16:creationId xmlns:a16="http://schemas.microsoft.com/office/drawing/2014/main" id="{660E9785-8131-4303-BE48-1F77A388765E}"/>
                </a:ext>
              </a:extLst>
            </p:cNvPr>
            <p:cNvSpPr txBox="1"/>
            <p:nvPr/>
          </p:nvSpPr>
          <p:spPr>
            <a:xfrm>
              <a:off x="2666492" y="5555365"/>
              <a:ext cx="505267" cy="923330"/>
            </a:xfrm>
            <a:prstGeom prst="rect">
              <a:avLst/>
            </a:prstGeom>
            <a:noFill/>
          </p:spPr>
          <p:txBody>
            <a:bodyPr wrap="none" rtlCol="0">
              <a:spAutoFit/>
            </a:bodyPr>
            <a:lstStyle/>
            <a:p>
              <a:r>
                <a:rPr lang="en-US" sz="5400" b="1" dirty="0"/>
                <a:t>?</a:t>
              </a:r>
            </a:p>
          </p:txBody>
        </p:sp>
        <p:sp>
          <p:nvSpPr>
            <p:cNvPr id="66" name="TextBox 65">
              <a:extLst>
                <a:ext uri="{FF2B5EF4-FFF2-40B4-BE49-F238E27FC236}">
                  <a16:creationId xmlns:a16="http://schemas.microsoft.com/office/drawing/2014/main" id="{84657B05-879C-44E6-BD9D-CDDA0E4E9AEC}"/>
                </a:ext>
              </a:extLst>
            </p:cNvPr>
            <p:cNvSpPr txBox="1"/>
            <p:nvPr/>
          </p:nvSpPr>
          <p:spPr>
            <a:xfrm>
              <a:off x="7162654" y="5555365"/>
              <a:ext cx="505267" cy="923330"/>
            </a:xfrm>
            <a:prstGeom prst="rect">
              <a:avLst/>
            </a:prstGeom>
            <a:noFill/>
          </p:spPr>
          <p:txBody>
            <a:bodyPr wrap="none" rtlCol="0">
              <a:spAutoFit/>
            </a:bodyPr>
            <a:lstStyle/>
            <a:p>
              <a:r>
                <a:rPr lang="en-US" sz="5400" b="1" dirty="0"/>
                <a:t>?</a:t>
              </a:r>
            </a:p>
          </p:txBody>
        </p:sp>
      </p:grpSp>
      <p:sp>
        <p:nvSpPr>
          <p:cNvPr id="67" name="TextBox 66">
            <a:extLst>
              <a:ext uri="{FF2B5EF4-FFF2-40B4-BE49-F238E27FC236}">
                <a16:creationId xmlns:a16="http://schemas.microsoft.com/office/drawing/2014/main" id="{BAC942CB-ACC8-4BB0-842C-3C394B43C408}"/>
              </a:ext>
            </a:extLst>
          </p:cNvPr>
          <p:cNvSpPr txBox="1"/>
          <p:nvPr/>
        </p:nvSpPr>
        <p:spPr>
          <a:xfrm>
            <a:off x="3937609" y="1246763"/>
            <a:ext cx="700833" cy="461665"/>
          </a:xfrm>
          <a:prstGeom prst="rect">
            <a:avLst/>
          </a:prstGeom>
          <a:noFill/>
        </p:spPr>
        <p:txBody>
          <a:bodyPr wrap="none" rtlCol="0">
            <a:spAutoFit/>
          </a:bodyPr>
          <a:lstStyle/>
          <a:p>
            <a:r>
              <a:rPr lang="en-US" sz="2400" b="1" u="sng" dirty="0"/>
              <a:t>JP-8</a:t>
            </a:r>
          </a:p>
        </p:txBody>
      </p:sp>
      <p:sp>
        <p:nvSpPr>
          <p:cNvPr id="68" name="TextBox 67">
            <a:extLst>
              <a:ext uri="{FF2B5EF4-FFF2-40B4-BE49-F238E27FC236}">
                <a16:creationId xmlns:a16="http://schemas.microsoft.com/office/drawing/2014/main" id="{4DD3CD10-12FF-4D62-B1CC-62863EA6A198}"/>
              </a:ext>
            </a:extLst>
          </p:cNvPr>
          <p:cNvSpPr txBox="1"/>
          <p:nvPr/>
        </p:nvSpPr>
        <p:spPr>
          <a:xfrm>
            <a:off x="4440197" y="956785"/>
            <a:ext cx="1372748" cy="461665"/>
          </a:xfrm>
          <a:prstGeom prst="rect">
            <a:avLst/>
          </a:prstGeom>
          <a:noFill/>
        </p:spPr>
        <p:txBody>
          <a:bodyPr wrap="none" rtlCol="0">
            <a:spAutoFit/>
          </a:bodyPr>
          <a:lstStyle/>
          <a:p>
            <a:r>
              <a:rPr lang="en-US" sz="2400" b="1" u="sng" dirty="0"/>
              <a:t>Kerosene</a:t>
            </a:r>
          </a:p>
        </p:txBody>
      </p:sp>
      <p:sp>
        <p:nvSpPr>
          <p:cNvPr id="69" name="TextBox 68">
            <a:extLst>
              <a:ext uri="{FF2B5EF4-FFF2-40B4-BE49-F238E27FC236}">
                <a16:creationId xmlns:a16="http://schemas.microsoft.com/office/drawing/2014/main" id="{7026D97F-7EBA-4B93-B8AA-B09AB6689C17}"/>
              </a:ext>
            </a:extLst>
          </p:cNvPr>
          <p:cNvSpPr txBox="1"/>
          <p:nvPr/>
        </p:nvSpPr>
        <p:spPr>
          <a:xfrm>
            <a:off x="3958384" y="3110375"/>
            <a:ext cx="700833" cy="461665"/>
          </a:xfrm>
          <a:prstGeom prst="rect">
            <a:avLst/>
          </a:prstGeom>
          <a:noFill/>
        </p:spPr>
        <p:txBody>
          <a:bodyPr wrap="none" rtlCol="0">
            <a:spAutoFit/>
          </a:bodyPr>
          <a:lstStyle/>
          <a:p>
            <a:r>
              <a:rPr lang="en-US" sz="2400" b="1" u="sng" dirty="0"/>
              <a:t>JP-5</a:t>
            </a:r>
          </a:p>
        </p:txBody>
      </p:sp>
      <p:cxnSp>
        <p:nvCxnSpPr>
          <p:cNvPr id="73" name="Straight Arrow Connector 72">
            <a:extLst>
              <a:ext uri="{FF2B5EF4-FFF2-40B4-BE49-F238E27FC236}">
                <a16:creationId xmlns:a16="http://schemas.microsoft.com/office/drawing/2014/main" id="{07F24C0E-B1E5-42BD-9447-FCB5C258A338}"/>
              </a:ext>
            </a:extLst>
          </p:cNvPr>
          <p:cNvCxnSpPr>
            <a:cxnSpLocks/>
          </p:cNvCxnSpPr>
          <p:nvPr/>
        </p:nvCxnSpPr>
        <p:spPr>
          <a:xfrm flipH="1" flipV="1">
            <a:off x="7821415" y="2061220"/>
            <a:ext cx="724358" cy="11280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FE6E916C-D170-44F8-8550-3CD514E521DC}"/>
              </a:ext>
            </a:extLst>
          </p:cNvPr>
          <p:cNvCxnSpPr>
            <a:cxnSpLocks/>
          </p:cNvCxnSpPr>
          <p:nvPr/>
        </p:nvCxnSpPr>
        <p:spPr>
          <a:xfrm flipH="1">
            <a:off x="8049435" y="3774094"/>
            <a:ext cx="496338" cy="1722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961687" y="3189319"/>
            <a:ext cx="1126607" cy="584775"/>
          </a:xfrm>
          <a:prstGeom prst="rect">
            <a:avLst/>
          </a:prstGeom>
          <a:solidFill>
            <a:srgbClr val="92D050"/>
          </a:solidFill>
          <a:ln>
            <a:solidFill>
              <a:schemeClr val="tx1"/>
            </a:solidFill>
          </a:ln>
        </p:spPr>
        <p:txBody>
          <a:bodyPr wrap="square" rtlCol="0">
            <a:spAutoFit/>
          </a:bodyPr>
          <a:lstStyle/>
          <a:p>
            <a:pPr algn="ctr"/>
            <a:r>
              <a:rPr lang="en-US" sz="1600" b="1" dirty="0"/>
              <a:t>No C5-C8</a:t>
            </a:r>
          </a:p>
          <a:p>
            <a:pPr algn="ctr"/>
            <a:r>
              <a:rPr lang="en-US" sz="1600" b="1" dirty="0"/>
              <a:t>Aliphatics?</a:t>
            </a:r>
          </a:p>
        </p:txBody>
      </p:sp>
      <p:sp>
        <p:nvSpPr>
          <p:cNvPr id="3" name="Slide Number Placeholder 2"/>
          <p:cNvSpPr>
            <a:spLocks noGrp="1"/>
          </p:cNvSpPr>
          <p:nvPr>
            <p:ph type="sldNum" sz="quarter" idx="12"/>
          </p:nvPr>
        </p:nvSpPr>
        <p:spPr/>
        <p:txBody>
          <a:bodyPr/>
          <a:lstStyle/>
          <a:p>
            <a:fld id="{77CD6BDE-A700-4CC1-A8B9-DB2FE996EB9A}" type="slidenum">
              <a:rPr lang="en-US" smtClean="0"/>
              <a:pPr/>
              <a:t>26</a:t>
            </a:fld>
            <a:endParaRPr lang="en-US"/>
          </a:p>
        </p:txBody>
      </p:sp>
      <p:sp>
        <p:nvSpPr>
          <p:cNvPr id="4" name="TextBox 3"/>
          <p:cNvSpPr txBox="1"/>
          <p:nvPr/>
        </p:nvSpPr>
        <p:spPr>
          <a:xfrm>
            <a:off x="1929282" y="4529653"/>
            <a:ext cx="1985993" cy="369332"/>
          </a:xfrm>
          <a:prstGeom prst="rect">
            <a:avLst/>
          </a:prstGeom>
          <a:noFill/>
        </p:spPr>
        <p:txBody>
          <a:bodyPr wrap="none" rtlCol="0">
            <a:spAutoFit/>
          </a:bodyPr>
          <a:lstStyle/>
          <a:p>
            <a:r>
              <a:rPr lang="en-US" b="1" dirty="0"/>
              <a:t>(CAEPA LUFT 2015)</a:t>
            </a:r>
          </a:p>
        </p:txBody>
      </p:sp>
      <p:sp>
        <p:nvSpPr>
          <p:cNvPr id="37" name="TextBox 36"/>
          <p:cNvSpPr txBox="1"/>
          <p:nvPr/>
        </p:nvSpPr>
        <p:spPr>
          <a:xfrm>
            <a:off x="6377886" y="4537326"/>
            <a:ext cx="1985993" cy="369332"/>
          </a:xfrm>
          <a:prstGeom prst="rect">
            <a:avLst/>
          </a:prstGeom>
          <a:noFill/>
        </p:spPr>
        <p:txBody>
          <a:bodyPr wrap="none" rtlCol="0">
            <a:spAutoFit/>
          </a:bodyPr>
          <a:lstStyle/>
          <a:p>
            <a:r>
              <a:rPr lang="en-US" b="1" dirty="0"/>
              <a:t>(CAEPA LUFT 2015)</a:t>
            </a:r>
          </a:p>
        </p:txBody>
      </p:sp>
      <p:sp>
        <p:nvSpPr>
          <p:cNvPr id="41" name="TextBox 40"/>
          <p:cNvSpPr txBox="1"/>
          <p:nvPr/>
        </p:nvSpPr>
        <p:spPr>
          <a:xfrm>
            <a:off x="3943500" y="4524038"/>
            <a:ext cx="2379177" cy="369332"/>
          </a:xfrm>
          <a:prstGeom prst="rect">
            <a:avLst/>
          </a:prstGeom>
          <a:noFill/>
        </p:spPr>
        <p:txBody>
          <a:bodyPr wrap="none" rtlCol="0">
            <a:spAutoFit/>
          </a:bodyPr>
          <a:lstStyle/>
          <a:p>
            <a:r>
              <a:rPr lang="en-US" b="1" dirty="0"/>
              <a:t>(DoD 1990s Fuel Spec)</a:t>
            </a:r>
          </a:p>
        </p:txBody>
      </p:sp>
    </p:spTree>
    <p:extLst>
      <p:ext uri="{BB962C8B-B14F-4D97-AF65-F5344CB8AC3E}">
        <p14:creationId xmlns:p14="http://schemas.microsoft.com/office/powerpoint/2010/main" val="999361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B51DDE-EED4-4374-838D-26DE02A33C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3194" y="3772933"/>
            <a:ext cx="4892850" cy="2752228"/>
          </a:xfrm>
          <a:prstGeom prst="rect">
            <a:avLst/>
          </a:prstGeom>
          <a:ln>
            <a:solidFill>
              <a:prstClr val="black"/>
            </a:solidFill>
          </a:ln>
        </p:spPr>
      </p:pic>
      <p:sp>
        <p:nvSpPr>
          <p:cNvPr id="10" name="TextBox 9">
            <a:extLst>
              <a:ext uri="{FF2B5EF4-FFF2-40B4-BE49-F238E27FC236}">
                <a16:creationId xmlns:a16="http://schemas.microsoft.com/office/drawing/2014/main" id="{0940A90E-D459-4D75-A8CF-6B89E8B9204D}"/>
              </a:ext>
            </a:extLst>
          </p:cNvPr>
          <p:cNvSpPr txBox="1"/>
          <p:nvPr/>
        </p:nvSpPr>
        <p:spPr>
          <a:xfrm>
            <a:off x="499787" y="1268159"/>
            <a:ext cx="8316031" cy="2246769"/>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Times New Roman" pitchFamily="18" charset="0"/>
                <a:cs typeface="Times New Roman" pitchFamily="18" charset="0"/>
              </a:rPr>
              <a:t>Layer of fresh fuel placed on water (gasoline, diesel, JP-5, JP-8)</a:t>
            </a:r>
          </a:p>
          <a:p>
            <a:pPr marL="342900" indent="-342900">
              <a:buFont typeface="Arial" panose="020B0604020202020204" pitchFamily="34" charset="0"/>
              <a:buChar char="•"/>
            </a:pPr>
            <a:r>
              <a:rPr lang="en-US" sz="2000" b="1" dirty="0">
                <a:latin typeface="Times New Roman" pitchFamily="18" charset="0"/>
                <a:cs typeface="Times New Roman" pitchFamily="18" charset="0"/>
              </a:rPr>
              <a:t>Allowed to equilibrate for 20 days;</a:t>
            </a:r>
          </a:p>
          <a:p>
            <a:pPr marL="342900" indent="-342900">
              <a:buFont typeface="Arial" panose="020B0604020202020204" pitchFamily="34" charset="0"/>
              <a:buChar char="•"/>
            </a:pPr>
            <a:r>
              <a:rPr lang="en-US" sz="2000" b="1" dirty="0">
                <a:latin typeface="Times New Roman" pitchFamily="18" charset="0"/>
                <a:cs typeface="Times New Roman" pitchFamily="18" charset="0"/>
              </a:rPr>
              <a:t>Water tested for BTEX, PAH and carbon range makeup of dissolved-phase hydrocarbons;</a:t>
            </a:r>
          </a:p>
          <a:p>
            <a:pPr marL="342900" indent="-342900">
              <a:buFont typeface="Arial" panose="020B0604020202020204" pitchFamily="34" charset="0"/>
              <a:buChar char="•"/>
            </a:pPr>
            <a:r>
              <a:rPr lang="en-US" sz="2000" b="1" dirty="0">
                <a:latin typeface="Times New Roman" pitchFamily="18" charset="0"/>
                <a:cs typeface="Times New Roman" pitchFamily="18" charset="0"/>
              </a:rPr>
              <a:t>Weighted toxicity factors calculated for mixture;</a:t>
            </a:r>
          </a:p>
          <a:p>
            <a:pPr marL="342900" indent="-342900">
              <a:buFont typeface="Arial" panose="020B0604020202020204" pitchFamily="34" charset="0"/>
              <a:buChar char="•"/>
            </a:pPr>
            <a:r>
              <a:rPr lang="en-US" sz="2000" b="1" dirty="0">
                <a:latin typeface="Times New Roman" pitchFamily="18" charset="0"/>
                <a:cs typeface="Times New Roman" pitchFamily="18" charset="0"/>
              </a:rPr>
              <a:t>To be used to develop toxicity-based action levels (e.g., drinking water);</a:t>
            </a:r>
          </a:p>
          <a:p>
            <a:pPr marL="342900" indent="-342900">
              <a:buFont typeface="Arial" panose="020B0604020202020204" pitchFamily="34" charset="0"/>
              <a:buChar char="•"/>
            </a:pPr>
            <a:r>
              <a:rPr lang="en-US" sz="2000" b="1" i="1" dirty="0">
                <a:latin typeface="Times New Roman" pitchFamily="18" charset="0"/>
                <a:cs typeface="Times New Roman" pitchFamily="18" charset="0"/>
              </a:rPr>
              <a:t>Labs could not reliable separate aliphatic vs aromatic carbon ranges.</a:t>
            </a:r>
          </a:p>
        </p:txBody>
      </p:sp>
      <p:sp>
        <p:nvSpPr>
          <p:cNvPr id="11" name="TextBox 10">
            <a:extLst>
              <a:ext uri="{FF2B5EF4-FFF2-40B4-BE49-F238E27FC236}">
                <a16:creationId xmlns:a16="http://schemas.microsoft.com/office/drawing/2014/main" id="{F211EC8B-3885-4436-B860-4BE0F9064116}"/>
              </a:ext>
            </a:extLst>
          </p:cNvPr>
          <p:cNvSpPr txBox="1"/>
          <p:nvPr/>
        </p:nvSpPr>
        <p:spPr>
          <a:xfrm>
            <a:off x="704497" y="237910"/>
            <a:ext cx="7801111" cy="954107"/>
          </a:xfrm>
          <a:prstGeom prst="rect">
            <a:avLst/>
          </a:prstGeom>
          <a:noFill/>
        </p:spPr>
        <p:txBody>
          <a:bodyPr wrap="none" rtlCol="0">
            <a:spAutoFit/>
          </a:bodyPr>
          <a:lstStyle/>
          <a:p>
            <a:pPr algn="ctr"/>
            <a:r>
              <a:rPr lang="en-US" sz="3200" b="1" dirty="0">
                <a:latin typeface="Times New Roman" pitchFamily="18" charset="0"/>
                <a:cs typeface="Times New Roman" pitchFamily="18" charset="0"/>
              </a:rPr>
              <a:t>HIDOH Dissolved-Phased Petroleum Study</a:t>
            </a:r>
          </a:p>
          <a:p>
            <a:pPr algn="ctr"/>
            <a:r>
              <a:rPr lang="en-US" sz="2400" b="1" dirty="0">
                <a:latin typeface="Times New Roman" pitchFamily="18" charset="0"/>
                <a:cs typeface="Times New Roman" pitchFamily="18" charset="0"/>
              </a:rPr>
              <a:t>(2019-2021)</a:t>
            </a:r>
          </a:p>
        </p:txBody>
      </p:sp>
      <p:sp>
        <p:nvSpPr>
          <p:cNvPr id="3" name="Slide Number Placeholder 2"/>
          <p:cNvSpPr>
            <a:spLocks noGrp="1"/>
          </p:cNvSpPr>
          <p:nvPr>
            <p:ph type="sldNum" sz="quarter" idx="12"/>
          </p:nvPr>
        </p:nvSpPr>
        <p:spPr/>
        <p:txBody>
          <a:bodyPr/>
          <a:lstStyle/>
          <a:p>
            <a:fld id="{77CD6BDE-A700-4CC1-A8B9-DB2FE996EB9A}" type="slidenum">
              <a:rPr lang="en-US" smtClean="0"/>
              <a:pPr/>
              <a:t>27</a:t>
            </a:fld>
            <a:endParaRPr lang="en-US"/>
          </a:p>
        </p:txBody>
      </p:sp>
      <p:grpSp>
        <p:nvGrpSpPr>
          <p:cNvPr id="2" name="Group 1"/>
          <p:cNvGrpSpPr/>
          <p:nvPr/>
        </p:nvGrpSpPr>
        <p:grpSpPr>
          <a:xfrm>
            <a:off x="499787" y="3530386"/>
            <a:ext cx="2186264" cy="3191090"/>
            <a:chOff x="499787" y="3530386"/>
            <a:chExt cx="2186264" cy="3191090"/>
          </a:xfrm>
        </p:grpSpPr>
        <p:pic>
          <p:nvPicPr>
            <p:cNvPr id="4" name="Picture 3">
              <a:extLst>
                <a:ext uri="{FF2B5EF4-FFF2-40B4-BE49-F238E27FC236}">
                  <a16:creationId xmlns:a16="http://schemas.microsoft.com/office/drawing/2014/main" id="{9A19EF89-676B-41D0-BAA4-BE0ADA2DE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87" y="3530386"/>
              <a:ext cx="2186264" cy="3191090"/>
            </a:xfrm>
            <a:prstGeom prst="rect">
              <a:avLst/>
            </a:prstGeom>
          </p:spPr>
        </p:pic>
        <p:sp>
          <p:nvSpPr>
            <p:cNvPr id="5" name="TextBox 4">
              <a:extLst>
                <a:ext uri="{FF2B5EF4-FFF2-40B4-BE49-F238E27FC236}">
                  <a16:creationId xmlns:a16="http://schemas.microsoft.com/office/drawing/2014/main" id="{BDBD18DA-7C5B-40EA-B99B-704430497A44}"/>
                </a:ext>
              </a:extLst>
            </p:cNvPr>
            <p:cNvSpPr txBox="1"/>
            <p:nvPr/>
          </p:nvSpPr>
          <p:spPr>
            <a:xfrm>
              <a:off x="1960625" y="4824966"/>
              <a:ext cx="725426" cy="425467"/>
            </a:xfrm>
            <a:prstGeom prst="rect">
              <a:avLst/>
            </a:prstGeom>
            <a:solidFill>
              <a:schemeClr val="bg1"/>
            </a:solidFill>
          </p:spPr>
          <p:txBody>
            <a:bodyPr wrap="square" rtlCol="0">
              <a:spAutoFit/>
            </a:bodyPr>
            <a:lstStyle/>
            <a:p>
              <a:r>
                <a:rPr lang="en-US" dirty="0"/>
                <a:t>Fuel</a:t>
              </a:r>
            </a:p>
            <a:p>
              <a:endParaRPr lang="en-US" dirty="0"/>
            </a:p>
          </p:txBody>
        </p:sp>
        <p:sp>
          <p:nvSpPr>
            <p:cNvPr id="6" name="TextBox 5">
              <a:extLst>
                <a:ext uri="{FF2B5EF4-FFF2-40B4-BE49-F238E27FC236}">
                  <a16:creationId xmlns:a16="http://schemas.microsoft.com/office/drawing/2014/main" id="{47F070E9-B80E-41C6-9122-ACD6D1E6205E}"/>
                </a:ext>
              </a:extLst>
            </p:cNvPr>
            <p:cNvSpPr txBox="1"/>
            <p:nvPr/>
          </p:nvSpPr>
          <p:spPr>
            <a:xfrm>
              <a:off x="1803037" y="4323357"/>
              <a:ext cx="725426" cy="425467"/>
            </a:xfrm>
            <a:prstGeom prst="rect">
              <a:avLst/>
            </a:prstGeom>
            <a:solidFill>
              <a:schemeClr val="bg1"/>
            </a:solidFill>
          </p:spPr>
          <p:txBody>
            <a:bodyPr wrap="square" rtlCol="0">
              <a:spAutoFit/>
            </a:bodyPr>
            <a:lstStyle/>
            <a:p>
              <a:r>
                <a:rPr lang="en-US" dirty="0"/>
                <a:t>Air</a:t>
              </a:r>
            </a:p>
            <a:p>
              <a:endParaRPr lang="en-US" dirty="0"/>
            </a:p>
          </p:txBody>
        </p:sp>
        <p:sp>
          <p:nvSpPr>
            <p:cNvPr id="12" name="TextBox 11">
              <a:extLst>
                <a:ext uri="{FF2B5EF4-FFF2-40B4-BE49-F238E27FC236}">
                  <a16:creationId xmlns:a16="http://schemas.microsoft.com/office/drawing/2014/main" id="{BDBD18DA-7C5B-40EA-B99B-704430497A44}"/>
                </a:ext>
              </a:extLst>
            </p:cNvPr>
            <p:cNvSpPr txBox="1"/>
            <p:nvPr/>
          </p:nvSpPr>
          <p:spPr>
            <a:xfrm>
              <a:off x="1706183" y="5199157"/>
              <a:ext cx="763552" cy="369332"/>
            </a:xfrm>
            <a:prstGeom prst="rect">
              <a:avLst/>
            </a:prstGeom>
            <a:solidFill>
              <a:schemeClr val="bg1"/>
            </a:solidFill>
          </p:spPr>
          <p:txBody>
            <a:bodyPr wrap="square" rtlCol="0">
              <a:spAutoFit/>
            </a:bodyPr>
            <a:lstStyle/>
            <a:p>
              <a:r>
                <a:rPr lang="en-US" dirty="0"/>
                <a:t>Water</a:t>
              </a:r>
            </a:p>
          </p:txBody>
        </p:sp>
      </p:grpSp>
    </p:spTree>
    <p:extLst>
      <p:ext uri="{BB962C8B-B14F-4D97-AF65-F5344CB8AC3E}">
        <p14:creationId xmlns:p14="http://schemas.microsoft.com/office/powerpoint/2010/main" val="690165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Chart 74">
            <a:extLst>
              <a:ext uri="{FF2B5EF4-FFF2-40B4-BE49-F238E27FC236}">
                <a16:creationId xmlns:a16="http://schemas.microsoft.com/office/drawing/2014/main" id="{26E3E1EF-FEC0-4100-BBD4-AA99C7500F73}"/>
              </a:ext>
            </a:extLst>
          </p:cNvPr>
          <p:cNvGraphicFramePr/>
          <p:nvPr/>
        </p:nvGraphicFramePr>
        <p:xfrm>
          <a:off x="6286001" y="1294975"/>
          <a:ext cx="2062965" cy="1854130"/>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
            <a:extLst>
              <a:ext uri="{FF2B5EF4-FFF2-40B4-BE49-F238E27FC236}">
                <a16:creationId xmlns:a16="http://schemas.microsoft.com/office/drawing/2014/main" id="{55AE68DF-F67E-4483-BAB4-12C01483FC79}"/>
              </a:ext>
            </a:extLst>
          </p:cNvPr>
          <p:cNvGrpSpPr/>
          <p:nvPr/>
        </p:nvGrpSpPr>
        <p:grpSpPr>
          <a:xfrm>
            <a:off x="1904289" y="3078301"/>
            <a:ext cx="6450034" cy="1879921"/>
            <a:chOff x="1904289" y="3078301"/>
            <a:chExt cx="6450034" cy="1879921"/>
          </a:xfrm>
        </p:grpSpPr>
        <p:graphicFrame>
          <p:nvGraphicFramePr>
            <p:cNvPr id="31" name="Chart 30">
              <a:extLst>
                <a:ext uri="{FF2B5EF4-FFF2-40B4-BE49-F238E27FC236}">
                  <a16:creationId xmlns:a16="http://schemas.microsoft.com/office/drawing/2014/main" id="{00000000-0008-0000-0A00-000004000000}"/>
                </a:ext>
              </a:extLst>
            </p:cNvPr>
            <p:cNvGraphicFramePr>
              <a:graphicFrameLocks/>
            </p:cNvGraphicFramePr>
            <p:nvPr/>
          </p:nvGraphicFramePr>
          <p:xfrm>
            <a:off x="1904289" y="3078301"/>
            <a:ext cx="1823638" cy="18799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3">
              <a:extLst>
                <a:ext uri="{FF2B5EF4-FFF2-40B4-BE49-F238E27FC236}">
                  <a16:creationId xmlns:a16="http://schemas.microsoft.com/office/drawing/2014/main" id="{00000000-0008-0000-0A00-000004000000}"/>
                </a:ext>
              </a:extLst>
            </p:cNvPr>
            <p:cNvGraphicFramePr>
              <a:graphicFrameLocks/>
            </p:cNvGraphicFramePr>
            <p:nvPr/>
          </p:nvGraphicFramePr>
          <p:xfrm>
            <a:off x="3963943" y="3102132"/>
            <a:ext cx="2350185" cy="18063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Chart 35">
              <a:extLst>
                <a:ext uri="{FF2B5EF4-FFF2-40B4-BE49-F238E27FC236}">
                  <a16:creationId xmlns:a16="http://schemas.microsoft.com/office/drawing/2014/main" id="{00000000-0008-0000-0A00-000004000000}"/>
                </a:ext>
              </a:extLst>
            </p:cNvPr>
            <p:cNvGraphicFramePr>
              <a:graphicFrameLocks/>
            </p:cNvGraphicFramePr>
            <p:nvPr/>
          </p:nvGraphicFramePr>
          <p:xfrm>
            <a:off x="6267742" y="3149332"/>
            <a:ext cx="2086581" cy="1776038"/>
          </p:xfrm>
          <a:graphic>
            <a:graphicData uri="http://schemas.openxmlformats.org/drawingml/2006/chart">
              <c:chart xmlns:c="http://schemas.openxmlformats.org/drawingml/2006/chart" xmlns:r="http://schemas.openxmlformats.org/officeDocument/2006/relationships" r:id="rId5"/>
            </a:graphicData>
          </a:graphic>
        </p:graphicFrame>
      </p:grpSp>
      <p:cxnSp>
        <p:nvCxnSpPr>
          <p:cNvPr id="39" name="Straight Connector 38"/>
          <p:cNvCxnSpPr/>
          <p:nvPr/>
        </p:nvCxnSpPr>
        <p:spPr>
          <a:xfrm flipV="1">
            <a:off x="25638" y="3110375"/>
            <a:ext cx="9084179" cy="3071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2931" y="3572599"/>
            <a:ext cx="1632178" cy="830997"/>
          </a:xfrm>
          <a:prstGeom prst="rect">
            <a:avLst/>
          </a:prstGeom>
          <a:noFill/>
        </p:spPr>
        <p:txBody>
          <a:bodyPr wrap="none" rtlCol="0">
            <a:spAutoFit/>
          </a:bodyPr>
          <a:lstStyle/>
          <a:p>
            <a:pPr algn="ctr"/>
            <a:r>
              <a:rPr lang="en-US" sz="2400" b="1" dirty="0"/>
              <a:t>Fuel</a:t>
            </a:r>
          </a:p>
          <a:p>
            <a:pPr algn="ctr"/>
            <a:r>
              <a:rPr lang="en-US" sz="2400" b="1" dirty="0"/>
              <a:t>(published)</a:t>
            </a:r>
          </a:p>
        </p:txBody>
      </p:sp>
      <p:cxnSp>
        <p:nvCxnSpPr>
          <p:cNvPr id="40" name="Straight Connector 39"/>
          <p:cNvCxnSpPr/>
          <p:nvPr/>
        </p:nvCxnSpPr>
        <p:spPr>
          <a:xfrm flipV="1">
            <a:off x="7125" y="4869467"/>
            <a:ext cx="9084179" cy="3071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32817" y="189850"/>
            <a:ext cx="1149611" cy="2030640"/>
            <a:chOff x="332817" y="189850"/>
            <a:chExt cx="1149611" cy="2030640"/>
          </a:xfrm>
        </p:grpSpPr>
        <p:sp>
          <p:nvSpPr>
            <p:cNvPr id="101" name="TextBox 100"/>
            <p:cNvSpPr txBox="1"/>
            <p:nvPr/>
          </p:nvSpPr>
          <p:spPr>
            <a:xfrm>
              <a:off x="342856" y="876401"/>
              <a:ext cx="1139572" cy="646331"/>
            </a:xfrm>
            <a:prstGeom prst="rect">
              <a:avLst/>
            </a:prstGeom>
            <a:solidFill>
              <a:srgbClr val="FFFF00"/>
            </a:solidFill>
            <a:ln>
              <a:solidFill>
                <a:schemeClr val="tx1"/>
              </a:solidFill>
            </a:ln>
          </p:spPr>
          <p:txBody>
            <a:bodyPr wrap="square" rtlCol="0">
              <a:spAutoFit/>
            </a:bodyPr>
            <a:lstStyle/>
            <a:p>
              <a:pPr algn="ctr"/>
              <a:r>
                <a:rPr lang="en-US" b="1" dirty="0"/>
                <a:t>&gt;C8-C18 </a:t>
              </a:r>
              <a:r>
                <a:rPr lang="en-US" b="1" dirty="0" err="1"/>
                <a:t>Aliphatics</a:t>
              </a:r>
              <a:endParaRPr lang="en-US" b="1" dirty="0"/>
            </a:p>
          </p:txBody>
        </p:sp>
        <p:sp>
          <p:nvSpPr>
            <p:cNvPr id="102" name="TextBox 101"/>
            <p:cNvSpPr txBox="1"/>
            <p:nvPr/>
          </p:nvSpPr>
          <p:spPr>
            <a:xfrm>
              <a:off x="342857" y="189850"/>
              <a:ext cx="1139505" cy="646331"/>
            </a:xfrm>
            <a:prstGeom prst="rect">
              <a:avLst/>
            </a:prstGeom>
            <a:solidFill>
              <a:srgbClr val="92D050"/>
            </a:solidFill>
            <a:ln>
              <a:solidFill>
                <a:schemeClr val="tx1"/>
              </a:solidFill>
            </a:ln>
          </p:spPr>
          <p:txBody>
            <a:bodyPr wrap="square" rtlCol="0">
              <a:spAutoFit/>
            </a:bodyPr>
            <a:lstStyle/>
            <a:p>
              <a:pPr algn="ctr"/>
              <a:r>
                <a:rPr lang="en-US" b="1" dirty="0"/>
                <a:t>C5-C8</a:t>
              </a:r>
            </a:p>
            <a:p>
              <a:pPr algn="ctr"/>
              <a:r>
                <a:rPr lang="en-US" b="1" dirty="0"/>
                <a:t>Aliphatics</a:t>
              </a:r>
            </a:p>
          </p:txBody>
        </p:sp>
        <p:sp>
          <p:nvSpPr>
            <p:cNvPr id="103" name="TextBox 102"/>
            <p:cNvSpPr txBox="1"/>
            <p:nvPr/>
          </p:nvSpPr>
          <p:spPr>
            <a:xfrm>
              <a:off x="332817" y="1574159"/>
              <a:ext cx="1149545" cy="646331"/>
            </a:xfrm>
            <a:prstGeom prst="rect">
              <a:avLst/>
            </a:prstGeom>
            <a:solidFill>
              <a:schemeClr val="accent3"/>
            </a:solidFill>
            <a:ln>
              <a:solidFill>
                <a:schemeClr val="tx1"/>
              </a:solidFill>
            </a:ln>
          </p:spPr>
          <p:txBody>
            <a:bodyPr wrap="none" rtlCol="0">
              <a:spAutoFit/>
            </a:bodyPr>
            <a:lstStyle/>
            <a:p>
              <a:pPr algn="ctr"/>
              <a:r>
                <a:rPr lang="en-US" b="1" dirty="0"/>
                <a:t>&gt;C8</a:t>
              </a:r>
            </a:p>
            <a:p>
              <a:pPr algn="ctr"/>
              <a:r>
                <a:rPr lang="en-US" b="1" dirty="0"/>
                <a:t>Aromatics</a:t>
              </a:r>
            </a:p>
          </p:txBody>
        </p:sp>
      </p:grpSp>
      <p:sp>
        <p:nvSpPr>
          <p:cNvPr id="119" name="TextBox 118"/>
          <p:cNvSpPr txBox="1"/>
          <p:nvPr/>
        </p:nvSpPr>
        <p:spPr>
          <a:xfrm>
            <a:off x="108443" y="2214211"/>
            <a:ext cx="1649555" cy="830997"/>
          </a:xfrm>
          <a:prstGeom prst="rect">
            <a:avLst/>
          </a:prstGeom>
          <a:noFill/>
        </p:spPr>
        <p:txBody>
          <a:bodyPr wrap="none" rtlCol="0">
            <a:spAutoFit/>
          </a:bodyPr>
          <a:lstStyle/>
          <a:p>
            <a:pPr algn="ctr"/>
            <a:r>
              <a:rPr lang="en-US" sz="2400" b="1" dirty="0"/>
              <a:t>Vapors</a:t>
            </a:r>
          </a:p>
          <a:p>
            <a:pPr algn="ctr"/>
            <a:r>
              <a:rPr lang="en-US" sz="2400" b="1" dirty="0"/>
              <a:t>(measured)</a:t>
            </a:r>
          </a:p>
        </p:txBody>
      </p:sp>
      <p:graphicFrame>
        <p:nvGraphicFramePr>
          <p:cNvPr id="99" name="Chart 98"/>
          <p:cNvGraphicFramePr/>
          <p:nvPr/>
        </p:nvGraphicFramePr>
        <p:xfrm>
          <a:off x="1723063" y="1330605"/>
          <a:ext cx="2165664" cy="18364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7" name="Chart 116"/>
          <p:cNvGraphicFramePr/>
          <p:nvPr/>
        </p:nvGraphicFramePr>
        <p:xfrm>
          <a:off x="3768731" y="1273309"/>
          <a:ext cx="2671569" cy="1828823"/>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Box 37"/>
          <p:cNvSpPr txBox="1"/>
          <p:nvPr/>
        </p:nvSpPr>
        <p:spPr>
          <a:xfrm>
            <a:off x="7982469" y="3189319"/>
            <a:ext cx="1126607" cy="584775"/>
          </a:xfrm>
          <a:prstGeom prst="rect">
            <a:avLst/>
          </a:prstGeom>
          <a:solidFill>
            <a:srgbClr val="92D050"/>
          </a:solidFill>
          <a:ln>
            <a:solidFill>
              <a:schemeClr val="tx1"/>
            </a:solidFill>
          </a:ln>
        </p:spPr>
        <p:txBody>
          <a:bodyPr wrap="square" rtlCol="0">
            <a:spAutoFit/>
          </a:bodyPr>
          <a:lstStyle/>
          <a:p>
            <a:pPr algn="ctr"/>
            <a:r>
              <a:rPr lang="en-US" sz="1600" b="1" dirty="0"/>
              <a:t>Aliphatics in vapors?</a:t>
            </a:r>
          </a:p>
        </p:txBody>
      </p:sp>
      <p:sp>
        <p:nvSpPr>
          <p:cNvPr id="49" name="TextBox 48">
            <a:extLst>
              <a:ext uri="{FF2B5EF4-FFF2-40B4-BE49-F238E27FC236}">
                <a16:creationId xmlns:a16="http://schemas.microsoft.com/office/drawing/2014/main" id="{4F71B45A-88D4-4979-9A81-D0E2629BB1B2}"/>
              </a:ext>
            </a:extLst>
          </p:cNvPr>
          <p:cNvSpPr txBox="1"/>
          <p:nvPr/>
        </p:nvSpPr>
        <p:spPr>
          <a:xfrm>
            <a:off x="189339" y="5031890"/>
            <a:ext cx="1508746" cy="830997"/>
          </a:xfrm>
          <a:prstGeom prst="rect">
            <a:avLst/>
          </a:prstGeom>
          <a:noFill/>
        </p:spPr>
        <p:txBody>
          <a:bodyPr wrap="none" rtlCol="0">
            <a:spAutoFit/>
          </a:bodyPr>
          <a:lstStyle/>
          <a:p>
            <a:pPr algn="ctr"/>
            <a:r>
              <a:rPr lang="en-US" sz="2400" b="1" dirty="0"/>
              <a:t>Dissolved</a:t>
            </a:r>
          </a:p>
          <a:p>
            <a:pPr algn="ctr"/>
            <a:r>
              <a:rPr lang="en-US" sz="2400" b="1" dirty="0"/>
              <a:t>(modeled)</a:t>
            </a:r>
          </a:p>
        </p:txBody>
      </p:sp>
      <p:graphicFrame>
        <p:nvGraphicFramePr>
          <p:cNvPr id="51" name="Chart 50">
            <a:extLst>
              <a:ext uri="{FF2B5EF4-FFF2-40B4-BE49-F238E27FC236}">
                <a16:creationId xmlns:a16="http://schemas.microsoft.com/office/drawing/2014/main" id="{4C68D57E-1595-4128-A5E7-D618BA346178}"/>
              </a:ext>
            </a:extLst>
          </p:cNvPr>
          <p:cNvGraphicFramePr>
            <a:graphicFrameLocks/>
          </p:cNvGraphicFramePr>
          <p:nvPr/>
        </p:nvGraphicFramePr>
        <p:xfrm>
          <a:off x="1501739" y="4958245"/>
          <a:ext cx="2658931" cy="183164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2" name="Chart 51">
            <a:extLst>
              <a:ext uri="{FF2B5EF4-FFF2-40B4-BE49-F238E27FC236}">
                <a16:creationId xmlns:a16="http://schemas.microsoft.com/office/drawing/2014/main" id="{888F230E-C77A-4421-AA4E-F12E8A1D247B}"/>
              </a:ext>
            </a:extLst>
          </p:cNvPr>
          <p:cNvGraphicFramePr>
            <a:graphicFrameLocks/>
          </p:cNvGraphicFramePr>
          <p:nvPr/>
        </p:nvGraphicFramePr>
        <p:xfrm>
          <a:off x="4012705" y="4943499"/>
          <a:ext cx="2244660" cy="177578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3" name="Chart 52">
            <a:extLst>
              <a:ext uri="{FF2B5EF4-FFF2-40B4-BE49-F238E27FC236}">
                <a16:creationId xmlns:a16="http://schemas.microsoft.com/office/drawing/2014/main" id="{55BB8679-2C6A-4214-A89A-D3D8C43C3C97}"/>
              </a:ext>
            </a:extLst>
          </p:cNvPr>
          <p:cNvGraphicFramePr>
            <a:graphicFrameLocks/>
          </p:cNvGraphicFramePr>
          <p:nvPr/>
        </p:nvGraphicFramePr>
        <p:xfrm>
          <a:off x="6048758" y="4973600"/>
          <a:ext cx="2572284" cy="1774727"/>
        </p:xfrm>
        <a:graphic>
          <a:graphicData uri="http://schemas.openxmlformats.org/drawingml/2006/chart">
            <c:chart xmlns:c="http://schemas.openxmlformats.org/drawingml/2006/chart" xmlns:r="http://schemas.openxmlformats.org/officeDocument/2006/relationships" r:id="rId10"/>
          </a:graphicData>
        </a:graphic>
      </p:graphicFrame>
      <p:sp>
        <p:nvSpPr>
          <p:cNvPr id="54" name="TextBox 53">
            <a:extLst>
              <a:ext uri="{FF2B5EF4-FFF2-40B4-BE49-F238E27FC236}">
                <a16:creationId xmlns:a16="http://schemas.microsoft.com/office/drawing/2014/main" id="{CFC33153-297F-484F-8EE9-2948F2DF822D}"/>
              </a:ext>
            </a:extLst>
          </p:cNvPr>
          <p:cNvSpPr txBox="1"/>
          <p:nvPr/>
        </p:nvSpPr>
        <p:spPr>
          <a:xfrm>
            <a:off x="5135035" y="5056155"/>
            <a:ext cx="375424" cy="584775"/>
          </a:xfrm>
          <a:prstGeom prst="rect">
            <a:avLst/>
          </a:prstGeom>
          <a:noFill/>
        </p:spPr>
        <p:txBody>
          <a:bodyPr wrap="none" rtlCol="0">
            <a:spAutoFit/>
          </a:bodyPr>
          <a:lstStyle/>
          <a:p>
            <a:r>
              <a:rPr lang="en-US" sz="3200" b="1" dirty="0"/>
              <a:t>?</a:t>
            </a:r>
          </a:p>
        </p:txBody>
      </p:sp>
      <p:sp>
        <p:nvSpPr>
          <p:cNvPr id="56" name="TextBox 55">
            <a:extLst>
              <a:ext uri="{FF2B5EF4-FFF2-40B4-BE49-F238E27FC236}">
                <a16:creationId xmlns:a16="http://schemas.microsoft.com/office/drawing/2014/main" id="{ECFEFEAB-4E50-4FE1-B136-FD037E34FA13}"/>
              </a:ext>
            </a:extLst>
          </p:cNvPr>
          <p:cNvSpPr txBox="1"/>
          <p:nvPr/>
        </p:nvSpPr>
        <p:spPr>
          <a:xfrm>
            <a:off x="8086715" y="4958379"/>
            <a:ext cx="972704" cy="584775"/>
          </a:xfrm>
          <a:prstGeom prst="rect">
            <a:avLst/>
          </a:prstGeom>
          <a:noFill/>
          <a:ln>
            <a:solidFill>
              <a:schemeClr val="tx1"/>
            </a:solidFill>
          </a:ln>
        </p:spPr>
        <p:txBody>
          <a:bodyPr wrap="square" rtlCol="0">
            <a:spAutoFit/>
          </a:bodyPr>
          <a:lstStyle/>
          <a:p>
            <a:pPr algn="ctr"/>
            <a:r>
              <a:rPr lang="en-US" sz="1600" b="1" dirty="0"/>
              <a:t>Varies with fuel</a:t>
            </a:r>
          </a:p>
        </p:txBody>
      </p:sp>
      <p:sp>
        <p:nvSpPr>
          <p:cNvPr id="57" name="TextBox 56">
            <a:extLst>
              <a:ext uri="{FF2B5EF4-FFF2-40B4-BE49-F238E27FC236}">
                <a16:creationId xmlns:a16="http://schemas.microsoft.com/office/drawing/2014/main" id="{91A0E417-4FC0-4255-A75B-F8507E8201A0}"/>
              </a:ext>
            </a:extLst>
          </p:cNvPr>
          <p:cNvSpPr txBox="1"/>
          <p:nvPr/>
        </p:nvSpPr>
        <p:spPr>
          <a:xfrm>
            <a:off x="2076455" y="962628"/>
            <a:ext cx="1484702" cy="461665"/>
          </a:xfrm>
          <a:prstGeom prst="rect">
            <a:avLst/>
          </a:prstGeom>
          <a:noFill/>
        </p:spPr>
        <p:txBody>
          <a:bodyPr wrap="none" rtlCol="0">
            <a:spAutoFit/>
          </a:bodyPr>
          <a:lstStyle/>
          <a:p>
            <a:r>
              <a:rPr lang="en-US" sz="2400" b="1" u="sng" dirty="0"/>
              <a:t>GASOLINE</a:t>
            </a:r>
          </a:p>
        </p:txBody>
      </p:sp>
      <p:sp>
        <p:nvSpPr>
          <p:cNvPr id="59" name="TextBox 58">
            <a:extLst>
              <a:ext uri="{FF2B5EF4-FFF2-40B4-BE49-F238E27FC236}">
                <a16:creationId xmlns:a16="http://schemas.microsoft.com/office/drawing/2014/main" id="{1746E4D4-0A88-4666-88CB-E57661D7A160}"/>
              </a:ext>
            </a:extLst>
          </p:cNvPr>
          <p:cNvSpPr txBox="1"/>
          <p:nvPr/>
        </p:nvSpPr>
        <p:spPr>
          <a:xfrm>
            <a:off x="6786965" y="962618"/>
            <a:ext cx="1034450" cy="461665"/>
          </a:xfrm>
          <a:prstGeom prst="rect">
            <a:avLst/>
          </a:prstGeom>
          <a:noFill/>
        </p:spPr>
        <p:txBody>
          <a:bodyPr wrap="none" rtlCol="0">
            <a:spAutoFit/>
          </a:bodyPr>
          <a:lstStyle/>
          <a:p>
            <a:r>
              <a:rPr lang="en-US" sz="2400" b="1" u="sng" dirty="0"/>
              <a:t>DIESEL</a:t>
            </a:r>
          </a:p>
        </p:txBody>
      </p:sp>
      <p:grpSp>
        <p:nvGrpSpPr>
          <p:cNvPr id="60" name="Group 59">
            <a:extLst>
              <a:ext uri="{FF2B5EF4-FFF2-40B4-BE49-F238E27FC236}">
                <a16:creationId xmlns:a16="http://schemas.microsoft.com/office/drawing/2014/main" id="{61BD54A6-43A1-412E-ABF0-D7E864E7FEFE}"/>
              </a:ext>
            </a:extLst>
          </p:cNvPr>
          <p:cNvGrpSpPr/>
          <p:nvPr/>
        </p:nvGrpSpPr>
        <p:grpSpPr>
          <a:xfrm>
            <a:off x="1834611" y="956785"/>
            <a:ext cx="4372417" cy="5844231"/>
            <a:chOff x="1834611" y="678483"/>
            <a:chExt cx="4372417" cy="6122533"/>
          </a:xfrm>
        </p:grpSpPr>
        <p:cxnSp>
          <p:nvCxnSpPr>
            <p:cNvPr id="61" name="Straight Connector 60">
              <a:extLst>
                <a:ext uri="{FF2B5EF4-FFF2-40B4-BE49-F238E27FC236}">
                  <a16:creationId xmlns:a16="http://schemas.microsoft.com/office/drawing/2014/main" id="{7CFD8402-2EE8-4521-A91F-1DD792278365}"/>
                </a:ext>
              </a:extLst>
            </p:cNvPr>
            <p:cNvCxnSpPr/>
            <p:nvPr/>
          </p:nvCxnSpPr>
          <p:spPr>
            <a:xfrm>
              <a:off x="1834611" y="679910"/>
              <a:ext cx="25455" cy="61154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125B95E-4167-420E-A80E-94FFB33884F3}"/>
                </a:ext>
              </a:extLst>
            </p:cNvPr>
            <p:cNvCxnSpPr/>
            <p:nvPr/>
          </p:nvCxnSpPr>
          <p:spPr>
            <a:xfrm>
              <a:off x="3978185" y="678483"/>
              <a:ext cx="25455" cy="61154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B0344CF-5D4F-4387-B5D1-1CB3EE8DC6AC}"/>
                </a:ext>
              </a:extLst>
            </p:cNvPr>
            <p:cNvCxnSpPr/>
            <p:nvPr/>
          </p:nvCxnSpPr>
          <p:spPr>
            <a:xfrm>
              <a:off x="6181573" y="685601"/>
              <a:ext cx="25455" cy="61154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ACDFE053-0679-4824-9EF3-7E37CCD13149}"/>
              </a:ext>
            </a:extLst>
          </p:cNvPr>
          <p:cNvSpPr txBox="1"/>
          <p:nvPr/>
        </p:nvSpPr>
        <p:spPr>
          <a:xfrm>
            <a:off x="5146015" y="3206256"/>
            <a:ext cx="375424" cy="584775"/>
          </a:xfrm>
          <a:prstGeom prst="rect">
            <a:avLst/>
          </a:prstGeom>
          <a:noFill/>
        </p:spPr>
        <p:txBody>
          <a:bodyPr wrap="none" rtlCol="0">
            <a:spAutoFit/>
          </a:bodyPr>
          <a:lstStyle/>
          <a:p>
            <a:r>
              <a:rPr lang="en-US" sz="3200" b="1" dirty="0"/>
              <a:t>?</a:t>
            </a:r>
          </a:p>
        </p:txBody>
      </p:sp>
      <p:sp>
        <p:nvSpPr>
          <p:cNvPr id="65" name="TextBox 64">
            <a:extLst>
              <a:ext uri="{FF2B5EF4-FFF2-40B4-BE49-F238E27FC236}">
                <a16:creationId xmlns:a16="http://schemas.microsoft.com/office/drawing/2014/main" id="{BECA080C-1C9F-4AAA-8440-B8668E997369}"/>
              </a:ext>
            </a:extLst>
          </p:cNvPr>
          <p:cNvSpPr txBox="1"/>
          <p:nvPr/>
        </p:nvSpPr>
        <p:spPr>
          <a:xfrm>
            <a:off x="4699209" y="5155000"/>
            <a:ext cx="375424" cy="584775"/>
          </a:xfrm>
          <a:prstGeom prst="rect">
            <a:avLst/>
          </a:prstGeom>
          <a:noFill/>
        </p:spPr>
        <p:txBody>
          <a:bodyPr wrap="none" rtlCol="0">
            <a:spAutoFit/>
          </a:bodyPr>
          <a:lstStyle/>
          <a:p>
            <a:r>
              <a:rPr lang="en-US" sz="3200" b="1" dirty="0"/>
              <a:t>?</a:t>
            </a:r>
          </a:p>
        </p:txBody>
      </p:sp>
      <p:sp>
        <p:nvSpPr>
          <p:cNvPr id="68" name="TextBox 67">
            <a:extLst>
              <a:ext uri="{FF2B5EF4-FFF2-40B4-BE49-F238E27FC236}">
                <a16:creationId xmlns:a16="http://schemas.microsoft.com/office/drawing/2014/main" id="{22DB5013-DE8E-42DC-B445-D4FC35B0B0A6}"/>
              </a:ext>
            </a:extLst>
          </p:cNvPr>
          <p:cNvSpPr txBox="1"/>
          <p:nvPr/>
        </p:nvSpPr>
        <p:spPr>
          <a:xfrm>
            <a:off x="6901236" y="5177021"/>
            <a:ext cx="375424" cy="584775"/>
          </a:xfrm>
          <a:prstGeom prst="rect">
            <a:avLst/>
          </a:prstGeom>
          <a:noFill/>
        </p:spPr>
        <p:txBody>
          <a:bodyPr wrap="none" rtlCol="0">
            <a:spAutoFit/>
          </a:bodyPr>
          <a:lstStyle/>
          <a:p>
            <a:r>
              <a:rPr lang="en-US" sz="3200" b="1" dirty="0"/>
              <a:t>?</a:t>
            </a:r>
          </a:p>
        </p:txBody>
      </p:sp>
      <p:cxnSp>
        <p:nvCxnSpPr>
          <p:cNvPr id="4" name="Straight Arrow Connector 3">
            <a:extLst>
              <a:ext uri="{FF2B5EF4-FFF2-40B4-BE49-F238E27FC236}">
                <a16:creationId xmlns:a16="http://schemas.microsoft.com/office/drawing/2014/main" id="{5F012503-1CF4-4930-A479-730CF990974A}"/>
              </a:ext>
            </a:extLst>
          </p:cNvPr>
          <p:cNvCxnSpPr>
            <a:cxnSpLocks/>
          </p:cNvCxnSpPr>
          <p:nvPr/>
        </p:nvCxnSpPr>
        <p:spPr>
          <a:xfrm flipH="1">
            <a:off x="2831204" y="4813040"/>
            <a:ext cx="8301" cy="4377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E6316CA-4876-4EB6-B90B-329B8F1F1C3F}"/>
              </a:ext>
            </a:extLst>
          </p:cNvPr>
          <p:cNvSpPr txBox="1"/>
          <p:nvPr/>
        </p:nvSpPr>
        <p:spPr>
          <a:xfrm>
            <a:off x="3958384" y="3110375"/>
            <a:ext cx="700833" cy="461665"/>
          </a:xfrm>
          <a:prstGeom prst="rect">
            <a:avLst/>
          </a:prstGeom>
          <a:noFill/>
        </p:spPr>
        <p:txBody>
          <a:bodyPr wrap="none" rtlCol="0">
            <a:spAutoFit/>
          </a:bodyPr>
          <a:lstStyle/>
          <a:p>
            <a:r>
              <a:rPr lang="en-US" sz="2400" b="1" u="sng" dirty="0"/>
              <a:t>JP-5</a:t>
            </a:r>
          </a:p>
        </p:txBody>
      </p:sp>
      <p:sp>
        <p:nvSpPr>
          <p:cNvPr id="71" name="TextBox 70">
            <a:extLst>
              <a:ext uri="{FF2B5EF4-FFF2-40B4-BE49-F238E27FC236}">
                <a16:creationId xmlns:a16="http://schemas.microsoft.com/office/drawing/2014/main" id="{377B0839-F9F9-4129-B1C0-66A5B549A378}"/>
              </a:ext>
            </a:extLst>
          </p:cNvPr>
          <p:cNvSpPr txBox="1"/>
          <p:nvPr/>
        </p:nvSpPr>
        <p:spPr>
          <a:xfrm>
            <a:off x="3937609" y="1246763"/>
            <a:ext cx="700833" cy="461665"/>
          </a:xfrm>
          <a:prstGeom prst="rect">
            <a:avLst/>
          </a:prstGeom>
          <a:noFill/>
        </p:spPr>
        <p:txBody>
          <a:bodyPr wrap="none" rtlCol="0">
            <a:spAutoFit/>
          </a:bodyPr>
          <a:lstStyle/>
          <a:p>
            <a:r>
              <a:rPr lang="en-US" sz="2400" b="1" u="sng" dirty="0"/>
              <a:t>JP-8</a:t>
            </a:r>
          </a:p>
        </p:txBody>
      </p:sp>
      <p:sp>
        <p:nvSpPr>
          <p:cNvPr id="72" name="TextBox 71">
            <a:extLst>
              <a:ext uri="{FF2B5EF4-FFF2-40B4-BE49-F238E27FC236}">
                <a16:creationId xmlns:a16="http://schemas.microsoft.com/office/drawing/2014/main" id="{29FA174F-7B6B-4D54-A825-91584F4C9730}"/>
              </a:ext>
            </a:extLst>
          </p:cNvPr>
          <p:cNvSpPr txBox="1"/>
          <p:nvPr/>
        </p:nvSpPr>
        <p:spPr>
          <a:xfrm>
            <a:off x="4440197" y="956785"/>
            <a:ext cx="1372748" cy="461665"/>
          </a:xfrm>
          <a:prstGeom prst="rect">
            <a:avLst/>
          </a:prstGeom>
          <a:noFill/>
        </p:spPr>
        <p:txBody>
          <a:bodyPr wrap="none" rtlCol="0">
            <a:spAutoFit/>
          </a:bodyPr>
          <a:lstStyle/>
          <a:p>
            <a:r>
              <a:rPr lang="en-US" sz="2400" b="1" u="sng" dirty="0"/>
              <a:t>Kerosene</a:t>
            </a:r>
          </a:p>
        </p:txBody>
      </p:sp>
      <p:cxnSp>
        <p:nvCxnSpPr>
          <p:cNvPr id="8" name="Straight Arrow Connector 7">
            <a:extLst>
              <a:ext uri="{FF2B5EF4-FFF2-40B4-BE49-F238E27FC236}">
                <a16:creationId xmlns:a16="http://schemas.microsoft.com/office/drawing/2014/main" id="{84888942-F334-45BA-BF23-BE5BA3BB351B}"/>
              </a:ext>
            </a:extLst>
          </p:cNvPr>
          <p:cNvCxnSpPr>
            <a:cxnSpLocks/>
            <a:stCxn id="38" idx="0"/>
          </p:cNvCxnSpPr>
          <p:nvPr/>
        </p:nvCxnSpPr>
        <p:spPr>
          <a:xfrm flipH="1" flipV="1">
            <a:off x="7821415" y="2061220"/>
            <a:ext cx="724358" cy="11280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ACD66321-37AA-45A9-90E2-BE8D8C8AB056}"/>
              </a:ext>
            </a:extLst>
          </p:cNvPr>
          <p:cNvCxnSpPr>
            <a:cxnSpLocks/>
            <a:stCxn id="38" idx="2"/>
          </p:cNvCxnSpPr>
          <p:nvPr/>
        </p:nvCxnSpPr>
        <p:spPr>
          <a:xfrm flipH="1">
            <a:off x="8049435" y="3774094"/>
            <a:ext cx="496338" cy="1722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25C25932-5D20-43AD-B99D-DD1CFFF8EA5C}"/>
              </a:ext>
            </a:extLst>
          </p:cNvPr>
          <p:cNvSpPr txBox="1"/>
          <p:nvPr/>
        </p:nvSpPr>
        <p:spPr>
          <a:xfrm>
            <a:off x="8096528" y="945571"/>
            <a:ext cx="972704" cy="830997"/>
          </a:xfrm>
          <a:prstGeom prst="rect">
            <a:avLst/>
          </a:prstGeom>
          <a:noFill/>
          <a:ln>
            <a:solidFill>
              <a:schemeClr val="tx1"/>
            </a:solidFill>
          </a:ln>
        </p:spPr>
        <p:txBody>
          <a:bodyPr wrap="square" rtlCol="0">
            <a:spAutoFit/>
          </a:bodyPr>
          <a:lstStyle/>
          <a:p>
            <a:pPr algn="ctr"/>
            <a:r>
              <a:rPr lang="en-US" sz="1600" b="1" dirty="0"/>
              <a:t>Varies Between</a:t>
            </a:r>
          </a:p>
          <a:p>
            <a:pPr algn="ctr"/>
            <a:r>
              <a:rPr lang="en-US" sz="1600" b="1" dirty="0"/>
              <a:t>Sites</a:t>
            </a:r>
          </a:p>
        </p:txBody>
      </p:sp>
      <p:sp>
        <p:nvSpPr>
          <p:cNvPr id="3" name="Slide Number Placeholder 2"/>
          <p:cNvSpPr>
            <a:spLocks noGrp="1"/>
          </p:cNvSpPr>
          <p:nvPr>
            <p:ph type="sldNum" sz="quarter" idx="12"/>
          </p:nvPr>
        </p:nvSpPr>
        <p:spPr/>
        <p:txBody>
          <a:bodyPr/>
          <a:lstStyle/>
          <a:p>
            <a:fld id="{77CD6BDE-A700-4CC1-A8B9-DB2FE996EB9A}" type="slidenum">
              <a:rPr lang="en-US" smtClean="0"/>
              <a:pPr/>
              <a:t>28</a:t>
            </a:fld>
            <a:endParaRPr lang="en-US"/>
          </a:p>
        </p:txBody>
      </p:sp>
      <p:sp>
        <p:nvSpPr>
          <p:cNvPr id="55" name="TextBox 54"/>
          <p:cNvSpPr txBox="1"/>
          <p:nvPr/>
        </p:nvSpPr>
        <p:spPr>
          <a:xfrm>
            <a:off x="1444032" y="67490"/>
            <a:ext cx="7635715" cy="769441"/>
          </a:xfrm>
          <a:prstGeom prst="rect">
            <a:avLst/>
          </a:prstGeom>
          <a:noFill/>
        </p:spPr>
        <p:txBody>
          <a:bodyPr wrap="square" rtlCol="0">
            <a:spAutoFit/>
          </a:bodyPr>
          <a:lstStyle/>
          <a:p>
            <a:pPr algn="ctr"/>
            <a:r>
              <a:rPr lang="en-US" altLang="en-US" sz="2600" b="1" dirty="0">
                <a:ea typeface="SimSun" panose="02010600030101010101" pitchFamily="2" charset="-122"/>
                <a:cs typeface="Times New Roman" panose="02020603050405020304" pitchFamily="18" charset="0"/>
              </a:rPr>
              <a:t>Carbon Range Makeup of TPH in Fuel, Vapors &amp; Water</a:t>
            </a:r>
          </a:p>
          <a:p>
            <a:pPr algn="ctr"/>
            <a:r>
              <a:rPr lang="en-US" altLang="en-US" b="1" dirty="0">
                <a:ea typeface="SimSun" panose="02010600030101010101" pitchFamily="2" charset="-122"/>
                <a:cs typeface="Times New Roman" panose="02020603050405020304" pitchFamily="18" charset="0"/>
              </a:rPr>
              <a:t>(For example only; -DOH EALs to be updated in 2022)</a:t>
            </a:r>
          </a:p>
        </p:txBody>
      </p:sp>
      <p:sp>
        <p:nvSpPr>
          <p:cNvPr id="42" name="TextBox 41"/>
          <p:cNvSpPr txBox="1"/>
          <p:nvPr/>
        </p:nvSpPr>
        <p:spPr>
          <a:xfrm>
            <a:off x="1929282" y="4529653"/>
            <a:ext cx="1985993" cy="369332"/>
          </a:xfrm>
          <a:prstGeom prst="rect">
            <a:avLst/>
          </a:prstGeom>
          <a:solidFill>
            <a:schemeClr val="bg1">
              <a:alpha val="50000"/>
            </a:schemeClr>
          </a:solidFill>
        </p:spPr>
        <p:txBody>
          <a:bodyPr wrap="none" rtlCol="0">
            <a:spAutoFit/>
          </a:bodyPr>
          <a:lstStyle/>
          <a:p>
            <a:r>
              <a:rPr lang="en-US" b="1" dirty="0"/>
              <a:t>(CAEPA LUFT 2015)</a:t>
            </a:r>
          </a:p>
        </p:txBody>
      </p:sp>
      <p:sp>
        <p:nvSpPr>
          <p:cNvPr id="44" name="TextBox 43"/>
          <p:cNvSpPr txBox="1"/>
          <p:nvPr/>
        </p:nvSpPr>
        <p:spPr>
          <a:xfrm>
            <a:off x="6377886" y="4537326"/>
            <a:ext cx="1985993" cy="369332"/>
          </a:xfrm>
          <a:prstGeom prst="rect">
            <a:avLst/>
          </a:prstGeom>
          <a:solidFill>
            <a:schemeClr val="bg1">
              <a:alpha val="50000"/>
            </a:schemeClr>
          </a:solidFill>
        </p:spPr>
        <p:txBody>
          <a:bodyPr wrap="none" rtlCol="0">
            <a:spAutoFit/>
          </a:bodyPr>
          <a:lstStyle/>
          <a:p>
            <a:r>
              <a:rPr lang="en-US" b="1" dirty="0"/>
              <a:t>(CAEPA LUFT 2015)</a:t>
            </a:r>
          </a:p>
        </p:txBody>
      </p:sp>
      <p:sp>
        <p:nvSpPr>
          <p:cNvPr id="45" name="TextBox 44"/>
          <p:cNvSpPr txBox="1"/>
          <p:nvPr/>
        </p:nvSpPr>
        <p:spPr>
          <a:xfrm>
            <a:off x="3943500" y="4524038"/>
            <a:ext cx="2379177" cy="369332"/>
          </a:xfrm>
          <a:prstGeom prst="rect">
            <a:avLst/>
          </a:prstGeom>
          <a:solidFill>
            <a:schemeClr val="bg1">
              <a:alpha val="50000"/>
            </a:schemeClr>
          </a:solidFill>
        </p:spPr>
        <p:txBody>
          <a:bodyPr wrap="none" rtlCol="0">
            <a:spAutoFit/>
          </a:bodyPr>
          <a:lstStyle/>
          <a:p>
            <a:r>
              <a:rPr lang="en-US" b="1" dirty="0"/>
              <a:t>(DoD 1990s Fuel Spec)</a:t>
            </a:r>
          </a:p>
        </p:txBody>
      </p:sp>
      <p:cxnSp>
        <p:nvCxnSpPr>
          <p:cNvPr id="46" name="Straight Arrow Connector 45">
            <a:extLst>
              <a:ext uri="{FF2B5EF4-FFF2-40B4-BE49-F238E27FC236}">
                <a16:creationId xmlns:a16="http://schemas.microsoft.com/office/drawing/2014/main" id="{5F012503-1CF4-4930-A479-730CF990974A}"/>
              </a:ext>
            </a:extLst>
          </p:cNvPr>
          <p:cNvCxnSpPr>
            <a:cxnSpLocks/>
          </p:cNvCxnSpPr>
          <p:nvPr/>
        </p:nvCxnSpPr>
        <p:spPr>
          <a:xfrm flipH="1">
            <a:off x="5137147" y="4794521"/>
            <a:ext cx="8301" cy="4377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F012503-1CF4-4930-A479-730CF990974A}"/>
              </a:ext>
            </a:extLst>
          </p:cNvPr>
          <p:cNvCxnSpPr>
            <a:cxnSpLocks/>
          </p:cNvCxnSpPr>
          <p:nvPr/>
        </p:nvCxnSpPr>
        <p:spPr>
          <a:xfrm flipH="1">
            <a:off x="7340535" y="4801642"/>
            <a:ext cx="8301" cy="4377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110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8"/>
          <p:cNvSpPr>
            <a:spLocks noChangeArrowheads="1"/>
          </p:cNvSpPr>
          <p:nvPr/>
        </p:nvSpPr>
        <p:spPr bwMode="auto">
          <a:xfrm>
            <a:off x="0" y="4311650"/>
            <a:ext cx="9144000" cy="2590800"/>
          </a:xfrm>
          <a:prstGeom prst="rect">
            <a:avLst/>
          </a:prstGeom>
          <a:solidFill>
            <a:srgbClr val="0070C0"/>
          </a:solidFill>
          <a:ln w="9525" algn="ctr">
            <a:solidFill>
              <a:schemeClr val="tx1"/>
            </a:solidFill>
            <a:round/>
            <a:headEnd/>
            <a:tailEnd/>
          </a:ln>
        </p:spPr>
        <p:txBody>
          <a:bodyPr/>
          <a:lstStyle/>
          <a:p>
            <a:pPr eaLnBrk="0" fontAlgn="base" hangingPunct="0">
              <a:spcBef>
                <a:spcPct val="0"/>
              </a:spcBef>
              <a:spcAft>
                <a:spcPct val="0"/>
              </a:spcAft>
            </a:pPr>
            <a:endParaRPr lang="en-US" sz="4000" b="1">
              <a:solidFill>
                <a:srgbClr val="FFFF00"/>
              </a:solidFill>
            </a:endParaRPr>
          </a:p>
        </p:txBody>
      </p:sp>
      <p:sp>
        <p:nvSpPr>
          <p:cNvPr id="22531" name="Rectangle 2"/>
          <p:cNvSpPr>
            <a:spLocks noChangeArrowheads="1"/>
          </p:cNvSpPr>
          <p:nvPr/>
        </p:nvSpPr>
        <p:spPr bwMode="auto">
          <a:xfrm>
            <a:off x="0" y="0"/>
            <a:ext cx="9144000" cy="2895600"/>
          </a:xfrm>
          <a:prstGeom prst="rect">
            <a:avLst/>
          </a:prstGeom>
          <a:solidFill>
            <a:srgbClr val="339966"/>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4000" b="1">
              <a:solidFill>
                <a:srgbClr val="FFFF00"/>
              </a:solidFill>
            </a:endParaRPr>
          </a:p>
        </p:txBody>
      </p:sp>
      <p:sp>
        <p:nvSpPr>
          <p:cNvPr id="22532" name="Rectangle 3"/>
          <p:cNvSpPr>
            <a:spLocks noGrp="1" noChangeArrowheads="1"/>
          </p:cNvSpPr>
          <p:nvPr>
            <p:ph type="title"/>
          </p:nvPr>
        </p:nvSpPr>
        <p:spPr>
          <a:xfrm>
            <a:off x="0" y="27172"/>
            <a:ext cx="4724400" cy="1276166"/>
          </a:xfrm>
        </p:spPr>
        <p:txBody>
          <a:bodyPr/>
          <a:lstStyle/>
          <a:p>
            <a:pPr algn="l"/>
            <a:r>
              <a:rPr lang="en-US" sz="2400" b="1" u="sng" dirty="0">
                <a:latin typeface="+mn-lt"/>
                <a:cs typeface="Times New Roman" panose="02020603050405020304" pitchFamily="18" charset="0"/>
              </a:rPr>
              <a:t>Carbon Range </a:t>
            </a:r>
            <a:r>
              <a:rPr lang="en-US" sz="2400" b="1" u="sng" dirty="0">
                <a:solidFill>
                  <a:schemeClr val="tx1"/>
                </a:solidFill>
                <a:latin typeface="+mn-lt"/>
                <a:cs typeface="Times New Roman" panose="02020603050405020304" pitchFamily="18" charset="0"/>
              </a:rPr>
              <a:t>Based Action Levels? </a:t>
            </a:r>
            <a:r>
              <a:rPr lang="en-US" sz="2400" b="1" dirty="0">
                <a:latin typeface="+mn-lt"/>
                <a:cs typeface="Times New Roman" panose="02020603050405020304" pitchFamily="18" charset="0"/>
              </a:rPr>
              <a:t>P</a:t>
            </a:r>
            <a:r>
              <a:rPr lang="en-US" sz="2400" b="1" dirty="0">
                <a:solidFill>
                  <a:schemeClr val="tx1"/>
                </a:solidFill>
                <a:latin typeface="+mn-lt"/>
                <a:cs typeface="Times New Roman" panose="02020603050405020304" pitchFamily="18" charset="0"/>
              </a:rPr>
              <a:t>ossible but not practical… (cost-benefit, lab limitations, </a:t>
            </a:r>
            <a:r>
              <a:rPr lang="en-US" sz="2400" b="1" dirty="0">
                <a:latin typeface="+mn-lt"/>
                <a:cs typeface="Times New Roman" panose="02020603050405020304" pitchFamily="18" charset="0"/>
              </a:rPr>
              <a:t>degraded mixtures, etc.)</a:t>
            </a:r>
            <a:endParaRPr lang="en-US" sz="2400" b="1" dirty="0">
              <a:solidFill>
                <a:schemeClr val="tx1"/>
              </a:solidFill>
              <a:latin typeface="+mn-lt"/>
              <a:cs typeface="Times New Roman" panose="02020603050405020304" pitchFamily="18" charset="0"/>
            </a:endParaRPr>
          </a:p>
        </p:txBody>
      </p:sp>
      <p:sp>
        <p:nvSpPr>
          <p:cNvPr id="22533" name="Rectangle 4"/>
          <p:cNvSpPr>
            <a:spLocks noChangeArrowheads="1"/>
          </p:cNvSpPr>
          <p:nvPr/>
        </p:nvSpPr>
        <p:spPr bwMode="auto">
          <a:xfrm>
            <a:off x="0" y="2895600"/>
            <a:ext cx="9144000" cy="1416050"/>
          </a:xfrm>
          <a:prstGeom prst="rect">
            <a:avLst/>
          </a:prstGeom>
          <a:solidFill>
            <a:srgbClr val="996633"/>
          </a:solidFill>
          <a:ln w="12700">
            <a:noFill/>
            <a:miter lim="800000"/>
            <a:headEnd/>
            <a:tailEnd/>
          </a:ln>
        </p:spPr>
        <p:txBody>
          <a:bodyPr wrap="none" anchor="ctr"/>
          <a:lstStyle/>
          <a:p>
            <a:pPr algn="ctr" eaLnBrk="0" fontAlgn="base" hangingPunct="0">
              <a:spcBef>
                <a:spcPct val="0"/>
              </a:spcBef>
              <a:spcAft>
                <a:spcPct val="0"/>
              </a:spcAft>
            </a:pPr>
            <a:endParaRPr lang="en-US" sz="4000" b="1">
              <a:solidFill>
                <a:srgbClr val="FFFF00"/>
              </a:solidFill>
            </a:endParaRPr>
          </a:p>
        </p:txBody>
      </p:sp>
      <p:sp>
        <p:nvSpPr>
          <p:cNvPr id="22534" name="Rectangle 5"/>
          <p:cNvSpPr>
            <a:spLocks noChangeArrowheads="1"/>
          </p:cNvSpPr>
          <p:nvPr/>
        </p:nvSpPr>
        <p:spPr bwMode="auto">
          <a:xfrm>
            <a:off x="0" y="0"/>
            <a:ext cx="9144000" cy="2895600"/>
          </a:xfrm>
          <a:prstGeom prst="rect">
            <a:avLst/>
          </a:prstGeom>
          <a:noFill/>
          <a:ln w="9525">
            <a:noFill/>
            <a:miter lim="800000"/>
            <a:headEnd/>
            <a:tailEnd/>
          </a:ln>
        </p:spPr>
        <p:txBody>
          <a:bodyPr wrap="none" anchor="ctr"/>
          <a:lstStyle/>
          <a:p>
            <a:pPr eaLnBrk="0" fontAlgn="base" hangingPunct="0">
              <a:spcBef>
                <a:spcPct val="0"/>
              </a:spcBef>
              <a:spcAft>
                <a:spcPct val="0"/>
              </a:spcAft>
            </a:pPr>
            <a:endParaRPr lang="en-US" sz="4000" b="1">
              <a:solidFill>
                <a:srgbClr val="FFFF00"/>
              </a:solidFill>
            </a:endParaRPr>
          </a:p>
        </p:txBody>
      </p:sp>
      <p:sp>
        <p:nvSpPr>
          <p:cNvPr id="22535" name="Rectangle 6"/>
          <p:cNvSpPr>
            <a:spLocks noChangeArrowheads="1"/>
          </p:cNvSpPr>
          <p:nvPr/>
        </p:nvSpPr>
        <p:spPr bwMode="auto">
          <a:xfrm>
            <a:off x="0" y="4267200"/>
            <a:ext cx="9144000" cy="2590800"/>
          </a:xfrm>
          <a:prstGeom prst="rect">
            <a:avLst/>
          </a:prstGeom>
          <a:noFill/>
          <a:ln w="9525">
            <a:noFill/>
            <a:miter lim="800000"/>
            <a:headEnd/>
            <a:tailEnd/>
          </a:ln>
        </p:spPr>
        <p:txBody>
          <a:bodyPr wrap="none" anchor="ctr"/>
          <a:lstStyle/>
          <a:p>
            <a:pPr algn="ctr" eaLnBrk="0" fontAlgn="base" hangingPunct="0">
              <a:spcBef>
                <a:spcPct val="20000"/>
              </a:spcBef>
              <a:spcAft>
                <a:spcPct val="0"/>
              </a:spcAft>
              <a:buFontTx/>
              <a:buChar char="•"/>
            </a:pPr>
            <a:endParaRPr kumimoji="1" lang="en-US" sz="3000">
              <a:solidFill>
                <a:srgbClr val="000000"/>
              </a:solidFill>
            </a:endParaRPr>
          </a:p>
        </p:txBody>
      </p:sp>
      <p:grpSp>
        <p:nvGrpSpPr>
          <p:cNvPr id="2" name="Group 7"/>
          <p:cNvGrpSpPr>
            <a:grpSpLocks/>
          </p:cNvGrpSpPr>
          <p:nvPr/>
        </p:nvGrpSpPr>
        <p:grpSpPr bwMode="auto">
          <a:xfrm>
            <a:off x="0" y="1600200"/>
            <a:ext cx="4572000" cy="4033838"/>
            <a:chOff x="0" y="1008"/>
            <a:chExt cx="2880" cy="2541"/>
          </a:xfrm>
        </p:grpSpPr>
        <p:sp>
          <p:nvSpPr>
            <p:cNvPr id="22563" name="Line 8"/>
            <p:cNvSpPr>
              <a:spLocks noChangeShapeType="1"/>
            </p:cNvSpPr>
            <p:nvPr/>
          </p:nvSpPr>
          <p:spPr bwMode="auto">
            <a:xfrm flipH="1">
              <a:off x="1200" y="3024"/>
              <a:ext cx="672" cy="0"/>
            </a:xfrm>
            <a:prstGeom prst="line">
              <a:avLst/>
            </a:prstGeom>
            <a:noFill/>
            <a:ln w="63500">
              <a:solidFill>
                <a:srgbClr val="00FF00"/>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grpSp>
          <p:nvGrpSpPr>
            <p:cNvPr id="3" name="Group 9"/>
            <p:cNvGrpSpPr>
              <a:grpSpLocks/>
            </p:cNvGrpSpPr>
            <p:nvPr/>
          </p:nvGrpSpPr>
          <p:grpSpPr bwMode="auto">
            <a:xfrm>
              <a:off x="0" y="1008"/>
              <a:ext cx="1296" cy="2541"/>
              <a:chOff x="0" y="1008"/>
              <a:chExt cx="1296" cy="2541"/>
            </a:xfrm>
          </p:grpSpPr>
          <p:sp>
            <p:nvSpPr>
              <p:cNvPr id="22566" name="Text Box 10"/>
              <p:cNvSpPr txBox="1">
                <a:spLocks noChangeArrowheads="1"/>
              </p:cNvSpPr>
              <p:nvPr/>
            </p:nvSpPr>
            <p:spPr bwMode="auto">
              <a:xfrm>
                <a:off x="0" y="2832"/>
                <a:ext cx="1200" cy="717"/>
              </a:xfrm>
              <a:prstGeom prst="rect">
                <a:avLst/>
              </a:prstGeom>
              <a:solidFill>
                <a:srgbClr val="00FF00"/>
              </a:solidFill>
              <a:ln w="12700">
                <a:solidFill>
                  <a:srgbClr val="00FF00"/>
                </a:solidFill>
                <a:miter lim="800000"/>
                <a:headEnd/>
                <a:tailEnd/>
              </a:ln>
            </p:spPr>
            <p:txBody>
              <a:bodyPr wrap="square">
                <a:spAutoFit/>
              </a:bodyPr>
              <a:lstStyle/>
              <a:p>
                <a:pPr algn="ctr" eaLnBrk="0" fontAlgn="base" hangingPunct="0">
                  <a:spcBef>
                    <a:spcPct val="0"/>
                  </a:spcBef>
                  <a:spcAft>
                    <a:spcPct val="0"/>
                  </a:spcAft>
                </a:pPr>
                <a:r>
                  <a:rPr kumimoji="1" lang="en-US" sz="2400" b="1" dirty="0">
                    <a:solidFill>
                      <a:srgbClr val="000000"/>
                    </a:solidFill>
                  </a:rPr>
                  <a:t>Aquatic Habitats</a:t>
                </a:r>
              </a:p>
              <a:p>
                <a:pPr algn="ctr" eaLnBrk="0" fontAlgn="base" hangingPunct="0">
                  <a:spcBef>
                    <a:spcPct val="0"/>
                  </a:spcBef>
                  <a:spcAft>
                    <a:spcPct val="0"/>
                  </a:spcAft>
                </a:pPr>
                <a:r>
                  <a:rPr kumimoji="1" lang="en-US" sz="2000" b="1" dirty="0">
                    <a:solidFill>
                      <a:srgbClr val="000000"/>
                    </a:solidFill>
                  </a:rPr>
                  <a:t>___ µg/L</a:t>
                </a:r>
              </a:p>
            </p:txBody>
          </p:sp>
          <p:sp>
            <p:nvSpPr>
              <p:cNvPr id="22567" name="Text Box 11"/>
              <p:cNvSpPr txBox="1">
                <a:spLocks noChangeArrowheads="1"/>
              </p:cNvSpPr>
              <p:nvPr/>
            </p:nvSpPr>
            <p:spPr bwMode="auto">
              <a:xfrm>
                <a:off x="144" y="1008"/>
                <a:ext cx="1152" cy="717"/>
              </a:xfrm>
              <a:prstGeom prst="rect">
                <a:avLst/>
              </a:prstGeom>
              <a:solidFill>
                <a:srgbClr val="00FF00"/>
              </a:solidFill>
              <a:ln w="12700">
                <a:solidFill>
                  <a:srgbClr val="00FF00"/>
                </a:solidFill>
                <a:miter lim="800000"/>
                <a:headEnd/>
                <a:tailEnd/>
              </a:ln>
            </p:spPr>
            <p:txBody>
              <a:bodyPr>
                <a:spAutoFit/>
              </a:bodyPr>
              <a:lstStyle/>
              <a:p>
                <a:pPr algn="ctr" eaLnBrk="0" fontAlgn="base" hangingPunct="0">
                  <a:spcBef>
                    <a:spcPct val="0"/>
                  </a:spcBef>
                  <a:spcAft>
                    <a:spcPct val="0"/>
                  </a:spcAft>
                </a:pPr>
                <a:r>
                  <a:rPr kumimoji="1" lang="en-US" sz="2400" b="1" dirty="0">
                    <a:solidFill>
                      <a:srgbClr val="000000"/>
                    </a:solidFill>
                  </a:rPr>
                  <a:t>Terrestrial</a:t>
                </a:r>
              </a:p>
              <a:p>
                <a:pPr algn="ctr" eaLnBrk="0" fontAlgn="base" hangingPunct="0">
                  <a:spcBef>
                    <a:spcPct val="0"/>
                  </a:spcBef>
                  <a:spcAft>
                    <a:spcPct val="0"/>
                  </a:spcAft>
                </a:pPr>
                <a:r>
                  <a:rPr kumimoji="1" lang="en-US" sz="2400" b="1" dirty="0">
                    <a:solidFill>
                      <a:srgbClr val="000000"/>
                    </a:solidFill>
                  </a:rPr>
                  <a:t> Habitats</a:t>
                </a:r>
              </a:p>
              <a:p>
                <a:pPr algn="ctr" eaLnBrk="0" fontAlgn="base" hangingPunct="0">
                  <a:spcBef>
                    <a:spcPct val="0"/>
                  </a:spcBef>
                  <a:spcAft>
                    <a:spcPct val="0"/>
                  </a:spcAft>
                </a:pPr>
                <a:r>
                  <a:rPr kumimoji="1" lang="en-US" sz="2000" b="1" dirty="0">
                    <a:solidFill>
                      <a:srgbClr val="000000"/>
                    </a:solidFill>
                  </a:rPr>
                  <a:t>(site specific)</a:t>
                </a:r>
              </a:p>
            </p:txBody>
          </p:sp>
        </p:grpSp>
        <p:sp>
          <p:nvSpPr>
            <p:cNvPr id="22565" name="Line 12"/>
            <p:cNvSpPr>
              <a:spLocks noChangeShapeType="1"/>
            </p:cNvSpPr>
            <p:nvPr/>
          </p:nvSpPr>
          <p:spPr bwMode="auto">
            <a:xfrm flipH="1" flipV="1">
              <a:off x="1296" y="1536"/>
              <a:ext cx="1584" cy="336"/>
            </a:xfrm>
            <a:prstGeom prst="line">
              <a:avLst/>
            </a:prstGeom>
            <a:noFill/>
            <a:ln w="63500">
              <a:solidFill>
                <a:srgbClr val="00FF00"/>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grpSp>
      <p:grpSp>
        <p:nvGrpSpPr>
          <p:cNvPr id="4" name="Group 45"/>
          <p:cNvGrpSpPr>
            <a:grpSpLocks/>
          </p:cNvGrpSpPr>
          <p:nvPr/>
        </p:nvGrpSpPr>
        <p:grpSpPr bwMode="auto">
          <a:xfrm>
            <a:off x="2667000" y="3505200"/>
            <a:ext cx="3581400" cy="990600"/>
            <a:chOff x="1680" y="2208"/>
            <a:chExt cx="2256" cy="624"/>
          </a:xfrm>
        </p:grpSpPr>
        <p:sp>
          <p:nvSpPr>
            <p:cNvPr id="22561" name="Line 14"/>
            <p:cNvSpPr>
              <a:spLocks noChangeShapeType="1"/>
            </p:cNvSpPr>
            <p:nvPr/>
          </p:nvSpPr>
          <p:spPr bwMode="auto">
            <a:xfrm>
              <a:off x="2881" y="2208"/>
              <a:ext cx="0" cy="624"/>
            </a:xfrm>
            <a:prstGeom prst="line">
              <a:avLst/>
            </a:prstGeom>
            <a:noFill/>
            <a:ln w="63500">
              <a:solidFill>
                <a:srgbClr val="00FFFF"/>
              </a:solidFill>
              <a:round/>
              <a:headEnd/>
              <a:tailEnd type="triangle" w="med" len="med"/>
            </a:ln>
          </p:spPr>
          <p:txBody>
            <a:bodyPr>
              <a:spAutoFit/>
            </a:bodyPr>
            <a:lstStyle/>
            <a:p>
              <a:pPr fontAlgn="base">
                <a:spcBef>
                  <a:spcPct val="0"/>
                </a:spcBef>
                <a:spcAft>
                  <a:spcPct val="0"/>
                </a:spcAft>
              </a:pPr>
              <a:endParaRPr lang="en-US" sz="4000" b="1">
                <a:solidFill>
                  <a:srgbClr val="FFFF00"/>
                </a:solidFill>
              </a:endParaRPr>
            </a:p>
          </p:txBody>
        </p:sp>
        <p:sp>
          <p:nvSpPr>
            <p:cNvPr id="22562" name="Text Box 15"/>
            <p:cNvSpPr txBox="1">
              <a:spLocks noChangeArrowheads="1"/>
            </p:cNvSpPr>
            <p:nvPr/>
          </p:nvSpPr>
          <p:spPr bwMode="auto">
            <a:xfrm>
              <a:off x="1680" y="2304"/>
              <a:ext cx="2256" cy="291"/>
            </a:xfrm>
            <a:prstGeom prst="rect">
              <a:avLst/>
            </a:prstGeom>
            <a:solidFill>
              <a:srgbClr val="00FFFF"/>
            </a:solidFill>
            <a:ln w="63500" algn="ctr">
              <a:solidFill>
                <a:srgbClr val="FF0000"/>
              </a:solidFill>
              <a:miter lim="800000"/>
              <a:headEnd/>
              <a:tailEnd/>
            </a:ln>
          </p:spPr>
          <p:txBody>
            <a:bodyPr>
              <a:spAutoFit/>
            </a:bodyPr>
            <a:lstStyle/>
            <a:p>
              <a:pPr algn="ctr" eaLnBrk="0" fontAlgn="base" hangingPunct="0">
                <a:spcBef>
                  <a:spcPct val="50000"/>
                </a:spcBef>
                <a:spcAft>
                  <a:spcPct val="0"/>
                </a:spcAft>
              </a:pPr>
              <a:r>
                <a:rPr kumimoji="1" lang="en-US" sz="2400" b="1" dirty="0">
                  <a:solidFill>
                    <a:srgbClr val="000000"/>
                  </a:solidFill>
                </a:rPr>
                <a:t>Leaching: </a:t>
              </a:r>
              <a:r>
                <a:rPr kumimoji="1" lang="en-US" sz="2000" b="1" dirty="0">
                  <a:solidFill>
                    <a:srgbClr val="000000"/>
                  </a:solidFill>
                </a:rPr>
                <a:t>___ mg/kg</a:t>
              </a:r>
            </a:p>
          </p:txBody>
        </p:sp>
      </p:grpSp>
      <p:sp>
        <p:nvSpPr>
          <p:cNvPr id="22538" name="Text Box 16"/>
          <p:cNvSpPr txBox="1">
            <a:spLocks noChangeArrowheads="1"/>
          </p:cNvSpPr>
          <p:nvPr/>
        </p:nvSpPr>
        <p:spPr bwMode="auto">
          <a:xfrm>
            <a:off x="6781800" y="152400"/>
            <a:ext cx="2362200" cy="523220"/>
          </a:xfrm>
          <a:prstGeom prst="rect">
            <a:avLst/>
          </a:prstGeom>
          <a:solidFill>
            <a:srgbClr val="FFFF00"/>
          </a:solidFill>
          <a:ln w="12700">
            <a:solidFill>
              <a:srgbClr val="000000"/>
            </a:solidFill>
            <a:miter lim="800000"/>
            <a:headEnd/>
            <a:tailEnd/>
          </a:ln>
        </p:spPr>
        <p:txBody>
          <a:bodyPr>
            <a:spAutoFit/>
          </a:bodyPr>
          <a:lstStyle/>
          <a:p>
            <a:pPr algn="ctr" eaLnBrk="0" fontAlgn="base" hangingPunct="0">
              <a:spcBef>
                <a:spcPct val="50000"/>
              </a:spcBef>
              <a:spcAft>
                <a:spcPct val="0"/>
              </a:spcAft>
            </a:pPr>
            <a:r>
              <a:rPr kumimoji="1" lang="en-US" sz="2800" b="1" dirty="0">
                <a:solidFill>
                  <a:srgbClr val="000000"/>
                </a:solidFill>
              </a:rPr>
              <a:t>INDOOR AIR</a:t>
            </a:r>
            <a:endParaRPr kumimoji="1" lang="en-US" sz="2400" b="1" dirty="0">
              <a:solidFill>
                <a:srgbClr val="000000"/>
              </a:solidFill>
            </a:endParaRPr>
          </a:p>
        </p:txBody>
      </p:sp>
      <p:sp>
        <p:nvSpPr>
          <p:cNvPr id="22539" name="Text Box 17"/>
          <p:cNvSpPr txBox="1">
            <a:spLocks noChangeArrowheads="1"/>
          </p:cNvSpPr>
          <p:nvPr/>
        </p:nvSpPr>
        <p:spPr bwMode="auto">
          <a:xfrm>
            <a:off x="6934200" y="2971800"/>
            <a:ext cx="2057400" cy="519113"/>
          </a:xfrm>
          <a:prstGeom prst="rect">
            <a:avLst/>
          </a:prstGeom>
          <a:solidFill>
            <a:srgbClr val="FFFF00"/>
          </a:solidFill>
          <a:ln w="12700">
            <a:noFill/>
            <a:miter lim="800000"/>
            <a:headEnd/>
            <a:tailEnd/>
          </a:ln>
        </p:spPr>
        <p:txBody>
          <a:bodyPr>
            <a:spAutoFit/>
          </a:bodyPr>
          <a:lstStyle/>
          <a:p>
            <a:pPr algn="ctr" eaLnBrk="0" fontAlgn="base" hangingPunct="0">
              <a:spcBef>
                <a:spcPct val="50000"/>
              </a:spcBef>
              <a:spcAft>
                <a:spcPct val="0"/>
              </a:spcAft>
            </a:pPr>
            <a:r>
              <a:rPr kumimoji="1" lang="en-US" sz="2800" b="1" dirty="0">
                <a:solidFill>
                  <a:srgbClr val="000000"/>
                </a:solidFill>
              </a:rPr>
              <a:t>SOIL GAS</a:t>
            </a:r>
          </a:p>
        </p:txBody>
      </p:sp>
      <p:sp>
        <p:nvSpPr>
          <p:cNvPr id="22557" name="Line 19"/>
          <p:cNvSpPr>
            <a:spLocks noChangeShapeType="1"/>
          </p:cNvSpPr>
          <p:nvPr/>
        </p:nvSpPr>
        <p:spPr bwMode="auto">
          <a:xfrm flipH="1">
            <a:off x="4267200" y="4953000"/>
            <a:ext cx="304800" cy="1219200"/>
          </a:xfrm>
          <a:prstGeom prst="line">
            <a:avLst/>
          </a:prstGeom>
          <a:noFill/>
          <a:ln w="63500">
            <a:solidFill>
              <a:srgbClr val="EAEAEA"/>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sp>
        <p:nvSpPr>
          <p:cNvPr id="22559" name="Text Box 21"/>
          <p:cNvSpPr txBox="1">
            <a:spLocks noChangeArrowheads="1"/>
          </p:cNvSpPr>
          <p:nvPr/>
        </p:nvSpPr>
        <p:spPr bwMode="auto">
          <a:xfrm>
            <a:off x="1943100" y="5889625"/>
            <a:ext cx="2286000" cy="769938"/>
          </a:xfrm>
          <a:prstGeom prst="rect">
            <a:avLst/>
          </a:prstGeom>
          <a:solidFill>
            <a:srgbClr val="EAEAEA"/>
          </a:solidFill>
          <a:ln w="9525">
            <a:solidFill>
              <a:schemeClr val="tx1"/>
            </a:solidFill>
            <a:miter lim="800000"/>
            <a:headEnd/>
            <a:tailEnd/>
          </a:ln>
        </p:spPr>
        <p:txBody>
          <a:bodyPr>
            <a:spAutoFit/>
          </a:bodyPr>
          <a:lstStyle/>
          <a:p>
            <a:pPr algn="ctr" eaLnBrk="0" fontAlgn="base" hangingPunct="0">
              <a:spcBef>
                <a:spcPct val="0"/>
              </a:spcBef>
              <a:spcAft>
                <a:spcPct val="0"/>
              </a:spcAft>
            </a:pPr>
            <a:r>
              <a:rPr kumimoji="1" lang="en-US" sz="2400" b="1" dirty="0">
                <a:solidFill>
                  <a:srgbClr val="000000"/>
                </a:solidFill>
              </a:rPr>
              <a:t>Gross Cont.</a:t>
            </a:r>
          </a:p>
          <a:p>
            <a:pPr algn="ctr" eaLnBrk="0" fontAlgn="base" hangingPunct="0">
              <a:spcBef>
                <a:spcPct val="0"/>
              </a:spcBef>
              <a:spcAft>
                <a:spcPct val="0"/>
              </a:spcAft>
            </a:pPr>
            <a:r>
              <a:rPr kumimoji="1" lang="en-US" sz="2000" b="1" dirty="0">
                <a:solidFill>
                  <a:srgbClr val="000000"/>
                </a:solidFill>
              </a:rPr>
              <a:t>___ µg/L</a:t>
            </a:r>
          </a:p>
        </p:txBody>
      </p:sp>
      <p:sp>
        <p:nvSpPr>
          <p:cNvPr id="22541" name="Text Box 24"/>
          <p:cNvSpPr txBox="1">
            <a:spLocks noChangeArrowheads="1"/>
          </p:cNvSpPr>
          <p:nvPr/>
        </p:nvSpPr>
        <p:spPr bwMode="auto">
          <a:xfrm>
            <a:off x="6629400" y="990600"/>
            <a:ext cx="2514600" cy="769441"/>
          </a:xfrm>
          <a:prstGeom prst="rect">
            <a:avLst/>
          </a:prstGeom>
          <a:solidFill>
            <a:srgbClr val="FF99FF"/>
          </a:solidFill>
          <a:ln w="12700">
            <a:solidFill>
              <a:srgbClr val="000000"/>
            </a:solidFill>
            <a:miter lim="800000"/>
            <a:headEnd/>
            <a:tailEnd/>
          </a:ln>
        </p:spPr>
        <p:txBody>
          <a:bodyPr>
            <a:spAutoFit/>
          </a:bodyPr>
          <a:lstStyle/>
          <a:p>
            <a:pPr algn="ctr" eaLnBrk="0" fontAlgn="base" hangingPunct="0">
              <a:spcBef>
                <a:spcPct val="50000"/>
              </a:spcBef>
              <a:spcAft>
                <a:spcPct val="0"/>
              </a:spcAft>
            </a:pPr>
            <a:r>
              <a:rPr kumimoji="1" lang="en-US" sz="2400" b="1" dirty="0">
                <a:solidFill>
                  <a:srgbClr val="000000"/>
                </a:solidFill>
              </a:rPr>
              <a:t>Vapor Intrusion     </a:t>
            </a:r>
            <a:r>
              <a:rPr kumimoji="1" lang="en-US" sz="2000" b="1" dirty="0">
                <a:solidFill>
                  <a:srgbClr val="000000"/>
                </a:solidFill>
              </a:rPr>
              <a:t>___ mg/kg</a:t>
            </a:r>
            <a:endParaRPr kumimoji="1" lang="en-US" sz="2000" b="1" baseline="30000" dirty="0">
              <a:solidFill>
                <a:srgbClr val="000000"/>
              </a:solidFill>
            </a:endParaRPr>
          </a:p>
        </p:txBody>
      </p:sp>
      <p:sp>
        <p:nvSpPr>
          <p:cNvPr id="22542" name="Line 26"/>
          <p:cNvSpPr>
            <a:spLocks noChangeShapeType="1"/>
          </p:cNvSpPr>
          <p:nvPr/>
        </p:nvSpPr>
        <p:spPr bwMode="auto">
          <a:xfrm flipV="1">
            <a:off x="5707063" y="1600200"/>
            <a:ext cx="922337" cy="0"/>
          </a:xfrm>
          <a:prstGeom prst="line">
            <a:avLst/>
          </a:prstGeom>
          <a:noFill/>
          <a:ln w="63500">
            <a:solidFill>
              <a:srgbClr val="FF99FF"/>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sp>
        <p:nvSpPr>
          <p:cNvPr id="22544" name="Line 29"/>
          <p:cNvSpPr>
            <a:spLocks noChangeShapeType="1"/>
          </p:cNvSpPr>
          <p:nvPr/>
        </p:nvSpPr>
        <p:spPr bwMode="auto">
          <a:xfrm flipV="1">
            <a:off x="6629400" y="5257800"/>
            <a:ext cx="533400" cy="1066800"/>
          </a:xfrm>
          <a:prstGeom prst="line">
            <a:avLst/>
          </a:prstGeom>
          <a:noFill/>
          <a:ln w="63500">
            <a:solidFill>
              <a:srgbClr val="FF99FF"/>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sp>
        <p:nvSpPr>
          <p:cNvPr id="22545" name="Line 31"/>
          <p:cNvSpPr>
            <a:spLocks noChangeShapeType="1"/>
          </p:cNvSpPr>
          <p:nvPr/>
        </p:nvSpPr>
        <p:spPr bwMode="auto">
          <a:xfrm>
            <a:off x="4572000" y="4953000"/>
            <a:ext cx="762000" cy="1295400"/>
          </a:xfrm>
          <a:prstGeom prst="line">
            <a:avLst/>
          </a:prstGeom>
          <a:noFill/>
          <a:ln w="63500">
            <a:solidFill>
              <a:srgbClr val="FF99FF"/>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sp>
        <p:nvSpPr>
          <p:cNvPr id="22546" name="Line 32"/>
          <p:cNvSpPr>
            <a:spLocks noChangeShapeType="1"/>
          </p:cNvSpPr>
          <p:nvPr/>
        </p:nvSpPr>
        <p:spPr bwMode="auto">
          <a:xfrm flipV="1">
            <a:off x="4572000" y="2057400"/>
            <a:ext cx="838200" cy="914400"/>
          </a:xfrm>
          <a:prstGeom prst="line">
            <a:avLst/>
          </a:prstGeom>
          <a:noFill/>
          <a:ln w="63500">
            <a:solidFill>
              <a:srgbClr val="FF99FF"/>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sp>
        <p:nvSpPr>
          <p:cNvPr id="22547" name="Line 33"/>
          <p:cNvSpPr>
            <a:spLocks noChangeShapeType="1"/>
          </p:cNvSpPr>
          <p:nvPr/>
        </p:nvSpPr>
        <p:spPr bwMode="auto">
          <a:xfrm flipV="1">
            <a:off x="6629400" y="6248400"/>
            <a:ext cx="685800" cy="0"/>
          </a:xfrm>
          <a:prstGeom prst="line">
            <a:avLst/>
          </a:prstGeom>
          <a:noFill/>
          <a:ln w="63500">
            <a:solidFill>
              <a:srgbClr val="FF99FF"/>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sp>
        <p:nvSpPr>
          <p:cNvPr id="22548" name="Text Box 34"/>
          <p:cNvSpPr txBox="1">
            <a:spLocks noChangeArrowheads="1"/>
          </p:cNvSpPr>
          <p:nvPr/>
        </p:nvSpPr>
        <p:spPr bwMode="auto">
          <a:xfrm>
            <a:off x="5334000" y="5867400"/>
            <a:ext cx="1371600" cy="835025"/>
          </a:xfrm>
          <a:prstGeom prst="rect">
            <a:avLst/>
          </a:prstGeom>
          <a:solidFill>
            <a:srgbClr val="FF99FF"/>
          </a:solidFill>
          <a:ln w="12700">
            <a:solidFill>
              <a:schemeClr val="tx1"/>
            </a:solidFill>
            <a:miter lim="800000"/>
            <a:headEnd/>
            <a:tailEnd/>
          </a:ln>
        </p:spPr>
        <p:txBody>
          <a:bodyPr>
            <a:spAutoFit/>
          </a:bodyPr>
          <a:lstStyle/>
          <a:p>
            <a:pPr algn="ctr" eaLnBrk="0" fontAlgn="base" hangingPunct="0">
              <a:spcBef>
                <a:spcPct val="50000"/>
              </a:spcBef>
              <a:spcAft>
                <a:spcPct val="0"/>
              </a:spcAft>
            </a:pPr>
            <a:r>
              <a:rPr kumimoji="1" lang="en-US" sz="2400" b="1">
                <a:solidFill>
                  <a:srgbClr val="000000"/>
                </a:solidFill>
              </a:rPr>
              <a:t>Human Health</a:t>
            </a:r>
          </a:p>
        </p:txBody>
      </p:sp>
      <p:sp>
        <p:nvSpPr>
          <p:cNvPr id="22549" name="Text Box 35"/>
          <p:cNvSpPr txBox="1">
            <a:spLocks noChangeArrowheads="1"/>
          </p:cNvSpPr>
          <p:nvPr/>
        </p:nvSpPr>
        <p:spPr bwMode="auto">
          <a:xfrm>
            <a:off x="7315200" y="5657850"/>
            <a:ext cx="1828800" cy="1138773"/>
          </a:xfrm>
          <a:prstGeom prst="rect">
            <a:avLst/>
          </a:prstGeom>
          <a:solidFill>
            <a:srgbClr val="FF99FF"/>
          </a:solidFill>
          <a:ln w="63500">
            <a:solidFill>
              <a:srgbClr val="FF0000"/>
            </a:solidFill>
            <a:miter lim="800000"/>
            <a:headEnd/>
            <a:tailEnd/>
          </a:ln>
        </p:spPr>
        <p:txBody>
          <a:bodyPr>
            <a:spAutoFit/>
          </a:bodyPr>
          <a:lstStyle/>
          <a:p>
            <a:pPr algn="ctr" eaLnBrk="0" fontAlgn="base" hangingPunct="0">
              <a:spcBef>
                <a:spcPct val="0"/>
              </a:spcBef>
              <a:spcAft>
                <a:spcPct val="0"/>
              </a:spcAft>
            </a:pPr>
            <a:r>
              <a:rPr kumimoji="1" lang="en-US" sz="2400" b="1" dirty="0">
                <a:solidFill>
                  <a:srgbClr val="000000"/>
                </a:solidFill>
              </a:rPr>
              <a:t>Drinking Water</a:t>
            </a:r>
          </a:p>
          <a:p>
            <a:pPr algn="ctr" eaLnBrk="0" fontAlgn="base" hangingPunct="0">
              <a:spcBef>
                <a:spcPct val="0"/>
              </a:spcBef>
              <a:spcAft>
                <a:spcPct val="0"/>
              </a:spcAft>
            </a:pPr>
            <a:r>
              <a:rPr kumimoji="1" lang="en-US" sz="2000" b="1" dirty="0">
                <a:solidFill>
                  <a:srgbClr val="000000"/>
                </a:solidFill>
              </a:rPr>
              <a:t>___ µg/L</a:t>
            </a:r>
          </a:p>
        </p:txBody>
      </p:sp>
      <p:sp>
        <p:nvSpPr>
          <p:cNvPr id="22550" name="Line 37"/>
          <p:cNvSpPr>
            <a:spLocks noChangeShapeType="1"/>
          </p:cNvSpPr>
          <p:nvPr/>
        </p:nvSpPr>
        <p:spPr bwMode="auto">
          <a:xfrm>
            <a:off x="6019800" y="1600200"/>
            <a:ext cx="381000" cy="685800"/>
          </a:xfrm>
          <a:prstGeom prst="line">
            <a:avLst/>
          </a:prstGeom>
          <a:noFill/>
          <a:ln w="63500">
            <a:solidFill>
              <a:srgbClr val="FF99FF"/>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sp>
        <p:nvSpPr>
          <p:cNvPr id="22551" name="Text Box 38"/>
          <p:cNvSpPr txBox="1">
            <a:spLocks noChangeArrowheads="1"/>
          </p:cNvSpPr>
          <p:nvPr/>
        </p:nvSpPr>
        <p:spPr bwMode="auto">
          <a:xfrm>
            <a:off x="4800600" y="1219200"/>
            <a:ext cx="1247775" cy="835025"/>
          </a:xfrm>
          <a:prstGeom prst="rect">
            <a:avLst/>
          </a:prstGeom>
          <a:solidFill>
            <a:srgbClr val="FF99FF"/>
          </a:solidFill>
          <a:ln w="12700">
            <a:solidFill>
              <a:schemeClr val="tx1"/>
            </a:solidFill>
            <a:miter lim="800000"/>
            <a:headEnd/>
            <a:tailEnd/>
          </a:ln>
        </p:spPr>
        <p:txBody>
          <a:bodyPr>
            <a:spAutoFit/>
          </a:bodyPr>
          <a:lstStyle/>
          <a:p>
            <a:pPr algn="ctr" eaLnBrk="0" fontAlgn="base" hangingPunct="0">
              <a:spcBef>
                <a:spcPct val="50000"/>
              </a:spcBef>
              <a:spcAft>
                <a:spcPct val="0"/>
              </a:spcAft>
            </a:pPr>
            <a:r>
              <a:rPr kumimoji="1" lang="en-US" sz="2400" b="1">
                <a:solidFill>
                  <a:srgbClr val="000000"/>
                </a:solidFill>
              </a:rPr>
              <a:t>Human Health</a:t>
            </a:r>
            <a:r>
              <a:rPr kumimoji="1" lang="en-US" sz="1400" b="1">
                <a:solidFill>
                  <a:srgbClr val="808080"/>
                </a:solidFill>
              </a:rPr>
              <a:t>  </a:t>
            </a:r>
          </a:p>
        </p:txBody>
      </p:sp>
      <p:sp>
        <p:nvSpPr>
          <p:cNvPr id="22552" name="Text Box 39"/>
          <p:cNvSpPr txBox="1">
            <a:spLocks noChangeArrowheads="1"/>
          </p:cNvSpPr>
          <p:nvPr/>
        </p:nvSpPr>
        <p:spPr bwMode="auto">
          <a:xfrm>
            <a:off x="6400800" y="1981200"/>
            <a:ext cx="2743200" cy="769441"/>
          </a:xfrm>
          <a:prstGeom prst="rect">
            <a:avLst/>
          </a:prstGeom>
          <a:solidFill>
            <a:srgbClr val="FF99FF"/>
          </a:solidFill>
          <a:ln w="12700">
            <a:solidFill>
              <a:schemeClr val="tx1"/>
            </a:solidFill>
            <a:miter lim="800000"/>
            <a:headEnd/>
            <a:tailEnd/>
          </a:ln>
        </p:spPr>
        <p:txBody>
          <a:bodyPr>
            <a:spAutoFit/>
          </a:bodyPr>
          <a:lstStyle/>
          <a:p>
            <a:pPr algn="ctr" eaLnBrk="0" fontAlgn="base" hangingPunct="0">
              <a:spcBef>
                <a:spcPct val="50000"/>
              </a:spcBef>
              <a:spcAft>
                <a:spcPct val="0"/>
              </a:spcAft>
            </a:pPr>
            <a:r>
              <a:rPr kumimoji="1" lang="en-US" sz="2400" b="1" dirty="0">
                <a:solidFill>
                  <a:srgbClr val="000000"/>
                </a:solidFill>
              </a:rPr>
              <a:t>Direct Exposure</a:t>
            </a:r>
          </a:p>
          <a:p>
            <a:pPr algn="ctr" eaLnBrk="0" fontAlgn="base" hangingPunct="0">
              <a:spcAft>
                <a:spcPct val="0"/>
              </a:spcAft>
            </a:pPr>
            <a:r>
              <a:rPr kumimoji="1" lang="en-US" sz="2000" b="1" dirty="0">
                <a:solidFill>
                  <a:srgbClr val="000000"/>
                </a:solidFill>
              </a:rPr>
              <a:t>___ mg/kg</a:t>
            </a:r>
          </a:p>
        </p:txBody>
      </p:sp>
      <p:sp>
        <p:nvSpPr>
          <p:cNvPr id="22555" name="Text Box 42"/>
          <p:cNvSpPr txBox="1">
            <a:spLocks noChangeArrowheads="1"/>
          </p:cNvSpPr>
          <p:nvPr/>
        </p:nvSpPr>
        <p:spPr bwMode="auto">
          <a:xfrm>
            <a:off x="2971800" y="4495800"/>
            <a:ext cx="3194050" cy="519113"/>
          </a:xfrm>
          <a:prstGeom prst="rect">
            <a:avLst/>
          </a:prstGeom>
          <a:solidFill>
            <a:srgbClr val="FFFF00"/>
          </a:solidFill>
          <a:ln w="12700">
            <a:noFill/>
            <a:miter lim="800000"/>
            <a:headEnd/>
            <a:tailEnd/>
          </a:ln>
        </p:spPr>
        <p:txBody>
          <a:bodyPr>
            <a:spAutoFit/>
          </a:bodyPr>
          <a:lstStyle/>
          <a:p>
            <a:pPr algn="ctr" eaLnBrk="0" fontAlgn="base" hangingPunct="0">
              <a:spcBef>
                <a:spcPct val="50000"/>
              </a:spcBef>
              <a:spcAft>
                <a:spcPct val="0"/>
              </a:spcAft>
            </a:pPr>
            <a:r>
              <a:rPr kumimoji="1" lang="en-US" sz="2800" b="1">
                <a:solidFill>
                  <a:srgbClr val="000000"/>
                </a:solidFill>
              </a:rPr>
              <a:t>GROUNDWATER</a:t>
            </a:r>
          </a:p>
        </p:txBody>
      </p:sp>
      <p:sp>
        <p:nvSpPr>
          <p:cNvPr id="22556" name="Text Box 43"/>
          <p:cNvSpPr txBox="1">
            <a:spLocks noChangeArrowheads="1"/>
          </p:cNvSpPr>
          <p:nvPr/>
        </p:nvSpPr>
        <p:spPr bwMode="auto">
          <a:xfrm>
            <a:off x="6261100" y="4422775"/>
            <a:ext cx="2882900" cy="769441"/>
          </a:xfrm>
          <a:prstGeom prst="rect">
            <a:avLst/>
          </a:prstGeom>
          <a:solidFill>
            <a:srgbClr val="FF99FF"/>
          </a:solidFill>
          <a:ln w="12700">
            <a:solidFill>
              <a:srgbClr val="000000"/>
            </a:solidFill>
            <a:miter lim="800000"/>
            <a:headEnd/>
            <a:tailEnd/>
          </a:ln>
        </p:spPr>
        <p:txBody>
          <a:bodyPr wrap="square">
            <a:spAutoFit/>
          </a:bodyPr>
          <a:lstStyle/>
          <a:p>
            <a:pPr algn="ctr" eaLnBrk="0" fontAlgn="base" hangingPunct="0">
              <a:spcBef>
                <a:spcPct val="0"/>
              </a:spcBef>
              <a:spcAft>
                <a:spcPct val="0"/>
              </a:spcAft>
            </a:pPr>
            <a:r>
              <a:rPr kumimoji="1" lang="en-US" sz="2400" b="1" dirty="0">
                <a:solidFill>
                  <a:srgbClr val="000000"/>
                </a:solidFill>
              </a:rPr>
              <a:t>Vapor Intrusion     </a:t>
            </a:r>
            <a:r>
              <a:rPr kumimoji="1" lang="en-US" sz="2000" b="1" dirty="0">
                <a:solidFill>
                  <a:srgbClr val="000000"/>
                </a:solidFill>
              </a:rPr>
              <a:t>___mg/L</a:t>
            </a:r>
          </a:p>
        </p:txBody>
      </p:sp>
      <p:sp>
        <p:nvSpPr>
          <p:cNvPr id="40" name="Text Box 40"/>
          <p:cNvSpPr txBox="1">
            <a:spLocks noChangeArrowheads="1"/>
          </p:cNvSpPr>
          <p:nvPr/>
        </p:nvSpPr>
        <p:spPr bwMode="auto">
          <a:xfrm>
            <a:off x="4724400" y="152400"/>
            <a:ext cx="1981200" cy="400110"/>
          </a:xfrm>
          <a:prstGeom prst="rect">
            <a:avLst/>
          </a:prstGeom>
          <a:solidFill>
            <a:srgbClr val="FF99FF"/>
          </a:solidFill>
          <a:ln w="12700">
            <a:solidFill>
              <a:schemeClr val="tx1"/>
            </a:solidFill>
            <a:miter lim="800000"/>
            <a:headEnd/>
            <a:tailEnd/>
          </a:ln>
        </p:spPr>
        <p:txBody>
          <a:bodyPr>
            <a:spAutoFit/>
          </a:bodyPr>
          <a:lstStyle/>
          <a:p>
            <a:pPr algn="ctr" eaLnBrk="0" fontAlgn="base" hangingPunct="0">
              <a:spcBef>
                <a:spcPct val="50000"/>
              </a:spcBef>
              <a:spcAft>
                <a:spcPct val="0"/>
              </a:spcAft>
            </a:pPr>
            <a:r>
              <a:rPr kumimoji="1" lang="en-US" sz="2000" b="1" dirty="0">
                <a:solidFill>
                  <a:srgbClr val="000000"/>
                </a:solidFill>
              </a:rPr>
              <a:t>___ µg/m</a:t>
            </a:r>
            <a:r>
              <a:rPr kumimoji="1" lang="en-US" sz="2000" b="1" baseline="30000" dirty="0">
                <a:solidFill>
                  <a:srgbClr val="000000"/>
                </a:solidFill>
              </a:rPr>
              <a:t>3</a:t>
            </a:r>
            <a:endParaRPr kumimoji="1" lang="en-US" sz="2000" b="1" dirty="0">
              <a:solidFill>
                <a:srgbClr val="000000"/>
              </a:solidFill>
            </a:endParaRPr>
          </a:p>
        </p:txBody>
      </p:sp>
      <p:sp>
        <p:nvSpPr>
          <p:cNvPr id="41" name="Text Box 40"/>
          <p:cNvSpPr txBox="1">
            <a:spLocks noChangeArrowheads="1"/>
          </p:cNvSpPr>
          <p:nvPr/>
        </p:nvSpPr>
        <p:spPr bwMode="auto">
          <a:xfrm>
            <a:off x="6334126" y="3522960"/>
            <a:ext cx="2809874" cy="400110"/>
          </a:xfrm>
          <a:prstGeom prst="rect">
            <a:avLst/>
          </a:prstGeom>
          <a:solidFill>
            <a:srgbClr val="FF99FF"/>
          </a:solidFill>
          <a:ln w="12700">
            <a:solidFill>
              <a:schemeClr val="tx1"/>
            </a:solidFill>
            <a:miter lim="800000"/>
            <a:headEnd/>
            <a:tailEnd/>
          </a:ln>
        </p:spPr>
        <p:txBody>
          <a:bodyPr wrap="square">
            <a:spAutoFit/>
          </a:bodyPr>
          <a:lstStyle/>
          <a:p>
            <a:pPr algn="ctr" eaLnBrk="0" fontAlgn="base" hangingPunct="0">
              <a:spcBef>
                <a:spcPct val="50000"/>
              </a:spcBef>
              <a:spcAft>
                <a:spcPct val="0"/>
              </a:spcAft>
            </a:pPr>
            <a:r>
              <a:rPr kumimoji="1" lang="en-US" sz="2000" b="1" dirty="0">
                <a:solidFill>
                  <a:srgbClr val="000000"/>
                </a:solidFill>
              </a:rPr>
              <a:t>___mg/m</a:t>
            </a:r>
            <a:r>
              <a:rPr kumimoji="1" lang="en-US" sz="2000" b="1" baseline="30000" dirty="0">
                <a:solidFill>
                  <a:srgbClr val="000000"/>
                </a:solidFill>
              </a:rPr>
              <a:t>3</a:t>
            </a:r>
            <a:endParaRPr kumimoji="1" lang="en-US" sz="2000" b="1" dirty="0">
              <a:solidFill>
                <a:srgbClr val="000000"/>
              </a:solidFill>
            </a:endParaRPr>
          </a:p>
        </p:txBody>
      </p:sp>
      <p:sp>
        <p:nvSpPr>
          <p:cNvPr id="42" name="Line 20">
            <a:extLst>
              <a:ext uri="{FF2B5EF4-FFF2-40B4-BE49-F238E27FC236}">
                <a16:creationId xmlns:a16="http://schemas.microsoft.com/office/drawing/2014/main" id="{61D2002B-0D40-4A73-963D-07D5B01FFDAD}"/>
              </a:ext>
            </a:extLst>
          </p:cNvPr>
          <p:cNvSpPr>
            <a:spLocks noChangeShapeType="1"/>
          </p:cNvSpPr>
          <p:nvPr/>
        </p:nvSpPr>
        <p:spPr bwMode="auto">
          <a:xfrm flipH="1" flipV="1">
            <a:off x="3276600" y="2132013"/>
            <a:ext cx="1295400" cy="839788"/>
          </a:xfrm>
          <a:prstGeom prst="line">
            <a:avLst/>
          </a:prstGeom>
          <a:noFill/>
          <a:ln w="63500">
            <a:solidFill>
              <a:srgbClr val="EAEAEA"/>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sp>
        <p:nvSpPr>
          <p:cNvPr id="43" name="Text Box 22">
            <a:extLst>
              <a:ext uri="{FF2B5EF4-FFF2-40B4-BE49-F238E27FC236}">
                <a16:creationId xmlns:a16="http://schemas.microsoft.com/office/drawing/2014/main" id="{3C7341E3-A8DC-4E81-95C4-EE5E4ED4E07D}"/>
              </a:ext>
            </a:extLst>
          </p:cNvPr>
          <p:cNvSpPr txBox="1">
            <a:spLocks noChangeArrowheads="1"/>
          </p:cNvSpPr>
          <p:nvPr/>
        </p:nvSpPr>
        <p:spPr bwMode="auto">
          <a:xfrm>
            <a:off x="2219325" y="1317625"/>
            <a:ext cx="2009775" cy="769938"/>
          </a:xfrm>
          <a:prstGeom prst="rect">
            <a:avLst/>
          </a:prstGeom>
          <a:solidFill>
            <a:srgbClr val="EAEAEA"/>
          </a:solidFill>
          <a:ln w="9525">
            <a:solidFill>
              <a:schemeClr val="tx1"/>
            </a:solidFill>
            <a:miter lim="800000"/>
            <a:headEnd/>
            <a:tailEnd/>
          </a:ln>
        </p:spPr>
        <p:txBody>
          <a:bodyPr wrap="square">
            <a:spAutoFit/>
          </a:bodyPr>
          <a:lstStyle/>
          <a:p>
            <a:pPr algn="ctr" eaLnBrk="0" fontAlgn="base" hangingPunct="0">
              <a:spcBef>
                <a:spcPct val="50000"/>
              </a:spcBef>
              <a:spcAft>
                <a:spcPct val="0"/>
              </a:spcAft>
            </a:pPr>
            <a:r>
              <a:rPr kumimoji="1" lang="en-US" sz="2400" b="1" dirty="0">
                <a:solidFill>
                  <a:srgbClr val="000000"/>
                </a:solidFill>
              </a:rPr>
              <a:t>Gross Cont. </a:t>
            </a:r>
            <a:r>
              <a:rPr kumimoji="1" lang="en-US" sz="2000" b="1" dirty="0">
                <a:solidFill>
                  <a:srgbClr val="000000"/>
                </a:solidFill>
              </a:rPr>
              <a:t>___ mg/kg</a:t>
            </a:r>
          </a:p>
        </p:txBody>
      </p:sp>
      <p:sp>
        <p:nvSpPr>
          <p:cNvPr id="22554" name="Text Box 41"/>
          <p:cNvSpPr txBox="1">
            <a:spLocks noChangeArrowheads="1"/>
          </p:cNvSpPr>
          <p:nvPr/>
        </p:nvSpPr>
        <p:spPr bwMode="auto">
          <a:xfrm>
            <a:off x="3810000" y="2971800"/>
            <a:ext cx="1447800" cy="519113"/>
          </a:xfrm>
          <a:prstGeom prst="rect">
            <a:avLst/>
          </a:prstGeom>
          <a:solidFill>
            <a:srgbClr val="FFFF00"/>
          </a:solidFill>
          <a:ln w="12700">
            <a:noFill/>
            <a:miter lim="800000"/>
            <a:headEnd/>
            <a:tailEnd/>
          </a:ln>
        </p:spPr>
        <p:txBody>
          <a:bodyPr>
            <a:spAutoFit/>
          </a:bodyPr>
          <a:lstStyle/>
          <a:p>
            <a:pPr algn="ctr" eaLnBrk="0" fontAlgn="base" hangingPunct="0">
              <a:spcBef>
                <a:spcPct val="50000"/>
              </a:spcBef>
              <a:spcAft>
                <a:spcPct val="0"/>
              </a:spcAft>
            </a:pPr>
            <a:r>
              <a:rPr kumimoji="1" lang="en-US" sz="2800" b="1">
                <a:solidFill>
                  <a:srgbClr val="000000"/>
                </a:solidFill>
              </a:rPr>
              <a:t>SOIL</a:t>
            </a:r>
          </a:p>
        </p:txBody>
      </p:sp>
      <p:sp>
        <p:nvSpPr>
          <p:cNvPr id="5" name="Slide Number Placeholder 4"/>
          <p:cNvSpPr>
            <a:spLocks noGrp="1"/>
          </p:cNvSpPr>
          <p:nvPr>
            <p:ph type="sldNum" sz="quarter" idx="12"/>
          </p:nvPr>
        </p:nvSpPr>
        <p:spPr/>
        <p:txBody>
          <a:bodyPr/>
          <a:lstStyle/>
          <a:p>
            <a:fld id="{77CD6BDE-A700-4CC1-A8B9-DB2FE996EB9A}" type="slidenum">
              <a:rPr lang="en-US" smtClean="0"/>
              <a:pPr/>
              <a:t>29</a:t>
            </a:fld>
            <a:endParaRPr lang="en-US"/>
          </a:p>
        </p:txBody>
      </p:sp>
    </p:spTree>
    <p:extLst>
      <p:ext uri="{BB962C8B-B14F-4D97-AF65-F5344CB8AC3E}">
        <p14:creationId xmlns:p14="http://schemas.microsoft.com/office/powerpoint/2010/main" val="308524468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462079" y="746936"/>
            <a:ext cx="8322994" cy="6047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0" indent="0">
              <a:lnSpc>
                <a:spcPct val="100000"/>
              </a:lnSpc>
              <a:spcAft>
                <a:spcPts val="600"/>
              </a:spcAft>
              <a:buNone/>
            </a:pPr>
            <a:r>
              <a:rPr lang="en-US" sz="2200" b="1" dirty="0">
                <a:solidFill>
                  <a:srgbClr val="FF0000"/>
                </a:solidFill>
                <a:latin typeface="+mn-lt"/>
                <a:cs typeface="Times New Roman" panose="02020603050405020304" pitchFamily="18" charset="0"/>
              </a:rPr>
              <a:t>1. TPH is only useful as a qualitative screening tool.</a:t>
            </a:r>
          </a:p>
          <a:p>
            <a:pPr>
              <a:lnSpc>
                <a:spcPct val="100000"/>
              </a:lnSpc>
              <a:spcAft>
                <a:spcPts val="600"/>
              </a:spcAft>
            </a:pPr>
            <a:r>
              <a:rPr lang="en-US" sz="2200" b="1" dirty="0">
                <a:latin typeface="+mn-lt"/>
                <a:cs typeface="Times New Roman" panose="02020603050405020304" pitchFamily="18" charset="0"/>
              </a:rPr>
              <a:t>TPH and hydrocarbon-related degradation compounds often dominant contamination and must be quantitatively evaluated as part of an environmental hazard evaluation (risk assessment).</a:t>
            </a:r>
          </a:p>
          <a:p>
            <a:pPr marL="0" indent="0">
              <a:lnSpc>
                <a:spcPct val="100000"/>
              </a:lnSpc>
              <a:spcAft>
                <a:spcPts val="600"/>
              </a:spcAft>
              <a:buNone/>
            </a:pPr>
            <a:r>
              <a:rPr lang="en-US" sz="2200" b="1" dirty="0">
                <a:solidFill>
                  <a:srgbClr val="FF0000"/>
                </a:solidFill>
                <a:latin typeface="+mn-lt"/>
                <a:cs typeface="Times New Roman" panose="02020603050405020304" pitchFamily="18" charset="0"/>
              </a:rPr>
              <a:t>2. Methods are not available to quantitatively assess risk posed by TPH compounds. </a:t>
            </a:r>
          </a:p>
          <a:p>
            <a:pPr marL="288925" lvl="1">
              <a:lnSpc>
                <a:spcPct val="100000"/>
              </a:lnSpc>
              <a:spcAft>
                <a:spcPts val="600"/>
              </a:spcAft>
              <a:tabLst>
                <a:tab pos="231775" algn="l"/>
              </a:tabLst>
            </a:pPr>
            <a:r>
              <a:rPr lang="en-US" sz="2200" b="1" dirty="0">
                <a:latin typeface="+mn-lt"/>
                <a:cs typeface="Times New Roman" panose="02020603050405020304" pitchFamily="18" charset="0"/>
              </a:rPr>
              <a:t>TPH risk can be quantitatively assessed in the </a:t>
            </a:r>
            <a:r>
              <a:rPr lang="en-US" sz="2200" b="1" i="1" dirty="0">
                <a:latin typeface="+mn-lt"/>
                <a:cs typeface="Times New Roman" panose="02020603050405020304" pitchFamily="18" charset="0"/>
              </a:rPr>
              <a:t>same manner </a:t>
            </a:r>
            <a:r>
              <a:rPr lang="en-US" sz="2200" b="1" dirty="0">
                <a:latin typeface="+mn-lt"/>
                <a:cs typeface="Times New Roman" panose="02020603050405020304" pitchFamily="18" charset="0"/>
              </a:rPr>
              <a:t>as individual chemicals like BTEX and PAHs (available since the 1990s).</a:t>
            </a:r>
          </a:p>
          <a:p>
            <a:pPr marL="0" indent="0">
              <a:lnSpc>
                <a:spcPct val="100000"/>
              </a:lnSpc>
              <a:spcAft>
                <a:spcPts val="600"/>
              </a:spcAft>
              <a:buNone/>
            </a:pPr>
            <a:r>
              <a:rPr lang="en-US" sz="2200" b="1" dirty="0">
                <a:solidFill>
                  <a:srgbClr val="FF0000"/>
                </a:solidFill>
                <a:latin typeface="+mn-lt"/>
                <a:cs typeface="Times New Roman" panose="02020603050405020304" pitchFamily="18" charset="0"/>
              </a:rPr>
              <a:t>3. TPH only needs to be considered if benzene and other individually targeted compounds are not detected.</a:t>
            </a:r>
          </a:p>
          <a:p>
            <a:pPr marL="288925" lvl="1">
              <a:lnSpc>
                <a:spcPct val="100000"/>
              </a:lnSpc>
              <a:spcAft>
                <a:spcPts val="600"/>
              </a:spcAft>
              <a:tabLst/>
            </a:pPr>
            <a:r>
              <a:rPr lang="en-US" sz="2200" b="1" dirty="0">
                <a:latin typeface="+mn-lt"/>
                <a:cs typeface="Times New Roman" panose="02020603050405020304" pitchFamily="18" charset="0"/>
              </a:rPr>
              <a:t>The TPH component of petroleum can still pose a risk when concentrations of BTEX and PAHs meet target risks or action/screening levels.</a:t>
            </a:r>
          </a:p>
          <a:p>
            <a:pPr marL="60325" lvl="1" indent="0">
              <a:lnSpc>
                <a:spcPct val="100000"/>
              </a:lnSpc>
              <a:spcAft>
                <a:spcPts val="600"/>
              </a:spcAft>
              <a:buNone/>
              <a:tabLst/>
            </a:pPr>
            <a:r>
              <a:rPr lang="en-US" sz="2200" b="1" dirty="0">
                <a:solidFill>
                  <a:srgbClr val="FF0000"/>
                </a:solidFill>
                <a:latin typeface="+mn-lt"/>
                <a:cs typeface="Times New Roman" panose="02020603050405020304" pitchFamily="18" charset="0"/>
              </a:rPr>
              <a:t>4. Pre-approved TPH Environmental Action Levels are not necessary.</a:t>
            </a:r>
          </a:p>
          <a:p>
            <a:pPr marL="403225" lvl="1" indent="-342900">
              <a:lnSpc>
                <a:spcPct val="100000"/>
              </a:lnSpc>
              <a:spcAft>
                <a:spcPts val="600"/>
              </a:spcAft>
              <a:tabLst/>
            </a:pPr>
            <a:r>
              <a:rPr lang="en-US" sz="2200" b="1" dirty="0">
                <a:latin typeface="+mn-lt"/>
                <a:cs typeface="Times New Roman" panose="02020603050405020304" pitchFamily="18" charset="0"/>
              </a:rPr>
              <a:t>Efficient assessment of 100s of thousands of release sites requires pre-approved action levels.</a:t>
            </a:r>
          </a:p>
        </p:txBody>
      </p:sp>
      <p:sp>
        <p:nvSpPr>
          <p:cNvPr id="5" name="TextBox 4"/>
          <p:cNvSpPr txBox="1"/>
          <p:nvPr/>
        </p:nvSpPr>
        <p:spPr>
          <a:xfrm>
            <a:off x="1751474" y="212362"/>
            <a:ext cx="5717206" cy="584775"/>
          </a:xfrm>
          <a:prstGeom prst="rect">
            <a:avLst/>
          </a:prstGeom>
          <a:noFill/>
        </p:spPr>
        <p:txBody>
          <a:bodyPr wrap="none" rtlCol="0">
            <a:spAutoFit/>
          </a:bodyPr>
          <a:lstStyle/>
          <a:p>
            <a:pPr algn="ctr"/>
            <a:r>
              <a:rPr lang="en-US" altLang="en-US" sz="3200" b="1" dirty="0">
                <a:ea typeface="SimSun" panose="02010600030101010101" pitchFamily="2" charset="-122"/>
                <a:cs typeface="Times New Roman" panose="02020603050405020304" pitchFamily="18" charset="0"/>
              </a:rPr>
              <a:t>Petroleum Risk Misconceptions</a:t>
            </a:r>
          </a:p>
        </p:txBody>
      </p:sp>
      <p:sp>
        <p:nvSpPr>
          <p:cNvPr id="2" name="Slide Number Placeholder 1"/>
          <p:cNvSpPr>
            <a:spLocks noGrp="1"/>
          </p:cNvSpPr>
          <p:nvPr>
            <p:ph type="sldNum" sz="quarter" idx="12"/>
          </p:nvPr>
        </p:nvSpPr>
        <p:spPr/>
        <p:txBody>
          <a:bodyPr/>
          <a:lstStyle/>
          <a:p>
            <a:fld id="{77CD6BDE-A700-4CC1-A8B9-DB2FE996EB9A}" type="slidenum">
              <a:rPr lang="en-US" smtClean="0"/>
              <a:pPr/>
              <a:t>3</a:t>
            </a:fld>
            <a:endParaRPr lang="en-US"/>
          </a:p>
        </p:txBody>
      </p:sp>
    </p:spTree>
    <p:extLst>
      <p:ext uri="{BB962C8B-B14F-4D97-AF65-F5344CB8AC3E}">
        <p14:creationId xmlns:p14="http://schemas.microsoft.com/office/powerpoint/2010/main" val="2283876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A515E7-1FDC-4C8B-B7A3-EB6E38666BB8}"/>
              </a:ext>
            </a:extLst>
          </p:cNvPr>
          <p:cNvSpPr>
            <a:spLocks/>
          </p:cNvSpPr>
          <p:nvPr/>
        </p:nvSpPr>
        <p:spPr bwMode="auto">
          <a:xfrm>
            <a:off x="230737" y="203439"/>
            <a:ext cx="8738514" cy="990909"/>
          </a:xfrm>
          <a:prstGeom prst="rect">
            <a:avLst/>
          </a:prstGeom>
          <a:noFill/>
          <a:ln w="12700" cap="flat">
            <a:noFill/>
            <a:miter lim="800000"/>
            <a:headEnd type="none" w="med" len="med"/>
            <a:tailEnd type="none" w="med" len="med"/>
          </a:ln>
        </p:spPr>
        <p:txBody>
          <a:bodyPr lIns="0" tIns="0" rIns="0" bIns="0"/>
          <a:lstStyle/>
          <a:p>
            <a:pPr algn="ctr"/>
            <a:r>
              <a:rPr lang="en-US" sz="3200" b="1" dirty="0">
                <a:cs typeface="Times New Roman" pitchFamily="18" charset="0"/>
                <a:sym typeface="Helvetica" charset="0"/>
              </a:rPr>
              <a:t>Weighted Toxicity of Cookies and TPH Mixtures</a:t>
            </a:r>
          </a:p>
          <a:p>
            <a:pPr algn="ctr"/>
            <a:r>
              <a:rPr lang="en-US" sz="2400" b="1" u="sng" dirty="0">
                <a:cs typeface="Times New Roman" pitchFamily="18" charset="0"/>
                <a:sym typeface="Helvetica" charset="0"/>
              </a:rPr>
              <a:t>(</a:t>
            </a:r>
            <a:r>
              <a:rPr lang="en-US" sz="2400" b="1" dirty="0">
                <a:cs typeface="Times New Roman" panose="02020603050405020304" pitchFamily="18" charset="0"/>
              </a:rPr>
              <a:t>Defined Range of Possible Weighted Calories or Toxicity Factors</a:t>
            </a:r>
            <a:r>
              <a:rPr lang="en-US" sz="2400" b="1" u="sng" dirty="0">
                <a:cs typeface="Times New Roman" pitchFamily="18" charset="0"/>
                <a:sym typeface="Helvetica" charset="0"/>
              </a:rPr>
              <a:t>)</a:t>
            </a:r>
          </a:p>
        </p:txBody>
      </p:sp>
      <p:sp>
        <p:nvSpPr>
          <p:cNvPr id="5" name="Rectangle 3">
            <a:extLst>
              <a:ext uri="{FF2B5EF4-FFF2-40B4-BE49-F238E27FC236}">
                <a16:creationId xmlns:a16="http://schemas.microsoft.com/office/drawing/2014/main" id="{0B448DEA-126C-4682-8397-6A88AE49DE3D}"/>
              </a:ext>
            </a:extLst>
          </p:cNvPr>
          <p:cNvSpPr txBox="1">
            <a:spLocks noChangeArrowheads="1"/>
          </p:cNvSpPr>
          <p:nvPr/>
        </p:nvSpPr>
        <p:spPr>
          <a:xfrm>
            <a:off x="2223531" y="3173450"/>
            <a:ext cx="4282353" cy="2535139"/>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b="1" dirty="0">
                <a:cs typeface="Times New Roman" panose="02020603050405020304" pitchFamily="18" charset="0"/>
              </a:rPr>
              <a:t>Total Calories (weighted toxicity) Calculated </a:t>
            </a:r>
            <a:r>
              <a:rPr lang="en-US" sz="2000" b="1" i="1" dirty="0">
                <a:cs typeface="Times New Roman" panose="02020603050405020304" pitchFamily="18" charset="0"/>
              </a:rPr>
              <a:t>Based on Recipe and calories per mass for individual ingredients</a:t>
            </a:r>
            <a:r>
              <a:rPr lang="en-US" sz="2000" b="1" dirty="0">
                <a:cs typeface="Times New Roman" panose="02020603050405020304" pitchFamily="18" charset="0"/>
              </a:rPr>
              <a:t>;</a:t>
            </a:r>
          </a:p>
          <a:p>
            <a:pPr marL="0" indent="0" algn="ctr">
              <a:lnSpc>
                <a:spcPct val="100000"/>
              </a:lnSpc>
              <a:buFontTx/>
              <a:buNone/>
            </a:pPr>
            <a:r>
              <a:rPr lang="en-US" sz="2000" b="1" u="sng" dirty="0">
                <a:cs typeface="Times New Roman" panose="02020603050405020304" pitchFamily="18" charset="0"/>
              </a:rPr>
              <a:t>Possible Caloric Range:</a:t>
            </a:r>
          </a:p>
          <a:p>
            <a:pPr marL="1144588" indent="-1144588">
              <a:buFontTx/>
              <a:buNone/>
            </a:pPr>
            <a:r>
              <a:rPr lang="en-US" sz="2000" b="1" dirty="0">
                <a:cs typeface="Times New Roman" panose="02020603050405020304" pitchFamily="18" charset="0"/>
              </a:rPr>
              <a:t>Highest = 	Pure chocolate (most toxic)</a:t>
            </a:r>
          </a:p>
          <a:p>
            <a:pPr marL="1144588" indent="-1144588">
              <a:buFontTx/>
              <a:buNone/>
            </a:pPr>
            <a:r>
              <a:rPr lang="en-US" sz="2000" b="1" dirty="0">
                <a:cs typeface="Times New Roman" panose="02020603050405020304" pitchFamily="18" charset="0"/>
              </a:rPr>
              <a:t>Lowest = 	Pure flour (least toxic)</a:t>
            </a:r>
          </a:p>
        </p:txBody>
      </p:sp>
      <p:grpSp>
        <p:nvGrpSpPr>
          <p:cNvPr id="14" name="Group 13">
            <a:extLst>
              <a:ext uri="{FF2B5EF4-FFF2-40B4-BE49-F238E27FC236}">
                <a16:creationId xmlns:a16="http://schemas.microsoft.com/office/drawing/2014/main" id="{75DD3ABA-647B-41ED-965A-6B3743D3B2F1}"/>
              </a:ext>
            </a:extLst>
          </p:cNvPr>
          <p:cNvGrpSpPr/>
          <p:nvPr/>
        </p:nvGrpSpPr>
        <p:grpSpPr>
          <a:xfrm>
            <a:off x="267238" y="2991856"/>
            <a:ext cx="1771120" cy="2595809"/>
            <a:chOff x="495284" y="3557164"/>
            <a:chExt cx="1936732" cy="2814029"/>
          </a:xfrm>
        </p:grpSpPr>
        <p:grpSp>
          <p:nvGrpSpPr>
            <p:cNvPr id="8" name="Group 7">
              <a:extLst>
                <a:ext uri="{FF2B5EF4-FFF2-40B4-BE49-F238E27FC236}">
                  <a16:creationId xmlns:a16="http://schemas.microsoft.com/office/drawing/2014/main" id="{241F33C2-EE4E-404D-BEC8-0F13918BA86E}"/>
                </a:ext>
              </a:extLst>
            </p:cNvPr>
            <p:cNvGrpSpPr/>
            <p:nvPr/>
          </p:nvGrpSpPr>
          <p:grpSpPr>
            <a:xfrm>
              <a:off x="495284" y="3557164"/>
              <a:ext cx="1813419" cy="2814029"/>
              <a:chOff x="251550" y="3780959"/>
              <a:chExt cx="1813419" cy="2814029"/>
            </a:xfrm>
          </p:grpSpPr>
          <p:sp>
            <p:nvSpPr>
              <p:cNvPr id="9" name="Rectangle 3">
                <a:extLst>
                  <a:ext uri="{FF2B5EF4-FFF2-40B4-BE49-F238E27FC236}">
                    <a16:creationId xmlns:a16="http://schemas.microsoft.com/office/drawing/2014/main" id="{ABBB722A-6846-42C9-9C4C-D2D85893CD31}"/>
                  </a:ext>
                </a:extLst>
              </p:cNvPr>
              <p:cNvSpPr txBox="1">
                <a:spLocks noChangeArrowheads="1"/>
              </p:cNvSpPr>
              <p:nvPr/>
            </p:nvSpPr>
            <p:spPr>
              <a:xfrm>
                <a:off x="328032" y="3780959"/>
                <a:ext cx="1660454" cy="38028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2000" b="1" dirty="0">
                    <a:cs typeface="Times New Roman" panose="02020603050405020304" pitchFamily="18" charset="0"/>
                  </a:rPr>
                  <a:t>Ingredients</a:t>
                </a:r>
              </a:p>
            </p:txBody>
          </p:sp>
          <p:pic>
            <p:nvPicPr>
              <p:cNvPr id="2" name="Picture 1">
                <a:extLst>
                  <a:ext uri="{FF2B5EF4-FFF2-40B4-BE49-F238E27FC236}">
                    <a16:creationId xmlns:a16="http://schemas.microsoft.com/office/drawing/2014/main" id="{0F2A9A5F-271C-4C0A-98C0-4CB21366089D}"/>
                  </a:ext>
                </a:extLst>
              </p:cNvPr>
              <p:cNvPicPr>
                <a:picLocks noChangeAspect="1"/>
              </p:cNvPicPr>
              <p:nvPr/>
            </p:nvPicPr>
            <p:blipFill>
              <a:blip r:embed="rId2"/>
              <a:stretch>
                <a:fillRect/>
              </a:stretch>
            </p:blipFill>
            <p:spPr>
              <a:xfrm>
                <a:off x="251550" y="4161241"/>
                <a:ext cx="1813419" cy="2433747"/>
              </a:xfrm>
              <a:prstGeom prst="rect">
                <a:avLst/>
              </a:prstGeom>
              <a:ln>
                <a:solidFill>
                  <a:schemeClr val="tx1"/>
                </a:solidFill>
              </a:ln>
            </p:spPr>
          </p:pic>
        </p:grpSp>
        <p:sp>
          <p:nvSpPr>
            <p:cNvPr id="13" name="Oval 12">
              <a:extLst>
                <a:ext uri="{FF2B5EF4-FFF2-40B4-BE49-F238E27FC236}">
                  <a16:creationId xmlns:a16="http://schemas.microsoft.com/office/drawing/2014/main" id="{F7D4E98F-BD0A-4B51-9F61-4C127D17D7D2}"/>
                </a:ext>
              </a:extLst>
            </p:cNvPr>
            <p:cNvSpPr/>
            <p:nvPr/>
          </p:nvSpPr>
          <p:spPr>
            <a:xfrm>
              <a:off x="1686380" y="4186989"/>
              <a:ext cx="745636" cy="68339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F631B2A-0A2A-4F0D-A474-A4B85458F02A}"/>
                </a:ext>
              </a:extLst>
            </p:cNvPr>
            <p:cNvSpPr/>
            <p:nvPr/>
          </p:nvSpPr>
          <p:spPr>
            <a:xfrm>
              <a:off x="1246562" y="4780865"/>
              <a:ext cx="1109646" cy="939599"/>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266" name="Picture 2" descr="Original NESTLÉ® TOLL HOUSE® Chocolate Chip Cookie Reci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7606" y="1351223"/>
            <a:ext cx="2475396" cy="16502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7" name="Straight Connector 16"/>
          <p:cNvCxnSpPr/>
          <p:nvPr/>
        </p:nvCxnSpPr>
        <p:spPr>
          <a:xfrm flipH="1">
            <a:off x="6675635" y="1271262"/>
            <a:ext cx="29119" cy="4650849"/>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77CD6BDE-A700-4CC1-A8B9-DB2FE996EB9A}" type="slidenum">
              <a:rPr lang="en-US" smtClean="0"/>
              <a:pPr/>
              <a:t>30</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1181" y="1330839"/>
            <a:ext cx="1146464" cy="1673391"/>
          </a:xfrm>
          <a:prstGeom prst="rect">
            <a:avLst/>
          </a:prstGeom>
        </p:spPr>
      </p:pic>
      <mc:AlternateContent xmlns:mc="http://schemas.openxmlformats.org/markup-compatibility/2006" xmlns:a14="http://schemas.microsoft.com/office/drawing/2010/main">
        <mc:Choice Requires="a14">
          <p:sp>
            <p:nvSpPr>
              <p:cNvPr id="27" name="TextBox 26"/>
              <p:cNvSpPr txBox="1"/>
              <p:nvPr/>
            </p:nvSpPr>
            <p:spPr>
              <a:xfrm>
                <a:off x="267537" y="5979325"/>
                <a:ext cx="8608254" cy="833433"/>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Weighted Toxicity  </a:t>
                </a:r>
                <a14:m>
                  <m:oMath xmlns:m="http://schemas.openxmlformats.org/officeDocument/2006/math">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num>
                      <m:den>
                        <m:eqArr>
                          <m:eqArrPr>
                            <m:ctrlP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ctrlP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d>
                                  <m:dPr>
                                    <m:ctrlP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𝑭𝒓𝒂𝒄𝒕𝒊𝒐𝒏</m:t>
                                    </m:r>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m:t>
                                    </m:r>
                                  </m:e>
                                </m:d>
                              </m:num>
                              <m:den>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𝑭𝒓𝒂𝒄𝒕𝒊𝒐𝒏</m:t>
                                </m:r>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m:t>
                                </m:r>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𝑻𝒐𝒙𝒊𝒄𝒊𝒕𝒚</m:t>
                                </m:r>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𝑭𝒂𝒄𝒕𝒐𝒓</m:t>
                                </m:r>
                              </m:den>
                            </m:f>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d>
                                  <m:dPr>
                                    <m:ctrlP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𝑭𝒓𝒂𝒄𝒕𝒊𝒐𝒏</m:t>
                                    </m:r>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𝑩</m:t>
                                    </m:r>
                                  </m:e>
                                </m:d>
                              </m:num>
                              <m:den>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𝑭𝒓𝒂𝒄𝒕𝒊𝒐𝒏</m:t>
                                </m:r>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𝑩</m:t>
                                </m:r>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𝑻𝒐𝒙𝒊𝒄𝒊𝒕𝒚</m:t>
                                </m:r>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𝑭𝒂𝒄𝒕𝒐𝒓</m:t>
                                </m:r>
                              </m:den>
                            </m:f>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𝒆𝒕𝒄</m:t>
                            </m:r>
                            <m: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eqArr>
                      </m:den>
                    </m:f>
                  </m:oMath>
                </a14:m>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267537" y="5979325"/>
                <a:ext cx="8608254" cy="833433"/>
              </a:xfrm>
              <a:prstGeom prst="rect">
                <a:avLst/>
              </a:prstGeom>
              <a:blipFill rotWithShape="0">
                <a:blip r:embed="rId7"/>
                <a:stretch>
                  <a:fillRect l="-1061"/>
                </a:stretch>
              </a:blipFill>
              <a:ln>
                <a:solidFill>
                  <a:schemeClr val="tx1"/>
                </a:solidFill>
              </a:ln>
            </p:spPr>
            <p:txBody>
              <a:bodyPr/>
              <a:lstStyle/>
              <a:p>
                <a:r>
                  <a:rPr lang="en-US">
                    <a:noFill/>
                  </a:rPr>
                  <a:t> </a:t>
                </a:r>
              </a:p>
            </p:txBody>
          </p:sp>
        </mc:Fallback>
      </mc:AlternateContent>
      <p:sp>
        <p:nvSpPr>
          <p:cNvPr id="22" name="Rectangle 3">
            <a:extLst>
              <a:ext uri="{FF2B5EF4-FFF2-40B4-BE49-F238E27FC236}">
                <a16:creationId xmlns:a16="http://schemas.microsoft.com/office/drawing/2014/main" id="{C84A917B-BA94-4C6A-B7FA-00E41B46DDFD}"/>
              </a:ext>
            </a:extLst>
          </p:cNvPr>
          <p:cNvSpPr txBox="1">
            <a:spLocks noChangeArrowheads="1"/>
          </p:cNvSpPr>
          <p:nvPr/>
        </p:nvSpPr>
        <p:spPr>
          <a:xfrm>
            <a:off x="508992" y="6420344"/>
            <a:ext cx="1905320" cy="2371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1800" b="1" dirty="0">
                <a:cs typeface="Times New Roman" panose="02020603050405020304" pitchFamily="18" charset="0"/>
              </a:rPr>
              <a:t>(Harmonic Mean)</a:t>
            </a:r>
          </a:p>
        </p:txBody>
      </p:sp>
      <p:grpSp>
        <p:nvGrpSpPr>
          <p:cNvPr id="25" name="Group 24">
            <a:extLst>
              <a:ext uri="{FF2B5EF4-FFF2-40B4-BE49-F238E27FC236}">
                <a16:creationId xmlns:a16="http://schemas.microsoft.com/office/drawing/2014/main" id="{72502041-82EA-4836-9915-A0F5025E7A64}"/>
              </a:ext>
            </a:extLst>
          </p:cNvPr>
          <p:cNvGrpSpPr/>
          <p:nvPr/>
        </p:nvGrpSpPr>
        <p:grpSpPr>
          <a:xfrm>
            <a:off x="6793633" y="2983402"/>
            <a:ext cx="2215492" cy="2938709"/>
            <a:chOff x="6793633" y="2983402"/>
            <a:chExt cx="2215492" cy="2938709"/>
          </a:xfrm>
        </p:grpSpPr>
        <p:grpSp>
          <p:nvGrpSpPr>
            <p:cNvPr id="24" name="Group 23">
              <a:extLst>
                <a:ext uri="{FF2B5EF4-FFF2-40B4-BE49-F238E27FC236}">
                  <a16:creationId xmlns:a16="http://schemas.microsoft.com/office/drawing/2014/main" id="{0FCD34CA-E31C-47C6-A5E3-C23EFA410818}"/>
                </a:ext>
              </a:extLst>
            </p:cNvPr>
            <p:cNvGrpSpPr/>
            <p:nvPr/>
          </p:nvGrpSpPr>
          <p:grpSpPr>
            <a:xfrm>
              <a:off x="6793633" y="2983402"/>
              <a:ext cx="2215492" cy="2938709"/>
              <a:chOff x="6793633" y="2983402"/>
              <a:chExt cx="2215492" cy="2938709"/>
            </a:xfrm>
          </p:grpSpPr>
          <p:grpSp>
            <p:nvGrpSpPr>
              <p:cNvPr id="12" name="Group 11"/>
              <p:cNvGrpSpPr/>
              <p:nvPr/>
            </p:nvGrpSpPr>
            <p:grpSpPr>
              <a:xfrm>
                <a:off x="6793633" y="2983402"/>
                <a:ext cx="2215492" cy="2938709"/>
                <a:chOff x="6793633" y="3111592"/>
                <a:chExt cx="2215492" cy="2938709"/>
              </a:xfrm>
            </p:grpSpPr>
            <p:sp>
              <p:nvSpPr>
                <p:cNvPr id="28" name="Rectangle 3">
                  <a:extLst>
                    <a:ext uri="{FF2B5EF4-FFF2-40B4-BE49-F238E27FC236}">
                      <a16:creationId xmlns:a16="http://schemas.microsoft.com/office/drawing/2014/main" id="{0B448DEA-126C-4682-8397-6A88AE49DE3D}"/>
                    </a:ext>
                  </a:extLst>
                </p:cNvPr>
                <p:cNvSpPr txBox="1">
                  <a:spLocks noChangeArrowheads="1"/>
                </p:cNvSpPr>
                <p:nvPr/>
              </p:nvSpPr>
              <p:spPr>
                <a:xfrm>
                  <a:off x="6948490" y="3456925"/>
                  <a:ext cx="2060635" cy="2593376"/>
                </a:xfrm>
                <a:prstGeom prst="rect">
                  <a:avLst/>
                </a:prstGeom>
                <a:solidFill>
                  <a:schemeClr val="bg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cs typeface="Times New Roman" panose="02020603050405020304" pitchFamily="18" charset="0"/>
                    </a:rPr>
                    <a:t>Benzene</a:t>
                  </a:r>
                </a:p>
                <a:p>
                  <a:pPr marL="0" indent="0">
                    <a:lnSpc>
                      <a:spcPct val="100000"/>
                    </a:lnSpc>
                    <a:spcBef>
                      <a:spcPts val="0"/>
                    </a:spcBef>
                    <a:buNone/>
                  </a:pPr>
                  <a:r>
                    <a:rPr lang="en-US" sz="1800" b="1" dirty="0">
                      <a:cs typeface="Times New Roman" panose="02020603050405020304" pitchFamily="18" charset="0"/>
                    </a:rPr>
                    <a:t>Toluene</a:t>
                  </a:r>
                </a:p>
                <a:p>
                  <a:pPr marL="0" indent="0">
                    <a:lnSpc>
                      <a:spcPct val="100000"/>
                    </a:lnSpc>
                    <a:spcBef>
                      <a:spcPts val="0"/>
                    </a:spcBef>
                    <a:buNone/>
                  </a:pPr>
                  <a:r>
                    <a:rPr lang="en-US" sz="1800" b="1" dirty="0">
                      <a:cs typeface="Times New Roman" panose="02020603050405020304" pitchFamily="18" charset="0"/>
                    </a:rPr>
                    <a:t>Ethylbenzene</a:t>
                  </a:r>
                </a:p>
                <a:p>
                  <a:pPr marL="0" indent="0">
                    <a:lnSpc>
                      <a:spcPct val="100000"/>
                    </a:lnSpc>
                    <a:spcBef>
                      <a:spcPts val="0"/>
                    </a:spcBef>
                    <a:buNone/>
                  </a:pPr>
                  <a:r>
                    <a:rPr lang="en-US" sz="1800" b="1" dirty="0">
                      <a:cs typeface="Times New Roman" panose="02020603050405020304" pitchFamily="18" charset="0"/>
                    </a:rPr>
                    <a:t>Xylenes</a:t>
                  </a:r>
                </a:p>
                <a:p>
                  <a:pPr marL="0" indent="0">
                    <a:lnSpc>
                      <a:spcPct val="100000"/>
                    </a:lnSpc>
                    <a:spcBef>
                      <a:spcPts val="0"/>
                    </a:spcBef>
                    <a:buNone/>
                  </a:pPr>
                  <a:r>
                    <a:rPr lang="en-US" sz="1800" b="1" dirty="0">
                      <a:cs typeface="Times New Roman" panose="02020603050405020304" pitchFamily="18" charset="0"/>
                    </a:rPr>
                    <a:t>Naphthalene</a:t>
                  </a:r>
                </a:p>
                <a:p>
                  <a:pPr marL="0" indent="0">
                    <a:lnSpc>
                      <a:spcPct val="100000"/>
                    </a:lnSpc>
                    <a:spcBef>
                      <a:spcPts val="0"/>
                    </a:spcBef>
                    <a:buNone/>
                  </a:pPr>
                  <a:r>
                    <a:rPr lang="en-US" sz="1800" b="1" dirty="0">
                      <a:cs typeface="Times New Roman" panose="02020603050405020304" pitchFamily="18" charset="0"/>
                    </a:rPr>
                    <a:t>EC5-8 </a:t>
                  </a:r>
                  <a:r>
                    <a:rPr lang="en-US" sz="1800" b="1" dirty="0" err="1">
                      <a:cs typeface="Times New Roman" panose="02020603050405020304" pitchFamily="18" charset="0"/>
                    </a:rPr>
                    <a:t>Aliphatics</a:t>
                  </a:r>
                  <a:endParaRPr lang="en-US" sz="1800" b="1" dirty="0">
                    <a:cs typeface="Times New Roman" panose="02020603050405020304" pitchFamily="18" charset="0"/>
                  </a:endParaRPr>
                </a:p>
                <a:p>
                  <a:pPr marL="0" indent="0">
                    <a:lnSpc>
                      <a:spcPct val="100000"/>
                    </a:lnSpc>
                    <a:spcBef>
                      <a:spcPts val="0"/>
                    </a:spcBef>
                    <a:buNone/>
                  </a:pPr>
                  <a:r>
                    <a:rPr lang="en-US" sz="1800" b="1" dirty="0">
                      <a:cs typeface="Times New Roman" panose="02020603050405020304" pitchFamily="18" charset="0"/>
                    </a:rPr>
                    <a:t>&gt;EC8 -18 </a:t>
                  </a:r>
                  <a:r>
                    <a:rPr lang="en-US" sz="1800" b="1" dirty="0" err="1">
                      <a:cs typeface="Times New Roman" panose="02020603050405020304" pitchFamily="18" charset="0"/>
                    </a:rPr>
                    <a:t>Aliphatics</a:t>
                  </a:r>
                  <a:endParaRPr lang="en-US" sz="1800" b="1" dirty="0">
                    <a:cs typeface="Times New Roman" panose="02020603050405020304" pitchFamily="18" charset="0"/>
                  </a:endParaRPr>
                </a:p>
                <a:p>
                  <a:pPr marL="0" indent="0">
                    <a:lnSpc>
                      <a:spcPct val="100000"/>
                    </a:lnSpc>
                    <a:spcBef>
                      <a:spcPts val="0"/>
                    </a:spcBef>
                    <a:buNone/>
                  </a:pPr>
                  <a:r>
                    <a:rPr lang="en-US" sz="1800" b="1" dirty="0">
                      <a:cs typeface="Times New Roman" panose="02020603050405020304" pitchFamily="18" charset="0"/>
                    </a:rPr>
                    <a:t>&gt;EC18 </a:t>
                  </a:r>
                  <a:r>
                    <a:rPr lang="en-US" sz="1800" b="1" dirty="0" err="1">
                      <a:cs typeface="Times New Roman" panose="02020603050405020304" pitchFamily="18" charset="0"/>
                    </a:rPr>
                    <a:t>Aliphatics</a:t>
                  </a:r>
                  <a:endParaRPr lang="en-US" sz="1800" b="1" dirty="0">
                    <a:cs typeface="Times New Roman" panose="02020603050405020304" pitchFamily="18" charset="0"/>
                  </a:endParaRPr>
                </a:p>
                <a:p>
                  <a:pPr marL="0" indent="0">
                    <a:lnSpc>
                      <a:spcPct val="100000"/>
                    </a:lnSpc>
                    <a:spcBef>
                      <a:spcPts val="0"/>
                    </a:spcBef>
                    <a:buNone/>
                  </a:pPr>
                  <a:r>
                    <a:rPr lang="en-US" sz="1800" b="1" dirty="0">
                      <a:cs typeface="Times New Roman" panose="02020603050405020304" pitchFamily="18" charset="0"/>
                    </a:rPr>
                    <a:t>&gt;EC8 Aromatics</a:t>
                  </a:r>
                </a:p>
                <a:p>
                  <a:pPr marL="0" indent="0">
                    <a:lnSpc>
                      <a:spcPct val="100000"/>
                    </a:lnSpc>
                    <a:spcBef>
                      <a:spcPts val="0"/>
                    </a:spcBef>
                    <a:buNone/>
                  </a:pPr>
                  <a:endParaRPr lang="en-US" sz="1800" b="1" dirty="0">
                    <a:cs typeface="Times New Roman" panose="02020603050405020304" pitchFamily="18" charset="0"/>
                  </a:endParaRPr>
                </a:p>
              </p:txBody>
            </p:sp>
            <p:sp>
              <p:nvSpPr>
                <p:cNvPr id="10" name="Rectangle 3">
                  <a:extLst>
                    <a:ext uri="{FF2B5EF4-FFF2-40B4-BE49-F238E27FC236}">
                      <a16:creationId xmlns:a16="http://schemas.microsoft.com/office/drawing/2014/main" id="{CDC0620E-3F7F-432C-A09A-0A5F0FF8A525}"/>
                    </a:ext>
                  </a:extLst>
                </p:cNvPr>
                <p:cNvSpPr txBox="1">
                  <a:spLocks noChangeArrowheads="1"/>
                </p:cNvSpPr>
                <p:nvPr/>
              </p:nvSpPr>
              <p:spPr>
                <a:xfrm>
                  <a:off x="7089325" y="3111592"/>
                  <a:ext cx="1720687" cy="37430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2000" b="1" dirty="0">
                      <a:cs typeface="Times New Roman" panose="02020603050405020304" pitchFamily="18" charset="0"/>
                    </a:rPr>
                    <a:t>Ingredients</a:t>
                  </a:r>
                </a:p>
              </p:txBody>
            </p:sp>
            <p:sp>
              <p:nvSpPr>
                <p:cNvPr id="16" name="Oval 15">
                  <a:extLst>
                    <a:ext uri="{FF2B5EF4-FFF2-40B4-BE49-F238E27FC236}">
                      <a16:creationId xmlns:a16="http://schemas.microsoft.com/office/drawing/2014/main" id="{CE4AB197-E23A-46D5-A92F-80EA6B45BFFE}"/>
                    </a:ext>
                  </a:extLst>
                </p:cNvPr>
                <p:cNvSpPr/>
                <p:nvPr/>
              </p:nvSpPr>
              <p:spPr>
                <a:xfrm>
                  <a:off x="6793633" y="5163040"/>
                  <a:ext cx="2215492" cy="28207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8" name="Oval 17">
                  <a:extLst>
                    <a:ext uri="{FF2B5EF4-FFF2-40B4-BE49-F238E27FC236}">
                      <a16:creationId xmlns:a16="http://schemas.microsoft.com/office/drawing/2014/main" id="{8722E7E7-8008-4CD3-BD4E-B07CE4319AD4}"/>
                    </a:ext>
                  </a:extLst>
                </p:cNvPr>
                <p:cNvSpPr/>
                <p:nvPr/>
              </p:nvSpPr>
              <p:spPr>
                <a:xfrm>
                  <a:off x="6832943" y="4884181"/>
                  <a:ext cx="1826441" cy="256490"/>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9" name="Oval 18">
                  <a:extLst>
                    <a:ext uri="{FF2B5EF4-FFF2-40B4-BE49-F238E27FC236}">
                      <a16:creationId xmlns:a16="http://schemas.microsoft.com/office/drawing/2014/main" id="{C2284A8B-A373-4F5D-BFF5-E200D22C46F3}"/>
                    </a:ext>
                  </a:extLst>
                </p:cNvPr>
                <p:cNvSpPr/>
                <p:nvPr/>
              </p:nvSpPr>
              <p:spPr>
                <a:xfrm>
                  <a:off x="6862750" y="4327646"/>
                  <a:ext cx="1160928" cy="29363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grpSp>
          <p:cxnSp>
            <p:nvCxnSpPr>
              <p:cNvPr id="11" name="Straight Connector 10">
                <a:extLst>
                  <a:ext uri="{FF2B5EF4-FFF2-40B4-BE49-F238E27FC236}">
                    <a16:creationId xmlns:a16="http://schemas.microsoft.com/office/drawing/2014/main" id="{F8C1B8D2-DE3F-4870-A6DA-A9C5F7F5F743}"/>
                  </a:ext>
                </a:extLst>
              </p:cNvPr>
              <p:cNvCxnSpPr>
                <a:cxnSpLocks/>
              </p:cNvCxnSpPr>
              <p:nvPr/>
            </p:nvCxnSpPr>
            <p:spPr>
              <a:xfrm>
                <a:off x="6948490" y="4717491"/>
                <a:ext cx="2060635"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3" name="Oval 22">
              <a:extLst>
                <a:ext uri="{FF2B5EF4-FFF2-40B4-BE49-F238E27FC236}">
                  <a16:creationId xmlns:a16="http://schemas.microsoft.com/office/drawing/2014/main" id="{5178B5D7-4B1F-4236-8B16-B97B1EF43293}"/>
                </a:ext>
              </a:extLst>
            </p:cNvPr>
            <p:cNvSpPr/>
            <p:nvPr/>
          </p:nvSpPr>
          <p:spPr>
            <a:xfrm>
              <a:off x="6872344" y="3370533"/>
              <a:ext cx="1160928" cy="293635"/>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grpSp>
    </p:spTree>
    <p:extLst>
      <p:ext uri="{BB962C8B-B14F-4D97-AF65-F5344CB8AC3E}">
        <p14:creationId xmlns:p14="http://schemas.microsoft.com/office/powerpoint/2010/main" val="2952177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828" y="1423972"/>
            <a:ext cx="8216247" cy="3558225"/>
          </a:xfrm>
        </p:spPr>
        <p:txBody>
          <a:bodyPr>
            <a:normAutofit/>
          </a:bodyPr>
          <a:lstStyle/>
          <a:p>
            <a:pPr marL="0" indent="0">
              <a:buNone/>
            </a:pPr>
            <a:r>
              <a:rPr lang="en-US" altLang="en-US" sz="2400" b="1" u="sng" dirty="0">
                <a:solidFill>
                  <a:srgbClr val="000000"/>
                </a:solidFill>
              </a:rPr>
              <a:t>General Approach (fuel, air, water):</a:t>
            </a:r>
          </a:p>
          <a:p>
            <a:pPr marL="0" indent="0">
              <a:buNone/>
            </a:pPr>
            <a:r>
              <a:rPr lang="en-US" altLang="en-US" sz="2400" b="1" dirty="0">
                <a:solidFill>
                  <a:srgbClr val="000000"/>
                </a:solidFill>
              </a:rPr>
              <a:t>HIDOH, 2017, </a:t>
            </a:r>
            <a:r>
              <a:rPr lang="en-US" altLang="en-US" sz="2400" b="1" i="1" dirty="0">
                <a:solidFill>
                  <a:srgbClr val="000000"/>
                </a:solidFill>
              </a:rPr>
              <a:t>Evaluation of Environmental Hazards at Sites with Contaminated Soil and Groundwater </a:t>
            </a:r>
            <a:r>
              <a:rPr lang="en-US" altLang="en-US" sz="2400" b="1" dirty="0">
                <a:solidFill>
                  <a:srgbClr val="000000"/>
                </a:solidFill>
              </a:rPr>
              <a:t>(Fall 2017): Hawai’i Department of Health, Office of Hazard Evaluation and Emergency Response.</a:t>
            </a:r>
          </a:p>
          <a:p>
            <a:pPr marL="0" indent="0">
              <a:spcBef>
                <a:spcPts val="1800"/>
              </a:spcBef>
              <a:buNone/>
            </a:pPr>
            <a:r>
              <a:rPr lang="en-US" sz="2400" b="1" u="sng" dirty="0"/>
              <a:t>Updated </a:t>
            </a:r>
            <a:r>
              <a:rPr lang="en-US" sz="2400" b="1" u="sng" dirty="0" err="1"/>
              <a:t>Tapwater</a:t>
            </a:r>
            <a:r>
              <a:rPr lang="en-US" sz="2400" b="1" u="sng" dirty="0"/>
              <a:t> Approach (interim draft):</a:t>
            </a:r>
          </a:p>
          <a:p>
            <a:pPr marL="0" indent="0">
              <a:spcBef>
                <a:spcPts val="1200"/>
              </a:spcBef>
              <a:buNone/>
            </a:pPr>
            <a:r>
              <a:rPr lang="en-US" sz="2400" b="1" dirty="0"/>
              <a:t>HIDOH, 2022, </a:t>
            </a:r>
            <a:r>
              <a:rPr lang="en-US" sz="2400" b="1" i="1" dirty="0"/>
              <a:t>Recommended Risk-Based Drinking Water Action Levels for Total Petroleum Hydrocarbons (TPH) Associated with Releases of JP-5 Jet Fuel</a:t>
            </a:r>
            <a:r>
              <a:rPr lang="en-US" sz="2400" b="1" dirty="0"/>
              <a:t>: internal Technical Memorandum to Kathy Ho from Roger Brewer, </a:t>
            </a:r>
            <a:r>
              <a:rPr lang="en-US" altLang="en-US" sz="2400" b="1" dirty="0">
                <a:solidFill>
                  <a:srgbClr val="000000"/>
                </a:solidFill>
              </a:rPr>
              <a:t>Hawai’i Department of Health, Office of Hazard Evaluation and Emergency Response, </a:t>
            </a:r>
            <a:r>
              <a:rPr lang="en-US" sz="2400" b="1" dirty="0"/>
              <a:t>February 12, 2022. </a:t>
            </a:r>
          </a:p>
        </p:txBody>
      </p:sp>
      <p:sp>
        <p:nvSpPr>
          <p:cNvPr id="4" name="Slide Number Placeholder 3"/>
          <p:cNvSpPr>
            <a:spLocks noGrp="1"/>
          </p:cNvSpPr>
          <p:nvPr>
            <p:ph type="sldNum" sz="quarter" idx="12"/>
          </p:nvPr>
        </p:nvSpPr>
        <p:spPr/>
        <p:txBody>
          <a:bodyPr/>
          <a:lstStyle/>
          <a:p>
            <a:fld id="{77CD6BDE-A700-4CC1-A8B9-DB2FE996EB9A}" type="slidenum">
              <a:rPr lang="en-US" smtClean="0"/>
              <a:pPr/>
              <a:t>31</a:t>
            </a:fld>
            <a:endParaRPr lang="en-US"/>
          </a:p>
        </p:txBody>
      </p:sp>
      <p:sp>
        <p:nvSpPr>
          <p:cNvPr id="5" name="TextBox 4"/>
          <p:cNvSpPr txBox="1"/>
          <p:nvPr/>
        </p:nvSpPr>
        <p:spPr>
          <a:xfrm>
            <a:off x="270798" y="295704"/>
            <a:ext cx="8626849" cy="553998"/>
          </a:xfrm>
          <a:prstGeom prst="rect">
            <a:avLst/>
          </a:prstGeom>
          <a:noFill/>
        </p:spPr>
        <p:txBody>
          <a:bodyPr wrap="none" rtlCol="0">
            <a:spAutoFit/>
          </a:bodyPr>
          <a:lstStyle/>
          <a:p>
            <a:pPr algn="ctr"/>
            <a:r>
              <a:rPr lang="en-US" sz="3000" b="1" dirty="0">
                <a:cs typeface="Times New Roman" pitchFamily="18" charset="0"/>
              </a:rPr>
              <a:t>References – Calculation of Weighted Toxicity Factors</a:t>
            </a:r>
          </a:p>
        </p:txBody>
      </p:sp>
    </p:spTree>
    <p:extLst>
      <p:ext uri="{BB962C8B-B14F-4D97-AF65-F5344CB8AC3E}">
        <p14:creationId xmlns:p14="http://schemas.microsoft.com/office/powerpoint/2010/main" val="2343475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Chart 74">
            <a:extLst>
              <a:ext uri="{FF2B5EF4-FFF2-40B4-BE49-F238E27FC236}">
                <a16:creationId xmlns:a16="http://schemas.microsoft.com/office/drawing/2014/main" id="{26E3E1EF-FEC0-4100-BBD4-AA99C7500F73}"/>
              </a:ext>
            </a:extLst>
          </p:cNvPr>
          <p:cNvGraphicFramePr/>
          <p:nvPr>
            <p:extLst>
              <p:ext uri="{D42A27DB-BD31-4B8C-83A1-F6EECF244321}">
                <p14:modId xmlns:p14="http://schemas.microsoft.com/office/powerpoint/2010/main" val="2706526052"/>
              </p:ext>
            </p:extLst>
          </p:nvPr>
        </p:nvGraphicFramePr>
        <p:xfrm>
          <a:off x="6286001" y="1294975"/>
          <a:ext cx="2062965" cy="1854130"/>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
            <a:extLst>
              <a:ext uri="{FF2B5EF4-FFF2-40B4-BE49-F238E27FC236}">
                <a16:creationId xmlns:a16="http://schemas.microsoft.com/office/drawing/2014/main" id="{55AE68DF-F67E-4483-BAB4-12C01483FC79}"/>
              </a:ext>
            </a:extLst>
          </p:cNvPr>
          <p:cNvGrpSpPr/>
          <p:nvPr/>
        </p:nvGrpSpPr>
        <p:grpSpPr>
          <a:xfrm>
            <a:off x="1904289" y="3078301"/>
            <a:ext cx="6450034" cy="1879921"/>
            <a:chOff x="1904289" y="3078301"/>
            <a:chExt cx="6450034" cy="1879921"/>
          </a:xfrm>
        </p:grpSpPr>
        <p:graphicFrame>
          <p:nvGraphicFramePr>
            <p:cNvPr id="31" name="Chart 30">
              <a:extLst>
                <a:ext uri="{FF2B5EF4-FFF2-40B4-BE49-F238E27FC236}">
                  <a16:creationId xmlns:a16="http://schemas.microsoft.com/office/drawing/2014/main" id="{00000000-0008-0000-0A00-000004000000}"/>
                </a:ext>
              </a:extLst>
            </p:cNvPr>
            <p:cNvGraphicFramePr>
              <a:graphicFrameLocks/>
            </p:cNvGraphicFramePr>
            <p:nvPr/>
          </p:nvGraphicFramePr>
          <p:xfrm>
            <a:off x="1904289" y="3078301"/>
            <a:ext cx="1823638" cy="18799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3">
              <a:extLst>
                <a:ext uri="{FF2B5EF4-FFF2-40B4-BE49-F238E27FC236}">
                  <a16:creationId xmlns:a16="http://schemas.microsoft.com/office/drawing/2014/main" id="{00000000-0008-0000-0A00-000004000000}"/>
                </a:ext>
              </a:extLst>
            </p:cNvPr>
            <p:cNvGraphicFramePr>
              <a:graphicFrameLocks/>
            </p:cNvGraphicFramePr>
            <p:nvPr/>
          </p:nvGraphicFramePr>
          <p:xfrm>
            <a:off x="3963943" y="3102132"/>
            <a:ext cx="2350185" cy="18063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Chart 35">
              <a:extLst>
                <a:ext uri="{FF2B5EF4-FFF2-40B4-BE49-F238E27FC236}">
                  <a16:creationId xmlns:a16="http://schemas.microsoft.com/office/drawing/2014/main" id="{00000000-0008-0000-0A00-000004000000}"/>
                </a:ext>
              </a:extLst>
            </p:cNvPr>
            <p:cNvGraphicFramePr>
              <a:graphicFrameLocks/>
            </p:cNvGraphicFramePr>
            <p:nvPr/>
          </p:nvGraphicFramePr>
          <p:xfrm>
            <a:off x="6267742" y="3149332"/>
            <a:ext cx="2086581" cy="1776038"/>
          </p:xfrm>
          <a:graphic>
            <a:graphicData uri="http://schemas.openxmlformats.org/drawingml/2006/chart">
              <c:chart xmlns:c="http://schemas.openxmlformats.org/drawingml/2006/chart" xmlns:r="http://schemas.openxmlformats.org/officeDocument/2006/relationships" r:id="rId5"/>
            </a:graphicData>
          </a:graphic>
        </p:graphicFrame>
      </p:grpSp>
      <p:cxnSp>
        <p:nvCxnSpPr>
          <p:cNvPr id="39" name="Straight Connector 38"/>
          <p:cNvCxnSpPr/>
          <p:nvPr/>
        </p:nvCxnSpPr>
        <p:spPr>
          <a:xfrm flipV="1">
            <a:off x="25638" y="3110375"/>
            <a:ext cx="9084179" cy="3071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452579" y="-9424"/>
            <a:ext cx="7514776" cy="830997"/>
          </a:xfrm>
          <a:prstGeom prst="rect">
            <a:avLst/>
          </a:prstGeom>
          <a:noFill/>
        </p:spPr>
        <p:txBody>
          <a:bodyPr wrap="square" rtlCol="0">
            <a:spAutoFit/>
          </a:bodyPr>
          <a:lstStyle/>
          <a:p>
            <a:pPr algn="ctr"/>
            <a:r>
              <a:rPr lang="en-US" altLang="en-US" sz="2400" b="1" dirty="0">
                <a:ea typeface="SimSun" panose="02010600030101010101" pitchFamily="2" charset="-122"/>
                <a:cs typeface="Times New Roman" panose="02020603050405020304" pitchFamily="18" charset="0"/>
              </a:rPr>
              <a:t>Calculation of Weighted TPH Toxicity Factors Based on Carbon Range Makeup </a:t>
            </a:r>
            <a:r>
              <a:rPr lang="en-US" altLang="en-US" b="1" dirty="0">
                <a:ea typeface="SimSun" panose="02010600030101010101" pitchFamily="2" charset="-122"/>
                <a:cs typeface="Times New Roman" panose="02020603050405020304" pitchFamily="18" charset="0"/>
              </a:rPr>
              <a:t>(DRAFT examples only; to be updated in 2022)</a:t>
            </a:r>
          </a:p>
        </p:txBody>
      </p:sp>
      <p:sp>
        <p:nvSpPr>
          <p:cNvPr id="14" name="TextBox 13"/>
          <p:cNvSpPr txBox="1"/>
          <p:nvPr/>
        </p:nvSpPr>
        <p:spPr>
          <a:xfrm>
            <a:off x="132931" y="3572599"/>
            <a:ext cx="1632178" cy="830997"/>
          </a:xfrm>
          <a:prstGeom prst="rect">
            <a:avLst/>
          </a:prstGeom>
          <a:noFill/>
        </p:spPr>
        <p:txBody>
          <a:bodyPr wrap="none" rtlCol="0">
            <a:spAutoFit/>
          </a:bodyPr>
          <a:lstStyle/>
          <a:p>
            <a:pPr algn="ctr"/>
            <a:r>
              <a:rPr lang="en-US" sz="2400" b="1" dirty="0"/>
              <a:t>Fuel</a:t>
            </a:r>
          </a:p>
          <a:p>
            <a:pPr algn="ctr"/>
            <a:r>
              <a:rPr lang="en-US" sz="2400" b="1" dirty="0"/>
              <a:t>(published)</a:t>
            </a:r>
          </a:p>
        </p:txBody>
      </p:sp>
      <p:cxnSp>
        <p:nvCxnSpPr>
          <p:cNvPr id="40" name="Straight Connector 39"/>
          <p:cNvCxnSpPr/>
          <p:nvPr/>
        </p:nvCxnSpPr>
        <p:spPr>
          <a:xfrm flipV="1">
            <a:off x="7125" y="4869467"/>
            <a:ext cx="9084179" cy="3071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32817" y="189850"/>
            <a:ext cx="1149611" cy="2030640"/>
            <a:chOff x="332817" y="189850"/>
            <a:chExt cx="1149611" cy="2030640"/>
          </a:xfrm>
        </p:grpSpPr>
        <p:sp>
          <p:nvSpPr>
            <p:cNvPr id="101" name="TextBox 100"/>
            <p:cNvSpPr txBox="1"/>
            <p:nvPr/>
          </p:nvSpPr>
          <p:spPr>
            <a:xfrm>
              <a:off x="342856" y="876401"/>
              <a:ext cx="1139572" cy="646331"/>
            </a:xfrm>
            <a:prstGeom prst="rect">
              <a:avLst/>
            </a:prstGeom>
            <a:solidFill>
              <a:srgbClr val="FFFF00"/>
            </a:solidFill>
            <a:ln>
              <a:solidFill>
                <a:schemeClr val="tx1"/>
              </a:solidFill>
            </a:ln>
          </p:spPr>
          <p:txBody>
            <a:bodyPr wrap="square" rtlCol="0">
              <a:spAutoFit/>
            </a:bodyPr>
            <a:lstStyle/>
            <a:p>
              <a:pPr algn="ctr"/>
              <a:r>
                <a:rPr lang="en-US" b="1" dirty="0"/>
                <a:t>&gt;C8-C18 </a:t>
              </a:r>
              <a:r>
                <a:rPr lang="en-US" b="1" dirty="0" err="1"/>
                <a:t>Aliphatics</a:t>
              </a:r>
              <a:endParaRPr lang="en-US" b="1" dirty="0"/>
            </a:p>
          </p:txBody>
        </p:sp>
        <p:sp>
          <p:nvSpPr>
            <p:cNvPr id="102" name="TextBox 101"/>
            <p:cNvSpPr txBox="1"/>
            <p:nvPr/>
          </p:nvSpPr>
          <p:spPr>
            <a:xfrm>
              <a:off x="342857" y="189850"/>
              <a:ext cx="1139505" cy="646331"/>
            </a:xfrm>
            <a:prstGeom prst="rect">
              <a:avLst/>
            </a:prstGeom>
            <a:solidFill>
              <a:srgbClr val="92D050"/>
            </a:solidFill>
            <a:ln>
              <a:solidFill>
                <a:schemeClr val="tx1"/>
              </a:solidFill>
            </a:ln>
          </p:spPr>
          <p:txBody>
            <a:bodyPr wrap="square" rtlCol="0">
              <a:spAutoFit/>
            </a:bodyPr>
            <a:lstStyle/>
            <a:p>
              <a:pPr algn="ctr"/>
              <a:r>
                <a:rPr lang="en-US" b="1" dirty="0"/>
                <a:t>C5-C8</a:t>
              </a:r>
            </a:p>
            <a:p>
              <a:pPr algn="ctr"/>
              <a:r>
                <a:rPr lang="en-US" b="1" dirty="0"/>
                <a:t>Aliphatics</a:t>
              </a:r>
            </a:p>
          </p:txBody>
        </p:sp>
        <p:sp>
          <p:nvSpPr>
            <p:cNvPr id="103" name="TextBox 102"/>
            <p:cNvSpPr txBox="1"/>
            <p:nvPr/>
          </p:nvSpPr>
          <p:spPr>
            <a:xfrm>
              <a:off x="332817" y="1574159"/>
              <a:ext cx="1149545" cy="646331"/>
            </a:xfrm>
            <a:prstGeom prst="rect">
              <a:avLst/>
            </a:prstGeom>
            <a:solidFill>
              <a:schemeClr val="accent3"/>
            </a:solidFill>
            <a:ln>
              <a:solidFill>
                <a:schemeClr val="tx1"/>
              </a:solidFill>
            </a:ln>
          </p:spPr>
          <p:txBody>
            <a:bodyPr wrap="none" rtlCol="0">
              <a:spAutoFit/>
            </a:bodyPr>
            <a:lstStyle/>
            <a:p>
              <a:pPr algn="ctr"/>
              <a:r>
                <a:rPr lang="en-US" b="1" dirty="0"/>
                <a:t>&gt;C8</a:t>
              </a:r>
            </a:p>
            <a:p>
              <a:pPr algn="ctr"/>
              <a:r>
                <a:rPr lang="en-US" b="1" dirty="0"/>
                <a:t>Aromatics</a:t>
              </a:r>
            </a:p>
          </p:txBody>
        </p:sp>
      </p:grpSp>
      <p:sp>
        <p:nvSpPr>
          <p:cNvPr id="119" name="TextBox 118"/>
          <p:cNvSpPr txBox="1"/>
          <p:nvPr/>
        </p:nvSpPr>
        <p:spPr>
          <a:xfrm>
            <a:off x="108443" y="2214211"/>
            <a:ext cx="1649555" cy="830997"/>
          </a:xfrm>
          <a:prstGeom prst="rect">
            <a:avLst/>
          </a:prstGeom>
          <a:noFill/>
        </p:spPr>
        <p:txBody>
          <a:bodyPr wrap="none" rtlCol="0">
            <a:spAutoFit/>
          </a:bodyPr>
          <a:lstStyle/>
          <a:p>
            <a:pPr algn="ctr"/>
            <a:r>
              <a:rPr lang="en-US" sz="2400" b="1" dirty="0"/>
              <a:t>Vapors</a:t>
            </a:r>
          </a:p>
          <a:p>
            <a:pPr algn="ctr"/>
            <a:r>
              <a:rPr lang="en-US" sz="2400" b="1" dirty="0"/>
              <a:t>(measured)</a:t>
            </a:r>
          </a:p>
        </p:txBody>
      </p:sp>
      <p:graphicFrame>
        <p:nvGraphicFramePr>
          <p:cNvPr id="99" name="Chart 98"/>
          <p:cNvGraphicFramePr/>
          <p:nvPr/>
        </p:nvGraphicFramePr>
        <p:xfrm>
          <a:off x="1723063" y="1330605"/>
          <a:ext cx="2165664" cy="18364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7" name="Chart 116"/>
          <p:cNvGraphicFramePr/>
          <p:nvPr/>
        </p:nvGraphicFramePr>
        <p:xfrm>
          <a:off x="3768731" y="1273309"/>
          <a:ext cx="2671569" cy="1828823"/>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Box 37"/>
          <p:cNvSpPr txBox="1"/>
          <p:nvPr/>
        </p:nvSpPr>
        <p:spPr>
          <a:xfrm>
            <a:off x="8062344" y="3189319"/>
            <a:ext cx="1012548" cy="584775"/>
          </a:xfrm>
          <a:prstGeom prst="rect">
            <a:avLst/>
          </a:prstGeom>
          <a:solidFill>
            <a:srgbClr val="92D050"/>
          </a:solidFill>
          <a:ln>
            <a:solidFill>
              <a:schemeClr val="tx1"/>
            </a:solidFill>
          </a:ln>
        </p:spPr>
        <p:txBody>
          <a:bodyPr wrap="square" rtlCol="0">
            <a:spAutoFit/>
          </a:bodyPr>
          <a:lstStyle/>
          <a:p>
            <a:pPr algn="ctr"/>
            <a:r>
              <a:rPr lang="en-US" sz="1600" b="1" dirty="0"/>
              <a:t>+ </a:t>
            </a:r>
            <a:r>
              <a:rPr lang="en-US" sz="1600" b="1" dirty="0" err="1"/>
              <a:t>Dremal</a:t>
            </a:r>
            <a:r>
              <a:rPr lang="en-US" sz="1600" b="1" dirty="0"/>
              <a:t> </a:t>
            </a:r>
            <a:r>
              <a:rPr lang="en-US" sz="1600" b="1" dirty="0" err="1"/>
              <a:t>RfDs</a:t>
            </a:r>
            <a:endParaRPr lang="en-US" sz="1600" b="1" dirty="0"/>
          </a:p>
        </p:txBody>
      </p:sp>
      <p:sp>
        <p:nvSpPr>
          <p:cNvPr id="49" name="TextBox 48">
            <a:extLst>
              <a:ext uri="{FF2B5EF4-FFF2-40B4-BE49-F238E27FC236}">
                <a16:creationId xmlns:a16="http://schemas.microsoft.com/office/drawing/2014/main" id="{4F71B45A-88D4-4979-9A81-D0E2629BB1B2}"/>
              </a:ext>
            </a:extLst>
          </p:cNvPr>
          <p:cNvSpPr txBox="1"/>
          <p:nvPr/>
        </p:nvSpPr>
        <p:spPr>
          <a:xfrm>
            <a:off x="189339" y="5031890"/>
            <a:ext cx="1508746" cy="830997"/>
          </a:xfrm>
          <a:prstGeom prst="rect">
            <a:avLst/>
          </a:prstGeom>
          <a:noFill/>
        </p:spPr>
        <p:txBody>
          <a:bodyPr wrap="none" rtlCol="0">
            <a:spAutoFit/>
          </a:bodyPr>
          <a:lstStyle/>
          <a:p>
            <a:pPr algn="ctr"/>
            <a:r>
              <a:rPr lang="en-US" sz="2400" b="1" dirty="0"/>
              <a:t>Dissolved</a:t>
            </a:r>
          </a:p>
          <a:p>
            <a:pPr algn="ctr"/>
            <a:r>
              <a:rPr lang="en-US" sz="2400" b="1" dirty="0"/>
              <a:t>(modeled)</a:t>
            </a:r>
          </a:p>
        </p:txBody>
      </p:sp>
      <p:graphicFrame>
        <p:nvGraphicFramePr>
          <p:cNvPr id="51" name="Chart 50">
            <a:extLst>
              <a:ext uri="{FF2B5EF4-FFF2-40B4-BE49-F238E27FC236}">
                <a16:creationId xmlns:a16="http://schemas.microsoft.com/office/drawing/2014/main" id="{4C68D57E-1595-4128-A5E7-D618BA346178}"/>
              </a:ext>
            </a:extLst>
          </p:cNvPr>
          <p:cNvGraphicFramePr>
            <a:graphicFrameLocks/>
          </p:cNvGraphicFramePr>
          <p:nvPr/>
        </p:nvGraphicFramePr>
        <p:xfrm>
          <a:off x="1501739" y="4958245"/>
          <a:ext cx="2658931" cy="183164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2" name="Chart 51">
            <a:extLst>
              <a:ext uri="{FF2B5EF4-FFF2-40B4-BE49-F238E27FC236}">
                <a16:creationId xmlns:a16="http://schemas.microsoft.com/office/drawing/2014/main" id="{888F230E-C77A-4421-AA4E-F12E8A1D247B}"/>
              </a:ext>
            </a:extLst>
          </p:cNvPr>
          <p:cNvGraphicFramePr>
            <a:graphicFrameLocks/>
          </p:cNvGraphicFramePr>
          <p:nvPr/>
        </p:nvGraphicFramePr>
        <p:xfrm>
          <a:off x="4012705" y="4943499"/>
          <a:ext cx="2244660" cy="177578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3" name="Chart 52">
            <a:extLst>
              <a:ext uri="{FF2B5EF4-FFF2-40B4-BE49-F238E27FC236}">
                <a16:creationId xmlns:a16="http://schemas.microsoft.com/office/drawing/2014/main" id="{55BB8679-2C6A-4214-A89A-D3D8C43C3C97}"/>
              </a:ext>
            </a:extLst>
          </p:cNvPr>
          <p:cNvGraphicFramePr>
            <a:graphicFrameLocks/>
          </p:cNvGraphicFramePr>
          <p:nvPr/>
        </p:nvGraphicFramePr>
        <p:xfrm>
          <a:off x="6048758" y="4973600"/>
          <a:ext cx="2572284" cy="1774727"/>
        </p:xfrm>
        <a:graphic>
          <a:graphicData uri="http://schemas.openxmlformats.org/drawingml/2006/chart">
            <c:chart xmlns:c="http://schemas.openxmlformats.org/drawingml/2006/chart" xmlns:r="http://schemas.openxmlformats.org/officeDocument/2006/relationships" r:id="rId10"/>
          </a:graphicData>
        </a:graphic>
      </p:graphicFrame>
      <p:sp>
        <p:nvSpPr>
          <p:cNvPr id="54" name="TextBox 53">
            <a:extLst>
              <a:ext uri="{FF2B5EF4-FFF2-40B4-BE49-F238E27FC236}">
                <a16:creationId xmlns:a16="http://schemas.microsoft.com/office/drawing/2014/main" id="{CFC33153-297F-484F-8EE9-2948F2DF822D}"/>
              </a:ext>
            </a:extLst>
          </p:cNvPr>
          <p:cNvSpPr txBox="1"/>
          <p:nvPr/>
        </p:nvSpPr>
        <p:spPr>
          <a:xfrm>
            <a:off x="5135035" y="5056155"/>
            <a:ext cx="375424" cy="584775"/>
          </a:xfrm>
          <a:prstGeom prst="rect">
            <a:avLst/>
          </a:prstGeom>
          <a:noFill/>
        </p:spPr>
        <p:txBody>
          <a:bodyPr wrap="none" rtlCol="0">
            <a:spAutoFit/>
          </a:bodyPr>
          <a:lstStyle/>
          <a:p>
            <a:r>
              <a:rPr lang="en-US" sz="3200" b="1" dirty="0"/>
              <a:t>?</a:t>
            </a:r>
          </a:p>
        </p:txBody>
      </p:sp>
      <p:sp>
        <p:nvSpPr>
          <p:cNvPr id="56" name="TextBox 55">
            <a:extLst>
              <a:ext uri="{FF2B5EF4-FFF2-40B4-BE49-F238E27FC236}">
                <a16:creationId xmlns:a16="http://schemas.microsoft.com/office/drawing/2014/main" id="{ECFEFEAB-4E50-4FE1-B136-FD037E34FA13}"/>
              </a:ext>
            </a:extLst>
          </p:cNvPr>
          <p:cNvSpPr txBox="1"/>
          <p:nvPr/>
        </p:nvSpPr>
        <p:spPr>
          <a:xfrm>
            <a:off x="8086715" y="4958379"/>
            <a:ext cx="972704" cy="584775"/>
          </a:xfrm>
          <a:prstGeom prst="rect">
            <a:avLst/>
          </a:prstGeom>
          <a:noFill/>
          <a:ln>
            <a:solidFill>
              <a:schemeClr val="tx1"/>
            </a:solidFill>
          </a:ln>
        </p:spPr>
        <p:txBody>
          <a:bodyPr wrap="square" rtlCol="0">
            <a:spAutoFit/>
          </a:bodyPr>
          <a:lstStyle/>
          <a:p>
            <a:pPr algn="ctr"/>
            <a:r>
              <a:rPr lang="en-US" sz="1600" b="1" dirty="0"/>
              <a:t>Varies with fuel</a:t>
            </a:r>
          </a:p>
        </p:txBody>
      </p:sp>
      <p:sp>
        <p:nvSpPr>
          <p:cNvPr id="57" name="TextBox 56">
            <a:extLst>
              <a:ext uri="{FF2B5EF4-FFF2-40B4-BE49-F238E27FC236}">
                <a16:creationId xmlns:a16="http://schemas.microsoft.com/office/drawing/2014/main" id="{91A0E417-4FC0-4255-A75B-F8507E8201A0}"/>
              </a:ext>
            </a:extLst>
          </p:cNvPr>
          <p:cNvSpPr txBox="1"/>
          <p:nvPr/>
        </p:nvSpPr>
        <p:spPr>
          <a:xfrm>
            <a:off x="2076455" y="962628"/>
            <a:ext cx="1484702" cy="461665"/>
          </a:xfrm>
          <a:prstGeom prst="rect">
            <a:avLst/>
          </a:prstGeom>
          <a:noFill/>
        </p:spPr>
        <p:txBody>
          <a:bodyPr wrap="none" rtlCol="0">
            <a:spAutoFit/>
          </a:bodyPr>
          <a:lstStyle/>
          <a:p>
            <a:r>
              <a:rPr lang="en-US" sz="2400" b="1" u="sng" dirty="0"/>
              <a:t>GASOLINE</a:t>
            </a:r>
          </a:p>
        </p:txBody>
      </p:sp>
      <p:sp>
        <p:nvSpPr>
          <p:cNvPr id="59" name="TextBox 58">
            <a:extLst>
              <a:ext uri="{FF2B5EF4-FFF2-40B4-BE49-F238E27FC236}">
                <a16:creationId xmlns:a16="http://schemas.microsoft.com/office/drawing/2014/main" id="{1746E4D4-0A88-4666-88CB-E57661D7A160}"/>
              </a:ext>
            </a:extLst>
          </p:cNvPr>
          <p:cNvSpPr txBox="1"/>
          <p:nvPr/>
        </p:nvSpPr>
        <p:spPr>
          <a:xfrm>
            <a:off x="6786965" y="962618"/>
            <a:ext cx="1034450" cy="461665"/>
          </a:xfrm>
          <a:prstGeom prst="rect">
            <a:avLst/>
          </a:prstGeom>
          <a:noFill/>
        </p:spPr>
        <p:txBody>
          <a:bodyPr wrap="none" rtlCol="0">
            <a:spAutoFit/>
          </a:bodyPr>
          <a:lstStyle/>
          <a:p>
            <a:r>
              <a:rPr lang="en-US" sz="2400" b="1" u="sng" dirty="0"/>
              <a:t>DIESEL</a:t>
            </a:r>
          </a:p>
        </p:txBody>
      </p:sp>
      <p:grpSp>
        <p:nvGrpSpPr>
          <p:cNvPr id="60" name="Group 59">
            <a:extLst>
              <a:ext uri="{FF2B5EF4-FFF2-40B4-BE49-F238E27FC236}">
                <a16:creationId xmlns:a16="http://schemas.microsoft.com/office/drawing/2014/main" id="{61BD54A6-43A1-412E-ABF0-D7E864E7FEFE}"/>
              </a:ext>
            </a:extLst>
          </p:cNvPr>
          <p:cNvGrpSpPr/>
          <p:nvPr/>
        </p:nvGrpSpPr>
        <p:grpSpPr>
          <a:xfrm>
            <a:off x="1834611" y="956785"/>
            <a:ext cx="4372417" cy="5844231"/>
            <a:chOff x="1834611" y="678483"/>
            <a:chExt cx="4372417" cy="6122533"/>
          </a:xfrm>
        </p:grpSpPr>
        <p:cxnSp>
          <p:nvCxnSpPr>
            <p:cNvPr id="61" name="Straight Connector 60">
              <a:extLst>
                <a:ext uri="{FF2B5EF4-FFF2-40B4-BE49-F238E27FC236}">
                  <a16:creationId xmlns:a16="http://schemas.microsoft.com/office/drawing/2014/main" id="{7CFD8402-2EE8-4521-A91F-1DD792278365}"/>
                </a:ext>
              </a:extLst>
            </p:cNvPr>
            <p:cNvCxnSpPr/>
            <p:nvPr/>
          </p:nvCxnSpPr>
          <p:spPr>
            <a:xfrm>
              <a:off x="1834611" y="679910"/>
              <a:ext cx="25455" cy="61154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125B95E-4167-420E-A80E-94FFB33884F3}"/>
                </a:ext>
              </a:extLst>
            </p:cNvPr>
            <p:cNvCxnSpPr/>
            <p:nvPr/>
          </p:nvCxnSpPr>
          <p:spPr>
            <a:xfrm>
              <a:off x="3978185" y="678483"/>
              <a:ext cx="25455" cy="61154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B0344CF-5D4F-4387-B5D1-1CB3EE8DC6AC}"/>
                </a:ext>
              </a:extLst>
            </p:cNvPr>
            <p:cNvCxnSpPr/>
            <p:nvPr/>
          </p:nvCxnSpPr>
          <p:spPr>
            <a:xfrm>
              <a:off x="6181573" y="685601"/>
              <a:ext cx="25455" cy="61154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ACDFE053-0679-4824-9EF3-7E37CCD13149}"/>
              </a:ext>
            </a:extLst>
          </p:cNvPr>
          <p:cNvSpPr txBox="1"/>
          <p:nvPr/>
        </p:nvSpPr>
        <p:spPr>
          <a:xfrm>
            <a:off x="5146015" y="3206256"/>
            <a:ext cx="375424" cy="584775"/>
          </a:xfrm>
          <a:prstGeom prst="rect">
            <a:avLst/>
          </a:prstGeom>
          <a:noFill/>
        </p:spPr>
        <p:txBody>
          <a:bodyPr wrap="none" rtlCol="0">
            <a:spAutoFit/>
          </a:bodyPr>
          <a:lstStyle/>
          <a:p>
            <a:r>
              <a:rPr lang="en-US" sz="3200" b="1" dirty="0"/>
              <a:t>?</a:t>
            </a:r>
          </a:p>
        </p:txBody>
      </p:sp>
      <p:sp>
        <p:nvSpPr>
          <p:cNvPr id="65" name="TextBox 64">
            <a:extLst>
              <a:ext uri="{FF2B5EF4-FFF2-40B4-BE49-F238E27FC236}">
                <a16:creationId xmlns:a16="http://schemas.microsoft.com/office/drawing/2014/main" id="{BECA080C-1C9F-4AAA-8440-B8668E997369}"/>
              </a:ext>
            </a:extLst>
          </p:cNvPr>
          <p:cNvSpPr txBox="1"/>
          <p:nvPr/>
        </p:nvSpPr>
        <p:spPr>
          <a:xfrm>
            <a:off x="4699209" y="5155000"/>
            <a:ext cx="375424" cy="584775"/>
          </a:xfrm>
          <a:prstGeom prst="rect">
            <a:avLst/>
          </a:prstGeom>
          <a:noFill/>
        </p:spPr>
        <p:txBody>
          <a:bodyPr wrap="none" rtlCol="0">
            <a:spAutoFit/>
          </a:bodyPr>
          <a:lstStyle/>
          <a:p>
            <a:r>
              <a:rPr lang="en-US" sz="3200" b="1" dirty="0"/>
              <a:t>?</a:t>
            </a:r>
          </a:p>
        </p:txBody>
      </p:sp>
      <p:grpSp>
        <p:nvGrpSpPr>
          <p:cNvPr id="16" name="Group 15">
            <a:extLst>
              <a:ext uri="{FF2B5EF4-FFF2-40B4-BE49-F238E27FC236}">
                <a16:creationId xmlns:a16="http://schemas.microsoft.com/office/drawing/2014/main" id="{0CD51406-0E46-4A5E-A10E-09BEC8857F78}"/>
              </a:ext>
            </a:extLst>
          </p:cNvPr>
          <p:cNvGrpSpPr/>
          <p:nvPr/>
        </p:nvGrpSpPr>
        <p:grpSpPr>
          <a:xfrm>
            <a:off x="2145360" y="2061220"/>
            <a:ext cx="5913243" cy="4584285"/>
            <a:chOff x="2145360" y="2061220"/>
            <a:chExt cx="5913243" cy="4584285"/>
          </a:xfrm>
        </p:grpSpPr>
        <p:sp>
          <p:nvSpPr>
            <p:cNvPr id="41" name="TextBox 40">
              <a:extLst>
                <a:ext uri="{FF2B5EF4-FFF2-40B4-BE49-F238E27FC236}">
                  <a16:creationId xmlns:a16="http://schemas.microsoft.com/office/drawing/2014/main" id="{2AD63160-BF9B-44A7-8BB7-EEF67B935D77}"/>
                </a:ext>
              </a:extLst>
            </p:cNvPr>
            <p:cNvSpPr txBox="1"/>
            <p:nvPr/>
          </p:nvSpPr>
          <p:spPr>
            <a:xfrm>
              <a:off x="2234557" y="2108295"/>
              <a:ext cx="1127852" cy="646331"/>
            </a:xfrm>
            <a:prstGeom prst="rect">
              <a:avLst/>
            </a:prstGeom>
            <a:noFill/>
          </p:spPr>
          <p:txBody>
            <a:bodyPr wrap="square" rtlCol="0">
              <a:spAutoFit/>
            </a:bodyPr>
            <a:lstStyle/>
            <a:p>
              <a:pPr algn="ctr"/>
              <a:r>
                <a:rPr lang="en-US" b="1" dirty="0" err="1"/>
                <a:t>RfC</a:t>
              </a:r>
              <a:r>
                <a:rPr lang="en-US" b="1" dirty="0"/>
                <a:t> = 281 µg/m</a:t>
              </a:r>
              <a:r>
                <a:rPr lang="en-US" b="1" baseline="30000" dirty="0"/>
                <a:t>3</a:t>
              </a:r>
              <a:r>
                <a:rPr lang="en-US" b="1" dirty="0"/>
                <a:t> </a:t>
              </a:r>
            </a:p>
          </p:txBody>
        </p:sp>
        <p:sp>
          <p:nvSpPr>
            <p:cNvPr id="42" name="TextBox 41">
              <a:extLst>
                <a:ext uri="{FF2B5EF4-FFF2-40B4-BE49-F238E27FC236}">
                  <a16:creationId xmlns:a16="http://schemas.microsoft.com/office/drawing/2014/main" id="{45901574-A7C6-425F-B639-80BEC2F92F19}"/>
                </a:ext>
              </a:extLst>
            </p:cNvPr>
            <p:cNvSpPr txBox="1"/>
            <p:nvPr/>
          </p:nvSpPr>
          <p:spPr>
            <a:xfrm>
              <a:off x="4540419" y="2061220"/>
              <a:ext cx="1127852" cy="646331"/>
            </a:xfrm>
            <a:prstGeom prst="rect">
              <a:avLst/>
            </a:prstGeom>
            <a:noFill/>
          </p:spPr>
          <p:txBody>
            <a:bodyPr wrap="square" rtlCol="0">
              <a:spAutoFit/>
            </a:bodyPr>
            <a:lstStyle/>
            <a:p>
              <a:pPr algn="ctr"/>
              <a:r>
                <a:rPr lang="en-US" b="1" dirty="0" err="1"/>
                <a:t>RfC</a:t>
              </a:r>
              <a:r>
                <a:rPr lang="en-US" b="1" dirty="0"/>
                <a:t> = 225  µg/m</a:t>
              </a:r>
              <a:r>
                <a:rPr lang="en-US" b="1" baseline="30000" dirty="0"/>
                <a:t>3</a:t>
              </a:r>
              <a:r>
                <a:rPr lang="en-US" b="1" dirty="0"/>
                <a:t> </a:t>
              </a:r>
            </a:p>
          </p:txBody>
        </p:sp>
        <p:sp>
          <p:nvSpPr>
            <p:cNvPr id="44" name="TextBox 43">
              <a:extLst>
                <a:ext uri="{FF2B5EF4-FFF2-40B4-BE49-F238E27FC236}">
                  <a16:creationId xmlns:a16="http://schemas.microsoft.com/office/drawing/2014/main" id="{0BB51EAB-49E8-4B01-BE4E-727430C4CA42}"/>
                </a:ext>
              </a:extLst>
            </p:cNvPr>
            <p:cNvSpPr txBox="1"/>
            <p:nvPr/>
          </p:nvSpPr>
          <p:spPr>
            <a:xfrm>
              <a:off x="6774331" y="2149984"/>
              <a:ext cx="1127852" cy="646331"/>
            </a:xfrm>
            <a:prstGeom prst="rect">
              <a:avLst/>
            </a:prstGeom>
            <a:noFill/>
          </p:spPr>
          <p:txBody>
            <a:bodyPr wrap="square" rtlCol="0">
              <a:spAutoFit/>
            </a:bodyPr>
            <a:lstStyle/>
            <a:p>
              <a:pPr algn="ctr"/>
              <a:r>
                <a:rPr lang="en-US" b="1" dirty="0" err="1"/>
                <a:t>RfC</a:t>
              </a:r>
              <a:r>
                <a:rPr lang="en-US" b="1" dirty="0"/>
                <a:t> = 126 µg/m</a:t>
              </a:r>
              <a:r>
                <a:rPr lang="en-US" b="1" baseline="30000" dirty="0"/>
                <a:t>3</a:t>
              </a:r>
              <a:r>
                <a:rPr lang="en-US" b="1" dirty="0"/>
                <a:t> </a:t>
              </a:r>
            </a:p>
          </p:txBody>
        </p:sp>
        <p:sp>
          <p:nvSpPr>
            <p:cNvPr id="45" name="TextBox 44">
              <a:extLst>
                <a:ext uri="{FF2B5EF4-FFF2-40B4-BE49-F238E27FC236}">
                  <a16:creationId xmlns:a16="http://schemas.microsoft.com/office/drawing/2014/main" id="{4285DFB5-402B-452D-B73E-4E6E7BC11A26}"/>
                </a:ext>
              </a:extLst>
            </p:cNvPr>
            <p:cNvSpPr txBox="1"/>
            <p:nvPr/>
          </p:nvSpPr>
          <p:spPr>
            <a:xfrm>
              <a:off x="2145360" y="3904485"/>
              <a:ext cx="1402176" cy="646331"/>
            </a:xfrm>
            <a:prstGeom prst="rect">
              <a:avLst/>
            </a:prstGeom>
            <a:noFill/>
          </p:spPr>
          <p:txBody>
            <a:bodyPr wrap="square" rtlCol="0">
              <a:spAutoFit/>
            </a:bodyPr>
            <a:lstStyle/>
            <a:p>
              <a:pPr algn="ctr"/>
              <a:r>
                <a:rPr lang="en-US" b="1" dirty="0" err="1"/>
                <a:t>RfDo</a:t>
              </a:r>
              <a:r>
                <a:rPr lang="en-US" b="1" dirty="0"/>
                <a:t> = 0.025 mg/kg-day</a:t>
              </a:r>
            </a:p>
          </p:txBody>
        </p:sp>
        <p:sp>
          <p:nvSpPr>
            <p:cNvPr id="46" name="TextBox 45">
              <a:extLst>
                <a:ext uri="{FF2B5EF4-FFF2-40B4-BE49-F238E27FC236}">
                  <a16:creationId xmlns:a16="http://schemas.microsoft.com/office/drawing/2014/main" id="{A7CAFCCB-AA0A-46C2-AF7D-C552AA188EC7}"/>
                </a:ext>
              </a:extLst>
            </p:cNvPr>
            <p:cNvSpPr txBox="1"/>
            <p:nvPr/>
          </p:nvSpPr>
          <p:spPr>
            <a:xfrm>
              <a:off x="4440197" y="3946296"/>
              <a:ext cx="1405849" cy="646331"/>
            </a:xfrm>
            <a:prstGeom prst="rect">
              <a:avLst/>
            </a:prstGeom>
            <a:noFill/>
          </p:spPr>
          <p:txBody>
            <a:bodyPr wrap="square" rtlCol="0">
              <a:spAutoFit/>
            </a:bodyPr>
            <a:lstStyle/>
            <a:p>
              <a:pPr algn="ctr"/>
              <a:r>
                <a:rPr lang="en-US" b="1" dirty="0" err="1"/>
                <a:t>RfDo</a:t>
              </a:r>
              <a:r>
                <a:rPr lang="en-US" b="1" dirty="0"/>
                <a:t> = 0.012 mg/kg-day</a:t>
              </a:r>
            </a:p>
          </p:txBody>
        </p:sp>
        <p:sp>
          <p:nvSpPr>
            <p:cNvPr id="48" name="TextBox 47">
              <a:extLst>
                <a:ext uri="{FF2B5EF4-FFF2-40B4-BE49-F238E27FC236}">
                  <a16:creationId xmlns:a16="http://schemas.microsoft.com/office/drawing/2014/main" id="{21641D53-DF82-4E5E-8B26-C0B073E13452}"/>
                </a:ext>
              </a:extLst>
            </p:cNvPr>
            <p:cNvSpPr txBox="1"/>
            <p:nvPr/>
          </p:nvSpPr>
          <p:spPr>
            <a:xfrm>
              <a:off x="6607154" y="3935369"/>
              <a:ext cx="1442280" cy="646331"/>
            </a:xfrm>
            <a:prstGeom prst="rect">
              <a:avLst/>
            </a:prstGeom>
            <a:noFill/>
          </p:spPr>
          <p:txBody>
            <a:bodyPr wrap="square" rtlCol="0">
              <a:spAutoFit/>
            </a:bodyPr>
            <a:lstStyle/>
            <a:p>
              <a:pPr algn="ctr"/>
              <a:r>
                <a:rPr lang="en-US" b="1" dirty="0" err="1"/>
                <a:t>RfDo</a:t>
              </a:r>
              <a:r>
                <a:rPr lang="en-US" b="1" dirty="0"/>
                <a:t> = 0.012 mg/kg-day</a:t>
              </a:r>
            </a:p>
          </p:txBody>
        </p:sp>
        <p:sp>
          <p:nvSpPr>
            <p:cNvPr id="64" name="TextBox 63">
              <a:extLst>
                <a:ext uri="{FF2B5EF4-FFF2-40B4-BE49-F238E27FC236}">
                  <a16:creationId xmlns:a16="http://schemas.microsoft.com/office/drawing/2014/main" id="{1FCBD657-3E6E-40F7-AABF-1A4B46D3E9BD}"/>
                </a:ext>
              </a:extLst>
            </p:cNvPr>
            <p:cNvSpPr txBox="1"/>
            <p:nvPr/>
          </p:nvSpPr>
          <p:spPr>
            <a:xfrm>
              <a:off x="2163915" y="5672388"/>
              <a:ext cx="1402176" cy="923330"/>
            </a:xfrm>
            <a:prstGeom prst="rect">
              <a:avLst/>
            </a:prstGeom>
            <a:noFill/>
          </p:spPr>
          <p:txBody>
            <a:bodyPr wrap="square" rtlCol="0">
              <a:spAutoFit/>
            </a:bodyPr>
            <a:lstStyle/>
            <a:p>
              <a:pPr algn="ctr"/>
              <a:r>
                <a:rPr lang="en-US" b="1" dirty="0" err="1"/>
                <a:t>RfDo</a:t>
              </a:r>
              <a:r>
                <a:rPr lang="en-US" b="1" dirty="0"/>
                <a:t> = 0.035</a:t>
              </a:r>
            </a:p>
            <a:p>
              <a:pPr algn="ctr"/>
              <a:r>
                <a:rPr lang="en-US" b="1" dirty="0" err="1"/>
                <a:t>RfDd</a:t>
              </a:r>
              <a:r>
                <a:rPr lang="en-US" b="1" dirty="0"/>
                <a:t> = 0.072</a:t>
              </a:r>
            </a:p>
            <a:p>
              <a:pPr algn="ctr"/>
              <a:r>
                <a:rPr lang="en-US" b="1" dirty="0" err="1"/>
                <a:t>RfC</a:t>
              </a:r>
              <a:r>
                <a:rPr lang="en-US" b="1" dirty="0"/>
                <a:t> = 195</a:t>
              </a:r>
            </a:p>
          </p:txBody>
        </p:sp>
        <p:sp>
          <p:nvSpPr>
            <p:cNvPr id="66" name="TextBox 65">
              <a:extLst>
                <a:ext uri="{FF2B5EF4-FFF2-40B4-BE49-F238E27FC236}">
                  <a16:creationId xmlns:a16="http://schemas.microsoft.com/office/drawing/2014/main" id="{7CC50734-086A-4CF5-B834-D617D74ACF8B}"/>
                </a:ext>
              </a:extLst>
            </p:cNvPr>
            <p:cNvSpPr txBox="1"/>
            <p:nvPr/>
          </p:nvSpPr>
          <p:spPr>
            <a:xfrm>
              <a:off x="4484390" y="5705229"/>
              <a:ext cx="1402176" cy="923330"/>
            </a:xfrm>
            <a:prstGeom prst="rect">
              <a:avLst/>
            </a:prstGeom>
            <a:noFill/>
          </p:spPr>
          <p:txBody>
            <a:bodyPr wrap="square" rtlCol="0">
              <a:spAutoFit/>
            </a:bodyPr>
            <a:lstStyle/>
            <a:p>
              <a:pPr algn="ctr"/>
              <a:r>
                <a:rPr lang="en-US" b="1" dirty="0" err="1"/>
                <a:t>RfDo</a:t>
              </a:r>
              <a:r>
                <a:rPr lang="en-US" b="1" dirty="0"/>
                <a:t> = 0.030</a:t>
              </a:r>
            </a:p>
            <a:p>
              <a:pPr algn="ctr"/>
              <a:r>
                <a:rPr lang="en-US" b="1" dirty="0" err="1"/>
                <a:t>RfDd</a:t>
              </a:r>
              <a:r>
                <a:rPr lang="en-US" b="1" dirty="0"/>
                <a:t> = 0.034</a:t>
              </a:r>
            </a:p>
            <a:p>
              <a:pPr algn="ctr"/>
              <a:r>
                <a:rPr lang="en-US" b="1" dirty="0" err="1"/>
                <a:t>RfC</a:t>
              </a:r>
              <a:r>
                <a:rPr lang="en-US" b="1" dirty="0"/>
                <a:t> = 111</a:t>
              </a:r>
            </a:p>
          </p:txBody>
        </p:sp>
        <p:sp>
          <p:nvSpPr>
            <p:cNvPr id="67" name="TextBox 66">
              <a:extLst>
                <a:ext uri="{FF2B5EF4-FFF2-40B4-BE49-F238E27FC236}">
                  <a16:creationId xmlns:a16="http://schemas.microsoft.com/office/drawing/2014/main" id="{4A620F4C-10AC-4B2E-A45F-B2DF9D619BB1}"/>
                </a:ext>
              </a:extLst>
            </p:cNvPr>
            <p:cNvSpPr txBox="1"/>
            <p:nvPr/>
          </p:nvSpPr>
          <p:spPr>
            <a:xfrm>
              <a:off x="6656427" y="5722175"/>
              <a:ext cx="1402176" cy="923330"/>
            </a:xfrm>
            <a:prstGeom prst="rect">
              <a:avLst/>
            </a:prstGeom>
            <a:noFill/>
          </p:spPr>
          <p:txBody>
            <a:bodyPr wrap="square" rtlCol="0">
              <a:spAutoFit/>
            </a:bodyPr>
            <a:lstStyle/>
            <a:p>
              <a:pPr algn="ctr"/>
              <a:r>
                <a:rPr lang="en-US" b="1" dirty="0" err="1"/>
                <a:t>RfDo</a:t>
              </a:r>
              <a:r>
                <a:rPr lang="en-US" b="1" dirty="0"/>
                <a:t> = 0.029</a:t>
              </a:r>
            </a:p>
            <a:p>
              <a:pPr algn="ctr"/>
              <a:r>
                <a:rPr lang="en-US" b="1" dirty="0" err="1"/>
                <a:t>RfDd</a:t>
              </a:r>
              <a:r>
                <a:rPr lang="en-US" b="1" dirty="0"/>
                <a:t> = 0.030</a:t>
              </a:r>
            </a:p>
            <a:p>
              <a:pPr algn="ctr"/>
              <a:r>
                <a:rPr lang="en-US" b="1" dirty="0" err="1"/>
                <a:t>RfC</a:t>
              </a:r>
              <a:r>
                <a:rPr lang="en-US" b="1" dirty="0"/>
                <a:t> = 100</a:t>
              </a:r>
            </a:p>
          </p:txBody>
        </p:sp>
      </p:grpSp>
      <p:sp>
        <p:nvSpPr>
          <p:cNvPr id="68" name="TextBox 67">
            <a:extLst>
              <a:ext uri="{FF2B5EF4-FFF2-40B4-BE49-F238E27FC236}">
                <a16:creationId xmlns:a16="http://schemas.microsoft.com/office/drawing/2014/main" id="{22DB5013-DE8E-42DC-B445-D4FC35B0B0A6}"/>
              </a:ext>
            </a:extLst>
          </p:cNvPr>
          <p:cNvSpPr txBox="1"/>
          <p:nvPr/>
        </p:nvSpPr>
        <p:spPr>
          <a:xfrm>
            <a:off x="6901236" y="5177021"/>
            <a:ext cx="375424" cy="584775"/>
          </a:xfrm>
          <a:prstGeom prst="rect">
            <a:avLst/>
          </a:prstGeom>
          <a:noFill/>
        </p:spPr>
        <p:txBody>
          <a:bodyPr wrap="none" rtlCol="0">
            <a:spAutoFit/>
          </a:bodyPr>
          <a:lstStyle/>
          <a:p>
            <a:r>
              <a:rPr lang="en-US" sz="3200" b="1" dirty="0"/>
              <a:t>?</a:t>
            </a:r>
          </a:p>
        </p:txBody>
      </p:sp>
      <p:cxnSp>
        <p:nvCxnSpPr>
          <p:cNvPr id="4" name="Straight Arrow Connector 3">
            <a:extLst>
              <a:ext uri="{FF2B5EF4-FFF2-40B4-BE49-F238E27FC236}">
                <a16:creationId xmlns:a16="http://schemas.microsoft.com/office/drawing/2014/main" id="{5F012503-1CF4-4930-A479-730CF990974A}"/>
              </a:ext>
            </a:extLst>
          </p:cNvPr>
          <p:cNvCxnSpPr>
            <a:cxnSpLocks/>
            <a:stCxn id="14" idx="2"/>
          </p:cNvCxnSpPr>
          <p:nvPr/>
        </p:nvCxnSpPr>
        <p:spPr>
          <a:xfrm>
            <a:off x="949020" y="4403596"/>
            <a:ext cx="5921" cy="7213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E6316CA-4876-4EB6-B90B-329B8F1F1C3F}"/>
              </a:ext>
            </a:extLst>
          </p:cNvPr>
          <p:cNvSpPr txBox="1"/>
          <p:nvPr/>
        </p:nvSpPr>
        <p:spPr>
          <a:xfrm>
            <a:off x="3958384" y="3110375"/>
            <a:ext cx="700833" cy="461665"/>
          </a:xfrm>
          <a:prstGeom prst="rect">
            <a:avLst/>
          </a:prstGeom>
          <a:noFill/>
        </p:spPr>
        <p:txBody>
          <a:bodyPr wrap="none" rtlCol="0">
            <a:spAutoFit/>
          </a:bodyPr>
          <a:lstStyle/>
          <a:p>
            <a:r>
              <a:rPr lang="en-US" sz="2400" b="1" u="sng" dirty="0"/>
              <a:t>JP-5</a:t>
            </a:r>
          </a:p>
        </p:txBody>
      </p:sp>
      <p:sp>
        <p:nvSpPr>
          <p:cNvPr id="71" name="TextBox 70">
            <a:extLst>
              <a:ext uri="{FF2B5EF4-FFF2-40B4-BE49-F238E27FC236}">
                <a16:creationId xmlns:a16="http://schemas.microsoft.com/office/drawing/2014/main" id="{377B0839-F9F9-4129-B1C0-66A5B549A378}"/>
              </a:ext>
            </a:extLst>
          </p:cNvPr>
          <p:cNvSpPr txBox="1"/>
          <p:nvPr/>
        </p:nvSpPr>
        <p:spPr>
          <a:xfrm>
            <a:off x="3937609" y="1246763"/>
            <a:ext cx="700833" cy="461665"/>
          </a:xfrm>
          <a:prstGeom prst="rect">
            <a:avLst/>
          </a:prstGeom>
          <a:noFill/>
        </p:spPr>
        <p:txBody>
          <a:bodyPr wrap="none" rtlCol="0">
            <a:spAutoFit/>
          </a:bodyPr>
          <a:lstStyle/>
          <a:p>
            <a:r>
              <a:rPr lang="en-US" sz="2400" b="1" u="sng" dirty="0"/>
              <a:t>JP-8</a:t>
            </a:r>
          </a:p>
        </p:txBody>
      </p:sp>
      <p:sp>
        <p:nvSpPr>
          <p:cNvPr id="72" name="TextBox 71">
            <a:extLst>
              <a:ext uri="{FF2B5EF4-FFF2-40B4-BE49-F238E27FC236}">
                <a16:creationId xmlns:a16="http://schemas.microsoft.com/office/drawing/2014/main" id="{29FA174F-7B6B-4D54-A825-91584F4C9730}"/>
              </a:ext>
            </a:extLst>
          </p:cNvPr>
          <p:cNvSpPr txBox="1"/>
          <p:nvPr/>
        </p:nvSpPr>
        <p:spPr>
          <a:xfrm>
            <a:off x="4440197" y="956785"/>
            <a:ext cx="1372748" cy="461665"/>
          </a:xfrm>
          <a:prstGeom prst="rect">
            <a:avLst/>
          </a:prstGeom>
          <a:noFill/>
        </p:spPr>
        <p:txBody>
          <a:bodyPr wrap="none" rtlCol="0">
            <a:spAutoFit/>
          </a:bodyPr>
          <a:lstStyle/>
          <a:p>
            <a:r>
              <a:rPr lang="en-US" sz="2400" b="1" u="sng" dirty="0"/>
              <a:t>Kerosene</a:t>
            </a:r>
          </a:p>
        </p:txBody>
      </p:sp>
      <p:sp>
        <p:nvSpPr>
          <p:cNvPr id="74" name="TextBox 73">
            <a:extLst>
              <a:ext uri="{FF2B5EF4-FFF2-40B4-BE49-F238E27FC236}">
                <a16:creationId xmlns:a16="http://schemas.microsoft.com/office/drawing/2014/main" id="{25C25932-5D20-43AD-B99D-DD1CFFF8EA5C}"/>
              </a:ext>
            </a:extLst>
          </p:cNvPr>
          <p:cNvSpPr txBox="1"/>
          <p:nvPr/>
        </p:nvSpPr>
        <p:spPr>
          <a:xfrm>
            <a:off x="8096528" y="945571"/>
            <a:ext cx="972704" cy="830997"/>
          </a:xfrm>
          <a:prstGeom prst="rect">
            <a:avLst/>
          </a:prstGeom>
          <a:noFill/>
          <a:ln>
            <a:solidFill>
              <a:schemeClr val="tx1"/>
            </a:solidFill>
          </a:ln>
        </p:spPr>
        <p:txBody>
          <a:bodyPr wrap="square" rtlCol="0">
            <a:spAutoFit/>
          </a:bodyPr>
          <a:lstStyle/>
          <a:p>
            <a:pPr algn="ctr"/>
            <a:r>
              <a:rPr lang="en-US" sz="1600" b="1" dirty="0"/>
              <a:t>Varies Between</a:t>
            </a:r>
          </a:p>
          <a:p>
            <a:pPr algn="ctr"/>
            <a:r>
              <a:rPr lang="en-US" sz="1600" b="1" dirty="0"/>
              <a:t>Sites</a:t>
            </a:r>
          </a:p>
        </p:txBody>
      </p:sp>
      <p:sp>
        <p:nvSpPr>
          <p:cNvPr id="3" name="Slide Number Placeholder 2"/>
          <p:cNvSpPr>
            <a:spLocks noGrp="1"/>
          </p:cNvSpPr>
          <p:nvPr>
            <p:ph type="sldNum" sz="quarter" idx="12"/>
          </p:nvPr>
        </p:nvSpPr>
        <p:spPr/>
        <p:txBody>
          <a:bodyPr/>
          <a:lstStyle/>
          <a:p>
            <a:fld id="{77CD6BDE-A700-4CC1-A8B9-DB2FE996EB9A}" type="slidenum">
              <a:rPr lang="en-US" smtClean="0"/>
              <a:pPr/>
              <a:t>32</a:t>
            </a:fld>
            <a:endParaRPr lang="en-US"/>
          </a:p>
        </p:txBody>
      </p:sp>
    </p:spTree>
    <p:extLst>
      <p:ext uri="{BB962C8B-B14F-4D97-AF65-F5344CB8AC3E}">
        <p14:creationId xmlns:p14="http://schemas.microsoft.com/office/powerpoint/2010/main" val="3392621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8"/>
          <p:cNvSpPr>
            <a:spLocks noChangeArrowheads="1"/>
          </p:cNvSpPr>
          <p:nvPr/>
        </p:nvSpPr>
        <p:spPr bwMode="auto">
          <a:xfrm>
            <a:off x="0" y="4311650"/>
            <a:ext cx="9144000" cy="2590800"/>
          </a:xfrm>
          <a:prstGeom prst="rect">
            <a:avLst/>
          </a:prstGeom>
          <a:solidFill>
            <a:srgbClr val="0070C0"/>
          </a:solidFill>
          <a:ln w="9525" algn="ctr">
            <a:solidFill>
              <a:schemeClr val="tx1"/>
            </a:solidFill>
            <a:round/>
            <a:headEnd/>
            <a:tailEnd/>
          </a:ln>
        </p:spPr>
        <p:txBody>
          <a:bodyPr/>
          <a:lstStyle/>
          <a:p>
            <a:pPr eaLnBrk="0" fontAlgn="base" hangingPunct="0">
              <a:spcBef>
                <a:spcPct val="0"/>
              </a:spcBef>
              <a:spcAft>
                <a:spcPct val="0"/>
              </a:spcAft>
            </a:pPr>
            <a:endParaRPr lang="en-US" sz="4000" b="1">
              <a:solidFill>
                <a:srgbClr val="FFFF00"/>
              </a:solidFill>
            </a:endParaRPr>
          </a:p>
        </p:txBody>
      </p:sp>
      <p:sp>
        <p:nvSpPr>
          <p:cNvPr id="22531" name="Rectangle 2"/>
          <p:cNvSpPr>
            <a:spLocks noChangeArrowheads="1"/>
          </p:cNvSpPr>
          <p:nvPr/>
        </p:nvSpPr>
        <p:spPr bwMode="auto">
          <a:xfrm>
            <a:off x="0" y="0"/>
            <a:ext cx="9144000" cy="2895600"/>
          </a:xfrm>
          <a:prstGeom prst="rect">
            <a:avLst/>
          </a:prstGeom>
          <a:solidFill>
            <a:srgbClr val="339966"/>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4000" b="1">
              <a:solidFill>
                <a:srgbClr val="FFFF00"/>
              </a:solidFill>
            </a:endParaRPr>
          </a:p>
        </p:txBody>
      </p:sp>
      <p:sp>
        <p:nvSpPr>
          <p:cNvPr id="22532" name="Rectangle 3"/>
          <p:cNvSpPr>
            <a:spLocks noGrp="1" noChangeArrowheads="1"/>
          </p:cNvSpPr>
          <p:nvPr>
            <p:ph type="title"/>
          </p:nvPr>
        </p:nvSpPr>
        <p:spPr>
          <a:xfrm>
            <a:off x="68368" y="32482"/>
            <a:ext cx="4401081" cy="1127981"/>
          </a:xfrm>
        </p:spPr>
        <p:txBody>
          <a:bodyPr/>
          <a:lstStyle/>
          <a:p>
            <a:pPr algn="l"/>
            <a:r>
              <a:rPr lang="en-US" sz="2400" b="1" dirty="0">
                <a:latin typeface="+mn-lt"/>
                <a:cs typeface="Times New Roman" panose="02020603050405020304" pitchFamily="18" charset="0"/>
              </a:rPr>
              <a:t>Example </a:t>
            </a:r>
            <a:r>
              <a:rPr lang="en-US" sz="2400" b="1" dirty="0" err="1">
                <a:latin typeface="+mn-lt"/>
                <a:cs typeface="Times New Roman" panose="02020603050405020304" pitchFamily="18" charset="0"/>
              </a:rPr>
              <a:t>TPHmd</a:t>
            </a:r>
            <a:r>
              <a:rPr lang="en-US" sz="2400" b="1" dirty="0">
                <a:latin typeface="+mn-lt"/>
                <a:cs typeface="Times New Roman" panose="02020603050405020304" pitchFamily="18" charset="0"/>
              </a:rPr>
              <a:t> Action Levels</a:t>
            </a:r>
            <a:r>
              <a:rPr lang="en-US" sz="2400" b="1" dirty="0">
                <a:solidFill>
                  <a:schemeClr val="tx1"/>
                </a:solidFill>
                <a:latin typeface="+mn-lt"/>
                <a:cs typeface="Times New Roman" panose="02020603050405020304" pitchFamily="18" charset="0"/>
              </a:rPr>
              <a:t> (HIDOH 2017, *DW action levels under revision)</a:t>
            </a:r>
            <a:endParaRPr lang="en-US" sz="2000" b="1" dirty="0">
              <a:solidFill>
                <a:schemeClr val="tx1"/>
              </a:solidFill>
              <a:latin typeface="+mn-lt"/>
              <a:cs typeface="Times New Roman" panose="02020603050405020304" pitchFamily="18" charset="0"/>
            </a:endParaRPr>
          </a:p>
        </p:txBody>
      </p:sp>
      <p:sp>
        <p:nvSpPr>
          <p:cNvPr id="22533" name="Rectangle 4"/>
          <p:cNvSpPr>
            <a:spLocks noChangeArrowheads="1"/>
          </p:cNvSpPr>
          <p:nvPr/>
        </p:nvSpPr>
        <p:spPr bwMode="auto">
          <a:xfrm>
            <a:off x="0" y="2895600"/>
            <a:ext cx="9144000" cy="1416050"/>
          </a:xfrm>
          <a:prstGeom prst="rect">
            <a:avLst/>
          </a:prstGeom>
          <a:solidFill>
            <a:srgbClr val="996633"/>
          </a:solidFill>
          <a:ln w="12700">
            <a:noFill/>
            <a:miter lim="800000"/>
            <a:headEnd/>
            <a:tailEnd/>
          </a:ln>
        </p:spPr>
        <p:txBody>
          <a:bodyPr wrap="none" anchor="ctr"/>
          <a:lstStyle/>
          <a:p>
            <a:pPr algn="ctr" eaLnBrk="0" fontAlgn="base" hangingPunct="0">
              <a:spcBef>
                <a:spcPct val="0"/>
              </a:spcBef>
              <a:spcAft>
                <a:spcPct val="0"/>
              </a:spcAft>
            </a:pPr>
            <a:endParaRPr lang="en-US" sz="4000" b="1">
              <a:solidFill>
                <a:srgbClr val="FFFF00"/>
              </a:solidFill>
            </a:endParaRPr>
          </a:p>
        </p:txBody>
      </p:sp>
      <p:sp>
        <p:nvSpPr>
          <p:cNvPr id="22534" name="Rectangle 5"/>
          <p:cNvSpPr>
            <a:spLocks noChangeArrowheads="1"/>
          </p:cNvSpPr>
          <p:nvPr/>
        </p:nvSpPr>
        <p:spPr bwMode="auto">
          <a:xfrm>
            <a:off x="0" y="0"/>
            <a:ext cx="9144000" cy="2895600"/>
          </a:xfrm>
          <a:prstGeom prst="rect">
            <a:avLst/>
          </a:prstGeom>
          <a:noFill/>
          <a:ln w="9525">
            <a:noFill/>
            <a:miter lim="800000"/>
            <a:headEnd/>
            <a:tailEnd/>
          </a:ln>
        </p:spPr>
        <p:txBody>
          <a:bodyPr wrap="none" anchor="ctr"/>
          <a:lstStyle/>
          <a:p>
            <a:pPr eaLnBrk="0" fontAlgn="base" hangingPunct="0">
              <a:spcBef>
                <a:spcPct val="0"/>
              </a:spcBef>
              <a:spcAft>
                <a:spcPct val="0"/>
              </a:spcAft>
            </a:pPr>
            <a:endParaRPr lang="en-US" sz="4000" b="1">
              <a:solidFill>
                <a:srgbClr val="FFFF00"/>
              </a:solidFill>
            </a:endParaRPr>
          </a:p>
        </p:txBody>
      </p:sp>
      <p:sp>
        <p:nvSpPr>
          <p:cNvPr id="22535" name="Rectangle 6"/>
          <p:cNvSpPr>
            <a:spLocks noChangeArrowheads="1"/>
          </p:cNvSpPr>
          <p:nvPr/>
        </p:nvSpPr>
        <p:spPr bwMode="auto">
          <a:xfrm>
            <a:off x="0" y="4267200"/>
            <a:ext cx="9144000" cy="2590800"/>
          </a:xfrm>
          <a:prstGeom prst="rect">
            <a:avLst/>
          </a:prstGeom>
          <a:noFill/>
          <a:ln w="9525">
            <a:noFill/>
            <a:miter lim="800000"/>
            <a:headEnd/>
            <a:tailEnd/>
          </a:ln>
        </p:spPr>
        <p:txBody>
          <a:bodyPr wrap="none" anchor="ctr"/>
          <a:lstStyle/>
          <a:p>
            <a:pPr algn="ctr" eaLnBrk="0" fontAlgn="base" hangingPunct="0">
              <a:spcBef>
                <a:spcPct val="20000"/>
              </a:spcBef>
              <a:spcAft>
                <a:spcPct val="0"/>
              </a:spcAft>
              <a:buFontTx/>
              <a:buChar char="•"/>
            </a:pPr>
            <a:endParaRPr kumimoji="1" lang="en-US" sz="3000">
              <a:solidFill>
                <a:srgbClr val="000000"/>
              </a:solidFill>
            </a:endParaRPr>
          </a:p>
        </p:txBody>
      </p:sp>
      <p:grpSp>
        <p:nvGrpSpPr>
          <p:cNvPr id="2" name="Group 7"/>
          <p:cNvGrpSpPr>
            <a:grpSpLocks/>
          </p:cNvGrpSpPr>
          <p:nvPr/>
        </p:nvGrpSpPr>
        <p:grpSpPr bwMode="auto">
          <a:xfrm>
            <a:off x="0" y="1600200"/>
            <a:ext cx="4572000" cy="4033838"/>
            <a:chOff x="0" y="1008"/>
            <a:chExt cx="2880" cy="2541"/>
          </a:xfrm>
        </p:grpSpPr>
        <p:sp>
          <p:nvSpPr>
            <p:cNvPr id="22563" name="Line 8"/>
            <p:cNvSpPr>
              <a:spLocks noChangeShapeType="1"/>
            </p:cNvSpPr>
            <p:nvPr/>
          </p:nvSpPr>
          <p:spPr bwMode="auto">
            <a:xfrm flipH="1">
              <a:off x="1200" y="3024"/>
              <a:ext cx="672" cy="0"/>
            </a:xfrm>
            <a:prstGeom prst="line">
              <a:avLst/>
            </a:prstGeom>
            <a:noFill/>
            <a:ln w="63500">
              <a:solidFill>
                <a:srgbClr val="00FF00"/>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grpSp>
          <p:nvGrpSpPr>
            <p:cNvPr id="3" name="Group 9"/>
            <p:cNvGrpSpPr>
              <a:grpSpLocks/>
            </p:cNvGrpSpPr>
            <p:nvPr/>
          </p:nvGrpSpPr>
          <p:grpSpPr bwMode="auto">
            <a:xfrm>
              <a:off x="0" y="1008"/>
              <a:ext cx="1296" cy="2541"/>
              <a:chOff x="0" y="1008"/>
              <a:chExt cx="1296" cy="2541"/>
            </a:xfrm>
          </p:grpSpPr>
          <p:sp>
            <p:nvSpPr>
              <p:cNvPr id="22566" name="Text Box 10"/>
              <p:cNvSpPr txBox="1">
                <a:spLocks noChangeArrowheads="1"/>
              </p:cNvSpPr>
              <p:nvPr/>
            </p:nvSpPr>
            <p:spPr bwMode="auto">
              <a:xfrm>
                <a:off x="0" y="2832"/>
                <a:ext cx="1200" cy="717"/>
              </a:xfrm>
              <a:prstGeom prst="rect">
                <a:avLst/>
              </a:prstGeom>
              <a:solidFill>
                <a:srgbClr val="00FF00"/>
              </a:solidFill>
              <a:ln w="12700">
                <a:solidFill>
                  <a:srgbClr val="00FF00"/>
                </a:solidFill>
                <a:miter lim="800000"/>
                <a:headEnd/>
                <a:tailEnd/>
              </a:ln>
            </p:spPr>
            <p:txBody>
              <a:bodyPr wrap="square">
                <a:spAutoFit/>
              </a:bodyPr>
              <a:lstStyle/>
              <a:p>
                <a:pPr algn="ctr" eaLnBrk="0" fontAlgn="base" hangingPunct="0">
                  <a:spcBef>
                    <a:spcPct val="0"/>
                  </a:spcBef>
                  <a:spcAft>
                    <a:spcPct val="0"/>
                  </a:spcAft>
                </a:pPr>
                <a:r>
                  <a:rPr kumimoji="1" lang="en-US" sz="2400" b="1" dirty="0">
                    <a:solidFill>
                      <a:srgbClr val="000000"/>
                    </a:solidFill>
                  </a:rPr>
                  <a:t>Aquatic Habitats</a:t>
                </a:r>
              </a:p>
              <a:p>
                <a:pPr algn="ctr" eaLnBrk="0" fontAlgn="base" hangingPunct="0">
                  <a:spcBef>
                    <a:spcPct val="0"/>
                  </a:spcBef>
                  <a:spcAft>
                    <a:spcPct val="0"/>
                  </a:spcAft>
                </a:pPr>
                <a:r>
                  <a:rPr kumimoji="1" lang="en-US" sz="2000" b="1" dirty="0">
                    <a:solidFill>
                      <a:srgbClr val="000000"/>
                    </a:solidFill>
                  </a:rPr>
                  <a:t>640 µg/L</a:t>
                </a:r>
              </a:p>
            </p:txBody>
          </p:sp>
          <p:sp>
            <p:nvSpPr>
              <p:cNvPr id="22567" name="Text Box 11"/>
              <p:cNvSpPr txBox="1">
                <a:spLocks noChangeArrowheads="1"/>
              </p:cNvSpPr>
              <p:nvPr/>
            </p:nvSpPr>
            <p:spPr bwMode="auto">
              <a:xfrm>
                <a:off x="144" y="1008"/>
                <a:ext cx="1152" cy="717"/>
              </a:xfrm>
              <a:prstGeom prst="rect">
                <a:avLst/>
              </a:prstGeom>
              <a:solidFill>
                <a:srgbClr val="00FF00"/>
              </a:solidFill>
              <a:ln w="12700">
                <a:solidFill>
                  <a:srgbClr val="00FF00"/>
                </a:solidFill>
                <a:miter lim="800000"/>
                <a:headEnd/>
                <a:tailEnd/>
              </a:ln>
            </p:spPr>
            <p:txBody>
              <a:bodyPr>
                <a:spAutoFit/>
              </a:bodyPr>
              <a:lstStyle/>
              <a:p>
                <a:pPr algn="ctr" eaLnBrk="0" fontAlgn="base" hangingPunct="0">
                  <a:spcBef>
                    <a:spcPct val="0"/>
                  </a:spcBef>
                  <a:spcAft>
                    <a:spcPct val="0"/>
                  </a:spcAft>
                </a:pPr>
                <a:r>
                  <a:rPr kumimoji="1" lang="en-US" sz="2400" b="1" dirty="0">
                    <a:solidFill>
                      <a:srgbClr val="000000"/>
                    </a:solidFill>
                  </a:rPr>
                  <a:t>Terrestrial</a:t>
                </a:r>
              </a:p>
              <a:p>
                <a:pPr algn="ctr" eaLnBrk="0" fontAlgn="base" hangingPunct="0">
                  <a:spcBef>
                    <a:spcPct val="0"/>
                  </a:spcBef>
                  <a:spcAft>
                    <a:spcPct val="0"/>
                  </a:spcAft>
                </a:pPr>
                <a:r>
                  <a:rPr kumimoji="1" lang="en-US" sz="2400" b="1" dirty="0">
                    <a:solidFill>
                      <a:srgbClr val="000000"/>
                    </a:solidFill>
                  </a:rPr>
                  <a:t> Habitats</a:t>
                </a:r>
              </a:p>
              <a:p>
                <a:pPr algn="ctr" eaLnBrk="0" fontAlgn="base" hangingPunct="0">
                  <a:spcBef>
                    <a:spcPct val="0"/>
                  </a:spcBef>
                  <a:spcAft>
                    <a:spcPct val="0"/>
                  </a:spcAft>
                </a:pPr>
                <a:r>
                  <a:rPr kumimoji="1" lang="en-US" sz="2000" b="1" dirty="0">
                    <a:solidFill>
                      <a:srgbClr val="000000"/>
                    </a:solidFill>
                  </a:rPr>
                  <a:t>(site specific)</a:t>
                </a:r>
              </a:p>
            </p:txBody>
          </p:sp>
        </p:grpSp>
        <p:sp>
          <p:nvSpPr>
            <p:cNvPr id="22565" name="Line 12"/>
            <p:cNvSpPr>
              <a:spLocks noChangeShapeType="1"/>
            </p:cNvSpPr>
            <p:nvPr/>
          </p:nvSpPr>
          <p:spPr bwMode="auto">
            <a:xfrm flipH="1" flipV="1">
              <a:off x="1296" y="1536"/>
              <a:ext cx="1584" cy="336"/>
            </a:xfrm>
            <a:prstGeom prst="line">
              <a:avLst/>
            </a:prstGeom>
            <a:noFill/>
            <a:ln w="63500">
              <a:solidFill>
                <a:srgbClr val="00FF00"/>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grpSp>
      <p:grpSp>
        <p:nvGrpSpPr>
          <p:cNvPr id="4" name="Group 45"/>
          <p:cNvGrpSpPr>
            <a:grpSpLocks/>
          </p:cNvGrpSpPr>
          <p:nvPr/>
        </p:nvGrpSpPr>
        <p:grpSpPr bwMode="auto">
          <a:xfrm>
            <a:off x="2667000" y="3505200"/>
            <a:ext cx="3581400" cy="990600"/>
            <a:chOff x="1680" y="2208"/>
            <a:chExt cx="2256" cy="624"/>
          </a:xfrm>
        </p:grpSpPr>
        <p:sp>
          <p:nvSpPr>
            <p:cNvPr id="22561" name="Line 14"/>
            <p:cNvSpPr>
              <a:spLocks noChangeShapeType="1"/>
            </p:cNvSpPr>
            <p:nvPr/>
          </p:nvSpPr>
          <p:spPr bwMode="auto">
            <a:xfrm>
              <a:off x="2881" y="2208"/>
              <a:ext cx="0" cy="624"/>
            </a:xfrm>
            <a:prstGeom prst="line">
              <a:avLst/>
            </a:prstGeom>
            <a:noFill/>
            <a:ln w="63500">
              <a:solidFill>
                <a:srgbClr val="00FFFF"/>
              </a:solidFill>
              <a:round/>
              <a:headEnd/>
              <a:tailEnd type="triangle" w="med" len="med"/>
            </a:ln>
          </p:spPr>
          <p:txBody>
            <a:bodyPr>
              <a:spAutoFit/>
            </a:bodyPr>
            <a:lstStyle/>
            <a:p>
              <a:pPr fontAlgn="base">
                <a:spcBef>
                  <a:spcPct val="0"/>
                </a:spcBef>
                <a:spcAft>
                  <a:spcPct val="0"/>
                </a:spcAft>
              </a:pPr>
              <a:endParaRPr lang="en-US" sz="4000" b="1">
                <a:solidFill>
                  <a:srgbClr val="FFFF00"/>
                </a:solidFill>
              </a:endParaRPr>
            </a:p>
          </p:txBody>
        </p:sp>
        <p:sp>
          <p:nvSpPr>
            <p:cNvPr id="22562" name="Text Box 15"/>
            <p:cNvSpPr txBox="1">
              <a:spLocks noChangeArrowheads="1"/>
            </p:cNvSpPr>
            <p:nvPr/>
          </p:nvSpPr>
          <p:spPr bwMode="auto">
            <a:xfrm>
              <a:off x="1680" y="2304"/>
              <a:ext cx="2256" cy="291"/>
            </a:xfrm>
            <a:prstGeom prst="rect">
              <a:avLst/>
            </a:prstGeom>
            <a:solidFill>
              <a:srgbClr val="00FFFF"/>
            </a:solidFill>
            <a:ln w="63500" algn="ctr">
              <a:solidFill>
                <a:srgbClr val="FF0000"/>
              </a:solidFill>
              <a:miter lim="800000"/>
              <a:headEnd/>
              <a:tailEnd/>
            </a:ln>
          </p:spPr>
          <p:txBody>
            <a:bodyPr>
              <a:spAutoFit/>
            </a:bodyPr>
            <a:lstStyle/>
            <a:p>
              <a:pPr algn="ctr" eaLnBrk="0" fontAlgn="base" hangingPunct="0">
                <a:spcBef>
                  <a:spcPct val="50000"/>
                </a:spcBef>
                <a:spcAft>
                  <a:spcPct val="0"/>
                </a:spcAft>
              </a:pPr>
              <a:r>
                <a:rPr kumimoji="1" lang="en-US" sz="2400" b="1" dirty="0">
                  <a:solidFill>
                    <a:srgbClr val="000000"/>
                  </a:solidFill>
                </a:rPr>
                <a:t>Leaching: 940</a:t>
              </a:r>
              <a:r>
                <a:rPr kumimoji="1" lang="en-US" sz="2000" b="1" dirty="0">
                  <a:solidFill>
                    <a:srgbClr val="000000"/>
                  </a:solidFill>
                </a:rPr>
                <a:t> mg/kg</a:t>
              </a:r>
            </a:p>
          </p:txBody>
        </p:sp>
      </p:grpSp>
      <p:sp>
        <p:nvSpPr>
          <p:cNvPr id="22538" name="Text Box 16"/>
          <p:cNvSpPr txBox="1">
            <a:spLocks noChangeArrowheads="1"/>
          </p:cNvSpPr>
          <p:nvPr/>
        </p:nvSpPr>
        <p:spPr bwMode="auto">
          <a:xfrm>
            <a:off x="6781800" y="152400"/>
            <a:ext cx="2362200" cy="523220"/>
          </a:xfrm>
          <a:prstGeom prst="rect">
            <a:avLst/>
          </a:prstGeom>
          <a:solidFill>
            <a:srgbClr val="FFFF00"/>
          </a:solidFill>
          <a:ln w="12700">
            <a:solidFill>
              <a:srgbClr val="000000"/>
            </a:solidFill>
            <a:miter lim="800000"/>
            <a:headEnd/>
            <a:tailEnd/>
          </a:ln>
        </p:spPr>
        <p:txBody>
          <a:bodyPr>
            <a:spAutoFit/>
          </a:bodyPr>
          <a:lstStyle/>
          <a:p>
            <a:pPr algn="ctr" eaLnBrk="0" fontAlgn="base" hangingPunct="0">
              <a:spcBef>
                <a:spcPct val="50000"/>
              </a:spcBef>
              <a:spcAft>
                <a:spcPct val="0"/>
              </a:spcAft>
            </a:pPr>
            <a:r>
              <a:rPr kumimoji="1" lang="en-US" sz="2800" b="1" dirty="0">
                <a:solidFill>
                  <a:srgbClr val="000000"/>
                </a:solidFill>
              </a:rPr>
              <a:t>INDOOR AIR</a:t>
            </a:r>
            <a:endParaRPr kumimoji="1" lang="en-US" sz="2400" b="1" dirty="0">
              <a:solidFill>
                <a:srgbClr val="000000"/>
              </a:solidFill>
            </a:endParaRPr>
          </a:p>
        </p:txBody>
      </p:sp>
      <p:sp>
        <p:nvSpPr>
          <p:cNvPr id="22539" name="Text Box 17"/>
          <p:cNvSpPr txBox="1">
            <a:spLocks noChangeArrowheads="1"/>
          </p:cNvSpPr>
          <p:nvPr/>
        </p:nvSpPr>
        <p:spPr bwMode="auto">
          <a:xfrm>
            <a:off x="6934200" y="2971800"/>
            <a:ext cx="2057400" cy="519113"/>
          </a:xfrm>
          <a:prstGeom prst="rect">
            <a:avLst/>
          </a:prstGeom>
          <a:solidFill>
            <a:srgbClr val="FFFF00"/>
          </a:solidFill>
          <a:ln w="12700">
            <a:noFill/>
            <a:miter lim="800000"/>
            <a:headEnd/>
            <a:tailEnd/>
          </a:ln>
        </p:spPr>
        <p:txBody>
          <a:bodyPr>
            <a:spAutoFit/>
          </a:bodyPr>
          <a:lstStyle/>
          <a:p>
            <a:pPr algn="ctr" eaLnBrk="0" fontAlgn="base" hangingPunct="0">
              <a:spcBef>
                <a:spcPct val="50000"/>
              </a:spcBef>
              <a:spcAft>
                <a:spcPct val="0"/>
              </a:spcAft>
            </a:pPr>
            <a:r>
              <a:rPr kumimoji="1" lang="en-US" sz="2800" b="1" dirty="0">
                <a:solidFill>
                  <a:srgbClr val="000000"/>
                </a:solidFill>
              </a:rPr>
              <a:t>SOIL GAS</a:t>
            </a:r>
          </a:p>
        </p:txBody>
      </p:sp>
      <p:grpSp>
        <p:nvGrpSpPr>
          <p:cNvPr id="5" name="Group 44"/>
          <p:cNvGrpSpPr>
            <a:grpSpLocks/>
          </p:cNvGrpSpPr>
          <p:nvPr/>
        </p:nvGrpSpPr>
        <p:grpSpPr bwMode="auto">
          <a:xfrm>
            <a:off x="1943100" y="1317625"/>
            <a:ext cx="2628900" cy="5341938"/>
            <a:chOff x="1224" y="830"/>
            <a:chExt cx="1656" cy="3365"/>
          </a:xfrm>
        </p:grpSpPr>
        <p:sp>
          <p:nvSpPr>
            <p:cNvPr id="22557" name="Line 19"/>
            <p:cNvSpPr>
              <a:spLocks noChangeShapeType="1"/>
            </p:cNvSpPr>
            <p:nvPr/>
          </p:nvSpPr>
          <p:spPr bwMode="auto">
            <a:xfrm flipH="1">
              <a:off x="2688" y="3120"/>
              <a:ext cx="192" cy="768"/>
            </a:xfrm>
            <a:prstGeom prst="line">
              <a:avLst/>
            </a:prstGeom>
            <a:noFill/>
            <a:ln w="63500">
              <a:solidFill>
                <a:srgbClr val="EAEAEA"/>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sp>
          <p:nvSpPr>
            <p:cNvPr id="22558" name="Line 20"/>
            <p:cNvSpPr>
              <a:spLocks noChangeShapeType="1"/>
            </p:cNvSpPr>
            <p:nvPr/>
          </p:nvSpPr>
          <p:spPr bwMode="auto">
            <a:xfrm flipH="1" flipV="1">
              <a:off x="2064" y="1343"/>
              <a:ext cx="816" cy="529"/>
            </a:xfrm>
            <a:prstGeom prst="line">
              <a:avLst/>
            </a:prstGeom>
            <a:noFill/>
            <a:ln w="63500">
              <a:solidFill>
                <a:srgbClr val="EAEAEA"/>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sp>
          <p:nvSpPr>
            <p:cNvPr id="22559" name="Text Box 21"/>
            <p:cNvSpPr txBox="1">
              <a:spLocks noChangeArrowheads="1"/>
            </p:cNvSpPr>
            <p:nvPr/>
          </p:nvSpPr>
          <p:spPr bwMode="auto">
            <a:xfrm>
              <a:off x="1224" y="3710"/>
              <a:ext cx="1440" cy="485"/>
            </a:xfrm>
            <a:prstGeom prst="rect">
              <a:avLst/>
            </a:prstGeom>
            <a:solidFill>
              <a:srgbClr val="EAEAEA"/>
            </a:solidFill>
            <a:ln w="9525">
              <a:solidFill>
                <a:schemeClr val="tx1"/>
              </a:solidFill>
              <a:miter lim="800000"/>
              <a:headEnd/>
              <a:tailEnd/>
            </a:ln>
          </p:spPr>
          <p:txBody>
            <a:bodyPr>
              <a:spAutoFit/>
            </a:bodyPr>
            <a:lstStyle/>
            <a:p>
              <a:pPr algn="ctr" eaLnBrk="0" fontAlgn="base" hangingPunct="0">
                <a:spcBef>
                  <a:spcPct val="0"/>
                </a:spcBef>
                <a:spcAft>
                  <a:spcPct val="0"/>
                </a:spcAft>
              </a:pPr>
              <a:r>
                <a:rPr kumimoji="1" lang="en-US" sz="2400" b="1" dirty="0">
                  <a:solidFill>
                    <a:srgbClr val="000000"/>
                  </a:solidFill>
                </a:rPr>
                <a:t>Gross Cont.</a:t>
              </a:r>
            </a:p>
            <a:p>
              <a:pPr algn="ctr" eaLnBrk="0" fontAlgn="base" hangingPunct="0">
                <a:spcBef>
                  <a:spcPct val="0"/>
                </a:spcBef>
                <a:spcAft>
                  <a:spcPct val="0"/>
                </a:spcAft>
              </a:pPr>
              <a:r>
                <a:rPr kumimoji="1" lang="en-US" sz="2000" b="1" dirty="0">
                  <a:solidFill>
                    <a:srgbClr val="000000"/>
                  </a:solidFill>
                </a:rPr>
                <a:t>500? µg/L</a:t>
              </a:r>
            </a:p>
          </p:txBody>
        </p:sp>
        <p:sp>
          <p:nvSpPr>
            <p:cNvPr id="22560" name="Text Box 22"/>
            <p:cNvSpPr txBox="1">
              <a:spLocks noChangeArrowheads="1"/>
            </p:cNvSpPr>
            <p:nvPr/>
          </p:nvSpPr>
          <p:spPr bwMode="auto">
            <a:xfrm>
              <a:off x="1398" y="830"/>
              <a:ext cx="1266" cy="523"/>
            </a:xfrm>
            <a:prstGeom prst="rect">
              <a:avLst/>
            </a:prstGeom>
            <a:solidFill>
              <a:srgbClr val="EAEAEA"/>
            </a:solidFill>
            <a:ln w="9525">
              <a:solidFill>
                <a:schemeClr val="tx1"/>
              </a:solidFill>
              <a:miter lim="800000"/>
              <a:headEnd/>
              <a:tailEnd/>
            </a:ln>
          </p:spPr>
          <p:txBody>
            <a:bodyPr wrap="square">
              <a:spAutoFit/>
            </a:bodyPr>
            <a:lstStyle/>
            <a:p>
              <a:pPr algn="ctr" eaLnBrk="0" fontAlgn="base" hangingPunct="0">
                <a:spcBef>
                  <a:spcPct val="50000"/>
                </a:spcBef>
                <a:spcAft>
                  <a:spcPct val="0"/>
                </a:spcAft>
              </a:pPr>
              <a:r>
                <a:rPr kumimoji="1" lang="en-US" sz="2400" b="1" dirty="0">
                  <a:solidFill>
                    <a:srgbClr val="000000"/>
                  </a:solidFill>
                </a:rPr>
                <a:t>Gross Cont. 500</a:t>
              </a:r>
              <a:r>
                <a:rPr kumimoji="1" lang="en-US" sz="2000" b="1" dirty="0">
                  <a:solidFill>
                    <a:srgbClr val="000000"/>
                  </a:solidFill>
                </a:rPr>
                <a:t> mg/kg</a:t>
              </a:r>
            </a:p>
          </p:txBody>
        </p:sp>
      </p:grpSp>
      <p:sp>
        <p:nvSpPr>
          <p:cNvPr id="22541" name="Text Box 24"/>
          <p:cNvSpPr txBox="1">
            <a:spLocks noChangeArrowheads="1"/>
          </p:cNvSpPr>
          <p:nvPr/>
        </p:nvSpPr>
        <p:spPr bwMode="auto">
          <a:xfrm>
            <a:off x="6629400" y="990600"/>
            <a:ext cx="2514600" cy="769441"/>
          </a:xfrm>
          <a:prstGeom prst="rect">
            <a:avLst/>
          </a:prstGeom>
          <a:solidFill>
            <a:srgbClr val="FF99FF"/>
          </a:solidFill>
          <a:ln w="12700">
            <a:solidFill>
              <a:srgbClr val="000000"/>
            </a:solidFill>
            <a:miter lim="800000"/>
            <a:headEnd/>
            <a:tailEnd/>
          </a:ln>
        </p:spPr>
        <p:txBody>
          <a:bodyPr>
            <a:spAutoFit/>
          </a:bodyPr>
          <a:lstStyle/>
          <a:p>
            <a:pPr algn="ctr" eaLnBrk="0" fontAlgn="base" hangingPunct="0">
              <a:spcBef>
                <a:spcPct val="50000"/>
              </a:spcBef>
              <a:spcAft>
                <a:spcPct val="0"/>
              </a:spcAft>
            </a:pPr>
            <a:r>
              <a:rPr kumimoji="1" lang="en-US" sz="2400" b="1" dirty="0">
                <a:solidFill>
                  <a:srgbClr val="000000"/>
                </a:solidFill>
              </a:rPr>
              <a:t>Vapor Intrusion     </a:t>
            </a:r>
            <a:r>
              <a:rPr kumimoji="1" lang="en-US" sz="2000" b="1" dirty="0">
                <a:solidFill>
                  <a:srgbClr val="000000"/>
                </a:solidFill>
              </a:rPr>
              <a:t>(use soil gas)</a:t>
            </a:r>
            <a:endParaRPr kumimoji="1" lang="en-US" sz="2000" b="1" baseline="30000" dirty="0">
              <a:solidFill>
                <a:srgbClr val="000000"/>
              </a:solidFill>
            </a:endParaRPr>
          </a:p>
        </p:txBody>
      </p:sp>
      <p:sp>
        <p:nvSpPr>
          <p:cNvPr id="22542" name="Line 26"/>
          <p:cNvSpPr>
            <a:spLocks noChangeShapeType="1"/>
          </p:cNvSpPr>
          <p:nvPr/>
        </p:nvSpPr>
        <p:spPr bwMode="auto">
          <a:xfrm flipV="1">
            <a:off x="5707063" y="1600200"/>
            <a:ext cx="922337" cy="0"/>
          </a:xfrm>
          <a:prstGeom prst="line">
            <a:avLst/>
          </a:prstGeom>
          <a:noFill/>
          <a:ln w="63500">
            <a:solidFill>
              <a:srgbClr val="FF99FF"/>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sp>
        <p:nvSpPr>
          <p:cNvPr id="22544" name="Line 29"/>
          <p:cNvSpPr>
            <a:spLocks noChangeShapeType="1"/>
          </p:cNvSpPr>
          <p:nvPr/>
        </p:nvSpPr>
        <p:spPr bwMode="auto">
          <a:xfrm flipV="1">
            <a:off x="6629400" y="5257800"/>
            <a:ext cx="533400" cy="1066800"/>
          </a:xfrm>
          <a:prstGeom prst="line">
            <a:avLst/>
          </a:prstGeom>
          <a:noFill/>
          <a:ln w="63500">
            <a:solidFill>
              <a:srgbClr val="FF99FF"/>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sp>
        <p:nvSpPr>
          <p:cNvPr id="22545" name="Line 31"/>
          <p:cNvSpPr>
            <a:spLocks noChangeShapeType="1"/>
          </p:cNvSpPr>
          <p:nvPr/>
        </p:nvSpPr>
        <p:spPr bwMode="auto">
          <a:xfrm>
            <a:off x="4572000" y="4953000"/>
            <a:ext cx="762000" cy="1295400"/>
          </a:xfrm>
          <a:prstGeom prst="line">
            <a:avLst/>
          </a:prstGeom>
          <a:noFill/>
          <a:ln w="63500">
            <a:solidFill>
              <a:srgbClr val="FF99FF"/>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sp>
        <p:nvSpPr>
          <p:cNvPr id="22546" name="Line 32"/>
          <p:cNvSpPr>
            <a:spLocks noChangeShapeType="1"/>
          </p:cNvSpPr>
          <p:nvPr/>
        </p:nvSpPr>
        <p:spPr bwMode="auto">
          <a:xfrm flipV="1">
            <a:off x="4572000" y="2057400"/>
            <a:ext cx="838200" cy="914400"/>
          </a:xfrm>
          <a:prstGeom prst="line">
            <a:avLst/>
          </a:prstGeom>
          <a:noFill/>
          <a:ln w="63500">
            <a:solidFill>
              <a:srgbClr val="FF99FF"/>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sp>
        <p:nvSpPr>
          <p:cNvPr id="22547" name="Line 33"/>
          <p:cNvSpPr>
            <a:spLocks noChangeShapeType="1"/>
          </p:cNvSpPr>
          <p:nvPr/>
        </p:nvSpPr>
        <p:spPr bwMode="auto">
          <a:xfrm flipV="1">
            <a:off x="6629400" y="6248400"/>
            <a:ext cx="685800" cy="0"/>
          </a:xfrm>
          <a:prstGeom prst="line">
            <a:avLst/>
          </a:prstGeom>
          <a:noFill/>
          <a:ln w="63500">
            <a:solidFill>
              <a:srgbClr val="FF99FF"/>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sp>
        <p:nvSpPr>
          <p:cNvPr id="22548" name="Text Box 34"/>
          <p:cNvSpPr txBox="1">
            <a:spLocks noChangeArrowheads="1"/>
          </p:cNvSpPr>
          <p:nvPr/>
        </p:nvSpPr>
        <p:spPr bwMode="auto">
          <a:xfrm>
            <a:off x="5334000" y="5867400"/>
            <a:ext cx="1371600" cy="835025"/>
          </a:xfrm>
          <a:prstGeom prst="rect">
            <a:avLst/>
          </a:prstGeom>
          <a:solidFill>
            <a:srgbClr val="FF99FF"/>
          </a:solidFill>
          <a:ln w="12700">
            <a:solidFill>
              <a:schemeClr val="tx1"/>
            </a:solidFill>
            <a:miter lim="800000"/>
            <a:headEnd/>
            <a:tailEnd/>
          </a:ln>
        </p:spPr>
        <p:txBody>
          <a:bodyPr>
            <a:spAutoFit/>
          </a:bodyPr>
          <a:lstStyle/>
          <a:p>
            <a:pPr algn="ctr" eaLnBrk="0" fontAlgn="base" hangingPunct="0">
              <a:spcBef>
                <a:spcPct val="50000"/>
              </a:spcBef>
              <a:spcAft>
                <a:spcPct val="0"/>
              </a:spcAft>
            </a:pPr>
            <a:r>
              <a:rPr kumimoji="1" lang="en-US" sz="2400" b="1">
                <a:solidFill>
                  <a:srgbClr val="000000"/>
                </a:solidFill>
              </a:rPr>
              <a:t>Human Health</a:t>
            </a:r>
          </a:p>
        </p:txBody>
      </p:sp>
      <p:sp>
        <p:nvSpPr>
          <p:cNvPr id="22549" name="Text Box 35"/>
          <p:cNvSpPr txBox="1">
            <a:spLocks noChangeArrowheads="1"/>
          </p:cNvSpPr>
          <p:nvPr/>
        </p:nvSpPr>
        <p:spPr bwMode="auto">
          <a:xfrm>
            <a:off x="7315200" y="5657850"/>
            <a:ext cx="1828800" cy="1138773"/>
          </a:xfrm>
          <a:prstGeom prst="rect">
            <a:avLst/>
          </a:prstGeom>
          <a:solidFill>
            <a:srgbClr val="FF99FF"/>
          </a:solidFill>
          <a:ln w="63500">
            <a:solidFill>
              <a:srgbClr val="FF0000"/>
            </a:solidFill>
            <a:miter lim="800000"/>
            <a:headEnd/>
            <a:tailEnd/>
          </a:ln>
        </p:spPr>
        <p:txBody>
          <a:bodyPr>
            <a:spAutoFit/>
          </a:bodyPr>
          <a:lstStyle/>
          <a:p>
            <a:pPr algn="ctr" eaLnBrk="0" fontAlgn="base" hangingPunct="0">
              <a:spcBef>
                <a:spcPct val="0"/>
              </a:spcBef>
              <a:spcAft>
                <a:spcPct val="0"/>
              </a:spcAft>
            </a:pPr>
            <a:r>
              <a:rPr kumimoji="1" lang="en-US" sz="2400" b="1" dirty="0">
                <a:solidFill>
                  <a:srgbClr val="000000"/>
                </a:solidFill>
              </a:rPr>
              <a:t>*Drinking Water</a:t>
            </a:r>
          </a:p>
          <a:p>
            <a:pPr algn="ctr" eaLnBrk="0" fontAlgn="base" hangingPunct="0">
              <a:spcBef>
                <a:spcPct val="0"/>
              </a:spcBef>
              <a:spcAft>
                <a:spcPct val="0"/>
              </a:spcAft>
            </a:pPr>
            <a:r>
              <a:rPr kumimoji="1" lang="en-US" sz="2000" b="1" dirty="0">
                <a:solidFill>
                  <a:srgbClr val="000000"/>
                </a:solidFill>
              </a:rPr>
              <a:t>400 µg/L</a:t>
            </a:r>
          </a:p>
        </p:txBody>
      </p:sp>
      <p:sp>
        <p:nvSpPr>
          <p:cNvPr id="22550" name="Line 37"/>
          <p:cNvSpPr>
            <a:spLocks noChangeShapeType="1"/>
          </p:cNvSpPr>
          <p:nvPr/>
        </p:nvSpPr>
        <p:spPr bwMode="auto">
          <a:xfrm>
            <a:off x="6019800" y="1600200"/>
            <a:ext cx="381000" cy="685800"/>
          </a:xfrm>
          <a:prstGeom prst="line">
            <a:avLst/>
          </a:prstGeom>
          <a:noFill/>
          <a:ln w="63500">
            <a:solidFill>
              <a:srgbClr val="FF99FF"/>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sp>
        <p:nvSpPr>
          <p:cNvPr id="22551" name="Text Box 38"/>
          <p:cNvSpPr txBox="1">
            <a:spLocks noChangeArrowheads="1"/>
          </p:cNvSpPr>
          <p:nvPr/>
        </p:nvSpPr>
        <p:spPr bwMode="auto">
          <a:xfrm>
            <a:off x="4800600" y="1219200"/>
            <a:ext cx="1247775" cy="835025"/>
          </a:xfrm>
          <a:prstGeom prst="rect">
            <a:avLst/>
          </a:prstGeom>
          <a:solidFill>
            <a:srgbClr val="FF99FF"/>
          </a:solidFill>
          <a:ln w="12700">
            <a:solidFill>
              <a:schemeClr val="tx1"/>
            </a:solidFill>
            <a:miter lim="800000"/>
            <a:headEnd/>
            <a:tailEnd/>
          </a:ln>
        </p:spPr>
        <p:txBody>
          <a:bodyPr>
            <a:spAutoFit/>
          </a:bodyPr>
          <a:lstStyle/>
          <a:p>
            <a:pPr algn="ctr" eaLnBrk="0" fontAlgn="base" hangingPunct="0">
              <a:spcBef>
                <a:spcPct val="50000"/>
              </a:spcBef>
              <a:spcAft>
                <a:spcPct val="0"/>
              </a:spcAft>
            </a:pPr>
            <a:r>
              <a:rPr kumimoji="1" lang="en-US" sz="2400" b="1">
                <a:solidFill>
                  <a:srgbClr val="000000"/>
                </a:solidFill>
              </a:rPr>
              <a:t>Human Health</a:t>
            </a:r>
            <a:r>
              <a:rPr kumimoji="1" lang="en-US" sz="1400" b="1">
                <a:solidFill>
                  <a:srgbClr val="808080"/>
                </a:solidFill>
              </a:rPr>
              <a:t>  </a:t>
            </a:r>
          </a:p>
        </p:txBody>
      </p:sp>
      <p:sp>
        <p:nvSpPr>
          <p:cNvPr id="22552" name="Text Box 39"/>
          <p:cNvSpPr txBox="1">
            <a:spLocks noChangeArrowheads="1"/>
          </p:cNvSpPr>
          <p:nvPr/>
        </p:nvSpPr>
        <p:spPr bwMode="auto">
          <a:xfrm>
            <a:off x="6400800" y="1981200"/>
            <a:ext cx="2743200" cy="769441"/>
          </a:xfrm>
          <a:prstGeom prst="rect">
            <a:avLst/>
          </a:prstGeom>
          <a:solidFill>
            <a:srgbClr val="FF99FF"/>
          </a:solidFill>
          <a:ln w="12700">
            <a:solidFill>
              <a:schemeClr val="tx1"/>
            </a:solidFill>
            <a:miter lim="800000"/>
            <a:headEnd/>
            <a:tailEnd/>
          </a:ln>
        </p:spPr>
        <p:txBody>
          <a:bodyPr>
            <a:spAutoFit/>
          </a:bodyPr>
          <a:lstStyle/>
          <a:p>
            <a:pPr algn="ctr" eaLnBrk="0" fontAlgn="base" hangingPunct="0">
              <a:spcBef>
                <a:spcPct val="50000"/>
              </a:spcBef>
              <a:spcAft>
                <a:spcPct val="0"/>
              </a:spcAft>
            </a:pPr>
            <a:r>
              <a:rPr kumimoji="1" lang="en-US" sz="2400" b="1" dirty="0">
                <a:solidFill>
                  <a:srgbClr val="000000"/>
                </a:solidFill>
              </a:rPr>
              <a:t>Direct Exposure</a:t>
            </a:r>
          </a:p>
          <a:p>
            <a:pPr algn="ctr" eaLnBrk="0" fontAlgn="base" hangingPunct="0">
              <a:spcAft>
                <a:spcPct val="0"/>
              </a:spcAft>
            </a:pPr>
            <a:r>
              <a:rPr kumimoji="1" lang="en-US" sz="2000" b="1" dirty="0">
                <a:solidFill>
                  <a:srgbClr val="000000"/>
                </a:solidFill>
              </a:rPr>
              <a:t>220 mg/kg</a:t>
            </a:r>
          </a:p>
        </p:txBody>
      </p:sp>
      <p:sp>
        <p:nvSpPr>
          <p:cNvPr id="22554" name="Text Box 41"/>
          <p:cNvSpPr txBox="1">
            <a:spLocks noChangeArrowheads="1"/>
          </p:cNvSpPr>
          <p:nvPr/>
        </p:nvSpPr>
        <p:spPr bwMode="auto">
          <a:xfrm>
            <a:off x="3810000" y="2971800"/>
            <a:ext cx="1447800" cy="519113"/>
          </a:xfrm>
          <a:prstGeom prst="rect">
            <a:avLst/>
          </a:prstGeom>
          <a:solidFill>
            <a:srgbClr val="FFFF00"/>
          </a:solidFill>
          <a:ln w="12700">
            <a:noFill/>
            <a:miter lim="800000"/>
            <a:headEnd/>
            <a:tailEnd/>
          </a:ln>
        </p:spPr>
        <p:txBody>
          <a:bodyPr>
            <a:spAutoFit/>
          </a:bodyPr>
          <a:lstStyle/>
          <a:p>
            <a:pPr algn="ctr" eaLnBrk="0" fontAlgn="base" hangingPunct="0">
              <a:spcBef>
                <a:spcPct val="50000"/>
              </a:spcBef>
              <a:spcAft>
                <a:spcPct val="0"/>
              </a:spcAft>
            </a:pPr>
            <a:r>
              <a:rPr kumimoji="1" lang="en-US" sz="2800" b="1">
                <a:solidFill>
                  <a:srgbClr val="000000"/>
                </a:solidFill>
              </a:rPr>
              <a:t>SOIL</a:t>
            </a:r>
          </a:p>
        </p:txBody>
      </p:sp>
      <p:sp>
        <p:nvSpPr>
          <p:cNvPr id="22555" name="Text Box 42"/>
          <p:cNvSpPr txBox="1">
            <a:spLocks noChangeArrowheads="1"/>
          </p:cNvSpPr>
          <p:nvPr/>
        </p:nvSpPr>
        <p:spPr bwMode="auto">
          <a:xfrm>
            <a:off x="2971800" y="4495800"/>
            <a:ext cx="3194050" cy="519113"/>
          </a:xfrm>
          <a:prstGeom prst="rect">
            <a:avLst/>
          </a:prstGeom>
          <a:solidFill>
            <a:srgbClr val="FFFF00"/>
          </a:solidFill>
          <a:ln w="12700">
            <a:noFill/>
            <a:miter lim="800000"/>
            <a:headEnd/>
            <a:tailEnd/>
          </a:ln>
        </p:spPr>
        <p:txBody>
          <a:bodyPr>
            <a:spAutoFit/>
          </a:bodyPr>
          <a:lstStyle/>
          <a:p>
            <a:pPr algn="ctr" eaLnBrk="0" fontAlgn="base" hangingPunct="0">
              <a:spcBef>
                <a:spcPct val="50000"/>
              </a:spcBef>
              <a:spcAft>
                <a:spcPct val="0"/>
              </a:spcAft>
            </a:pPr>
            <a:r>
              <a:rPr kumimoji="1" lang="en-US" sz="2800" b="1">
                <a:solidFill>
                  <a:srgbClr val="000000"/>
                </a:solidFill>
              </a:rPr>
              <a:t>GROUNDWATER</a:t>
            </a:r>
          </a:p>
        </p:txBody>
      </p:sp>
      <p:sp>
        <p:nvSpPr>
          <p:cNvPr id="22556" name="Text Box 43"/>
          <p:cNvSpPr txBox="1">
            <a:spLocks noChangeArrowheads="1"/>
          </p:cNvSpPr>
          <p:nvPr/>
        </p:nvSpPr>
        <p:spPr bwMode="auto">
          <a:xfrm>
            <a:off x="6261100" y="4422775"/>
            <a:ext cx="2882900" cy="769441"/>
          </a:xfrm>
          <a:prstGeom prst="rect">
            <a:avLst/>
          </a:prstGeom>
          <a:solidFill>
            <a:srgbClr val="FF99FF"/>
          </a:solidFill>
          <a:ln w="12700">
            <a:solidFill>
              <a:srgbClr val="000000"/>
            </a:solidFill>
            <a:miter lim="800000"/>
            <a:headEnd/>
            <a:tailEnd/>
          </a:ln>
        </p:spPr>
        <p:txBody>
          <a:bodyPr wrap="square">
            <a:spAutoFit/>
          </a:bodyPr>
          <a:lstStyle/>
          <a:p>
            <a:pPr algn="ctr" eaLnBrk="0" fontAlgn="base" hangingPunct="0">
              <a:spcBef>
                <a:spcPct val="50000"/>
              </a:spcBef>
              <a:spcAft>
                <a:spcPct val="0"/>
              </a:spcAft>
            </a:pPr>
            <a:r>
              <a:rPr kumimoji="1" lang="en-US" sz="2400" b="1" dirty="0">
                <a:solidFill>
                  <a:srgbClr val="000000"/>
                </a:solidFill>
              </a:rPr>
              <a:t>Vapor Intrusion     </a:t>
            </a:r>
            <a:r>
              <a:rPr kumimoji="1" lang="en-US" sz="2000" b="1" dirty="0">
                <a:solidFill>
                  <a:srgbClr val="000000"/>
                </a:solidFill>
              </a:rPr>
              <a:t>(use soil gas)</a:t>
            </a:r>
            <a:endParaRPr kumimoji="1" lang="en-US" sz="2000" b="1" baseline="30000" dirty="0">
              <a:solidFill>
                <a:srgbClr val="000000"/>
              </a:solidFill>
            </a:endParaRPr>
          </a:p>
        </p:txBody>
      </p:sp>
      <p:sp>
        <p:nvSpPr>
          <p:cNvPr id="40" name="Text Box 40"/>
          <p:cNvSpPr txBox="1">
            <a:spLocks noChangeArrowheads="1"/>
          </p:cNvSpPr>
          <p:nvPr/>
        </p:nvSpPr>
        <p:spPr bwMode="auto">
          <a:xfrm>
            <a:off x="4724400" y="152400"/>
            <a:ext cx="1981200" cy="400110"/>
          </a:xfrm>
          <a:prstGeom prst="rect">
            <a:avLst/>
          </a:prstGeom>
          <a:solidFill>
            <a:srgbClr val="FF99FF"/>
          </a:solidFill>
          <a:ln w="12700">
            <a:solidFill>
              <a:schemeClr val="tx1"/>
            </a:solidFill>
            <a:miter lim="800000"/>
            <a:headEnd/>
            <a:tailEnd/>
          </a:ln>
        </p:spPr>
        <p:txBody>
          <a:bodyPr>
            <a:spAutoFit/>
          </a:bodyPr>
          <a:lstStyle/>
          <a:p>
            <a:pPr algn="ctr" eaLnBrk="0" fontAlgn="base" hangingPunct="0">
              <a:spcBef>
                <a:spcPct val="50000"/>
              </a:spcBef>
              <a:spcAft>
                <a:spcPct val="0"/>
              </a:spcAft>
            </a:pPr>
            <a:r>
              <a:rPr kumimoji="1" lang="en-US" sz="2000" b="1" dirty="0">
                <a:solidFill>
                  <a:srgbClr val="000000"/>
                </a:solidFill>
              </a:rPr>
              <a:t>130 µg/m</a:t>
            </a:r>
            <a:r>
              <a:rPr kumimoji="1" lang="en-US" sz="2000" b="1" baseline="30000" dirty="0">
                <a:solidFill>
                  <a:srgbClr val="000000"/>
                </a:solidFill>
              </a:rPr>
              <a:t>3</a:t>
            </a:r>
            <a:endParaRPr kumimoji="1" lang="en-US" sz="2000" b="1" dirty="0">
              <a:solidFill>
                <a:srgbClr val="000000"/>
              </a:solidFill>
            </a:endParaRPr>
          </a:p>
        </p:txBody>
      </p:sp>
      <p:sp>
        <p:nvSpPr>
          <p:cNvPr id="41" name="Text Box 40"/>
          <p:cNvSpPr txBox="1">
            <a:spLocks noChangeArrowheads="1"/>
          </p:cNvSpPr>
          <p:nvPr/>
        </p:nvSpPr>
        <p:spPr bwMode="auto">
          <a:xfrm>
            <a:off x="6334126" y="3522960"/>
            <a:ext cx="2809874" cy="400110"/>
          </a:xfrm>
          <a:prstGeom prst="rect">
            <a:avLst/>
          </a:prstGeom>
          <a:solidFill>
            <a:srgbClr val="FF99FF"/>
          </a:solidFill>
          <a:ln w="12700">
            <a:solidFill>
              <a:schemeClr val="tx1"/>
            </a:solidFill>
            <a:miter lim="800000"/>
            <a:headEnd/>
            <a:tailEnd/>
          </a:ln>
        </p:spPr>
        <p:txBody>
          <a:bodyPr wrap="square">
            <a:spAutoFit/>
          </a:bodyPr>
          <a:lstStyle/>
          <a:p>
            <a:pPr algn="ctr" eaLnBrk="0" fontAlgn="base" hangingPunct="0">
              <a:spcBef>
                <a:spcPct val="50000"/>
              </a:spcBef>
              <a:spcAft>
                <a:spcPct val="0"/>
              </a:spcAft>
            </a:pPr>
            <a:r>
              <a:rPr kumimoji="1" lang="en-US" sz="2000" b="1" dirty="0">
                <a:solidFill>
                  <a:srgbClr val="000000"/>
                </a:solidFill>
              </a:rPr>
              <a:t>260,000 mg/m</a:t>
            </a:r>
            <a:r>
              <a:rPr kumimoji="1" lang="en-US" sz="2000" b="1" baseline="30000" dirty="0">
                <a:solidFill>
                  <a:srgbClr val="000000"/>
                </a:solidFill>
              </a:rPr>
              <a:t>3</a:t>
            </a:r>
            <a:endParaRPr kumimoji="1" lang="en-US" sz="2000" b="1" dirty="0">
              <a:solidFill>
                <a:srgbClr val="000000"/>
              </a:solidFill>
            </a:endParaRPr>
          </a:p>
        </p:txBody>
      </p:sp>
      <p:sp>
        <p:nvSpPr>
          <p:cNvPr id="6" name="Slide Number Placeholder 5"/>
          <p:cNvSpPr>
            <a:spLocks noGrp="1"/>
          </p:cNvSpPr>
          <p:nvPr>
            <p:ph type="sldNum" sz="quarter" idx="12"/>
          </p:nvPr>
        </p:nvSpPr>
        <p:spPr/>
        <p:txBody>
          <a:bodyPr/>
          <a:lstStyle/>
          <a:p>
            <a:fld id="{77CD6BDE-A700-4CC1-A8B9-DB2FE996EB9A}" type="slidenum">
              <a:rPr lang="en-US" smtClean="0"/>
              <a:pPr/>
              <a:t>33</a:t>
            </a:fld>
            <a:endParaRPr lang="en-US" dirty="0"/>
          </a:p>
        </p:txBody>
      </p:sp>
    </p:spTree>
    <p:extLst>
      <p:ext uri="{BB962C8B-B14F-4D97-AF65-F5344CB8AC3E}">
        <p14:creationId xmlns:p14="http://schemas.microsoft.com/office/powerpoint/2010/main" val="211113001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62107" y="261000"/>
            <a:ext cx="1505540" cy="584775"/>
          </a:xfrm>
          <a:prstGeom prst="rect">
            <a:avLst/>
          </a:prstGeom>
          <a:noFill/>
        </p:spPr>
        <p:txBody>
          <a:bodyPr wrap="none" rtlCol="0">
            <a:spAutoFit/>
          </a:bodyPr>
          <a:lstStyle/>
          <a:p>
            <a:pPr algn="ctr"/>
            <a:r>
              <a:rPr lang="en-US" sz="3200" b="1" dirty="0">
                <a:cs typeface="Times New Roman" panose="02020603050405020304" pitchFamily="18" charset="0"/>
              </a:rPr>
              <a:t>Outline</a:t>
            </a:r>
          </a:p>
        </p:txBody>
      </p:sp>
      <p:sp>
        <p:nvSpPr>
          <p:cNvPr id="2" name="Slide Number Placeholder 1"/>
          <p:cNvSpPr>
            <a:spLocks noGrp="1"/>
          </p:cNvSpPr>
          <p:nvPr>
            <p:ph type="sldNum" sz="quarter" idx="12"/>
          </p:nvPr>
        </p:nvSpPr>
        <p:spPr/>
        <p:txBody>
          <a:bodyPr/>
          <a:lstStyle/>
          <a:p>
            <a:fld id="{77CD6BDE-A700-4CC1-A8B9-DB2FE996EB9A}" type="slidenum">
              <a:rPr lang="en-US" smtClean="0"/>
              <a:pPr/>
              <a:t>34</a:t>
            </a:fld>
            <a:endParaRPr lang="en-US"/>
          </a:p>
        </p:txBody>
      </p:sp>
      <p:sp>
        <p:nvSpPr>
          <p:cNvPr id="6" name="Rectangle 1"/>
          <p:cNvSpPr txBox="1">
            <a:spLocks noChangeArrowheads="1"/>
          </p:cNvSpPr>
          <p:nvPr/>
        </p:nvSpPr>
        <p:spPr bwMode="auto">
          <a:xfrm>
            <a:off x="879831" y="1118799"/>
            <a:ext cx="763551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9pPr>
          </a:lstStyle>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Environmental Hazard Evaluation basics.</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What is petroleum made of?</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What is “TPH” and how are toxicity and risk evaluated?</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How do individual TPH components partition released to the environment?</a:t>
            </a:r>
          </a:p>
          <a:p>
            <a:pPr marL="341313" lvl="1">
              <a:lnSpc>
                <a:spcPct val="100000"/>
              </a:lnSpc>
              <a:tabLst/>
            </a:pPr>
            <a:r>
              <a:rPr lang="en-US" altLang="en-US" sz="2800" b="1" dirty="0">
                <a:solidFill>
                  <a:srgbClr val="FF0000"/>
                </a:solidFill>
                <a:latin typeface="+mn-lt"/>
                <a:ea typeface="SimSun" panose="02010600030101010101" pitchFamily="2" charset="-122"/>
                <a:cs typeface="Times New Roman" panose="02020603050405020304" pitchFamily="18" charset="0"/>
              </a:rPr>
              <a:t>What drives risk – TPH (&amp; HOPs) or BTEXN?</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How are TPH and HOPs tested for?</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Questions</a:t>
            </a:r>
          </a:p>
        </p:txBody>
      </p:sp>
    </p:spTree>
    <p:extLst>
      <p:ext uri="{BB962C8B-B14F-4D97-AF65-F5344CB8AC3E}">
        <p14:creationId xmlns:p14="http://schemas.microsoft.com/office/powerpoint/2010/main" val="2413693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5462612"/>
              </p:ext>
            </p:extLst>
          </p:nvPr>
        </p:nvGraphicFramePr>
        <p:xfrm>
          <a:off x="2165609" y="1736716"/>
          <a:ext cx="4529271" cy="2587666"/>
        </p:xfrm>
        <a:graphic>
          <a:graphicData uri="http://schemas.openxmlformats.org/drawingml/2006/table">
            <a:tbl>
              <a:tblPr firstRow="1" firstCol="1" bandRow="1" bandCol="1"/>
              <a:tblGrid>
                <a:gridCol w="2799495">
                  <a:extLst>
                    <a:ext uri="{9D8B030D-6E8A-4147-A177-3AD203B41FA5}">
                      <a16:colId xmlns:a16="http://schemas.microsoft.com/office/drawing/2014/main" val="20000"/>
                    </a:ext>
                  </a:extLst>
                </a:gridCol>
                <a:gridCol w="1729776">
                  <a:extLst>
                    <a:ext uri="{9D8B030D-6E8A-4147-A177-3AD203B41FA5}">
                      <a16:colId xmlns:a16="http://schemas.microsoft.com/office/drawing/2014/main" val="20001"/>
                    </a:ext>
                  </a:extLst>
                </a:gridCol>
              </a:tblGrid>
              <a:tr h="802337">
                <a:tc>
                  <a:txBody>
                    <a:bodyPr/>
                    <a:lstStyle/>
                    <a:p>
                      <a:pPr marL="53975" marR="0" indent="0" algn="l">
                        <a:spcBef>
                          <a:spcPts val="0"/>
                        </a:spcBef>
                        <a:spcAft>
                          <a:spcPts val="0"/>
                        </a:spcAft>
                      </a:pPr>
                      <a:r>
                        <a:rPr lang="en-US" sz="2400" b="1" dirty="0">
                          <a:effectLst/>
                          <a:latin typeface="+mn-lt"/>
                          <a:ea typeface="Calibri" panose="020F0502020204030204" pitchFamily="34" charset="0"/>
                          <a:cs typeface="Times New Roman" panose="02020603050405020304" pitchFamily="18" charset="0"/>
                        </a:rPr>
                        <a:t>Fuel Type</a:t>
                      </a:r>
                    </a:p>
                  </a:txBody>
                  <a:tcPr marL="68580" marR="6858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65088" marR="0" indent="0" algn="ctr">
                        <a:spcBef>
                          <a:spcPts val="0"/>
                        </a:spcBef>
                        <a:spcAft>
                          <a:spcPts val="0"/>
                        </a:spcAft>
                      </a:pPr>
                      <a:r>
                        <a:rPr lang="en-US" sz="2400" b="1" baseline="30000" dirty="0">
                          <a:effectLst/>
                          <a:latin typeface="+mn-lt"/>
                          <a:ea typeface="Calibri" panose="020F0502020204030204" pitchFamily="34" charset="0"/>
                          <a:cs typeface="Times New Roman" panose="02020603050405020304" pitchFamily="18" charset="0"/>
                        </a:rPr>
                        <a:t>1</a:t>
                      </a:r>
                      <a:r>
                        <a:rPr lang="en-US" sz="2400" b="1" dirty="0">
                          <a:effectLst/>
                          <a:latin typeface="+mn-lt"/>
                          <a:ea typeface="Calibri" panose="020F0502020204030204" pitchFamily="34" charset="0"/>
                          <a:cs typeface="Times New Roman" panose="02020603050405020304" pitchFamily="18" charset="0"/>
                        </a:rPr>
                        <a:t>Soil Action Level</a:t>
                      </a:r>
                    </a:p>
                    <a:p>
                      <a:pPr marL="65088" marR="0" indent="0" algn="ctr">
                        <a:spcBef>
                          <a:spcPts val="0"/>
                        </a:spcBef>
                        <a:spcAft>
                          <a:spcPts val="0"/>
                        </a:spcAft>
                      </a:pPr>
                      <a:r>
                        <a:rPr lang="en-US" sz="2400" b="1" dirty="0">
                          <a:effectLst/>
                          <a:latin typeface="+mn-lt"/>
                          <a:ea typeface="Calibri" panose="020F0502020204030204" pitchFamily="34" charset="0"/>
                          <a:cs typeface="Times New Roman" panose="02020603050405020304" pitchFamily="18" charset="0"/>
                        </a:rPr>
                        <a:t>(mg/kg)</a:t>
                      </a:r>
                    </a:p>
                  </a:txBody>
                  <a:tcPr marL="68580" marR="6858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8774">
                <a:tc>
                  <a:txBody>
                    <a:bodyPr/>
                    <a:lstStyle/>
                    <a:p>
                      <a:pPr marL="4763" marR="0" indent="-4763">
                        <a:spcBef>
                          <a:spcPts val="600"/>
                        </a:spcBef>
                        <a:spcAft>
                          <a:spcPts val="600"/>
                        </a:spcAft>
                      </a:pPr>
                      <a:r>
                        <a:rPr lang="en-US" sz="2400" b="1" dirty="0">
                          <a:solidFill>
                            <a:srgbClr val="FF0000"/>
                          </a:solidFill>
                          <a:effectLst/>
                          <a:latin typeface="+mn-lt"/>
                          <a:ea typeface="Calibri" panose="020F0502020204030204" pitchFamily="34" charset="0"/>
                          <a:cs typeface="Times New Roman" panose="02020603050405020304" pitchFamily="18" charset="0"/>
                        </a:rPr>
                        <a:t>Benzene</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088" marR="0" indent="0" algn="ctr">
                        <a:spcBef>
                          <a:spcPts val="600"/>
                        </a:spcBef>
                        <a:spcAft>
                          <a:spcPts val="600"/>
                        </a:spcAft>
                      </a:pPr>
                      <a:r>
                        <a:rPr lang="en-US" sz="2400" b="1" dirty="0">
                          <a:solidFill>
                            <a:srgbClr val="FF0000"/>
                          </a:solidFill>
                          <a:effectLst/>
                          <a:latin typeface="+mn-lt"/>
                          <a:ea typeface="Calibri" panose="020F0502020204030204" pitchFamily="34" charset="0"/>
                          <a:cs typeface="Times New Roman" panose="02020603050405020304" pitchFamily="18" charset="0"/>
                        </a:rPr>
                        <a:t>0.30</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8774">
                <a:tc>
                  <a:txBody>
                    <a:bodyPr/>
                    <a:lstStyle/>
                    <a:p>
                      <a:pPr marL="4763" marR="0" indent="-4763">
                        <a:spcBef>
                          <a:spcPts val="600"/>
                        </a:spcBef>
                        <a:spcAft>
                          <a:spcPts val="600"/>
                        </a:spcAft>
                      </a:pPr>
                      <a:r>
                        <a:rPr lang="en-US" sz="2400" b="1" dirty="0">
                          <a:effectLst/>
                          <a:latin typeface="+mn-lt"/>
                          <a:ea typeface="Calibri" panose="020F0502020204030204" pitchFamily="34" charset="0"/>
                          <a:cs typeface="Times New Roman" panose="02020603050405020304" pitchFamily="18" charset="0"/>
                        </a:rPr>
                        <a:t>TPH (gasoline fuels)</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088" marR="0" indent="0" algn="ctr">
                        <a:spcBef>
                          <a:spcPts val="600"/>
                        </a:spcBef>
                        <a:spcAft>
                          <a:spcPts val="600"/>
                        </a:spcAft>
                      </a:pPr>
                      <a:r>
                        <a:rPr lang="en-US" sz="2400" b="1" dirty="0">
                          <a:effectLst/>
                          <a:latin typeface="+mn-lt"/>
                          <a:ea typeface="Calibri" panose="020F0502020204030204" pitchFamily="34" charset="0"/>
                          <a:cs typeface="Times New Roman" panose="02020603050405020304" pitchFamily="18" charset="0"/>
                        </a:rPr>
                        <a:t>100</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572100"/>
                  </a:ext>
                </a:extLst>
              </a:tr>
              <a:tr h="358923">
                <a:tc>
                  <a:txBody>
                    <a:bodyPr/>
                    <a:lstStyle/>
                    <a:p>
                      <a:pPr marL="4763" marR="0" indent="-4763">
                        <a:spcBef>
                          <a:spcPts val="600"/>
                        </a:spcBef>
                        <a:spcAft>
                          <a:spcPts val="600"/>
                        </a:spcAft>
                      </a:pPr>
                      <a:r>
                        <a:rPr lang="en-US" sz="2400" b="1" dirty="0">
                          <a:effectLst/>
                          <a:latin typeface="+mn-lt"/>
                          <a:ea typeface="Calibri" panose="020F0502020204030204" pitchFamily="34" charset="0"/>
                          <a:cs typeface="Times New Roman" panose="02020603050405020304" pitchFamily="18" charset="0"/>
                        </a:rPr>
                        <a:t>TPH (diesel fuels)</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088" marR="0" indent="0" algn="ctr">
                        <a:spcBef>
                          <a:spcPts val="600"/>
                        </a:spcBef>
                        <a:spcAft>
                          <a:spcPts val="600"/>
                        </a:spcAft>
                      </a:pPr>
                      <a:r>
                        <a:rPr lang="en-US" sz="2400" b="1" dirty="0">
                          <a:effectLst/>
                          <a:latin typeface="+mn-lt"/>
                          <a:ea typeface="Calibri" panose="020F0502020204030204" pitchFamily="34" charset="0"/>
                          <a:cs typeface="Times New Roman" panose="02020603050405020304" pitchFamily="18" charset="0"/>
                        </a:rPr>
                        <a:t>220</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3106">
                <a:tc>
                  <a:txBody>
                    <a:bodyPr/>
                    <a:lstStyle/>
                    <a:p>
                      <a:pPr marL="4763" marR="0" indent="-4763">
                        <a:spcBef>
                          <a:spcPts val="600"/>
                        </a:spcBef>
                        <a:spcAft>
                          <a:spcPts val="600"/>
                        </a:spcAft>
                      </a:pPr>
                      <a:r>
                        <a:rPr lang="en-US" sz="2400" b="1" dirty="0">
                          <a:effectLst/>
                          <a:latin typeface="+mn-lt"/>
                          <a:ea typeface="Calibri" panose="020F0502020204030204" pitchFamily="34" charset="0"/>
                          <a:cs typeface="Times New Roman" panose="02020603050405020304" pitchFamily="18" charset="0"/>
                        </a:rPr>
                        <a:t>TPH (residual fuels)</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65088" marR="0" indent="0" algn="ctr">
                        <a:spcBef>
                          <a:spcPts val="600"/>
                        </a:spcBef>
                        <a:spcAft>
                          <a:spcPts val="600"/>
                        </a:spcAft>
                      </a:pPr>
                      <a:r>
                        <a:rPr lang="en-US" sz="2400" b="1" dirty="0">
                          <a:effectLst/>
                          <a:latin typeface="+mn-lt"/>
                          <a:ea typeface="Calibri" panose="020F0502020204030204" pitchFamily="34" charset="0"/>
                          <a:cs typeface="Times New Roman" panose="02020603050405020304" pitchFamily="18" charset="0"/>
                        </a:rPr>
                        <a:t>500</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2"/>
          <p:cNvSpPr txBox="1"/>
          <p:nvPr/>
        </p:nvSpPr>
        <p:spPr>
          <a:xfrm>
            <a:off x="384561" y="263039"/>
            <a:ext cx="8433205" cy="892552"/>
          </a:xfrm>
          <a:prstGeom prst="rect">
            <a:avLst/>
          </a:prstGeom>
          <a:noFill/>
        </p:spPr>
        <p:txBody>
          <a:bodyPr wrap="square" rtlCol="0">
            <a:spAutoFit/>
          </a:bodyPr>
          <a:lstStyle/>
          <a:p>
            <a:pPr algn="ctr"/>
            <a:r>
              <a:rPr lang="en-US" sz="2800" b="1" dirty="0">
                <a:cs typeface="Times New Roman" pitchFamily="18" charset="0"/>
              </a:rPr>
              <a:t>*Carbon Range-Weighted TPH Action Levels for </a:t>
            </a:r>
            <a:r>
              <a:rPr lang="en-US" sz="2800" b="1" u="sng" dirty="0">
                <a:cs typeface="Times New Roman" pitchFamily="18" charset="0"/>
              </a:rPr>
              <a:t>Soil</a:t>
            </a:r>
          </a:p>
          <a:p>
            <a:pPr algn="ctr"/>
            <a:r>
              <a:rPr lang="en-US" sz="2400" b="1" dirty="0">
                <a:cs typeface="Times New Roman" pitchFamily="18" charset="0"/>
              </a:rPr>
              <a:t>(HIDOH 2017)</a:t>
            </a:r>
          </a:p>
        </p:txBody>
      </p:sp>
      <p:sp>
        <p:nvSpPr>
          <p:cNvPr id="7" name="TextBox 6"/>
          <p:cNvSpPr txBox="1"/>
          <p:nvPr/>
        </p:nvSpPr>
        <p:spPr>
          <a:xfrm>
            <a:off x="2153540" y="4370870"/>
            <a:ext cx="5486398" cy="646331"/>
          </a:xfrm>
          <a:prstGeom prst="rect">
            <a:avLst/>
          </a:prstGeom>
          <a:noFill/>
        </p:spPr>
        <p:txBody>
          <a:bodyPr wrap="square" rtlCol="0">
            <a:spAutoFit/>
          </a:bodyPr>
          <a:lstStyle/>
          <a:p>
            <a:r>
              <a:rPr lang="en-US" b="1" baseline="30000" dirty="0"/>
              <a:t>1</a:t>
            </a:r>
            <a:r>
              <a:rPr lang="en-US" b="1" dirty="0"/>
              <a:t>TPH action levels based on noncancer Hazard Quotient of 1.0. Benzene action level based on 10</a:t>
            </a:r>
            <a:r>
              <a:rPr lang="en-US" b="1" baseline="30000" dirty="0"/>
              <a:t>-6</a:t>
            </a:r>
            <a:r>
              <a:rPr lang="en-US" b="1" dirty="0"/>
              <a:t> cancer risk.</a:t>
            </a:r>
            <a:endParaRPr lang="en-US" b="1" u="sng" dirty="0"/>
          </a:p>
        </p:txBody>
      </p:sp>
      <p:sp>
        <p:nvSpPr>
          <p:cNvPr id="4" name="Slide Number Placeholder 3"/>
          <p:cNvSpPr>
            <a:spLocks noGrp="1"/>
          </p:cNvSpPr>
          <p:nvPr>
            <p:ph type="sldNum" sz="quarter" idx="12"/>
          </p:nvPr>
        </p:nvSpPr>
        <p:spPr/>
        <p:txBody>
          <a:bodyPr/>
          <a:lstStyle/>
          <a:p>
            <a:fld id="{77CD6BDE-A700-4CC1-A8B9-DB2FE996EB9A}" type="slidenum">
              <a:rPr lang="en-US" smtClean="0"/>
              <a:pPr/>
              <a:t>35</a:t>
            </a:fld>
            <a:endParaRPr lang="en-US"/>
          </a:p>
        </p:txBody>
      </p:sp>
      <p:sp>
        <p:nvSpPr>
          <p:cNvPr id="6" name="TextBox 5"/>
          <p:cNvSpPr txBox="1"/>
          <p:nvPr/>
        </p:nvSpPr>
        <p:spPr>
          <a:xfrm>
            <a:off x="6865798" y="3094251"/>
            <a:ext cx="2107286" cy="1323439"/>
          </a:xfrm>
          <a:prstGeom prst="rect">
            <a:avLst/>
          </a:prstGeom>
          <a:noFill/>
        </p:spPr>
        <p:txBody>
          <a:bodyPr wrap="square" rtlCol="0">
            <a:spAutoFit/>
          </a:bodyPr>
          <a:lstStyle/>
          <a:p>
            <a:pPr algn="ctr"/>
            <a:r>
              <a:rPr lang="en-US" sz="2000" b="1" dirty="0"/>
              <a:t>TPH Action Level Exceeded When Benzene</a:t>
            </a:r>
          </a:p>
          <a:p>
            <a:pPr algn="ctr"/>
            <a:r>
              <a:rPr lang="en-US" sz="2000" b="1" dirty="0"/>
              <a:t>&lt;0.30 mg/kg?</a:t>
            </a:r>
            <a:endParaRPr lang="en-US" sz="2000" b="1" u="sng" dirty="0"/>
          </a:p>
        </p:txBody>
      </p:sp>
      <p:sp>
        <p:nvSpPr>
          <p:cNvPr id="5" name="Right Brace 4"/>
          <p:cNvSpPr/>
          <p:nvPr/>
        </p:nvSpPr>
        <p:spPr>
          <a:xfrm>
            <a:off x="6711972" y="3196126"/>
            <a:ext cx="278488" cy="112825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1430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2933" y="237860"/>
            <a:ext cx="7787221"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TPH vs BTEXN as Fuel Risk Driver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(exposure</a:t>
            </a:r>
            <a:r>
              <a:rPr kumimoji="0" lang="en-US" sz="28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to fuel in soil</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3819592026"/>
              </p:ext>
            </p:extLst>
          </p:nvPr>
        </p:nvGraphicFramePr>
        <p:xfrm>
          <a:off x="1108953" y="1361384"/>
          <a:ext cx="6884749" cy="2311367"/>
        </p:xfrm>
        <a:graphic>
          <a:graphicData uri="http://schemas.openxmlformats.org/drawingml/2006/table">
            <a:tbl>
              <a:tblPr/>
              <a:tblGrid>
                <a:gridCol w="1070225">
                  <a:extLst>
                    <a:ext uri="{9D8B030D-6E8A-4147-A177-3AD203B41FA5}">
                      <a16:colId xmlns:a16="http://schemas.microsoft.com/office/drawing/2014/main" val="20000"/>
                    </a:ext>
                  </a:extLst>
                </a:gridCol>
                <a:gridCol w="2661145">
                  <a:extLst>
                    <a:ext uri="{9D8B030D-6E8A-4147-A177-3AD203B41FA5}">
                      <a16:colId xmlns:a16="http://schemas.microsoft.com/office/drawing/2014/main" val="20001"/>
                    </a:ext>
                  </a:extLst>
                </a:gridCol>
                <a:gridCol w="1553045">
                  <a:extLst>
                    <a:ext uri="{9D8B030D-6E8A-4147-A177-3AD203B41FA5}">
                      <a16:colId xmlns:a16="http://schemas.microsoft.com/office/drawing/2014/main" val="20002"/>
                    </a:ext>
                  </a:extLst>
                </a:gridCol>
                <a:gridCol w="1600334">
                  <a:extLst>
                    <a:ext uri="{9D8B030D-6E8A-4147-A177-3AD203B41FA5}">
                      <a16:colId xmlns:a16="http://schemas.microsoft.com/office/drawing/2014/main" val="20003"/>
                    </a:ext>
                  </a:extLst>
                </a:gridCol>
              </a:tblGrid>
              <a:tr h="732336">
                <a:tc>
                  <a:txBody>
                    <a:bodyPr/>
                    <a:lstStyle/>
                    <a:p>
                      <a:pPr marL="0" marR="0" algn="ctr">
                        <a:lnSpc>
                          <a:spcPct val="115000"/>
                        </a:lnSpc>
                        <a:spcBef>
                          <a:spcPts val="0"/>
                        </a:spcBef>
                        <a:spcAft>
                          <a:spcPts val="0"/>
                        </a:spcAft>
                      </a:pPr>
                      <a:r>
                        <a:rPr lang="en-US" sz="2400" b="1" dirty="0">
                          <a:latin typeface="+mn-lt"/>
                          <a:ea typeface="Times New Roman"/>
                          <a:cs typeface="Times New Roman"/>
                        </a:rPr>
                        <a:t>Data</a:t>
                      </a:r>
                    </a:p>
                    <a:p>
                      <a:pPr marL="0" marR="0" algn="ctr">
                        <a:lnSpc>
                          <a:spcPct val="115000"/>
                        </a:lnSpc>
                        <a:spcBef>
                          <a:spcPts val="0"/>
                        </a:spcBef>
                        <a:spcAft>
                          <a:spcPts val="0"/>
                        </a:spcAft>
                      </a:pPr>
                      <a:r>
                        <a:rPr lang="en-US" sz="2400" b="1" dirty="0">
                          <a:latin typeface="+mn-lt"/>
                          <a:ea typeface="Times New Roman"/>
                          <a:cs typeface="Times New Roman"/>
                        </a:rPr>
                        <a:t>Source</a:t>
                      </a:r>
                    </a:p>
                  </a:txBody>
                  <a:tcPr marL="68580" marR="6858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latin typeface="+mn-lt"/>
                          <a:ea typeface="Times New Roman"/>
                          <a:cs typeface="Times New Roman"/>
                        </a:rPr>
                        <a:t>Site/Fuel Type</a:t>
                      </a:r>
                    </a:p>
                  </a:txBody>
                  <a:tcPr marL="68580" marR="6858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b="1" dirty="0">
                          <a:solidFill>
                            <a:srgbClr val="000000"/>
                          </a:solidFill>
                          <a:latin typeface="+mn-lt"/>
                          <a:ea typeface="Times New Roman"/>
                          <a:cs typeface="Times New Roman"/>
                        </a:rPr>
                        <a:t>TPH</a:t>
                      </a:r>
                    </a:p>
                    <a:p>
                      <a:pPr marL="0" marR="0" indent="0" algn="ctr" defTabSz="914400" rtl="0" eaLnBrk="1" fontAlgn="auto" latinLnBrk="0" hangingPunct="1">
                        <a:lnSpc>
                          <a:spcPct val="115000"/>
                        </a:lnSpc>
                        <a:spcBef>
                          <a:spcPts val="0"/>
                        </a:spcBef>
                        <a:spcAft>
                          <a:spcPts val="0"/>
                        </a:spcAft>
                        <a:buClrTx/>
                        <a:buSzTx/>
                        <a:buFontTx/>
                        <a:buNone/>
                        <a:tabLst/>
                        <a:defRPr/>
                      </a:pPr>
                      <a:r>
                        <a:rPr lang="en-US" sz="2400" b="1" dirty="0">
                          <a:solidFill>
                            <a:srgbClr val="000000"/>
                          </a:solidFill>
                          <a:latin typeface="+mn-lt"/>
                          <a:ea typeface="Times New Roman"/>
                          <a:cs typeface="Times New Roman"/>
                        </a:rPr>
                        <a:t>Drives Risk</a:t>
                      </a:r>
                      <a:endParaRPr lang="en-US" sz="2400" b="1"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rgbClr val="000000"/>
                          </a:solidFill>
                          <a:latin typeface="+mn-lt"/>
                          <a:ea typeface="Times New Roman"/>
                          <a:cs typeface="Times New Roman"/>
                        </a:rPr>
                        <a:t>*BTEXN</a:t>
                      </a:r>
                    </a:p>
                    <a:p>
                      <a:pPr marL="0" marR="0" algn="ctr">
                        <a:lnSpc>
                          <a:spcPct val="115000"/>
                        </a:lnSpc>
                        <a:spcBef>
                          <a:spcPts val="0"/>
                        </a:spcBef>
                        <a:spcAft>
                          <a:spcPts val="0"/>
                        </a:spcAft>
                      </a:pPr>
                      <a:r>
                        <a:rPr lang="en-US" sz="2400" b="1" dirty="0">
                          <a:solidFill>
                            <a:srgbClr val="000000"/>
                          </a:solidFill>
                          <a:latin typeface="+mn-lt"/>
                          <a:ea typeface="Times New Roman"/>
                          <a:cs typeface="Times New Roman"/>
                        </a:rPr>
                        <a:t>Drives Risk</a:t>
                      </a:r>
                      <a:endParaRPr lang="en-US" sz="2400" b="1"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0568">
                <a:tc rowSpan="3">
                  <a:txBody>
                    <a:bodyPr/>
                    <a:lstStyle/>
                    <a:p>
                      <a:pPr marL="0" marR="0" algn="ctr">
                        <a:lnSpc>
                          <a:spcPct val="115000"/>
                        </a:lnSpc>
                        <a:spcBef>
                          <a:spcPts val="0"/>
                        </a:spcBef>
                        <a:spcAft>
                          <a:spcPts val="0"/>
                        </a:spcAft>
                      </a:pPr>
                      <a:r>
                        <a:rPr lang="en-US" sz="2400" b="1" dirty="0">
                          <a:latin typeface="+mn-lt"/>
                          <a:ea typeface="Times New Roman"/>
                          <a:cs typeface="Times New Roman"/>
                        </a:rPr>
                        <a:t>Field</a:t>
                      </a:r>
                    </a:p>
                    <a:p>
                      <a:pPr marL="0" marR="0" algn="ctr">
                        <a:lnSpc>
                          <a:spcPct val="115000"/>
                        </a:lnSpc>
                        <a:spcBef>
                          <a:spcPts val="0"/>
                        </a:spcBef>
                        <a:spcAft>
                          <a:spcPts val="0"/>
                        </a:spcAft>
                      </a:pPr>
                      <a:r>
                        <a:rPr lang="en-US" sz="2400" b="1" dirty="0">
                          <a:latin typeface="+mn-lt"/>
                          <a:ea typeface="Times New Roman"/>
                          <a:cs typeface="Times New Roman"/>
                        </a:rPr>
                        <a:t>Studies</a:t>
                      </a:r>
                    </a:p>
                  </a:txBody>
                  <a:tcPr marL="68580" marR="68580" marT="0" marB="0" vert="vert270" anchor="ctr" anchorCtr="1">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4763" marR="0" indent="-4763">
                        <a:spcBef>
                          <a:spcPts val="600"/>
                        </a:spcBef>
                        <a:spcAft>
                          <a:spcPts val="600"/>
                        </a:spcAft>
                      </a:pPr>
                      <a:r>
                        <a:rPr lang="en-US" sz="2400" b="1" dirty="0">
                          <a:effectLst/>
                          <a:latin typeface="+mn-lt"/>
                          <a:ea typeface="Calibri" panose="020F0502020204030204" pitchFamily="34" charset="0"/>
                          <a:cs typeface="Times New Roman" panose="02020603050405020304" pitchFamily="18" charset="0"/>
                        </a:rPr>
                        <a:t>Gasoline</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400" b="1" dirty="0">
                          <a:latin typeface="+mn-lt"/>
                          <a:ea typeface="Times New Roman"/>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latin typeface="+mn-lt"/>
                          <a:ea typeface="Times New Roman"/>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4665">
                <a:tc vMerge="1">
                  <a:txBody>
                    <a:bodyPr/>
                    <a:lstStyle/>
                    <a:p>
                      <a:pPr marL="0" marR="0">
                        <a:lnSpc>
                          <a:spcPct val="115000"/>
                        </a:lnSpc>
                        <a:spcBef>
                          <a:spcPts val="0"/>
                        </a:spcBef>
                        <a:spcAft>
                          <a:spcPts val="0"/>
                        </a:spcAft>
                      </a:pPr>
                      <a:endParaRPr lang="en-US" sz="2000" b="1" dirty="0">
                        <a:latin typeface="Cambria"/>
                        <a:ea typeface="Times New Roman"/>
                        <a:cs typeface="Times New Roman"/>
                      </a:endParaRPr>
                    </a:p>
                  </a:txBody>
                  <a:tcPr marL="68580" marR="68580" marT="0" marB="0" anchor="ctr">
                    <a:lnL w="381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marR="0" indent="-4763">
                        <a:spcBef>
                          <a:spcPts val="600"/>
                        </a:spcBef>
                        <a:spcAft>
                          <a:spcPts val="600"/>
                        </a:spcAft>
                      </a:pPr>
                      <a:r>
                        <a:rPr lang="en-US" sz="2400" b="1" dirty="0">
                          <a:effectLst/>
                          <a:latin typeface="+mn-lt"/>
                          <a:ea typeface="Calibri" panose="020F0502020204030204" pitchFamily="34" charset="0"/>
                          <a:cs typeface="Times New Roman" panose="02020603050405020304" pitchFamily="18" charset="0"/>
                        </a:rPr>
                        <a:t>Kerosene</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latin typeface="+mn-lt"/>
                          <a:ea typeface="Times New Roman"/>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mn-lt"/>
                          <a:cs typeface="Arial" pitchFamily="34" charset="0"/>
                        </a:rPr>
                        <a:t>-</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9587">
                <a:tc vMerge="1">
                  <a:txBody>
                    <a:bodyPr/>
                    <a:lstStyle/>
                    <a:p>
                      <a:pPr marL="0" marR="0">
                        <a:lnSpc>
                          <a:spcPct val="115000"/>
                        </a:lnSpc>
                        <a:spcBef>
                          <a:spcPts val="0"/>
                        </a:spcBef>
                        <a:spcAft>
                          <a:spcPts val="0"/>
                        </a:spcAft>
                      </a:pPr>
                      <a:endParaRPr lang="en-US" sz="2000" b="1" dirty="0">
                        <a:latin typeface="Cambria"/>
                        <a:ea typeface="Times New Roman"/>
                        <a:cs typeface="Times New Roman"/>
                      </a:endParaRPr>
                    </a:p>
                  </a:txBody>
                  <a:tcPr marL="68580" marR="68580" marT="0" marB="0" anchor="ctr">
                    <a:lnL w="381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4763" marR="0" indent="-4763">
                        <a:spcBef>
                          <a:spcPts val="600"/>
                        </a:spcBef>
                        <a:spcAft>
                          <a:spcPts val="600"/>
                        </a:spcAft>
                      </a:pPr>
                      <a:r>
                        <a:rPr lang="en-US" sz="2400" b="1" dirty="0">
                          <a:effectLst/>
                          <a:latin typeface="+mn-lt"/>
                          <a:ea typeface="Calibri" panose="020F0502020204030204" pitchFamily="34" charset="0"/>
                          <a:cs typeface="Times New Roman" panose="02020603050405020304" pitchFamily="18" charset="0"/>
                        </a:rPr>
                        <a:t>Diesel </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latin typeface="+mn-lt"/>
                          <a:ea typeface="Times New Roman"/>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b="1" dirty="0">
                          <a:latin typeface="+mn-lt"/>
                          <a:cs typeface="Arial" pitchFamily="34" charset="0"/>
                        </a:rPr>
                        <a:t>-</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TextBox 4"/>
          <p:cNvSpPr txBox="1"/>
          <p:nvPr/>
        </p:nvSpPr>
        <p:spPr>
          <a:xfrm>
            <a:off x="1321949" y="3774536"/>
            <a:ext cx="645875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Times New Roman" pitchFamily="18" charset="0"/>
              </a:rPr>
              <a:t>“X” Drives risk if 10</a:t>
            </a:r>
            <a:r>
              <a:rPr kumimoji="0" lang="en-US" sz="1800" b="1" i="0" u="none" strike="noStrike" kern="1200" cap="none" spc="0" normalizeH="0" baseline="30000" noProof="0" dirty="0">
                <a:ln>
                  <a:noFill/>
                </a:ln>
                <a:solidFill>
                  <a:prstClr val="black"/>
                </a:solidFill>
                <a:effectLst/>
                <a:uLnTx/>
                <a:uFillTx/>
                <a:latin typeface="Calibri"/>
                <a:ea typeface="+mn-ea"/>
                <a:cs typeface="Times New Roman" pitchFamily="18" charset="0"/>
              </a:rPr>
              <a:t>-6</a:t>
            </a:r>
            <a:r>
              <a:rPr kumimoji="0" lang="en-US" sz="1800" b="1" i="0" u="none" strike="noStrike" kern="1200" cap="none" spc="0" normalizeH="0" baseline="0" noProof="0" dirty="0">
                <a:ln>
                  <a:noFill/>
                </a:ln>
                <a:solidFill>
                  <a:prstClr val="black"/>
                </a:solidFill>
                <a:effectLst/>
                <a:uLnTx/>
                <a:uFillTx/>
                <a:latin typeface="Calibri"/>
                <a:ea typeface="+mn-ea"/>
                <a:cs typeface="Times New Roman" pitchFamily="18" charset="0"/>
              </a:rPr>
              <a:t> cancer risk applied to benzene (0.36 µg/m</a:t>
            </a:r>
            <a:r>
              <a:rPr kumimoji="0" lang="en-US" sz="1800" b="1" i="0" u="none" strike="noStrike" kern="1200" cap="none" spc="0" normalizeH="0" baseline="30000" noProof="0" dirty="0">
                <a:ln>
                  <a:noFill/>
                </a:ln>
                <a:solidFill>
                  <a:prstClr val="black"/>
                </a:solidFill>
                <a:effectLst/>
                <a:uLnTx/>
                <a:uFillTx/>
                <a:latin typeface="Calibri"/>
                <a:ea typeface="+mn-ea"/>
                <a:cs typeface="Times New Roman" pitchFamily="18" charset="0"/>
              </a:rPr>
              <a:t>3</a:t>
            </a:r>
            <a:r>
              <a:rPr kumimoji="0" lang="en-US" sz="1800" b="1" i="0" u="none" strike="noStrike" kern="1200" cap="none" spc="0" normalizeH="0" baseline="0" noProof="0" dirty="0">
                <a:ln>
                  <a:noFill/>
                </a:ln>
                <a:solidFill>
                  <a:prstClr val="black"/>
                </a:solidFill>
                <a:effectLst/>
                <a:uLnTx/>
                <a:uFillTx/>
                <a:latin typeface="Calibri"/>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Times New Roman" pitchFamily="18" charset="0"/>
              </a:rPr>
              <a:t>“(X)” Drives risk if 10</a:t>
            </a:r>
            <a:r>
              <a:rPr kumimoji="0" lang="en-US" sz="1800" b="1" i="0" u="none" strike="noStrike" kern="1200" cap="none" spc="0" normalizeH="0" baseline="30000" noProof="0" dirty="0">
                <a:ln>
                  <a:noFill/>
                </a:ln>
                <a:solidFill>
                  <a:prstClr val="black"/>
                </a:solidFill>
                <a:effectLst/>
                <a:uLnTx/>
                <a:uFillTx/>
                <a:latin typeface="Calibri"/>
                <a:ea typeface="+mn-ea"/>
                <a:cs typeface="Times New Roman" pitchFamily="18" charset="0"/>
              </a:rPr>
              <a:t>-5</a:t>
            </a:r>
            <a:r>
              <a:rPr kumimoji="0" lang="en-US" sz="1800" b="1" i="0" u="none" strike="noStrike" kern="1200" cap="none" spc="0" normalizeH="0" baseline="0" noProof="0" dirty="0">
                <a:ln>
                  <a:noFill/>
                </a:ln>
                <a:solidFill>
                  <a:prstClr val="black"/>
                </a:solidFill>
                <a:effectLst/>
                <a:uLnTx/>
                <a:uFillTx/>
                <a:latin typeface="Calibri"/>
                <a:ea typeface="+mn-ea"/>
                <a:cs typeface="Times New Roman" pitchFamily="18" charset="0"/>
              </a:rPr>
              <a:t> cancer risk applied to benzene (3.6 µg/m</a:t>
            </a:r>
            <a:r>
              <a:rPr kumimoji="0" lang="en-US" sz="1800" b="1" i="0" u="none" strike="noStrike" kern="1200" cap="none" spc="0" normalizeH="0" baseline="30000" noProof="0" dirty="0">
                <a:ln>
                  <a:noFill/>
                </a:ln>
                <a:solidFill>
                  <a:prstClr val="black"/>
                </a:solidFill>
                <a:effectLst/>
                <a:uLnTx/>
                <a:uFillTx/>
                <a:latin typeface="Calibri"/>
                <a:ea typeface="+mn-ea"/>
                <a:cs typeface="Times New Roman" pitchFamily="18" charset="0"/>
              </a:rPr>
              <a:t>3</a:t>
            </a:r>
            <a:r>
              <a:rPr kumimoji="0" lang="en-US" sz="1800" b="1" i="0" u="none" strike="noStrike" kern="1200" cap="none" spc="0" normalizeH="0" baseline="0" noProof="0" dirty="0">
                <a:ln>
                  <a:noFill/>
                </a:ln>
                <a:solidFill>
                  <a:prstClr val="black"/>
                </a:solidFill>
                <a:effectLst/>
                <a:uLnTx/>
                <a:uFillTx/>
                <a:latin typeface="Calibri"/>
                <a:ea typeface="+mn-ea"/>
                <a:cs typeface="Times New Roman" pitchFamily="18" charset="0"/>
              </a:rPr>
              <a:t>).</a:t>
            </a:r>
          </a:p>
        </p:txBody>
      </p:sp>
      <p:sp>
        <p:nvSpPr>
          <p:cNvPr id="6" name="TextBox 5"/>
          <p:cNvSpPr txBox="1"/>
          <p:nvPr/>
        </p:nvSpPr>
        <p:spPr>
          <a:xfrm>
            <a:off x="681500" y="5034666"/>
            <a:ext cx="7739654" cy="707886"/>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Times New Roman" pitchFamily="18" charset="0"/>
              </a:rPr>
              <a:t>Point: TPH almost ways drives risk for middle distillate releases and can for gasoline releases if a 10</a:t>
            </a:r>
            <a:r>
              <a:rPr kumimoji="0" lang="en-US" sz="2000" b="1" i="0" u="none" strike="noStrike" kern="1200" cap="none" spc="0" normalizeH="0" baseline="30000" noProof="0" dirty="0">
                <a:ln>
                  <a:noFill/>
                </a:ln>
                <a:solidFill>
                  <a:prstClr val="black"/>
                </a:solidFill>
                <a:effectLst/>
                <a:uLnTx/>
                <a:uFillTx/>
                <a:latin typeface="Calibri"/>
                <a:ea typeface="+mn-ea"/>
                <a:cs typeface="Times New Roman" pitchFamily="18" charset="0"/>
              </a:rPr>
              <a:t>-5</a:t>
            </a:r>
            <a:r>
              <a:rPr kumimoji="0" lang="en-US" sz="2000" b="1" i="0" u="none" strike="noStrike" kern="1200" cap="none" spc="0" normalizeH="0" baseline="0" noProof="0" dirty="0">
                <a:ln>
                  <a:noFill/>
                </a:ln>
                <a:solidFill>
                  <a:prstClr val="black"/>
                </a:solidFill>
                <a:effectLst/>
                <a:uLnTx/>
                <a:uFillTx/>
                <a:latin typeface="Calibri"/>
                <a:ea typeface="+mn-ea"/>
                <a:cs typeface="Times New Roman" pitchFamily="18" charset="0"/>
              </a:rPr>
              <a:t> cancer risk is used to screen benzene. </a:t>
            </a:r>
          </a:p>
        </p:txBody>
      </p:sp>
      <p:sp>
        <p:nvSpPr>
          <p:cNvPr id="3" name="Slide Number Placeholder 2"/>
          <p:cNvSpPr>
            <a:spLocks noGrp="1"/>
          </p:cNvSpPr>
          <p:nvPr>
            <p:ph type="sldNum" sz="quarter" idx="12"/>
          </p:nvPr>
        </p:nvSpPr>
        <p:spPr/>
        <p:txBody>
          <a:bodyPr/>
          <a:lstStyle/>
          <a:p>
            <a:fld id="{77CD6BDE-A700-4CC1-A8B9-DB2FE996EB9A}" type="slidenum">
              <a:rPr lang="en-US" smtClean="0"/>
              <a:pPr/>
              <a:t>36</a:t>
            </a:fld>
            <a:endParaRPr lang="en-US"/>
          </a:p>
        </p:txBody>
      </p:sp>
    </p:spTree>
    <p:extLst>
      <p:ext uri="{BB962C8B-B14F-4D97-AF65-F5344CB8AC3E}">
        <p14:creationId xmlns:p14="http://schemas.microsoft.com/office/powerpoint/2010/main" val="2479909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A7019CCC-BDB4-418D-90E0-5ADE592ED1B7}"/>
              </a:ext>
            </a:extLst>
          </p:cNvPr>
          <p:cNvGraphicFramePr>
            <a:graphicFrameLocks noGrp="1"/>
          </p:cNvGraphicFramePr>
          <p:nvPr/>
        </p:nvGraphicFramePr>
        <p:xfrm>
          <a:off x="2200898" y="2115796"/>
          <a:ext cx="4808706" cy="3444240"/>
        </p:xfrm>
        <a:graphic>
          <a:graphicData uri="http://schemas.openxmlformats.org/drawingml/2006/table">
            <a:tbl>
              <a:tblPr firstRow="1" bandRow="1">
                <a:tableStyleId>{2D5ABB26-0587-4C30-8999-92F81FD0307C}</a:tableStyleId>
              </a:tblPr>
              <a:tblGrid>
                <a:gridCol w="622572">
                  <a:extLst>
                    <a:ext uri="{9D8B030D-6E8A-4147-A177-3AD203B41FA5}">
                      <a16:colId xmlns:a16="http://schemas.microsoft.com/office/drawing/2014/main" val="1087696317"/>
                    </a:ext>
                  </a:extLst>
                </a:gridCol>
                <a:gridCol w="980330">
                  <a:extLst>
                    <a:ext uri="{9D8B030D-6E8A-4147-A177-3AD203B41FA5}">
                      <a16:colId xmlns:a16="http://schemas.microsoft.com/office/drawing/2014/main" val="3830422848"/>
                    </a:ext>
                  </a:extLst>
                </a:gridCol>
                <a:gridCol w="1602902">
                  <a:extLst>
                    <a:ext uri="{9D8B030D-6E8A-4147-A177-3AD203B41FA5}">
                      <a16:colId xmlns:a16="http://schemas.microsoft.com/office/drawing/2014/main" val="2951916146"/>
                    </a:ext>
                  </a:extLst>
                </a:gridCol>
                <a:gridCol w="1602902">
                  <a:extLst>
                    <a:ext uri="{9D8B030D-6E8A-4147-A177-3AD203B41FA5}">
                      <a16:colId xmlns:a16="http://schemas.microsoft.com/office/drawing/2014/main" val="1763512124"/>
                    </a:ext>
                  </a:extLst>
                </a:gridCol>
              </a:tblGrid>
              <a:tr h="228600">
                <a:tc>
                  <a:txBody>
                    <a:bodyPr/>
                    <a:lstStyle/>
                    <a:p>
                      <a:endParaRPr lang="en-US" sz="2400"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2400"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r>
                        <a:rPr lang="en-US" sz="2800" b="1" dirty="0">
                          <a:latin typeface="Times New Roman" panose="02020603050405020304" pitchFamily="18" charset="0"/>
                          <a:cs typeface="Times New Roman" panose="02020603050405020304" pitchFamily="18" charset="0"/>
                        </a:rPr>
                        <a:t>Toxicity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3220963"/>
                  </a:ext>
                </a:extLst>
              </a:tr>
              <a:tr h="228600">
                <a:tc>
                  <a:txBody>
                    <a:bodyPr/>
                    <a:lstStyle/>
                    <a:p>
                      <a:endParaRPr lang="en-US" sz="2400"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Times New Roman" panose="02020603050405020304" pitchFamily="18" charset="0"/>
                          <a:cs typeface="Times New Roman" panose="02020603050405020304" pitchFamily="18" charset="0"/>
                        </a:rPr>
                        <a:t>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Times New Roman" panose="02020603050405020304" pitchFamily="18" charset="0"/>
                          <a:cs typeface="Times New Roman" panose="02020603050405020304" pitchFamily="18"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6328773"/>
                  </a:ext>
                </a:extLst>
              </a:tr>
              <a:tr h="370840">
                <a:tc rowSpan="3">
                  <a:txBody>
                    <a:bodyPr/>
                    <a:lstStyle/>
                    <a:p>
                      <a:pPr algn="ctr"/>
                      <a:r>
                        <a:rPr lang="en-US" sz="2800" b="1" dirty="0">
                          <a:latin typeface="Times New Roman" panose="02020603050405020304" pitchFamily="18" charset="0"/>
                          <a:cs typeface="Times New Roman" panose="02020603050405020304" pitchFamily="18" charset="0"/>
                        </a:rPr>
                        <a:t>Dose</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b="1" dirty="0">
                          <a:latin typeface="Times New Roman" panose="02020603050405020304" pitchFamily="18" charset="0"/>
                          <a:cs typeface="Times New Roman" panose="02020603050405020304" pitchFamily="18" charset="0"/>
                        </a:rPr>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Times New Roman" panose="02020603050405020304" pitchFamily="18" charset="0"/>
                          <a:cs typeface="Times New Roman" panose="02020603050405020304" pitchFamily="18" charset="0"/>
                        </a:rPr>
                        <a:t>No</a:t>
                      </a:r>
                    </a:p>
                    <a:p>
                      <a:pPr algn="ctr"/>
                      <a:r>
                        <a:rPr lang="en-US" sz="2400" b="1" dirty="0">
                          <a:latin typeface="Times New Roman" panose="02020603050405020304" pitchFamily="18" charset="0"/>
                          <a:cs typeface="Times New Roman" panose="02020603050405020304" pitchFamily="18" charset="0"/>
                        </a:rPr>
                        <a:t>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b="1" dirty="0">
                          <a:latin typeface="Times New Roman" panose="02020603050405020304" pitchFamily="18" charset="0"/>
                          <a:cs typeface="Times New Roman" panose="02020603050405020304" pitchFamily="18" charset="0"/>
                        </a:rPr>
                        <a:t>Low</a:t>
                      </a:r>
                    </a:p>
                    <a:p>
                      <a:pPr algn="ctr"/>
                      <a:r>
                        <a:rPr lang="en-US" sz="2400" b="1" dirty="0">
                          <a:latin typeface="Times New Roman" panose="02020603050405020304" pitchFamily="18" charset="0"/>
                          <a:cs typeface="Times New Roman" panose="02020603050405020304" pitchFamily="18" charset="0"/>
                        </a:rPr>
                        <a:t>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74376526"/>
                  </a:ext>
                </a:extLst>
              </a:tr>
              <a:tr h="411480">
                <a:tc vMerge="1">
                  <a:txBody>
                    <a:bodyPr/>
                    <a:lstStyle/>
                    <a:p>
                      <a:pPr algn="ctr"/>
                      <a:endParaRPr lang="en-US" sz="2800" b="1" dirty="0">
                        <a:latin typeface="Times New Roman" panose="02020603050405020304" pitchFamily="18" charset="0"/>
                        <a:cs typeface="Times New Roman" panose="02020603050405020304"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b="1" dirty="0">
                          <a:latin typeface="Times New Roman" panose="02020603050405020304" pitchFamily="18" charset="0"/>
                          <a:cs typeface="Times New Roman" panose="02020603050405020304" pitchFamily="18" charset="0"/>
                        </a:rPr>
                        <a:t>Med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Times New Roman" panose="02020603050405020304" pitchFamily="18" charset="0"/>
                          <a:cs typeface="Times New Roman" panose="02020603050405020304" pitchFamily="18" charset="0"/>
                        </a:rPr>
                        <a:t>Low</a:t>
                      </a:r>
                    </a:p>
                    <a:p>
                      <a:pPr algn="ctr"/>
                      <a:r>
                        <a:rPr lang="en-US" sz="2400" b="1" dirty="0">
                          <a:latin typeface="Times New Roman" panose="02020603050405020304" pitchFamily="18" charset="0"/>
                          <a:cs typeface="Times New Roman" panose="02020603050405020304" pitchFamily="18" charset="0"/>
                        </a:rPr>
                        <a:t>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latin typeface="Times New Roman" panose="02020603050405020304" pitchFamily="18" charset="0"/>
                          <a:cs typeface="Times New Roman" panose="02020603050405020304" pitchFamily="18" charset="0"/>
                        </a:rPr>
                        <a:t>High</a:t>
                      </a:r>
                    </a:p>
                    <a:p>
                      <a:pPr algn="ctr"/>
                      <a:r>
                        <a:rPr lang="en-US" sz="2400" b="1" dirty="0">
                          <a:latin typeface="Times New Roman" panose="02020603050405020304" pitchFamily="18" charset="0"/>
                          <a:cs typeface="Times New Roman" panose="02020603050405020304" pitchFamily="18" charset="0"/>
                        </a:rPr>
                        <a:t>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49839884"/>
                  </a:ext>
                </a:extLst>
              </a:tr>
              <a:tr h="411480">
                <a:tc vMerge="1">
                  <a:txBody>
                    <a:bodyPr/>
                    <a:lstStyle/>
                    <a:p>
                      <a:pPr algn="ctr"/>
                      <a:endParaRPr lang="en-US" sz="2800" b="1" dirty="0">
                        <a:latin typeface="Times New Roman" panose="02020603050405020304" pitchFamily="18" charset="0"/>
                        <a:cs typeface="Times New Roman" panose="02020603050405020304"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b="1" dirty="0">
                          <a:latin typeface="Times New Roman" panose="02020603050405020304" pitchFamily="18" charset="0"/>
                          <a:cs typeface="Times New Roman" panose="02020603050405020304" pitchFamily="18" charset="0"/>
                        </a:rPr>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Times New Roman" panose="02020603050405020304" pitchFamily="18" charset="0"/>
                          <a:cs typeface="Times New Roman" panose="02020603050405020304" pitchFamily="18" charset="0"/>
                        </a:rPr>
                        <a:t>High</a:t>
                      </a:r>
                    </a:p>
                    <a:p>
                      <a:pPr algn="ctr"/>
                      <a:r>
                        <a:rPr lang="en-US" sz="2400" b="1" dirty="0">
                          <a:latin typeface="Times New Roman" panose="02020603050405020304" pitchFamily="18" charset="0"/>
                          <a:cs typeface="Times New Roman" panose="02020603050405020304" pitchFamily="18" charset="0"/>
                        </a:rPr>
                        <a:t>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1" dirty="0">
                          <a:latin typeface="Times New Roman" panose="02020603050405020304" pitchFamily="18" charset="0"/>
                          <a:cs typeface="Times New Roman" panose="02020603050405020304" pitchFamily="18" charset="0"/>
                        </a:rPr>
                        <a:t>Acute</a:t>
                      </a:r>
                    </a:p>
                    <a:p>
                      <a:pPr algn="ctr"/>
                      <a:r>
                        <a:rPr lang="en-US" sz="2400" b="1" dirty="0">
                          <a:latin typeface="Times New Roman" panose="02020603050405020304" pitchFamily="18" charset="0"/>
                          <a:cs typeface="Times New Roman" panose="02020603050405020304" pitchFamily="18" charset="0"/>
                        </a:rPr>
                        <a:t>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extLst>
                  <a:ext uri="{0D108BD9-81ED-4DB2-BD59-A6C34878D82A}">
                    <a16:rowId xmlns:a16="http://schemas.microsoft.com/office/drawing/2014/main" val="3675942557"/>
                  </a:ext>
                </a:extLst>
              </a:tr>
            </a:tbl>
          </a:graphicData>
        </a:graphic>
      </p:graphicFrame>
      <p:sp>
        <p:nvSpPr>
          <p:cNvPr id="14" name="TextBox 13">
            <a:extLst>
              <a:ext uri="{FF2B5EF4-FFF2-40B4-BE49-F238E27FC236}">
                <a16:creationId xmlns:a16="http://schemas.microsoft.com/office/drawing/2014/main" id="{4AFB0B62-6EA7-4732-991D-E86EC18A19DB}"/>
              </a:ext>
            </a:extLst>
          </p:cNvPr>
          <p:cNvSpPr txBox="1"/>
          <p:nvPr/>
        </p:nvSpPr>
        <p:spPr>
          <a:xfrm>
            <a:off x="2274319" y="844880"/>
            <a:ext cx="4595361" cy="984885"/>
          </a:xfrm>
          <a:prstGeom prst="rect">
            <a:avLst/>
          </a:prstGeom>
          <a:noFill/>
          <a:ln>
            <a:solidFill>
              <a:schemeClr val="tx1"/>
            </a:solidFill>
          </a:ln>
        </p:spPr>
        <p:txBody>
          <a:bodyPr wrap="none" rtlCol="0">
            <a:spAutoFit/>
          </a:bodyPr>
          <a:lstStyle/>
          <a:p>
            <a:pPr algn="ctr">
              <a:spcAft>
                <a:spcPts val="1200"/>
              </a:spcAf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Risk = Toxicity x Dose</a:t>
            </a:r>
          </a:p>
          <a:p>
            <a:pPr algn="ctr">
              <a:spcAft>
                <a:spcPts val="1200"/>
              </a:spcAf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Dose = Concentration x Exposure</a:t>
            </a:r>
          </a:p>
        </p:txBody>
      </p:sp>
      <p:sp>
        <p:nvSpPr>
          <p:cNvPr id="5" name="TextBox 4"/>
          <p:cNvSpPr txBox="1"/>
          <p:nvPr/>
        </p:nvSpPr>
        <p:spPr>
          <a:xfrm>
            <a:off x="2330247" y="201115"/>
            <a:ext cx="4551246" cy="584775"/>
          </a:xfrm>
          <a:prstGeom prst="rect">
            <a:avLst/>
          </a:prstGeom>
          <a:noFill/>
        </p:spPr>
        <p:txBody>
          <a:bodyPr wrap="none" rtlCol="0">
            <a:spAutoFit/>
          </a:bodyPr>
          <a:lstStyle/>
          <a:p>
            <a:pPr algn="ctr"/>
            <a:r>
              <a:rPr lang="en-US" sz="3200" b="1" dirty="0">
                <a:latin typeface="Times New Roman" panose="02020603050405020304" pitchFamily="18" charset="0"/>
                <a:cs typeface="Times New Roman" panose="02020603050405020304" pitchFamily="18" charset="0"/>
              </a:rPr>
              <a:t>“Dose makes the poison”</a:t>
            </a:r>
          </a:p>
        </p:txBody>
      </p:sp>
      <p:grpSp>
        <p:nvGrpSpPr>
          <p:cNvPr id="3" name="Group 2">
            <a:extLst>
              <a:ext uri="{FF2B5EF4-FFF2-40B4-BE49-F238E27FC236}">
                <a16:creationId xmlns:a16="http://schemas.microsoft.com/office/drawing/2014/main" id="{5DB8D837-32EB-4B1B-B8C3-51FBC6994CE9}"/>
              </a:ext>
            </a:extLst>
          </p:cNvPr>
          <p:cNvGrpSpPr/>
          <p:nvPr/>
        </p:nvGrpSpPr>
        <p:grpSpPr>
          <a:xfrm>
            <a:off x="3155017" y="2050825"/>
            <a:ext cx="5441077" cy="4355651"/>
            <a:chOff x="3155017" y="2050825"/>
            <a:chExt cx="5441077" cy="4355651"/>
          </a:xfrm>
        </p:grpSpPr>
        <p:sp>
          <p:nvSpPr>
            <p:cNvPr id="2" name="Oval 1">
              <a:extLst>
                <a:ext uri="{FF2B5EF4-FFF2-40B4-BE49-F238E27FC236}">
                  <a16:creationId xmlns:a16="http://schemas.microsoft.com/office/drawing/2014/main" id="{0B12B9B3-BC1B-4AFA-A3D3-C9874C864A36}"/>
                </a:ext>
              </a:extLst>
            </p:cNvPr>
            <p:cNvSpPr/>
            <p:nvPr/>
          </p:nvSpPr>
          <p:spPr bwMode="auto">
            <a:xfrm>
              <a:off x="5659656" y="3137837"/>
              <a:ext cx="1058778" cy="75077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a:ln>
                  <a:noFill/>
                </a:ln>
                <a:solidFill>
                  <a:srgbClr val="FFFF00"/>
                </a:solidFill>
                <a:effectLst/>
                <a:latin typeface="Times New Roman" pitchFamily="18" charset="0"/>
              </a:endParaRPr>
            </a:p>
          </p:txBody>
        </p:sp>
        <p:sp>
          <p:nvSpPr>
            <p:cNvPr id="7" name="Oval 6">
              <a:extLst>
                <a:ext uri="{FF2B5EF4-FFF2-40B4-BE49-F238E27FC236}">
                  <a16:creationId xmlns:a16="http://schemas.microsoft.com/office/drawing/2014/main" id="{EE7A4772-245C-4A12-9CAC-253B699B119D}"/>
                </a:ext>
              </a:extLst>
            </p:cNvPr>
            <p:cNvSpPr/>
            <p:nvPr/>
          </p:nvSpPr>
          <p:spPr bwMode="auto">
            <a:xfrm>
              <a:off x="4066237" y="4798037"/>
              <a:ext cx="1058778" cy="75077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a:ln>
                  <a:noFill/>
                </a:ln>
                <a:solidFill>
                  <a:srgbClr val="FFFF00"/>
                </a:solidFill>
                <a:effectLst/>
                <a:latin typeface="Times New Roman" pitchFamily="18" charset="0"/>
              </a:endParaRPr>
            </a:p>
          </p:txBody>
        </p:sp>
        <p:sp>
          <p:nvSpPr>
            <p:cNvPr id="8" name="TextBox 7">
              <a:extLst>
                <a:ext uri="{FF2B5EF4-FFF2-40B4-BE49-F238E27FC236}">
                  <a16:creationId xmlns:a16="http://schemas.microsoft.com/office/drawing/2014/main" id="{3BD646FE-110B-454B-81E0-436B48F8D7A8}"/>
                </a:ext>
              </a:extLst>
            </p:cNvPr>
            <p:cNvSpPr txBox="1"/>
            <p:nvPr/>
          </p:nvSpPr>
          <p:spPr>
            <a:xfrm>
              <a:off x="3155017" y="5944811"/>
              <a:ext cx="1025611" cy="461665"/>
            </a:xfrm>
            <a:prstGeom prst="rect">
              <a:avLst/>
            </a:prstGeom>
            <a:noFill/>
          </p:spPr>
          <p:txBody>
            <a:bodyPr wrap="square" rtlCol="0">
              <a:spAutoFit/>
            </a:bodyPr>
            <a:lstStyle/>
            <a:p>
              <a:pPr algn="ct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TPH</a:t>
              </a:r>
              <a:endParaRPr lang="en-US" sz="2400" b="1" dirty="0">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576F8970-6381-47EA-B765-981F884871D4}"/>
                </a:ext>
              </a:extLst>
            </p:cNvPr>
            <p:cNvCxnSpPr>
              <a:cxnSpLocks/>
              <a:stCxn id="8" idx="0"/>
            </p:cNvCxnSpPr>
            <p:nvPr/>
          </p:nvCxnSpPr>
          <p:spPr>
            <a:xfrm flipV="1">
              <a:off x="3667823" y="5373993"/>
              <a:ext cx="512805" cy="5708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16A0D6B-D2A4-4A09-AB5C-45213F316789}"/>
                </a:ext>
              </a:extLst>
            </p:cNvPr>
            <p:cNvSpPr txBox="1"/>
            <p:nvPr/>
          </p:nvSpPr>
          <p:spPr>
            <a:xfrm>
              <a:off x="7391046" y="2050825"/>
              <a:ext cx="1205048" cy="830997"/>
            </a:xfrm>
            <a:prstGeom prst="rect">
              <a:avLst/>
            </a:prstGeom>
            <a:noFill/>
          </p:spPr>
          <p:txBody>
            <a:bodyPr wrap="square" rtlCol="0">
              <a:spAutoFit/>
            </a:bodyPr>
            <a:lstStyle/>
            <a:p>
              <a:pPr algn="ct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BTEX-PAHs</a:t>
              </a:r>
              <a:endParaRPr lang="en-US" sz="2400" b="1" dirty="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76D34971-83DE-4FBD-89CB-A781D7FE1833}"/>
                </a:ext>
              </a:extLst>
            </p:cNvPr>
            <p:cNvCxnSpPr>
              <a:cxnSpLocks/>
            </p:cNvCxnSpPr>
            <p:nvPr/>
          </p:nvCxnSpPr>
          <p:spPr>
            <a:xfrm flipH="1">
              <a:off x="6747309" y="3004932"/>
              <a:ext cx="1117601" cy="5071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77CD6BDE-A700-4CC1-A8B9-DB2FE996EB9A}" type="slidenum">
              <a:rPr lang="en-US" smtClean="0"/>
              <a:pPr/>
              <a:t>37</a:t>
            </a:fld>
            <a:endParaRPr lang="en-US"/>
          </a:p>
        </p:txBody>
      </p:sp>
      <p:sp>
        <p:nvSpPr>
          <p:cNvPr id="13" name="TextBox 12">
            <a:extLst>
              <a:ext uri="{FF2B5EF4-FFF2-40B4-BE49-F238E27FC236}">
                <a16:creationId xmlns:a16="http://schemas.microsoft.com/office/drawing/2014/main" id="{3BD646FE-110B-454B-81E0-436B48F8D7A8}"/>
              </a:ext>
            </a:extLst>
          </p:cNvPr>
          <p:cNvSpPr txBox="1"/>
          <p:nvPr/>
        </p:nvSpPr>
        <p:spPr>
          <a:xfrm>
            <a:off x="4680522" y="5817368"/>
            <a:ext cx="3554856" cy="461665"/>
          </a:xfrm>
          <a:prstGeom prst="rect">
            <a:avLst/>
          </a:prstGeom>
          <a:noFill/>
          <a:ln>
            <a:solidFill>
              <a:schemeClr val="tx1"/>
            </a:solidFill>
          </a:ln>
        </p:spPr>
        <p:txBody>
          <a:bodyPr wrap="square" rtlCol="0">
            <a:spAutoFit/>
          </a:bodyPr>
          <a:lstStyle/>
          <a:p>
            <a:pPr algn="ct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TPH as the “risk driver”</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1041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4561" y="263039"/>
            <a:ext cx="8433205" cy="892552"/>
          </a:xfrm>
          <a:prstGeom prst="rect">
            <a:avLst/>
          </a:prstGeom>
          <a:noFill/>
        </p:spPr>
        <p:txBody>
          <a:bodyPr wrap="square" rtlCol="0">
            <a:spAutoFit/>
          </a:bodyPr>
          <a:lstStyle/>
          <a:p>
            <a:pPr algn="ctr"/>
            <a:r>
              <a:rPr lang="en-US" sz="2800" b="1" dirty="0">
                <a:cs typeface="Times New Roman" pitchFamily="18" charset="0"/>
              </a:rPr>
              <a:t>*Carbon Range-Weighted TPH Action Levels for </a:t>
            </a:r>
            <a:r>
              <a:rPr lang="en-US" sz="2800" b="1" u="sng" dirty="0">
                <a:cs typeface="Times New Roman" pitchFamily="18" charset="0"/>
              </a:rPr>
              <a:t>Air</a:t>
            </a:r>
          </a:p>
          <a:p>
            <a:pPr algn="ctr"/>
            <a:r>
              <a:rPr lang="en-US" sz="2400" b="1" dirty="0">
                <a:cs typeface="Times New Roman" pitchFamily="18" charset="0"/>
              </a:rPr>
              <a:t>(HIDOH 2017; Brewer et al 2014)</a:t>
            </a:r>
          </a:p>
        </p:txBody>
      </p:sp>
      <p:sp>
        <p:nvSpPr>
          <p:cNvPr id="5" name="TextBox 4"/>
          <p:cNvSpPr txBox="1"/>
          <p:nvPr/>
        </p:nvSpPr>
        <p:spPr>
          <a:xfrm>
            <a:off x="1302486" y="5523250"/>
            <a:ext cx="6597352" cy="1015663"/>
          </a:xfrm>
          <a:prstGeom prst="rect">
            <a:avLst/>
          </a:prstGeom>
          <a:noFill/>
          <a:ln>
            <a:solidFill>
              <a:schemeClr val="tx1"/>
            </a:solidFill>
          </a:ln>
        </p:spPr>
        <p:txBody>
          <a:bodyPr wrap="square" rtlCol="0">
            <a:spAutoFit/>
          </a:bodyPr>
          <a:lstStyle/>
          <a:p>
            <a:pPr algn="ctr">
              <a:spcAft>
                <a:spcPts val="600"/>
              </a:spcAft>
            </a:pPr>
            <a:r>
              <a:rPr lang="en-US" sz="2000" b="1" dirty="0"/>
              <a:t>*Carbon range makeup varies between fuels and between sites. Site-specific data recommended for calculation of weighted toxicity factors and action levels.</a:t>
            </a:r>
          </a:p>
        </p:txBody>
      </p:sp>
      <p:sp>
        <p:nvSpPr>
          <p:cNvPr id="4" name="Slide Number Placeholder 3"/>
          <p:cNvSpPr>
            <a:spLocks noGrp="1"/>
          </p:cNvSpPr>
          <p:nvPr>
            <p:ph type="sldNum" sz="quarter" idx="12"/>
          </p:nvPr>
        </p:nvSpPr>
        <p:spPr/>
        <p:txBody>
          <a:bodyPr/>
          <a:lstStyle/>
          <a:p>
            <a:fld id="{77CD6BDE-A700-4CC1-A8B9-DB2FE996EB9A}" type="slidenum">
              <a:rPr lang="en-US" smtClean="0"/>
              <a:pPr/>
              <a:t>38</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60160708"/>
              </p:ext>
            </p:extLst>
          </p:nvPr>
        </p:nvGraphicFramePr>
        <p:xfrm>
          <a:off x="2182699" y="1736716"/>
          <a:ext cx="4529271" cy="2587666"/>
        </p:xfrm>
        <a:graphic>
          <a:graphicData uri="http://schemas.openxmlformats.org/drawingml/2006/table">
            <a:tbl>
              <a:tblPr firstRow="1" firstCol="1" bandRow="1" bandCol="1"/>
              <a:tblGrid>
                <a:gridCol w="2799495">
                  <a:extLst>
                    <a:ext uri="{9D8B030D-6E8A-4147-A177-3AD203B41FA5}">
                      <a16:colId xmlns:a16="http://schemas.microsoft.com/office/drawing/2014/main" val="20000"/>
                    </a:ext>
                  </a:extLst>
                </a:gridCol>
                <a:gridCol w="1729776">
                  <a:extLst>
                    <a:ext uri="{9D8B030D-6E8A-4147-A177-3AD203B41FA5}">
                      <a16:colId xmlns:a16="http://schemas.microsoft.com/office/drawing/2014/main" val="20001"/>
                    </a:ext>
                  </a:extLst>
                </a:gridCol>
              </a:tblGrid>
              <a:tr h="802337">
                <a:tc>
                  <a:txBody>
                    <a:bodyPr/>
                    <a:lstStyle/>
                    <a:p>
                      <a:pPr marL="53975" marR="0" indent="0" algn="l">
                        <a:spcBef>
                          <a:spcPts val="0"/>
                        </a:spcBef>
                        <a:spcAft>
                          <a:spcPts val="0"/>
                        </a:spcAft>
                      </a:pPr>
                      <a:r>
                        <a:rPr lang="en-US" sz="2400" b="1" dirty="0">
                          <a:effectLst/>
                          <a:latin typeface="+mn-lt"/>
                          <a:ea typeface="Calibri" panose="020F0502020204030204" pitchFamily="34" charset="0"/>
                          <a:cs typeface="Times New Roman" panose="02020603050405020304" pitchFamily="18" charset="0"/>
                        </a:rPr>
                        <a:t>Fuel Type</a:t>
                      </a:r>
                    </a:p>
                  </a:txBody>
                  <a:tcPr marL="68580" marR="6858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65088" marR="0" indent="0" algn="ctr">
                        <a:spcBef>
                          <a:spcPts val="0"/>
                        </a:spcBef>
                        <a:spcAft>
                          <a:spcPts val="0"/>
                        </a:spcAft>
                      </a:pPr>
                      <a:r>
                        <a:rPr lang="en-US" sz="2400" b="1" baseline="30000" dirty="0">
                          <a:effectLst/>
                          <a:latin typeface="+mn-lt"/>
                          <a:ea typeface="Calibri" panose="020F0502020204030204" pitchFamily="34" charset="0"/>
                          <a:cs typeface="Times New Roman" panose="02020603050405020304" pitchFamily="18" charset="0"/>
                        </a:rPr>
                        <a:t>1</a:t>
                      </a:r>
                      <a:r>
                        <a:rPr lang="en-US" sz="2400" b="1" dirty="0">
                          <a:effectLst/>
                          <a:latin typeface="+mn-lt"/>
                          <a:ea typeface="Calibri" panose="020F0502020204030204" pitchFamily="34" charset="0"/>
                          <a:cs typeface="Times New Roman" panose="02020603050405020304" pitchFamily="18" charset="0"/>
                        </a:rPr>
                        <a:t>Air Action Level</a:t>
                      </a:r>
                    </a:p>
                    <a:p>
                      <a:pPr marL="65088" marR="0" indent="0" algn="ctr">
                        <a:spcBef>
                          <a:spcPts val="0"/>
                        </a:spcBef>
                        <a:spcAft>
                          <a:spcPts val="0"/>
                        </a:spcAft>
                      </a:pPr>
                      <a:r>
                        <a:rPr lang="en-US" sz="2400" b="1" dirty="0">
                          <a:effectLst/>
                          <a:latin typeface="+mn-lt"/>
                          <a:ea typeface="Calibri" panose="020F0502020204030204" pitchFamily="34" charset="0"/>
                          <a:cs typeface="Times New Roman" panose="02020603050405020304" pitchFamily="18" charset="0"/>
                        </a:rPr>
                        <a:t>(µg/m</a:t>
                      </a:r>
                      <a:r>
                        <a:rPr lang="en-US" sz="2400" b="1" baseline="30000" dirty="0">
                          <a:effectLst/>
                          <a:latin typeface="+mn-lt"/>
                          <a:ea typeface="Calibri" panose="020F0502020204030204" pitchFamily="34" charset="0"/>
                          <a:cs typeface="Times New Roman" panose="02020603050405020304" pitchFamily="18" charset="0"/>
                        </a:rPr>
                        <a:t>3</a:t>
                      </a:r>
                      <a:r>
                        <a:rPr lang="en-US" sz="2400" b="1" dirty="0">
                          <a:effectLst/>
                          <a:latin typeface="+mn-lt"/>
                          <a:ea typeface="Calibri" panose="020F0502020204030204" pitchFamily="34" charset="0"/>
                          <a:cs typeface="Times New Roman" panose="02020603050405020304" pitchFamily="18" charset="0"/>
                        </a:rPr>
                        <a:t>)</a:t>
                      </a:r>
                    </a:p>
                  </a:txBody>
                  <a:tcPr marL="68580" marR="6858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8774">
                <a:tc>
                  <a:txBody>
                    <a:bodyPr/>
                    <a:lstStyle/>
                    <a:p>
                      <a:pPr marL="4763" marR="0" indent="-4763">
                        <a:spcBef>
                          <a:spcPts val="600"/>
                        </a:spcBef>
                        <a:spcAft>
                          <a:spcPts val="600"/>
                        </a:spcAft>
                      </a:pPr>
                      <a:r>
                        <a:rPr lang="en-US" sz="2400" b="1" dirty="0">
                          <a:solidFill>
                            <a:srgbClr val="FF0000"/>
                          </a:solidFill>
                          <a:effectLst/>
                          <a:latin typeface="+mn-lt"/>
                          <a:ea typeface="Calibri" panose="020F0502020204030204" pitchFamily="34" charset="0"/>
                          <a:cs typeface="Times New Roman" panose="02020603050405020304" pitchFamily="18" charset="0"/>
                        </a:rPr>
                        <a:t>Benzene</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088" marR="0" indent="0" algn="ctr">
                        <a:spcBef>
                          <a:spcPts val="600"/>
                        </a:spcBef>
                        <a:spcAft>
                          <a:spcPts val="600"/>
                        </a:spcAft>
                      </a:pPr>
                      <a:r>
                        <a:rPr lang="en-US" sz="2400" b="1" dirty="0">
                          <a:solidFill>
                            <a:srgbClr val="FF0000"/>
                          </a:solidFill>
                          <a:effectLst/>
                          <a:latin typeface="+mn-lt"/>
                          <a:ea typeface="Calibri" panose="020F0502020204030204" pitchFamily="34" charset="0"/>
                          <a:cs typeface="Times New Roman" panose="02020603050405020304" pitchFamily="18" charset="0"/>
                        </a:rPr>
                        <a:t>0.36</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8774">
                <a:tc>
                  <a:txBody>
                    <a:bodyPr/>
                    <a:lstStyle/>
                    <a:p>
                      <a:pPr marL="4763" marR="0" indent="-4763">
                        <a:spcBef>
                          <a:spcPts val="600"/>
                        </a:spcBef>
                        <a:spcAft>
                          <a:spcPts val="600"/>
                        </a:spcAft>
                      </a:pPr>
                      <a:r>
                        <a:rPr lang="en-US" sz="2400" b="1" dirty="0">
                          <a:effectLst/>
                          <a:latin typeface="+mn-lt"/>
                          <a:ea typeface="Calibri" panose="020F0502020204030204" pitchFamily="34" charset="0"/>
                          <a:cs typeface="Times New Roman" panose="02020603050405020304" pitchFamily="18" charset="0"/>
                        </a:rPr>
                        <a:t>TPH (gasoline fuels)</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088" marR="0" indent="0" algn="ctr">
                        <a:spcBef>
                          <a:spcPts val="600"/>
                        </a:spcBef>
                        <a:spcAft>
                          <a:spcPts val="600"/>
                        </a:spcAft>
                      </a:pPr>
                      <a:r>
                        <a:rPr lang="en-US" sz="2400" b="1" dirty="0">
                          <a:effectLst/>
                          <a:latin typeface="+mn-lt"/>
                          <a:ea typeface="Calibri" panose="020F0502020204030204" pitchFamily="34" charset="0"/>
                          <a:cs typeface="Times New Roman" panose="02020603050405020304" pitchFamily="18" charset="0"/>
                        </a:rPr>
                        <a:t>290</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572100"/>
                  </a:ext>
                </a:extLst>
              </a:tr>
              <a:tr h="358923">
                <a:tc>
                  <a:txBody>
                    <a:bodyPr/>
                    <a:lstStyle/>
                    <a:p>
                      <a:pPr marL="4763" marR="0" indent="-4763">
                        <a:spcBef>
                          <a:spcPts val="600"/>
                        </a:spcBef>
                        <a:spcAft>
                          <a:spcPts val="600"/>
                        </a:spcAft>
                      </a:pPr>
                      <a:r>
                        <a:rPr lang="en-US" sz="2400" b="1" dirty="0">
                          <a:effectLst/>
                          <a:latin typeface="+mn-lt"/>
                          <a:ea typeface="Calibri" panose="020F0502020204030204" pitchFamily="34" charset="0"/>
                          <a:cs typeface="Times New Roman" panose="02020603050405020304" pitchFamily="18" charset="0"/>
                        </a:rPr>
                        <a:t>TPH (kerosene fuels)</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088" marR="0" indent="0" algn="ctr">
                        <a:spcBef>
                          <a:spcPts val="600"/>
                        </a:spcBef>
                        <a:spcAft>
                          <a:spcPts val="600"/>
                        </a:spcAft>
                      </a:pPr>
                      <a:r>
                        <a:rPr lang="en-US" sz="2400" b="1" dirty="0">
                          <a:effectLst/>
                          <a:latin typeface="+mn-lt"/>
                          <a:ea typeface="Calibri" panose="020F0502020204030204" pitchFamily="34" charset="0"/>
                          <a:cs typeface="Times New Roman" panose="02020603050405020304" pitchFamily="18" charset="0"/>
                        </a:rPr>
                        <a:t>230</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3106">
                <a:tc>
                  <a:txBody>
                    <a:bodyPr/>
                    <a:lstStyle/>
                    <a:p>
                      <a:pPr marL="4763" marR="0" indent="-4763">
                        <a:spcBef>
                          <a:spcPts val="600"/>
                        </a:spcBef>
                        <a:spcAft>
                          <a:spcPts val="600"/>
                        </a:spcAft>
                      </a:pPr>
                      <a:r>
                        <a:rPr lang="en-US" sz="2400" b="1" dirty="0">
                          <a:effectLst/>
                          <a:latin typeface="+mn-lt"/>
                          <a:ea typeface="Calibri" panose="020F0502020204030204" pitchFamily="34" charset="0"/>
                          <a:cs typeface="Times New Roman" panose="02020603050405020304" pitchFamily="18" charset="0"/>
                        </a:rPr>
                        <a:t>TPH (diesel fuels)</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65088" marR="0" indent="0" algn="ctr">
                        <a:spcBef>
                          <a:spcPts val="600"/>
                        </a:spcBef>
                        <a:spcAft>
                          <a:spcPts val="600"/>
                        </a:spcAft>
                      </a:pPr>
                      <a:r>
                        <a:rPr lang="en-US" sz="2400" b="1" dirty="0">
                          <a:effectLst/>
                          <a:latin typeface="+mn-lt"/>
                          <a:ea typeface="Calibri" panose="020F0502020204030204" pitchFamily="34" charset="0"/>
                          <a:cs typeface="Times New Roman" panose="02020603050405020304" pitchFamily="18" charset="0"/>
                        </a:rPr>
                        <a:t>130</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 name="TextBox 9"/>
          <p:cNvSpPr txBox="1"/>
          <p:nvPr/>
        </p:nvSpPr>
        <p:spPr>
          <a:xfrm>
            <a:off x="2153540" y="4370870"/>
            <a:ext cx="5486398" cy="646331"/>
          </a:xfrm>
          <a:prstGeom prst="rect">
            <a:avLst/>
          </a:prstGeom>
          <a:noFill/>
        </p:spPr>
        <p:txBody>
          <a:bodyPr wrap="square" rtlCol="0">
            <a:spAutoFit/>
          </a:bodyPr>
          <a:lstStyle/>
          <a:p>
            <a:r>
              <a:rPr lang="en-US" b="1" baseline="30000" dirty="0"/>
              <a:t>1</a:t>
            </a:r>
            <a:r>
              <a:rPr lang="en-US" b="1" dirty="0"/>
              <a:t>TPH action levels based on noncancer Hazard Quotient of 1.0. Benzene action level based on 10</a:t>
            </a:r>
            <a:r>
              <a:rPr lang="en-US" b="1" baseline="30000" dirty="0"/>
              <a:t>-6</a:t>
            </a:r>
            <a:r>
              <a:rPr lang="en-US" b="1" dirty="0"/>
              <a:t> cancer risk.</a:t>
            </a:r>
            <a:endParaRPr lang="en-US" b="1" u="sng" dirty="0"/>
          </a:p>
        </p:txBody>
      </p:sp>
      <p:sp>
        <p:nvSpPr>
          <p:cNvPr id="7" name="TextBox 6"/>
          <p:cNvSpPr txBox="1"/>
          <p:nvPr/>
        </p:nvSpPr>
        <p:spPr>
          <a:xfrm>
            <a:off x="6865798" y="3094251"/>
            <a:ext cx="2107286" cy="1323439"/>
          </a:xfrm>
          <a:prstGeom prst="rect">
            <a:avLst/>
          </a:prstGeom>
          <a:noFill/>
        </p:spPr>
        <p:txBody>
          <a:bodyPr wrap="square" rtlCol="0">
            <a:spAutoFit/>
          </a:bodyPr>
          <a:lstStyle/>
          <a:p>
            <a:pPr algn="ctr"/>
            <a:r>
              <a:rPr lang="en-US" sz="2000" b="1" dirty="0"/>
              <a:t>TPH Action Level Exceeded When Benzene</a:t>
            </a:r>
          </a:p>
          <a:p>
            <a:pPr algn="ctr"/>
            <a:r>
              <a:rPr lang="en-US" sz="2000" b="1" dirty="0"/>
              <a:t>&lt;0.36 </a:t>
            </a:r>
            <a:r>
              <a:rPr lang="en-US" sz="2000" b="1" dirty="0">
                <a:ea typeface="Calibri" panose="020F0502020204030204" pitchFamily="34" charset="0"/>
                <a:cs typeface="Times New Roman" panose="02020603050405020304" pitchFamily="18" charset="0"/>
              </a:rPr>
              <a:t>µg/m</a:t>
            </a:r>
            <a:r>
              <a:rPr lang="en-US" sz="2000" b="1" baseline="30000" dirty="0">
                <a:ea typeface="Calibri" panose="020F0502020204030204" pitchFamily="34" charset="0"/>
                <a:cs typeface="Times New Roman" panose="02020603050405020304" pitchFamily="18" charset="0"/>
              </a:rPr>
              <a:t>3</a:t>
            </a:r>
            <a:r>
              <a:rPr lang="en-US" sz="2000" b="1" dirty="0"/>
              <a:t>?</a:t>
            </a:r>
            <a:endParaRPr lang="en-US" sz="2000" b="1" u="sng" dirty="0"/>
          </a:p>
        </p:txBody>
      </p:sp>
      <p:sp>
        <p:nvSpPr>
          <p:cNvPr id="8" name="Right Brace 7"/>
          <p:cNvSpPr/>
          <p:nvPr/>
        </p:nvSpPr>
        <p:spPr>
          <a:xfrm>
            <a:off x="6711972" y="3196126"/>
            <a:ext cx="278488" cy="112825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20889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2933" y="237860"/>
            <a:ext cx="7787221" cy="923330"/>
          </a:xfrm>
          <a:prstGeom prst="rect">
            <a:avLst/>
          </a:prstGeom>
          <a:noFill/>
        </p:spPr>
        <p:txBody>
          <a:bodyPr wrap="square" rtlCol="0">
            <a:spAutoFit/>
          </a:bodyPr>
          <a:lstStyle/>
          <a:p>
            <a:pPr algn="ctr"/>
            <a:r>
              <a:rPr lang="en-US" sz="3000" b="1" dirty="0">
                <a:cs typeface="Times New Roman" pitchFamily="18" charset="0"/>
              </a:rPr>
              <a:t>TPH vs Benzene as Indoor Air Risk Driver</a:t>
            </a:r>
          </a:p>
          <a:p>
            <a:pPr algn="ctr"/>
            <a:r>
              <a:rPr lang="en-US" sz="2400" b="1" dirty="0">
                <a:cs typeface="Times New Roman" pitchFamily="18" charset="0"/>
              </a:rPr>
              <a:t>(based on field data in Brewer et al. 2014)</a:t>
            </a:r>
          </a:p>
        </p:txBody>
      </p:sp>
      <p:graphicFrame>
        <p:nvGraphicFramePr>
          <p:cNvPr id="4" name="Table 3"/>
          <p:cNvGraphicFramePr>
            <a:graphicFrameLocks noGrp="1"/>
          </p:cNvGraphicFramePr>
          <p:nvPr>
            <p:extLst>
              <p:ext uri="{D42A27DB-BD31-4B8C-83A1-F6EECF244321}">
                <p14:modId xmlns:p14="http://schemas.microsoft.com/office/powerpoint/2010/main" val="2232654410"/>
              </p:ext>
            </p:extLst>
          </p:nvPr>
        </p:nvGraphicFramePr>
        <p:xfrm>
          <a:off x="1214309" y="1268646"/>
          <a:ext cx="6715382" cy="4057469"/>
        </p:xfrm>
        <a:graphic>
          <a:graphicData uri="http://schemas.openxmlformats.org/drawingml/2006/table">
            <a:tbl>
              <a:tblPr/>
              <a:tblGrid>
                <a:gridCol w="1458687">
                  <a:extLst>
                    <a:ext uri="{9D8B030D-6E8A-4147-A177-3AD203B41FA5}">
                      <a16:colId xmlns:a16="http://schemas.microsoft.com/office/drawing/2014/main" val="20000"/>
                    </a:ext>
                  </a:extLst>
                </a:gridCol>
                <a:gridCol w="2030991">
                  <a:extLst>
                    <a:ext uri="{9D8B030D-6E8A-4147-A177-3AD203B41FA5}">
                      <a16:colId xmlns:a16="http://schemas.microsoft.com/office/drawing/2014/main" val="20001"/>
                    </a:ext>
                  </a:extLst>
                </a:gridCol>
                <a:gridCol w="1626670">
                  <a:extLst>
                    <a:ext uri="{9D8B030D-6E8A-4147-A177-3AD203B41FA5}">
                      <a16:colId xmlns:a16="http://schemas.microsoft.com/office/drawing/2014/main" val="20002"/>
                    </a:ext>
                  </a:extLst>
                </a:gridCol>
                <a:gridCol w="1599034">
                  <a:extLst>
                    <a:ext uri="{9D8B030D-6E8A-4147-A177-3AD203B41FA5}">
                      <a16:colId xmlns:a16="http://schemas.microsoft.com/office/drawing/2014/main" val="20003"/>
                    </a:ext>
                  </a:extLst>
                </a:gridCol>
              </a:tblGrid>
              <a:tr h="732336">
                <a:tc>
                  <a:txBody>
                    <a:bodyPr/>
                    <a:lstStyle/>
                    <a:p>
                      <a:pPr marL="0" marR="0" algn="ctr">
                        <a:lnSpc>
                          <a:spcPct val="115000"/>
                        </a:lnSpc>
                        <a:spcBef>
                          <a:spcPts val="0"/>
                        </a:spcBef>
                        <a:spcAft>
                          <a:spcPts val="0"/>
                        </a:spcAft>
                      </a:pPr>
                      <a:r>
                        <a:rPr lang="en-US" sz="2200" b="1" dirty="0">
                          <a:latin typeface="+mn-lt"/>
                          <a:ea typeface="Times New Roman"/>
                          <a:cs typeface="Times New Roman"/>
                        </a:rPr>
                        <a:t>Data</a:t>
                      </a:r>
                    </a:p>
                    <a:p>
                      <a:pPr marL="0" marR="0" algn="ctr">
                        <a:lnSpc>
                          <a:spcPct val="115000"/>
                        </a:lnSpc>
                        <a:spcBef>
                          <a:spcPts val="0"/>
                        </a:spcBef>
                        <a:spcAft>
                          <a:spcPts val="0"/>
                        </a:spcAft>
                      </a:pPr>
                      <a:r>
                        <a:rPr lang="en-US" sz="2200" b="1" dirty="0">
                          <a:latin typeface="+mn-lt"/>
                          <a:ea typeface="Times New Roman"/>
                          <a:cs typeface="Times New Roman"/>
                        </a:rPr>
                        <a:t>Source</a:t>
                      </a:r>
                    </a:p>
                  </a:txBody>
                  <a:tcPr marL="68580" marR="6858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latin typeface="+mn-lt"/>
                          <a:ea typeface="Times New Roman"/>
                          <a:cs typeface="Times New Roman"/>
                        </a:rPr>
                        <a:t>Site/Fuel Type</a:t>
                      </a:r>
                    </a:p>
                  </a:txBody>
                  <a:tcPr marL="68580" marR="6858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200" b="1" dirty="0">
                          <a:solidFill>
                            <a:srgbClr val="000000"/>
                          </a:solidFill>
                          <a:latin typeface="+mn-lt"/>
                          <a:ea typeface="Times New Roman"/>
                          <a:cs typeface="Times New Roman"/>
                        </a:rPr>
                        <a:t>TPH</a:t>
                      </a:r>
                    </a:p>
                    <a:p>
                      <a:pPr marL="0" marR="0" indent="0" algn="ctr" defTabSz="914400" rtl="0" eaLnBrk="1" fontAlgn="auto" latinLnBrk="0" hangingPunct="1">
                        <a:lnSpc>
                          <a:spcPct val="115000"/>
                        </a:lnSpc>
                        <a:spcBef>
                          <a:spcPts val="0"/>
                        </a:spcBef>
                        <a:spcAft>
                          <a:spcPts val="0"/>
                        </a:spcAft>
                        <a:buClrTx/>
                        <a:buSzTx/>
                        <a:buFontTx/>
                        <a:buNone/>
                        <a:tabLst/>
                        <a:defRPr/>
                      </a:pPr>
                      <a:r>
                        <a:rPr lang="en-US" sz="2200" b="1" dirty="0">
                          <a:solidFill>
                            <a:srgbClr val="000000"/>
                          </a:solidFill>
                          <a:latin typeface="+mn-lt"/>
                          <a:ea typeface="Times New Roman"/>
                          <a:cs typeface="Times New Roman"/>
                        </a:rPr>
                        <a:t>Drives Risk</a:t>
                      </a:r>
                      <a:endParaRPr lang="en-US" sz="2200" b="1"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solidFill>
                            <a:srgbClr val="000000"/>
                          </a:solidFill>
                          <a:latin typeface="+mn-lt"/>
                          <a:ea typeface="Times New Roman"/>
                          <a:cs typeface="Times New Roman"/>
                        </a:rPr>
                        <a:t>*BTEXN</a:t>
                      </a:r>
                    </a:p>
                    <a:p>
                      <a:pPr marL="0" marR="0" algn="ctr">
                        <a:lnSpc>
                          <a:spcPct val="115000"/>
                        </a:lnSpc>
                        <a:spcBef>
                          <a:spcPts val="0"/>
                        </a:spcBef>
                        <a:spcAft>
                          <a:spcPts val="0"/>
                        </a:spcAft>
                      </a:pPr>
                      <a:r>
                        <a:rPr lang="en-US" sz="2200" b="1" dirty="0">
                          <a:solidFill>
                            <a:srgbClr val="000000"/>
                          </a:solidFill>
                          <a:latin typeface="+mn-lt"/>
                          <a:ea typeface="Times New Roman"/>
                          <a:cs typeface="Times New Roman"/>
                        </a:rPr>
                        <a:t>Drives Risk</a:t>
                      </a:r>
                      <a:endParaRPr lang="en-US" sz="2200" b="1"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7081">
                <a:tc rowSpan="3">
                  <a:txBody>
                    <a:bodyPr/>
                    <a:lstStyle/>
                    <a:p>
                      <a:pPr marL="0" marR="0" algn="ctr">
                        <a:lnSpc>
                          <a:spcPct val="115000"/>
                        </a:lnSpc>
                        <a:spcBef>
                          <a:spcPts val="0"/>
                        </a:spcBef>
                        <a:spcAft>
                          <a:spcPts val="600"/>
                        </a:spcAft>
                      </a:pPr>
                      <a:r>
                        <a:rPr lang="en-US" sz="2200" b="1" dirty="0">
                          <a:latin typeface="+mn-lt"/>
                          <a:ea typeface="Times New Roman"/>
                          <a:cs typeface="Times New Roman"/>
                        </a:rPr>
                        <a:t>Vapors</a:t>
                      </a:r>
                      <a:r>
                        <a:rPr lang="en-US" sz="2200" b="1" baseline="0" dirty="0">
                          <a:latin typeface="+mn-lt"/>
                          <a:ea typeface="Times New Roman"/>
                          <a:cs typeface="Times New Roman"/>
                        </a:rPr>
                        <a:t> From Fresh Fuel</a:t>
                      </a:r>
                    </a:p>
                  </a:txBody>
                  <a:tcPr marL="68580" marR="68580" marT="0" marB="0" vert="vert270" anchor="ctr" anchorCtr="1">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b="1" dirty="0">
                          <a:latin typeface="+mn-lt"/>
                          <a:ea typeface="Times New Roman"/>
                          <a:cs typeface="Times New Roman"/>
                        </a:rPr>
                        <a:t>Gasoline</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a:latin typeface="+mn-lt"/>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latin typeface="+mn-lt"/>
                          <a:ea typeface="Times New Roman"/>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5560">
                <a:tc vMerge="1">
                  <a:txBody>
                    <a:bodyPr/>
                    <a:lstStyle/>
                    <a:p>
                      <a:pPr marL="0" marR="0">
                        <a:lnSpc>
                          <a:spcPct val="115000"/>
                        </a:lnSpc>
                        <a:spcBef>
                          <a:spcPts val="0"/>
                        </a:spcBef>
                        <a:spcAft>
                          <a:spcPts val="0"/>
                        </a:spcAft>
                      </a:pPr>
                      <a:endParaRPr lang="en-US" sz="2000" b="1" dirty="0">
                        <a:latin typeface="Cambria"/>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b="1" dirty="0">
                          <a:latin typeface="+mn-lt"/>
                          <a:ea typeface="Times New Roman"/>
                          <a:cs typeface="Times New Roman"/>
                        </a:rPr>
                        <a:t>Diesel (varies</a:t>
                      </a:r>
                      <a:r>
                        <a:rPr lang="en-US" sz="2200" b="1" baseline="0" dirty="0">
                          <a:latin typeface="+mn-lt"/>
                          <a:ea typeface="Times New Roman"/>
                          <a:cs typeface="Times New Roman"/>
                        </a:rPr>
                        <a:t>)</a:t>
                      </a:r>
                      <a:endParaRPr lang="en-US" sz="2200" b="1" dirty="0">
                        <a:latin typeface="+mn-lt"/>
                        <a:ea typeface="Times New Roman"/>
                        <a:cs typeface="Times New Roman"/>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a:latin typeface="+mn-lt"/>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latin typeface="+mn-lt"/>
                          <a:ea typeface="Times New Roman"/>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33500">
                <a:tc vMerge="1">
                  <a:txBody>
                    <a:bodyPr/>
                    <a:lstStyle/>
                    <a:p>
                      <a:pPr marL="0" marR="0">
                        <a:lnSpc>
                          <a:spcPct val="115000"/>
                        </a:lnSpc>
                        <a:spcBef>
                          <a:spcPts val="0"/>
                        </a:spcBef>
                        <a:spcAft>
                          <a:spcPts val="0"/>
                        </a:spcAft>
                      </a:pPr>
                      <a:endParaRPr lang="en-US" sz="2000" b="1" dirty="0">
                        <a:latin typeface="Cambria"/>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b="1" dirty="0">
                          <a:latin typeface="+mn-lt"/>
                          <a:ea typeface="Times New Roman"/>
                          <a:cs typeface="Times New Roman"/>
                        </a:rPr>
                        <a:t>JP-8 (varies</a:t>
                      </a:r>
                      <a:r>
                        <a:rPr lang="en-US" sz="2200" b="1" baseline="0" dirty="0">
                          <a:latin typeface="+mn-lt"/>
                          <a:ea typeface="Times New Roman"/>
                          <a:cs typeface="Times New Roman"/>
                        </a:rPr>
                        <a:t>)</a:t>
                      </a:r>
                      <a:endParaRPr lang="en-US" sz="2200" b="1" dirty="0">
                        <a:latin typeface="+mn-lt"/>
                        <a:ea typeface="Times New Roman"/>
                        <a:cs typeface="Times New Roman"/>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latin typeface="+mn-lt"/>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latin typeface="+mn-lt"/>
                          <a:ea typeface="Times New Roman"/>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96539">
                <a:tc rowSpan="3">
                  <a:txBody>
                    <a:bodyPr/>
                    <a:lstStyle/>
                    <a:p>
                      <a:pPr marL="0" marR="0" algn="ctr">
                        <a:lnSpc>
                          <a:spcPct val="115000"/>
                        </a:lnSpc>
                        <a:spcBef>
                          <a:spcPts val="0"/>
                        </a:spcBef>
                        <a:spcAft>
                          <a:spcPts val="0"/>
                        </a:spcAft>
                      </a:pPr>
                      <a:r>
                        <a:rPr lang="en-US" sz="2200" b="1" dirty="0">
                          <a:latin typeface="+mn-lt"/>
                          <a:ea typeface="Times New Roman"/>
                          <a:cs typeface="Times New Roman"/>
                        </a:rPr>
                        <a:t>Field Studies</a:t>
                      </a:r>
                    </a:p>
                    <a:p>
                      <a:pPr marL="0" marR="0" algn="ctr">
                        <a:lnSpc>
                          <a:spcPct val="115000"/>
                        </a:lnSpc>
                        <a:spcBef>
                          <a:spcPts val="0"/>
                        </a:spcBef>
                        <a:spcAft>
                          <a:spcPts val="0"/>
                        </a:spcAft>
                      </a:pPr>
                      <a:r>
                        <a:rPr lang="en-US" sz="2200" b="1" dirty="0">
                          <a:latin typeface="+mn-lt"/>
                          <a:ea typeface="Times New Roman"/>
                          <a:cs typeface="Times New Roman"/>
                        </a:rPr>
                        <a:t>Aged Releases</a:t>
                      </a:r>
                    </a:p>
                  </a:txBody>
                  <a:tcPr marL="68580" marR="68580" marT="0" marB="0" vert="vert270" anchor="ctr" anchorCtr="1">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b="1" dirty="0">
                          <a:latin typeface="+mn-lt"/>
                          <a:ea typeface="Times New Roman"/>
                          <a:cs typeface="Times New Roman"/>
                        </a:rPr>
                        <a:t>USEPA Gasoline Vapor</a:t>
                      </a:r>
                      <a:r>
                        <a:rPr lang="en-US" sz="2200" b="1" baseline="0" dirty="0">
                          <a:latin typeface="+mn-lt"/>
                          <a:ea typeface="Times New Roman"/>
                          <a:cs typeface="Times New Roman"/>
                        </a:rPr>
                        <a:t> Database</a:t>
                      </a:r>
                      <a:endParaRPr lang="en-US" sz="2200" b="1" dirty="0">
                        <a:latin typeface="+mn-lt"/>
                        <a:ea typeface="Times New Roman"/>
                        <a:cs typeface="Times New Roman"/>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200" b="1" dirty="0">
                          <a:latin typeface="+mn-lt"/>
                          <a:ea typeface="Times New Roman"/>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latin typeface="+mn-lt"/>
                          <a:ea typeface="Times New Roman"/>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94665">
                <a:tc vMerge="1">
                  <a:txBody>
                    <a:bodyPr/>
                    <a:lstStyle/>
                    <a:p>
                      <a:pPr marL="0" marR="0">
                        <a:lnSpc>
                          <a:spcPct val="115000"/>
                        </a:lnSpc>
                        <a:spcBef>
                          <a:spcPts val="0"/>
                        </a:spcBef>
                        <a:spcAft>
                          <a:spcPts val="0"/>
                        </a:spcAft>
                      </a:pPr>
                      <a:endParaRPr lang="en-US" sz="2000" b="1" dirty="0">
                        <a:latin typeface="Cambria"/>
                        <a:ea typeface="Times New Roman"/>
                        <a:cs typeface="Times New Roman"/>
                      </a:endParaRPr>
                    </a:p>
                  </a:txBody>
                  <a:tcPr marL="68580" marR="68580" marT="0" marB="0" anchor="ctr">
                    <a:lnL w="381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b="1" dirty="0">
                          <a:latin typeface="+mn-lt"/>
                          <a:ea typeface="Times New Roman"/>
                          <a:cs typeface="Times New Roman"/>
                        </a:rPr>
                        <a:t>Site</a:t>
                      </a:r>
                      <a:r>
                        <a:rPr lang="en-US" sz="2200" b="1" baseline="0" dirty="0">
                          <a:latin typeface="+mn-lt"/>
                          <a:ea typeface="Times New Roman"/>
                          <a:cs typeface="Times New Roman"/>
                        </a:rPr>
                        <a:t> C </a:t>
                      </a:r>
                      <a:r>
                        <a:rPr lang="en-US" sz="2200" b="1" dirty="0">
                          <a:latin typeface="+mn-lt"/>
                          <a:ea typeface="Times New Roman"/>
                          <a:cs typeface="Times New Roman"/>
                        </a:rPr>
                        <a:t>(JP-8)</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latin typeface="+mn-lt"/>
                          <a:ea typeface="Times New Roman"/>
                          <a:cs typeface="Arial" pitchFamily="34" charset="0"/>
                        </a:rPr>
                        <a:t>X (X)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mn-lt"/>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59587">
                <a:tc vMerge="1">
                  <a:txBody>
                    <a:bodyPr/>
                    <a:lstStyle/>
                    <a:p>
                      <a:pPr marL="0" marR="0">
                        <a:lnSpc>
                          <a:spcPct val="115000"/>
                        </a:lnSpc>
                        <a:spcBef>
                          <a:spcPts val="0"/>
                        </a:spcBef>
                        <a:spcAft>
                          <a:spcPts val="0"/>
                        </a:spcAft>
                      </a:pPr>
                      <a:endParaRPr lang="en-US" sz="2000" b="1" dirty="0">
                        <a:latin typeface="Cambria"/>
                        <a:ea typeface="Times New Roman"/>
                        <a:cs typeface="Times New Roman"/>
                      </a:endParaRPr>
                    </a:p>
                  </a:txBody>
                  <a:tcPr marL="68580" marR="68580" marT="0" marB="0" anchor="ctr">
                    <a:lnL w="381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b="1" dirty="0">
                          <a:latin typeface="+mn-lt"/>
                          <a:ea typeface="Times New Roman"/>
                          <a:cs typeface="Times New Roman"/>
                        </a:rPr>
                        <a:t>Site E (diesel)</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latin typeface="+mn-lt"/>
                          <a:ea typeface="Times New Roman"/>
                          <a:cs typeface="Arial" pitchFamily="34" charset="0"/>
                        </a:rPr>
                        <a:t>X (X)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2200" dirty="0">
                        <a:latin typeface="+mn-lt"/>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TextBox 4"/>
          <p:cNvSpPr txBox="1"/>
          <p:nvPr/>
        </p:nvSpPr>
        <p:spPr>
          <a:xfrm>
            <a:off x="1120823" y="5339665"/>
            <a:ext cx="6458756" cy="646331"/>
          </a:xfrm>
          <a:prstGeom prst="rect">
            <a:avLst/>
          </a:prstGeom>
          <a:noFill/>
        </p:spPr>
        <p:txBody>
          <a:bodyPr wrap="none" rtlCol="0">
            <a:spAutoFit/>
          </a:bodyPr>
          <a:lstStyle/>
          <a:p>
            <a:r>
              <a:rPr lang="en-US" b="1" dirty="0">
                <a:cs typeface="Times New Roman" pitchFamily="18" charset="0"/>
              </a:rPr>
              <a:t>“X” Drives risk if 10</a:t>
            </a:r>
            <a:r>
              <a:rPr lang="en-US" b="1" baseline="30000" dirty="0">
                <a:cs typeface="Times New Roman" pitchFamily="18" charset="0"/>
              </a:rPr>
              <a:t>-6</a:t>
            </a:r>
            <a:r>
              <a:rPr lang="en-US" b="1" dirty="0">
                <a:cs typeface="Times New Roman" pitchFamily="18" charset="0"/>
              </a:rPr>
              <a:t> cancer risk applied to benzene (0.36 µg/m</a:t>
            </a:r>
            <a:r>
              <a:rPr lang="en-US" b="1" baseline="30000" dirty="0">
                <a:cs typeface="Times New Roman" pitchFamily="18" charset="0"/>
              </a:rPr>
              <a:t>3</a:t>
            </a:r>
            <a:r>
              <a:rPr lang="en-US" b="1" dirty="0">
                <a:cs typeface="Times New Roman" pitchFamily="18" charset="0"/>
              </a:rPr>
              <a:t>).</a:t>
            </a:r>
          </a:p>
          <a:p>
            <a:r>
              <a:rPr lang="en-US" b="1" dirty="0">
                <a:cs typeface="Times New Roman" pitchFamily="18" charset="0"/>
              </a:rPr>
              <a:t>“(X)” Drives risk if 10</a:t>
            </a:r>
            <a:r>
              <a:rPr lang="en-US" b="1" baseline="30000" dirty="0">
                <a:cs typeface="Times New Roman" pitchFamily="18" charset="0"/>
              </a:rPr>
              <a:t>-5</a:t>
            </a:r>
            <a:r>
              <a:rPr lang="en-US" b="1" dirty="0">
                <a:cs typeface="Times New Roman" pitchFamily="18" charset="0"/>
              </a:rPr>
              <a:t> cancer risk applied to benzene (3.6 µg/m</a:t>
            </a:r>
            <a:r>
              <a:rPr lang="en-US" b="1" baseline="30000" dirty="0">
                <a:cs typeface="Times New Roman" pitchFamily="18" charset="0"/>
              </a:rPr>
              <a:t>3</a:t>
            </a:r>
            <a:r>
              <a:rPr lang="en-US" b="1" dirty="0">
                <a:cs typeface="Times New Roman" pitchFamily="18" charset="0"/>
              </a:rPr>
              <a:t>).</a:t>
            </a:r>
          </a:p>
        </p:txBody>
      </p:sp>
      <p:sp>
        <p:nvSpPr>
          <p:cNvPr id="6" name="TextBox 5"/>
          <p:cNvSpPr txBox="1"/>
          <p:nvPr/>
        </p:nvSpPr>
        <p:spPr>
          <a:xfrm>
            <a:off x="621442" y="6040714"/>
            <a:ext cx="7739654" cy="707886"/>
          </a:xfrm>
          <a:prstGeom prst="rect">
            <a:avLst/>
          </a:prstGeom>
          <a:noFill/>
          <a:ln>
            <a:solidFill>
              <a:schemeClr val="tx1"/>
            </a:solidFill>
          </a:ln>
        </p:spPr>
        <p:txBody>
          <a:bodyPr wrap="square" rtlCol="0">
            <a:spAutoFit/>
          </a:bodyPr>
          <a:lstStyle/>
          <a:p>
            <a:pPr algn="ctr"/>
            <a:r>
              <a:rPr lang="en-US" sz="2000" b="1" dirty="0">
                <a:cs typeface="Times New Roman" pitchFamily="18" charset="0"/>
              </a:rPr>
              <a:t>Point: TPH almost ways drives risk for middle distillate releases and can for gasoline releases if a 10</a:t>
            </a:r>
            <a:r>
              <a:rPr lang="en-US" sz="2000" b="1" baseline="30000" dirty="0">
                <a:cs typeface="Times New Roman" pitchFamily="18" charset="0"/>
              </a:rPr>
              <a:t>-5</a:t>
            </a:r>
            <a:r>
              <a:rPr lang="en-US" sz="2000" b="1" dirty="0">
                <a:cs typeface="Times New Roman" pitchFamily="18" charset="0"/>
              </a:rPr>
              <a:t> cancer risk is used to screen benzene. </a:t>
            </a:r>
          </a:p>
        </p:txBody>
      </p:sp>
      <p:sp>
        <p:nvSpPr>
          <p:cNvPr id="3" name="Slide Number Placeholder 2"/>
          <p:cNvSpPr>
            <a:spLocks noGrp="1"/>
          </p:cNvSpPr>
          <p:nvPr>
            <p:ph type="sldNum" sz="quarter" idx="12"/>
          </p:nvPr>
        </p:nvSpPr>
        <p:spPr/>
        <p:txBody>
          <a:bodyPr/>
          <a:lstStyle/>
          <a:p>
            <a:fld id="{77CD6BDE-A700-4CC1-A8B9-DB2FE996EB9A}" type="slidenum">
              <a:rPr lang="en-US" smtClean="0"/>
              <a:pPr/>
              <a:t>39</a:t>
            </a:fld>
            <a:endParaRPr lang="en-US"/>
          </a:p>
        </p:txBody>
      </p:sp>
    </p:spTree>
    <p:extLst>
      <p:ext uri="{BB962C8B-B14F-4D97-AF65-F5344CB8AC3E}">
        <p14:creationId xmlns:p14="http://schemas.microsoft.com/office/powerpoint/2010/main" val="121727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76200"/>
            <a:ext cx="9144000" cy="609600"/>
          </a:xfrm>
          <a:prstGeom prst="rect">
            <a:avLst/>
          </a:prstGeom>
          <a:noFill/>
          <a:ln w="9525">
            <a:noFill/>
            <a:miter lim="800000"/>
            <a:headEnd/>
            <a:tailEnd/>
          </a:ln>
        </p:spPr>
        <p:txBody>
          <a:bodyPr anchor="ctr"/>
          <a:lstStyle/>
          <a:p>
            <a:pPr algn="ctr" fontAlgn="base">
              <a:spcBef>
                <a:spcPct val="0"/>
              </a:spcBef>
              <a:spcAft>
                <a:spcPct val="0"/>
              </a:spcAft>
            </a:pPr>
            <a:r>
              <a:rPr lang="en-US" sz="3200" b="1" dirty="0">
                <a:solidFill>
                  <a:srgbClr val="000000"/>
                </a:solidFill>
                <a:cs typeface="Times New Roman" pitchFamily="18" charset="0"/>
              </a:rPr>
              <a:t>Hawai’i DOH TPH References</a:t>
            </a:r>
            <a:endParaRPr lang="en-US" sz="3000" b="1" dirty="0">
              <a:solidFill>
                <a:srgbClr val="000000"/>
              </a:solidFill>
              <a:cs typeface="Times New Roman" pitchFamily="18" charset="0"/>
            </a:endParaRPr>
          </a:p>
        </p:txBody>
      </p:sp>
      <p:sp>
        <p:nvSpPr>
          <p:cNvPr id="3" name="TextBox 2"/>
          <p:cNvSpPr txBox="1"/>
          <p:nvPr/>
        </p:nvSpPr>
        <p:spPr>
          <a:xfrm>
            <a:off x="833213" y="5836644"/>
            <a:ext cx="7477574" cy="1000274"/>
          </a:xfrm>
          <a:prstGeom prst="rect">
            <a:avLst/>
          </a:prstGeom>
          <a:noFill/>
          <a:ln>
            <a:solidFill>
              <a:schemeClr val="tx1"/>
            </a:solidFill>
          </a:ln>
        </p:spPr>
        <p:txBody>
          <a:bodyPr wrap="square" rtlCol="0">
            <a:spAutoFit/>
          </a:bodyPr>
          <a:lstStyle/>
          <a:p>
            <a:pPr fontAlgn="base">
              <a:spcBef>
                <a:spcPct val="0"/>
              </a:spcBef>
              <a:spcAft>
                <a:spcPts val="600"/>
              </a:spcAft>
            </a:pPr>
            <a:r>
              <a:rPr lang="en-US" b="1" dirty="0">
                <a:solidFill>
                  <a:srgbClr val="000000"/>
                </a:solidFill>
              </a:rPr>
              <a:t>Above Refs: https://health.hawaii.gov/heer/guidance/ehe-and-eals/</a:t>
            </a:r>
          </a:p>
          <a:p>
            <a:pPr fontAlgn="base">
              <a:spcBef>
                <a:spcPct val="0"/>
              </a:spcBef>
              <a:spcAft>
                <a:spcPts val="600"/>
              </a:spcAft>
            </a:pPr>
            <a:r>
              <a:rPr lang="en-US" b="1" dirty="0">
                <a:solidFill>
                  <a:srgbClr val="000000"/>
                </a:solidFill>
              </a:rPr>
              <a:t>HDOH Recorded Webinars: https://health.hawaii.gov/heer/guidance/heer-webinars/</a:t>
            </a:r>
          </a:p>
        </p:txBody>
      </p:sp>
      <p:sp>
        <p:nvSpPr>
          <p:cNvPr id="8" name="Text Box 3"/>
          <p:cNvSpPr txBox="1">
            <a:spLocks noChangeArrowheads="1"/>
          </p:cNvSpPr>
          <p:nvPr/>
        </p:nvSpPr>
        <p:spPr bwMode="auto">
          <a:xfrm>
            <a:off x="381000" y="549801"/>
            <a:ext cx="8382000" cy="5401479"/>
          </a:xfrm>
          <a:prstGeom prst="rect">
            <a:avLst/>
          </a:prstGeom>
          <a:noFill/>
          <a:ln w="9525">
            <a:noFill/>
            <a:miter lim="800000"/>
            <a:headEnd/>
            <a:tailEnd/>
          </a:ln>
          <a:effectLst/>
        </p:spPr>
        <p:txBody>
          <a:bodyPr wrap="square">
            <a:spAutoFit/>
          </a:bodyPr>
          <a:lstStyle/>
          <a:p>
            <a:pPr eaLnBrk="0" fontAlgn="base" hangingPunct="0">
              <a:spcBef>
                <a:spcPts val="1200"/>
              </a:spcBef>
              <a:spcAft>
                <a:spcPct val="0"/>
              </a:spcAft>
            </a:pPr>
            <a:r>
              <a:rPr lang="en-US" sz="2000" b="1" u="sng" dirty="0">
                <a:solidFill>
                  <a:srgbClr val="000000"/>
                </a:solidFill>
                <a:cs typeface="Times New Roman" panose="02020603050405020304" pitchFamily="18" charset="0"/>
              </a:rPr>
              <a:t>Risk-Based TPH Action/Screening Levels (similar to CalEPA ESLs):</a:t>
            </a:r>
          </a:p>
          <a:p>
            <a:pPr eaLnBrk="0" fontAlgn="base" hangingPunct="0">
              <a:spcAft>
                <a:spcPts val="1200"/>
              </a:spcAft>
            </a:pPr>
            <a:r>
              <a:rPr lang="en-US" altLang="en-US" sz="2000" b="1" dirty="0">
                <a:solidFill>
                  <a:srgbClr val="000000"/>
                </a:solidFill>
              </a:rPr>
              <a:t>HIDOH, 2017, </a:t>
            </a:r>
            <a:r>
              <a:rPr lang="en-US" altLang="en-US" sz="2000" b="1" i="1" dirty="0">
                <a:solidFill>
                  <a:srgbClr val="000000"/>
                </a:solidFill>
              </a:rPr>
              <a:t>Evaluation of Environmental Hazards at Sites with Contaminated Soil and Groundwater </a:t>
            </a:r>
            <a:r>
              <a:rPr lang="en-US" altLang="en-US" sz="2000" b="1" dirty="0">
                <a:solidFill>
                  <a:srgbClr val="000000"/>
                </a:solidFill>
              </a:rPr>
              <a:t>(Fall 2017): Hawai’i Department of Health, Office of Hazard Evaluation and Emergency Response.</a:t>
            </a:r>
          </a:p>
          <a:p>
            <a:pPr eaLnBrk="0" fontAlgn="base" hangingPunct="0">
              <a:spcBef>
                <a:spcPct val="0"/>
              </a:spcBef>
              <a:spcAft>
                <a:spcPct val="0"/>
              </a:spcAft>
            </a:pPr>
            <a:r>
              <a:rPr lang="en-US" sz="2000" b="1" u="sng" dirty="0">
                <a:solidFill>
                  <a:srgbClr val="000000"/>
                </a:solidFill>
                <a:cs typeface="Times New Roman" panose="02020603050405020304" pitchFamily="18" charset="0"/>
              </a:rPr>
              <a:t>TPH Risk Case Studies:</a:t>
            </a:r>
          </a:p>
          <a:p>
            <a:pPr eaLnBrk="0" fontAlgn="base" hangingPunct="0">
              <a:spcAft>
                <a:spcPts val="1200"/>
              </a:spcAft>
            </a:pPr>
            <a:r>
              <a:rPr lang="en-US" sz="2000" b="1" dirty="0">
                <a:solidFill>
                  <a:srgbClr val="000000"/>
                </a:solidFill>
              </a:rPr>
              <a:t>HIDOH, 2018, </a:t>
            </a:r>
            <a:r>
              <a:rPr lang="en-US" sz="2000" b="1" i="1" dirty="0">
                <a:solidFill>
                  <a:srgbClr val="000000"/>
                </a:solidFill>
              </a:rPr>
              <a:t>Collection and Use of Total Petroleum Hydrocarbon Data for the Risk-Based Evaluation of Petroleum Releases - Example Case Studies</a:t>
            </a:r>
            <a:r>
              <a:rPr lang="en-US" sz="2000" b="1" dirty="0">
                <a:solidFill>
                  <a:srgbClr val="000000"/>
                </a:solidFill>
              </a:rPr>
              <a:t>: Hawaii Department of Health, Hazard Evaluation and Emergency Response Office. August 2018. </a:t>
            </a:r>
          </a:p>
          <a:p>
            <a:pPr eaLnBrk="0" fontAlgn="base" hangingPunct="0">
              <a:spcBef>
                <a:spcPct val="0"/>
              </a:spcBef>
              <a:spcAft>
                <a:spcPct val="0"/>
              </a:spcAft>
            </a:pPr>
            <a:r>
              <a:rPr lang="en-US" sz="2000" b="1" u="sng" dirty="0">
                <a:solidFill>
                  <a:srgbClr val="000000"/>
                </a:solidFill>
                <a:cs typeface="Times New Roman" panose="02020603050405020304" pitchFamily="18" charset="0"/>
              </a:rPr>
              <a:t>Chemistry &amp; Toxicity of Petroleum Vapors:</a:t>
            </a:r>
          </a:p>
          <a:p>
            <a:pPr fontAlgn="base">
              <a:spcBef>
                <a:spcPct val="0"/>
              </a:spcBef>
              <a:spcAft>
                <a:spcPts val="600"/>
              </a:spcAft>
              <a:defRPr/>
            </a:pPr>
            <a:r>
              <a:rPr lang="en-US" sz="2000" b="1" dirty="0">
                <a:solidFill>
                  <a:srgbClr val="000000"/>
                </a:solidFill>
                <a:ea typeface="Calibri" panose="020F0502020204030204" pitchFamily="34" charset="0"/>
                <a:cs typeface="Times New Roman" panose="02020603050405020304" pitchFamily="18" charset="0"/>
              </a:rPr>
              <a:t>HIDOH, 2012, </a:t>
            </a:r>
            <a:r>
              <a:rPr lang="en-US" sz="2000" b="1" i="1" dirty="0">
                <a:solidFill>
                  <a:srgbClr val="000000"/>
                </a:solidFill>
                <a:ea typeface="Calibri" panose="020F0502020204030204" pitchFamily="34" charset="0"/>
                <a:cs typeface="Times New Roman" panose="02020603050405020304" pitchFamily="18" charset="0"/>
              </a:rPr>
              <a:t>Field Investigation of the Chemistry and Toxicity of TPH in Petroleum Vapors: Implications for Potential Vapor Intrusion Hazards</a:t>
            </a:r>
            <a:r>
              <a:rPr lang="en-US" sz="2000" b="1" dirty="0">
                <a:solidFill>
                  <a:srgbClr val="000000"/>
                </a:solidFill>
                <a:ea typeface="Calibri" panose="020F0502020204030204" pitchFamily="34" charset="0"/>
                <a:cs typeface="Times New Roman" panose="02020603050405020304" pitchFamily="18" charset="0"/>
              </a:rPr>
              <a:t>: Hawai‘i Department of Health, Office of Hazard Evaluation and Emergency Response</a:t>
            </a:r>
          </a:p>
          <a:p>
            <a:pPr fontAlgn="base">
              <a:spcBef>
                <a:spcPct val="0"/>
              </a:spcBef>
              <a:spcAft>
                <a:spcPct val="0"/>
              </a:spcAft>
              <a:defRPr/>
            </a:pPr>
            <a:r>
              <a:rPr lang="en-US" sz="2000" b="1" dirty="0">
                <a:solidFill>
                  <a:srgbClr val="000000"/>
                </a:solidFill>
                <a:ea typeface="Calibri" panose="020F0502020204030204" pitchFamily="34" charset="0"/>
                <a:cs typeface="Times New Roman" panose="02020603050405020304" pitchFamily="18" charset="0"/>
              </a:rPr>
              <a:t>Brewer et al. 2014. </a:t>
            </a:r>
            <a:r>
              <a:rPr lang="en-US" sz="2000" b="1" i="1" dirty="0">
                <a:solidFill>
                  <a:srgbClr val="000000"/>
                </a:solidFill>
                <a:ea typeface="Calibri" panose="020F0502020204030204" pitchFamily="34" charset="0"/>
                <a:cs typeface="Times New Roman" panose="02020603050405020304" pitchFamily="18" charset="0"/>
              </a:rPr>
              <a:t>Risk-Based Evaluation of Total Petroleum Hydrocarbons in Vapor Intrusion Studies</a:t>
            </a:r>
            <a:r>
              <a:rPr lang="en-US" sz="2000" b="1" dirty="0">
                <a:solidFill>
                  <a:srgbClr val="000000"/>
                </a:solidFill>
                <a:ea typeface="Calibri" panose="020F0502020204030204" pitchFamily="34" charset="0"/>
                <a:cs typeface="Times New Roman" panose="02020603050405020304" pitchFamily="18" charset="0"/>
              </a:rPr>
              <a:t>: International Journal of Environmental Research and Public Health, Volume 10, pp 2441-2467.</a:t>
            </a:r>
            <a:endParaRPr lang="en-GB" sz="2000" b="1" dirty="0">
              <a:solidFill>
                <a:srgbClr val="000000"/>
              </a:solidFill>
              <a:cs typeface="Times New Roman" pitchFamily="18" charset="0"/>
            </a:endParaRPr>
          </a:p>
        </p:txBody>
      </p:sp>
      <p:sp>
        <p:nvSpPr>
          <p:cNvPr id="2" name="Slide Number Placeholder 1"/>
          <p:cNvSpPr>
            <a:spLocks noGrp="1"/>
          </p:cNvSpPr>
          <p:nvPr>
            <p:ph type="sldNum" sz="quarter" idx="12"/>
          </p:nvPr>
        </p:nvSpPr>
        <p:spPr/>
        <p:txBody>
          <a:bodyPr/>
          <a:lstStyle/>
          <a:p>
            <a:fld id="{77CD6BDE-A700-4CC1-A8B9-DB2FE996EB9A}" type="slidenum">
              <a:rPr lang="en-US" smtClean="0"/>
              <a:pPr/>
              <a:t>4</a:t>
            </a:fld>
            <a:endParaRPr lang="en-US"/>
          </a:p>
        </p:txBody>
      </p:sp>
    </p:spTree>
    <p:extLst>
      <p:ext uri="{BB962C8B-B14F-4D97-AF65-F5344CB8AC3E}">
        <p14:creationId xmlns:p14="http://schemas.microsoft.com/office/powerpoint/2010/main" val="54853543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1F0FAD-3E2E-4FBC-B353-EF5571EBA3E1}"/>
              </a:ext>
            </a:extLst>
          </p:cNvPr>
          <p:cNvSpPr txBox="1"/>
          <p:nvPr/>
        </p:nvSpPr>
        <p:spPr>
          <a:xfrm>
            <a:off x="757309" y="5148602"/>
            <a:ext cx="8130318" cy="1477328"/>
          </a:xfrm>
          <a:prstGeom prst="rect">
            <a:avLst/>
          </a:prstGeom>
          <a:noFill/>
        </p:spPr>
        <p:txBody>
          <a:bodyPr wrap="square" rtlCol="0">
            <a:spAutoFit/>
          </a:bodyPr>
          <a:lstStyle/>
          <a:p>
            <a:r>
              <a:rPr lang="en-US" b="1" dirty="0"/>
              <a:t>1. For example only (pending review and finalization).</a:t>
            </a:r>
          </a:p>
          <a:p>
            <a:r>
              <a:rPr lang="en-US" b="1" dirty="0">
                <a:ea typeface="Calibri" panose="020F0502020204030204" pitchFamily="34" charset="0"/>
                <a:cs typeface="Times New Roman" panose="02020603050405020304" pitchFamily="18" charset="0"/>
              </a:rPr>
              <a:t>2. USEPA-HIDOH drinking water MCL (10</a:t>
            </a:r>
            <a:r>
              <a:rPr lang="en-US" b="1" baseline="30000" dirty="0">
                <a:ea typeface="Calibri" panose="020F0502020204030204" pitchFamily="34" charset="0"/>
                <a:cs typeface="Times New Roman" panose="02020603050405020304" pitchFamily="18" charset="0"/>
              </a:rPr>
              <a:t>-5</a:t>
            </a:r>
            <a:r>
              <a:rPr lang="en-US" b="1" dirty="0">
                <a:ea typeface="Calibri" panose="020F0502020204030204" pitchFamily="34" charset="0"/>
                <a:cs typeface="Times New Roman" panose="02020603050405020304" pitchFamily="18" charset="0"/>
              </a:rPr>
              <a:t> cancer risk).</a:t>
            </a:r>
          </a:p>
          <a:p>
            <a:r>
              <a:rPr lang="en-US" b="1" dirty="0">
                <a:ea typeface="Calibri" panose="020F0502020204030204" pitchFamily="34" charset="0"/>
                <a:cs typeface="Times New Roman" panose="02020603050405020304" pitchFamily="18" charset="0"/>
              </a:rPr>
              <a:t>3. DRAFT-Based on carbon range makeup presented in CAEPA LUFT Manual (2015).</a:t>
            </a:r>
          </a:p>
          <a:p>
            <a:r>
              <a:rPr lang="en-US" b="1" dirty="0">
                <a:ea typeface="Calibri" panose="020F0502020204030204" pitchFamily="34" charset="0"/>
                <a:cs typeface="Times New Roman" panose="02020603050405020304" pitchFamily="18" charset="0"/>
              </a:rPr>
              <a:t>4. DRAFT-</a:t>
            </a:r>
            <a:r>
              <a:rPr lang="en-US" b="1" dirty="0">
                <a:cs typeface="Times New Roman" panose="02020603050405020304" pitchFamily="18" charset="0"/>
              </a:rPr>
              <a:t>Based on carbon range makeup for JP-5 implied in 1990s Military Spec (HIDOH 2022; likely overestimates BTEXN in current fuels).</a:t>
            </a:r>
          </a:p>
        </p:txBody>
      </p:sp>
      <p:sp>
        <p:nvSpPr>
          <p:cNvPr id="5" name="TextBox 4"/>
          <p:cNvSpPr txBox="1"/>
          <p:nvPr/>
        </p:nvSpPr>
        <p:spPr>
          <a:xfrm>
            <a:off x="384561" y="263039"/>
            <a:ext cx="8433205" cy="954107"/>
          </a:xfrm>
          <a:prstGeom prst="rect">
            <a:avLst/>
          </a:prstGeom>
          <a:noFill/>
        </p:spPr>
        <p:txBody>
          <a:bodyPr wrap="square" rtlCol="0">
            <a:spAutoFit/>
          </a:bodyPr>
          <a:lstStyle/>
          <a:p>
            <a:pPr algn="ctr"/>
            <a:r>
              <a:rPr lang="en-US" sz="3000" b="1" baseline="30000" dirty="0">
                <a:cs typeface="Times New Roman" pitchFamily="18" charset="0"/>
              </a:rPr>
              <a:t>1</a:t>
            </a:r>
            <a:r>
              <a:rPr lang="en-US" sz="2800" b="1" dirty="0">
                <a:cs typeface="Times New Roman" pitchFamily="18" charset="0"/>
              </a:rPr>
              <a:t>Example Carbon Range-Weighted TPH Action Levels</a:t>
            </a:r>
          </a:p>
          <a:p>
            <a:pPr algn="ctr"/>
            <a:r>
              <a:rPr lang="en-US" sz="2800" b="1" dirty="0">
                <a:cs typeface="Times New Roman" pitchFamily="18" charset="0"/>
              </a:rPr>
              <a:t>for Tapwater: Fresh (volatile) Plumes</a:t>
            </a:r>
          </a:p>
        </p:txBody>
      </p:sp>
      <p:sp>
        <p:nvSpPr>
          <p:cNvPr id="3" name="Slide Number Placeholder 2"/>
          <p:cNvSpPr>
            <a:spLocks noGrp="1"/>
          </p:cNvSpPr>
          <p:nvPr>
            <p:ph type="sldNum" sz="quarter" idx="12"/>
          </p:nvPr>
        </p:nvSpPr>
        <p:spPr/>
        <p:txBody>
          <a:bodyPr/>
          <a:lstStyle/>
          <a:p>
            <a:fld id="{77CD6BDE-A700-4CC1-A8B9-DB2FE996EB9A}" type="slidenum">
              <a:rPr lang="en-US" smtClean="0"/>
              <a:pPr/>
              <a:t>40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352947130"/>
              </p:ext>
            </p:extLst>
          </p:nvPr>
        </p:nvGraphicFramePr>
        <p:xfrm>
          <a:off x="1746862" y="1736716"/>
          <a:ext cx="4884669" cy="2587666"/>
        </p:xfrm>
        <a:graphic>
          <a:graphicData uri="http://schemas.openxmlformats.org/drawingml/2006/table">
            <a:tbl>
              <a:tblPr firstRow="1" firstCol="1" bandRow="1" bandCol="1"/>
              <a:tblGrid>
                <a:gridCol w="2936228">
                  <a:extLst>
                    <a:ext uri="{9D8B030D-6E8A-4147-A177-3AD203B41FA5}">
                      <a16:colId xmlns:a16="http://schemas.microsoft.com/office/drawing/2014/main" val="20000"/>
                    </a:ext>
                  </a:extLst>
                </a:gridCol>
                <a:gridCol w="1948441">
                  <a:extLst>
                    <a:ext uri="{9D8B030D-6E8A-4147-A177-3AD203B41FA5}">
                      <a16:colId xmlns:a16="http://schemas.microsoft.com/office/drawing/2014/main" val="20001"/>
                    </a:ext>
                  </a:extLst>
                </a:gridCol>
              </a:tblGrid>
              <a:tr h="802337">
                <a:tc>
                  <a:txBody>
                    <a:bodyPr/>
                    <a:lstStyle/>
                    <a:p>
                      <a:pPr marL="53975" marR="0" indent="0" algn="l">
                        <a:spcBef>
                          <a:spcPts val="0"/>
                        </a:spcBef>
                        <a:spcAft>
                          <a:spcPts val="0"/>
                        </a:spcAft>
                      </a:pPr>
                      <a:r>
                        <a:rPr lang="en-US" sz="2400" b="1" dirty="0">
                          <a:effectLst/>
                          <a:latin typeface="+mn-lt"/>
                          <a:ea typeface="Calibri" panose="020F0502020204030204" pitchFamily="34" charset="0"/>
                          <a:cs typeface="Times New Roman" panose="02020603050405020304" pitchFamily="18" charset="0"/>
                        </a:rPr>
                        <a:t>Fuel Type</a:t>
                      </a:r>
                    </a:p>
                  </a:txBody>
                  <a:tcPr marL="68580" marR="6858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65088" marR="0" indent="0" algn="ctr">
                        <a:spcBef>
                          <a:spcPts val="0"/>
                        </a:spcBef>
                        <a:spcAft>
                          <a:spcPts val="0"/>
                        </a:spcAft>
                      </a:pPr>
                      <a:r>
                        <a:rPr lang="en-US" sz="2400" b="1" baseline="30000" dirty="0">
                          <a:effectLst/>
                          <a:latin typeface="+mn-lt"/>
                          <a:ea typeface="Calibri" panose="020F0502020204030204" pitchFamily="34" charset="0"/>
                          <a:cs typeface="Times New Roman" panose="02020603050405020304" pitchFamily="18" charset="0"/>
                        </a:rPr>
                        <a:t>1</a:t>
                      </a:r>
                      <a:r>
                        <a:rPr lang="en-US" sz="2400" b="1" dirty="0">
                          <a:effectLst/>
                          <a:latin typeface="+mn-lt"/>
                          <a:ea typeface="Calibri" panose="020F0502020204030204" pitchFamily="34" charset="0"/>
                          <a:cs typeface="Times New Roman" panose="02020603050405020304" pitchFamily="18" charset="0"/>
                        </a:rPr>
                        <a:t>Tapwater Action Level</a:t>
                      </a:r>
                    </a:p>
                    <a:p>
                      <a:pPr marL="65088" marR="0" indent="0" algn="ctr">
                        <a:spcBef>
                          <a:spcPts val="0"/>
                        </a:spcBef>
                        <a:spcAft>
                          <a:spcPts val="0"/>
                        </a:spcAft>
                      </a:pPr>
                      <a:r>
                        <a:rPr lang="en-US" sz="2400" b="1" dirty="0">
                          <a:effectLst/>
                          <a:latin typeface="+mn-lt"/>
                          <a:ea typeface="Calibri" panose="020F0502020204030204" pitchFamily="34" charset="0"/>
                          <a:cs typeface="Times New Roman" panose="02020603050405020304" pitchFamily="18" charset="0"/>
                        </a:rPr>
                        <a:t>(µg/L)</a:t>
                      </a:r>
                    </a:p>
                  </a:txBody>
                  <a:tcPr marL="68580" marR="6858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8774">
                <a:tc>
                  <a:txBody>
                    <a:bodyPr/>
                    <a:lstStyle/>
                    <a:p>
                      <a:pPr marL="4763" marR="0" indent="-4763">
                        <a:spcBef>
                          <a:spcPts val="600"/>
                        </a:spcBef>
                        <a:spcAft>
                          <a:spcPts val="600"/>
                        </a:spcAft>
                      </a:pPr>
                      <a:r>
                        <a:rPr lang="en-US" sz="2400" b="1" baseline="30000" dirty="0">
                          <a:solidFill>
                            <a:srgbClr val="FF0000"/>
                          </a:solidFill>
                          <a:effectLst/>
                          <a:latin typeface="+mn-lt"/>
                          <a:ea typeface="Calibri" panose="020F0502020204030204" pitchFamily="34" charset="0"/>
                          <a:cs typeface="Times New Roman" panose="02020603050405020304" pitchFamily="18" charset="0"/>
                        </a:rPr>
                        <a:t>2</a:t>
                      </a:r>
                      <a:r>
                        <a:rPr lang="en-US" sz="2400" b="1" dirty="0">
                          <a:solidFill>
                            <a:srgbClr val="FF0000"/>
                          </a:solidFill>
                          <a:effectLst/>
                          <a:latin typeface="+mn-lt"/>
                          <a:ea typeface="Calibri" panose="020F0502020204030204" pitchFamily="34" charset="0"/>
                          <a:cs typeface="Times New Roman" panose="02020603050405020304" pitchFamily="18" charset="0"/>
                        </a:rPr>
                        <a:t>Benzene</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088" marR="0" indent="0" algn="ctr">
                        <a:spcBef>
                          <a:spcPts val="600"/>
                        </a:spcBef>
                        <a:spcAft>
                          <a:spcPts val="600"/>
                        </a:spcAft>
                      </a:pPr>
                      <a:r>
                        <a:rPr lang="en-US" sz="2400" b="1" dirty="0">
                          <a:solidFill>
                            <a:srgbClr val="FF0000"/>
                          </a:solidFill>
                          <a:effectLst/>
                          <a:latin typeface="+mn-lt"/>
                          <a:ea typeface="Calibri" panose="020F0502020204030204" pitchFamily="34" charset="0"/>
                          <a:cs typeface="Times New Roman" panose="02020603050405020304" pitchFamily="18" charset="0"/>
                        </a:rPr>
                        <a:t>5.0</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8774">
                <a:tc>
                  <a:txBody>
                    <a:bodyPr/>
                    <a:lstStyle/>
                    <a:p>
                      <a:pPr marL="4763" marR="0" indent="-4763">
                        <a:spcBef>
                          <a:spcPts val="600"/>
                        </a:spcBef>
                        <a:spcAft>
                          <a:spcPts val="600"/>
                        </a:spcAft>
                      </a:pPr>
                      <a:r>
                        <a:rPr lang="en-US" sz="2400" b="1" baseline="30000" dirty="0">
                          <a:effectLst/>
                          <a:latin typeface="+mn-lt"/>
                          <a:ea typeface="Calibri" panose="020F0502020204030204" pitchFamily="34" charset="0"/>
                          <a:cs typeface="Times New Roman" panose="02020603050405020304" pitchFamily="18" charset="0"/>
                        </a:rPr>
                        <a:t>3</a:t>
                      </a:r>
                      <a:r>
                        <a:rPr lang="en-US" sz="2400" b="1" dirty="0">
                          <a:effectLst/>
                          <a:latin typeface="+mn-lt"/>
                          <a:ea typeface="Calibri" panose="020F0502020204030204" pitchFamily="34" charset="0"/>
                          <a:cs typeface="Times New Roman" panose="02020603050405020304" pitchFamily="18" charset="0"/>
                        </a:rPr>
                        <a:t>TPH (gasoline fuels)</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088" marR="0" indent="0" algn="ctr">
                        <a:spcBef>
                          <a:spcPts val="600"/>
                        </a:spcBef>
                        <a:spcAft>
                          <a:spcPts val="600"/>
                        </a:spcAft>
                      </a:pPr>
                      <a:r>
                        <a:rPr lang="en-US" sz="2400" b="1" dirty="0">
                          <a:effectLst/>
                          <a:latin typeface="+mn-lt"/>
                          <a:ea typeface="Calibri" panose="020F0502020204030204" pitchFamily="34" charset="0"/>
                          <a:cs typeface="Times New Roman" panose="02020603050405020304" pitchFamily="18" charset="0"/>
                        </a:rPr>
                        <a:t>339</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572100"/>
                  </a:ext>
                </a:extLst>
              </a:tr>
              <a:tr h="358923">
                <a:tc>
                  <a:txBody>
                    <a:bodyPr/>
                    <a:lstStyle/>
                    <a:p>
                      <a:pPr marL="4763" marR="0" indent="-4763">
                        <a:spcBef>
                          <a:spcPts val="600"/>
                        </a:spcBef>
                        <a:spcAft>
                          <a:spcPts val="600"/>
                        </a:spcAft>
                      </a:pPr>
                      <a:r>
                        <a:rPr lang="en-US" sz="2400" b="1" baseline="30000" dirty="0">
                          <a:effectLst/>
                          <a:latin typeface="+mn-lt"/>
                          <a:ea typeface="Calibri" panose="020F0502020204030204" pitchFamily="34" charset="0"/>
                          <a:cs typeface="Times New Roman" panose="02020603050405020304" pitchFamily="18" charset="0"/>
                        </a:rPr>
                        <a:t>4</a:t>
                      </a:r>
                      <a:r>
                        <a:rPr lang="en-US" sz="2400" b="1" dirty="0">
                          <a:effectLst/>
                          <a:latin typeface="+mn-lt"/>
                          <a:ea typeface="Calibri" panose="020F0502020204030204" pitchFamily="34" charset="0"/>
                          <a:cs typeface="Times New Roman" panose="02020603050405020304" pitchFamily="18" charset="0"/>
                        </a:rPr>
                        <a:t>TPH (kerosene fuels)</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088" marR="0" indent="0" algn="ctr">
                        <a:spcBef>
                          <a:spcPts val="600"/>
                        </a:spcBef>
                        <a:spcAft>
                          <a:spcPts val="600"/>
                        </a:spcAft>
                      </a:pPr>
                      <a:r>
                        <a:rPr lang="en-US" sz="2400" b="1" dirty="0">
                          <a:effectLst/>
                          <a:latin typeface="+mn-lt"/>
                          <a:ea typeface="Calibri" panose="020F0502020204030204" pitchFamily="34" charset="0"/>
                          <a:cs typeface="Times New Roman" panose="02020603050405020304" pitchFamily="18" charset="0"/>
                        </a:rPr>
                        <a:t>211</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3106">
                <a:tc>
                  <a:txBody>
                    <a:bodyPr/>
                    <a:lstStyle/>
                    <a:p>
                      <a:pPr marL="4763" marR="0" indent="-4763">
                        <a:spcBef>
                          <a:spcPts val="600"/>
                        </a:spcBef>
                        <a:spcAft>
                          <a:spcPts val="600"/>
                        </a:spcAft>
                      </a:pPr>
                      <a:r>
                        <a:rPr lang="en-US" sz="2400" b="1" baseline="30000" dirty="0">
                          <a:effectLst/>
                          <a:latin typeface="+mn-lt"/>
                          <a:ea typeface="Calibri" panose="020F0502020204030204" pitchFamily="34" charset="0"/>
                          <a:cs typeface="Times New Roman" panose="02020603050405020304" pitchFamily="18" charset="0"/>
                        </a:rPr>
                        <a:t>3</a:t>
                      </a:r>
                      <a:r>
                        <a:rPr lang="en-US" sz="2400" b="1" dirty="0">
                          <a:effectLst/>
                          <a:latin typeface="+mn-lt"/>
                          <a:ea typeface="Calibri" panose="020F0502020204030204" pitchFamily="34" charset="0"/>
                          <a:cs typeface="Times New Roman" panose="02020603050405020304" pitchFamily="18" charset="0"/>
                        </a:rPr>
                        <a:t>TPH (diesel fuels)</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65088" marR="0" indent="0" algn="ctr">
                        <a:spcBef>
                          <a:spcPts val="600"/>
                        </a:spcBef>
                        <a:spcAft>
                          <a:spcPts val="600"/>
                        </a:spcAft>
                      </a:pPr>
                      <a:r>
                        <a:rPr lang="en-US" sz="2400" b="1" dirty="0">
                          <a:effectLst/>
                          <a:latin typeface="+mn-lt"/>
                          <a:ea typeface="Calibri" panose="020F0502020204030204" pitchFamily="34" charset="0"/>
                          <a:cs typeface="Times New Roman" panose="02020603050405020304" pitchFamily="18" charset="0"/>
                        </a:rPr>
                        <a:t>189</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extBox 6"/>
          <p:cNvSpPr txBox="1"/>
          <p:nvPr/>
        </p:nvSpPr>
        <p:spPr>
          <a:xfrm>
            <a:off x="2127902" y="4370870"/>
            <a:ext cx="5486398" cy="646331"/>
          </a:xfrm>
          <a:prstGeom prst="rect">
            <a:avLst/>
          </a:prstGeom>
          <a:noFill/>
        </p:spPr>
        <p:txBody>
          <a:bodyPr wrap="square" rtlCol="0">
            <a:spAutoFit/>
          </a:bodyPr>
          <a:lstStyle/>
          <a:p>
            <a:r>
              <a:rPr lang="en-US" b="1" baseline="30000" dirty="0"/>
              <a:t>1</a:t>
            </a:r>
            <a:r>
              <a:rPr lang="en-US" b="1" dirty="0"/>
              <a:t>TPH action levels based on noncancer Hazard Quotient of 1.0. Benzene action level based on 10</a:t>
            </a:r>
            <a:r>
              <a:rPr lang="en-US" b="1" baseline="30000" dirty="0"/>
              <a:t>-6</a:t>
            </a:r>
            <a:r>
              <a:rPr lang="en-US" b="1" dirty="0"/>
              <a:t> cancer risk.</a:t>
            </a:r>
            <a:endParaRPr lang="en-US" b="1" u="sng" dirty="0"/>
          </a:p>
        </p:txBody>
      </p:sp>
      <p:sp>
        <p:nvSpPr>
          <p:cNvPr id="8" name="TextBox 7"/>
          <p:cNvSpPr txBox="1"/>
          <p:nvPr/>
        </p:nvSpPr>
        <p:spPr>
          <a:xfrm>
            <a:off x="6865798" y="3094251"/>
            <a:ext cx="2107286" cy="1323439"/>
          </a:xfrm>
          <a:prstGeom prst="rect">
            <a:avLst/>
          </a:prstGeom>
          <a:noFill/>
        </p:spPr>
        <p:txBody>
          <a:bodyPr wrap="square" rtlCol="0">
            <a:spAutoFit/>
          </a:bodyPr>
          <a:lstStyle/>
          <a:p>
            <a:pPr algn="ctr"/>
            <a:r>
              <a:rPr lang="en-US" sz="2000" b="1" dirty="0"/>
              <a:t>TPH Action Level Exceeded When Benzene</a:t>
            </a:r>
          </a:p>
          <a:p>
            <a:pPr algn="ctr"/>
            <a:r>
              <a:rPr lang="en-US" sz="2000" b="1" dirty="0"/>
              <a:t>&lt;5.0 </a:t>
            </a:r>
            <a:r>
              <a:rPr lang="en-US" sz="2000" b="1" dirty="0">
                <a:ea typeface="Calibri" panose="020F0502020204030204" pitchFamily="34" charset="0"/>
                <a:cs typeface="Times New Roman" panose="02020603050405020304" pitchFamily="18" charset="0"/>
              </a:rPr>
              <a:t>µg/L</a:t>
            </a:r>
            <a:r>
              <a:rPr lang="en-US" sz="2000" b="1" dirty="0"/>
              <a:t>?</a:t>
            </a:r>
            <a:endParaRPr lang="en-US" sz="2000" b="1" u="sng" dirty="0"/>
          </a:p>
        </p:txBody>
      </p:sp>
      <p:sp>
        <p:nvSpPr>
          <p:cNvPr id="9" name="Right Brace 8"/>
          <p:cNvSpPr/>
          <p:nvPr/>
        </p:nvSpPr>
        <p:spPr>
          <a:xfrm>
            <a:off x="6711972" y="3196126"/>
            <a:ext cx="278488" cy="112825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4875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673" y="237860"/>
            <a:ext cx="8520157" cy="553998"/>
          </a:xfrm>
          <a:prstGeom prst="rect">
            <a:avLst/>
          </a:prstGeom>
          <a:noFill/>
        </p:spPr>
        <p:txBody>
          <a:bodyPr wrap="square" rtlCol="0">
            <a:spAutoFit/>
          </a:bodyPr>
          <a:lstStyle/>
          <a:p>
            <a:pPr algn="ctr"/>
            <a:r>
              <a:rPr lang="en-US" sz="3000" b="1" dirty="0">
                <a:cs typeface="Times New Roman" pitchFamily="18" charset="0"/>
              </a:rPr>
              <a:t>TPH vs BTEXN as Tapwater Risk Driver</a:t>
            </a:r>
          </a:p>
        </p:txBody>
      </p:sp>
      <p:graphicFrame>
        <p:nvGraphicFramePr>
          <p:cNvPr id="4" name="Table 3"/>
          <p:cNvGraphicFramePr>
            <a:graphicFrameLocks noGrp="1"/>
          </p:cNvGraphicFramePr>
          <p:nvPr>
            <p:extLst>
              <p:ext uri="{D42A27DB-BD31-4B8C-83A1-F6EECF244321}">
                <p14:modId xmlns:p14="http://schemas.microsoft.com/office/powerpoint/2010/main" val="585649702"/>
              </p:ext>
            </p:extLst>
          </p:nvPr>
        </p:nvGraphicFramePr>
        <p:xfrm>
          <a:off x="1108953" y="1361384"/>
          <a:ext cx="6884749" cy="2379795"/>
        </p:xfrm>
        <a:graphic>
          <a:graphicData uri="http://schemas.openxmlformats.org/drawingml/2006/table">
            <a:tbl>
              <a:tblPr/>
              <a:tblGrid>
                <a:gridCol w="1458687">
                  <a:extLst>
                    <a:ext uri="{9D8B030D-6E8A-4147-A177-3AD203B41FA5}">
                      <a16:colId xmlns:a16="http://schemas.microsoft.com/office/drawing/2014/main" val="20000"/>
                    </a:ext>
                  </a:extLst>
                </a:gridCol>
                <a:gridCol w="2272683">
                  <a:extLst>
                    <a:ext uri="{9D8B030D-6E8A-4147-A177-3AD203B41FA5}">
                      <a16:colId xmlns:a16="http://schemas.microsoft.com/office/drawing/2014/main" val="20001"/>
                    </a:ext>
                  </a:extLst>
                </a:gridCol>
                <a:gridCol w="1553045">
                  <a:extLst>
                    <a:ext uri="{9D8B030D-6E8A-4147-A177-3AD203B41FA5}">
                      <a16:colId xmlns:a16="http://schemas.microsoft.com/office/drawing/2014/main" val="20002"/>
                    </a:ext>
                  </a:extLst>
                </a:gridCol>
                <a:gridCol w="1600334">
                  <a:extLst>
                    <a:ext uri="{9D8B030D-6E8A-4147-A177-3AD203B41FA5}">
                      <a16:colId xmlns:a16="http://schemas.microsoft.com/office/drawing/2014/main" val="20003"/>
                    </a:ext>
                  </a:extLst>
                </a:gridCol>
              </a:tblGrid>
              <a:tr h="732336">
                <a:tc>
                  <a:txBody>
                    <a:bodyPr/>
                    <a:lstStyle/>
                    <a:p>
                      <a:pPr marL="0" marR="0" algn="ctr">
                        <a:lnSpc>
                          <a:spcPct val="115000"/>
                        </a:lnSpc>
                        <a:spcBef>
                          <a:spcPts val="0"/>
                        </a:spcBef>
                        <a:spcAft>
                          <a:spcPts val="0"/>
                        </a:spcAft>
                      </a:pPr>
                      <a:r>
                        <a:rPr lang="en-US" sz="2200" b="1" dirty="0">
                          <a:latin typeface="+mn-lt"/>
                          <a:ea typeface="Times New Roman"/>
                          <a:cs typeface="Times New Roman"/>
                        </a:rPr>
                        <a:t>Data</a:t>
                      </a:r>
                    </a:p>
                    <a:p>
                      <a:pPr marL="0" marR="0" algn="ctr">
                        <a:lnSpc>
                          <a:spcPct val="115000"/>
                        </a:lnSpc>
                        <a:spcBef>
                          <a:spcPts val="0"/>
                        </a:spcBef>
                        <a:spcAft>
                          <a:spcPts val="0"/>
                        </a:spcAft>
                      </a:pPr>
                      <a:r>
                        <a:rPr lang="en-US" sz="2200" b="1" dirty="0">
                          <a:latin typeface="+mn-lt"/>
                          <a:ea typeface="Times New Roman"/>
                          <a:cs typeface="Times New Roman"/>
                        </a:rPr>
                        <a:t>Source</a:t>
                      </a:r>
                    </a:p>
                  </a:txBody>
                  <a:tcPr marL="68580" marR="6858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latin typeface="+mn-lt"/>
                          <a:ea typeface="Times New Roman"/>
                          <a:cs typeface="Times New Roman"/>
                        </a:rPr>
                        <a:t>Site/Fuel Type</a:t>
                      </a:r>
                    </a:p>
                  </a:txBody>
                  <a:tcPr marL="68580" marR="6858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200" b="1" dirty="0">
                          <a:solidFill>
                            <a:srgbClr val="000000"/>
                          </a:solidFill>
                          <a:latin typeface="+mn-lt"/>
                          <a:ea typeface="Times New Roman"/>
                          <a:cs typeface="Times New Roman"/>
                        </a:rPr>
                        <a:t>TPH</a:t>
                      </a:r>
                    </a:p>
                    <a:p>
                      <a:pPr marL="0" marR="0" indent="0" algn="ctr" defTabSz="914400" rtl="0" eaLnBrk="1" fontAlgn="auto" latinLnBrk="0" hangingPunct="1">
                        <a:lnSpc>
                          <a:spcPct val="115000"/>
                        </a:lnSpc>
                        <a:spcBef>
                          <a:spcPts val="0"/>
                        </a:spcBef>
                        <a:spcAft>
                          <a:spcPts val="0"/>
                        </a:spcAft>
                        <a:buClrTx/>
                        <a:buSzTx/>
                        <a:buFontTx/>
                        <a:buNone/>
                        <a:tabLst/>
                        <a:defRPr/>
                      </a:pPr>
                      <a:r>
                        <a:rPr lang="en-US" sz="2200" b="1" dirty="0">
                          <a:solidFill>
                            <a:srgbClr val="000000"/>
                          </a:solidFill>
                          <a:latin typeface="+mn-lt"/>
                          <a:ea typeface="Times New Roman"/>
                          <a:cs typeface="Times New Roman"/>
                        </a:rPr>
                        <a:t>Drives Risk</a:t>
                      </a:r>
                      <a:endParaRPr lang="en-US" sz="2200" b="1"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solidFill>
                            <a:srgbClr val="000000"/>
                          </a:solidFill>
                          <a:latin typeface="+mn-lt"/>
                          <a:ea typeface="Times New Roman"/>
                          <a:cs typeface="Times New Roman"/>
                        </a:rPr>
                        <a:t>*BTEXN</a:t>
                      </a:r>
                    </a:p>
                    <a:p>
                      <a:pPr marL="0" marR="0" algn="ctr">
                        <a:lnSpc>
                          <a:spcPct val="115000"/>
                        </a:lnSpc>
                        <a:spcBef>
                          <a:spcPts val="0"/>
                        </a:spcBef>
                        <a:spcAft>
                          <a:spcPts val="0"/>
                        </a:spcAft>
                      </a:pPr>
                      <a:r>
                        <a:rPr lang="en-US" sz="2200" b="1" dirty="0">
                          <a:solidFill>
                            <a:srgbClr val="000000"/>
                          </a:solidFill>
                          <a:latin typeface="+mn-lt"/>
                          <a:ea typeface="Times New Roman"/>
                          <a:cs typeface="Times New Roman"/>
                        </a:rPr>
                        <a:t>Drives Risk</a:t>
                      </a:r>
                      <a:endParaRPr lang="en-US" sz="2200" b="1"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7081">
                <a:tc rowSpan="3">
                  <a:txBody>
                    <a:bodyPr/>
                    <a:lstStyle/>
                    <a:p>
                      <a:pPr marL="0" marR="0" algn="ctr">
                        <a:lnSpc>
                          <a:spcPct val="115000"/>
                        </a:lnSpc>
                        <a:spcBef>
                          <a:spcPts val="0"/>
                        </a:spcBef>
                        <a:spcAft>
                          <a:spcPts val="600"/>
                        </a:spcAft>
                      </a:pPr>
                      <a:r>
                        <a:rPr lang="en-US" sz="2200" b="1" dirty="0">
                          <a:latin typeface="+mn-lt"/>
                          <a:ea typeface="Times New Roman"/>
                          <a:cs typeface="Times New Roman"/>
                        </a:rPr>
                        <a:t>*Fresh</a:t>
                      </a:r>
                    </a:p>
                    <a:p>
                      <a:pPr marL="0" marR="0" algn="ctr">
                        <a:lnSpc>
                          <a:spcPct val="115000"/>
                        </a:lnSpc>
                        <a:spcBef>
                          <a:spcPts val="0"/>
                        </a:spcBef>
                        <a:spcAft>
                          <a:spcPts val="600"/>
                        </a:spcAft>
                      </a:pPr>
                      <a:r>
                        <a:rPr lang="en-US" sz="2200" b="1" baseline="0" dirty="0">
                          <a:latin typeface="+mn-lt"/>
                          <a:ea typeface="Times New Roman"/>
                          <a:cs typeface="Times New Roman"/>
                        </a:rPr>
                        <a:t>(volatile)</a:t>
                      </a:r>
                    </a:p>
                    <a:p>
                      <a:pPr marL="0" marR="0" algn="ctr">
                        <a:lnSpc>
                          <a:spcPct val="115000"/>
                        </a:lnSpc>
                        <a:spcBef>
                          <a:spcPts val="0"/>
                        </a:spcBef>
                        <a:spcAft>
                          <a:spcPts val="600"/>
                        </a:spcAft>
                      </a:pPr>
                      <a:r>
                        <a:rPr lang="en-US" sz="2200" b="1" baseline="0" dirty="0">
                          <a:latin typeface="+mn-lt"/>
                          <a:ea typeface="Times New Roman"/>
                          <a:cs typeface="Times New Roman"/>
                        </a:rPr>
                        <a:t>Plumes</a:t>
                      </a:r>
                    </a:p>
                  </a:txBody>
                  <a:tcPr marL="68580" marR="68580" marT="0" marB="0" vert="vert270" anchor="ctr" anchorCtr="1">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b="1" dirty="0">
                          <a:latin typeface="+mn-lt"/>
                          <a:ea typeface="Times New Roman"/>
                          <a:cs typeface="Times New Roman"/>
                        </a:rPr>
                        <a:t>Gasoline</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b="1" dirty="0">
                        <a:latin typeface="+mn-lt"/>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latin typeface="+mn-lt"/>
                          <a:ea typeface="Times New Roman"/>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5560">
                <a:tc vMerge="1">
                  <a:txBody>
                    <a:bodyPr/>
                    <a:lstStyle/>
                    <a:p>
                      <a:pPr marL="0" marR="0">
                        <a:lnSpc>
                          <a:spcPct val="115000"/>
                        </a:lnSpc>
                        <a:spcBef>
                          <a:spcPts val="0"/>
                        </a:spcBef>
                        <a:spcAft>
                          <a:spcPts val="0"/>
                        </a:spcAft>
                      </a:pPr>
                      <a:endParaRPr lang="en-US" sz="2000" b="1" dirty="0">
                        <a:latin typeface="Cambria"/>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b="1" dirty="0">
                          <a:latin typeface="+mn-lt"/>
                          <a:ea typeface="Times New Roman"/>
                          <a:cs typeface="Times New Roman"/>
                        </a:rPr>
                        <a:t>Kerosene</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a:latin typeface="+mn-lt"/>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latin typeface="+mn-lt"/>
                          <a:ea typeface="Times New Roman"/>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58616">
                <a:tc vMerge="1">
                  <a:txBody>
                    <a:bodyPr/>
                    <a:lstStyle/>
                    <a:p>
                      <a:pPr marL="0" marR="0">
                        <a:lnSpc>
                          <a:spcPct val="115000"/>
                        </a:lnSpc>
                        <a:spcBef>
                          <a:spcPts val="0"/>
                        </a:spcBef>
                        <a:spcAft>
                          <a:spcPts val="0"/>
                        </a:spcAft>
                      </a:pPr>
                      <a:endParaRPr lang="en-US" sz="2000" b="1" dirty="0">
                        <a:latin typeface="Cambria"/>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b="1" dirty="0">
                          <a:latin typeface="+mn-lt"/>
                          <a:ea typeface="Times New Roman"/>
                          <a:cs typeface="Times New Roman"/>
                        </a:rPr>
                        <a:t>Diesel</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200" b="1" dirty="0">
                          <a:latin typeface="+mn-lt"/>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latin typeface="+mn-lt"/>
                          <a:ea typeface="Times New Roman"/>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Box 5"/>
          <p:cNvSpPr txBox="1"/>
          <p:nvPr/>
        </p:nvSpPr>
        <p:spPr>
          <a:xfrm>
            <a:off x="729924" y="4587299"/>
            <a:ext cx="7739654" cy="707886"/>
          </a:xfrm>
          <a:prstGeom prst="rect">
            <a:avLst/>
          </a:prstGeom>
          <a:noFill/>
          <a:ln>
            <a:solidFill>
              <a:schemeClr val="tx1"/>
            </a:solidFill>
          </a:ln>
        </p:spPr>
        <p:txBody>
          <a:bodyPr wrap="square" rtlCol="0">
            <a:spAutoFit/>
          </a:bodyPr>
          <a:lstStyle/>
          <a:p>
            <a:pPr algn="ctr"/>
            <a:r>
              <a:rPr lang="en-US" sz="2000" b="1" dirty="0">
                <a:cs typeface="Times New Roman" pitchFamily="18" charset="0"/>
              </a:rPr>
              <a:t>Point: TPH almost ways drives risk for middle distillate releases and can for gasoline releases if a 10</a:t>
            </a:r>
            <a:r>
              <a:rPr lang="en-US" sz="2000" b="1" baseline="30000" dirty="0">
                <a:cs typeface="Times New Roman" pitchFamily="18" charset="0"/>
              </a:rPr>
              <a:t>-5</a:t>
            </a:r>
            <a:r>
              <a:rPr lang="en-US" sz="2000" b="1" dirty="0">
                <a:cs typeface="Times New Roman" pitchFamily="18" charset="0"/>
              </a:rPr>
              <a:t> cancer risk is used to screen benzene. </a:t>
            </a:r>
          </a:p>
        </p:txBody>
      </p:sp>
      <p:sp>
        <p:nvSpPr>
          <p:cNvPr id="10" name="TextBox 9">
            <a:extLst>
              <a:ext uri="{FF2B5EF4-FFF2-40B4-BE49-F238E27FC236}">
                <a16:creationId xmlns:a16="http://schemas.microsoft.com/office/drawing/2014/main" id="{14BDB205-DD1C-49E4-81BF-AB1984D67B98}"/>
              </a:ext>
            </a:extLst>
          </p:cNvPr>
          <p:cNvSpPr txBox="1"/>
          <p:nvPr/>
        </p:nvSpPr>
        <p:spPr>
          <a:xfrm>
            <a:off x="1067608" y="3724977"/>
            <a:ext cx="6926094" cy="646331"/>
          </a:xfrm>
          <a:prstGeom prst="rect">
            <a:avLst/>
          </a:prstGeom>
          <a:noFill/>
          <a:ln>
            <a:noFill/>
          </a:ln>
        </p:spPr>
        <p:txBody>
          <a:bodyPr wrap="square" rtlCol="0">
            <a:spAutoFit/>
          </a:bodyPr>
          <a:lstStyle/>
          <a:p>
            <a:r>
              <a:rPr lang="en-US" b="1" dirty="0">
                <a:cs typeface="Times New Roman" pitchFamily="18" charset="0"/>
              </a:rPr>
              <a:t>*Hydrocarbons in most plumes of contaminated water are at least </a:t>
            </a:r>
            <a:r>
              <a:rPr lang="en-US" b="1" i="1" dirty="0">
                <a:cs typeface="Times New Roman" pitchFamily="18" charset="0"/>
              </a:rPr>
              <a:t>partially degraded </a:t>
            </a:r>
            <a:r>
              <a:rPr lang="en-US" b="1" dirty="0">
                <a:cs typeface="Times New Roman" pitchFamily="18" charset="0"/>
              </a:rPr>
              <a:t>by the time testing takes place.</a:t>
            </a:r>
          </a:p>
        </p:txBody>
      </p:sp>
      <p:sp>
        <p:nvSpPr>
          <p:cNvPr id="3" name="Slide Number Placeholder 2"/>
          <p:cNvSpPr>
            <a:spLocks noGrp="1"/>
          </p:cNvSpPr>
          <p:nvPr>
            <p:ph type="sldNum" sz="quarter" idx="12"/>
          </p:nvPr>
        </p:nvSpPr>
        <p:spPr/>
        <p:txBody>
          <a:bodyPr/>
          <a:lstStyle/>
          <a:p>
            <a:fld id="{77CD6BDE-A700-4CC1-A8B9-DB2FE996EB9A}" type="slidenum">
              <a:rPr lang="en-US" smtClean="0"/>
              <a:pPr/>
              <a:t>41</a:t>
            </a:fld>
            <a:endParaRPr lang="en-US"/>
          </a:p>
        </p:txBody>
      </p:sp>
    </p:spTree>
    <p:extLst>
      <p:ext uri="{BB962C8B-B14F-4D97-AF65-F5344CB8AC3E}">
        <p14:creationId xmlns:p14="http://schemas.microsoft.com/office/powerpoint/2010/main" val="310350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1143721" y="70062"/>
            <a:ext cx="6863674" cy="954107"/>
          </a:xfrm>
          <a:prstGeom prst="rect">
            <a:avLst/>
          </a:prstGeom>
          <a:noFill/>
        </p:spPr>
        <p:txBody>
          <a:bodyPr wrap="none" rtlCol="0">
            <a:spAutoFit/>
          </a:bodyPr>
          <a:lstStyle/>
          <a:p>
            <a:pPr algn="ctr"/>
            <a:r>
              <a:rPr lang="en-US" sz="2800" b="1" dirty="0">
                <a:cs typeface="Times New Roman" pitchFamily="18" charset="0"/>
                <a:sym typeface="Helvetica" charset="0"/>
              </a:rPr>
              <a:t>Weighted Toxicity of HOPs Mixtures in Water</a:t>
            </a:r>
          </a:p>
          <a:p>
            <a:pPr algn="ctr"/>
            <a:r>
              <a:rPr lang="en-US" sz="2800" b="1" dirty="0">
                <a:cs typeface="Times New Roman" pitchFamily="18" charset="0"/>
                <a:sym typeface="Helvetica" charset="0"/>
              </a:rPr>
              <a:t>(mixture of degraded TPH &amp; BTEXN)</a:t>
            </a:r>
          </a:p>
        </p:txBody>
      </p:sp>
      <p:grpSp>
        <p:nvGrpSpPr>
          <p:cNvPr id="8" name="Group 7"/>
          <p:cNvGrpSpPr/>
          <p:nvPr/>
        </p:nvGrpSpPr>
        <p:grpSpPr>
          <a:xfrm>
            <a:off x="-32112" y="1269238"/>
            <a:ext cx="8608443" cy="1904760"/>
            <a:chOff x="-32112" y="611206"/>
            <a:chExt cx="8608443" cy="1904760"/>
          </a:xfrm>
        </p:grpSpPr>
        <p:graphicFrame>
          <p:nvGraphicFramePr>
            <p:cNvPr id="22" name="Chart 21"/>
            <p:cNvGraphicFramePr>
              <a:graphicFrameLocks/>
            </p:cNvGraphicFramePr>
            <p:nvPr/>
          </p:nvGraphicFramePr>
          <p:xfrm>
            <a:off x="4189105" y="611206"/>
            <a:ext cx="1846613" cy="1891149"/>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32112" y="1020769"/>
              <a:ext cx="1935273" cy="738664"/>
            </a:xfrm>
            <a:prstGeom prst="rect">
              <a:avLst/>
            </a:prstGeom>
            <a:noFill/>
          </p:spPr>
          <p:txBody>
            <a:bodyPr wrap="none" rtlCol="0">
              <a:spAutoFit/>
            </a:bodyPr>
            <a:lstStyle/>
            <a:p>
              <a:pPr algn="ctr"/>
              <a:r>
                <a:rPr lang="en-US" sz="2400" b="1" dirty="0"/>
                <a:t>Air</a:t>
              </a:r>
            </a:p>
            <a:p>
              <a:pPr algn="ctr"/>
              <a:r>
                <a:rPr lang="en-US" b="1" dirty="0"/>
                <a:t>(mostly aliphatics)</a:t>
              </a:r>
            </a:p>
          </p:txBody>
        </p:sp>
        <p:graphicFrame>
          <p:nvGraphicFramePr>
            <p:cNvPr id="20" name="Chart 19"/>
            <p:cNvGraphicFramePr>
              <a:graphicFrameLocks/>
            </p:cNvGraphicFramePr>
            <p:nvPr/>
          </p:nvGraphicFramePr>
          <p:xfrm>
            <a:off x="1686779" y="681670"/>
            <a:ext cx="2195208" cy="1804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nvGraphicFramePr>
          <p:xfrm>
            <a:off x="6000106" y="698465"/>
            <a:ext cx="2576225" cy="1817501"/>
          </p:xfrm>
          <a:graphic>
            <a:graphicData uri="http://schemas.openxmlformats.org/drawingml/2006/chart">
              <c:chart xmlns:c="http://schemas.openxmlformats.org/drawingml/2006/chart" xmlns:r="http://schemas.openxmlformats.org/officeDocument/2006/relationships" r:id="rId4"/>
            </a:graphicData>
          </a:graphic>
        </p:graphicFrame>
      </p:grpSp>
      <p:sp>
        <p:nvSpPr>
          <p:cNvPr id="25" name="TextBox 24"/>
          <p:cNvSpPr txBox="1"/>
          <p:nvPr/>
        </p:nvSpPr>
        <p:spPr>
          <a:xfrm>
            <a:off x="2076455" y="962628"/>
            <a:ext cx="1484702" cy="461665"/>
          </a:xfrm>
          <a:prstGeom prst="rect">
            <a:avLst/>
          </a:prstGeom>
          <a:noFill/>
        </p:spPr>
        <p:txBody>
          <a:bodyPr wrap="none" rtlCol="0">
            <a:spAutoFit/>
          </a:bodyPr>
          <a:lstStyle/>
          <a:p>
            <a:r>
              <a:rPr lang="en-US" sz="2400" b="1" u="sng" dirty="0"/>
              <a:t>GASOLINE</a:t>
            </a:r>
          </a:p>
        </p:txBody>
      </p:sp>
      <p:sp>
        <p:nvSpPr>
          <p:cNvPr id="26" name="TextBox 25"/>
          <p:cNvSpPr txBox="1"/>
          <p:nvPr/>
        </p:nvSpPr>
        <p:spPr>
          <a:xfrm>
            <a:off x="4748206" y="956785"/>
            <a:ext cx="700833" cy="461665"/>
          </a:xfrm>
          <a:prstGeom prst="rect">
            <a:avLst/>
          </a:prstGeom>
          <a:noFill/>
        </p:spPr>
        <p:txBody>
          <a:bodyPr wrap="none" rtlCol="0">
            <a:spAutoFit/>
          </a:bodyPr>
          <a:lstStyle/>
          <a:p>
            <a:r>
              <a:rPr lang="en-US" sz="2400" b="1" u="sng" dirty="0"/>
              <a:t>JP-5</a:t>
            </a:r>
          </a:p>
        </p:txBody>
      </p:sp>
      <p:sp>
        <p:nvSpPr>
          <p:cNvPr id="27" name="TextBox 26"/>
          <p:cNvSpPr txBox="1"/>
          <p:nvPr/>
        </p:nvSpPr>
        <p:spPr>
          <a:xfrm>
            <a:off x="6786965" y="962618"/>
            <a:ext cx="1034450" cy="461665"/>
          </a:xfrm>
          <a:prstGeom prst="rect">
            <a:avLst/>
          </a:prstGeom>
          <a:noFill/>
        </p:spPr>
        <p:txBody>
          <a:bodyPr wrap="none" rtlCol="0">
            <a:spAutoFit/>
          </a:bodyPr>
          <a:lstStyle/>
          <a:p>
            <a:r>
              <a:rPr lang="en-US" sz="2400" b="1" u="sng" dirty="0"/>
              <a:t>DIESEL</a:t>
            </a:r>
          </a:p>
        </p:txBody>
      </p:sp>
      <p:cxnSp>
        <p:nvCxnSpPr>
          <p:cNvPr id="39" name="Straight Connector 38"/>
          <p:cNvCxnSpPr/>
          <p:nvPr/>
        </p:nvCxnSpPr>
        <p:spPr>
          <a:xfrm flipV="1">
            <a:off x="25638" y="3110375"/>
            <a:ext cx="9084179" cy="3071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474718" y="2333728"/>
            <a:ext cx="609462" cy="400110"/>
          </a:xfrm>
          <a:prstGeom prst="rect">
            <a:avLst/>
          </a:prstGeom>
          <a:noFill/>
        </p:spPr>
        <p:txBody>
          <a:bodyPr wrap="none" rtlCol="0">
            <a:spAutoFit/>
          </a:bodyPr>
          <a:lstStyle/>
          <a:p>
            <a:r>
              <a:rPr lang="en-US" sz="2000" b="1" dirty="0"/>
              <a:t>TPH</a:t>
            </a:r>
          </a:p>
        </p:txBody>
      </p:sp>
      <p:sp>
        <p:nvSpPr>
          <p:cNvPr id="53" name="TextBox 52"/>
          <p:cNvSpPr txBox="1"/>
          <p:nvPr/>
        </p:nvSpPr>
        <p:spPr>
          <a:xfrm>
            <a:off x="4798902" y="2324591"/>
            <a:ext cx="609462" cy="400110"/>
          </a:xfrm>
          <a:prstGeom prst="rect">
            <a:avLst/>
          </a:prstGeom>
          <a:noFill/>
        </p:spPr>
        <p:txBody>
          <a:bodyPr wrap="none" rtlCol="0">
            <a:spAutoFit/>
          </a:bodyPr>
          <a:lstStyle/>
          <a:p>
            <a:r>
              <a:rPr lang="en-US" sz="2000" b="1" dirty="0"/>
              <a:t>TPH</a:t>
            </a:r>
          </a:p>
        </p:txBody>
      </p:sp>
      <p:sp>
        <p:nvSpPr>
          <p:cNvPr id="54" name="TextBox 53"/>
          <p:cNvSpPr txBox="1"/>
          <p:nvPr/>
        </p:nvSpPr>
        <p:spPr>
          <a:xfrm>
            <a:off x="6986927" y="2329367"/>
            <a:ext cx="609462" cy="400110"/>
          </a:xfrm>
          <a:prstGeom prst="rect">
            <a:avLst/>
          </a:prstGeom>
          <a:noFill/>
        </p:spPr>
        <p:txBody>
          <a:bodyPr wrap="none" rtlCol="0">
            <a:spAutoFit/>
          </a:bodyPr>
          <a:lstStyle/>
          <a:p>
            <a:r>
              <a:rPr lang="en-US" sz="2000" b="1" dirty="0"/>
              <a:t>TPH</a:t>
            </a:r>
          </a:p>
        </p:txBody>
      </p:sp>
      <p:grpSp>
        <p:nvGrpSpPr>
          <p:cNvPr id="23" name="Group 22"/>
          <p:cNvGrpSpPr/>
          <p:nvPr/>
        </p:nvGrpSpPr>
        <p:grpSpPr>
          <a:xfrm>
            <a:off x="188407" y="3040142"/>
            <a:ext cx="8191933" cy="1891133"/>
            <a:chOff x="188407" y="3040142"/>
            <a:chExt cx="8191933" cy="1891133"/>
          </a:xfrm>
        </p:grpSpPr>
        <p:graphicFrame>
          <p:nvGraphicFramePr>
            <p:cNvPr id="43" name="Chart 42">
              <a:extLst>
                <a:ext uri="{FF2B5EF4-FFF2-40B4-BE49-F238E27FC236}">
                  <a16:creationId xmlns:a16="http://schemas.microsoft.com/office/drawing/2014/main" id="{00000000-0008-0000-0A00-000002000000}"/>
                </a:ext>
              </a:extLst>
            </p:cNvPr>
            <p:cNvGraphicFramePr>
              <a:graphicFrameLocks/>
            </p:cNvGraphicFramePr>
            <p:nvPr/>
          </p:nvGraphicFramePr>
          <p:xfrm>
            <a:off x="4127620" y="3091417"/>
            <a:ext cx="1955470" cy="17967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188407" y="3210298"/>
              <a:ext cx="1526765" cy="1015663"/>
            </a:xfrm>
            <a:prstGeom prst="rect">
              <a:avLst/>
            </a:prstGeom>
            <a:noFill/>
          </p:spPr>
          <p:txBody>
            <a:bodyPr wrap="none" rtlCol="0">
              <a:spAutoFit/>
            </a:bodyPr>
            <a:lstStyle/>
            <a:p>
              <a:pPr algn="ctr"/>
              <a:r>
                <a:rPr lang="en-US" sz="2400" b="1" dirty="0"/>
                <a:t>Soil</a:t>
              </a:r>
            </a:p>
            <a:p>
              <a:pPr algn="ctr"/>
              <a:r>
                <a:rPr lang="en-US" b="1" dirty="0"/>
                <a:t>(fuel depleted</a:t>
              </a:r>
            </a:p>
            <a:p>
              <a:pPr algn="ctr"/>
              <a:r>
                <a:rPr lang="en-US" b="1" dirty="0"/>
                <a:t>over time)</a:t>
              </a:r>
            </a:p>
          </p:txBody>
        </p:sp>
        <p:graphicFrame>
          <p:nvGraphicFramePr>
            <p:cNvPr id="3" name="Chart 2"/>
            <p:cNvGraphicFramePr>
              <a:graphicFrameLocks/>
            </p:cNvGraphicFramePr>
            <p:nvPr>
              <p:extLst>
                <p:ext uri="{D42A27DB-BD31-4B8C-83A1-F6EECF244321}">
                  <p14:modId xmlns:p14="http://schemas.microsoft.com/office/powerpoint/2010/main" val="4125170183"/>
                </p:ext>
              </p:extLst>
            </p:nvPr>
          </p:nvGraphicFramePr>
          <p:xfrm>
            <a:off x="6244460" y="3040142"/>
            <a:ext cx="2135880" cy="180579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 name="Chart 1"/>
            <p:cNvGraphicFramePr>
              <a:graphicFrameLocks/>
            </p:cNvGraphicFramePr>
            <p:nvPr>
              <p:extLst>
                <p:ext uri="{D42A27DB-BD31-4B8C-83A1-F6EECF244321}">
                  <p14:modId xmlns:p14="http://schemas.microsoft.com/office/powerpoint/2010/main" val="1785027623"/>
                </p:ext>
              </p:extLst>
            </p:nvPr>
          </p:nvGraphicFramePr>
          <p:xfrm>
            <a:off x="1818383" y="3114357"/>
            <a:ext cx="1983182" cy="1816918"/>
          </p:xfrm>
          <a:graphic>
            <a:graphicData uri="http://schemas.openxmlformats.org/drawingml/2006/chart">
              <c:chart xmlns:c="http://schemas.openxmlformats.org/drawingml/2006/chart" xmlns:r="http://schemas.openxmlformats.org/officeDocument/2006/relationships" r:id="rId7"/>
            </a:graphicData>
          </a:graphic>
        </p:graphicFrame>
        <p:sp>
          <p:nvSpPr>
            <p:cNvPr id="55" name="TextBox 54"/>
            <p:cNvSpPr txBox="1"/>
            <p:nvPr/>
          </p:nvSpPr>
          <p:spPr>
            <a:xfrm>
              <a:off x="2488318" y="4081035"/>
              <a:ext cx="609462" cy="400110"/>
            </a:xfrm>
            <a:prstGeom prst="rect">
              <a:avLst/>
            </a:prstGeom>
            <a:noFill/>
          </p:spPr>
          <p:txBody>
            <a:bodyPr wrap="none" rtlCol="0">
              <a:spAutoFit/>
            </a:bodyPr>
            <a:lstStyle/>
            <a:p>
              <a:r>
                <a:rPr lang="en-US" sz="2000" b="1" dirty="0"/>
                <a:t>TPH</a:t>
              </a:r>
            </a:p>
          </p:txBody>
        </p:sp>
        <p:sp>
          <p:nvSpPr>
            <p:cNvPr id="56" name="TextBox 55"/>
            <p:cNvSpPr txBox="1"/>
            <p:nvPr/>
          </p:nvSpPr>
          <p:spPr>
            <a:xfrm>
              <a:off x="4774000" y="4071898"/>
              <a:ext cx="609462" cy="400110"/>
            </a:xfrm>
            <a:prstGeom prst="rect">
              <a:avLst/>
            </a:prstGeom>
            <a:noFill/>
          </p:spPr>
          <p:txBody>
            <a:bodyPr wrap="none" rtlCol="0">
              <a:spAutoFit/>
            </a:bodyPr>
            <a:lstStyle/>
            <a:p>
              <a:r>
                <a:rPr lang="en-US" sz="2000" b="1" dirty="0"/>
                <a:t>TPH</a:t>
              </a:r>
            </a:p>
          </p:txBody>
        </p:sp>
        <p:sp>
          <p:nvSpPr>
            <p:cNvPr id="57" name="TextBox 56"/>
            <p:cNvSpPr txBox="1"/>
            <p:nvPr/>
          </p:nvSpPr>
          <p:spPr>
            <a:xfrm>
              <a:off x="6986585" y="4076674"/>
              <a:ext cx="609462" cy="400110"/>
            </a:xfrm>
            <a:prstGeom prst="rect">
              <a:avLst/>
            </a:prstGeom>
            <a:noFill/>
          </p:spPr>
          <p:txBody>
            <a:bodyPr wrap="none" rtlCol="0">
              <a:spAutoFit/>
            </a:bodyPr>
            <a:lstStyle/>
            <a:p>
              <a:r>
                <a:rPr lang="en-US" sz="2000" b="1" dirty="0"/>
                <a:t>TPH</a:t>
              </a:r>
            </a:p>
          </p:txBody>
        </p:sp>
      </p:grpSp>
      <p:grpSp>
        <p:nvGrpSpPr>
          <p:cNvPr id="19" name="Group 18"/>
          <p:cNvGrpSpPr/>
          <p:nvPr/>
        </p:nvGrpSpPr>
        <p:grpSpPr>
          <a:xfrm>
            <a:off x="342783" y="1240514"/>
            <a:ext cx="1210875" cy="370709"/>
            <a:chOff x="355795" y="1934688"/>
            <a:chExt cx="1073857" cy="245302"/>
          </a:xfrm>
        </p:grpSpPr>
        <p:sp>
          <p:nvSpPr>
            <p:cNvPr id="73" name="TextBox 72"/>
            <p:cNvSpPr txBox="1"/>
            <p:nvPr/>
          </p:nvSpPr>
          <p:spPr>
            <a:xfrm>
              <a:off x="355795" y="1935599"/>
              <a:ext cx="1073857" cy="244391"/>
            </a:xfrm>
            <a:prstGeom prst="rect">
              <a:avLst/>
            </a:prstGeom>
            <a:solidFill>
              <a:schemeClr val="accent2"/>
            </a:solidFill>
            <a:ln>
              <a:solidFill>
                <a:schemeClr val="tx1"/>
              </a:solidFill>
            </a:ln>
          </p:spPr>
          <p:txBody>
            <a:bodyPr wrap="square" rtlCol="0">
              <a:spAutoFit/>
            </a:bodyPr>
            <a:lstStyle/>
            <a:p>
              <a:pPr algn="ctr"/>
              <a:endParaRPr lang="en-US" b="1" dirty="0"/>
            </a:p>
          </p:txBody>
        </p:sp>
        <p:sp>
          <p:nvSpPr>
            <p:cNvPr id="74" name="TextBox 73"/>
            <p:cNvSpPr txBox="1"/>
            <p:nvPr/>
          </p:nvSpPr>
          <p:spPr>
            <a:xfrm>
              <a:off x="589998" y="1934688"/>
              <a:ext cx="503536" cy="244391"/>
            </a:xfrm>
            <a:prstGeom prst="rect">
              <a:avLst/>
            </a:prstGeom>
            <a:noFill/>
          </p:spPr>
          <p:txBody>
            <a:bodyPr wrap="none" rtlCol="0" anchor="ctr" anchorCtr="0">
              <a:spAutoFit/>
            </a:bodyPr>
            <a:lstStyle/>
            <a:p>
              <a:r>
                <a:rPr lang="en-US" b="1" dirty="0"/>
                <a:t>TPH</a:t>
              </a:r>
            </a:p>
          </p:txBody>
        </p:sp>
      </p:grpSp>
      <p:cxnSp>
        <p:nvCxnSpPr>
          <p:cNvPr id="40" name="Straight Connector 39"/>
          <p:cNvCxnSpPr/>
          <p:nvPr/>
        </p:nvCxnSpPr>
        <p:spPr>
          <a:xfrm flipV="1">
            <a:off x="7125" y="4869467"/>
            <a:ext cx="9084179" cy="3071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4950" y="4933869"/>
            <a:ext cx="8479474" cy="1853480"/>
            <a:chOff x="-53712" y="4933869"/>
            <a:chExt cx="8479474" cy="1853480"/>
          </a:xfrm>
        </p:grpSpPr>
        <p:graphicFrame>
          <p:nvGraphicFramePr>
            <p:cNvPr id="63" name="Chart 62">
              <a:extLst>
                <a:ext uri="{FF2B5EF4-FFF2-40B4-BE49-F238E27FC236}">
                  <a16:creationId xmlns:a16="http://schemas.microsoft.com/office/drawing/2014/main" id="{00000000-0008-0000-0A00-000003000000}"/>
                </a:ext>
              </a:extLst>
            </p:cNvPr>
            <p:cNvGraphicFramePr>
              <a:graphicFrameLocks/>
            </p:cNvGraphicFramePr>
            <p:nvPr/>
          </p:nvGraphicFramePr>
          <p:xfrm>
            <a:off x="4200343" y="4934177"/>
            <a:ext cx="1876702" cy="1853172"/>
          </p:xfrm>
          <a:graphic>
            <a:graphicData uri="http://schemas.openxmlformats.org/drawingml/2006/chart">
              <c:chart xmlns:c="http://schemas.openxmlformats.org/drawingml/2006/chart" xmlns:r="http://schemas.openxmlformats.org/officeDocument/2006/relationships" r:id="rId8"/>
            </a:graphicData>
          </a:graphic>
        </p:graphicFrame>
        <p:sp>
          <p:nvSpPr>
            <p:cNvPr id="15" name="TextBox 14"/>
            <p:cNvSpPr txBox="1"/>
            <p:nvPr/>
          </p:nvSpPr>
          <p:spPr>
            <a:xfrm>
              <a:off x="-53712" y="5077350"/>
              <a:ext cx="1989384" cy="738664"/>
            </a:xfrm>
            <a:prstGeom prst="rect">
              <a:avLst/>
            </a:prstGeom>
            <a:noFill/>
          </p:spPr>
          <p:txBody>
            <a:bodyPr wrap="square" rtlCol="0">
              <a:spAutoFit/>
            </a:bodyPr>
            <a:lstStyle/>
            <a:p>
              <a:pPr algn="ctr"/>
              <a:r>
                <a:rPr lang="en-US" sz="2400" b="1" dirty="0"/>
                <a:t>Water</a:t>
              </a:r>
            </a:p>
            <a:p>
              <a:pPr algn="ctr"/>
              <a:r>
                <a:rPr lang="en-US" b="1" dirty="0"/>
                <a:t>(mostly aromatics)</a:t>
              </a:r>
            </a:p>
          </p:txBody>
        </p:sp>
        <p:graphicFrame>
          <p:nvGraphicFramePr>
            <p:cNvPr id="17" name="Chart 16"/>
            <p:cNvGraphicFramePr>
              <a:graphicFrameLocks/>
            </p:cNvGraphicFramePr>
            <p:nvPr>
              <p:extLst>
                <p:ext uri="{D42A27DB-BD31-4B8C-83A1-F6EECF244321}">
                  <p14:modId xmlns:p14="http://schemas.microsoft.com/office/powerpoint/2010/main" val="120834856"/>
                </p:ext>
              </p:extLst>
            </p:nvPr>
          </p:nvGraphicFramePr>
          <p:xfrm>
            <a:off x="6324758" y="4939852"/>
            <a:ext cx="2101004" cy="183895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Chart 15"/>
            <p:cNvGraphicFramePr>
              <a:graphicFrameLocks/>
            </p:cNvGraphicFramePr>
            <p:nvPr/>
          </p:nvGraphicFramePr>
          <p:xfrm>
            <a:off x="1587326" y="4933869"/>
            <a:ext cx="2557150" cy="1805336"/>
          </p:xfrm>
          <a:graphic>
            <a:graphicData uri="http://schemas.openxmlformats.org/drawingml/2006/chart">
              <c:chart xmlns:c="http://schemas.openxmlformats.org/drawingml/2006/chart" xmlns:r="http://schemas.openxmlformats.org/officeDocument/2006/relationships" r:id="rId10"/>
            </a:graphicData>
          </a:graphic>
        </p:graphicFrame>
        <p:sp>
          <p:nvSpPr>
            <p:cNvPr id="51" name="TextBox 50"/>
            <p:cNvSpPr txBox="1"/>
            <p:nvPr/>
          </p:nvSpPr>
          <p:spPr>
            <a:xfrm>
              <a:off x="2409610" y="5895372"/>
              <a:ext cx="884345" cy="400110"/>
            </a:xfrm>
            <a:prstGeom prst="rect">
              <a:avLst/>
            </a:prstGeom>
            <a:noFill/>
          </p:spPr>
          <p:txBody>
            <a:bodyPr wrap="none" rtlCol="0">
              <a:spAutoFit/>
            </a:bodyPr>
            <a:lstStyle/>
            <a:p>
              <a:r>
                <a:rPr lang="en-US" sz="2000" b="1" dirty="0"/>
                <a:t>BTEXN</a:t>
              </a:r>
            </a:p>
          </p:txBody>
        </p:sp>
        <p:sp>
          <p:nvSpPr>
            <p:cNvPr id="58" name="TextBox 57"/>
            <p:cNvSpPr txBox="1"/>
            <p:nvPr/>
          </p:nvSpPr>
          <p:spPr>
            <a:xfrm>
              <a:off x="2305651" y="5173667"/>
              <a:ext cx="609462" cy="400110"/>
            </a:xfrm>
            <a:prstGeom prst="rect">
              <a:avLst/>
            </a:prstGeom>
            <a:noFill/>
          </p:spPr>
          <p:txBody>
            <a:bodyPr wrap="none" rtlCol="0">
              <a:spAutoFit/>
            </a:bodyPr>
            <a:lstStyle/>
            <a:p>
              <a:r>
                <a:rPr lang="en-US" sz="2000" b="1" dirty="0"/>
                <a:t>TPH</a:t>
              </a:r>
            </a:p>
          </p:txBody>
        </p:sp>
        <p:sp>
          <p:nvSpPr>
            <p:cNvPr id="59" name="TextBox 58"/>
            <p:cNvSpPr txBox="1"/>
            <p:nvPr/>
          </p:nvSpPr>
          <p:spPr>
            <a:xfrm>
              <a:off x="4532001" y="5262214"/>
              <a:ext cx="609462" cy="400110"/>
            </a:xfrm>
            <a:prstGeom prst="rect">
              <a:avLst/>
            </a:prstGeom>
            <a:noFill/>
          </p:spPr>
          <p:txBody>
            <a:bodyPr wrap="none" rtlCol="0">
              <a:spAutoFit/>
            </a:bodyPr>
            <a:lstStyle/>
            <a:p>
              <a:r>
                <a:rPr lang="en-US" sz="2000" b="1" dirty="0"/>
                <a:t>TPH</a:t>
              </a:r>
            </a:p>
          </p:txBody>
        </p:sp>
        <p:sp>
          <p:nvSpPr>
            <p:cNvPr id="60" name="TextBox 59"/>
            <p:cNvSpPr txBox="1"/>
            <p:nvPr/>
          </p:nvSpPr>
          <p:spPr>
            <a:xfrm>
              <a:off x="6720867" y="5297183"/>
              <a:ext cx="609462" cy="400110"/>
            </a:xfrm>
            <a:prstGeom prst="rect">
              <a:avLst/>
            </a:prstGeom>
            <a:noFill/>
          </p:spPr>
          <p:txBody>
            <a:bodyPr wrap="none" rtlCol="0">
              <a:spAutoFit/>
            </a:bodyPr>
            <a:lstStyle/>
            <a:p>
              <a:r>
                <a:rPr lang="en-US" sz="2000" b="1" dirty="0"/>
                <a:t>TPH</a:t>
              </a:r>
            </a:p>
          </p:txBody>
        </p:sp>
        <p:sp>
          <p:nvSpPr>
            <p:cNvPr id="75" name="TextBox 74"/>
            <p:cNvSpPr txBox="1"/>
            <p:nvPr/>
          </p:nvSpPr>
          <p:spPr>
            <a:xfrm>
              <a:off x="5304609" y="5473774"/>
              <a:ext cx="351378" cy="523220"/>
            </a:xfrm>
            <a:prstGeom prst="rect">
              <a:avLst/>
            </a:prstGeom>
            <a:noFill/>
          </p:spPr>
          <p:txBody>
            <a:bodyPr wrap="none" rtlCol="0">
              <a:spAutoFit/>
            </a:bodyPr>
            <a:lstStyle/>
            <a:p>
              <a:r>
                <a:rPr lang="en-US" sz="2800" b="1" dirty="0"/>
                <a:t>?</a:t>
              </a:r>
            </a:p>
          </p:txBody>
        </p:sp>
      </p:grpSp>
      <p:grpSp>
        <p:nvGrpSpPr>
          <p:cNvPr id="4" name="Group 3">
            <a:extLst>
              <a:ext uri="{FF2B5EF4-FFF2-40B4-BE49-F238E27FC236}">
                <a16:creationId xmlns:a16="http://schemas.microsoft.com/office/drawing/2014/main" id="{2B96B8E1-05E4-41C6-974A-C2A7F130A857}"/>
              </a:ext>
            </a:extLst>
          </p:cNvPr>
          <p:cNvGrpSpPr/>
          <p:nvPr/>
        </p:nvGrpSpPr>
        <p:grpSpPr>
          <a:xfrm>
            <a:off x="1834611" y="956785"/>
            <a:ext cx="4372417" cy="5844231"/>
            <a:chOff x="1834611" y="678483"/>
            <a:chExt cx="4372417" cy="6122533"/>
          </a:xfrm>
        </p:grpSpPr>
        <p:cxnSp>
          <p:nvCxnSpPr>
            <p:cNvPr id="82" name="Straight Connector 81"/>
            <p:cNvCxnSpPr/>
            <p:nvPr/>
          </p:nvCxnSpPr>
          <p:spPr>
            <a:xfrm>
              <a:off x="1834611" y="679910"/>
              <a:ext cx="25455" cy="61154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978185" y="678483"/>
              <a:ext cx="25455" cy="61154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181573" y="685601"/>
              <a:ext cx="25455" cy="61154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B37374D0-1BDE-446D-AB6E-B457F06E91DD}"/>
              </a:ext>
            </a:extLst>
          </p:cNvPr>
          <p:cNvGrpSpPr/>
          <p:nvPr/>
        </p:nvGrpSpPr>
        <p:grpSpPr>
          <a:xfrm>
            <a:off x="291827" y="636357"/>
            <a:ext cx="1326395" cy="597566"/>
            <a:chOff x="257129" y="708528"/>
            <a:chExt cx="1326395" cy="597566"/>
          </a:xfrm>
        </p:grpSpPr>
        <p:grpSp>
          <p:nvGrpSpPr>
            <p:cNvPr id="7" name="Group 6">
              <a:extLst>
                <a:ext uri="{FF2B5EF4-FFF2-40B4-BE49-F238E27FC236}">
                  <a16:creationId xmlns:a16="http://schemas.microsoft.com/office/drawing/2014/main" id="{39FD64A0-546C-4154-821D-F4D99690767A}"/>
                </a:ext>
              </a:extLst>
            </p:cNvPr>
            <p:cNvGrpSpPr/>
            <p:nvPr/>
          </p:nvGrpSpPr>
          <p:grpSpPr>
            <a:xfrm>
              <a:off x="327177" y="750293"/>
              <a:ext cx="1197564" cy="514778"/>
              <a:chOff x="101864" y="209480"/>
              <a:chExt cx="1197564" cy="514778"/>
            </a:xfrm>
          </p:grpSpPr>
          <p:sp>
            <p:nvSpPr>
              <p:cNvPr id="5" name="Rectangle 4">
                <a:extLst>
                  <a:ext uri="{FF2B5EF4-FFF2-40B4-BE49-F238E27FC236}">
                    <a16:creationId xmlns:a16="http://schemas.microsoft.com/office/drawing/2014/main" id="{C092C693-1BDB-41C7-805C-63FA7C635183}"/>
                  </a:ext>
                </a:extLst>
              </p:cNvPr>
              <p:cNvSpPr/>
              <p:nvPr/>
            </p:nvSpPr>
            <p:spPr>
              <a:xfrm>
                <a:off x="101864" y="209480"/>
                <a:ext cx="601138" cy="514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18FE544A-A58E-4A62-802C-12770C4602DF}"/>
                  </a:ext>
                </a:extLst>
              </p:cNvPr>
              <p:cNvSpPr/>
              <p:nvPr/>
            </p:nvSpPr>
            <p:spPr>
              <a:xfrm>
                <a:off x="698290" y="209480"/>
                <a:ext cx="601138" cy="51477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a:extLst>
                <a:ext uri="{FF2B5EF4-FFF2-40B4-BE49-F238E27FC236}">
                  <a16:creationId xmlns:a16="http://schemas.microsoft.com/office/drawing/2014/main" id="{5BEACE91-9BB5-48A7-B618-0FC389B71BF7}"/>
                </a:ext>
              </a:extLst>
            </p:cNvPr>
            <p:cNvSpPr txBox="1"/>
            <p:nvPr/>
          </p:nvSpPr>
          <p:spPr>
            <a:xfrm>
              <a:off x="485753" y="708528"/>
              <a:ext cx="814390" cy="369332"/>
            </a:xfrm>
            <a:prstGeom prst="rect">
              <a:avLst/>
            </a:prstGeom>
            <a:noFill/>
          </p:spPr>
          <p:txBody>
            <a:bodyPr wrap="none" rtlCol="0">
              <a:spAutoFit/>
            </a:bodyPr>
            <a:lstStyle/>
            <a:p>
              <a:r>
                <a:rPr lang="en-US" b="1" dirty="0"/>
                <a:t>BTEXN</a:t>
              </a:r>
            </a:p>
          </p:txBody>
        </p:sp>
        <p:sp>
          <p:nvSpPr>
            <p:cNvPr id="77" name="TextBox 76">
              <a:extLst>
                <a:ext uri="{FF2B5EF4-FFF2-40B4-BE49-F238E27FC236}">
                  <a16:creationId xmlns:a16="http://schemas.microsoft.com/office/drawing/2014/main" id="{8CAD5E69-0870-4B95-B8E0-04D2FADC03BE}"/>
                </a:ext>
              </a:extLst>
            </p:cNvPr>
            <p:cNvSpPr txBox="1"/>
            <p:nvPr/>
          </p:nvSpPr>
          <p:spPr>
            <a:xfrm>
              <a:off x="951620" y="936762"/>
              <a:ext cx="631904" cy="369332"/>
            </a:xfrm>
            <a:prstGeom prst="rect">
              <a:avLst/>
            </a:prstGeom>
            <a:noFill/>
          </p:spPr>
          <p:txBody>
            <a:bodyPr wrap="none" rtlCol="0">
              <a:spAutoFit/>
            </a:bodyPr>
            <a:lstStyle/>
            <a:p>
              <a:r>
                <a:rPr lang="en-US" b="1" dirty="0"/>
                <a:t>(old)</a:t>
              </a:r>
            </a:p>
          </p:txBody>
        </p:sp>
        <p:sp>
          <p:nvSpPr>
            <p:cNvPr id="78" name="TextBox 77">
              <a:extLst>
                <a:ext uri="{FF2B5EF4-FFF2-40B4-BE49-F238E27FC236}">
                  <a16:creationId xmlns:a16="http://schemas.microsoft.com/office/drawing/2014/main" id="{1BB0B6EE-8B0D-48B0-89DB-D0419BC42608}"/>
                </a:ext>
              </a:extLst>
            </p:cNvPr>
            <p:cNvSpPr txBox="1"/>
            <p:nvPr/>
          </p:nvSpPr>
          <p:spPr>
            <a:xfrm>
              <a:off x="257129" y="922639"/>
              <a:ext cx="745135" cy="369332"/>
            </a:xfrm>
            <a:prstGeom prst="rect">
              <a:avLst/>
            </a:prstGeom>
            <a:noFill/>
          </p:spPr>
          <p:txBody>
            <a:bodyPr wrap="square" rtlCol="0">
              <a:spAutoFit/>
            </a:bodyPr>
            <a:lstStyle/>
            <a:p>
              <a:r>
                <a:rPr lang="en-US" b="1" dirty="0"/>
                <a:t>(new)</a:t>
              </a:r>
            </a:p>
          </p:txBody>
        </p:sp>
      </p:grpSp>
      <p:sp>
        <p:nvSpPr>
          <p:cNvPr id="79" name="TextBox 78">
            <a:extLst>
              <a:ext uri="{FF2B5EF4-FFF2-40B4-BE49-F238E27FC236}">
                <a16:creationId xmlns:a16="http://schemas.microsoft.com/office/drawing/2014/main" id="{D8863D34-8A1C-4748-AF7A-DB8B6AC235F5}"/>
              </a:ext>
            </a:extLst>
          </p:cNvPr>
          <p:cNvSpPr txBox="1"/>
          <p:nvPr/>
        </p:nvSpPr>
        <p:spPr>
          <a:xfrm>
            <a:off x="5050409" y="3194294"/>
            <a:ext cx="351378" cy="523220"/>
          </a:xfrm>
          <a:prstGeom prst="rect">
            <a:avLst/>
          </a:prstGeom>
          <a:noFill/>
        </p:spPr>
        <p:txBody>
          <a:bodyPr wrap="none" rtlCol="0">
            <a:spAutoFit/>
          </a:bodyPr>
          <a:lstStyle/>
          <a:p>
            <a:r>
              <a:rPr lang="en-US" sz="2800" b="1" dirty="0"/>
              <a:t>?</a:t>
            </a:r>
          </a:p>
        </p:txBody>
      </p:sp>
      <p:sp>
        <p:nvSpPr>
          <p:cNvPr id="61" name="TextBox 60">
            <a:extLst>
              <a:ext uri="{FF2B5EF4-FFF2-40B4-BE49-F238E27FC236}">
                <a16:creationId xmlns:a16="http://schemas.microsoft.com/office/drawing/2014/main" id="{C8D23C7E-0AA9-4254-A58E-D06C3C6D4970}"/>
              </a:ext>
            </a:extLst>
          </p:cNvPr>
          <p:cNvSpPr txBox="1"/>
          <p:nvPr/>
        </p:nvSpPr>
        <p:spPr>
          <a:xfrm>
            <a:off x="4697533" y="5883173"/>
            <a:ext cx="896399" cy="707886"/>
          </a:xfrm>
          <a:prstGeom prst="rect">
            <a:avLst/>
          </a:prstGeom>
          <a:noFill/>
        </p:spPr>
        <p:txBody>
          <a:bodyPr wrap="none" rtlCol="0">
            <a:spAutoFit/>
          </a:bodyPr>
          <a:lstStyle/>
          <a:p>
            <a:pPr algn="ctr"/>
            <a:r>
              <a:rPr lang="en-US" sz="2000" b="1" dirty="0"/>
              <a:t>TPH or</a:t>
            </a:r>
          </a:p>
          <a:p>
            <a:pPr algn="ctr"/>
            <a:r>
              <a:rPr lang="en-US" sz="2000" b="1" dirty="0"/>
              <a:t>BTEXN</a:t>
            </a:r>
          </a:p>
        </p:txBody>
      </p:sp>
      <p:sp>
        <p:nvSpPr>
          <p:cNvPr id="65" name="TextBox 64">
            <a:extLst>
              <a:ext uri="{FF2B5EF4-FFF2-40B4-BE49-F238E27FC236}">
                <a16:creationId xmlns:a16="http://schemas.microsoft.com/office/drawing/2014/main" id="{BFCFF56B-3587-4D72-870B-1356C2537A5F}"/>
              </a:ext>
            </a:extLst>
          </p:cNvPr>
          <p:cNvSpPr txBox="1"/>
          <p:nvPr/>
        </p:nvSpPr>
        <p:spPr>
          <a:xfrm>
            <a:off x="4357027" y="5617026"/>
            <a:ext cx="351378" cy="523220"/>
          </a:xfrm>
          <a:prstGeom prst="rect">
            <a:avLst/>
          </a:prstGeom>
          <a:noFill/>
        </p:spPr>
        <p:txBody>
          <a:bodyPr wrap="none" rtlCol="0">
            <a:spAutoFit/>
          </a:bodyPr>
          <a:lstStyle/>
          <a:p>
            <a:r>
              <a:rPr lang="en-US" sz="2800" b="1" dirty="0"/>
              <a:t>?</a:t>
            </a:r>
          </a:p>
        </p:txBody>
      </p:sp>
      <p:pic>
        <p:nvPicPr>
          <p:cNvPr id="11268" name="Picture 4" descr="Asian Child Smelling A Pink Flower In The Day Stock Photo, Picture And  Royalty Free Image. Image 82244233.">
            <a:extLst>
              <a:ext uri="{FF2B5EF4-FFF2-40B4-BE49-F238E27FC236}">
                <a16:creationId xmlns:a16="http://schemas.microsoft.com/office/drawing/2014/main" id="{BA57ECED-4D46-4C57-96A1-0DEDFB543A3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6578" y="2397919"/>
            <a:ext cx="882479" cy="6610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A56D12F-9A5C-489A-BAA0-102882D544AA}"/>
              </a:ext>
            </a:extLst>
          </p:cNvPr>
          <p:cNvPicPr>
            <a:picLocks noChangeAspect="1"/>
          </p:cNvPicPr>
          <p:nvPr/>
        </p:nvPicPr>
        <p:blipFill>
          <a:blip r:embed="rId12"/>
          <a:stretch>
            <a:fillRect/>
          </a:stretch>
        </p:blipFill>
        <p:spPr>
          <a:xfrm>
            <a:off x="354328" y="5969489"/>
            <a:ext cx="1167528" cy="656734"/>
          </a:xfrm>
          <a:prstGeom prst="rect">
            <a:avLst/>
          </a:prstGeom>
          <a:ln>
            <a:solidFill>
              <a:schemeClr val="tx1"/>
            </a:solidFill>
          </a:ln>
        </p:spPr>
      </p:pic>
      <p:pic>
        <p:nvPicPr>
          <p:cNvPr id="11" name="Picture 10">
            <a:extLst>
              <a:ext uri="{FF2B5EF4-FFF2-40B4-BE49-F238E27FC236}">
                <a16:creationId xmlns:a16="http://schemas.microsoft.com/office/drawing/2014/main" id="{1F6D4C2B-0619-4077-B44F-7334B3227ECE}"/>
              </a:ext>
            </a:extLst>
          </p:cNvPr>
          <p:cNvPicPr>
            <a:picLocks noChangeAspect="1"/>
          </p:cNvPicPr>
          <p:nvPr/>
        </p:nvPicPr>
        <p:blipFill>
          <a:blip r:embed="rId13"/>
          <a:stretch>
            <a:fillRect/>
          </a:stretch>
        </p:blipFill>
        <p:spPr>
          <a:xfrm>
            <a:off x="265321" y="4164613"/>
            <a:ext cx="1356387" cy="634040"/>
          </a:xfrm>
          <a:prstGeom prst="rect">
            <a:avLst/>
          </a:prstGeom>
          <a:ln>
            <a:solidFill>
              <a:schemeClr val="tx1"/>
            </a:solidFill>
          </a:ln>
        </p:spPr>
      </p:pic>
      <p:sp>
        <p:nvSpPr>
          <p:cNvPr id="66" name="TextBox 65"/>
          <p:cNvSpPr txBox="1"/>
          <p:nvPr/>
        </p:nvSpPr>
        <p:spPr>
          <a:xfrm>
            <a:off x="7470037" y="5489438"/>
            <a:ext cx="351378" cy="523220"/>
          </a:xfrm>
          <a:prstGeom prst="rect">
            <a:avLst/>
          </a:prstGeom>
          <a:noFill/>
        </p:spPr>
        <p:txBody>
          <a:bodyPr wrap="none" rtlCol="0">
            <a:spAutoFit/>
          </a:bodyPr>
          <a:lstStyle/>
          <a:p>
            <a:r>
              <a:rPr lang="en-US" sz="2800" b="1" dirty="0"/>
              <a:t>?</a:t>
            </a:r>
          </a:p>
        </p:txBody>
      </p:sp>
      <p:sp>
        <p:nvSpPr>
          <p:cNvPr id="6" name="Oval 5"/>
          <p:cNvSpPr/>
          <p:nvPr/>
        </p:nvSpPr>
        <p:spPr>
          <a:xfrm>
            <a:off x="25638" y="4964963"/>
            <a:ext cx="9118362" cy="1893037"/>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12EF77DE-1B98-440C-B8AB-8873503F5821}"/>
              </a:ext>
            </a:extLst>
          </p:cNvPr>
          <p:cNvSpPr txBox="1"/>
          <p:nvPr/>
        </p:nvSpPr>
        <p:spPr>
          <a:xfrm>
            <a:off x="6919368" y="5862323"/>
            <a:ext cx="896399" cy="707886"/>
          </a:xfrm>
          <a:prstGeom prst="rect">
            <a:avLst/>
          </a:prstGeom>
          <a:noFill/>
        </p:spPr>
        <p:txBody>
          <a:bodyPr wrap="none" rtlCol="0">
            <a:spAutoFit/>
          </a:bodyPr>
          <a:lstStyle/>
          <a:p>
            <a:pPr algn="ctr"/>
            <a:r>
              <a:rPr lang="en-US" sz="2000" b="1" dirty="0"/>
              <a:t>TPH or</a:t>
            </a:r>
          </a:p>
          <a:p>
            <a:pPr algn="ctr"/>
            <a:r>
              <a:rPr lang="en-US" sz="2000" b="1" dirty="0"/>
              <a:t>BTEXN</a:t>
            </a:r>
          </a:p>
        </p:txBody>
      </p:sp>
      <p:sp>
        <p:nvSpPr>
          <p:cNvPr id="12" name="Slide Number Placeholder 11"/>
          <p:cNvSpPr>
            <a:spLocks noGrp="1"/>
          </p:cNvSpPr>
          <p:nvPr>
            <p:ph type="sldNum" sz="quarter" idx="12"/>
          </p:nvPr>
        </p:nvSpPr>
        <p:spPr/>
        <p:txBody>
          <a:bodyPr/>
          <a:lstStyle/>
          <a:p>
            <a:fld id="{77CD6BDE-A700-4CC1-A8B9-DB2FE996EB9A}" type="slidenum">
              <a:rPr lang="en-US" smtClean="0"/>
              <a:pPr/>
              <a:t>42</a:t>
            </a:fld>
            <a:endParaRPr lang="en-US"/>
          </a:p>
        </p:txBody>
      </p:sp>
    </p:spTree>
    <p:extLst>
      <p:ext uri="{BB962C8B-B14F-4D97-AF65-F5344CB8AC3E}">
        <p14:creationId xmlns:p14="http://schemas.microsoft.com/office/powerpoint/2010/main" val="2198676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507995" y="51045"/>
            <a:ext cx="8138190" cy="1077218"/>
          </a:xfrm>
          <a:prstGeom prst="rect">
            <a:avLst/>
          </a:prstGeom>
          <a:noFill/>
        </p:spPr>
        <p:txBody>
          <a:bodyPr wrap="none" rtlCol="0">
            <a:spAutoFit/>
          </a:bodyPr>
          <a:lstStyle/>
          <a:p>
            <a:pPr algn="ctr"/>
            <a:r>
              <a:rPr lang="en-US" sz="3200" b="1" dirty="0">
                <a:cs typeface="Times New Roman" pitchFamily="18" charset="0"/>
                <a:sym typeface="Helvetica" charset="0"/>
              </a:rPr>
              <a:t>Chemistry and Toxicity of</a:t>
            </a:r>
          </a:p>
          <a:p>
            <a:pPr algn="ctr"/>
            <a:r>
              <a:rPr lang="en-US" sz="3200" b="1" dirty="0">
                <a:cs typeface="Times New Roman" pitchFamily="18" charset="0"/>
                <a:sym typeface="Helvetica" charset="0"/>
              </a:rPr>
              <a:t>Degraded of Petroleum in Water (HIDOH 2018)</a:t>
            </a:r>
          </a:p>
        </p:txBody>
      </p:sp>
      <p:grpSp>
        <p:nvGrpSpPr>
          <p:cNvPr id="4" name="Group 3">
            <a:extLst>
              <a:ext uri="{FF2B5EF4-FFF2-40B4-BE49-F238E27FC236}">
                <a16:creationId xmlns:a16="http://schemas.microsoft.com/office/drawing/2014/main" id="{6D6E07AC-64A6-457A-B313-E64204B282DE}"/>
              </a:ext>
            </a:extLst>
          </p:cNvPr>
          <p:cNvGrpSpPr/>
          <p:nvPr/>
        </p:nvGrpSpPr>
        <p:grpSpPr>
          <a:xfrm>
            <a:off x="1020452" y="1138028"/>
            <a:ext cx="7132236" cy="4362129"/>
            <a:chOff x="1020452" y="1397914"/>
            <a:chExt cx="7132236" cy="4362129"/>
          </a:xfrm>
        </p:grpSpPr>
        <p:sp>
          <p:nvSpPr>
            <p:cNvPr id="5" name="Rectangle 4">
              <a:extLst>
                <a:ext uri="{FF2B5EF4-FFF2-40B4-BE49-F238E27FC236}">
                  <a16:creationId xmlns:a16="http://schemas.microsoft.com/office/drawing/2014/main" id="{C092C693-1BDB-41C7-805C-63FA7C635183}"/>
                </a:ext>
              </a:extLst>
            </p:cNvPr>
            <p:cNvSpPr/>
            <p:nvPr/>
          </p:nvSpPr>
          <p:spPr>
            <a:xfrm>
              <a:off x="1020452" y="1719051"/>
              <a:ext cx="1265914" cy="1652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BTEXN</a:t>
              </a:r>
            </a:p>
          </p:txBody>
        </p:sp>
        <p:sp>
          <p:nvSpPr>
            <p:cNvPr id="64" name="Rectangle 63">
              <a:extLst>
                <a:ext uri="{FF2B5EF4-FFF2-40B4-BE49-F238E27FC236}">
                  <a16:creationId xmlns:a16="http://schemas.microsoft.com/office/drawing/2014/main" id="{18FE544A-A58E-4A62-802C-12770C4602DF}"/>
                </a:ext>
              </a:extLst>
            </p:cNvPr>
            <p:cNvSpPr/>
            <p:nvPr/>
          </p:nvSpPr>
          <p:spPr>
            <a:xfrm>
              <a:off x="1020452" y="3522214"/>
              <a:ext cx="1265914" cy="165299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TPH</a:t>
              </a:r>
              <a:endParaRPr lang="en-US" sz="2400" dirty="0">
                <a:solidFill>
                  <a:schemeClr val="tx1"/>
                </a:solidFill>
              </a:endParaRPr>
            </a:p>
          </p:txBody>
        </p:sp>
        <p:cxnSp>
          <p:nvCxnSpPr>
            <p:cNvPr id="18" name="Straight Arrow Connector 17"/>
            <p:cNvCxnSpPr>
              <a:stCxn id="5" idx="3"/>
            </p:cNvCxnSpPr>
            <p:nvPr/>
          </p:nvCxnSpPr>
          <p:spPr>
            <a:xfrm>
              <a:off x="2286366" y="2545550"/>
              <a:ext cx="1943802" cy="8264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2286366" y="3666146"/>
              <a:ext cx="1943802" cy="6825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18FE544A-A58E-4A62-802C-12770C4602DF}"/>
                </a:ext>
              </a:extLst>
            </p:cNvPr>
            <p:cNvSpPr/>
            <p:nvPr/>
          </p:nvSpPr>
          <p:spPr>
            <a:xfrm>
              <a:off x="4326250" y="2695715"/>
              <a:ext cx="1265914" cy="1652997"/>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HOPs</a:t>
              </a:r>
              <a:endParaRPr lang="en-US" sz="2400" dirty="0">
                <a:solidFill>
                  <a:schemeClr val="tx1"/>
                </a:solidFill>
              </a:endParaRPr>
            </a:p>
          </p:txBody>
        </p:sp>
        <p:sp>
          <p:nvSpPr>
            <p:cNvPr id="70" name="TextBox 69"/>
            <p:cNvSpPr txBox="1"/>
            <p:nvPr/>
          </p:nvSpPr>
          <p:spPr>
            <a:xfrm>
              <a:off x="3786683" y="4348712"/>
              <a:ext cx="2342259" cy="1015663"/>
            </a:xfrm>
            <a:prstGeom prst="rect">
              <a:avLst/>
            </a:prstGeom>
            <a:noFill/>
          </p:spPr>
          <p:txBody>
            <a:bodyPr wrap="square" rtlCol="0">
              <a:spAutoFit/>
            </a:bodyPr>
            <a:lstStyle/>
            <a:p>
              <a:pPr algn="ctr"/>
              <a:r>
                <a:rPr lang="en-US" sz="2000" b="1" dirty="0">
                  <a:cs typeface="Times New Roman" pitchFamily="18" charset="0"/>
                  <a:sym typeface="Helvetica" charset="0"/>
                </a:rPr>
                <a:t>Polar acids/esters, alcohols, ketones, phenols</a:t>
              </a:r>
            </a:p>
          </p:txBody>
        </p:sp>
        <p:cxnSp>
          <p:nvCxnSpPr>
            <p:cNvPr id="71" name="Straight Arrow Connector 70"/>
            <p:cNvCxnSpPr/>
            <p:nvPr/>
          </p:nvCxnSpPr>
          <p:spPr>
            <a:xfrm>
              <a:off x="5592164" y="3522213"/>
              <a:ext cx="107355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18FE544A-A58E-4A62-802C-12770C4602DF}"/>
                </a:ext>
              </a:extLst>
            </p:cNvPr>
            <p:cNvSpPr/>
            <p:nvPr/>
          </p:nvSpPr>
          <p:spPr>
            <a:xfrm>
              <a:off x="6665720" y="2721353"/>
              <a:ext cx="1486968" cy="1652997"/>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Reported as “TPH” in absence of silica gel cleanup </a:t>
              </a:r>
              <a:endParaRPr lang="en-US" dirty="0">
                <a:solidFill>
                  <a:schemeClr val="tx1"/>
                </a:solidFill>
              </a:endParaRPr>
            </a:p>
          </p:txBody>
        </p:sp>
        <p:sp>
          <p:nvSpPr>
            <p:cNvPr id="80" name="TextBox 79"/>
            <p:cNvSpPr txBox="1"/>
            <p:nvPr/>
          </p:nvSpPr>
          <p:spPr>
            <a:xfrm>
              <a:off x="4079162" y="1397914"/>
              <a:ext cx="1896822" cy="1323439"/>
            </a:xfrm>
            <a:prstGeom prst="rect">
              <a:avLst/>
            </a:prstGeom>
            <a:noFill/>
          </p:spPr>
          <p:txBody>
            <a:bodyPr wrap="square" rtlCol="0">
              <a:spAutoFit/>
            </a:bodyPr>
            <a:lstStyle/>
            <a:p>
              <a:pPr algn="ctr"/>
              <a:r>
                <a:rPr lang="en-US" sz="2000" b="1" dirty="0">
                  <a:cs typeface="Times New Roman" pitchFamily="18" charset="0"/>
                  <a:sym typeface="Helvetica" charset="0"/>
                </a:rPr>
                <a:t>Hydrocarbon Oxidation Products</a:t>
              </a:r>
            </a:p>
            <a:p>
              <a:pPr algn="ctr"/>
              <a:r>
                <a:rPr lang="en-US" sz="2000" b="1" dirty="0">
                  <a:cs typeface="Times New Roman" pitchFamily="18" charset="0"/>
                  <a:sym typeface="Helvetica" charset="0"/>
                </a:rPr>
                <a:t>(new term)</a:t>
              </a:r>
            </a:p>
          </p:txBody>
        </p:sp>
        <p:sp>
          <p:nvSpPr>
            <p:cNvPr id="12" name="TextBox 11">
              <a:extLst>
                <a:ext uri="{FF2B5EF4-FFF2-40B4-BE49-F238E27FC236}">
                  <a16:creationId xmlns:a16="http://schemas.microsoft.com/office/drawing/2014/main" id="{43AEABA1-AECE-47C4-B744-790AB2FD3871}"/>
                </a:ext>
              </a:extLst>
            </p:cNvPr>
            <p:cNvSpPr txBox="1"/>
            <p:nvPr/>
          </p:nvSpPr>
          <p:spPr>
            <a:xfrm>
              <a:off x="6709715" y="4744380"/>
              <a:ext cx="1431936" cy="1015663"/>
            </a:xfrm>
            <a:prstGeom prst="rect">
              <a:avLst/>
            </a:prstGeom>
            <a:noFill/>
          </p:spPr>
          <p:txBody>
            <a:bodyPr wrap="square" rtlCol="0">
              <a:spAutoFit/>
            </a:bodyPr>
            <a:lstStyle/>
            <a:p>
              <a:pPr algn="ctr"/>
              <a:r>
                <a:rPr lang="en-US" sz="2000" b="1" dirty="0">
                  <a:cs typeface="Times New Roman" pitchFamily="18" charset="0"/>
                  <a:sym typeface="Helvetica" charset="0"/>
                </a:rPr>
                <a:t>Better Test Methods Needed</a:t>
              </a:r>
            </a:p>
          </p:txBody>
        </p:sp>
        <p:cxnSp>
          <p:nvCxnSpPr>
            <p:cNvPr id="13" name="Straight Arrow Connector 12">
              <a:extLst>
                <a:ext uri="{FF2B5EF4-FFF2-40B4-BE49-F238E27FC236}">
                  <a16:creationId xmlns:a16="http://schemas.microsoft.com/office/drawing/2014/main" id="{A17187C2-5507-419C-94A6-91A4BA19A57C}"/>
                </a:ext>
              </a:extLst>
            </p:cNvPr>
            <p:cNvCxnSpPr>
              <a:cxnSpLocks/>
              <a:stCxn id="12" idx="0"/>
              <a:endCxn id="72" idx="2"/>
            </p:cNvCxnSpPr>
            <p:nvPr/>
          </p:nvCxnSpPr>
          <p:spPr>
            <a:xfrm flipH="1" flipV="1">
              <a:off x="7409204" y="4374350"/>
              <a:ext cx="16479" cy="3700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Rectangle 3">
            <a:extLst>
              <a:ext uri="{FF2B5EF4-FFF2-40B4-BE49-F238E27FC236}">
                <a16:creationId xmlns:a16="http://schemas.microsoft.com/office/drawing/2014/main" id="{31385F14-7E9B-4F20-8F99-5ABF6D1F1288}"/>
              </a:ext>
            </a:extLst>
          </p:cNvPr>
          <p:cNvSpPr txBox="1">
            <a:spLocks noChangeArrowheads="1"/>
          </p:cNvSpPr>
          <p:nvPr/>
        </p:nvSpPr>
        <p:spPr>
          <a:xfrm>
            <a:off x="1149033" y="5468479"/>
            <a:ext cx="6973368" cy="13307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000" b="1" dirty="0">
                <a:cs typeface="Times New Roman" panose="02020603050405020304" pitchFamily="18" charset="0"/>
              </a:rPr>
              <a:t>“It is the mark of an instructed mind to rest easy with the level of precision that the decision requires, and not to try an exactness that is unnecessary for the problem.”</a:t>
            </a:r>
          </a:p>
          <a:p>
            <a:pPr marL="0" indent="0">
              <a:buFontTx/>
              <a:buNone/>
            </a:pPr>
            <a:r>
              <a:rPr lang="en-US" sz="2000" b="1" dirty="0">
                <a:cs typeface="Times New Roman" panose="02020603050405020304" pitchFamily="18" charset="0"/>
              </a:rPr>
              <a:t>Aristotle (paraphrased)</a:t>
            </a:r>
          </a:p>
        </p:txBody>
      </p:sp>
      <p:sp>
        <p:nvSpPr>
          <p:cNvPr id="2" name="Slide Number Placeholder 1"/>
          <p:cNvSpPr>
            <a:spLocks noGrp="1"/>
          </p:cNvSpPr>
          <p:nvPr>
            <p:ph type="sldNum" sz="quarter" idx="12"/>
          </p:nvPr>
        </p:nvSpPr>
        <p:spPr/>
        <p:txBody>
          <a:bodyPr/>
          <a:lstStyle/>
          <a:p>
            <a:fld id="{77CD6BDE-A700-4CC1-A8B9-DB2FE996EB9A}" type="slidenum">
              <a:rPr lang="en-US" smtClean="0"/>
              <a:pPr/>
              <a:t>43</a:t>
            </a:fld>
            <a:endParaRPr lang="en-US"/>
          </a:p>
        </p:txBody>
      </p:sp>
    </p:spTree>
    <p:extLst>
      <p:ext uri="{BB962C8B-B14F-4D97-AF65-F5344CB8AC3E}">
        <p14:creationId xmlns:p14="http://schemas.microsoft.com/office/powerpoint/2010/main" val="350490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913" y="228855"/>
            <a:ext cx="9058541" cy="954107"/>
          </a:xfrm>
          <a:prstGeom prst="rect">
            <a:avLst/>
          </a:prstGeom>
          <a:noFill/>
        </p:spPr>
        <p:txBody>
          <a:bodyPr wrap="square" rtlCol="0">
            <a:spAutoFit/>
          </a:bodyPr>
          <a:lstStyle/>
          <a:p>
            <a:pPr algn="ctr"/>
            <a:r>
              <a:rPr lang="en-US" sz="3000" b="1" baseline="30000" dirty="0">
                <a:cs typeface="Times New Roman" pitchFamily="18" charset="0"/>
              </a:rPr>
              <a:t>1</a:t>
            </a:r>
            <a:r>
              <a:rPr lang="en-US" sz="2800" b="1" dirty="0">
                <a:cs typeface="Times New Roman" pitchFamily="18" charset="0"/>
              </a:rPr>
              <a:t>Example Carbon Range +BTEXN Weighted HOPs Action Levels for Tapwater – Degraded (non-volatile) Plumes</a:t>
            </a:r>
          </a:p>
        </p:txBody>
      </p:sp>
      <p:sp>
        <p:nvSpPr>
          <p:cNvPr id="3" name="Slide Number Placeholder 2"/>
          <p:cNvSpPr>
            <a:spLocks noGrp="1"/>
          </p:cNvSpPr>
          <p:nvPr>
            <p:ph type="sldNum" sz="quarter" idx="12"/>
          </p:nvPr>
        </p:nvSpPr>
        <p:spPr/>
        <p:txBody>
          <a:bodyPr/>
          <a:lstStyle/>
          <a:p>
            <a:fld id="{77CD6BDE-A700-4CC1-A8B9-DB2FE996EB9A}" type="slidenum">
              <a:rPr lang="en-US" smtClean="0"/>
              <a:pPr/>
              <a:t>44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985244559"/>
              </p:ext>
            </p:extLst>
          </p:nvPr>
        </p:nvGraphicFramePr>
        <p:xfrm>
          <a:off x="2139969" y="1736716"/>
          <a:ext cx="4884669" cy="2587666"/>
        </p:xfrm>
        <a:graphic>
          <a:graphicData uri="http://schemas.openxmlformats.org/drawingml/2006/table">
            <a:tbl>
              <a:tblPr firstRow="1" firstCol="1" bandRow="1" bandCol="1"/>
              <a:tblGrid>
                <a:gridCol w="2936228">
                  <a:extLst>
                    <a:ext uri="{9D8B030D-6E8A-4147-A177-3AD203B41FA5}">
                      <a16:colId xmlns:a16="http://schemas.microsoft.com/office/drawing/2014/main" val="20000"/>
                    </a:ext>
                  </a:extLst>
                </a:gridCol>
                <a:gridCol w="1948441">
                  <a:extLst>
                    <a:ext uri="{9D8B030D-6E8A-4147-A177-3AD203B41FA5}">
                      <a16:colId xmlns:a16="http://schemas.microsoft.com/office/drawing/2014/main" val="20001"/>
                    </a:ext>
                  </a:extLst>
                </a:gridCol>
              </a:tblGrid>
              <a:tr h="802337">
                <a:tc>
                  <a:txBody>
                    <a:bodyPr/>
                    <a:lstStyle/>
                    <a:p>
                      <a:pPr marL="53975" marR="0" indent="0" algn="l">
                        <a:spcBef>
                          <a:spcPts val="0"/>
                        </a:spcBef>
                        <a:spcAft>
                          <a:spcPts val="0"/>
                        </a:spcAft>
                      </a:pPr>
                      <a:r>
                        <a:rPr lang="en-US" sz="2400" b="1" dirty="0">
                          <a:effectLst/>
                          <a:latin typeface="+mn-lt"/>
                          <a:ea typeface="Calibri" panose="020F0502020204030204" pitchFamily="34" charset="0"/>
                          <a:cs typeface="Times New Roman" panose="02020603050405020304" pitchFamily="18" charset="0"/>
                        </a:rPr>
                        <a:t>Fuel Type</a:t>
                      </a:r>
                    </a:p>
                  </a:txBody>
                  <a:tcPr marL="68580" marR="6858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65088" marR="0" indent="0" algn="ctr">
                        <a:spcBef>
                          <a:spcPts val="0"/>
                        </a:spcBef>
                        <a:spcAft>
                          <a:spcPts val="0"/>
                        </a:spcAft>
                      </a:pPr>
                      <a:r>
                        <a:rPr lang="en-US" sz="2400" b="1" baseline="30000" dirty="0">
                          <a:effectLst/>
                          <a:latin typeface="+mn-lt"/>
                          <a:ea typeface="Calibri" panose="020F0502020204030204" pitchFamily="34" charset="0"/>
                          <a:cs typeface="Times New Roman" panose="02020603050405020304" pitchFamily="18" charset="0"/>
                        </a:rPr>
                        <a:t>1</a:t>
                      </a:r>
                      <a:r>
                        <a:rPr lang="en-US" sz="2400" b="1" dirty="0">
                          <a:effectLst/>
                          <a:latin typeface="+mn-lt"/>
                          <a:ea typeface="Calibri" panose="020F0502020204030204" pitchFamily="34" charset="0"/>
                          <a:cs typeface="Times New Roman" panose="02020603050405020304" pitchFamily="18" charset="0"/>
                        </a:rPr>
                        <a:t>Tapwater Action Level</a:t>
                      </a:r>
                    </a:p>
                    <a:p>
                      <a:pPr marL="65088" marR="0" indent="0" algn="ctr">
                        <a:spcBef>
                          <a:spcPts val="0"/>
                        </a:spcBef>
                        <a:spcAft>
                          <a:spcPts val="0"/>
                        </a:spcAft>
                      </a:pPr>
                      <a:r>
                        <a:rPr lang="en-US" sz="2400" b="1" dirty="0">
                          <a:effectLst/>
                          <a:latin typeface="+mn-lt"/>
                          <a:ea typeface="Calibri" panose="020F0502020204030204" pitchFamily="34" charset="0"/>
                          <a:cs typeface="Times New Roman" panose="02020603050405020304" pitchFamily="18" charset="0"/>
                        </a:rPr>
                        <a:t>(µg/L)</a:t>
                      </a:r>
                    </a:p>
                  </a:txBody>
                  <a:tcPr marL="68580" marR="6858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8774">
                <a:tc>
                  <a:txBody>
                    <a:bodyPr/>
                    <a:lstStyle/>
                    <a:p>
                      <a:pPr marL="4763" marR="0" indent="-4763">
                        <a:spcBef>
                          <a:spcPts val="600"/>
                        </a:spcBef>
                        <a:spcAft>
                          <a:spcPts val="600"/>
                        </a:spcAft>
                      </a:pPr>
                      <a:r>
                        <a:rPr lang="en-US" sz="2400" b="1" baseline="30000" dirty="0">
                          <a:solidFill>
                            <a:srgbClr val="FF0000"/>
                          </a:solidFill>
                          <a:effectLst/>
                          <a:latin typeface="+mn-lt"/>
                          <a:ea typeface="Calibri" panose="020F0502020204030204" pitchFamily="34" charset="0"/>
                          <a:cs typeface="Times New Roman" panose="02020603050405020304" pitchFamily="18" charset="0"/>
                        </a:rPr>
                        <a:t>2</a:t>
                      </a:r>
                      <a:r>
                        <a:rPr lang="en-US" sz="2400" b="1" dirty="0">
                          <a:solidFill>
                            <a:srgbClr val="FF0000"/>
                          </a:solidFill>
                          <a:effectLst/>
                          <a:latin typeface="+mn-lt"/>
                          <a:ea typeface="Calibri" panose="020F0502020204030204" pitchFamily="34" charset="0"/>
                          <a:cs typeface="Times New Roman" panose="02020603050405020304" pitchFamily="18" charset="0"/>
                        </a:rPr>
                        <a:t>Benzene</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088" marR="0" indent="0" algn="ctr">
                        <a:spcBef>
                          <a:spcPts val="600"/>
                        </a:spcBef>
                        <a:spcAft>
                          <a:spcPts val="600"/>
                        </a:spcAft>
                      </a:pPr>
                      <a:r>
                        <a:rPr lang="en-US" sz="2400" b="1" dirty="0">
                          <a:solidFill>
                            <a:srgbClr val="FF0000"/>
                          </a:solidFill>
                          <a:effectLst/>
                          <a:latin typeface="+mn-lt"/>
                          <a:ea typeface="Calibri" panose="020F0502020204030204" pitchFamily="34" charset="0"/>
                          <a:cs typeface="Times New Roman" panose="02020603050405020304" pitchFamily="18" charset="0"/>
                        </a:rPr>
                        <a:t>5.0</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8774">
                <a:tc>
                  <a:txBody>
                    <a:bodyPr/>
                    <a:lstStyle/>
                    <a:p>
                      <a:pPr marL="4763" marR="0" indent="-4763">
                        <a:spcBef>
                          <a:spcPts val="600"/>
                        </a:spcBef>
                        <a:spcAft>
                          <a:spcPts val="600"/>
                        </a:spcAft>
                      </a:pPr>
                      <a:r>
                        <a:rPr lang="en-US" sz="2400" b="1" baseline="30000" dirty="0">
                          <a:effectLst/>
                          <a:latin typeface="+mn-lt"/>
                          <a:ea typeface="Calibri" panose="020F0502020204030204" pitchFamily="34" charset="0"/>
                          <a:cs typeface="Times New Roman" panose="02020603050405020304" pitchFamily="18" charset="0"/>
                        </a:rPr>
                        <a:t>3</a:t>
                      </a:r>
                      <a:r>
                        <a:rPr lang="en-US" sz="2400" b="1" dirty="0">
                          <a:effectLst/>
                          <a:latin typeface="+mn-lt"/>
                          <a:ea typeface="Calibri" panose="020F0502020204030204" pitchFamily="34" charset="0"/>
                          <a:cs typeface="Times New Roman" panose="02020603050405020304" pitchFamily="18" charset="0"/>
                        </a:rPr>
                        <a:t>TPH (gasoline fuels)</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088" marR="0" indent="0" algn="ctr">
                        <a:spcBef>
                          <a:spcPts val="600"/>
                        </a:spcBef>
                        <a:spcAft>
                          <a:spcPts val="600"/>
                        </a:spcAft>
                      </a:pPr>
                      <a:r>
                        <a:rPr lang="en-US" sz="2400" b="1" dirty="0">
                          <a:effectLst/>
                          <a:latin typeface="+mn-lt"/>
                          <a:ea typeface="Calibri" panose="020F0502020204030204" pitchFamily="34" charset="0"/>
                          <a:cs typeface="Times New Roman" panose="02020603050405020304" pitchFamily="18" charset="0"/>
                        </a:rPr>
                        <a:t>190</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572100"/>
                  </a:ext>
                </a:extLst>
              </a:tr>
              <a:tr h="358923">
                <a:tc>
                  <a:txBody>
                    <a:bodyPr/>
                    <a:lstStyle/>
                    <a:p>
                      <a:pPr marL="4763" marR="0" indent="-4763">
                        <a:spcBef>
                          <a:spcPts val="600"/>
                        </a:spcBef>
                        <a:spcAft>
                          <a:spcPts val="600"/>
                        </a:spcAft>
                      </a:pPr>
                      <a:r>
                        <a:rPr lang="en-US" sz="2400" b="1" baseline="30000" dirty="0">
                          <a:effectLst/>
                          <a:latin typeface="+mn-lt"/>
                          <a:ea typeface="Calibri" panose="020F0502020204030204" pitchFamily="34" charset="0"/>
                          <a:cs typeface="Times New Roman" panose="02020603050405020304" pitchFamily="18" charset="0"/>
                        </a:rPr>
                        <a:t>4</a:t>
                      </a:r>
                      <a:r>
                        <a:rPr lang="en-US" sz="2400" b="1" dirty="0">
                          <a:effectLst/>
                          <a:latin typeface="+mn-lt"/>
                          <a:ea typeface="Calibri" panose="020F0502020204030204" pitchFamily="34" charset="0"/>
                          <a:cs typeface="Times New Roman" panose="02020603050405020304" pitchFamily="18" charset="0"/>
                        </a:rPr>
                        <a:t>TPH (kerosene fuels)</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088" marR="0" indent="0" algn="ctr">
                        <a:spcBef>
                          <a:spcPts val="600"/>
                        </a:spcBef>
                        <a:spcAft>
                          <a:spcPts val="600"/>
                        </a:spcAft>
                      </a:pPr>
                      <a:r>
                        <a:rPr lang="en-US" sz="2400" b="1" dirty="0">
                          <a:effectLst/>
                          <a:latin typeface="+mn-lt"/>
                          <a:ea typeface="Calibri" panose="020F0502020204030204" pitchFamily="34" charset="0"/>
                          <a:cs typeface="Times New Roman" panose="02020603050405020304" pitchFamily="18" charset="0"/>
                        </a:rPr>
                        <a:t>447</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3106">
                <a:tc>
                  <a:txBody>
                    <a:bodyPr/>
                    <a:lstStyle/>
                    <a:p>
                      <a:pPr marL="4763" marR="0" indent="-4763">
                        <a:spcBef>
                          <a:spcPts val="600"/>
                        </a:spcBef>
                        <a:spcAft>
                          <a:spcPts val="600"/>
                        </a:spcAft>
                      </a:pPr>
                      <a:r>
                        <a:rPr lang="en-US" sz="2400" b="1" baseline="30000" dirty="0">
                          <a:effectLst/>
                          <a:latin typeface="+mn-lt"/>
                          <a:ea typeface="Calibri" panose="020F0502020204030204" pitchFamily="34" charset="0"/>
                          <a:cs typeface="Times New Roman" panose="02020603050405020304" pitchFamily="18" charset="0"/>
                        </a:rPr>
                        <a:t>3</a:t>
                      </a:r>
                      <a:r>
                        <a:rPr lang="en-US" sz="2400" b="1" dirty="0">
                          <a:effectLst/>
                          <a:latin typeface="+mn-lt"/>
                          <a:ea typeface="Calibri" panose="020F0502020204030204" pitchFamily="34" charset="0"/>
                          <a:cs typeface="Times New Roman" panose="02020603050405020304" pitchFamily="18" charset="0"/>
                        </a:rPr>
                        <a:t>TPH (diesel fuels)</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65088" marR="0" indent="0" algn="ctr">
                        <a:spcBef>
                          <a:spcPts val="600"/>
                        </a:spcBef>
                        <a:spcAft>
                          <a:spcPts val="600"/>
                        </a:spcAft>
                      </a:pPr>
                      <a:r>
                        <a:rPr lang="en-US" sz="2400" b="1" dirty="0">
                          <a:effectLst/>
                          <a:latin typeface="+mn-lt"/>
                          <a:ea typeface="Calibri" panose="020F0502020204030204" pitchFamily="34" charset="0"/>
                          <a:cs typeface="Times New Roman" panose="02020603050405020304" pitchFamily="18" charset="0"/>
                        </a:rPr>
                        <a:t>232</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7"/>
          <p:cNvSpPr txBox="1"/>
          <p:nvPr/>
        </p:nvSpPr>
        <p:spPr>
          <a:xfrm>
            <a:off x="2127902" y="4370870"/>
            <a:ext cx="5486398" cy="646331"/>
          </a:xfrm>
          <a:prstGeom prst="rect">
            <a:avLst/>
          </a:prstGeom>
          <a:noFill/>
        </p:spPr>
        <p:txBody>
          <a:bodyPr wrap="square" rtlCol="0">
            <a:spAutoFit/>
          </a:bodyPr>
          <a:lstStyle/>
          <a:p>
            <a:r>
              <a:rPr lang="en-US" b="1" baseline="30000" dirty="0"/>
              <a:t>1</a:t>
            </a:r>
            <a:r>
              <a:rPr lang="en-US" b="1" dirty="0"/>
              <a:t>TPH action levels based on noncancer Hazard Quotient of 1.0. Benzene action level based on 10</a:t>
            </a:r>
            <a:r>
              <a:rPr lang="en-US" b="1" baseline="30000" dirty="0"/>
              <a:t>-6</a:t>
            </a:r>
            <a:r>
              <a:rPr lang="en-US" b="1" dirty="0"/>
              <a:t> cancer risk.</a:t>
            </a:r>
            <a:endParaRPr lang="en-US" b="1" u="sng" dirty="0"/>
          </a:p>
        </p:txBody>
      </p:sp>
      <p:sp>
        <p:nvSpPr>
          <p:cNvPr id="9" name="TextBox 8">
            <a:extLst>
              <a:ext uri="{FF2B5EF4-FFF2-40B4-BE49-F238E27FC236}">
                <a16:creationId xmlns:a16="http://schemas.microsoft.com/office/drawing/2014/main" id="{DE1F0FAD-3E2E-4FBC-B353-EF5571EBA3E1}"/>
              </a:ext>
            </a:extLst>
          </p:cNvPr>
          <p:cNvSpPr txBox="1"/>
          <p:nvPr/>
        </p:nvSpPr>
        <p:spPr>
          <a:xfrm>
            <a:off x="757309" y="5148602"/>
            <a:ext cx="8130318" cy="1754326"/>
          </a:xfrm>
          <a:prstGeom prst="rect">
            <a:avLst/>
          </a:prstGeom>
          <a:noFill/>
        </p:spPr>
        <p:txBody>
          <a:bodyPr wrap="square" rtlCol="0">
            <a:spAutoFit/>
          </a:bodyPr>
          <a:lstStyle/>
          <a:p>
            <a:r>
              <a:rPr lang="en-US" b="1" dirty="0"/>
              <a:t>1. For example only (pending review and finalization).</a:t>
            </a:r>
          </a:p>
          <a:p>
            <a:r>
              <a:rPr lang="en-US" b="1" dirty="0">
                <a:ea typeface="Calibri" panose="020F0502020204030204" pitchFamily="34" charset="0"/>
                <a:cs typeface="Times New Roman" panose="02020603050405020304" pitchFamily="18" charset="0"/>
              </a:rPr>
              <a:t>2. USEPA-HIDOH drinking water MCL (10</a:t>
            </a:r>
            <a:r>
              <a:rPr lang="en-US" b="1" baseline="30000" dirty="0">
                <a:ea typeface="Calibri" panose="020F0502020204030204" pitchFamily="34" charset="0"/>
                <a:cs typeface="Times New Roman" panose="02020603050405020304" pitchFamily="18" charset="0"/>
              </a:rPr>
              <a:t>-5</a:t>
            </a:r>
            <a:r>
              <a:rPr lang="en-US" b="1" dirty="0">
                <a:ea typeface="Calibri" panose="020F0502020204030204" pitchFamily="34" charset="0"/>
                <a:cs typeface="Times New Roman" panose="02020603050405020304" pitchFamily="18" charset="0"/>
              </a:rPr>
              <a:t> cancer risk).</a:t>
            </a:r>
          </a:p>
          <a:p>
            <a:r>
              <a:rPr lang="en-US" b="1" dirty="0">
                <a:ea typeface="Calibri" panose="020F0502020204030204" pitchFamily="34" charset="0"/>
                <a:cs typeface="Times New Roman" panose="02020603050405020304" pitchFamily="18" charset="0"/>
              </a:rPr>
              <a:t>3. DRAFT-Based on CR + BTEXN makeup presented in CAEPA LUFT Manual (2015).</a:t>
            </a:r>
          </a:p>
          <a:p>
            <a:r>
              <a:rPr lang="en-US" b="1" dirty="0">
                <a:ea typeface="Calibri" panose="020F0502020204030204" pitchFamily="34" charset="0"/>
                <a:cs typeface="Times New Roman" panose="02020603050405020304" pitchFamily="18" charset="0"/>
              </a:rPr>
              <a:t>4. DRAFT-</a:t>
            </a:r>
            <a:r>
              <a:rPr lang="en-US" b="1" dirty="0">
                <a:cs typeface="Times New Roman" panose="02020603050405020304" pitchFamily="18" charset="0"/>
              </a:rPr>
              <a:t>Based on CR + BTEXN makeup for JP-5 implied in </a:t>
            </a:r>
            <a:r>
              <a:rPr lang="en-US" b="1" i="1" dirty="0">
                <a:cs typeface="Times New Roman" panose="02020603050405020304" pitchFamily="18" charset="0"/>
              </a:rPr>
              <a:t>1990s Military Spec </a:t>
            </a:r>
            <a:r>
              <a:rPr lang="en-US" b="1" dirty="0">
                <a:cs typeface="Times New Roman" panose="02020603050405020304" pitchFamily="18" charset="0"/>
              </a:rPr>
              <a:t>(HIDOH 2022; </a:t>
            </a:r>
            <a:r>
              <a:rPr lang="en-US" b="1" i="1" dirty="0">
                <a:cs typeface="Times New Roman" panose="02020603050405020304" pitchFamily="18" charset="0"/>
              </a:rPr>
              <a:t>likely overestimates proportion of lower-toxicity xylenes </a:t>
            </a:r>
            <a:r>
              <a:rPr lang="en-US" b="1" dirty="0">
                <a:cs typeface="Times New Roman" panose="02020603050405020304" pitchFamily="18" charset="0"/>
              </a:rPr>
              <a:t>in current fuels and </a:t>
            </a:r>
            <a:r>
              <a:rPr lang="en-US" b="1" i="1" dirty="0">
                <a:cs typeface="Times New Roman" panose="02020603050405020304" pitchFamily="18" charset="0"/>
              </a:rPr>
              <a:t>underestimates</a:t>
            </a:r>
            <a:r>
              <a:rPr lang="en-US" b="1" dirty="0">
                <a:cs typeface="Times New Roman" panose="02020603050405020304" pitchFamily="18" charset="0"/>
              </a:rPr>
              <a:t> weighted toxicity of degraded mixture).</a:t>
            </a:r>
          </a:p>
        </p:txBody>
      </p:sp>
      <p:cxnSp>
        <p:nvCxnSpPr>
          <p:cNvPr id="11" name="Straight Arrow Connector 10"/>
          <p:cNvCxnSpPr/>
          <p:nvPr/>
        </p:nvCxnSpPr>
        <p:spPr>
          <a:xfrm flipV="1">
            <a:off x="6605898" y="3573608"/>
            <a:ext cx="4588" cy="34891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607328" y="3196127"/>
            <a:ext cx="7122" cy="32762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604470" y="3939656"/>
            <a:ext cx="4588" cy="34891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6800234" y="2509063"/>
            <a:ext cx="1916472" cy="2076841"/>
            <a:chOff x="6800234" y="2509063"/>
            <a:chExt cx="1916472" cy="2076841"/>
          </a:xfrm>
        </p:grpSpPr>
        <p:sp>
          <p:nvSpPr>
            <p:cNvPr id="6" name="TextBox 5"/>
            <p:cNvSpPr txBox="1"/>
            <p:nvPr/>
          </p:nvSpPr>
          <p:spPr>
            <a:xfrm>
              <a:off x="7242877" y="2509063"/>
              <a:ext cx="1473829" cy="1015663"/>
            </a:xfrm>
            <a:prstGeom prst="rect">
              <a:avLst/>
            </a:prstGeom>
            <a:noFill/>
            <a:ln>
              <a:noFill/>
            </a:ln>
          </p:spPr>
          <p:txBody>
            <a:bodyPr wrap="square" rtlCol="0">
              <a:spAutoFit/>
            </a:bodyPr>
            <a:lstStyle/>
            <a:p>
              <a:pPr marL="61912" algn="ctr"/>
              <a:r>
                <a:rPr lang="en-US" sz="2000" b="1" dirty="0">
                  <a:cs typeface="Times New Roman" pitchFamily="18" charset="0"/>
                </a:rPr>
                <a:t>Includes degraded benzene</a:t>
              </a:r>
            </a:p>
          </p:txBody>
        </p:sp>
        <p:sp>
          <p:nvSpPr>
            <p:cNvPr id="21" name="TextBox 20"/>
            <p:cNvSpPr txBox="1"/>
            <p:nvPr/>
          </p:nvSpPr>
          <p:spPr>
            <a:xfrm>
              <a:off x="7217242" y="3570241"/>
              <a:ext cx="1473829" cy="1015663"/>
            </a:xfrm>
            <a:prstGeom prst="rect">
              <a:avLst/>
            </a:prstGeom>
            <a:noFill/>
            <a:ln>
              <a:noFill/>
            </a:ln>
          </p:spPr>
          <p:txBody>
            <a:bodyPr wrap="square" rtlCol="0">
              <a:spAutoFit/>
            </a:bodyPr>
            <a:lstStyle/>
            <a:p>
              <a:pPr marL="61912" algn="ctr"/>
              <a:r>
                <a:rPr lang="en-US" sz="2000" b="1" dirty="0">
                  <a:cs typeface="Times New Roman" pitchFamily="18" charset="0"/>
                </a:rPr>
                <a:t>Includes degraded xylenes</a:t>
              </a:r>
            </a:p>
          </p:txBody>
        </p:sp>
        <p:cxnSp>
          <p:nvCxnSpPr>
            <p:cNvPr id="23" name="Straight Arrow Connector 22"/>
            <p:cNvCxnSpPr/>
            <p:nvPr/>
          </p:nvCxnSpPr>
          <p:spPr>
            <a:xfrm flipH="1">
              <a:off x="6845181" y="3030549"/>
              <a:ext cx="572569" cy="3293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6801662" y="3722892"/>
              <a:ext cx="616088" cy="2747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800234" y="3997613"/>
              <a:ext cx="617516" cy="1257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1896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673" y="237860"/>
            <a:ext cx="8520157" cy="553998"/>
          </a:xfrm>
          <a:prstGeom prst="rect">
            <a:avLst/>
          </a:prstGeom>
          <a:noFill/>
        </p:spPr>
        <p:txBody>
          <a:bodyPr wrap="square" rtlCol="0">
            <a:spAutoFit/>
          </a:bodyPr>
          <a:lstStyle/>
          <a:p>
            <a:pPr algn="ctr"/>
            <a:r>
              <a:rPr lang="en-US" sz="3000" b="1" dirty="0">
                <a:cs typeface="Times New Roman" pitchFamily="18" charset="0"/>
              </a:rPr>
              <a:t>TPH vs BTEXN as Tapwater Risk Driver</a:t>
            </a:r>
          </a:p>
        </p:txBody>
      </p:sp>
      <p:graphicFrame>
        <p:nvGraphicFramePr>
          <p:cNvPr id="4" name="Table 3"/>
          <p:cNvGraphicFramePr>
            <a:graphicFrameLocks noGrp="1"/>
          </p:cNvGraphicFramePr>
          <p:nvPr>
            <p:extLst>
              <p:ext uri="{D42A27DB-BD31-4B8C-83A1-F6EECF244321}">
                <p14:modId xmlns:p14="http://schemas.microsoft.com/office/powerpoint/2010/main" val="2643727501"/>
              </p:ext>
            </p:extLst>
          </p:nvPr>
        </p:nvGraphicFramePr>
        <p:xfrm>
          <a:off x="1077920" y="1126876"/>
          <a:ext cx="6884749" cy="4005470"/>
        </p:xfrm>
        <a:graphic>
          <a:graphicData uri="http://schemas.openxmlformats.org/drawingml/2006/table">
            <a:tbl>
              <a:tblPr/>
              <a:tblGrid>
                <a:gridCol w="1458687">
                  <a:extLst>
                    <a:ext uri="{9D8B030D-6E8A-4147-A177-3AD203B41FA5}">
                      <a16:colId xmlns:a16="http://schemas.microsoft.com/office/drawing/2014/main" val="20000"/>
                    </a:ext>
                  </a:extLst>
                </a:gridCol>
                <a:gridCol w="2272683">
                  <a:extLst>
                    <a:ext uri="{9D8B030D-6E8A-4147-A177-3AD203B41FA5}">
                      <a16:colId xmlns:a16="http://schemas.microsoft.com/office/drawing/2014/main" val="20001"/>
                    </a:ext>
                  </a:extLst>
                </a:gridCol>
                <a:gridCol w="1553045">
                  <a:extLst>
                    <a:ext uri="{9D8B030D-6E8A-4147-A177-3AD203B41FA5}">
                      <a16:colId xmlns:a16="http://schemas.microsoft.com/office/drawing/2014/main" val="20002"/>
                    </a:ext>
                  </a:extLst>
                </a:gridCol>
                <a:gridCol w="1600334">
                  <a:extLst>
                    <a:ext uri="{9D8B030D-6E8A-4147-A177-3AD203B41FA5}">
                      <a16:colId xmlns:a16="http://schemas.microsoft.com/office/drawing/2014/main" val="20003"/>
                    </a:ext>
                  </a:extLst>
                </a:gridCol>
              </a:tblGrid>
              <a:tr h="732336">
                <a:tc>
                  <a:txBody>
                    <a:bodyPr/>
                    <a:lstStyle/>
                    <a:p>
                      <a:pPr marL="0" marR="0" algn="ctr">
                        <a:lnSpc>
                          <a:spcPct val="115000"/>
                        </a:lnSpc>
                        <a:spcBef>
                          <a:spcPts val="0"/>
                        </a:spcBef>
                        <a:spcAft>
                          <a:spcPts val="0"/>
                        </a:spcAft>
                      </a:pPr>
                      <a:r>
                        <a:rPr lang="en-US" sz="2200" b="1" dirty="0">
                          <a:latin typeface="+mn-lt"/>
                          <a:ea typeface="Times New Roman"/>
                          <a:cs typeface="Times New Roman"/>
                        </a:rPr>
                        <a:t>Data</a:t>
                      </a:r>
                    </a:p>
                    <a:p>
                      <a:pPr marL="0" marR="0" algn="ctr">
                        <a:lnSpc>
                          <a:spcPct val="115000"/>
                        </a:lnSpc>
                        <a:spcBef>
                          <a:spcPts val="0"/>
                        </a:spcBef>
                        <a:spcAft>
                          <a:spcPts val="0"/>
                        </a:spcAft>
                      </a:pPr>
                      <a:r>
                        <a:rPr lang="en-US" sz="2200" b="1" dirty="0">
                          <a:latin typeface="+mn-lt"/>
                          <a:ea typeface="Times New Roman"/>
                          <a:cs typeface="Times New Roman"/>
                        </a:rPr>
                        <a:t>Source</a:t>
                      </a:r>
                    </a:p>
                  </a:txBody>
                  <a:tcPr marL="68580" marR="6858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latin typeface="+mn-lt"/>
                          <a:ea typeface="Times New Roman"/>
                          <a:cs typeface="Times New Roman"/>
                        </a:rPr>
                        <a:t>Site/Fuel Type</a:t>
                      </a:r>
                    </a:p>
                  </a:txBody>
                  <a:tcPr marL="68580" marR="6858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200" b="1" dirty="0">
                          <a:solidFill>
                            <a:srgbClr val="000000"/>
                          </a:solidFill>
                          <a:latin typeface="+mn-lt"/>
                          <a:ea typeface="Times New Roman"/>
                          <a:cs typeface="Times New Roman"/>
                        </a:rPr>
                        <a:t>TPH/HOPs</a:t>
                      </a:r>
                    </a:p>
                    <a:p>
                      <a:pPr marL="0" marR="0" indent="0" algn="ctr" defTabSz="914400" rtl="0" eaLnBrk="1" fontAlgn="auto" latinLnBrk="0" hangingPunct="1">
                        <a:lnSpc>
                          <a:spcPct val="115000"/>
                        </a:lnSpc>
                        <a:spcBef>
                          <a:spcPts val="0"/>
                        </a:spcBef>
                        <a:spcAft>
                          <a:spcPts val="0"/>
                        </a:spcAft>
                        <a:buClrTx/>
                        <a:buSzTx/>
                        <a:buFontTx/>
                        <a:buNone/>
                        <a:tabLst/>
                        <a:defRPr/>
                      </a:pPr>
                      <a:r>
                        <a:rPr lang="en-US" sz="2200" b="1" dirty="0">
                          <a:solidFill>
                            <a:srgbClr val="000000"/>
                          </a:solidFill>
                          <a:latin typeface="+mn-lt"/>
                          <a:ea typeface="Times New Roman"/>
                          <a:cs typeface="Times New Roman"/>
                        </a:rPr>
                        <a:t>Drives Risk</a:t>
                      </a:r>
                      <a:endParaRPr lang="en-US" sz="2200" b="1"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solidFill>
                            <a:srgbClr val="000000"/>
                          </a:solidFill>
                          <a:latin typeface="+mn-lt"/>
                          <a:ea typeface="Times New Roman"/>
                          <a:cs typeface="Times New Roman"/>
                        </a:rPr>
                        <a:t>*BTEXN</a:t>
                      </a:r>
                    </a:p>
                    <a:p>
                      <a:pPr marL="0" marR="0" algn="ctr">
                        <a:lnSpc>
                          <a:spcPct val="115000"/>
                        </a:lnSpc>
                        <a:spcBef>
                          <a:spcPts val="0"/>
                        </a:spcBef>
                        <a:spcAft>
                          <a:spcPts val="0"/>
                        </a:spcAft>
                      </a:pPr>
                      <a:r>
                        <a:rPr lang="en-US" sz="2200" b="1" dirty="0">
                          <a:solidFill>
                            <a:srgbClr val="000000"/>
                          </a:solidFill>
                          <a:latin typeface="+mn-lt"/>
                          <a:ea typeface="Times New Roman"/>
                          <a:cs typeface="Times New Roman"/>
                        </a:rPr>
                        <a:t>Drives Risk</a:t>
                      </a:r>
                      <a:endParaRPr lang="en-US" sz="2200" b="1"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7081">
                <a:tc rowSpan="3">
                  <a:txBody>
                    <a:bodyPr/>
                    <a:lstStyle/>
                    <a:p>
                      <a:pPr marL="0" marR="0" algn="ctr">
                        <a:lnSpc>
                          <a:spcPct val="115000"/>
                        </a:lnSpc>
                        <a:spcBef>
                          <a:spcPts val="0"/>
                        </a:spcBef>
                        <a:spcAft>
                          <a:spcPts val="600"/>
                        </a:spcAft>
                      </a:pPr>
                      <a:r>
                        <a:rPr lang="en-US" sz="2200" b="1" dirty="0">
                          <a:latin typeface="+mn-lt"/>
                          <a:ea typeface="Times New Roman"/>
                          <a:cs typeface="Times New Roman"/>
                        </a:rPr>
                        <a:t>Fresh</a:t>
                      </a:r>
                    </a:p>
                    <a:p>
                      <a:pPr marL="0" marR="0" algn="ctr">
                        <a:lnSpc>
                          <a:spcPct val="115000"/>
                        </a:lnSpc>
                        <a:spcBef>
                          <a:spcPts val="0"/>
                        </a:spcBef>
                        <a:spcAft>
                          <a:spcPts val="600"/>
                        </a:spcAft>
                      </a:pPr>
                      <a:r>
                        <a:rPr lang="en-US" sz="2200" b="1" baseline="0" dirty="0">
                          <a:latin typeface="+mn-lt"/>
                          <a:ea typeface="Times New Roman"/>
                          <a:cs typeface="Times New Roman"/>
                        </a:rPr>
                        <a:t>(volatile)</a:t>
                      </a:r>
                    </a:p>
                    <a:p>
                      <a:pPr marL="0" marR="0" algn="ctr">
                        <a:lnSpc>
                          <a:spcPct val="115000"/>
                        </a:lnSpc>
                        <a:spcBef>
                          <a:spcPts val="0"/>
                        </a:spcBef>
                        <a:spcAft>
                          <a:spcPts val="600"/>
                        </a:spcAft>
                      </a:pPr>
                      <a:r>
                        <a:rPr lang="en-US" sz="2200" b="1" baseline="0" dirty="0">
                          <a:latin typeface="+mn-lt"/>
                          <a:ea typeface="Times New Roman"/>
                          <a:cs typeface="Times New Roman"/>
                        </a:rPr>
                        <a:t>Plumes</a:t>
                      </a:r>
                    </a:p>
                  </a:txBody>
                  <a:tcPr marL="68580" marR="68580" marT="0" marB="0" vert="vert270" anchor="ctr" anchorCtr="1">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b="1" dirty="0">
                          <a:latin typeface="+mn-lt"/>
                          <a:ea typeface="Times New Roman"/>
                          <a:cs typeface="Times New Roman"/>
                        </a:rPr>
                        <a:t>Gasoline</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b="1" dirty="0">
                        <a:latin typeface="+mn-lt"/>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latin typeface="+mn-lt"/>
                          <a:ea typeface="Times New Roman"/>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5560">
                <a:tc vMerge="1">
                  <a:txBody>
                    <a:bodyPr/>
                    <a:lstStyle/>
                    <a:p>
                      <a:pPr marL="0" marR="0">
                        <a:lnSpc>
                          <a:spcPct val="115000"/>
                        </a:lnSpc>
                        <a:spcBef>
                          <a:spcPts val="0"/>
                        </a:spcBef>
                        <a:spcAft>
                          <a:spcPts val="0"/>
                        </a:spcAft>
                      </a:pPr>
                      <a:endParaRPr lang="en-US" sz="2000" b="1" dirty="0">
                        <a:latin typeface="Cambria"/>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b="1" dirty="0">
                          <a:latin typeface="+mn-lt"/>
                          <a:ea typeface="Times New Roman"/>
                          <a:cs typeface="Times New Roman"/>
                        </a:rPr>
                        <a:t>Kerosene</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a:latin typeface="+mn-lt"/>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latin typeface="+mn-lt"/>
                          <a:ea typeface="Times New Roman"/>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33500">
                <a:tc vMerge="1">
                  <a:txBody>
                    <a:bodyPr/>
                    <a:lstStyle/>
                    <a:p>
                      <a:pPr marL="0" marR="0">
                        <a:lnSpc>
                          <a:spcPct val="115000"/>
                        </a:lnSpc>
                        <a:spcBef>
                          <a:spcPts val="0"/>
                        </a:spcBef>
                        <a:spcAft>
                          <a:spcPts val="0"/>
                        </a:spcAft>
                      </a:pPr>
                      <a:endParaRPr lang="en-US" sz="2000" b="1" dirty="0">
                        <a:latin typeface="Cambria"/>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b="1" dirty="0">
                          <a:latin typeface="+mn-lt"/>
                          <a:ea typeface="Times New Roman"/>
                          <a:cs typeface="Times New Roman"/>
                        </a:rPr>
                        <a:t>Diesel</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a:latin typeface="+mn-lt"/>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latin typeface="+mn-lt"/>
                          <a:ea typeface="Times New Roman"/>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96539">
                <a:tc rowSpan="3">
                  <a:txBody>
                    <a:bodyPr/>
                    <a:lstStyle/>
                    <a:p>
                      <a:pPr marL="0" marR="0" algn="ctr">
                        <a:lnSpc>
                          <a:spcPct val="115000"/>
                        </a:lnSpc>
                        <a:spcBef>
                          <a:spcPts val="0"/>
                        </a:spcBef>
                        <a:spcAft>
                          <a:spcPts val="600"/>
                        </a:spcAft>
                      </a:pPr>
                      <a:r>
                        <a:rPr lang="en-US" sz="2200" b="1" dirty="0">
                          <a:latin typeface="+mn-lt"/>
                          <a:ea typeface="Times New Roman"/>
                          <a:cs typeface="Times New Roman"/>
                        </a:rPr>
                        <a:t>*Degraded</a:t>
                      </a:r>
                    </a:p>
                    <a:p>
                      <a:pPr marL="0" marR="0" algn="ctr">
                        <a:lnSpc>
                          <a:spcPct val="115000"/>
                        </a:lnSpc>
                        <a:spcBef>
                          <a:spcPts val="0"/>
                        </a:spcBef>
                        <a:spcAft>
                          <a:spcPts val="600"/>
                        </a:spcAft>
                      </a:pPr>
                      <a:r>
                        <a:rPr lang="en-US" sz="2200" b="1" baseline="0" dirty="0">
                          <a:latin typeface="+mn-lt"/>
                          <a:ea typeface="Times New Roman"/>
                          <a:cs typeface="Times New Roman"/>
                        </a:rPr>
                        <a:t>(non-volatile)</a:t>
                      </a:r>
                    </a:p>
                    <a:p>
                      <a:pPr marL="0" marR="0" algn="ctr">
                        <a:lnSpc>
                          <a:spcPct val="115000"/>
                        </a:lnSpc>
                        <a:spcBef>
                          <a:spcPts val="0"/>
                        </a:spcBef>
                        <a:spcAft>
                          <a:spcPts val="600"/>
                        </a:spcAft>
                      </a:pPr>
                      <a:r>
                        <a:rPr lang="en-US" sz="2200" b="1" baseline="0" dirty="0">
                          <a:latin typeface="+mn-lt"/>
                          <a:ea typeface="Times New Roman"/>
                          <a:cs typeface="Times New Roman"/>
                        </a:rPr>
                        <a:t>Plumes</a:t>
                      </a:r>
                    </a:p>
                  </a:txBody>
                  <a:tcPr marL="68580" marR="68580" marT="0" marB="0" vert="vert270" anchor="ctr" anchorCtr="1">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b="1" dirty="0">
                          <a:latin typeface="+mn-lt"/>
                          <a:ea typeface="Times New Roman"/>
                          <a:cs typeface="Times New Roman"/>
                        </a:rPr>
                        <a:t>Gasoline</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a:latin typeface="+mn-lt"/>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200" b="1" dirty="0">
                        <a:latin typeface="+mn-lt"/>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94665">
                <a:tc vMerge="1">
                  <a:txBody>
                    <a:bodyPr/>
                    <a:lstStyle/>
                    <a:p>
                      <a:pPr marL="0" marR="0">
                        <a:lnSpc>
                          <a:spcPct val="115000"/>
                        </a:lnSpc>
                        <a:spcBef>
                          <a:spcPts val="0"/>
                        </a:spcBef>
                        <a:spcAft>
                          <a:spcPts val="0"/>
                        </a:spcAft>
                      </a:pPr>
                      <a:endParaRPr lang="en-US" sz="2000" b="1" dirty="0">
                        <a:latin typeface="Cambria"/>
                        <a:ea typeface="Times New Roman"/>
                        <a:cs typeface="Times New Roman"/>
                      </a:endParaRPr>
                    </a:p>
                  </a:txBody>
                  <a:tcPr marL="68580" marR="68580" marT="0" marB="0" anchor="ctr">
                    <a:lnL w="381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b="1" dirty="0">
                          <a:latin typeface="+mn-lt"/>
                          <a:ea typeface="Times New Roman"/>
                          <a:cs typeface="Times New Roman"/>
                        </a:rPr>
                        <a:t>Kerosene</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200" b="1" dirty="0">
                          <a:latin typeface="+mn-lt"/>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mn-lt"/>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59587">
                <a:tc vMerge="1">
                  <a:txBody>
                    <a:bodyPr/>
                    <a:lstStyle/>
                    <a:p>
                      <a:pPr marL="0" marR="0">
                        <a:lnSpc>
                          <a:spcPct val="115000"/>
                        </a:lnSpc>
                        <a:spcBef>
                          <a:spcPts val="0"/>
                        </a:spcBef>
                        <a:spcAft>
                          <a:spcPts val="0"/>
                        </a:spcAft>
                      </a:pPr>
                      <a:endParaRPr lang="en-US" sz="2000" b="1" dirty="0">
                        <a:latin typeface="Cambria"/>
                        <a:ea typeface="Times New Roman"/>
                        <a:cs typeface="Times New Roman"/>
                      </a:endParaRPr>
                    </a:p>
                  </a:txBody>
                  <a:tcPr marL="68580" marR="68580" marT="0" marB="0" anchor="ctr">
                    <a:lnL w="381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b="1" dirty="0">
                          <a:latin typeface="+mn-lt"/>
                          <a:ea typeface="Times New Roman"/>
                          <a:cs typeface="Times New Roman"/>
                        </a:rPr>
                        <a:t>Diesel</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200" b="1" dirty="0">
                          <a:latin typeface="+mn-lt"/>
                          <a:cs typeface="Arial"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2200" dirty="0">
                        <a:latin typeface="+mn-lt"/>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TextBox 5"/>
          <p:cNvSpPr txBox="1"/>
          <p:nvPr/>
        </p:nvSpPr>
        <p:spPr>
          <a:xfrm>
            <a:off x="729924" y="6021333"/>
            <a:ext cx="7739654" cy="707886"/>
          </a:xfrm>
          <a:prstGeom prst="rect">
            <a:avLst/>
          </a:prstGeom>
          <a:noFill/>
          <a:ln>
            <a:solidFill>
              <a:schemeClr val="tx1"/>
            </a:solidFill>
          </a:ln>
        </p:spPr>
        <p:txBody>
          <a:bodyPr wrap="square" rtlCol="0">
            <a:spAutoFit/>
          </a:bodyPr>
          <a:lstStyle/>
          <a:p>
            <a:pPr algn="ctr"/>
            <a:r>
              <a:rPr lang="en-US" sz="2000" b="1" dirty="0">
                <a:cs typeface="Times New Roman" pitchFamily="18" charset="0"/>
              </a:rPr>
              <a:t>Point: TPH and/or HOPs almost always risk for middle distillate releases and can for gasoline releases if a 10</a:t>
            </a:r>
            <a:r>
              <a:rPr lang="en-US" sz="2000" b="1" baseline="30000" dirty="0">
                <a:cs typeface="Times New Roman" pitchFamily="18" charset="0"/>
              </a:rPr>
              <a:t>-5</a:t>
            </a:r>
            <a:r>
              <a:rPr lang="en-US" sz="2000" b="1" dirty="0">
                <a:cs typeface="Times New Roman" pitchFamily="18" charset="0"/>
              </a:rPr>
              <a:t> cancer risk is applied to benzene. </a:t>
            </a:r>
          </a:p>
        </p:txBody>
      </p:sp>
      <p:sp>
        <p:nvSpPr>
          <p:cNvPr id="8" name="TextBox 7">
            <a:extLst>
              <a:ext uri="{FF2B5EF4-FFF2-40B4-BE49-F238E27FC236}">
                <a16:creationId xmlns:a16="http://schemas.microsoft.com/office/drawing/2014/main" id="{B15FB0CE-8EBD-4024-9B61-650191785B2C}"/>
              </a:ext>
            </a:extLst>
          </p:cNvPr>
          <p:cNvSpPr txBox="1"/>
          <p:nvPr/>
        </p:nvSpPr>
        <p:spPr>
          <a:xfrm>
            <a:off x="949732" y="5144198"/>
            <a:ext cx="6926094" cy="646331"/>
          </a:xfrm>
          <a:prstGeom prst="rect">
            <a:avLst/>
          </a:prstGeom>
          <a:noFill/>
          <a:ln>
            <a:noFill/>
          </a:ln>
        </p:spPr>
        <p:txBody>
          <a:bodyPr wrap="square" rtlCol="0">
            <a:spAutoFit/>
          </a:bodyPr>
          <a:lstStyle/>
          <a:p>
            <a:r>
              <a:rPr lang="en-US" b="1" dirty="0">
                <a:cs typeface="Times New Roman" pitchFamily="18" charset="0"/>
              </a:rPr>
              <a:t>*Hydrocarbons in most plumes of contaminated water are at least </a:t>
            </a:r>
            <a:r>
              <a:rPr lang="en-US" b="1" i="1" dirty="0">
                <a:cs typeface="Times New Roman" pitchFamily="18" charset="0"/>
              </a:rPr>
              <a:t>partially degraded </a:t>
            </a:r>
            <a:r>
              <a:rPr lang="en-US" b="1" dirty="0">
                <a:cs typeface="Times New Roman" pitchFamily="18" charset="0"/>
              </a:rPr>
              <a:t>by the time testing takes place.</a:t>
            </a:r>
          </a:p>
        </p:txBody>
      </p:sp>
      <p:sp>
        <p:nvSpPr>
          <p:cNvPr id="3" name="Slide Number Placeholder 2"/>
          <p:cNvSpPr>
            <a:spLocks noGrp="1"/>
          </p:cNvSpPr>
          <p:nvPr>
            <p:ph type="sldNum" sz="quarter" idx="12"/>
          </p:nvPr>
        </p:nvSpPr>
        <p:spPr/>
        <p:txBody>
          <a:bodyPr/>
          <a:lstStyle/>
          <a:p>
            <a:fld id="{77CD6BDE-A700-4CC1-A8B9-DB2FE996EB9A}" type="slidenum">
              <a:rPr lang="en-US" smtClean="0"/>
              <a:pPr/>
              <a:t>45</a:t>
            </a:fld>
            <a:endParaRPr lang="en-US"/>
          </a:p>
        </p:txBody>
      </p:sp>
    </p:spTree>
    <p:extLst>
      <p:ext uri="{BB962C8B-B14F-4D97-AF65-F5344CB8AC3E}">
        <p14:creationId xmlns:p14="http://schemas.microsoft.com/office/powerpoint/2010/main" val="3740537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62107" y="261000"/>
            <a:ext cx="1505540" cy="584775"/>
          </a:xfrm>
          <a:prstGeom prst="rect">
            <a:avLst/>
          </a:prstGeom>
          <a:noFill/>
        </p:spPr>
        <p:txBody>
          <a:bodyPr wrap="none" rtlCol="0">
            <a:spAutoFit/>
          </a:bodyPr>
          <a:lstStyle/>
          <a:p>
            <a:pPr algn="ctr"/>
            <a:r>
              <a:rPr lang="en-US" sz="3200" b="1" dirty="0">
                <a:cs typeface="Times New Roman" panose="02020603050405020304" pitchFamily="18" charset="0"/>
              </a:rPr>
              <a:t>Outline</a:t>
            </a:r>
          </a:p>
        </p:txBody>
      </p:sp>
      <p:sp>
        <p:nvSpPr>
          <p:cNvPr id="2" name="Slide Number Placeholder 1"/>
          <p:cNvSpPr>
            <a:spLocks noGrp="1"/>
          </p:cNvSpPr>
          <p:nvPr>
            <p:ph type="sldNum" sz="quarter" idx="12"/>
          </p:nvPr>
        </p:nvSpPr>
        <p:spPr/>
        <p:txBody>
          <a:bodyPr/>
          <a:lstStyle/>
          <a:p>
            <a:fld id="{77CD6BDE-A700-4CC1-A8B9-DB2FE996EB9A}" type="slidenum">
              <a:rPr lang="en-US" smtClean="0"/>
              <a:pPr/>
              <a:t>46</a:t>
            </a:fld>
            <a:endParaRPr lang="en-US"/>
          </a:p>
        </p:txBody>
      </p:sp>
      <p:sp>
        <p:nvSpPr>
          <p:cNvPr id="6" name="Rectangle 1"/>
          <p:cNvSpPr txBox="1">
            <a:spLocks noChangeArrowheads="1"/>
          </p:cNvSpPr>
          <p:nvPr/>
        </p:nvSpPr>
        <p:spPr bwMode="auto">
          <a:xfrm>
            <a:off x="879831" y="1118799"/>
            <a:ext cx="763551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9pPr>
          </a:lstStyle>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Environmental Hazard Evaluation basics.</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What is petroleum made of?</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What is “TPH” and how are toxicity and risk evaluated?</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How do individual TPH components partition released to the environment?</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What drives risk – TPH (&amp; HOPs) or BTEXN?</a:t>
            </a:r>
          </a:p>
          <a:p>
            <a:pPr marL="341313" lvl="1">
              <a:lnSpc>
                <a:spcPct val="100000"/>
              </a:lnSpc>
              <a:tabLst/>
            </a:pPr>
            <a:r>
              <a:rPr lang="en-US" altLang="en-US" sz="2800" b="1" dirty="0">
                <a:solidFill>
                  <a:srgbClr val="FF0000"/>
                </a:solidFill>
                <a:latin typeface="+mn-lt"/>
                <a:ea typeface="SimSun" panose="02010600030101010101" pitchFamily="2" charset="-122"/>
                <a:cs typeface="Times New Roman" panose="02020603050405020304" pitchFamily="18" charset="0"/>
              </a:rPr>
              <a:t>How are TPH and HOPs tested for?</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Questions</a:t>
            </a:r>
          </a:p>
        </p:txBody>
      </p:sp>
    </p:spTree>
    <p:extLst>
      <p:ext uri="{BB962C8B-B14F-4D97-AF65-F5344CB8AC3E}">
        <p14:creationId xmlns:p14="http://schemas.microsoft.com/office/powerpoint/2010/main" val="21431117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280" y="169492"/>
            <a:ext cx="8879080" cy="584775"/>
          </a:xfrm>
          <a:prstGeom prst="rect">
            <a:avLst/>
          </a:prstGeom>
          <a:noFill/>
        </p:spPr>
        <p:txBody>
          <a:bodyPr wrap="square" rtlCol="0">
            <a:spAutoFit/>
          </a:bodyPr>
          <a:lstStyle/>
          <a:p>
            <a:pPr algn="ctr"/>
            <a:r>
              <a:rPr lang="en-US" sz="3200" b="1" dirty="0">
                <a:cs typeface="Times New Roman" pitchFamily="18" charset="0"/>
              </a:rPr>
              <a:t>Laboratory Measurement of “TPH” and “HOPs”</a:t>
            </a:r>
          </a:p>
        </p:txBody>
      </p:sp>
      <p:sp>
        <p:nvSpPr>
          <p:cNvPr id="18" name="TextBox 17"/>
          <p:cNvSpPr txBox="1"/>
          <p:nvPr/>
        </p:nvSpPr>
        <p:spPr>
          <a:xfrm>
            <a:off x="413430" y="735011"/>
            <a:ext cx="8588524" cy="2800767"/>
          </a:xfrm>
          <a:prstGeom prst="rect">
            <a:avLst/>
          </a:prstGeom>
          <a:noFill/>
        </p:spPr>
        <p:txBody>
          <a:bodyPr wrap="square" rtlCol="0">
            <a:spAutoFit/>
          </a:bodyPr>
          <a:lstStyle/>
          <a:p>
            <a:pPr marL="342900" indent="-342900">
              <a:buFont typeface="Arial" panose="020B0604020202020204" pitchFamily="34" charset="0"/>
              <a:buChar char="•"/>
            </a:pPr>
            <a:r>
              <a:rPr lang="en-US" sz="2200" b="1" dirty="0">
                <a:cs typeface="Times New Roman" pitchFamily="18" charset="0"/>
              </a:rPr>
              <a:t>TPH Action Levels apply to the </a:t>
            </a:r>
            <a:r>
              <a:rPr lang="en-US" sz="2200" b="1" i="1" dirty="0">
                <a:cs typeface="Times New Roman" pitchFamily="18" charset="0"/>
              </a:rPr>
              <a:t>total concentration of TPH-related compounds</a:t>
            </a:r>
            <a:r>
              <a:rPr lang="en-US" sz="2200" b="1" dirty="0">
                <a:cs typeface="Times New Roman" pitchFamily="18" charset="0"/>
              </a:rPr>
              <a:t> in the mixture (e.g., gasolines, middle distillates, residual fuels, etc.)</a:t>
            </a:r>
          </a:p>
          <a:p>
            <a:pPr marL="342900" indent="-342900">
              <a:buFont typeface="Arial" panose="020B0604020202020204" pitchFamily="34" charset="0"/>
              <a:buChar char="•"/>
            </a:pPr>
            <a:r>
              <a:rPr lang="en-US" sz="2200" b="1" dirty="0">
                <a:cs typeface="Times New Roman" pitchFamily="18" charset="0"/>
              </a:rPr>
              <a:t>Lab would ideally </a:t>
            </a:r>
            <a:r>
              <a:rPr lang="en-US" sz="2200" b="1" i="1" dirty="0">
                <a:cs typeface="Times New Roman" pitchFamily="18" charset="0"/>
              </a:rPr>
              <a:t>identify the fuel type and report a single concentration </a:t>
            </a:r>
            <a:r>
              <a:rPr lang="en-US" sz="2200" b="1" dirty="0">
                <a:cs typeface="Times New Roman" pitchFamily="18" charset="0"/>
              </a:rPr>
              <a:t>for both TPH and HOPs combined (initial screening);</a:t>
            </a:r>
          </a:p>
          <a:p>
            <a:pPr marL="342900" indent="-342900">
              <a:buFont typeface="Arial" panose="020B0604020202020204" pitchFamily="34" charset="0"/>
              <a:buChar char="•"/>
            </a:pPr>
            <a:r>
              <a:rPr lang="en-US" sz="2200" b="1" i="1" dirty="0">
                <a:cs typeface="Times New Roman" pitchFamily="18" charset="0"/>
              </a:rPr>
              <a:t>Site-specific carbon range data </a:t>
            </a:r>
            <a:r>
              <a:rPr lang="en-US" sz="2200" b="1" dirty="0">
                <a:cs typeface="Times New Roman" pitchFamily="18" charset="0"/>
              </a:rPr>
              <a:t>and action levels can be useful for vapor intrusion investigations (e.g., TPH as sum of C5-12); </a:t>
            </a:r>
          </a:p>
          <a:p>
            <a:pPr marL="342900" indent="-342900">
              <a:buFont typeface="Arial" panose="020B0604020202020204" pitchFamily="34" charset="0"/>
              <a:buChar char="•"/>
            </a:pPr>
            <a:r>
              <a:rPr lang="en-US" sz="2200" b="1" dirty="0">
                <a:solidFill>
                  <a:srgbClr val="FF0000"/>
                </a:solidFill>
                <a:cs typeface="Times New Roman" pitchFamily="18" charset="0"/>
              </a:rPr>
              <a:t>Better test methods are needed for both total TPH and total HOPs.</a:t>
            </a:r>
          </a:p>
        </p:txBody>
      </p:sp>
      <p:grpSp>
        <p:nvGrpSpPr>
          <p:cNvPr id="8" name="Group 7"/>
          <p:cNvGrpSpPr/>
          <p:nvPr/>
        </p:nvGrpSpPr>
        <p:grpSpPr>
          <a:xfrm>
            <a:off x="1606610" y="3535778"/>
            <a:ext cx="6682811" cy="3189762"/>
            <a:chOff x="1606610" y="3338240"/>
            <a:chExt cx="6785361" cy="3387300"/>
          </a:xfrm>
        </p:grpSpPr>
        <p:grpSp>
          <p:nvGrpSpPr>
            <p:cNvPr id="17" name="Group 16"/>
            <p:cNvGrpSpPr/>
            <p:nvPr/>
          </p:nvGrpSpPr>
          <p:grpSpPr>
            <a:xfrm>
              <a:off x="1606610" y="3338240"/>
              <a:ext cx="6785361" cy="3387300"/>
              <a:chOff x="1337098" y="1358782"/>
              <a:chExt cx="5448264" cy="334249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098" y="1358782"/>
                <a:ext cx="5448264" cy="3342496"/>
              </a:xfrm>
              <a:prstGeom prst="rect">
                <a:avLst/>
              </a:prstGeom>
            </p:spPr>
          </p:pic>
          <p:sp>
            <p:nvSpPr>
              <p:cNvPr id="5" name="TextBox 4"/>
              <p:cNvSpPr txBox="1"/>
              <p:nvPr/>
            </p:nvSpPr>
            <p:spPr>
              <a:xfrm>
                <a:off x="1657884" y="2734341"/>
                <a:ext cx="1226641"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C5-C12</a:t>
                </a:r>
              </a:p>
            </p:txBody>
          </p:sp>
          <p:sp>
            <p:nvSpPr>
              <p:cNvPr id="6" name="TextBox 5"/>
              <p:cNvSpPr txBox="1"/>
              <p:nvPr/>
            </p:nvSpPr>
            <p:spPr>
              <a:xfrm>
                <a:off x="2745337" y="2730739"/>
                <a:ext cx="2163511"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C12-C24</a:t>
                </a:r>
              </a:p>
            </p:txBody>
          </p:sp>
          <p:sp>
            <p:nvSpPr>
              <p:cNvPr id="7" name="TextBox 6"/>
              <p:cNvSpPr txBox="1"/>
              <p:nvPr/>
            </p:nvSpPr>
            <p:spPr>
              <a:xfrm>
                <a:off x="5013537" y="2716931"/>
                <a:ext cx="1596285"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C24-C40+</a:t>
                </a:r>
              </a:p>
            </p:txBody>
          </p:sp>
          <p:cxnSp>
            <p:nvCxnSpPr>
              <p:cNvPr id="10" name="Straight Arrow Connector 9"/>
              <p:cNvCxnSpPr/>
              <p:nvPr/>
            </p:nvCxnSpPr>
            <p:spPr>
              <a:xfrm flipV="1">
                <a:off x="1536265" y="3178596"/>
                <a:ext cx="1198389" cy="1157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745337" y="3178596"/>
                <a:ext cx="203176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28375" y="3190171"/>
                <a:ext cx="1956987"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1886725" y="3998709"/>
              <a:ext cx="6436878" cy="707886"/>
            </a:xfrm>
            <a:prstGeom prst="rect">
              <a:avLst/>
            </a:prstGeom>
            <a:solidFill>
              <a:schemeClr val="bg1">
                <a:alpha val="50000"/>
              </a:schemeClr>
            </a:solidFill>
          </p:spPr>
          <p:txBody>
            <a:bodyPr wrap="square" rtlCol="0">
              <a:spAutoFit/>
            </a:bodyPr>
            <a:lstStyle/>
            <a:p>
              <a:pPr algn="ctr"/>
              <a:r>
                <a:rPr lang="en-US" sz="2000" b="1" dirty="0">
                  <a:latin typeface="Times New Roman" pitchFamily="18" charset="0"/>
                  <a:cs typeface="Times New Roman" pitchFamily="18" charset="0"/>
                </a:rPr>
                <a:t>Total TPH for Sample = </a:t>
              </a:r>
            </a:p>
            <a:p>
              <a:pPr algn="ctr"/>
              <a:r>
                <a:rPr lang="en-US" sz="2000" b="1" dirty="0">
                  <a:latin typeface="Times New Roman" pitchFamily="18" charset="0"/>
                  <a:cs typeface="Times New Roman" pitchFamily="18" charset="0"/>
                </a:rPr>
                <a:t>“Gasoline Range” + “Diesel Range” + “Residual Range”</a:t>
              </a:r>
            </a:p>
          </p:txBody>
        </p:sp>
        <p:sp>
          <p:nvSpPr>
            <p:cNvPr id="13" name="TextBox 12"/>
            <p:cNvSpPr txBox="1"/>
            <p:nvPr/>
          </p:nvSpPr>
          <p:spPr>
            <a:xfrm>
              <a:off x="6602934" y="6253657"/>
              <a:ext cx="1720669" cy="369332"/>
            </a:xfrm>
            <a:prstGeom prst="rect">
              <a:avLst/>
            </a:prstGeom>
            <a:solidFill>
              <a:schemeClr val="bg1"/>
            </a:solidFill>
            <a:ln>
              <a:solidFill>
                <a:schemeClr val="tx1"/>
              </a:solidFill>
            </a:ln>
          </p:spPr>
          <p:txBody>
            <a:bodyPr wrap="square" rtlCol="0">
              <a:spAutoFit/>
            </a:bodyPr>
            <a:lstStyle/>
            <a:p>
              <a:pPr algn="ctr"/>
              <a:r>
                <a:rPr lang="en-US" b="1" dirty="0">
                  <a:latin typeface="Times New Roman" pitchFamily="18" charset="0"/>
                  <a:cs typeface="Times New Roman" pitchFamily="18" charset="0"/>
                </a:rPr>
                <a:t>ITRC 2018</a:t>
              </a:r>
            </a:p>
          </p:txBody>
        </p:sp>
      </p:grpSp>
      <p:sp>
        <p:nvSpPr>
          <p:cNvPr id="9" name="Slide Number Placeholder 8"/>
          <p:cNvSpPr>
            <a:spLocks noGrp="1"/>
          </p:cNvSpPr>
          <p:nvPr>
            <p:ph type="sldNum" sz="quarter" idx="12"/>
          </p:nvPr>
        </p:nvSpPr>
        <p:spPr/>
        <p:txBody>
          <a:bodyPr/>
          <a:lstStyle/>
          <a:p>
            <a:fld id="{77CD6BDE-A700-4CC1-A8B9-DB2FE996EB9A}" type="slidenum">
              <a:rPr lang="en-US" smtClean="0"/>
              <a:pPr/>
              <a:t>47</a:t>
            </a:fld>
            <a:endParaRPr lang="en-US"/>
          </a:p>
        </p:txBody>
      </p:sp>
    </p:spTree>
    <p:extLst>
      <p:ext uri="{BB962C8B-B14F-4D97-AF65-F5344CB8AC3E}">
        <p14:creationId xmlns:p14="http://schemas.microsoft.com/office/powerpoint/2010/main" val="1916623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483719" y="656771"/>
            <a:ext cx="8164786"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346075" indent="-346075">
              <a:lnSpc>
                <a:spcPct val="100000"/>
              </a:lnSpc>
              <a:spcAft>
                <a:spcPts val="600"/>
              </a:spcAft>
              <a:buFont typeface="+mj-lt"/>
              <a:buAutoNum type="arabicPeriod"/>
              <a:tabLst>
                <a:tab pos="798513" algn="l"/>
              </a:tabLst>
            </a:pPr>
            <a:r>
              <a:rPr lang="en-US" sz="2400" b="1" dirty="0">
                <a:latin typeface="+mn-lt"/>
                <a:cs typeface="Times New Roman" panose="02020603050405020304" pitchFamily="18" charset="0"/>
              </a:rPr>
              <a:t>No BTEX-PAHs </a:t>
            </a:r>
            <a:r>
              <a:rPr lang="en-US" sz="2400" b="1" i="1" dirty="0">
                <a:latin typeface="+mn-lt"/>
                <a:cs typeface="Times New Roman" panose="02020603050405020304" pitchFamily="18" charset="0"/>
              </a:rPr>
              <a:t>does not mean </a:t>
            </a:r>
            <a:r>
              <a:rPr lang="en-US" sz="2400" b="1" dirty="0">
                <a:latin typeface="+mn-lt"/>
                <a:cs typeface="Times New Roman" panose="02020603050405020304" pitchFamily="18" charset="0"/>
              </a:rPr>
              <a:t>No Risk.</a:t>
            </a:r>
          </a:p>
          <a:p>
            <a:pPr marL="346075" indent="-346075">
              <a:lnSpc>
                <a:spcPct val="100000"/>
              </a:lnSpc>
              <a:spcAft>
                <a:spcPts val="600"/>
              </a:spcAft>
              <a:buFont typeface="+mj-lt"/>
              <a:buAutoNum type="arabicPeriod"/>
              <a:tabLst>
                <a:tab pos="798513" algn="l"/>
              </a:tabLst>
            </a:pPr>
            <a:r>
              <a:rPr lang="en-US" sz="2400" b="1" i="1" dirty="0">
                <a:latin typeface="+mn-lt"/>
                <a:cs typeface="Times New Roman" panose="02020603050405020304" pitchFamily="18" charset="0"/>
              </a:rPr>
              <a:t>Methods are available </a:t>
            </a:r>
            <a:r>
              <a:rPr lang="en-US" sz="2400" b="1" dirty="0">
                <a:latin typeface="+mn-lt"/>
                <a:cs typeface="Times New Roman" panose="02020603050405020304" pitchFamily="18" charset="0"/>
              </a:rPr>
              <a:t>to assess risk posed by TPH compounds. </a:t>
            </a:r>
          </a:p>
          <a:p>
            <a:pPr marL="346075" indent="-346075">
              <a:lnSpc>
                <a:spcPct val="100000"/>
              </a:lnSpc>
              <a:spcAft>
                <a:spcPts val="600"/>
              </a:spcAft>
              <a:buFont typeface="+mj-lt"/>
              <a:buAutoNum type="arabicPeriod"/>
              <a:tabLst>
                <a:tab pos="798513" algn="l"/>
              </a:tabLst>
            </a:pPr>
            <a:r>
              <a:rPr lang="en-US" sz="2400" b="1" i="1" dirty="0">
                <a:latin typeface="+mn-lt"/>
                <a:cs typeface="Times New Roman" panose="02020603050405020304" pitchFamily="18" charset="0"/>
              </a:rPr>
              <a:t>TPH always needs to be considered </a:t>
            </a:r>
            <a:r>
              <a:rPr lang="en-US" sz="2400" b="1" dirty="0">
                <a:latin typeface="+mn-lt"/>
                <a:cs typeface="Times New Roman" panose="02020603050405020304" pitchFamily="18" charset="0"/>
              </a:rPr>
              <a:t>even if benzene and other individually targeted compounds are detected.</a:t>
            </a:r>
          </a:p>
          <a:p>
            <a:pPr marL="346075" indent="-346075">
              <a:lnSpc>
                <a:spcPct val="100000"/>
              </a:lnSpc>
              <a:spcAft>
                <a:spcPts val="600"/>
              </a:spcAft>
              <a:buFont typeface="+mj-lt"/>
              <a:buAutoNum type="arabicPeriod"/>
              <a:tabLst>
                <a:tab pos="798513" algn="l"/>
              </a:tabLst>
            </a:pPr>
            <a:r>
              <a:rPr lang="en-US" sz="2400" b="1" dirty="0">
                <a:latin typeface="+mn-lt"/>
                <a:cs typeface="Times New Roman" panose="02020603050405020304" pitchFamily="18" charset="0"/>
              </a:rPr>
              <a:t>TPH-related compounds often drive risk at petroleum-release sites (i.e., TPH compounds can still pose a </a:t>
            </a:r>
            <a:r>
              <a:rPr lang="en-US" sz="2400" b="1" i="1" dirty="0">
                <a:latin typeface="+mn-lt"/>
                <a:cs typeface="Times New Roman" panose="02020603050405020304" pitchFamily="18" charset="0"/>
              </a:rPr>
              <a:t>risk even if concentrations of BTEX and PAHs meet action levels</a:t>
            </a:r>
            <a:r>
              <a:rPr lang="en-US" sz="2400" b="1" dirty="0">
                <a:latin typeface="+mn-lt"/>
                <a:cs typeface="Times New Roman" panose="02020603050405020304" pitchFamily="18" charset="0"/>
              </a:rPr>
              <a:t>.</a:t>
            </a:r>
          </a:p>
          <a:p>
            <a:pPr marL="346075" indent="-346075">
              <a:lnSpc>
                <a:spcPct val="100000"/>
              </a:lnSpc>
              <a:spcAft>
                <a:spcPts val="600"/>
              </a:spcAft>
              <a:buFont typeface="+mj-lt"/>
              <a:buAutoNum type="arabicPeriod"/>
              <a:tabLst>
                <a:tab pos="798513" algn="l"/>
              </a:tabLst>
            </a:pPr>
            <a:r>
              <a:rPr lang="en-US" sz="2400" b="1" i="1" dirty="0">
                <a:latin typeface="+mn-lt"/>
                <a:cs typeface="Times New Roman" panose="02020603050405020304" pitchFamily="18" charset="0"/>
              </a:rPr>
              <a:t>Better test methods </a:t>
            </a:r>
            <a:r>
              <a:rPr lang="en-US" sz="2400" b="1" dirty="0">
                <a:latin typeface="+mn-lt"/>
                <a:cs typeface="Times New Roman" panose="02020603050405020304" pitchFamily="18" charset="0"/>
              </a:rPr>
              <a:t>are needed for both TPH and HOPs.</a:t>
            </a:r>
          </a:p>
          <a:p>
            <a:pPr marL="346075" indent="-346075">
              <a:lnSpc>
                <a:spcPct val="100000"/>
              </a:lnSpc>
              <a:spcAft>
                <a:spcPts val="600"/>
              </a:spcAft>
              <a:buFont typeface="+mj-lt"/>
              <a:buAutoNum type="arabicPeriod"/>
              <a:tabLst>
                <a:tab pos="798513" algn="l"/>
              </a:tabLst>
            </a:pPr>
            <a:r>
              <a:rPr lang="en-US" sz="2400" b="1" dirty="0">
                <a:latin typeface="+mn-lt"/>
                <a:cs typeface="Times New Roman" panose="02020603050405020304" pitchFamily="18" charset="0"/>
              </a:rPr>
              <a:t>Carbon range data and site-specific action levels are primarily useful </a:t>
            </a:r>
            <a:r>
              <a:rPr lang="en-US" sz="2400" b="1" i="1" dirty="0">
                <a:latin typeface="+mn-lt"/>
                <a:cs typeface="Times New Roman" panose="02020603050405020304" pitchFamily="18" charset="0"/>
              </a:rPr>
              <a:t>for testing of parent fuel </a:t>
            </a:r>
            <a:r>
              <a:rPr lang="en-US" sz="2400" b="1" dirty="0">
                <a:latin typeface="+mn-lt"/>
                <a:cs typeface="Times New Roman" panose="02020603050405020304" pitchFamily="18" charset="0"/>
              </a:rPr>
              <a:t>associated with large, fresh releases and testing of </a:t>
            </a:r>
            <a:r>
              <a:rPr lang="en-US" sz="2400" b="1" i="1" dirty="0">
                <a:latin typeface="+mn-lt"/>
                <a:cs typeface="Times New Roman" panose="02020603050405020304" pitchFamily="18" charset="0"/>
              </a:rPr>
              <a:t>indoor air and/or soil gas </a:t>
            </a:r>
            <a:r>
              <a:rPr lang="en-US" sz="2400" b="1" dirty="0">
                <a:latin typeface="+mn-lt"/>
                <a:cs typeface="Times New Roman" panose="02020603050405020304" pitchFamily="18" charset="0"/>
              </a:rPr>
              <a:t>associated with middle distillate fuels.</a:t>
            </a:r>
          </a:p>
          <a:p>
            <a:pPr marL="346075" indent="-346075">
              <a:lnSpc>
                <a:spcPct val="100000"/>
              </a:lnSpc>
              <a:spcAft>
                <a:spcPts val="600"/>
              </a:spcAft>
              <a:buFont typeface="+mj-lt"/>
              <a:buAutoNum type="arabicPeriod"/>
              <a:tabLst>
                <a:tab pos="798513" algn="l"/>
              </a:tabLst>
            </a:pPr>
            <a:r>
              <a:rPr lang="en-US" sz="2400" b="1" i="1" dirty="0">
                <a:latin typeface="+mn-lt"/>
                <a:cs typeface="Times New Roman" panose="02020603050405020304" pitchFamily="18" charset="0"/>
              </a:rPr>
              <a:t>Site-specific action levels </a:t>
            </a:r>
            <a:r>
              <a:rPr lang="en-US" sz="2400" b="1" dirty="0">
                <a:latin typeface="+mn-lt"/>
                <a:cs typeface="Times New Roman" panose="02020603050405020304" pitchFamily="18" charset="0"/>
              </a:rPr>
              <a:t>are allowed but will fall within a narrow range of possibilities.</a:t>
            </a:r>
          </a:p>
        </p:txBody>
      </p:sp>
      <p:sp>
        <p:nvSpPr>
          <p:cNvPr id="6" name="TextBox 5">
            <a:extLst>
              <a:ext uri="{FF2B5EF4-FFF2-40B4-BE49-F238E27FC236}">
                <a16:creationId xmlns:a16="http://schemas.microsoft.com/office/drawing/2014/main" id="{D7F32E4A-D3DB-4740-AE44-8A1D7C84048D}"/>
              </a:ext>
            </a:extLst>
          </p:cNvPr>
          <p:cNvSpPr txBox="1"/>
          <p:nvPr/>
        </p:nvSpPr>
        <p:spPr>
          <a:xfrm>
            <a:off x="3608157" y="228606"/>
            <a:ext cx="1915910" cy="584775"/>
          </a:xfrm>
          <a:prstGeom prst="rect">
            <a:avLst/>
          </a:prstGeom>
          <a:noFill/>
        </p:spPr>
        <p:txBody>
          <a:bodyPr wrap="none" rtlCol="0">
            <a:spAutoFit/>
          </a:bodyPr>
          <a:lstStyle/>
          <a:p>
            <a:pPr algn="ctr"/>
            <a:r>
              <a:rPr lang="en-US" sz="3200" b="1" dirty="0">
                <a:latin typeface="Times New Roman" panose="02020603050405020304" pitchFamily="18" charset="0"/>
                <a:cs typeface="Times New Roman" panose="02020603050405020304" pitchFamily="18" charset="0"/>
              </a:rPr>
              <a:t>Summary</a:t>
            </a:r>
          </a:p>
        </p:txBody>
      </p:sp>
      <p:sp>
        <p:nvSpPr>
          <p:cNvPr id="2" name="Slide Number Placeholder 1"/>
          <p:cNvSpPr>
            <a:spLocks noGrp="1"/>
          </p:cNvSpPr>
          <p:nvPr>
            <p:ph type="sldNum" sz="quarter" idx="12"/>
          </p:nvPr>
        </p:nvSpPr>
        <p:spPr/>
        <p:txBody>
          <a:bodyPr/>
          <a:lstStyle/>
          <a:p>
            <a:fld id="{77CD6BDE-A700-4CC1-A8B9-DB2FE996EB9A}" type="slidenum">
              <a:rPr lang="en-US" smtClean="0"/>
              <a:pPr/>
              <a:t>48</a:t>
            </a:fld>
            <a:endParaRPr lang="en-US"/>
          </a:p>
        </p:txBody>
      </p:sp>
    </p:spTree>
    <p:extLst>
      <p:ext uri="{BB962C8B-B14F-4D97-AF65-F5344CB8AC3E}">
        <p14:creationId xmlns:p14="http://schemas.microsoft.com/office/powerpoint/2010/main" val="2244695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7" name="Rectangle 3"/>
          <p:cNvSpPr>
            <a:spLocks noGrp="1" noChangeArrowheads="1"/>
          </p:cNvSpPr>
          <p:nvPr>
            <p:ph type="body" idx="1"/>
          </p:nvPr>
        </p:nvSpPr>
        <p:spPr>
          <a:xfrm>
            <a:off x="1001033" y="5172783"/>
            <a:ext cx="7161196" cy="1378803"/>
          </a:xfrm>
        </p:spPr>
        <p:txBody>
          <a:bodyPr>
            <a:normAutofit/>
          </a:bodyPr>
          <a:lstStyle/>
          <a:p>
            <a:pPr marL="0" indent="0">
              <a:buFontTx/>
              <a:buNone/>
            </a:pPr>
            <a:r>
              <a:rPr lang="en-US" sz="2000" b="1" dirty="0">
                <a:latin typeface="Times New Roman" panose="02020603050405020304" pitchFamily="18" charset="0"/>
                <a:cs typeface="Times New Roman" panose="02020603050405020304" pitchFamily="18" charset="0"/>
              </a:rPr>
              <a:t>“There are... problems yet to be identified because they only show up after we've learned... to even ask such questions. That's what excites me about the entire, moving frontier of science."</a:t>
            </a:r>
          </a:p>
          <a:p>
            <a:pPr marL="0" indent="0">
              <a:buFontTx/>
              <a:buNone/>
            </a:pPr>
            <a:r>
              <a:rPr lang="en-US" sz="2000" b="1" dirty="0">
                <a:latin typeface="Times New Roman" panose="02020603050405020304" pitchFamily="18" charset="0"/>
                <a:cs typeface="Times New Roman" panose="02020603050405020304" pitchFamily="18" charset="0"/>
              </a:rPr>
              <a:t>Neil deGrasse Tyson</a:t>
            </a:r>
          </a:p>
        </p:txBody>
      </p:sp>
      <p:grpSp>
        <p:nvGrpSpPr>
          <p:cNvPr id="3" name="Group 2">
            <a:extLst>
              <a:ext uri="{FF2B5EF4-FFF2-40B4-BE49-F238E27FC236}">
                <a16:creationId xmlns:a16="http://schemas.microsoft.com/office/drawing/2014/main" id="{25FA1584-51DD-45AE-956C-246893BA7BE2}"/>
              </a:ext>
            </a:extLst>
          </p:cNvPr>
          <p:cNvGrpSpPr/>
          <p:nvPr/>
        </p:nvGrpSpPr>
        <p:grpSpPr>
          <a:xfrm>
            <a:off x="1462156" y="1266516"/>
            <a:ext cx="6291522" cy="3566167"/>
            <a:chOff x="1519800" y="592748"/>
            <a:chExt cx="6291522" cy="3566167"/>
          </a:xfrm>
        </p:grpSpPr>
        <p:sp>
          <p:nvSpPr>
            <p:cNvPr id="2" name="Isosceles Triangle 1">
              <a:extLst>
                <a:ext uri="{FF2B5EF4-FFF2-40B4-BE49-F238E27FC236}">
                  <a16:creationId xmlns:a16="http://schemas.microsoft.com/office/drawing/2014/main" id="{7553D730-ED54-40DD-AF7A-16D6C614EE36}"/>
                </a:ext>
              </a:extLst>
            </p:cNvPr>
            <p:cNvSpPr/>
            <p:nvPr/>
          </p:nvSpPr>
          <p:spPr>
            <a:xfrm>
              <a:off x="2892391" y="1376412"/>
              <a:ext cx="3359217" cy="233893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Decision</a:t>
              </a:r>
            </a:p>
            <a:p>
              <a:pPr algn="ctr"/>
              <a:r>
                <a:rPr lang="en-US" sz="3200" b="1" dirty="0">
                  <a:solidFill>
                    <a:schemeClr val="tx1"/>
                  </a:solidFill>
                </a:rPr>
                <a:t>Making</a:t>
              </a:r>
            </a:p>
          </p:txBody>
        </p:sp>
        <p:sp>
          <p:nvSpPr>
            <p:cNvPr id="5" name="TextBox 4">
              <a:extLst>
                <a:ext uri="{FF2B5EF4-FFF2-40B4-BE49-F238E27FC236}">
                  <a16:creationId xmlns:a16="http://schemas.microsoft.com/office/drawing/2014/main" id="{209937FD-FC83-4EE1-9B92-61F74A41BCBF}"/>
                </a:ext>
              </a:extLst>
            </p:cNvPr>
            <p:cNvSpPr txBox="1"/>
            <p:nvPr/>
          </p:nvSpPr>
          <p:spPr>
            <a:xfrm>
              <a:off x="3733539" y="592748"/>
              <a:ext cx="1695016" cy="830997"/>
            </a:xfrm>
            <a:prstGeom prst="rect">
              <a:avLst/>
            </a:prstGeom>
            <a:noFill/>
          </p:spPr>
          <p:txBody>
            <a:bodyPr wrap="none" rtlCol="0">
              <a:spAutoFit/>
            </a:bodyPr>
            <a:lstStyle/>
            <a:p>
              <a:pPr algn="ctr"/>
              <a:r>
                <a:rPr lang="en-US" sz="2400" b="1" dirty="0"/>
                <a:t>Risk</a:t>
              </a:r>
            </a:p>
            <a:p>
              <a:pPr algn="ctr"/>
              <a:r>
                <a:rPr lang="en-US" sz="2400" b="1" dirty="0"/>
                <a:t>Assessment</a:t>
              </a:r>
            </a:p>
          </p:txBody>
        </p:sp>
        <p:sp>
          <p:nvSpPr>
            <p:cNvPr id="7" name="TextBox 6">
              <a:extLst>
                <a:ext uri="{FF2B5EF4-FFF2-40B4-BE49-F238E27FC236}">
                  <a16:creationId xmlns:a16="http://schemas.microsoft.com/office/drawing/2014/main" id="{1D50CE0A-C6F9-4644-AE3B-062222989095}"/>
                </a:ext>
              </a:extLst>
            </p:cNvPr>
            <p:cNvSpPr txBox="1"/>
            <p:nvPr/>
          </p:nvSpPr>
          <p:spPr>
            <a:xfrm>
              <a:off x="1519800" y="3319897"/>
              <a:ext cx="1460656" cy="830997"/>
            </a:xfrm>
            <a:prstGeom prst="rect">
              <a:avLst/>
            </a:prstGeom>
            <a:noFill/>
          </p:spPr>
          <p:txBody>
            <a:bodyPr wrap="none" rtlCol="0">
              <a:spAutoFit/>
            </a:bodyPr>
            <a:lstStyle/>
            <a:p>
              <a:pPr algn="ctr"/>
              <a:r>
                <a:rPr lang="en-US" sz="2400" b="1" dirty="0"/>
                <a:t>Sample</a:t>
              </a:r>
            </a:p>
            <a:p>
              <a:pPr algn="ctr"/>
              <a:r>
                <a:rPr lang="en-US" sz="2400" b="1" dirty="0"/>
                <a:t>Collection</a:t>
              </a:r>
            </a:p>
          </p:txBody>
        </p:sp>
        <p:sp>
          <p:nvSpPr>
            <p:cNvPr id="8" name="TextBox 7">
              <a:extLst>
                <a:ext uri="{FF2B5EF4-FFF2-40B4-BE49-F238E27FC236}">
                  <a16:creationId xmlns:a16="http://schemas.microsoft.com/office/drawing/2014/main" id="{A5A9FC45-FC7C-47CE-91DD-3C84A70C34F3}"/>
                </a:ext>
              </a:extLst>
            </p:cNvPr>
            <p:cNvSpPr txBox="1"/>
            <p:nvPr/>
          </p:nvSpPr>
          <p:spPr>
            <a:xfrm>
              <a:off x="6176259" y="3327918"/>
              <a:ext cx="1635063" cy="830997"/>
            </a:xfrm>
            <a:prstGeom prst="rect">
              <a:avLst/>
            </a:prstGeom>
            <a:noFill/>
          </p:spPr>
          <p:txBody>
            <a:bodyPr wrap="none" rtlCol="0">
              <a:spAutoFit/>
            </a:bodyPr>
            <a:lstStyle/>
            <a:p>
              <a:pPr algn="ctr"/>
              <a:r>
                <a:rPr lang="en-US" sz="2400" b="1" dirty="0"/>
                <a:t>Laboratory</a:t>
              </a:r>
            </a:p>
            <a:p>
              <a:pPr algn="ctr"/>
              <a:r>
                <a:rPr lang="en-US" sz="2400" b="1" dirty="0"/>
                <a:t>Analysis</a:t>
              </a:r>
            </a:p>
          </p:txBody>
        </p:sp>
      </p:grpSp>
      <p:sp>
        <p:nvSpPr>
          <p:cNvPr id="9" name="TextBox 8">
            <a:extLst>
              <a:ext uri="{FF2B5EF4-FFF2-40B4-BE49-F238E27FC236}">
                <a16:creationId xmlns:a16="http://schemas.microsoft.com/office/drawing/2014/main" id="{BDB5384C-5A0B-484D-962A-0E9E055F9053}"/>
              </a:ext>
            </a:extLst>
          </p:cNvPr>
          <p:cNvSpPr txBox="1"/>
          <p:nvPr/>
        </p:nvSpPr>
        <p:spPr>
          <a:xfrm>
            <a:off x="1729315" y="261000"/>
            <a:ext cx="5771132" cy="584775"/>
          </a:xfrm>
          <a:prstGeom prst="rect">
            <a:avLst/>
          </a:prstGeom>
          <a:noFill/>
        </p:spPr>
        <p:txBody>
          <a:bodyPr wrap="none" rtlCol="0">
            <a:spAutoFit/>
          </a:bodyPr>
          <a:lstStyle/>
          <a:p>
            <a:pPr algn="ctr"/>
            <a:r>
              <a:rPr lang="en-US" sz="3200" b="1" dirty="0">
                <a:latin typeface="Times New Roman" panose="02020603050405020304" pitchFamily="18" charset="0"/>
                <a:cs typeface="Times New Roman" panose="02020603050405020304" pitchFamily="18" charset="0"/>
              </a:rPr>
              <a:t>Questions, Comments, Ideas???</a:t>
            </a:r>
          </a:p>
        </p:txBody>
      </p:sp>
      <p:sp>
        <p:nvSpPr>
          <p:cNvPr id="4" name="Slide Number Placeholder 3"/>
          <p:cNvSpPr>
            <a:spLocks noGrp="1"/>
          </p:cNvSpPr>
          <p:nvPr>
            <p:ph type="sldNum" sz="quarter" idx="12"/>
          </p:nvPr>
        </p:nvSpPr>
        <p:spPr/>
        <p:txBody>
          <a:bodyPr/>
          <a:lstStyle/>
          <a:p>
            <a:fld id="{77CD6BDE-A700-4CC1-A8B9-DB2FE996EB9A}" type="slidenum">
              <a:rPr lang="en-US" smtClean="0"/>
              <a:pPr/>
              <a:t>49</a:t>
            </a:fld>
            <a:endParaRPr lang="en-US"/>
          </a:p>
        </p:txBody>
      </p:sp>
    </p:spTree>
    <p:extLst>
      <p:ext uri="{BB962C8B-B14F-4D97-AF65-F5344CB8AC3E}">
        <p14:creationId xmlns:p14="http://schemas.microsoft.com/office/powerpoint/2010/main" val="315012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8419" y="116238"/>
            <a:ext cx="3911584" cy="584775"/>
          </a:xfrm>
          <a:prstGeom prst="rect">
            <a:avLst/>
          </a:prstGeom>
          <a:noFill/>
        </p:spPr>
        <p:txBody>
          <a:bodyPr wrap="none" rtlCol="0">
            <a:spAutoFit/>
          </a:bodyPr>
          <a:lstStyle/>
          <a:p>
            <a:pPr algn="ctr"/>
            <a:r>
              <a:rPr lang="en-US" sz="3200" b="1" dirty="0">
                <a:cs typeface="Times New Roman" pitchFamily="18" charset="0"/>
              </a:rPr>
              <a:t>Other TPH References</a:t>
            </a:r>
          </a:p>
        </p:txBody>
      </p:sp>
      <p:sp>
        <p:nvSpPr>
          <p:cNvPr id="4" name="Rectangle 1"/>
          <p:cNvSpPr txBox="1">
            <a:spLocks noChangeArrowheads="1"/>
          </p:cNvSpPr>
          <p:nvPr/>
        </p:nvSpPr>
        <p:spPr bwMode="auto">
          <a:xfrm>
            <a:off x="457572" y="619021"/>
            <a:ext cx="8336049" cy="619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9pPr>
          </a:lstStyle>
          <a:p>
            <a:pPr marL="0" indent="0">
              <a:spcAft>
                <a:spcPts val="1200"/>
              </a:spcAft>
              <a:buNone/>
            </a:pPr>
            <a:r>
              <a:rPr lang="en-US" sz="2200" b="1" dirty="0">
                <a:latin typeface="+mn-lt"/>
                <a:ea typeface="Calibri" panose="020F0502020204030204" pitchFamily="34" charset="0"/>
                <a:cs typeface="Times New Roman" panose="02020603050405020304" pitchFamily="18" charset="0"/>
              </a:rPr>
              <a:t>TPHCWG, 1997. </a:t>
            </a:r>
            <a:r>
              <a:rPr lang="en-US" sz="2200" b="1" i="1" dirty="0">
                <a:latin typeface="+mn-lt"/>
                <a:ea typeface="Calibri" panose="020F0502020204030204" pitchFamily="34" charset="0"/>
                <a:cs typeface="Times New Roman" panose="02020603050405020304" pitchFamily="18" charset="0"/>
              </a:rPr>
              <a:t>Analysis of Petroleum Hydrocarbons in Environmental Media</a:t>
            </a:r>
            <a:r>
              <a:rPr lang="en-US" sz="2200" b="1" dirty="0">
                <a:latin typeface="+mn-lt"/>
                <a:ea typeface="Calibri" panose="020F0502020204030204" pitchFamily="34" charset="0"/>
                <a:cs typeface="Times New Roman" panose="02020603050405020304" pitchFamily="18" charset="0"/>
              </a:rPr>
              <a:t>: Total Petroleum Hydrocarbon Criteria Working </a:t>
            </a:r>
            <a:r>
              <a:rPr lang="en-US" sz="2200" b="1" dirty="0" err="1">
                <a:latin typeface="+mn-lt"/>
                <a:ea typeface="Calibri" panose="020F0502020204030204" pitchFamily="34" charset="0"/>
                <a:cs typeface="Times New Roman" panose="02020603050405020304" pitchFamily="18" charset="0"/>
              </a:rPr>
              <a:t>Groun</a:t>
            </a:r>
            <a:endParaRPr lang="en-US" sz="2200" b="1" i="1" dirty="0">
              <a:latin typeface="+mn-lt"/>
              <a:ea typeface="Calibri" panose="020F0502020204030204" pitchFamily="34" charset="0"/>
              <a:cs typeface="Times New Roman" panose="02020603050405020304" pitchFamily="18" charset="0"/>
            </a:endParaRPr>
          </a:p>
          <a:p>
            <a:pPr marL="0" indent="0">
              <a:spcAft>
                <a:spcPts val="1200"/>
              </a:spcAft>
              <a:buNone/>
            </a:pPr>
            <a:r>
              <a:rPr lang="en-US" sz="2200" b="1" dirty="0">
                <a:latin typeface="+mn-lt"/>
                <a:ea typeface="Calibri" panose="020F0502020204030204" pitchFamily="34" charset="0"/>
                <a:cs typeface="Times New Roman" panose="02020603050405020304" pitchFamily="18" charset="0"/>
              </a:rPr>
              <a:t>MADEP, 1997. </a:t>
            </a:r>
            <a:r>
              <a:rPr lang="en-US" sz="2200" b="1" i="1" dirty="0">
                <a:latin typeface="+mn-lt"/>
                <a:ea typeface="Calibri" panose="020F0502020204030204" pitchFamily="34" charset="0"/>
                <a:cs typeface="Times New Roman" panose="02020603050405020304" pitchFamily="18" charset="0"/>
              </a:rPr>
              <a:t>Characterizing Risks Posed by Petroleum Contaminated Sites: Implementation of the MADEP VPH/EPH Approach</a:t>
            </a:r>
            <a:r>
              <a:rPr lang="en-US" sz="2200" b="1" dirty="0">
                <a:latin typeface="+mn-lt"/>
                <a:ea typeface="Calibri" panose="020F0502020204030204" pitchFamily="34" charset="0"/>
                <a:cs typeface="Times New Roman" panose="02020603050405020304" pitchFamily="18" charset="0"/>
              </a:rPr>
              <a:t>: Massachusetts Department of Environmental Protection,</a:t>
            </a:r>
          </a:p>
          <a:p>
            <a:pPr marL="0" indent="0">
              <a:spcAft>
                <a:spcPts val="1200"/>
              </a:spcAft>
              <a:buNone/>
            </a:pPr>
            <a:r>
              <a:rPr lang="en-US" sz="2200" b="1" dirty="0">
                <a:latin typeface="+mn-lt"/>
                <a:ea typeface="Calibri" panose="020F0502020204030204" pitchFamily="34" charset="0"/>
                <a:cs typeface="Times New Roman" panose="02020603050405020304" pitchFamily="18" charset="0"/>
              </a:rPr>
              <a:t>MADEP, 2003, </a:t>
            </a:r>
            <a:r>
              <a:rPr lang="en-US" sz="2200" b="1" i="1" dirty="0">
                <a:latin typeface="+mn-lt"/>
                <a:ea typeface="Calibri" panose="020F0502020204030204" pitchFamily="34" charset="0"/>
                <a:cs typeface="Times New Roman" panose="02020603050405020304" pitchFamily="18" charset="0"/>
              </a:rPr>
              <a:t>Updated Petroleum Hydrocarbon Fraction Toxicity Values for the VPH/EPH/EPH Methodology</a:t>
            </a:r>
            <a:r>
              <a:rPr lang="en-US" sz="2200" b="1" dirty="0">
                <a:latin typeface="+mn-lt"/>
                <a:ea typeface="Calibri" panose="020F0502020204030204" pitchFamily="34" charset="0"/>
                <a:cs typeface="Times New Roman" panose="02020603050405020304" pitchFamily="18" charset="0"/>
              </a:rPr>
              <a:t>/</a:t>
            </a:r>
          </a:p>
          <a:p>
            <a:pPr marL="0" indent="0">
              <a:spcAft>
                <a:spcPts val="1200"/>
              </a:spcAft>
              <a:buNone/>
            </a:pPr>
            <a:r>
              <a:rPr lang="en-US" sz="2200" b="1" dirty="0">
                <a:latin typeface="+mn-lt"/>
                <a:ea typeface="Calibri" panose="020F0502020204030204" pitchFamily="34" charset="0"/>
                <a:cs typeface="Times New Roman" panose="02020603050405020304" pitchFamily="18" charset="0"/>
              </a:rPr>
              <a:t>WADOE, 2006, Cleanup Levels and Risk Calculations Focus Sheets: Reference Doses for Petroleum Mixtures; Washington Department of Ecology.</a:t>
            </a:r>
          </a:p>
          <a:p>
            <a:pPr marL="0" indent="0">
              <a:spcAft>
                <a:spcPts val="1200"/>
              </a:spcAft>
              <a:buNone/>
            </a:pPr>
            <a:r>
              <a:rPr lang="en-US" sz="2200" b="1" dirty="0">
                <a:latin typeface="+mn-lt"/>
                <a:ea typeface="Calibri" panose="020F0502020204030204" pitchFamily="34" charset="0"/>
                <a:cs typeface="Times New Roman" panose="02020603050405020304" pitchFamily="18" charset="0"/>
              </a:rPr>
              <a:t>USEPA, 2009. </a:t>
            </a:r>
            <a:r>
              <a:rPr lang="en-US" sz="2200" b="1" i="1" dirty="0">
                <a:latin typeface="+mn-lt"/>
                <a:ea typeface="Calibri" panose="020F0502020204030204" pitchFamily="34" charset="0"/>
                <a:cs typeface="Times New Roman" panose="02020603050405020304" pitchFamily="18" charset="0"/>
              </a:rPr>
              <a:t>Provisional Peer-Reviewed Toxicity Values for Complex Mixtures of Aliphatic and Aromatic Hydrocarbons;</a:t>
            </a:r>
          </a:p>
          <a:p>
            <a:pPr marL="0" indent="0">
              <a:spcAft>
                <a:spcPts val="1200"/>
              </a:spcAft>
              <a:buNone/>
            </a:pPr>
            <a:r>
              <a:rPr lang="pt-BR" sz="2200" b="1" dirty="0">
                <a:latin typeface="+mn-lt"/>
                <a:ea typeface="Calibri" panose="020F0502020204030204" pitchFamily="34" charset="0"/>
                <a:cs typeface="Times New Roman" panose="02020603050405020304" pitchFamily="18" charset="0"/>
              </a:rPr>
              <a:t>CAEPA, 2016, </a:t>
            </a:r>
            <a:r>
              <a:rPr lang="pt-BR" sz="2200" b="1" i="1" dirty="0">
                <a:latin typeface="+mn-lt"/>
                <a:ea typeface="Calibri" panose="020F0502020204030204" pitchFamily="34" charset="0"/>
                <a:cs typeface="Times New Roman" panose="02020603050405020304" pitchFamily="18" charset="0"/>
              </a:rPr>
              <a:t>Petroleum Metabolites Literature Review and Assessment Framework</a:t>
            </a:r>
            <a:r>
              <a:rPr lang="pt-BR" sz="2200" b="1" dirty="0">
                <a:latin typeface="+mn-lt"/>
                <a:ea typeface="Calibri" panose="020F0502020204030204" pitchFamily="34" charset="0"/>
                <a:cs typeface="Times New Roman" panose="02020603050405020304" pitchFamily="18" charset="0"/>
              </a:rPr>
              <a:t>: California Environmental Protection Agency, San Francisco Bay Regional Water Quality Control Board, June 27, 2016.</a:t>
            </a:r>
          </a:p>
          <a:p>
            <a:pPr marL="0" indent="0">
              <a:spcAft>
                <a:spcPts val="1200"/>
              </a:spcAft>
              <a:buNone/>
            </a:pPr>
            <a:r>
              <a:rPr lang="en-US" altLang="en-US" sz="2200" b="1" dirty="0">
                <a:latin typeface="+mn-lt"/>
                <a:ea typeface="SimSun" panose="02010600030101010101" pitchFamily="2" charset="-122"/>
                <a:cs typeface="Times New Roman" panose="02020603050405020304" pitchFamily="18" charset="0"/>
              </a:rPr>
              <a:t>ITRC, 2018, </a:t>
            </a:r>
            <a:r>
              <a:rPr lang="en-US" altLang="en-US" sz="2200" b="1" i="1" dirty="0">
                <a:latin typeface="+mn-lt"/>
                <a:ea typeface="SimSun" panose="02010600030101010101" pitchFamily="2" charset="-122"/>
                <a:cs typeface="Times New Roman" panose="02020603050405020304" pitchFamily="18" charset="0"/>
              </a:rPr>
              <a:t>T</a:t>
            </a:r>
            <a:r>
              <a:rPr lang="en-US" sz="2200" b="1" i="1" dirty="0">
                <a:latin typeface="+mn-lt"/>
                <a:cs typeface="Times New Roman" panose="02020603050405020304" pitchFamily="18" charset="0"/>
              </a:rPr>
              <a:t>PH Risk Evaluation at Petroleum Contaminated Sites</a:t>
            </a:r>
            <a:r>
              <a:rPr lang="en-US" sz="2200" b="1" dirty="0">
                <a:latin typeface="+mn-lt"/>
                <a:cs typeface="Times New Roman" panose="02020603050405020304" pitchFamily="18" charset="0"/>
              </a:rPr>
              <a:t>.</a:t>
            </a:r>
            <a:endParaRPr lang="en-US" sz="2200" b="1" dirty="0">
              <a:latin typeface="+mn-lt"/>
              <a:ea typeface="SimSun" panose="02010600030101010101" pitchFamily="2" charset="-122"/>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77CD6BDE-A700-4CC1-A8B9-DB2FE996EB9A}" type="slidenum">
              <a:rPr lang="en-US" smtClean="0"/>
              <a:pPr/>
              <a:t>5</a:t>
            </a:fld>
            <a:endParaRPr lang="en-US"/>
          </a:p>
        </p:txBody>
      </p:sp>
    </p:spTree>
    <p:extLst>
      <p:ext uri="{BB962C8B-B14F-4D97-AF65-F5344CB8AC3E}">
        <p14:creationId xmlns:p14="http://schemas.microsoft.com/office/powerpoint/2010/main" val="2558101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CD6BDE-A700-4CC1-A8B9-DB2FE996EB9A}" type="slidenum">
              <a:rPr lang="en-US" smtClean="0"/>
              <a:pPr/>
              <a:t>50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720119794"/>
              </p:ext>
            </p:extLst>
          </p:nvPr>
        </p:nvGraphicFramePr>
        <p:xfrm>
          <a:off x="1236626" y="483490"/>
          <a:ext cx="6745145" cy="6161037"/>
        </p:xfrm>
        <a:graphic>
          <a:graphicData uri="http://schemas.openxmlformats.org/drawingml/2006/table">
            <a:tbl>
              <a:tblPr firstRow="1" firstCol="1" bandRow="1">
                <a:tableStyleId>{5C22544A-7EE6-4342-B048-85BDC9FD1C3A}</a:tableStyleId>
              </a:tblPr>
              <a:tblGrid>
                <a:gridCol w="2361154">
                  <a:extLst>
                    <a:ext uri="{9D8B030D-6E8A-4147-A177-3AD203B41FA5}">
                      <a16:colId xmlns:a16="http://schemas.microsoft.com/office/drawing/2014/main" val="20000"/>
                    </a:ext>
                  </a:extLst>
                </a:gridCol>
                <a:gridCol w="1495514">
                  <a:extLst>
                    <a:ext uri="{9D8B030D-6E8A-4147-A177-3AD203B41FA5}">
                      <a16:colId xmlns:a16="http://schemas.microsoft.com/office/drawing/2014/main" val="20001"/>
                    </a:ext>
                  </a:extLst>
                </a:gridCol>
                <a:gridCol w="1410054">
                  <a:extLst>
                    <a:ext uri="{9D8B030D-6E8A-4147-A177-3AD203B41FA5}">
                      <a16:colId xmlns:a16="http://schemas.microsoft.com/office/drawing/2014/main" val="20002"/>
                    </a:ext>
                  </a:extLst>
                </a:gridCol>
                <a:gridCol w="1478423">
                  <a:extLst>
                    <a:ext uri="{9D8B030D-6E8A-4147-A177-3AD203B41FA5}">
                      <a16:colId xmlns:a16="http://schemas.microsoft.com/office/drawing/2014/main" val="20003"/>
                    </a:ext>
                  </a:extLst>
                </a:gridCol>
              </a:tblGrid>
              <a:tr h="397713">
                <a:tc>
                  <a:txBody>
                    <a:bodyPr/>
                    <a:lstStyle/>
                    <a:p>
                      <a:pPr marL="0" marR="0" algn="ctr">
                        <a:lnSpc>
                          <a:spcPct val="107000"/>
                        </a:lnSpc>
                        <a:spcBef>
                          <a:spcPts val="0"/>
                        </a:spcBef>
                        <a:spcAft>
                          <a:spcPts val="0"/>
                        </a:spcAft>
                      </a:pPr>
                      <a:r>
                        <a:rPr lang="en-US" sz="2200" dirty="0">
                          <a:solidFill>
                            <a:schemeClr val="tx1"/>
                          </a:solidFill>
                          <a:effectLst/>
                          <a:latin typeface="+mn-lt"/>
                          <a:ea typeface="SimSun" panose="02010600030101010101" pitchFamily="2" charset="-122"/>
                          <a:cs typeface="Times New Roman" panose="02020603050405020304" pitchFamily="18" charset="0"/>
                        </a:rPr>
                        <a:t>Compound</a:t>
                      </a:r>
                    </a:p>
                  </a:txBody>
                  <a:tcPr marL="9229" marR="9229" marT="9229" marB="9229"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200" dirty="0">
                          <a:solidFill>
                            <a:schemeClr val="tx1"/>
                          </a:solidFill>
                          <a:effectLst/>
                          <a:latin typeface="+mn-lt"/>
                        </a:rPr>
                        <a:t>Fuel/Soil</a:t>
                      </a:r>
                    </a:p>
                    <a:p>
                      <a:pPr marL="0" marR="0" algn="ctr">
                        <a:lnSpc>
                          <a:spcPct val="107000"/>
                        </a:lnSpc>
                        <a:spcBef>
                          <a:spcPts val="0"/>
                        </a:spcBef>
                        <a:spcAft>
                          <a:spcPts val="0"/>
                        </a:spcAft>
                      </a:pPr>
                      <a:r>
                        <a:rPr lang="en-US" sz="2200" dirty="0">
                          <a:solidFill>
                            <a:schemeClr val="tx1"/>
                          </a:solidFill>
                          <a:effectLst/>
                          <a:latin typeface="+mn-lt"/>
                          <a:ea typeface="SimSun" panose="02010600030101010101" pitchFamily="2" charset="-122"/>
                          <a:cs typeface="Times New Roman" panose="02020603050405020304" pitchFamily="18" charset="0"/>
                        </a:rPr>
                        <a:t>(F&amp;T)</a:t>
                      </a:r>
                    </a:p>
                  </a:txBody>
                  <a:tcPr marL="9229" marR="9229" marT="9229" marB="922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200" dirty="0">
                          <a:solidFill>
                            <a:schemeClr val="tx1"/>
                          </a:solidFill>
                          <a:effectLst/>
                          <a:latin typeface="+mn-lt"/>
                          <a:ea typeface="SimSun" panose="02010600030101010101" pitchFamily="2" charset="-122"/>
                          <a:cs typeface="Times New Roman" panose="02020603050405020304" pitchFamily="18" charset="0"/>
                        </a:rPr>
                        <a:t>Water</a:t>
                      </a:r>
                    </a:p>
                    <a:p>
                      <a:pPr marL="0" marR="0" algn="ctr">
                        <a:lnSpc>
                          <a:spcPct val="107000"/>
                        </a:lnSpc>
                        <a:spcBef>
                          <a:spcPts val="0"/>
                        </a:spcBef>
                        <a:spcAft>
                          <a:spcPts val="0"/>
                        </a:spcAft>
                      </a:pPr>
                      <a:r>
                        <a:rPr lang="en-US" sz="2200" dirty="0">
                          <a:solidFill>
                            <a:schemeClr val="tx1"/>
                          </a:solidFill>
                          <a:effectLst/>
                          <a:latin typeface="+mn-lt"/>
                          <a:ea typeface="SimSun" panose="02010600030101010101" pitchFamily="2" charset="-122"/>
                          <a:cs typeface="Times New Roman" panose="02020603050405020304" pitchFamily="18" charset="0"/>
                        </a:rPr>
                        <a:t>(Toxicity)</a:t>
                      </a:r>
                    </a:p>
                  </a:txBody>
                  <a:tcPr marL="9229" marR="9229" marT="9229" marB="922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200" dirty="0">
                          <a:solidFill>
                            <a:schemeClr val="tx1"/>
                          </a:solidFill>
                          <a:effectLst/>
                          <a:latin typeface="+mn-lt"/>
                          <a:ea typeface="SimSun" panose="02010600030101010101" pitchFamily="2" charset="-122"/>
                          <a:cs typeface="Times New Roman" panose="02020603050405020304" pitchFamily="18" charset="0"/>
                        </a:rPr>
                        <a:t>Vapors</a:t>
                      </a:r>
                    </a:p>
                    <a:p>
                      <a:pPr marL="0" marR="0" algn="ctr">
                        <a:lnSpc>
                          <a:spcPct val="107000"/>
                        </a:lnSpc>
                        <a:spcBef>
                          <a:spcPts val="0"/>
                        </a:spcBef>
                        <a:spcAft>
                          <a:spcPts val="0"/>
                        </a:spcAft>
                      </a:pPr>
                      <a:r>
                        <a:rPr lang="en-US" sz="2200" dirty="0">
                          <a:solidFill>
                            <a:schemeClr val="tx1"/>
                          </a:solidFill>
                          <a:effectLst/>
                          <a:latin typeface="+mn-lt"/>
                          <a:ea typeface="SimSun" panose="02010600030101010101" pitchFamily="2" charset="-122"/>
                          <a:cs typeface="Times New Roman" panose="02020603050405020304" pitchFamily="18" charset="0"/>
                        </a:rPr>
                        <a:t>(Toxicity)</a:t>
                      </a:r>
                    </a:p>
                  </a:txBody>
                  <a:tcPr marL="9229" marR="9229" marT="9229" marB="9229"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08086">
                <a:tc>
                  <a:txBody>
                    <a:bodyPr/>
                    <a:lstStyle/>
                    <a:p>
                      <a:pPr marL="111125" marR="0" indent="0">
                        <a:lnSpc>
                          <a:spcPct val="107000"/>
                        </a:lnSpc>
                        <a:spcBef>
                          <a:spcPts val="0"/>
                        </a:spcBef>
                        <a:spcAft>
                          <a:spcPts val="0"/>
                        </a:spcAft>
                      </a:pPr>
                      <a:r>
                        <a:rPr lang="en-US" sz="1800" dirty="0">
                          <a:solidFill>
                            <a:schemeClr val="tx1"/>
                          </a:solidFill>
                          <a:effectLst/>
                        </a:rPr>
                        <a:t>Benzene</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 </a:t>
                      </a: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8086">
                <a:tc>
                  <a:txBody>
                    <a:bodyPr/>
                    <a:lstStyle/>
                    <a:p>
                      <a:pPr marL="111125" marR="0" indent="0" algn="l" defTabSz="914400" rtl="0" eaLnBrk="1" latinLnBrk="0" hangingPunct="1">
                        <a:lnSpc>
                          <a:spcPct val="107000"/>
                        </a:lnSpc>
                        <a:spcBef>
                          <a:spcPts val="0"/>
                        </a:spcBef>
                        <a:spcAft>
                          <a:spcPts val="0"/>
                        </a:spcAft>
                      </a:pPr>
                      <a:r>
                        <a:rPr lang="en-US" sz="1800" b="1" kern="1200" dirty="0">
                          <a:solidFill>
                            <a:schemeClr val="tx1"/>
                          </a:solidFill>
                          <a:effectLst/>
                          <a:latin typeface="+mn-lt"/>
                          <a:ea typeface="+mn-ea"/>
                          <a:cs typeface="+mn-cs"/>
                        </a:rPr>
                        <a:t>Toluene</a:t>
                      </a:r>
                    </a:p>
                  </a:txBody>
                  <a:tcPr marL="9229" marR="9229" marT="9229" marB="9229"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 </a:t>
                      </a: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8086">
                <a:tc>
                  <a:txBody>
                    <a:bodyPr/>
                    <a:lstStyle/>
                    <a:p>
                      <a:pPr marL="111125" marR="0" indent="0" algn="l" defTabSz="914400" rtl="0" eaLnBrk="1" latinLnBrk="0" hangingPunct="1">
                        <a:lnSpc>
                          <a:spcPct val="107000"/>
                        </a:lnSpc>
                        <a:spcBef>
                          <a:spcPts val="0"/>
                        </a:spcBef>
                        <a:spcAft>
                          <a:spcPts val="0"/>
                        </a:spcAft>
                      </a:pPr>
                      <a:r>
                        <a:rPr lang="en-US" sz="1800" b="1" kern="1200" dirty="0">
                          <a:solidFill>
                            <a:schemeClr val="tx1"/>
                          </a:solidFill>
                          <a:effectLst/>
                          <a:latin typeface="+mn-lt"/>
                          <a:ea typeface="+mn-ea"/>
                          <a:cs typeface="+mn-cs"/>
                        </a:rPr>
                        <a:t>Ethylbenzene</a:t>
                      </a:r>
                    </a:p>
                  </a:txBody>
                  <a:tcPr marL="9229" marR="9229" marT="9229" marB="9229"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r>
                        <a:rPr lang="en-US" sz="1800" dirty="0">
                          <a:solidFill>
                            <a:schemeClr val="tx1"/>
                          </a:solidFill>
                          <a:effectLst/>
                        </a:rPr>
                        <a:t> </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2922">
                <a:tc>
                  <a:txBody>
                    <a:bodyPr/>
                    <a:lstStyle/>
                    <a:p>
                      <a:pPr marL="111125" marR="0" indent="0" algn="l" defTabSz="914400" rtl="0" eaLnBrk="1" latinLnBrk="0" hangingPunct="1">
                        <a:lnSpc>
                          <a:spcPct val="107000"/>
                        </a:lnSpc>
                        <a:spcBef>
                          <a:spcPts val="0"/>
                        </a:spcBef>
                        <a:spcAft>
                          <a:spcPts val="0"/>
                        </a:spcAft>
                      </a:pPr>
                      <a:r>
                        <a:rPr lang="en-US" sz="1800" b="1" kern="1200" dirty="0">
                          <a:solidFill>
                            <a:schemeClr val="tx1"/>
                          </a:solidFill>
                          <a:effectLst/>
                          <a:latin typeface="+mn-lt"/>
                          <a:ea typeface="+mn-ea"/>
                          <a:cs typeface="+mn-cs"/>
                        </a:rPr>
                        <a:t>Xylenes (total)</a:t>
                      </a:r>
                    </a:p>
                  </a:txBody>
                  <a:tcPr marL="9229" marR="9229" marT="9229" marB="9229"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r>
                        <a:rPr lang="en-US" sz="1800" dirty="0">
                          <a:solidFill>
                            <a:schemeClr val="tx1"/>
                          </a:solidFill>
                          <a:effectLst/>
                        </a:rPr>
                        <a:t> </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08086">
                <a:tc>
                  <a:txBody>
                    <a:bodyPr/>
                    <a:lstStyle/>
                    <a:p>
                      <a:pPr marL="111125" marR="0" indent="0" algn="l" defTabSz="914400" rtl="0" eaLnBrk="1" latinLnBrk="0" hangingPunct="1">
                        <a:lnSpc>
                          <a:spcPct val="107000"/>
                        </a:lnSpc>
                        <a:spcBef>
                          <a:spcPts val="0"/>
                        </a:spcBef>
                        <a:spcAft>
                          <a:spcPts val="0"/>
                        </a:spcAft>
                      </a:pPr>
                      <a:r>
                        <a:rPr lang="en-US" sz="1800" b="1" kern="1200" dirty="0">
                          <a:solidFill>
                            <a:schemeClr val="tx1"/>
                          </a:solidFill>
                          <a:effectLst/>
                          <a:latin typeface="+mn-lt"/>
                          <a:ea typeface="+mn-ea"/>
                          <a:cs typeface="+mn-cs"/>
                        </a:rPr>
                        <a:t>Naphthalene</a:t>
                      </a:r>
                    </a:p>
                  </a:txBody>
                  <a:tcPr marL="9229" marR="9229" marT="9229" marB="9229"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r>
                        <a:rPr lang="en-US" sz="1800" dirty="0">
                          <a:solidFill>
                            <a:schemeClr val="tx1"/>
                          </a:solidFill>
                          <a:effectLst/>
                        </a:rPr>
                        <a:t> </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08086">
                <a:tc>
                  <a:txBody>
                    <a:bodyPr/>
                    <a:lstStyle/>
                    <a:p>
                      <a:pPr marL="111125" marR="0" indent="0" algn="l" defTabSz="914400" rtl="0" eaLnBrk="1" latinLnBrk="0" hangingPunct="1">
                        <a:lnSpc>
                          <a:spcPct val="107000"/>
                        </a:lnSpc>
                        <a:spcBef>
                          <a:spcPts val="0"/>
                        </a:spcBef>
                        <a:spcAft>
                          <a:spcPts val="0"/>
                        </a:spcAft>
                      </a:pPr>
                      <a:r>
                        <a:rPr lang="en-US" sz="1800" b="1" kern="1200" dirty="0">
                          <a:solidFill>
                            <a:schemeClr val="tx1"/>
                          </a:solidFill>
                          <a:effectLst/>
                          <a:latin typeface="+mn-lt"/>
                          <a:ea typeface="+mn-ea"/>
                          <a:cs typeface="+mn-cs"/>
                        </a:rPr>
                        <a:t>C5-C6 </a:t>
                      </a:r>
                      <a:r>
                        <a:rPr lang="en-US" sz="1800" b="1" kern="1200" dirty="0" err="1">
                          <a:solidFill>
                            <a:schemeClr val="tx1"/>
                          </a:solidFill>
                          <a:effectLst/>
                          <a:latin typeface="+mn-lt"/>
                          <a:ea typeface="+mn-ea"/>
                          <a:cs typeface="+mn-cs"/>
                        </a:rPr>
                        <a:t>Aliphatics</a:t>
                      </a:r>
                      <a:endParaRPr lang="en-US" sz="1800" b="1" kern="1200" dirty="0">
                        <a:solidFill>
                          <a:schemeClr val="tx1"/>
                        </a:solidFill>
                        <a:effectLst/>
                        <a:latin typeface="+mn-lt"/>
                        <a:ea typeface="+mn-ea"/>
                        <a:cs typeface="+mn-cs"/>
                      </a:endParaRPr>
                    </a:p>
                  </a:txBody>
                  <a:tcPr marL="9229" marR="9229" marT="9229" marB="9229"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r>
                        <a:rPr lang="en-US" sz="1800" dirty="0">
                          <a:solidFill>
                            <a:schemeClr val="tx1"/>
                          </a:solidFill>
                          <a:effectLst/>
                        </a:rPr>
                        <a:t> </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08086">
                <a:tc>
                  <a:txBody>
                    <a:bodyPr/>
                    <a:lstStyle/>
                    <a:p>
                      <a:pPr marL="111125" marR="0" indent="0" algn="l" defTabSz="914400" rtl="0" eaLnBrk="1" latinLnBrk="0" hangingPunct="1">
                        <a:lnSpc>
                          <a:spcPct val="107000"/>
                        </a:lnSpc>
                        <a:spcBef>
                          <a:spcPts val="0"/>
                        </a:spcBef>
                        <a:spcAft>
                          <a:spcPts val="0"/>
                        </a:spcAft>
                      </a:pPr>
                      <a:r>
                        <a:rPr lang="en-US" sz="1800" b="1" kern="1200" dirty="0">
                          <a:solidFill>
                            <a:schemeClr val="tx1"/>
                          </a:solidFill>
                          <a:effectLst/>
                          <a:latin typeface="+mn-lt"/>
                          <a:ea typeface="+mn-ea"/>
                          <a:cs typeface="+mn-cs"/>
                        </a:rPr>
                        <a:t>&gt;C6-C8 </a:t>
                      </a:r>
                      <a:r>
                        <a:rPr lang="en-US" sz="1800" b="1" kern="1200" dirty="0" err="1">
                          <a:solidFill>
                            <a:schemeClr val="tx1"/>
                          </a:solidFill>
                          <a:effectLst/>
                          <a:latin typeface="+mn-lt"/>
                          <a:ea typeface="+mn-ea"/>
                          <a:cs typeface="+mn-cs"/>
                        </a:rPr>
                        <a:t>Aliphatics</a:t>
                      </a:r>
                      <a:endParaRPr lang="en-US" sz="1800" b="1" kern="1200" dirty="0">
                        <a:solidFill>
                          <a:schemeClr val="tx1"/>
                        </a:solidFill>
                        <a:effectLst/>
                        <a:latin typeface="+mn-lt"/>
                        <a:ea typeface="+mn-ea"/>
                        <a:cs typeface="+mn-cs"/>
                      </a:endParaRPr>
                    </a:p>
                  </a:txBody>
                  <a:tcPr marL="9229" marR="9229" marT="9229" marB="9229"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 </a:t>
                      </a: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7"/>
                  </a:ext>
                </a:extLst>
              </a:tr>
              <a:tr h="208086">
                <a:tc>
                  <a:txBody>
                    <a:bodyPr/>
                    <a:lstStyle/>
                    <a:p>
                      <a:pPr marL="111125" marR="0" indent="0" algn="l" defTabSz="914400" rtl="0" eaLnBrk="1" latinLnBrk="0" hangingPunct="1">
                        <a:lnSpc>
                          <a:spcPct val="107000"/>
                        </a:lnSpc>
                        <a:spcBef>
                          <a:spcPts val="0"/>
                        </a:spcBef>
                        <a:spcAft>
                          <a:spcPts val="0"/>
                        </a:spcAft>
                      </a:pPr>
                      <a:r>
                        <a:rPr lang="en-US" sz="1800" b="1" kern="1200" dirty="0">
                          <a:solidFill>
                            <a:schemeClr val="tx1"/>
                          </a:solidFill>
                          <a:effectLst/>
                          <a:latin typeface="+mn-lt"/>
                          <a:ea typeface="+mn-ea"/>
                          <a:cs typeface="+mn-cs"/>
                        </a:rPr>
                        <a:t>&gt;C8-C10 </a:t>
                      </a:r>
                      <a:r>
                        <a:rPr lang="en-US" sz="1800" b="1" kern="1200" dirty="0" err="1">
                          <a:solidFill>
                            <a:schemeClr val="tx1"/>
                          </a:solidFill>
                          <a:effectLst/>
                          <a:latin typeface="+mn-lt"/>
                          <a:ea typeface="+mn-ea"/>
                          <a:cs typeface="+mn-cs"/>
                        </a:rPr>
                        <a:t>Aliphatics</a:t>
                      </a:r>
                      <a:endParaRPr lang="en-US" sz="1800" b="1" kern="1200" dirty="0">
                        <a:solidFill>
                          <a:schemeClr val="tx1"/>
                        </a:solidFill>
                        <a:effectLst/>
                        <a:latin typeface="+mn-lt"/>
                        <a:ea typeface="+mn-ea"/>
                        <a:cs typeface="+mn-cs"/>
                      </a:endParaRPr>
                    </a:p>
                  </a:txBody>
                  <a:tcPr marL="9229" marR="9229" marT="9229" marB="9229"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chemeClr val="tx1"/>
                          </a:solidFill>
                          <a:effectLst/>
                        </a:rPr>
                        <a:t> </a:t>
                      </a: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 </a:t>
                      </a: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08086">
                <a:tc>
                  <a:txBody>
                    <a:bodyPr/>
                    <a:lstStyle/>
                    <a:p>
                      <a:pPr marL="111125" marR="0" indent="0" algn="l" defTabSz="914400" rtl="0" eaLnBrk="1" latinLnBrk="0" hangingPunct="1">
                        <a:lnSpc>
                          <a:spcPct val="107000"/>
                        </a:lnSpc>
                        <a:spcBef>
                          <a:spcPts val="0"/>
                        </a:spcBef>
                        <a:spcAft>
                          <a:spcPts val="0"/>
                        </a:spcAft>
                      </a:pPr>
                      <a:r>
                        <a:rPr lang="en-US" sz="1800" b="1" kern="1200" dirty="0">
                          <a:solidFill>
                            <a:schemeClr val="tx1"/>
                          </a:solidFill>
                          <a:effectLst/>
                          <a:latin typeface="+mn-lt"/>
                          <a:ea typeface="+mn-ea"/>
                          <a:cs typeface="+mn-cs"/>
                        </a:rPr>
                        <a:t>&gt;C10-C12 </a:t>
                      </a:r>
                      <a:r>
                        <a:rPr lang="en-US" sz="1800" b="1" kern="1200" dirty="0" err="1">
                          <a:solidFill>
                            <a:schemeClr val="tx1"/>
                          </a:solidFill>
                          <a:effectLst/>
                          <a:latin typeface="+mn-lt"/>
                          <a:ea typeface="+mn-ea"/>
                          <a:cs typeface="+mn-cs"/>
                        </a:rPr>
                        <a:t>Aliphatics</a:t>
                      </a:r>
                      <a:endParaRPr lang="en-US" sz="1800" b="1" kern="1200" dirty="0">
                        <a:solidFill>
                          <a:schemeClr val="tx1"/>
                        </a:solidFill>
                        <a:effectLst/>
                        <a:latin typeface="+mn-lt"/>
                        <a:ea typeface="+mn-ea"/>
                        <a:cs typeface="+mn-cs"/>
                      </a:endParaRPr>
                    </a:p>
                  </a:txBody>
                  <a:tcPr marL="9229" marR="9229" marT="9229" marB="9229"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r>
                        <a:rPr lang="en-US" sz="1800" dirty="0">
                          <a:solidFill>
                            <a:schemeClr val="tx1"/>
                          </a:solidFill>
                          <a:effectLst/>
                        </a:rPr>
                        <a:t> </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9"/>
                  </a:ext>
                </a:extLst>
              </a:tr>
              <a:tr h="208086">
                <a:tc>
                  <a:txBody>
                    <a:bodyPr/>
                    <a:lstStyle/>
                    <a:p>
                      <a:pPr marL="111125" marR="0" indent="0" algn="l" defTabSz="914400" rtl="0" eaLnBrk="1" latinLnBrk="0" hangingPunct="1">
                        <a:lnSpc>
                          <a:spcPct val="107000"/>
                        </a:lnSpc>
                        <a:spcBef>
                          <a:spcPts val="0"/>
                        </a:spcBef>
                        <a:spcAft>
                          <a:spcPts val="0"/>
                        </a:spcAft>
                      </a:pPr>
                      <a:r>
                        <a:rPr lang="en-US" sz="1800" b="1" kern="1200" dirty="0">
                          <a:solidFill>
                            <a:schemeClr val="tx1"/>
                          </a:solidFill>
                          <a:effectLst/>
                          <a:latin typeface="+mn-lt"/>
                          <a:ea typeface="+mn-ea"/>
                          <a:cs typeface="+mn-cs"/>
                        </a:rPr>
                        <a:t>&gt;C12-C16 </a:t>
                      </a:r>
                      <a:r>
                        <a:rPr lang="en-US" sz="1800" b="1" kern="1200" dirty="0" err="1">
                          <a:solidFill>
                            <a:schemeClr val="tx1"/>
                          </a:solidFill>
                          <a:effectLst/>
                          <a:latin typeface="+mn-lt"/>
                          <a:ea typeface="+mn-ea"/>
                          <a:cs typeface="+mn-cs"/>
                        </a:rPr>
                        <a:t>Aliphatics</a:t>
                      </a:r>
                      <a:endParaRPr lang="en-US" sz="1800" b="1" kern="1200" dirty="0">
                        <a:solidFill>
                          <a:schemeClr val="tx1"/>
                        </a:solidFill>
                        <a:effectLst/>
                        <a:latin typeface="+mn-lt"/>
                        <a:ea typeface="+mn-ea"/>
                        <a:cs typeface="+mn-cs"/>
                      </a:endParaRPr>
                    </a:p>
                  </a:txBody>
                  <a:tcPr marL="9229" marR="9229" marT="9229" marB="9229"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r>
                        <a:rPr lang="en-US" sz="1800" dirty="0">
                          <a:solidFill>
                            <a:schemeClr val="tx1"/>
                          </a:solidFill>
                          <a:effectLst/>
                        </a:rPr>
                        <a:t> </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algn="ctr">
                        <a:lnSpc>
                          <a:spcPct val="107000"/>
                        </a:lnSpc>
                        <a:spcBef>
                          <a:spcPts val="0"/>
                        </a:spcBef>
                        <a:spcAft>
                          <a:spcPts val="0"/>
                        </a:spcAft>
                      </a:pP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10"/>
                  </a:ext>
                </a:extLst>
              </a:tr>
              <a:tr h="208086">
                <a:tc>
                  <a:txBody>
                    <a:bodyPr/>
                    <a:lstStyle/>
                    <a:p>
                      <a:pPr marL="111125" marR="0" indent="0" algn="l" defTabSz="914400" rtl="0" eaLnBrk="1" latinLnBrk="0" hangingPunct="1">
                        <a:lnSpc>
                          <a:spcPct val="107000"/>
                        </a:lnSpc>
                        <a:spcBef>
                          <a:spcPts val="0"/>
                        </a:spcBef>
                        <a:spcAft>
                          <a:spcPts val="0"/>
                        </a:spcAft>
                      </a:pPr>
                      <a:r>
                        <a:rPr lang="en-US" sz="1800" b="1" kern="1200" dirty="0">
                          <a:solidFill>
                            <a:schemeClr val="tx1"/>
                          </a:solidFill>
                          <a:effectLst/>
                          <a:latin typeface="+mn-lt"/>
                          <a:ea typeface="+mn-ea"/>
                          <a:cs typeface="+mn-cs"/>
                        </a:rPr>
                        <a:t>&gt;C16-C18 </a:t>
                      </a:r>
                      <a:r>
                        <a:rPr lang="en-US" sz="1800" b="1" kern="1200" dirty="0" err="1">
                          <a:solidFill>
                            <a:schemeClr val="tx1"/>
                          </a:solidFill>
                          <a:effectLst/>
                          <a:latin typeface="+mn-lt"/>
                          <a:ea typeface="+mn-ea"/>
                          <a:cs typeface="+mn-cs"/>
                        </a:rPr>
                        <a:t>Aliphatics</a:t>
                      </a:r>
                      <a:endParaRPr lang="en-US" sz="1800" b="1" kern="1200" dirty="0">
                        <a:solidFill>
                          <a:schemeClr val="tx1"/>
                        </a:solidFill>
                        <a:effectLst/>
                        <a:latin typeface="+mn-lt"/>
                        <a:ea typeface="+mn-ea"/>
                        <a:cs typeface="+mn-cs"/>
                      </a:endParaRPr>
                    </a:p>
                  </a:txBody>
                  <a:tcPr marL="9229" marR="9229" marT="9229" marB="9229"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 </a:t>
                      </a: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08086">
                <a:tc>
                  <a:txBody>
                    <a:bodyPr/>
                    <a:lstStyle/>
                    <a:p>
                      <a:pPr marL="111125" marR="0" indent="0" algn="l" defTabSz="914400" rtl="0" eaLnBrk="1" latinLnBrk="0" hangingPunct="1">
                        <a:lnSpc>
                          <a:spcPct val="107000"/>
                        </a:lnSpc>
                        <a:spcBef>
                          <a:spcPts val="0"/>
                        </a:spcBef>
                        <a:spcAft>
                          <a:spcPts val="0"/>
                        </a:spcAft>
                      </a:pPr>
                      <a:r>
                        <a:rPr lang="en-US" sz="1800" b="1" kern="1200" dirty="0">
                          <a:solidFill>
                            <a:schemeClr val="tx1"/>
                          </a:solidFill>
                          <a:effectLst/>
                          <a:latin typeface="+mn-lt"/>
                          <a:ea typeface="+mn-ea"/>
                          <a:cs typeface="+mn-cs"/>
                        </a:rPr>
                        <a:t>&gt;C18-C32 </a:t>
                      </a:r>
                      <a:r>
                        <a:rPr lang="en-US" sz="1800" b="1" kern="1200" dirty="0" err="1">
                          <a:solidFill>
                            <a:schemeClr val="tx1"/>
                          </a:solidFill>
                          <a:effectLst/>
                          <a:latin typeface="+mn-lt"/>
                          <a:ea typeface="+mn-ea"/>
                          <a:cs typeface="+mn-cs"/>
                        </a:rPr>
                        <a:t>Aliphatics</a:t>
                      </a:r>
                      <a:endParaRPr lang="en-US" sz="1800" b="1" kern="1200" dirty="0">
                        <a:solidFill>
                          <a:schemeClr val="tx1"/>
                        </a:solidFill>
                        <a:effectLst/>
                        <a:latin typeface="+mn-lt"/>
                        <a:ea typeface="+mn-ea"/>
                        <a:cs typeface="+mn-cs"/>
                      </a:endParaRPr>
                    </a:p>
                  </a:txBody>
                  <a:tcPr marL="9229" marR="9229" marT="9229" marB="9229"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 </a:t>
                      </a: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08086">
                <a:tc>
                  <a:txBody>
                    <a:bodyPr/>
                    <a:lstStyle/>
                    <a:p>
                      <a:pPr marL="111125" marR="0" indent="0" algn="l" defTabSz="914400" rtl="0" eaLnBrk="1" latinLnBrk="0" hangingPunct="1">
                        <a:lnSpc>
                          <a:spcPct val="107000"/>
                        </a:lnSpc>
                        <a:spcBef>
                          <a:spcPts val="0"/>
                        </a:spcBef>
                        <a:spcAft>
                          <a:spcPts val="0"/>
                        </a:spcAft>
                      </a:pPr>
                      <a:r>
                        <a:rPr lang="en-US" sz="1800" b="1" kern="1200" dirty="0">
                          <a:solidFill>
                            <a:schemeClr val="tx1"/>
                          </a:solidFill>
                          <a:effectLst/>
                          <a:latin typeface="+mn-lt"/>
                          <a:ea typeface="+mn-ea"/>
                          <a:cs typeface="+mn-cs"/>
                        </a:rPr>
                        <a:t>&gt;C8-C10 Aromatics</a:t>
                      </a:r>
                    </a:p>
                  </a:txBody>
                  <a:tcPr marL="9229" marR="9229" marT="9229" marB="9229"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r>
                        <a:rPr lang="en-US" sz="1800" dirty="0">
                          <a:solidFill>
                            <a:schemeClr val="tx1"/>
                          </a:solidFill>
                          <a:effectLst/>
                        </a:rPr>
                        <a:t> </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08086">
                <a:tc>
                  <a:txBody>
                    <a:bodyPr/>
                    <a:lstStyle/>
                    <a:p>
                      <a:pPr marL="111125" marR="0" indent="0" algn="l" defTabSz="914400" rtl="0" eaLnBrk="1" latinLnBrk="0" hangingPunct="1">
                        <a:lnSpc>
                          <a:spcPct val="107000"/>
                        </a:lnSpc>
                        <a:spcBef>
                          <a:spcPts val="0"/>
                        </a:spcBef>
                        <a:spcAft>
                          <a:spcPts val="0"/>
                        </a:spcAft>
                      </a:pPr>
                      <a:r>
                        <a:rPr lang="en-US" sz="1800" b="1" kern="1200" dirty="0">
                          <a:solidFill>
                            <a:schemeClr val="tx1"/>
                          </a:solidFill>
                          <a:effectLst/>
                          <a:latin typeface="+mn-lt"/>
                          <a:ea typeface="+mn-ea"/>
                          <a:cs typeface="+mn-cs"/>
                        </a:rPr>
                        <a:t>&gt;C10-C12 Aromatics</a:t>
                      </a:r>
                    </a:p>
                  </a:txBody>
                  <a:tcPr marL="9229" marR="9229" marT="9229" marB="9229"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r>
                        <a:rPr lang="en-US" sz="1800" dirty="0">
                          <a:solidFill>
                            <a:schemeClr val="tx1"/>
                          </a:solidFill>
                          <a:effectLst/>
                        </a:rPr>
                        <a:t> </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tc>
                <a:extLst>
                  <a:ext uri="{0D108BD9-81ED-4DB2-BD59-A6C34878D82A}">
                    <a16:rowId xmlns:a16="http://schemas.microsoft.com/office/drawing/2014/main" val="10014"/>
                  </a:ext>
                </a:extLst>
              </a:tr>
              <a:tr h="311956">
                <a:tc>
                  <a:txBody>
                    <a:bodyPr/>
                    <a:lstStyle/>
                    <a:p>
                      <a:pPr marL="111125" marR="0" indent="0" algn="l" defTabSz="914400" rtl="0" eaLnBrk="1" latinLnBrk="0" hangingPunct="1">
                        <a:lnSpc>
                          <a:spcPct val="107000"/>
                        </a:lnSpc>
                        <a:spcBef>
                          <a:spcPts val="0"/>
                        </a:spcBef>
                        <a:spcAft>
                          <a:spcPts val="0"/>
                        </a:spcAft>
                      </a:pPr>
                      <a:r>
                        <a:rPr lang="en-US" sz="1800" b="1" kern="1200" dirty="0">
                          <a:solidFill>
                            <a:schemeClr val="tx1"/>
                          </a:solidFill>
                          <a:effectLst/>
                          <a:latin typeface="+mn-lt"/>
                          <a:ea typeface="+mn-ea"/>
                          <a:cs typeface="+mn-cs"/>
                        </a:rPr>
                        <a:t>&gt;C12-C16 Aromatics</a:t>
                      </a:r>
                    </a:p>
                  </a:txBody>
                  <a:tcPr marL="9229" marR="9229" marT="9229" marB="9229"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 </a:t>
                      </a: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algn="ctr">
                        <a:lnSpc>
                          <a:spcPct val="107000"/>
                        </a:lnSpc>
                        <a:spcBef>
                          <a:spcPts val="0"/>
                        </a:spcBef>
                        <a:spcAft>
                          <a:spcPts val="0"/>
                        </a:spcAft>
                      </a:pP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15"/>
                  </a:ext>
                </a:extLst>
              </a:tr>
              <a:tr h="311956">
                <a:tc>
                  <a:txBody>
                    <a:bodyPr/>
                    <a:lstStyle/>
                    <a:p>
                      <a:pPr marL="111125" marR="0" indent="0" algn="l" defTabSz="914400" rtl="0" eaLnBrk="1" latinLnBrk="0" hangingPunct="1">
                        <a:lnSpc>
                          <a:spcPct val="107000"/>
                        </a:lnSpc>
                        <a:spcBef>
                          <a:spcPts val="0"/>
                        </a:spcBef>
                        <a:spcAft>
                          <a:spcPts val="0"/>
                        </a:spcAft>
                      </a:pPr>
                      <a:r>
                        <a:rPr lang="en-US" sz="1800" b="1" kern="1200" dirty="0">
                          <a:solidFill>
                            <a:schemeClr val="tx1"/>
                          </a:solidFill>
                          <a:effectLst/>
                          <a:latin typeface="+mn-lt"/>
                          <a:ea typeface="+mn-ea"/>
                          <a:cs typeface="+mn-cs"/>
                        </a:rPr>
                        <a:t>&gt;C16-C21 Aromatics</a:t>
                      </a:r>
                    </a:p>
                  </a:txBody>
                  <a:tcPr marL="9229" marR="9229" marT="9229" marB="9229"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 </a:t>
                      </a: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155978">
                <a:tc>
                  <a:txBody>
                    <a:bodyPr/>
                    <a:lstStyle/>
                    <a:p>
                      <a:pPr marL="111125" marR="0" indent="0" algn="l" defTabSz="914400" rtl="0" eaLnBrk="1" latinLnBrk="0" hangingPunct="1">
                        <a:lnSpc>
                          <a:spcPct val="107000"/>
                        </a:lnSpc>
                        <a:spcBef>
                          <a:spcPts val="0"/>
                        </a:spcBef>
                        <a:spcAft>
                          <a:spcPts val="0"/>
                        </a:spcAft>
                      </a:pPr>
                      <a:r>
                        <a:rPr lang="en-US" sz="1800" b="1" kern="1200" dirty="0">
                          <a:solidFill>
                            <a:schemeClr val="tx1"/>
                          </a:solidFill>
                          <a:effectLst/>
                          <a:latin typeface="+mn-lt"/>
                          <a:ea typeface="+mn-ea"/>
                          <a:cs typeface="+mn-cs"/>
                        </a:rPr>
                        <a:t>&gt;C21-C32 Aromatics</a:t>
                      </a:r>
                    </a:p>
                  </a:txBody>
                  <a:tcPr marL="9229" marR="9229" marT="9229" marB="9229"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r>
                        <a:rPr lang="en-US" sz="1800" dirty="0">
                          <a:solidFill>
                            <a:schemeClr val="tx1"/>
                          </a:solidFill>
                          <a:effectLst/>
                        </a:rPr>
                        <a:t> </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155978">
                <a:tc gridSpan="4">
                  <a:txBody>
                    <a:bodyPr/>
                    <a:lstStyle/>
                    <a:p>
                      <a:pPr marL="111125" marR="0" indent="0" algn="l" defTabSz="914400" rtl="0" eaLnBrk="1" latinLnBrk="0" hangingPunct="1">
                        <a:lnSpc>
                          <a:spcPct val="107000"/>
                        </a:lnSpc>
                        <a:spcBef>
                          <a:spcPts val="0"/>
                        </a:spcBef>
                        <a:spcAft>
                          <a:spcPts val="0"/>
                        </a:spcAft>
                      </a:pPr>
                      <a:r>
                        <a:rPr lang="en-US" sz="1800" b="1" kern="1200" dirty="0">
                          <a:solidFill>
                            <a:schemeClr val="tx1"/>
                          </a:solidFill>
                          <a:effectLst/>
                          <a:latin typeface="+mn-lt"/>
                          <a:ea typeface="+mn-ea"/>
                          <a:cs typeface="+mn-cs"/>
                        </a:rPr>
                        <a:t>Other targeted compounds,</a:t>
                      </a:r>
                      <a:r>
                        <a:rPr lang="en-US" sz="1800" b="1" kern="1200" baseline="0" dirty="0">
                          <a:solidFill>
                            <a:schemeClr val="tx1"/>
                          </a:solidFill>
                          <a:effectLst/>
                          <a:latin typeface="+mn-lt"/>
                          <a:ea typeface="+mn-ea"/>
                          <a:cs typeface="+mn-cs"/>
                        </a:rPr>
                        <a:t> a</a:t>
                      </a:r>
                      <a:r>
                        <a:rPr lang="en-US" sz="1800" b="1" kern="1200" dirty="0">
                          <a:solidFill>
                            <a:schemeClr val="tx1"/>
                          </a:solidFill>
                          <a:effectLst/>
                          <a:latin typeface="+mn-lt"/>
                          <a:ea typeface="+mn-ea"/>
                          <a:cs typeface="+mn-cs"/>
                        </a:rPr>
                        <a:t>dditives,</a:t>
                      </a:r>
                      <a:r>
                        <a:rPr lang="en-US" sz="1800" b="1" kern="1200" baseline="0" dirty="0">
                          <a:solidFill>
                            <a:schemeClr val="tx1"/>
                          </a:solidFill>
                          <a:effectLst/>
                          <a:latin typeface="+mn-lt"/>
                          <a:ea typeface="+mn-ea"/>
                          <a:cs typeface="+mn-cs"/>
                        </a:rPr>
                        <a:t> degradation products, etc.</a:t>
                      </a:r>
                      <a:endParaRPr lang="en-US" sz="1800" b="1" kern="1200" dirty="0">
                        <a:solidFill>
                          <a:schemeClr val="tx1"/>
                        </a:solidFill>
                        <a:effectLst/>
                        <a:latin typeface="+mn-lt"/>
                        <a:ea typeface="+mn-ea"/>
                        <a:cs typeface="+mn-cs"/>
                      </a:endParaRPr>
                    </a:p>
                  </a:txBody>
                  <a:tcPr marL="9229" marR="9229" marT="9229" marB="922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marL="0" marR="0" algn="ctr">
                        <a:lnSpc>
                          <a:spcPct val="107000"/>
                        </a:lnSpc>
                        <a:spcBef>
                          <a:spcPts val="0"/>
                        </a:spcBef>
                        <a:spcAft>
                          <a:spcPts val="0"/>
                        </a:spcAft>
                      </a:pP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9229" marR="9229" marT="9229" marB="9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18"/>
                  </a:ext>
                </a:extLst>
              </a:tr>
            </a:tbl>
          </a:graphicData>
        </a:graphic>
      </p:graphicFrame>
      <p:sp>
        <p:nvSpPr>
          <p:cNvPr id="7" name="TextBox 6">
            <a:extLst>
              <a:ext uri="{FF2B5EF4-FFF2-40B4-BE49-F238E27FC236}">
                <a16:creationId xmlns:a16="http://schemas.microsoft.com/office/drawing/2014/main" id="{D7F32E4A-D3DB-4740-AE44-8A1D7C84048D}"/>
              </a:ext>
            </a:extLst>
          </p:cNvPr>
          <p:cNvSpPr txBox="1"/>
          <p:nvPr/>
        </p:nvSpPr>
        <p:spPr>
          <a:xfrm>
            <a:off x="999190" y="0"/>
            <a:ext cx="7168053" cy="553998"/>
          </a:xfrm>
          <a:prstGeom prst="rect">
            <a:avLst/>
          </a:prstGeom>
          <a:noFill/>
        </p:spPr>
        <p:txBody>
          <a:bodyPr wrap="none" rtlCol="0">
            <a:spAutoFit/>
          </a:bodyPr>
          <a:lstStyle/>
          <a:p>
            <a:pPr algn="ctr"/>
            <a:r>
              <a:rPr lang="en-US" sz="3000" b="1" dirty="0">
                <a:latin typeface="Times New Roman" panose="02020603050405020304" pitchFamily="18" charset="0"/>
                <a:cs typeface="Times New Roman" panose="02020603050405020304" pitchFamily="18" charset="0"/>
              </a:rPr>
              <a:t>Example Analyses for Site-Specific Studies</a:t>
            </a:r>
          </a:p>
        </p:txBody>
      </p:sp>
    </p:spTree>
    <p:extLst>
      <p:ext uri="{BB962C8B-B14F-4D97-AF65-F5344CB8AC3E}">
        <p14:creationId xmlns:p14="http://schemas.microsoft.com/office/powerpoint/2010/main" val="16910850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9690" y="171434"/>
            <a:ext cx="7088696"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Petroleum HOPs Toxicity References</a:t>
            </a:r>
          </a:p>
        </p:txBody>
      </p:sp>
      <p:sp>
        <p:nvSpPr>
          <p:cNvPr id="8" name="TextBox 7"/>
          <p:cNvSpPr txBox="1"/>
          <p:nvPr/>
        </p:nvSpPr>
        <p:spPr>
          <a:xfrm>
            <a:off x="407818" y="1311540"/>
            <a:ext cx="8399187" cy="1938992"/>
          </a:xfrm>
          <a:prstGeom prst="rect">
            <a:avLst/>
          </a:prstGeom>
          <a:noFill/>
        </p:spPr>
        <p:txBody>
          <a:bodyPr wrap="square" rtlCol="0">
            <a:spAutoFit/>
          </a:bodyPr>
          <a:lstStyle/>
          <a:p>
            <a:r>
              <a:rPr lang="en-US" sz="2400" b="1" dirty="0">
                <a:cs typeface="Times New Roman" panose="02020603050405020304" pitchFamily="18" charset="0"/>
              </a:rPr>
              <a:t>1. Zemo et al., 2016, </a:t>
            </a:r>
            <a:r>
              <a:rPr lang="en-US" sz="2400" b="1" i="1" dirty="0">
                <a:cs typeface="Times New Roman" panose="02020603050405020304" pitchFamily="18" charset="0"/>
              </a:rPr>
              <a:t>Life Cycle of Petroleum Biodegradation Metabolite Plumes, and Implications for Risk Management at Fuel Release Sites</a:t>
            </a:r>
            <a:r>
              <a:rPr lang="en-US" sz="2400" b="1" dirty="0">
                <a:cs typeface="Times New Roman" panose="02020603050405020304" pitchFamily="18" charset="0"/>
              </a:rPr>
              <a:t>. Integrated Environmental Assessment and Management. DOI: 10.1002/ieam.1848 (based on field studies of fuel degradation in groundwater)</a:t>
            </a:r>
          </a:p>
        </p:txBody>
      </p:sp>
      <p:sp>
        <p:nvSpPr>
          <p:cNvPr id="10" name="TextBox 9"/>
          <p:cNvSpPr txBox="1"/>
          <p:nvPr/>
        </p:nvSpPr>
        <p:spPr>
          <a:xfrm>
            <a:off x="479262" y="3632562"/>
            <a:ext cx="7939249" cy="3046988"/>
          </a:xfrm>
          <a:prstGeom prst="rect">
            <a:avLst/>
          </a:prstGeom>
          <a:noFill/>
        </p:spPr>
        <p:txBody>
          <a:bodyPr wrap="square" rtlCol="0">
            <a:spAutoFit/>
          </a:bodyPr>
          <a:lstStyle/>
          <a:p>
            <a:r>
              <a:rPr lang="en-US" sz="2400" b="1" dirty="0">
                <a:cs typeface="Times New Roman" panose="02020603050405020304" pitchFamily="18" charset="0"/>
              </a:rPr>
              <a:t>2. HIDOH, 2018, </a:t>
            </a:r>
            <a:r>
              <a:rPr lang="en-US" sz="2400" b="1" i="1" dirty="0">
                <a:cs typeface="Times New Roman" panose="02020603050405020304" pitchFamily="18" charset="0"/>
              </a:rPr>
              <a:t>Collection and Use of Total Petroleum Hydrocarbon Data for the Risk-Based Evaluation of Petroleum Releases - Example Case Studies</a:t>
            </a:r>
            <a:r>
              <a:rPr lang="en-US" sz="2400" b="1" dirty="0">
                <a:cs typeface="Times New Roman" panose="02020603050405020304" pitchFamily="18" charset="0"/>
              </a:rPr>
              <a:t>: Hawaii Department of Health, Hazard Evaluation and Emergency Response Office. August 2018. (see Attachment 5: </a:t>
            </a:r>
            <a:r>
              <a:rPr lang="en-US" sz="2400" b="1" i="1" dirty="0">
                <a:cs typeface="Times New Roman" panose="02020603050405020304" pitchFamily="18" charset="0"/>
              </a:rPr>
              <a:t>Example Calculation of Metabolite Suite-Weighted, Risk-Based Screening Levels for Tapwater</a:t>
            </a:r>
            <a:r>
              <a:rPr lang="en-US" sz="2400" b="1" dirty="0">
                <a:cs typeface="Times New Roman" panose="02020603050405020304" pitchFamily="18" charset="0"/>
              </a:rPr>
              <a:t>).</a:t>
            </a:r>
            <a:endParaRPr lang="en-US" sz="2400" b="1" cap="all" dirty="0"/>
          </a:p>
          <a:p>
            <a:endParaRPr lang="en-US" sz="2400" b="1" dirty="0">
              <a:cs typeface="Times New Roman" panose="02020603050405020304" pitchFamily="18" charset="0"/>
            </a:endParaRPr>
          </a:p>
        </p:txBody>
      </p:sp>
    </p:spTree>
    <p:extLst>
      <p:ext uri="{BB962C8B-B14F-4D97-AF65-F5344CB8AC3E}">
        <p14:creationId xmlns:p14="http://schemas.microsoft.com/office/powerpoint/2010/main" val="30257767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2974" y="1947119"/>
            <a:ext cx="2969703" cy="2087381"/>
          </a:xfrm>
          <a:prstGeom prst="rect">
            <a:avLst/>
          </a:prstGeom>
        </p:spPr>
      </p:pic>
      <p:sp>
        <p:nvSpPr>
          <p:cNvPr id="257" name="TextBox 256"/>
          <p:cNvSpPr txBox="1"/>
          <p:nvPr/>
        </p:nvSpPr>
        <p:spPr>
          <a:xfrm>
            <a:off x="51323" y="40226"/>
            <a:ext cx="9053505" cy="1569660"/>
          </a:xfrm>
          <a:prstGeom prst="rect">
            <a:avLst/>
          </a:prstGeom>
          <a:noFill/>
        </p:spPr>
        <p:txBody>
          <a:bodyPr wrap="none" rtlCol="0">
            <a:spAutoFit/>
          </a:bodyPr>
          <a:lstStyle/>
          <a:p>
            <a:pPr algn="ctr"/>
            <a:r>
              <a:rPr lang="en-US" sz="2800" b="1" dirty="0">
                <a:latin typeface="Times New Roman" panose="02020603050405020304" pitchFamily="18" charset="0"/>
                <a:cs typeface="Times New Roman" panose="02020603050405020304" pitchFamily="18" charset="0"/>
              </a:rPr>
              <a:t>“Metabolite” </a:t>
            </a:r>
            <a:r>
              <a:rPr lang="en-US" sz="2800" b="1" dirty="0" err="1">
                <a:latin typeface="Times New Roman" panose="02020603050405020304" pitchFamily="18" charset="0"/>
                <a:cs typeface="Times New Roman" panose="02020603050405020304" pitchFamily="18" charset="0"/>
              </a:rPr>
              <a:t>Tapwater</a:t>
            </a:r>
            <a:r>
              <a:rPr lang="en-US" sz="2800" b="1" dirty="0">
                <a:latin typeface="Times New Roman" panose="02020603050405020304" pitchFamily="18" charset="0"/>
                <a:cs typeface="Times New Roman" panose="02020603050405020304" pitchFamily="18" charset="0"/>
              </a:rPr>
              <a:t> Toxicity in ITRC Case Studies</a:t>
            </a:r>
          </a:p>
          <a:p>
            <a:pPr algn="ctr"/>
            <a:r>
              <a:rPr lang="en-US" sz="2400" b="1" dirty="0">
                <a:latin typeface="Times New Roman" panose="02020603050405020304" pitchFamily="18" charset="0"/>
                <a:cs typeface="Times New Roman" panose="02020603050405020304" pitchFamily="18" charset="0"/>
              </a:rPr>
              <a:t>Roger Brewer, Hawaii </a:t>
            </a:r>
            <a:r>
              <a:rPr lang="en-US" sz="2400" b="1" dirty="0" err="1">
                <a:latin typeface="Times New Roman" panose="02020603050405020304" pitchFamily="18" charset="0"/>
                <a:cs typeface="Times New Roman" panose="02020603050405020304" pitchFamily="18" charset="0"/>
              </a:rPr>
              <a:t>Dept</a:t>
            </a:r>
            <a:r>
              <a:rPr lang="en-US" sz="2400" b="1" dirty="0">
                <a:latin typeface="Times New Roman" panose="02020603050405020304" pitchFamily="18" charset="0"/>
                <a:cs typeface="Times New Roman" panose="02020603050405020304" pitchFamily="18" charset="0"/>
              </a:rPr>
              <a:t> of Health</a:t>
            </a:r>
          </a:p>
          <a:p>
            <a:pPr algn="ctr"/>
            <a:r>
              <a:rPr lang="en-US" sz="2400" b="1" dirty="0">
                <a:latin typeface="Times New Roman" panose="02020603050405020304" pitchFamily="18" charset="0"/>
                <a:cs typeface="Times New Roman" panose="02020603050405020304" pitchFamily="18" charset="0"/>
              </a:rPr>
              <a:t>ITRC TPH Risk Team, September 19, 2017</a:t>
            </a:r>
          </a:p>
          <a:p>
            <a:pPr algn="ctr"/>
            <a:r>
              <a:rPr lang="en-US" sz="2000" b="1" dirty="0">
                <a:latin typeface="Times New Roman" panose="02020603050405020304" pitchFamily="18" charset="0"/>
                <a:cs typeface="Times New Roman" panose="02020603050405020304" pitchFamily="18" charset="0"/>
              </a:rPr>
              <a:t>(TPH Risk Case Studies Part 2 </a:t>
            </a:r>
            <a:r>
              <a:rPr lang="en-US" b="1" dirty="0">
                <a:latin typeface="Times New Roman" panose="02020603050405020304" pitchFamily="18" charset="0"/>
                <a:cs typeface="Times New Roman" panose="02020603050405020304" pitchFamily="18" charset="0"/>
              </a:rPr>
              <a:t>https://health.hawaii.gov/heer/guidance/heer-webinars/</a:t>
            </a:r>
            <a:r>
              <a:rPr lang="en-US" sz="2000" b="1"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215" y="2202094"/>
            <a:ext cx="2817426" cy="1730422"/>
          </a:xfrm>
          <a:prstGeom prst="rect">
            <a:avLst/>
          </a:prstGeom>
        </p:spPr>
      </p:pic>
      <p:sp>
        <p:nvSpPr>
          <p:cNvPr id="284" name="TextBox 283"/>
          <p:cNvSpPr txBox="1"/>
          <p:nvPr/>
        </p:nvSpPr>
        <p:spPr>
          <a:xfrm>
            <a:off x="391911" y="1763621"/>
            <a:ext cx="2839945" cy="400110"/>
          </a:xfrm>
          <a:prstGeom prst="rect">
            <a:avLst/>
          </a:prstGeom>
          <a:noFill/>
        </p:spPr>
        <p:txBody>
          <a:bodyPr wrap="none" rtlCol="0">
            <a:spAutoFit/>
          </a:bodyPr>
          <a:lstStyle/>
          <a:p>
            <a:pPr>
              <a:spcAft>
                <a:spcPts val="1200"/>
              </a:spcAft>
            </a:pPr>
            <a:r>
              <a:rPr lang="en-US" sz="2000" b="1" dirty="0">
                <a:latin typeface="Times New Roman" panose="02020603050405020304" pitchFamily="18" charset="0"/>
                <a:cs typeface="Times New Roman" panose="02020603050405020304" pitchFamily="18" charset="0"/>
              </a:rPr>
              <a:t>Study #1: Fuel Terminal</a:t>
            </a:r>
          </a:p>
        </p:txBody>
      </p:sp>
      <p:sp>
        <p:nvSpPr>
          <p:cNvPr id="285" name="TextBox 284"/>
          <p:cNvSpPr txBox="1"/>
          <p:nvPr/>
        </p:nvSpPr>
        <p:spPr>
          <a:xfrm>
            <a:off x="3416814" y="1547009"/>
            <a:ext cx="2568332" cy="400110"/>
          </a:xfrm>
          <a:prstGeom prst="rect">
            <a:avLst/>
          </a:prstGeom>
          <a:noFill/>
        </p:spPr>
        <p:txBody>
          <a:bodyPr wrap="none" rtlCol="0">
            <a:spAutoFit/>
          </a:bodyPr>
          <a:lstStyle/>
          <a:p>
            <a:pPr>
              <a:spcAft>
                <a:spcPts val="1200"/>
              </a:spcAft>
            </a:pPr>
            <a:r>
              <a:rPr lang="en-US" sz="2000" b="1" dirty="0">
                <a:latin typeface="Times New Roman" panose="02020603050405020304" pitchFamily="18" charset="0"/>
                <a:cs typeface="Times New Roman" panose="02020603050405020304" pitchFamily="18" charset="0"/>
              </a:rPr>
              <a:t>Study #2: Gas Station</a:t>
            </a:r>
          </a:p>
        </p:txBody>
      </p:sp>
      <p:sp>
        <p:nvSpPr>
          <p:cNvPr id="286" name="TextBox 285"/>
          <p:cNvSpPr txBox="1"/>
          <p:nvPr/>
        </p:nvSpPr>
        <p:spPr>
          <a:xfrm>
            <a:off x="6293718" y="1777305"/>
            <a:ext cx="2581156" cy="400110"/>
          </a:xfrm>
          <a:prstGeom prst="rect">
            <a:avLst/>
          </a:prstGeom>
          <a:noFill/>
        </p:spPr>
        <p:txBody>
          <a:bodyPr wrap="none" rtlCol="0">
            <a:spAutoFit/>
          </a:bodyPr>
          <a:lstStyle/>
          <a:p>
            <a:pPr>
              <a:spcAft>
                <a:spcPts val="1200"/>
              </a:spcAft>
            </a:pPr>
            <a:r>
              <a:rPr lang="en-US" sz="2000" b="1" dirty="0">
                <a:latin typeface="Times New Roman" panose="02020603050405020304" pitchFamily="18" charset="0"/>
                <a:cs typeface="Times New Roman" panose="02020603050405020304" pitchFamily="18" charset="0"/>
              </a:rPr>
              <a:t>Study #3: Oil Pipeline</a:t>
            </a:r>
          </a:p>
        </p:txBody>
      </p:sp>
      <p:sp>
        <p:nvSpPr>
          <p:cNvPr id="287" name="TextBox 286"/>
          <p:cNvSpPr txBox="1"/>
          <p:nvPr/>
        </p:nvSpPr>
        <p:spPr>
          <a:xfrm>
            <a:off x="1497527" y="4359253"/>
            <a:ext cx="2800447" cy="400110"/>
          </a:xfrm>
          <a:prstGeom prst="rect">
            <a:avLst/>
          </a:prstGeom>
          <a:noFill/>
        </p:spPr>
        <p:txBody>
          <a:bodyPr wrap="none" rtlCol="0">
            <a:spAutoFit/>
          </a:bodyPr>
          <a:lstStyle/>
          <a:p>
            <a:pPr>
              <a:spcAft>
                <a:spcPts val="1200"/>
              </a:spcAft>
            </a:pPr>
            <a:r>
              <a:rPr lang="en-US" sz="2000" b="1" dirty="0">
                <a:latin typeface="Times New Roman" panose="02020603050405020304" pitchFamily="18" charset="0"/>
                <a:cs typeface="Times New Roman" panose="02020603050405020304" pitchFamily="18" charset="0"/>
              </a:rPr>
              <a:t>Study #4: Tanker Truck</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7918" y="2202094"/>
            <a:ext cx="2628838" cy="1758540"/>
          </a:xfrm>
          <a:prstGeom prst="rect">
            <a:avLst/>
          </a:prstGeom>
        </p:spPr>
      </p:pic>
      <p:pic>
        <p:nvPicPr>
          <p:cNvPr id="11" name="Picture 10" descr="C:\Users\rbrewer\AABrewer - Technical B (E and T GW)\ITRC\TPH Team 2016\Document\Case Studies\Drafts\June 2017 Draft\Various\Oil Jack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1710" y="4804874"/>
            <a:ext cx="2460332" cy="1718404"/>
          </a:xfrm>
          <a:prstGeom prst="rect">
            <a:avLst/>
          </a:prstGeom>
          <a:noFill/>
          <a:ln>
            <a:solidFill>
              <a:schemeClr val="tx1"/>
            </a:solidFill>
          </a:ln>
        </p:spPr>
      </p:pic>
      <p:sp>
        <p:nvSpPr>
          <p:cNvPr id="2" name="Rectangle 1"/>
          <p:cNvSpPr/>
          <p:nvPr/>
        </p:nvSpPr>
        <p:spPr>
          <a:xfrm>
            <a:off x="5383517" y="4352717"/>
            <a:ext cx="2382383" cy="400110"/>
          </a:xfrm>
          <a:prstGeom prst="rect">
            <a:avLst/>
          </a:prstGeom>
          <a:noFill/>
        </p:spPr>
        <p:txBody>
          <a:bodyPr wrap="none" rtlCol="0">
            <a:spAutoFit/>
          </a:bodyPr>
          <a:lstStyle/>
          <a:p>
            <a:pPr>
              <a:spcAft>
                <a:spcPts val="1200"/>
              </a:spcAft>
            </a:pPr>
            <a:r>
              <a:rPr lang="en-US" sz="2000" b="1" dirty="0">
                <a:latin typeface="Times New Roman" panose="02020603050405020304" pitchFamily="18" charset="0"/>
                <a:cs typeface="Times New Roman" panose="02020603050405020304" pitchFamily="18" charset="0"/>
              </a:rPr>
              <a:t>Study #5: Oil Field </a:t>
            </a:r>
          </a:p>
        </p:txBody>
      </p:sp>
      <p:sp>
        <p:nvSpPr>
          <p:cNvPr id="7" name="Oval 6"/>
          <p:cNvSpPr/>
          <p:nvPr/>
        </p:nvSpPr>
        <p:spPr>
          <a:xfrm>
            <a:off x="2834346" y="1297474"/>
            <a:ext cx="3626506" cy="34394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5656" y="4809535"/>
            <a:ext cx="2504188" cy="1701063"/>
          </a:xfrm>
          <a:prstGeom prst="rect">
            <a:avLst/>
          </a:prstGeom>
          <a:ln>
            <a:solidFill>
              <a:schemeClr val="tx1"/>
            </a:solidFill>
          </a:ln>
        </p:spPr>
      </p:pic>
    </p:spTree>
    <p:extLst>
      <p:ext uri="{BB962C8B-B14F-4D97-AF65-F5344CB8AC3E}">
        <p14:creationId xmlns:p14="http://schemas.microsoft.com/office/powerpoint/2010/main" val="36789048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708" y="213625"/>
            <a:ext cx="9021695" cy="1384995"/>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Similar Weighted Mixture Toxicity Approach Can (in Theory) be Applied to </a:t>
            </a:r>
            <a:r>
              <a:rPr lang="en-US" sz="2800" b="1" i="1" dirty="0">
                <a:latin typeface="Times New Roman" panose="02020603050405020304" pitchFamily="18" charset="0"/>
                <a:cs typeface="Times New Roman" panose="02020603050405020304" pitchFamily="18" charset="0"/>
              </a:rPr>
              <a:t>TPH-Related Metabolites </a:t>
            </a:r>
            <a:r>
              <a:rPr lang="en-US" sz="2800" b="1" dirty="0">
                <a:latin typeface="Times New Roman" panose="02020603050405020304" pitchFamily="18" charset="0"/>
                <a:cs typeface="Times New Roman" panose="02020603050405020304" pitchFamily="18" charset="0"/>
              </a:rPr>
              <a:t>in Drinking Water </a:t>
            </a:r>
            <a:r>
              <a:rPr lang="en-US" sz="2400" b="1" dirty="0">
                <a:latin typeface="Times New Roman" panose="02020603050405020304" pitchFamily="18" charset="0"/>
                <a:cs typeface="Times New Roman" panose="02020603050405020304" pitchFamily="18" charset="0"/>
              </a:rPr>
              <a:t>(Case Studies Attachment 5)</a:t>
            </a:r>
          </a:p>
        </p:txBody>
      </p:sp>
      <p:sp>
        <p:nvSpPr>
          <p:cNvPr id="7" name="Rectangle 2"/>
          <p:cNvSpPr>
            <a:spLocks noChangeArrowheads="1"/>
          </p:cNvSpPr>
          <p:nvPr/>
        </p:nvSpPr>
        <p:spPr bwMode="auto">
          <a:xfrm>
            <a:off x="263655" y="1862578"/>
            <a:ext cx="876717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9pPr>
          </a:lstStyle>
          <a:p>
            <a:pPr marL="971550" lvl="0" indent="-971550">
              <a:spcAft>
                <a:spcPts val="1200"/>
              </a:spcAft>
              <a:tabLst>
                <a:tab pos="-914400" algn="l"/>
                <a:tab pos="-457200" algn="l"/>
                <a:tab pos="971550" algn="l"/>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Step 1: </a:t>
            </a:r>
            <a:r>
              <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rPr>
              <a:t>Designate </a:t>
            </a:r>
            <a:r>
              <a:rPr kumimoji="0" lang="en-US" altLang="en-US" sz="24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Metabolite Families </a:t>
            </a:r>
            <a:r>
              <a:rPr kumimoji="0" lang="en-US" altLang="en-US" sz="2400" b="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kumimoji="0" lang="en-US" altLang="en-US" sz="2400" b="1" i="1"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rPr>
              <a:t>Assign </a:t>
            </a: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Toxicity</a:t>
            </a:r>
            <a:r>
              <a:rPr kumimoji="0" lang="en-US" altLang="en-US" sz="24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Factors</a:t>
            </a:r>
          </a:p>
          <a:p>
            <a:pPr marL="971550" indent="-971550">
              <a:spcAft>
                <a:spcPts val="1200"/>
              </a:spcAft>
              <a:tabLst>
                <a:tab pos="-914400" algn="l"/>
                <a:tab pos="-457200" algn="l"/>
                <a:tab pos="971550" algn="l"/>
              </a:tabLst>
            </a:pPr>
            <a:r>
              <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rPr>
              <a:t>Step 2: Estimate </a:t>
            </a:r>
            <a:r>
              <a:rPr lang="en-US" altLang="en-US" sz="2400" b="1" i="1" dirty="0">
                <a:latin typeface="Times New Roman" panose="02020603050405020304" pitchFamily="18" charset="0"/>
                <a:ea typeface="Times New Roman" panose="02020603050405020304" pitchFamily="18" charset="0"/>
                <a:cs typeface="Times New Roman" panose="02020603050405020304" pitchFamily="18" charset="0"/>
              </a:rPr>
              <a:t>Metabolite Family </a:t>
            </a:r>
            <a:r>
              <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rPr>
              <a:t>Makeup of Degraded TPH</a:t>
            </a:r>
          </a:p>
          <a:p>
            <a:pPr marL="971550" indent="-971550">
              <a:spcAft>
                <a:spcPts val="1200"/>
              </a:spcAft>
              <a:tabLst>
                <a:tab pos="-914400" algn="l"/>
                <a:tab pos="-457200" algn="l"/>
                <a:tab pos="971550" algn="l"/>
              </a:tabLst>
            </a:pPr>
            <a:r>
              <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rPr>
              <a:t>Step 3: Calculate </a:t>
            </a:r>
            <a:r>
              <a:rPr lang="en-US" altLang="en-US" sz="2400" b="1" i="1" dirty="0">
                <a:latin typeface="Times New Roman" panose="02020603050405020304" pitchFamily="18" charset="0"/>
                <a:ea typeface="Times New Roman" panose="02020603050405020304" pitchFamily="18" charset="0"/>
                <a:cs typeface="Times New Roman" panose="02020603050405020304" pitchFamily="18" charset="0"/>
              </a:rPr>
              <a:t>Metabolite Suite-Weighted</a:t>
            </a:r>
            <a:r>
              <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rPr>
              <a:t> Toxicity Factors</a:t>
            </a:r>
          </a:p>
          <a:p>
            <a:pPr marL="971550" indent="-971550">
              <a:spcAft>
                <a:spcPts val="1200"/>
              </a:spcAft>
              <a:tabLst>
                <a:tab pos="-914400" algn="l"/>
                <a:tab pos="-457200" algn="l"/>
                <a:tab pos="971550" algn="l"/>
              </a:tabLst>
            </a:pPr>
            <a:r>
              <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rPr>
              <a:t>Step 4: Calculate </a:t>
            </a:r>
            <a:r>
              <a:rPr lang="en-US" altLang="en-US" sz="2400" b="1" i="1" dirty="0">
                <a:latin typeface="Times New Roman" panose="02020603050405020304" pitchFamily="18" charset="0"/>
                <a:ea typeface="Times New Roman" panose="02020603050405020304" pitchFamily="18" charset="0"/>
                <a:cs typeface="Times New Roman" panose="02020603050405020304" pitchFamily="18" charset="0"/>
              </a:rPr>
              <a:t>Metabolite Suite-Weighted</a:t>
            </a:r>
            <a:r>
              <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rPr>
              <a:t> Screening Levels</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0963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51067710"/>
              </p:ext>
            </p:extLst>
          </p:nvPr>
        </p:nvGraphicFramePr>
        <p:xfrm>
          <a:off x="268572" y="1837857"/>
          <a:ext cx="8694360" cy="3460647"/>
        </p:xfrm>
        <a:graphic>
          <a:graphicData uri="http://schemas.openxmlformats.org/drawingml/2006/table">
            <a:tbl>
              <a:tblPr firstRow="1" bandRow="1">
                <a:tableStyleId>{5C22544A-7EE6-4342-B048-85BDC9FD1C3A}</a:tableStyleId>
              </a:tblPr>
              <a:tblGrid>
                <a:gridCol w="2346313">
                  <a:extLst>
                    <a:ext uri="{9D8B030D-6E8A-4147-A177-3AD203B41FA5}">
                      <a16:colId xmlns:a16="http://schemas.microsoft.com/office/drawing/2014/main" val="20000"/>
                    </a:ext>
                  </a:extLst>
                </a:gridCol>
                <a:gridCol w="2019396">
                  <a:extLst>
                    <a:ext uri="{9D8B030D-6E8A-4147-A177-3AD203B41FA5}">
                      <a16:colId xmlns:a16="http://schemas.microsoft.com/office/drawing/2014/main" val="20001"/>
                    </a:ext>
                  </a:extLst>
                </a:gridCol>
                <a:gridCol w="2164326">
                  <a:extLst>
                    <a:ext uri="{9D8B030D-6E8A-4147-A177-3AD203B41FA5}">
                      <a16:colId xmlns:a16="http://schemas.microsoft.com/office/drawing/2014/main" val="20002"/>
                    </a:ext>
                  </a:extLst>
                </a:gridCol>
                <a:gridCol w="2164325">
                  <a:extLst>
                    <a:ext uri="{9D8B030D-6E8A-4147-A177-3AD203B41FA5}">
                      <a16:colId xmlns:a16="http://schemas.microsoft.com/office/drawing/2014/main" val="20003"/>
                    </a:ext>
                  </a:extLst>
                </a:gridCol>
              </a:tblGrid>
              <a:tr h="603504">
                <a:tc rowSpan="2">
                  <a:txBody>
                    <a:bodyPr/>
                    <a:lstStyle/>
                    <a:p>
                      <a:pPr algn="ctr" fontAlgn="b"/>
                      <a:r>
                        <a:rPr lang="en-US" sz="2400" b="1" dirty="0">
                          <a:solidFill>
                            <a:schemeClr val="tx1"/>
                          </a:solidFill>
                          <a:latin typeface="Times New Roman" panose="02020603050405020304" pitchFamily="18" charset="0"/>
                          <a:cs typeface="Times New Roman" panose="02020603050405020304" pitchFamily="18" charset="0"/>
                        </a:rPr>
                        <a:t>Metabolite</a:t>
                      </a:r>
                      <a:br>
                        <a:rPr lang="en-US" sz="2400" b="1" dirty="0">
                          <a:solidFill>
                            <a:schemeClr val="tx1"/>
                          </a:solidFill>
                          <a:latin typeface="Times New Roman" panose="02020603050405020304" pitchFamily="18" charset="0"/>
                          <a:cs typeface="Times New Roman" panose="02020603050405020304" pitchFamily="18" charset="0"/>
                        </a:rPr>
                      </a:br>
                      <a:r>
                        <a:rPr lang="en-US" sz="2400" b="1" dirty="0">
                          <a:solidFill>
                            <a:schemeClr val="tx1"/>
                          </a:solidFill>
                          <a:latin typeface="Times New Roman" panose="02020603050405020304" pitchFamily="18" charset="0"/>
                          <a:cs typeface="Times New Roman" panose="02020603050405020304" pitchFamily="18" charset="0"/>
                        </a:rPr>
                        <a:t>Family</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b"/>
                      <a:r>
                        <a:rPr lang="en-US" sz="2400" b="1" dirty="0">
                          <a:solidFill>
                            <a:schemeClr val="tx1"/>
                          </a:solidFill>
                          <a:latin typeface="Times New Roman" panose="02020603050405020304" pitchFamily="18" charset="0"/>
                          <a:cs typeface="Times New Roman" panose="02020603050405020304" pitchFamily="18" charset="0"/>
                        </a:rPr>
                        <a:t>Toxicity Ranking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ctr">
                        <a:lnSpc>
                          <a:spcPct val="110000"/>
                        </a:lnSpc>
                        <a:spcBef>
                          <a:spcPts val="0"/>
                        </a:spcBef>
                        <a:spcAft>
                          <a:spcPts val="0"/>
                        </a:spcAft>
                        <a:tabLst>
                          <a:tab pos="-914400" algn="l"/>
                          <a:tab pos="-457200" algn="l"/>
                        </a:tabLst>
                      </a:pPr>
                      <a:r>
                        <a:rPr lang="en-US" sz="24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Estimated Range</a:t>
                      </a:r>
                    </a:p>
                    <a:p>
                      <a:pPr marL="0" marR="0" algn="ctr">
                        <a:lnSpc>
                          <a:spcPct val="110000"/>
                        </a:lnSpc>
                        <a:spcBef>
                          <a:spcPts val="0"/>
                        </a:spcBef>
                        <a:spcAft>
                          <a:spcPts val="0"/>
                        </a:spcAft>
                        <a:tabLst>
                          <a:tab pos="-914400" algn="l"/>
                          <a:tab pos="-457200" algn="l"/>
                        </a:tabLst>
                      </a:pP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Ingestion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RfD</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0000"/>
                        </a:lnSpc>
                        <a:spcBef>
                          <a:spcPts val="0"/>
                        </a:spcBef>
                        <a:spcAft>
                          <a:spcPts val="0"/>
                        </a:spcAft>
                        <a:tabLst>
                          <a:tab pos="-914400" algn="l"/>
                          <a:tab pos="-457200" algn="l"/>
                        </a:tabLst>
                      </a:pP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(mg/kg-day)</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ctr">
                        <a:lnSpc>
                          <a:spcPct val="110000"/>
                        </a:lnSpc>
                        <a:spcBef>
                          <a:spcPts val="0"/>
                        </a:spcBef>
                        <a:spcAft>
                          <a:spcPts val="0"/>
                        </a:spcAft>
                        <a:tabLst>
                          <a:tab pos="-914400" algn="l"/>
                          <a:tab pos="-457200" algn="l"/>
                        </a:tabLst>
                      </a:pP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28585">
                <a:tc vMerge="1">
                  <a:txBody>
                    <a:bodyPr/>
                    <a:lstStyle/>
                    <a:p>
                      <a:pPr algn="ctr" fontAlgn="b"/>
                      <a:endParaRPr lang="en-US" sz="2400" b="1" dirty="0">
                        <a:solidFill>
                          <a:schemeClr val="tx1"/>
                        </a:solidFill>
                        <a:latin typeface="Times New Roman" panose="02020603050405020304" pitchFamily="18" charset="0"/>
                        <a:cs typeface="Times New Roman" panose="02020603050405020304" pitchFamily="18"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b"/>
                      <a:endParaRPr lang="en-US" sz="2400" b="1" dirty="0">
                        <a:solidFill>
                          <a:schemeClr val="tx1"/>
                        </a:solidFill>
                        <a:latin typeface="Times New Roman" panose="02020603050405020304" pitchFamily="18" charset="0"/>
                        <a:cs typeface="Times New Roman" panose="02020603050405020304" pitchFamily="18"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tabLst>
                          <a:tab pos="-914400" algn="l"/>
                          <a:tab pos="-457200" algn="l"/>
                        </a:tabLst>
                      </a:pP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Low</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tab pos="-914400" algn="l"/>
                          <a:tab pos="-457200" algn="l"/>
                        </a:tabLst>
                        <a:defRPr/>
                      </a:pP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High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53975" indent="0" algn="l" fontAlgn="b"/>
                      <a:r>
                        <a:rPr lang="en-US" sz="2400" b="1" dirty="0">
                          <a:solidFill>
                            <a:schemeClr val="tx1"/>
                          </a:solidFill>
                          <a:latin typeface="Times New Roman" panose="02020603050405020304" pitchFamily="18" charset="0"/>
                          <a:cs typeface="Times New Roman" panose="02020603050405020304" pitchFamily="18" charset="0"/>
                        </a:rPr>
                        <a:t>Alcohols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dirty="0">
                          <a:solidFill>
                            <a:schemeClr val="tx1"/>
                          </a:solidFill>
                          <a:latin typeface="Times New Roman" panose="02020603050405020304" pitchFamily="18" charset="0"/>
                          <a:cs typeface="Times New Roman" panose="02020603050405020304" pitchFamily="18" charset="0"/>
                        </a:rPr>
                        <a:t>Low</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dirty="0">
                          <a:solidFill>
                            <a:schemeClr val="tx1"/>
                          </a:solidFill>
                          <a:latin typeface="Times New Roman" panose="02020603050405020304" pitchFamily="18" charset="0"/>
                          <a:cs typeface="Times New Roman" panose="02020603050405020304" pitchFamily="18" charset="0"/>
                        </a:rPr>
                        <a:t>0.1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400" b="1" dirty="0">
                          <a:solidFill>
                            <a:schemeClr val="tx1"/>
                          </a:solidFill>
                          <a:latin typeface="Times New Roman" panose="02020603050405020304" pitchFamily="18" charset="0"/>
                          <a:cs typeface="Times New Roman" panose="02020603050405020304" pitchFamily="18" charset="0"/>
                        </a:rPr>
                        <a:t>1.0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marL="53975" indent="0" algn="l" fontAlgn="b"/>
                      <a:r>
                        <a:rPr lang="en-US" sz="2400" b="1" dirty="0">
                          <a:solidFill>
                            <a:schemeClr val="tx1"/>
                          </a:solidFill>
                          <a:latin typeface="Times New Roman" panose="02020603050405020304" pitchFamily="18" charset="0"/>
                          <a:cs typeface="Times New Roman" panose="02020603050405020304" pitchFamily="18" charset="0"/>
                        </a:rPr>
                        <a:t>Acids/Esters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400" b="1" dirty="0">
                          <a:solidFill>
                            <a:schemeClr val="tx1"/>
                          </a:solidFill>
                          <a:latin typeface="Times New Roman" panose="02020603050405020304" pitchFamily="18" charset="0"/>
                          <a:cs typeface="Times New Roman" panose="02020603050405020304" pitchFamily="18" charset="0"/>
                        </a:rPr>
                        <a:t>Low</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1" dirty="0">
                          <a:solidFill>
                            <a:schemeClr val="tx1"/>
                          </a:solidFill>
                          <a:latin typeface="Times New Roman" panose="02020603050405020304" pitchFamily="18" charset="0"/>
                          <a:cs typeface="Times New Roman" panose="02020603050405020304" pitchFamily="18" charset="0"/>
                        </a:rPr>
                        <a:t>0.1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400" b="1" dirty="0">
                          <a:solidFill>
                            <a:schemeClr val="tx1"/>
                          </a:solidFill>
                          <a:latin typeface="Times New Roman" panose="02020603050405020304" pitchFamily="18" charset="0"/>
                          <a:cs typeface="Times New Roman" panose="02020603050405020304" pitchFamily="18" charset="0"/>
                        </a:rPr>
                        <a:t>1.0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370840">
                <a:tc>
                  <a:txBody>
                    <a:bodyPr/>
                    <a:lstStyle/>
                    <a:p>
                      <a:pPr marL="53975" indent="0" algn="l" fontAlgn="b"/>
                      <a:r>
                        <a:rPr lang="en-US" sz="2400" b="1" dirty="0">
                          <a:solidFill>
                            <a:schemeClr val="tx1"/>
                          </a:solidFill>
                          <a:latin typeface="Times New Roman" panose="02020603050405020304" pitchFamily="18" charset="0"/>
                          <a:cs typeface="Times New Roman" panose="02020603050405020304" pitchFamily="18" charset="0"/>
                        </a:rPr>
                        <a:t>*Ketones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1" dirty="0">
                          <a:solidFill>
                            <a:schemeClr val="tx1"/>
                          </a:solidFill>
                          <a:latin typeface="Times New Roman" panose="02020603050405020304" pitchFamily="18" charset="0"/>
                          <a:cs typeface="Times New Roman" panose="02020603050405020304" pitchFamily="18" charset="0"/>
                        </a:rPr>
                        <a:t>Low/Low-Mod</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1" dirty="0">
                          <a:solidFill>
                            <a:schemeClr val="tx1"/>
                          </a:solidFill>
                          <a:latin typeface="Times New Roman" panose="02020603050405020304" pitchFamily="18" charset="0"/>
                          <a:cs typeface="Times New Roman" panose="02020603050405020304" pitchFamily="18" charset="0"/>
                        </a:rPr>
                        <a:t>0.01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1" dirty="0">
                          <a:solidFill>
                            <a:schemeClr val="tx1"/>
                          </a:solidFill>
                          <a:latin typeface="Times New Roman" panose="02020603050405020304" pitchFamily="18" charset="0"/>
                          <a:cs typeface="Times New Roman" panose="02020603050405020304" pitchFamily="18" charset="0"/>
                        </a:rPr>
                        <a:t>1.0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4"/>
                  </a:ext>
                </a:extLst>
              </a:tr>
              <a:tr h="370840">
                <a:tc>
                  <a:txBody>
                    <a:bodyPr/>
                    <a:lstStyle/>
                    <a:p>
                      <a:pPr marL="53975" indent="0" algn="l" fontAlgn="b"/>
                      <a:r>
                        <a:rPr lang="en-US" sz="2400" b="1" dirty="0">
                          <a:solidFill>
                            <a:schemeClr val="tx1"/>
                          </a:solidFill>
                          <a:latin typeface="Times New Roman" panose="02020603050405020304" pitchFamily="18" charset="0"/>
                          <a:cs typeface="Times New Roman" panose="02020603050405020304" pitchFamily="18" charset="0"/>
                        </a:rPr>
                        <a:t>Aldehydes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2400" b="1" dirty="0">
                          <a:solidFill>
                            <a:schemeClr val="tx1"/>
                          </a:solidFill>
                          <a:latin typeface="Times New Roman" panose="02020603050405020304" pitchFamily="18" charset="0"/>
                          <a:cs typeface="Times New Roman" panose="02020603050405020304" pitchFamily="18" charset="0"/>
                        </a:rPr>
                        <a:t>Low to Mod</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1" dirty="0">
                          <a:solidFill>
                            <a:schemeClr val="tx1"/>
                          </a:solidFill>
                          <a:latin typeface="Times New Roman" panose="02020603050405020304" pitchFamily="18" charset="0"/>
                          <a:cs typeface="Times New Roman" panose="02020603050405020304" pitchFamily="18" charset="0"/>
                        </a:rPr>
                        <a:t>0.01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2400" b="1" dirty="0">
                          <a:solidFill>
                            <a:schemeClr val="tx1"/>
                          </a:solidFill>
                          <a:latin typeface="Times New Roman" panose="02020603050405020304" pitchFamily="18" charset="0"/>
                          <a:cs typeface="Times New Roman" panose="02020603050405020304" pitchFamily="18" charset="0"/>
                        </a:rPr>
                        <a:t>0.1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370840">
                <a:tc>
                  <a:txBody>
                    <a:bodyPr/>
                    <a:lstStyle/>
                    <a:p>
                      <a:pPr marL="53975" indent="0" algn="l" fontAlgn="b"/>
                      <a:r>
                        <a:rPr lang="en-US" sz="2400" b="1" dirty="0">
                          <a:solidFill>
                            <a:schemeClr val="tx1"/>
                          </a:solidFill>
                          <a:latin typeface="Times New Roman" panose="02020603050405020304" pitchFamily="18" charset="0"/>
                          <a:cs typeface="Times New Roman" panose="02020603050405020304" pitchFamily="18" charset="0"/>
                        </a:rPr>
                        <a:t>*Phenols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1" dirty="0">
                          <a:solidFill>
                            <a:schemeClr val="tx1"/>
                          </a:solidFill>
                          <a:latin typeface="Times New Roman" panose="02020603050405020304" pitchFamily="18" charset="0"/>
                          <a:cs typeface="Times New Roman" panose="02020603050405020304" pitchFamily="18" charset="0"/>
                        </a:rPr>
                        <a:t>Low/Mod</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1" dirty="0">
                          <a:solidFill>
                            <a:schemeClr val="tx1"/>
                          </a:solidFill>
                          <a:latin typeface="Times New Roman" panose="02020603050405020304" pitchFamily="18" charset="0"/>
                          <a:cs typeface="Times New Roman" panose="02020603050405020304" pitchFamily="18" charset="0"/>
                        </a:rPr>
                        <a:t>0.001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1" dirty="0">
                          <a:solidFill>
                            <a:schemeClr val="tx1"/>
                          </a:solidFill>
                          <a:latin typeface="Times New Roman" panose="02020603050405020304" pitchFamily="18" charset="0"/>
                          <a:cs typeface="Times New Roman" panose="02020603050405020304" pitchFamily="18" charset="0"/>
                        </a:rPr>
                        <a:t>1.0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6"/>
                  </a:ext>
                </a:extLst>
              </a:tr>
            </a:tbl>
          </a:graphicData>
        </a:graphic>
      </p:graphicFrame>
      <p:sp>
        <p:nvSpPr>
          <p:cNvPr id="6" name="TextBox 5"/>
          <p:cNvSpPr txBox="1"/>
          <p:nvPr/>
        </p:nvSpPr>
        <p:spPr>
          <a:xfrm>
            <a:off x="1026800" y="874361"/>
            <a:ext cx="7177904" cy="892552"/>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Toxicity Ranking of TPH-Related Metabolites</a:t>
            </a:r>
          </a:p>
          <a:p>
            <a:pPr algn="ctr"/>
            <a:r>
              <a:rPr lang="en-US" sz="2400" b="1" dirty="0">
                <a:latin typeface="Times New Roman" panose="02020603050405020304" pitchFamily="18" charset="0"/>
                <a:cs typeface="Times New Roman" panose="02020603050405020304" pitchFamily="18" charset="0"/>
              </a:rPr>
              <a:t>(Zemo et al. 2016)</a:t>
            </a:r>
          </a:p>
        </p:txBody>
      </p:sp>
      <p:sp>
        <p:nvSpPr>
          <p:cNvPr id="8" name="Rectangle 2"/>
          <p:cNvSpPr>
            <a:spLocks noChangeArrowheads="1"/>
          </p:cNvSpPr>
          <p:nvPr/>
        </p:nvSpPr>
        <p:spPr bwMode="auto">
          <a:xfrm>
            <a:off x="205201" y="172763"/>
            <a:ext cx="881205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Lst>
            </a:pPr>
            <a:r>
              <a:rPr kumimoji="0" lang="en-US" altLang="en-US" sz="30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Step 1</a:t>
            </a:r>
            <a:r>
              <a:rPr kumimoji="0" lang="en-US" altLang="en-US" sz="3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Metabolite Families &amp; Toxicity</a:t>
            </a:r>
            <a:r>
              <a:rPr kumimoji="0" lang="en-US" altLang="en-US" sz="30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Factors</a:t>
            </a:r>
            <a:endParaRPr kumimoji="0" lang="en-US" altLang="en-US" sz="3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2"/>
          <p:cNvSpPr>
            <a:spLocks noChangeArrowheads="1"/>
          </p:cNvSpPr>
          <p:nvPr/>
        </p:nvSpPr>
        <p:spPr bwMode="auto">
          <a:xfrm>
            <a:off x="218010" y="5316613"/>
            <a:ext cx="86400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9pPr>
          </a:lstStyle>
          <a:p>
            <a:pPr lvl="0"/>
            <a:r>
              <a:rPr lang="en-US" altLang="en-US" b="1" dirty="0">
                <a:latin typeface="Times New Roman" panose="02020603050405020304" pitchFamily="18" charset="0"/>
                <a:ea typeface="Times New Roman" panose="02020603050405020304" pitchFamily="18" charset="0"/>
                <a:cs typeface="Times New Roman" panose="02020603050405020304" pitchFamily="18" charset="0"/>
              </a:rPr>
              <a:t>*Estimated toxicity of ketone and phenol mixtures varies between degradation stages.</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2"/>
          <p:cNvSpPr>
            <a:spLocks noChangeArrowheads="1"/>
          </p:cNvSpPr>
          <p:nvPr/>
        </p:nvSpPr>
        <p:spPr bwMode="auto">
          <a:xfrm>
            <a:off x="720709" y="5704054"/>
            <a:ext cx="7781037" cy="769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9pPr>
          </a:lstStyle>
          <a:p>
            <a:pPr marL="342900" lvl="0" indent="-342900">
              <a:buFont typeface="Arial" panose="020B0604020202020204" pitchFamily="34" charset="0"/>
              <a:buChar char="•"/>
            </a:pPr>
            <a:r>
              <a:rPr lang="en-US" altLang="en-US" sz="2200" b="1" dirty="0">
                <a:latin typeface="+mn-lt"/>
                <a:ea typeface="Times New Roman" panose="02020603050405020304" pitchFamily="18" charset="0"/>
                <a:cs typeface="Times New Roman" panose="02020603050405020304" pitchFamily="18" charset="0"/>
              </a:rPr>
              <a:t>Oxidized hydrocarbons assumed not significantly volatile;</a:t>
            </a:r>
          </a:p>
          <a:p>
            <a:pPr marL="342900" lvl="0" indent="-342900">
              <a:buFont typeface="Arial" panose="020B0604020202020204" pitchFamily="34" charset="0"/>
              <a:buChar char="•"/>
            </a:pPr>
            <a:r>
              <a:rPr lang="en-US" altLang="en-US" sz="2200" b="1" dirty="0">
                <a:latin typeface="+mn-lt"/>
                <a:cs typeface="Times New Roman" panose="02020603050405020304" pitchFamily="18" charset="0"/>
              </a:rPr>
              <a:t>Focus on ingestion and dermal route of exposure for tapwater.</a:t>
            </a:r>
            <a:endParaRPr kumimoji="0" lang="en-US" altLang="en-US" sz="2200" b="0" i="0" u="none" strike="noStrike" cap="none" normalizeH="0" baseline="0" dirty="0">
              <a:ln>
                <a:noFill/>
              </a:ln>
              <a:solidFill>
                <a:schemeClr val="tx1"/>
              </a:solidFill>
              <a:effectLst/>
              <a:latin typeface="+mn-lt"/>
              <a:cs typeface="Times New Roman" panose="02020603050405020304" pitchFamily="18" charset="0"/>
            </a:endParaRPr>
          </a:p>
        </p:txBody>
      </p:sp>
    </p:spTree>
    <p:extLst>
      <p:ext uri="{BB962C8B-B14F-4D97-AF65-F5344CB8AC3E}">
        <p14:creationId xmlns:p14="http://schemas.microsoft.com/office/powerpoint/2010/main" val="12826977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4935" y="108271"/>
            <a:ext cx="9014006" cy="523220"/>
          </a:xfrm>
          <a:prstGeom prst="rect">
            <a:avLst/>
          </a:prstGeom>
          <a:noFill/>
        </p:spPr>
        <p:txBody>
          <a:bodyPr wrap="none" rtlCol="0">
            <a:spAutoFit/>
          </a:bodyPr>
          <a:lstStyle/>
          <a:p>
            <a:pPr algn="ctr"/>
            <a:r>
              <a:rPr lang="en-US" sz="2800" b="1" u="sng" dirty="0">
                <a:latin typeface="Times New Roman" panose="02020603050405020304" pitchFamily="18" charset="0"/>
                <a:cs typeface="Times New Roman" panose="02020603050405020304" pitchFamily="18" charset="0"/>
              </a:rPr>
              <a:t>Step 2: </a:t>
            </a:r>
            <a:r>
              <a:rPr lang="en-US" sz="2800" b="1" dirty="0">
                <a:latin typeface="Times New Roman" panose="02020603050405020304" pitchFamily="18" charset="0"/>
                <a:cs typeface="Times New Roman" panose="02020603050405020304" pitchFamily="18" charset="0"/>
              </a:rPr>
              <a:t>Degradation Stages vs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Metabolite Family Makeup</a:t>
            </a:r>
            <a:endParaRPr lang="en-US" sz="2800" b="1"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060A410B-82DF-4EED-9483-F92F5D1EAFD3}"/>
              </a:ext>
            </a:extLst>
          </p:cNvPr>
          <p:cNvGrpSpPr/>
          <p:nvPr/>
        </p:nvGrpSpPr>
        <p:grpSpPr>
          <a:xfrm>
            <a:off x="179387" y="858098"/>
            <a:ext cx="8749644" cy="5282970"/>
            <a:chOff x="179387" y="1098726"/>
            <a:chExt cx="8749644" cy="528297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0704" t="63367" r="16430" b="10363"/>
            <a:stretch/>
          </p:blipFill>
          <p:spPr>
            <a:xfrm>
              <a:off x="179387" y="1481034"/>
              <a:ext cx="8749644" cy="4820178"/>
            </a:xfrm>
            <a:prstGeom prst="rect">
              <a:avLst/>
            </a:prstGeom>
          </p:spPr>
        </p:pic>
        <p:sp>
          <p:nvSpPr>
            <p:cNvPr id="10" name="Rectangle 9"/>
            <p:cNvSpPr/>
            <p:nvPr/>
          </p:nvSpPr>
          <p:spPr>
            <a:xfrm>
              <a:off x="1469614" y="5875858"/>
              <a:ext cx="6045171" cy="50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a:solidFill>
                    <a:schemeClr val="tx1"/>
                  </a:solidFill>
                </a:rPr>
                <a:t>Transport Direction and/or Increasing Residence Time</a:t>
              </a:r>
            </a:p>
          </p:txBody>
        </p:sp>
        <p:grpSp>
          <p:nvGrpSpPr>
            <p:cNvPr id="20" name="Group 19"/>
            <p:cNvGrpSpPr/>
            <p:nvPr/>
          </p:nvGrpSpPr>
          <p:grpSpPr>
            <a:xfrm>
              <a:off x="325924" y="1661106"/>
              <a:ext cx="8446884" cy="2976208"/>
              <a:chOff x="325924" y="1661106"/>
              <a:chExt cx="8446884" cy="2976208"/>
            </a:xfrm>
          </p:grpSpPr>
          <p:sp>
            <p:nvSpPr>
              <p:cNvPr id="6" name="Rectangle 5"/>
              <p:cNvSpPr/>
              <p:nvPr/>
            </p:nvSpPr>
            <p:spPr>
              <a:xfrm>
                <a:off x="325924" y="1662616"/>
                <a:ext cx="1819747" cy="18425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a:solidFill>
                      <a:schemeClr val="tx1"/>
                    </a:solidFill>
                  </a:rPr>
                  <a:t>Stage 1: </a:t>
                </a:r>
              </a:p>
              <a:p>
                <a:r>
                  <a:rPr lang="en-US" sz="2000" b="1" dirty="0">
                    <a:solidFill>
                      <a:schemeClr val="tx1"/>
                    </a:solidFill>
                  </a:rPr>
                  <a:t>Source Area (dissolved HC + metabolites)</a:t>
                </a:r>
              </a:p>
              <a:p>
                <a:endParaRPr lang="en-US" sz="1000" b="1" dirty="0">
                  <a:solidFill>
                    <a:schemeClr val="tx1"/>
                  </a:solidFill>
                </a:endParaRPr>
              </a:p>
              <a:p>
                <a:endParaRPr lang="en-US" sz="2000" b="1" dirty="0">
                  <a:solidFill>
                    <a:schemeClr val="tx1"/>
                  </a:solidFill>
                </a:endParaRPr>
              </a:p>
            </p:txBody>
          </p:sp>
          <p:sp>
            <p:nvSpPr>
              <p:cNvPr id="7" name="Rectangle 6"/>
              <p:cNvSpPr/>
              <p:nvPr/>
            </p:nvSpPr>
            <p:spPr>
              <a:xfrm>
                <a:off x="2292208" y="1662616"/>
                <a:ext cx="2080616" cy="18425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a:solidFill>
                      <a:schemeClr val="tx1"/>
                    </a:solidFill>
                  </a:rPr>
                  <a:t>Stage 2:</a:t>
                </a:r>
              </a:p>
              <a:p>
                <a:r>
                  <a:rPr lang="en-US" sz="2000" b="1" dirty="0">
                    <a:solidFill>
                      <a:schemeClr val="tx1"/>
                    </a:solidFill>
                  </a:rPr>
                  <a:t>Smear Zone</a:t>
                </a:r>
              </a:p>
              <a:p>
                <a:r>
                  <a:rPr lang="en-US" sz="2000" b="1" dirty="0">
                    <a:solidFill>
                      <a:schemeClr val="tx1"/>
                    </a:solidFill>
                  </a:rPr>
                  <a:t>(metabolites only, no dissolved HC)</a:t>
                </a:r>
              </a:p>
              <a:p>
                <a:endParaRPr lang="en-US" sz="1000" b="1" dirty="0">
                  <a:solidFill>
                    <a:schemeClr val="tx1"/>
                  </a:solidFill>
                </a:endParaRPr>
              </a:p>
              <a:p>
                <a:endParaRPr lang="en-US" sz="2000" b="1" dirty="0">
                  <a:solidFill>
                    <a:schemeClr val="tx1"/>
                  </a:solidFill>
                </a:endParaRPr>
              </a:p>
            </p:txBody>
          </p:sp>
          <p:sp>
            <p:nvSpPr>
              <p:cNvPr id="8" name="Rectangle 7"/>
              <p:cNvSpPr/>
              <p:nvPr/>
            </p:nvSpPr>
            <p:spPr>
              <a:xfrm>
                <a:off x="4492200" y="1662614"/>
                <a:ext cx="2080616" cy="18425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a:solidFill>
                      <a:schemeClr val="tx1"/>
                    </a:solidFill>
                  </a:rPr>
                  <a:t>Stage 3: </a:t>
                </a:r>
              </a:p>
              <a:p>
                <a:r>
                  <a:rPr lang="en-US" sz="2000" b="1" dirty="0">
                    <a:solidFill>
                      <a:schemeClr val="tx1"/>
                    </a:solidFill>
                  </a:rPr>
                  <a:t>Transition Zone</a:t>
                </a:r>
              </a:p>
              <a:p>
                <a:r>
                  <a:rPr lang="en-US" sz="2000" b="1" dirty="0">
                    <a:solidFill>
                      <a:schemeClr val="tx1"/>
                    </a:solidFill>
                  </a:rPr>
                  <a:t>(</a:t>
                </a:r>
                <a:r>
                  <a:rPr lang="en-US" sz="2000" b="1" dirty="0" err="1">
                    <a:solidFill>
                      <a:schemeClr val="tx1"/>
                    </a:solidFill>
                  </a:rPr>
                  <a:t>ave</a:t>
                </a:r>
                <a:r>
                  <a:rPr lang="en-US" sz="2000" b="1" dirty="0">
                    <a:solidFill>
                      <a:schemeClr val="tx1"/>
                    </a:solidFill>
                  </a:rPr>
                  <a:t> Stages 2 &amp; 4)</a:t>
                </a:r>
              </a:p>
              <a:p>
                <a:endParaRPr lang="en-US" sz="1000" b="1" dirty="0">
                  <a:solidFill>
                    <a:schemeClr val="tx1"/>
                  </a:solidFill>
                </a:endParaRPr>
              </a:p>
              <a:p>
                <a:endParaRPr lang="en-US" sz="2000" b="1" dirty="0">
                  <a:solidFill>
                    <a:schemeClr val="tx1"/>
                  </a:solidFill>
                </a:endParaRPr>
              </a:p>
            </p:txBody>
          </p:sp>
          <p:sp>
            <p:nvSpPr>
              <p:cNvPr id="9" name="Rectangle 8"/>
              <p:cNvSpPr/>
              <p:nvPr/>
            </p:nvSpPr>
            <p:spPr>
              <a:xfrm>
                <a:off x="6717843" y="1661106"/>
                <a:ext cx="2054965" cy="18440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a:solidFill>
                      <a:schemeClr val="tx1"/>
                    </a:solidFill>
                  </a:rPr>
                  <a:t>Stage 4:</a:t>
                </a:r>
              </a:p>
              <a:p>
                <a:r>
                  <a:rPr lang="en-US" sz="2000" b="1" dirty="0">
                    <a:solidFill>
                      <a:schemeClr val="tx1"/>
                    </a:solidFill>
                  </a:rPr>
                  <a:t>Downgradient</a:t>
                </a:r>
              </a:p>
              <a:p>
                <a:r>
                  <a:rPr lang="en-US" sz="2000" b="1" dirty="0">
                    <a:solidFill>
                      <a:schemeClr val="tx1"/>
                    </a:solidFill>
                  </a:rPr>
                  <a:t>(metabolites only and outside of smear zone)</a:t>
                </a:r>
              </a:p>
              <a:p>
                <a:endParaRPr lang="en-US" sz="1000" b="1" dirty="0">
                  <a:solidFill>
                    <a:schemeClr val="tx1"/>
                  </a:solidFill>
                </a:endParaRPr>
              </a:p>
              <a:p>
                <a:endParaRPr lang="en-US" sz="2000" b="1" dirty="0">
                  <a:solidFill>
                    <a:schemeClr val="tx1"/>
                  </a:solidFill>
                </a:endParaRPr>
              </a:p>
            </p:txBody>
          </p:sp>
          <p:cxnSp>
            <p:nvCxnSpPr>
              <p:cNvPr id="3" name="Straight Arrow Connector 2"/>
              <p:cNvCxnSpPr/>
              <p:nvPr/>
            </p:nvCxnSpPr>
            <p:spPr>
              <a:xfrm>
                <a:off x="1676400" y="3505199"/>
                <a:ext cx="43543" cy="10450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612571" y="3505199"/>
                <a:ext cx="43543" cy="10450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593771" y="3505199"/>
                <a:ext cx="21772" cy="11321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966857" y="3526970"/>
                <a:ext cx="21772" cy="10668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2039898" y="1098726"/>
              <a:ext cx="5028621" cy="461665"/>
            </a:xfrm>
            <a:prstGeom prst="rect">
              <a:avLst/>
            </a:prstGeom>
            <a:noFill/>
          </p:spPr>
          <p:txBody>
            <a:bodyPr wrap="none" rtlCol="0">
              <a:spAutoFit/>
            </a:bodyPr>
            <a:lstStyle/>
            <a:p>
              <a:pPr algn="ctr"/>
              <a:r>
                <a:rPr lang="en-US" altLang="en-US" sz="2400" b="1" dirty="0">
                  <a:ea typeface="Times New Roman" panose="02020603050405020304" pitchFamily="18" charset="0"/>
                  <a:cs typeface="Times New Roman" panose="02020603050405020304" pitchFamily="18" charset="0"/>
                </a:rPr>
                <a:t>Degradation Stages (</a:t>
              </a:r>
              <a:r>
                <a:rPr lang="en-US" sz="2400" b="1" dirty="0">
                  <a:cs typeface="Times New Roman" panose="02020603050405020304" pitchFamily="18" charset="0"/>
                </a:rPr>
                <a:t>Zemo et al. 2016)</a:t>
              </a:r>
            </a:p>
          </p:txBody>
        </p:sp>
      </p:grpSp>
      <p:sp>
        <p:nvSpPr>
          <p:cNvPr id="17" name="Rectangle 2">
            <a:extLst>
              <a:ext uri="{FF2B5EF4-FFF2-40B4-BE49-F238E27FC236}">
                <a16:creationId xmlns:a16="http://schemas.microsoft.com/office/drawing/2014/main" id="{211F64CF-2564-4F92-A5FF-A77F9E4F8336}"/>
              </a:ext>
            </a:extLst>
          </p:cNvPr>
          <p:cNvSpPr>
            <a:spLocks noChangeArrowheads="1"/>
          </p:cNvSpPr>
          <p:nvPr/>
        </p:nvSpPr>
        <p:spPr bwMode="auto">
          <a:xfrm>
            <a:off x="333391" y="6059458"/>
            <a:ext cx="8446884" cy="7078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9pPr>
          </a:lstStyle>
          <a:p>
            <a:pPr lvl="0"/>
            <a:r>
              <a:rPr lang="en-US" altLang="en-US" sz="2000" b="1" dirty="0">
                <a:latin typeface="+mn-lt"/>
                <a:ea typeface="Times New Roman" panose="02020603050405020304" pitchFamily="18" charset="0"/>
                <a:cs typeface="Times New Roman" panose="02020603050405020304" pitchFamily="18" charset="0"/>
              </a:rPr>
              <a:t>Dissolved TPH &amp; BTEXN hydrocarbons in Stage 1 must be evaluated separately and cumulative risk posed by metabolites + hydrocarbons assessed.</a:t>
            </a:r>
            <a:endParaRPr kumimoji="0" lang="en-US" altLang="en-US" sz="2000" b="0" i="0" u="none" strike="noStrike" cap="none" normalizeH="0" baseline="0" dirty="0">
              <a:ln>
                <a:noFill/>
              </a:ln>
              <a:solidFill>
                <a:schemeClr val="tx1"/>
              </a:solidFill>
              <a:effectLst/>
              <a:latin typeface="+mn-lt"/>
              <a:cs typeface="Times New Roman" panose="02020603050405020304" pitchFamily="18" charset="0"/>
            </a:endParaRPr>
          </a:p>
        </p:txBody>
      </p:sp>
    </p:spTree>
    <p:extLst>
      <p:ext uri="{BB962C8B-B14F-4D97-AF65-F5344CB8AC3E}">
        <p14:creationId xmlns:p14="http://schemas.microsoft.com/office/powerpoint/2010/main" val="2555214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279015" y="1021088"/>
            <a:ext cx="6355262" cy="2956848"/>
            <a:chOff x="279015" y="1283631"/>
            <a:chExt cx="6355262" cy="2956848"/>
          </a:xfrm>
        </p:grpSpPr>
        <p:pic>
          <p:nvPicPr>
            <p:cNvPr id="43" name="Picture 42"/>
            <p:cNvPicPr>
              <a:picLocks noChangeAspect="1"/>
            </p:cNvPicPr>
            <p:nvPr/>
          </p:nvPicPr>
          <p:blipFill rotWithShape="1">
            <a:blip r:embed="rId2">
              <a:extLst>
                <a:ext uri="{28A0092B-C50C-407E-A947-70E740481C1C}">
                  <a14:useLocalDpi xmlns:a14="http://schemas.microsoft.com/office/drawing/2010/main" val="0"/>
                </a:ext>
              </a:extLst>
            </a:blip>
            <a:srcRect l="21953" r="22598" b="6535"/>
            <a:stretch/>
          </p:blipFill>
          <p:spPr>
            <a:xfrm>
              <a:off x="279015" y="1716149"/>
              <a:ext cx="2616451" cy="2524330"/>
            </a:xfrm>
            <a:prstGeom prst="rect">
              <a:avLst/>
            </a:prstGeom>
          </p:spPr>
        </p:pic>
        <p:pic>
          <p:nvPicPr>
            <p:cNvPr id="44" name="Picture 43"/>
            <p:cNvPicPr>
              <a:picLocks noChangeAspect="1"/>
            </p:cNvPicPr>
            <p:nvPr/>
          </p:nvPicPr>
          <p:blipFill rotWithShape="1">
            <a:blip r:embed="rId3">
              <a:extLst>
                <a:ext uri="{28A0092B-C50C-407E-A947-70E740481C1C}">
                  <a14:useLocalDpi xmlns:a14="http://schemas.microsoft.com/office/drawing/2010/main" val="0"/>
                </a:ext>
              </a:extLst>
            </a:blip>
            <a:srcRect l="24235" r="24139" b="7366"/>
            <a:stretch/>
          </p:blipFill>
          <p:spPr>
            <a:xfrm>
              <a:off x="4202245" y="1705064"/>
              <a:ext cx="2432032" cy="2501878"/>
            </a:xfrm>
            <a:prstGeom prst="rect">
              <a:avLst/>
            </a:prstGeom>
          </p:spPr>
        </p:pic>
        <p:sp>
          <p:nvSpPr>
            <p:cNvPr id="14" name="TextBox 13"/>
            <p:cNvSpPr txBox="1"/>
            <p:nvPr/>
          </p:nvSpPr>
          <p:spPr>
            <a:xfrm>
              <a:off x="941069" y="1283631"/>
              <a:ext cx="1292341" cy="523220"/>
            </a:xfrm>
            <a:prstGeom prst="rect">
              <a:avLst/>
            </a:prstGeom>
            <a:noFill/>
          </p:spPr>
          <p:txBody>
            <a:bodyPr wrap="none" rtlCol="0">
              <a:spAutoFit/>
            </a:bodyPr>
            <a:lstStyle/>
            <a:p>
              <a:r>
                <a:rPr lang="en-US" sz="2800" b="1" u="sng" dirty="0">
                  <a:latin typeface="Times New Roman" panose="02020603050405020304" pitchFamily="18" charset="0"/>
                  <a:cs typeface="Times New Roman" panose="02020603050405020304" pitchFamily="18" charset="0"/>
                </a:rPr>
                <a:t>Stage 1</a:t>
              </a:r>
            </a:p>
          </p:txBody>
        </p:sp>
        <p:sp>
          <p:nvSpPr>
            <p:cNvPr id="15" name="TextBox 14"/>
            <p:cNvSpPr txBox="1"/>
            <p:nvPr/>
          </p:nvSpPr>
          <p:spPr>
            <a:xfrm>
              <a:off x="4772090" y="1285857"/>
              <a:ext cx="1292341" cy="523220"/>
            </a:xfrm>
            <a:prstGeom prst="rect">
              <a:avLst/>
            </a:prstGeom>
            <a:noFill/>
          </p:spPr>
          <p:txBody>
            <a:bodyPr wrap="none" rtlCol="0">
              <a:spAutoFit/>
            </a:bodyPr>
            <a:lstStyle/>
            <a:p>
              <a:r>
                <a:rPr lang="en-US" sz="2800" b="1" u="sng" dirty="0">
                  <a:latin typeface="Times New Roman" panose="02020603050405020304" pitchFamily="18" charset="0"/>
                  <a:cs typeface="Times New Roman" panose="02020603050405020304" pitchFamily="18" charset="0"/>
                </a:rPr>
                <a:t>Stage 2</a:t>
              </a:r>
            </a:p>
          </p:txBody>
        </p:sp>
        <p:cxnSp>
          <p:nvCxnSpPr>
            <p:cNvPr id="32" name="Straight Arrow Connector 31"/>
            <p:cNvCxnSpPr/>
            <p:nvPr/>
          </p:nvCxnSpPr>
          <p:spPr>
            <a:xfrm>
              <a:off x="2782603" y="3116223"/>
              <a:ext cx="1379097" cy="0"/>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190329" y="3880621"/>
            <a:ext cx="6581668" cy="2932743"/>
            <a:chOff x="190329" y="3880621"/>
            <a:chExt cx="6581668" cy="2932743"/>
          </a:xfrm>
        </p:grpSpPr>
        <p:pic>
          <p:nvPicPr>
            <p:cNvPr id="42" name="Picture 41"/>
            <p:cNvPicPr>
              <a:picLocks noChangeAspect="1"/>
            </p:cNvPicPr>
            <p:nvPr/>
          </p:nvPicPr>
          <p:blipFill rotWithShape="1">
            <a:blip r:embed="rId4">
              <a:extLst>
                <a:ext uri="{28A0092B-C50C-407E-A947-70E740481C1C}">
                  <a14:useLocalDpi xmlns:a14="http://schemas.microsoft.com/office/drawing/2010/main" val="0"/>
                </a:ext>
              </a:extLst>
            </a:blip>
            <a:srcRect l="20434" r="23660" b="8657"/>
            <a:stretch/>
          </p:blipFill>
          <p:spPr>
            <a:xfrm>
              <a:off x="3945569" y="4249404"/>
              <a:ext cx="2826428" cy="2509305"/>
            </a:xfrm>
            <a:prstGeom prst="rect">
              <a:avLst/>
            </a:prstGeom>
          </p:spPr>
        </p:pic>
        <p:pic>
          <p:nvPicPr>
            <p:cNvPr id="45" name="Picture 44"/>
            <p:cNvPicPr>
              <a:picLocks noChangeAspect="1"/>
            </p:cNvPicPr>
            <p:nvPr/>
          </p:nvPicPr>
          <p:blipFill rotWithShape="1">
            <a:blip r:embed="rId5">
              <a:extLst>
                <a:ext uri="{28A0092B-C50C-407E-A947-70E740481C1C}">
                  <a14:useLocalDpi xmlns:a14="http://schemas.microsoft.com/office/drawing/2010/main" val="0"/>
                </a:ext>
              </a:extLst>
            </a:blip>
            <a:srcRect l="21141" r="23319" b="7291"/>
            <a:stretch/>
          </p:blipFill>
          <p:spPr>
            <a:xfrm>
              <a:off x="190329" y="4306526"/>
              <a:ext cx="2745766" cy="2506838"/>
            </a:xfrm>
            <a:prstGeom prst="rect">
              <a:avLst/>
            </a:prstGeom>
          </p:spPr>
        </p:pic>
        <p:sp>
          <p:nvSpPr>
            <p:cNvPr id="28" name="TextBox 27"/>
            <p:cNvSpPr txBox="1"/>
            <p:nvPr/>
          </p:nvSpPr>
          <p:spPr>
            <a:xfrm>
              <a:off x="917041" y="3880621"/>
              <a:ext cx="1292341" cy="523220"/>
            </a:xfrm>
            <a:prstGeom prst="rect">
              <a:avLst/>
            </a:prstGeom>
            <a:noFill/>
          </p:spPr>
          <p:txBody>
            <a:bodyPr wrap="none" rtlCol="0">
              <a:spAutoFit/>
            </a:bodyPr>
            <a:lstStyle/>
            <a:p>
              <a:r>
                <a:rPr lang="en-US" sz="2800" b="1" u="sng" dirty="0">
                  <a:latin typeface="Times New Roman" panose="02020603050405020304" pitchFamily="18" charset="0"/>
                  <a:cs typeface="Times New Roman" panose="02020603050405020304" pitchFamily="18" charset="0"/>
                </a:rPr>
                <a:t>Stage 3</a:t>
              </a:r>
            </a:p>
          </p:txBody>
        </p:sp>
        <p:sp>
          <p:nvSpPr>
            <p:cNvPr id="29" name="TextBox 28"/>
            <p:cNvSpPr txBox="1"/>
            <p:nvPr/>
          </p:nvSpPr>
          <p:spPr>
            <a:xfrm>
              <a:off x="4712612" y="3880621"/>
              <a:ext cx="1292341" cy="523220"/>
            </a:xfrm>
            <a:prstGeom prst="rect">
              <a:avLst/>
            </a:prstGeom>
            <a:noFill/>
          </p:spPr>
          <p:txBody>
            <a:bodyPr wrap="none" rtlCol="0">
              <a:spAutoFit/>
            </a:bodyPr>
            <a:lstStyle/>
            <a:p>
              <a:r>
                <a:rPr lang="en-US" sz="2800" b="1" u="sng" dirty="0">
                  <a:latin typeface="Times New Roman" panose="02020603050405020304" pitchFamily="18" charset="0"/>
                  <a:cs typeface="Times New Roman" panose="02020603050405020304" pitchFamily="18" charset="0"/>
                </a:rPr>
                <a:t>Stage 4</a:t>
              </a:r>
            </a:p>
          </p:txBody>
        </p:sp>
        <p:cxnSp>
          <p:nvCxnSpPr>
            <p:cNvPr id="33" name="Straight Arrow Connector 32"/>
            <p:cNvCxnSpPr/>
            <p:nvPr/>
          </p:nvCxnSpPr>
          <p:spPr>
            <a:xfrm>
              <a:off x="2823148" y="5645254"/>
              <a:ext cx="1379097" cy="0"/>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466216" y="108271"/>
            <a:ext cx="8242962" cy="923330"/>
          </a:xfrm>
          <a:prstGeom prst="rect">
            <a:avLst/>
          </a:prstGeom>
          <a:noFill/>
        </p:spPr>
        <p:txBody>
          <a:bodyPr wrap="none" rtlCol="0">
            <a:spAutoFit/>
          </a:bodyPr>
          <a:lstStyle/>
          <a:p>
            <a:pPr algn="ctr"/>
            <a:r>
              <a:rPr lang="en-US" sz="3000" b="1" u="sng" dirty="0">
                <a:latin typeface="Times New Roman" panose="02020603050405020304" pitchFamily="18" charset="0"/>
                <a:cs typeface="Times New Roman" panose="02020603050405020304" pitchFamily="18" charset="0"/>
              </a:rPr>
              <a:t>Step 2: </a:t>
            </a:r>
            <a:r>
              <a:rPr lang="en-US" sz="3000" b="1" dirty="0">
                <a:latin typeface="Times New Roman" panose="02020603050405020304" pitchFamily="18" charset="0"/>
                <a:cs typeface="Times New Roman" panose="02020603050405020304" pitchFamily="18" charset="0"/>
              </a:rPr>
              <a:t>Degradation Stage vs Metabolite Makeup</a:t>
            </a:r>
          </a:p>
          <a:p>
            <a:pPr algn="ctr"/>
            <a:r>
              <a:rPr lang="en-US" sz="2400" b="1" dirty="0">
                <a:latin typeface="Times New Roman" panose="02020603050405020304" pitchFamily="18" charset="0"/>
                <a:cs typeface="Times New Roman" panose="02020603050405020304" pitchFamily="18" charset="0"/>
              </a:rPr>
              <a:t>(Zemo et al. 2016)</a:t>
            </a:r>
          </a:p>
        </p:txBody>
      </p:sp>
      <p:grpSp>
        <p:nvGrpSpPr>
          <p:cNvPr id="21" name="Group 20">
            <a:extLst>
              <a:ext uri="{FF2B5EF4-FFF2-40B4-BE49-F238E27FC236}">
                <a16:creationId xmlns:a16="http://schemas.microsoft.com/office/drawing/2014/main" id="{83557782-58CB-44A1-AEDE-C9CF99DA6029}"/>
              </a:ext>
            </a:extLst>
          </p:cNvPr>
          <p:cNvGrpSpPr/>
          <p:nvPr/>
        </p:nvGrpSpPr>
        <p:grpSpPr>
          <a:xfrm>
            <a:off x="6514237" y="1055850"/>
            <a:ext cx="2476705" cy="2246769"/>
            <a:chOff x="6571987" y="1055850"/>
            <a:chExt cx="2476705" cy="2246769"/>
          </a:xfrm>
        </p:grpSpPr>
        <p:grpSp>
          <p:nvGrpSpPr>
            <p:cNvPr id="16" name="Group 15">
              <a:extLst>
                <a:ext uri="{FF2B5EF4-FFF2-40B4-BE49-F238E27FC236}">
                  <a16:creationId xmlns:a16="http://schemas.microsoft.com/office/drawing/2014/main" id="{846A8171-D88B-4D55-A37A-045F689E69CE}"/>
                </a:ext>
              </a:extLst>
            </p:cNvPr>
            <p:cNvGrpSpPr/>
            <p:nvPr/>
          </p:nvGrpSpPr>
          <p:grpSpPr>
            <a:xfrm>
              <a:off x="7053695" y="1055850"/>
              <a:ext cx="1994997" cy="2246769"/>
              <a:chOff x="7053695" y="1055850"/>
              <a:chExt cx="1994997" cy="2246769"/>
            </a:xfrm>
          </p:grpSpPr>
          <p:sp>
            <p:nvSpPr>
              <p:cNvPr id="2" name="Rectangle 1"/>
              <p:cNvSpPr/>
              <p:nvPr/>
            </p:nvSpPr>
            <p:spPr>
              <a:xfrm>
                <a:off x="7053695" y="2901101"/>
                <a:ext cx="243281" cy="25166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p:cNvSpPr txBox="1"/>
              <p:nvPr/>
            </p:nvSpPr>
            <p:spPr>
              <a:xfrm>
                <a:off x="7296976" y="1055850"/>
                <a:ext cx="1751716" cy="2246769"/>
              </a:xfrm>
              <a:prstGeom prst="rect">
                <a:avLst/>
              </a:prstGeom>
              <a:noFill/>
            </p:spPr>
            <p:txBody>
              <a:bodyPr wrap="square" rtlCol="0">
                <a:spAutoFit/>
              </a:bodyPr>
              <a:lstStyle/>
              <a:p>
                <a:pPr>
                  <a:spcAft>
                    <a:spcPts val="600"/>
                  </a:spcAft>
                </a:pPr>
                <a:r>
                  <a:rPr lang="en-US" sz="2400" b="1" dirty="0"/>
                  <a:t>Phenols</a:t>
                </a:r>
              </a:p>
              <a:p>
                <a:pPr>
                  <a:spcAft>
                    <a:spcPts val="600"/>
                  </a:spcAft>
                </a:pPr>
                <a:r>
                  <a:rPr lang="en-US" sz="2400" b="1" dirty="0"/>
                  <a:t>Aldehydes</a:t>
                </a:r>
              </a:p>
              <a:p>
                <a:pPr>
                  <a:spcAft>
                    <a:spcPts val="600"/>
                  </a:spcAft>
                </a:pPr>
                <a:r>
                  <a:rPr lang="en-US" sz="2400" b="1" dirty="0"/>
                  <a:t>Ketones</a:t>
                </a:r>
              </a:p>
              <a:p>
                <a:pPr>
                  <a:spcAft>
                    <a:spcPts val="600"/>
                  </a:spcAft>
                </a:pPr>
                <a:r>
                  <a:rPr lang="en-US" sz="2400" b="1" dirty="0"/>
                  <a:t>Acids/Esters</a:t>
                </a:r>
              </a:p>
              <a:p>
                <a:pPr>
                  <a:spcAft>
                    <a:spcPts val="600"/>
                  </a:spcAft>
                </a:pPr>
                <a:r>
                  <a:rPr lang="en-US" sz="2400" b="1" dirty="0"/>
                  <a:t>Alcohols</a:t>
                </a:r>
              </a:p>
            </p:txBody>
          </p:sp>
          <p:sp>
            <p:nvSpPr>
              <p:cNvPr id="5" name="Rectangle 4"/>
              <p:cNvSpPr/>
              <p:nvPr/>
            </p:nvSpPr>
            <p:spPr>
              <a:xfrm>
                <a:off x="7055055" y="2465288"/>
                <a:ext cx="243281" cy="25166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7058765" y="2042929"/>
                <a:ext cx="243281" cy="25166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7066868" y="1600867"/>
                <a:ext cx="243281" cy="25166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7053695" y="1184753"/>
                <a:ext cx="243281" cy="25166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3" name="TextBox 22">
              <a:extLst>
                <a:ext uri="{FF2B5EF4-FFF2-40B4-BE49-F238E27FC236}">
                  <a16:creationId xmlns:a16="http://schemas.microsoft.com/office/drawing/2014/main" id="{6285A09E-0AC6-48E3-AB0D-8C17C9F4EB32}"/>
                </a:ext>
              </a:extLst>
            </p:cNvPr>
            <p:cNvSpPr txBox="1"/>
            <p:nvPr/>
          </p:nvSpPr>
          <p:spPr>
            <a:xfrm rot="16200000">
              <a:off x="5672382" y="1962525"/>
              <a:ext cx="2168542"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Decreasing Toxicity </a:t>
              </a:r>
            </a:p>
          </p:txBody>
        </p:sp>
        <p:cxnSp>
          <p:nvCxnSpPr>
            <p:cNvPr id="24" name="Straight Arrow Connector 23">
              <a:extLst>
                <a:ext uri="{FF2B5EF4-FFF2-40B4-BE49-F238E27FC236}">
                  <a16:creationId xmlns:a16="http://schemas.microsoft.com/office/drawing/2014/main" id="{1D72154E-5E63-4BAB-B1D5-ED35F8B683A7}"/>
                </a:ext>
              </a:extLst>
            </p:cNvPr>
            <p:cNvCxnSpPr>
              <a:cxnSpLocks/>
            </p:cNvCxnSpPr>
            <p:nvPr/>
          </p:nvCxnSpPr>
          <p:spPr>
            <a:xfrm>
              <a:off x="6941320" y="1194378"/>
              <a:ext cx="0" cy="1968017"/>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DCBCCEE-2ABC-4978-887A-EBF799CB6F3C}"/>
                </a:ext>
              </a:extLst>
            </p:cNvPr>
            <p:cNvCxnSpPr>
              <a:cxnSpLocks/>
            </p:cNvCxnSpPr>
            <p:nvPr/>
          </p:nvCxnSpPr>
          <p:spPr>
            <a:xfrm flipH="1">
              <a:off x="7053695" y="1962804"/>
              <a:ext cx="1897800" cy="0"/>
            </a:xfrm>
            <a:prstGeom prst="straightConnector1">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2AF815E-FCAB-461F-BFFC-7AA539A4A8BC}"/>
                </a:ext>
              </a:extLst>
            </p:cNvPr>
            <p:cNvCxnSpPr>
              <a:cxnSpLocks/>
            </p:cNvCxnSpPr>
            <p:nvPr/>
          </p:nvCxnSpPr>
          <p:spPr>
            <a:xfrm flipH="1">
              <a:off x="7053695" y="2401296"/>
              <a:ext cx="1897800" cy="0"/>
            </a:xfrm>
            <a:prstGeom prst="straightConnector1">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5830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74173" y="153267"/>
            <a:ext cx="906982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9pPr>
          </a:lstStyle>
          <a:p>
            <a:pPr lvl="0" algn="ctr"/>
            <a:r>
              <a:rPr kumimoji="0" lang="en-US" altLang="en-US" sz="3000" b="1" i="0" u="sng"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Step 3</a:t>
            </a:r>
            <a:r>
              <a:rPr lang="en-US" altLang="en-US" sz="3000" b="1" u="sng" dirty="0">
                <a:latin typeface="+mn-lt"/>
                <a:ea typeface="Times New Roman" panose="02020603050405020304" pitchFamily="18" charset="0"/>
                <a:cs typeface="Times New Roman" panose="02020603050405020304" pitchFamily="18" charset="0"/>
              </a:rPr>
              <a:t>:</a:t>
            </a:r>
            <a:r>
              <a:rPr lang="en-US" altLang="en-US" sz="3000" b="1" dirty="0">
                <a:latin typeface="+mn-lt"/>
                <a:ea typeface="Times New Roman" panose="02020603050405020304" pitchFamily="18" charset="0"/>
                <a:cs typeface="Times New Roman" panose="02020603050405020304" pitchFamily="18" charset="0"/>
              </a:rPr>
              <a:t> Metabolite Suite-Weighted Toxicity Factors</a:t>
            </a:r>
            <a:endParaRPr kumimoji="0" lang="en-US" altLang="en-US" sz="3000" b="0" i="0" u="none" strike="noStrike" cap="none" normalizeH="0" baseline="0" dirty="0">
              <a:ln>
                <a:noFill/>
              </a:ln>
              <a:solidFill>
                <a:schemeClr val="tx1"/>
              </a:solidFill>
              <a:effectLst/>
              <a:latin typeface="+mn-lt"/>
              <a:cs typeface="Times New Roman" panose="02020603050405020304" pitchFamily="18" charset="0"/>
            </a:endParaRPr>
          </a:p>
        </p:txBody>
      </p:sp>
      <p:sp>
        <p:nvSpPr>
          <p:cNvPr id="15" name="Rectangle 2"/>
          <p:cNvSpPr>
            <a:spLocks noChangeArrowheads="1"/>
          </p:cNvSpPr>
          <p:nvPr/>
        </p:nvSpPr>
        <p:spPr bwMode="auto">
          <a:xfrm>
            <a:off x="1416285" y="3686483"/>
            <a:ext cx="69329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9pPr>
          </a:lstStyle>
          <a:p>
            <a:pPr lvl="0"/>
            <a:r>
              <a:rPr lang="en-US" altLang="en-US" sz="1600" b="1" dirty="0">
                <a:latin typeface="+mn-lt"/>
                <a:ea typeface="Times New Roman" panose="02020603050405020304" pitchFamily="18" charset="0"/>
                <a:cs typeface="Times New Roman" panose="02020603050405020304" pitchFamily="18" charset="0"/>
              </a:rPr>
              <a:t>*Weighted toxicity of metabolite mixture based on lowest (most conservative) toxicity for individual metabolite families presented in Zemo et al. 2016.</a:t>
            </a:r>
            <a:endParaRPr kumimoji="0" lang="en-US" altLang="en-US" sz="1600" b="0" i="0" u="none" strike="noStrike" cap="none" normalizeH="0" baseline="0" dirty="0">
              <a:ln>
                <a:noFill/>
              </a:ln>
              <a:solidFill>
                <a:schemeClr val="tx1"/>
              </a:solidFill>
              <a:effectLst/>
              <a:latin typeface="+mn-lt"/>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732228738"/>
              </p:ext>
            </p:extLst>
          </p:nvPr>
        </p:nvGraphicFramePr>
        <p:xfrm>
          <a:off x="1479618" y="1150552"/>
          <a:ext cx="6402838" cy="2565741"/>
        </p:xfrm>
        <a:graphic>
          <a:graphicData uri="http://schemas.openxmlformats.org/drawingml/2006/table">
            <a:tbl>
              <a:tblPr firstRow="1" bandRow="1">
                <a:tableStyleId>{5C22544A-7EE6-4342-B048-85BDC9FD1C3A}</a:tableStyleId>
              </a:tblPr>
              <a:tblGrid>
                <a:gridCol w="1970342">
                  <a:extLst>
                    <a:ext uri="{9D8B030D-6E8A-4147-A177-3AD203B41FA5}">
                      <a16:colId xmlns:a16="http://schemas.microsoft.com/office/drawing/2014/main" val="20000"/>
                    </a:ext>
                  </a:extLst>
                </a:gridCol>
                <a:gridCol w="2164326">
                  <a:extLst>
                    <a:ext uri="{9D8B030D-6E8A-4147-A177-3AD203B41FA5}">
                      <a16:colId xmlns:a16="http://schemas.microsoft.com/office/drawing/2014/main" val="20001"/>
                    </a:ext>
                  </a:extLst>
                </a:gridCol>
                <a:gridCol w="2268170">
                  <a:extLst>
                    <a:ext uri="{9D8B030D-6E8A-4147-A177-3AD203B41FA5}">
                      <a16:colId xmlns:a16="http://schemas.microsoft.com/office/drawing/2014/main" val="20002"/>
                    </a:ext>
                  </a:extLst>
                </a:gridCol>
              </a:tblGrid>
              <a:tr h="603504">
                <a:tc rowSpan="2">
                  <a:txBody>
                    <a:bodyPr/>
                    <a:lstStyle/>
                    <a:p>
                      <a:pPr marL="53975" marR="0" indent="0" algn="ctr">
                        <a:lnSpc>
                          <a:spcPct val="110000"/>
                        </a:lnSpc>
                        <a:spcBef>
                          <a:spcPts val="0"/>
                        </a:spcBef>
                        <a:spcAft>
                          <a:spcPts val="0"/>
                        </a:spcAft>
                        <a:tabLst>
                          <a:tab pos="-914400" algn="l"/>
                          <a:tab pos="-457200" algn="l"/>
                        </a:tabLst>
                      </a:pPr>
                      <a:r>
                        <a:rPr lang="en-US" sz="2000" b="1" dirty="0">
                          <a:solidFill>
                            <a:schemeClr val="tx1"/>
                          </a:solidFill>
                          <a:effectLst/>
                          <a:latin typeface="+mn-lt"/>
                          <a:cs typeface="Times New Roman" panose="02020603050405020304" pitchFamily="18" charset="0"/>
                        </a:rPr>
                        <a:t>Degradation Stage</a:t>
                      </a:r>
                      <a:endParaRPr lang="en-US" sz="2000" b="1" dirty="0">
                        <a:solidFill>
                          <a:schemeClr val="tx1"/>
                        </a:solidFill>
                        <a:effectLst/>
                        <a:latin typeface="+mn-lt"/>
                        <a:ea typeface="Calibri" panose="020F0502020204030204" pitchFamily="34" charset="0"/>
                        <a:cs typeface="Times New Roman" panose="02020603050405020304" pitchFamily="18"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a:lnSpc>
                          <a:spcPct val="110000"/>
                        </a:lnSpc>
                        <a:spcBef>
                          <a:spcPts val="0"/>
                        </a:spcBef>
                        <a:spcAft>
                          <a:spcPts val="0"/>
                        </a:spcAft>
                        <a:tabLst>
                          <a:tab pos="-914400" algn="l"/>
                          <a:tab pos="-457200" algn="l"/>
                        </a:tabLst>
                      </a:pPr>
                      <a:r>
                        <a:rPr lang="en-US" sz="2000" b="1" dirty="0">
                          <a:solidFill>
                            <a:schemeClr val="tx1"/>
                          </a:solidFill>
                          <a:effectLst/>
                          <a:latin typeface="+mn-lt"/>
                          <a:ea typeface="Calibri" panose="020F0502020204030204" pitchFamily="34" charset="0"/>
                          <a:cs typeface="Times New Roman" panose="02020603050405020304" pitchFamily="18" charset="0"/>
                        </a:rPr>
                        <a:t>Estimated *Weighted Oral RfD</a:t>
                      </a:r>
                      <a:r>
                        <a:rPr lang="en-US" sz="1800" b="1" dirty="0">
                          <a:solidFill>
                            <a:schemeClr val="tx1"/>
                          </a:solidFill>
                          <a:effectLst/>
                          <a:latin typeface="+mn-lt"/>
                          <a:ea typeface="Calibri" panose="020F0502020204030204" pitchFamily="34" charset="0"/>
                          <a:cs typeface="Times New Roman" panose="02020603050405020304" pitchFamily="18" charset="0"/>
                        </a:rPr>
                        <a:t> (mg/kg-d)</a:t>
                      </a:r>
                      <a:endParaRPr lang="en-US" sz="2000" b="1" dirty="0">
                        <a:solidFill>
                          <a:schemeClr val="tx1"/>
                        </a:solidFill>
                        <a:effectLst/>
                        <a:latin typeface="+mn-lt"/>
                        <a:ea typeface="Calibri" panose="020F0502020204030204" pitchFamily="34" charset="0"/>
                        <a:cs typeface="Times New Roman" panose="02020603050405020304" pitchFamily="18" charset="0"/>
                      </a:endParaRPr>
                    </a:p>
                    <a:p>
                      <a:pPr marL="0" marR="0" algn="ctr">
                        <a:lnSpc>
                          <a:spcPct val="110000"/>
                        </a:lnSpc>
                        <a:spcBef>
                          <a:spcPts val="0"/>
                        </a:spcBef>
                        <a:spcAft>
                          <a:spcPts val="0"/>
                        </a:spcAft>
                        <a:tabLst>
                          <a:tab pos="-914400" algn="l"/>
                          <a:tab pos="-457200" algn="l"/>
                        </a:tabLst>
                      </a:pPr>
                      <a:r>
                        <a:rPr lang="en-US" sz="2000" b="1" dirty="0">
                          <a:solidFill>
                            <a:schemeClr val="tx1"/>
                          </a:solidFill>
                          <a:effectLst/>
                          <a:latin typeface="+mn-lt"/>
                          <a:ea typeface="Calibri" panose="020F0502020204030204" pitchFamily="34" charset="0"/>
                          <a:cs typeface="Times New Roman" panose="02020603050405020304" pitchFamily="18" charset="0"/>
                        </a:rPr>
                        <a:t>(dissolved metabolite mixture)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ctr">
                        <a:lnSpc>
                          <a:spcPct val="110000"/>
                        </a:lnSpc>
                        <a:spcBef>
                          <a:spcPts val="0"/>
                        </a:spcBef>
                        <a:spcAft>
                          <a:spcPts val="0"/>
                        </a:spcAft>
                        <a:tabLst>
                          <a:tab pos="-914400" algn="l"/>
                          <a:tab pos="-457200" algn="l"/>
                        </a:tabLst>
                      </a:pP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28585">
                <a:tc vMerge="1">
                  <a:txBody>
                    <a:bodyPr/>
                    <a:lstStyle/>
                    <a:p>
                      <a:pPr algn="ctr" fontAlgn="b"/>
                      <a:endParaRPr lang="en-US" sz="2400" b="1" dirty="0">
                        <a:solidFill>
                          <a:schemeClr val="tx1"/>
                        </a:solidFill>
                        <a:latin typeface="Times New Roman" panose="02020603050405020304" pitchFamily="18" charset="0"/>
                        <a:cs typeface="Times New Roman" panose="02020603050405020304" pitchFamily="18"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tabLst>
                          <a:tab pos="-914400" algn="l"/>
                          <a:tab pos="-457200" algn="l"/>
                        </a:tabLst>
                      </a:pPr>
                      <a:r>
                        <a:rPr lang="en-US" sz="2000" b="1" dirty="0">
                          <a:solidFill>
                            <a:schemeClr val="tx1"/>
                          </a:solidFill>
                          <a:effectLst/>
                          <a:latin typeface="+mn-lt"/>
                          <a:ea typeface="Calibri" panose="020F0502020204030204" pitchFamily="34" charset="0"/>
                          <a:cs typeface="Times New Roman" panose="02020603050405020304" pitchFamily="18" charset="0"/>
                        </a:rPr>
                        <a:t>Low</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tab pos="-914400" algn="l"/>
                          <a:tab pos="-457200" algn="l"/>
                        </a:tabLst>
                        <a:defRPr/>
                      </a:pPr>
                      <a:r>
                        <a:rPr lang="en-US" sz="2000" b="1" dirty="0">
                          <a:solidFill>
                            <a:schemeClr val="tx1"/>
                          </a:solidFill>
                          <a:effectLst/>
                          <a:latin typeface="+mn-lt"/>
                          <a:ea typeface="Calibri" panose="020F0502020204030204" pitchFamily="34" charset="0"/>
                          <a:cs typeface="Times New Roman" panose="02020603050405020304" pitchFamily="18" charset="0"/>
                        </a:rPr>
                        <a:t>High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53975" indent="0" algn="ctr" fontAlgn="b"/>
                      <a:r>
                        <a:rPr lang="en-US" sz="2000" b="1" dirty="0">
                          <a:solidFill>
                            <a:srgbClr val="FF0000"/>
                          </a:solidFill>
                          <a:latin typeface="+mn-lt"/>
                          <a:cs typeface="Times New Roman" panose="02020603050405020304" pitchFamily="18" charset="0"/>
                        </a:rPr>
                        <a:t>Stage 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1" dirty="0">
                          <a:solidFill>
                            <a:srgbClr val="FF0000"/>
                          </a:solidFill>
                          <a:latin typeface="+mn-lt"/>
                          <a:cs typeface="Times New Roman" panose="02020603050405020304" pitchFamily="18" charset="0"/>
                        </a:rPr>
                        <a:t>0.02</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1" dirty="0">
                          <a:solidFill>
                            <a:srgbClr val="FF0000"/>
                          </a:solidFill>
                          <a:latin typeface="+mn-lt"/>
                          <a:cs typeface="Times New Roman" panose="02020603050405020304" pitchFamily="18" charset="0"/>
                        </a:rPr>
                        <a:t>0.20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marL="53975" indent="0" algn="ctr" fontAlgn="b"/>
                      <a:r>
                        <a:rPr lang="en-US" sz="2000" b="1" dirty="0">
                          <a:solidFill>
                            <a:srgbClr val="FF0000"/>
                          </a:solidFill>
                          <a:latin typeface="+mn-lt"/>
                          <a:cs typeface="Times New Roman" panose="02020603050405020304" pitchFamily="18" charset="0"/>
                        </a:rPr>
                        <a:t>Stage 2</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dirty="0">
                          <a:solidFill>
                            <a:srgbClr val="FF0000"/>
                          </a:solidFill>
                          <a:latin typeface="+mn-lt"/>
                          <a:cs typeface="Times New Roman" panose="02020603050405020304" pitchFamily="18" charset="0"/>
                        </a:rPr>
                        <a:t>0.04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1" dirty="0">
                          <a:solidFill>
                            <a:srgbClr val="FF0000"/>
                          </a:solidFill>
                          <a:latin typeface="+mn-lt"/>
                          <a:cs typeface="Times New Roman" panose="02020603050405020304" pitchFamily="18" charset="0"/>
                        </a:rPr>
                        <a:t>0.37</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marL="53975" indent="0" algn="ctr" fontAlgn="b"/>
                      <a:r>
                        <a:rPr lang="en-US" sz="2000" b="1" dirty="0">
                          <a:solidFill>
                            <a:schemeClr val="tx1"/>
                          </a:solidFill>
                          <a:latin typeface="+mn-lt"/>
                          <a:cs typeface="Times New Roman" panose="02020603050405020304" pitchFamily="18" charset="0"/>
                        </a:rPr>
                        <a:t>Stage 3</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dirty="0">
                          <a:solidFill>
                            <a:schemeClr val="tx1"/>
                          </a:solidFill>
                          <a:latin typeface="+mn-lt"/>
                          <a:cs typeface="Times New Roman" panose="02020603050405020304" pitchFamily="18" charset="0"/>
                        </a:rPr>
                        <a:t>0.05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dirty="0">
                          <a:solidFill>
                            <a:schemeClr val="tx1"/>
                          </a:solidFill>
                          <a:latin typeface="+mn-lt"/>
                          <a:cs typeface="Times New Roman" panose="02020603050405020304" pitchFamily="18" charset="0"/>
                        </a:rPr>
                        <a:t>0.55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marL="53975" indent="0" algn="ctr" fontAlgn="b"/>
                      <a:r>
                        <a:rPr lang="en-US" sz="2000" b="1" dirty="0">
                          <a:solidFill>
                            <a:schemeClr val="tx1"/>
                          </a:solidFill>
                          <a:latin typeface="+mn-lt"/>
                          <a:cs typeface="Times New Roman" panose="02020603050405020304" pitchFamily="18" charset="0"/>
                        </a:rPr>
                        <a:t>Stage 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dirty="0">
                          <a:solidFill>
                            <a:schemeClr val="tx1"/>
                          </a:solidFill>
                          <a:latin typeface="+mn-lt"/>
                          <a:cs typeface="Times New Roman" panose="02020603050405020304" pitchFamily="18" charset="0"/>
                        </a:rPr>
                        <a:t>0.07</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1" dirty="0">
                          <a:solidFill>
                            <a:schemeClr val="tx1"/>
                          </a:solidFill>
                          <a:latin typeface="+mn-lt"/>
                          <a:cs typeface="Times New Roman" panose="02020603050405020304" pitchFamily="18" charset="0"/>
                        </a:rPr>
                        <a:t>0.69</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5" name="Table 4">
            <a:extLst>
              <a:ext uri="{FF2B5EF4-FFF2-40B4-BE49-F238E27FC236}">
                <a16:creationId xmlns:a16="http://schemas.microsoft.com/office/drawing/2014/main" id="{20A8BF86-AC25-4E09-978D-04BB73E2B1C5}"/>
              </a:ext>
            </a:extLst>
          </p:cNvPr>
          <p:cNvGraphicFramePr>
            <a:graphicFrameLocks noGrp="1"/>
          </p:cNvGraphicFramePr>
          <p:nvPr>
            <p:extLst>
              <p:ext uri="{D42A27DB-BD31-4B8C-83A1-F6EECF244321}">
                <p14:modId xmlns:p14="http://schemas.microsoft.com/office/powerpoint/2010/main" val="1072759855"/>
              </p:ext>
            </p:extLst>
          </p:nvPr>
        </p:nvGraphicFramePr>
        <p:xfrm>
          <a:off x="1416285" y="4783982"/>
          <a:ext cx="6450962" cy="1785997"/>
        </p:xfrm>
        <a:graphic>
          <a:graphicData uri="http://schemas.openxmlformats.org/drawingml/2006/table">
            <a:tbl>
              <a:tblPr firstRow="1" bandRow="1">
                <a:tableStyleId>{5C22544A-7EE6-4342-B048-85BDC9FD1C3A}</a:tableStyleId>
              </a:tblPr>
              <a:tblGrid>
                <a:gridCol w="2013716">
                  <a:extLst>
                    <a:ext uri="{9D8B030D-6E8A-4147-A177-3AD203B41FA5}">
                      <a16:colId xmlns:a16="http://schemas.microsoft.com/office/drawing/2014/main" val="20000"/>
                    </a:ext>
                  </a:extLst>
                </a:gridCol>
                <a:gridCol w="4437246">
                  <a:extLst>
                    <a:ext uri="{9D8B030D-6E8A-4147-A177-3AD203B41FA5}">
                      <a16:colId xmlns:a16="http://schemas.microsoft.com/office/drawing/2014/main" val="20001"/>
                    </a:ext>
                  </a:extLst>
                </a:gridCol>
              </a:tblGrid>
              <a:tr h="702362">
                <a:tc>
                  <a:txBody>
                    <a:bodyPr/>
                    <a:lstStyle/>
                    <a:p>
                      <a:pPr marL="53975" marR="0" indent="0" algn="ctr">
                        <a:lnSpc>
                          <a:spcPct val="110000"/>
                        </a:lnSpc>
                        <a:spcBef>
                          <a:spcPts val="0"/>
                        </a:spcBef>
                        <a:spcAft>
                          <a:spcPts val="0"/>
                        </a:spcAft>
                        <a:tabLst>
                          <a:tab pos="-914400" algn="l"/>
                          <a:tab pos="-457200" algn="l"/>
                        </a:tabLst>
                      </a:pPr>
                      <a:r>
                        <a:rPr lang="en-US" sz="2000" b="1" dirty="0">
                          <a:solidFill>
                            <a:schemeClr val="tx1"/>
                          </a:solidFill>
                          <a:effectLst/>
                          <a:latin typeface="+mn-lt"/>
                          <a:cs typeface="Times New Roman" panose="02020603050405020304" pitchFamily="18" charset="0"/>
                        </a:rPr>
                        <a:t>Fuel Type</a:t>
                      </a:r>
                      <a:endParaRPr lang="en-US" sz="2000" b="1" dirty="0">
                        <a:solidFill>
                          <a:schemeClr val="tx1"/>
                        </a:solidFill>
                        <a:effectLst/>
                        <a:latin typeface="+mn-lt"/>
                        <a:ea typeface="Calibri" panose="020F0502020204030204" pitchFamily="34" charset="0"/>
                        <a:cs typeface="Times New Roman" panose="02020603050405020304" pitchFamily="18"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tabLst>
                          <a:tab pos="-914400" algn="l"/>
                          <a:tab pos="-457200" algn="l"/>
                        </a:tabLst>
                      </a:pPr>
                      <a:r>
                        <a:rPr lang="en-US" sz="2000" b="1" dirty="0">
                          <a:solidFill>
                            <a:schemeClr val="tx1"/>
                          </a:solidFill>
                          <a:effectLst/>
                          <a:latin typeface="+mn-lt"/>
                          <a:ea typeface="Calibri" panose="020F0502020204030204" pitchFamily="34" charset="0"/>
                          <a:cs typeface="Times New Roman" panose="02020603050405020304" pitchFamily="18" charset="0"/>
                        </a:rPr>
                        <a:t>Estimated *Weighted Oral RfD </a:t>
                      </a:r>
                      <a:r>
                        <a:rPr lang="en-US" sz="1800" b="1" dirty="0">
                          <a:solidFill>
                            <a:schemeClr val="tx1"/>
                          </a:solidFill>
                          <a:effectLst/>
                          <a:latin typeface="+mn-lt"/>
                          <a:ea typeface="Calibri" panose="020F0502020204030204" pitchFamily="34" charset="0"/>
                          <a:cs typeface="Times New Roman" panose="02020603050405020304" pitchFamily="18" charset="0"/>
                        </a:rPr>
                        <a:t>(mg/kg-d)</a:t>
                      </a:r>
                    </a:p>
                    <a:p>
                      <a:pPr marL="0" marR="0" algn="ctr">
                        <a:lnSpc>
                          <a:spcPct val="110000"/>
                        </a:lnSpc>
                        <a:spcBef>
                          <a:spcPts val="0"/>
                        </a:spcBef>
                        <a:spcAft>
                          <a:spcPts val="0"/>
                        </a:spcAft>
                        <a:tabLst>
                          <a:tab pos="-914400" algn="l"/>
                          <a:tab pos="-457200" algn="l"/>
                        </a:tabLst>
                      </a:pPr>
                      <a:r>
                        <a:rPr lang="en-US" sz="2000" b="1" dirty="0">
                          <a:solidFill>
                            <a:schemeClr val="tx1"/>
                          </a:solidFill>
                          <a:effectLst/>
                          <a:latin typeface="+mn-lt"/>
                          <a:ea typeface="Calibri" panose="020F0502020204030204" pitchFamily="34" charset="0"/>
                          <a:cs typeface="Times New Roman" panose="02020603050405020304" pitchFamily="18" charset="0"/>
                        </a:rPr>
                        <a:t>(dissolved CR+BTEXN mixture)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53975" indent="0" algn="ctr" fontAlgn="b"/>
                      <a:r>
                        <a:rPr lang="en-US" sz="2000" b="1" dirty="0">
                          <a:solidFill>
                            <a:schemeClr val="tx1"/>
                          </a:solidFill>
                          <a:latin typeface="+mn-lt"/>
                          <a:cs typeface="Times New Roman" panose="02020603050405020304" pitchFamily="18" charset="0"/>
                        </a:rPr>
                        <a:t>Gasoline</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1" dirty="0">
                          <a:solidFill>
                            <a:schemeClr val="tx1"/>
                          </a:solidFill>
                          <a:latin typeface="+mn-lt"/>
                          <a:cs typeface="Times New Roman" panose="02020603050405020304" pitchFamily="18" charset="0"/>
                        </a:rPr>
                        <a:t>0.035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marL="53975" indent="0" algn="ctr" fontAlgn="b"/>
                      <a:r>
                        <a:rPr lang="en-US" sz="2000" b="1" dirty="0">
                          <a:solidFill>
                            <a:schemeClr val="tx1"/>
                          </a:solidFill>
                          <a:latin typeface="+mn-lt"/>
                          <a:cs typeface="Times New Roman" panose="02020603050405020304" pitchFamily="18" charset="0"/>
                        </a:rPr>
                        <a:t>Kerosene</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dirty="0">
                          <a:solidFill>
                            <a:schemeClr val="tx1"/>
                          </a:solidFill>
                          <a:latin typeface="+mn-lt"/>
                          <a:cs typeface="Times New Roman" panose="02020603050405020304" pitchFamily="18" charset="0"/>
                        </a:rPr>
                        <a:t>0.030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1955">
                <a:tc>
                  <a:txBody>
                    <a:bodyPr/>
                    <a:lstStyle/>
                    <a:p>
                      <a:pPr marL="53975" indent="0" algn="ctr" fontAlgn="b"/>
                      <a:r>
                        <a:rPr lang="en-US" sz="2000" b="1" dirty="0">
                          <a:solidFill>
                            <a:schemeClr val="tx1"/>
                          </a:solidFill>
                          <a:latin typeface="+mn-lt"/>
                          <a:cs typeface="Times New Roman" panose="02020603050405020304" pitchFamily="18" charset="0"/>
                        </a:rPr>
                        <a:t>Diesel</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dirty="0">
                          <a:solidFill>
                            <a:schemeClr val="tx1"/>
                          </a:solidFill>
                          <a:latin typeface="+mn-lt"/>
                          <a:cs typeface="Times New Roman" panose="02020603050405020304" pitchFamily="18" charset="0"/>
                        </a:rPr>
                        <a:t>0.029</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7" name="Rectangle 2">
            <a:extLst>
              <a:ext uri="{FF2B5EF4-FFF2-40B4-BE49-F238E27FC236}">
                <a16:creationId xmlns:a16="http://schemas.microsoft.com/office/drawing/2014/main" id="{45F4BA76-1F06-4D34-BEAF-EAA318DC9E2F}"/>
              </a:ext>
            </a:extLst>
          </p:cNvPr>
          <p:cNvSpPr>
            <a:spLocks noChangeArrowheads="1"/>
          </p:cNvSpPr>
          <p:nvPr/>
        </p:nvSpPr>
        <p:spPr bwMode="auto">
          <a:xfrm>
            <a:off x="1416285" y="833924"/>
            <a:ext cx="39202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9pPr>
          </a:lstStyle>
          <a:p>
            <a:pPr lvl="0"/>
            <a:r>
              <a:rPr lang="en-US" altLang="en-US" b="1" dirty="0">
                <a:latin typeface="+mn-lt"/>
                <a:ea typeface="Times New Roman" panose="02020603050405020304" pitchFamily="18" charset="0"/>
                <a:cs typeface="Times New Roman" panose="02020603050405020304" pitchFamily="18" charset="0"/>
              </a:rPr>
              <a:t>HIDOH 2018 (after Zemo et al. 2016):</a:t>
            </a:r>
            <a:endParaRPr kumimoji="0" lang="en-US" altLang="en-US" b="0" i="0" u="none" strike="noStrike" cap="none" normalizeH="0" baseline="0" dirty="0">
              <a:ln>
                <a:noFill/>
              </a:ln>
              <a:solidFill>
                <a:schemeClr val="tx1"/>
              </a:solidFill>
              <a:effectLst/>
              <a:latin typeface="+mn-lt"/>
              <a:cs typeface="Times New Roman" panose="02020603050405020304" pitchFamily="18" charset="0"/>
            </a:endParaRPr>
          </a:p>
        </p:txBody>
      </p:sp>
      <p:sp>
        <p:nvSpPr>
          <p:cNvPr id="8" name="Rectangle 2">
            <a:extLst>
              <a:ext uri="{FF2B5EF4-FFF2-40B4-BE49-F238E27FC236}">
                <a16:creationId xmlns:a16="http://schemas.microsoft.com/office/drawing/2014/main" id="{2FD36C40-864F-4F0D-93BE-093FE9971DAA}"/>
              </a:ext>
            </a:extLst>
          </p:cNvPr>
          <p:cNvSpPr>
            <a:spLocks noChangeArrowheads="1"/>
          </p:cNvSpPr>
          <p:nvPr/>
        </p:nvSpPr>
        <p:spPr bwMode="auto">
          <a:xfrm>
            <a:off x="1312445" y="4455765"/>
            <a:ext cx="38625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9pPr>
          </a:lstStyle>
          <a:p>
            <a:pPr lvl="0"/>
            <a:r>
              <a:rPr lang="en-US" altLang="en-US" b="1" dirty="0">
                <a:latin typeface="+mn-lt"/>
                <a:ea typeface="Times New Roman" panose="02020603050405020304" pitchFamily="18" charset="0"/>
                <a:cs typeface="Times New Roman" panose="02020603050405020304" pitchFamily="18" charset="0"/>
              </a:rPr>
              <a:t>This Presentation:</a:t>
            </a:r>
            <a:endParaRPr kumimoji="0" lang="en-US" altLang="en-US" b="0" i="0" u="none" strike="noStrike" cap="none" normalizeH="0" baseline="0" dirty="0">
              <a:ln>
                <a:noFill/>
              </a:ln>
              <a:solidFill>
                <a:schemeClr val="tx1"/>
              </a:solidFill>
              <a:effectLst/>
              <a:latin typeface="+mn-lt"/>
              <a:cs typeface="Times New Roman" panose="02020603050405020304" pitchFamily="18" charset="0"/>
            </a:endParaRPr>
          </a:p>
        </p:txBody>
      </p:sp>
    </p:spTree>
    <p:extLst>
      <p:ext uri="{BB962C8B-B14F-4D97-AF65-F5344CB8AC3E}">
        <p14:creationId xmlns:p14="http://schemas.microsoft.com/office/powerpoint/2010/main" val="34591820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6212" y="18018"/>
            <a:ext cx="9069827"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9pPr>
          </a:lstStyle>
          <a:p>
            <a:pPr lvl="0" algn="ctr"/>
            <a:r>
              <a:rPr lang="en-US" altLang="en-US" sz="2800" b="1" dirty="0">
                <a:latin typeface="+mn-lt"/>
                <a:ea typeface="Times New Roman" panose="02020603050405020304" pitchFamily="18" charset="0"/>
                <a:cs typeface="Times New Roman" panose="02020603050405020304" pitchFamily="18" charset="0"/>
              </a:rPr>
              <a:t>Example Drinking Water Screening Levels</a:t>
            </a:r>
          </a:p>
          <a:p>
            <a:pPr lvl="0" algn="ctr"/>
            <a:r>
              <a:rPr lang="en-US" altLang="en-US" sz="2800" b="1" dirty="0">
                <a:latin typeface="+mn-lt"/>
                <a:ea typeface="Times New Roman" panose="02020603050405020304" pitchFamily="18" charset="0"/>
                <a:cs typeface="Times New Roman" panose="02020603050405020304" pitchFamily="18" charset="0"/>
              </a:rPr>
              <a:t>for TPH-Related Metabolites</a:t>
            </a:r>
          </a:p>
          <a:p>
            <a:pPr lvl="0" algn="ctr"/>
            <a:r>
              <a:rPr lang="en-US" altLang="en-US" sz="2000" b="1" dirty="0">
                <a:latin typeface="+mn-lt"/>
                <a:ea typeface="Times New Roman" panose="02020603050405020304" pitchFamily="18" charset="0"/>
                <a:cs typeface="Times New Roman" panose="02020603050405020304" pitchFamily="18" charset="0"/>
              </a:rPr>
              <a:t>(after Zemo et al. 2016; </a:t>
            </a:r>
            <a:r>
              <a:rPr kumimoji="0" lang="en-US" altLang="en-US" sz="2000" b="1" i="0" strike="noStrike" cap="none" normalizeH="0" baseline="0" dirty="0">
                <a:ln>
                  <a:noFill/>
                </a:ln>
                <a:solidFill>
                  <a:schemeClr val="tx1"/>
                </a:solidFill>
                <a:effectLst/>
                <a:latin typeface="+mn-lt"/>
                <a:cs typeface="Times New Roman" panose="02020603050405020304" pitchFamily="18" charset="0"/>
              </a:rPr>
              <a:t>most conservative</a:t>
            </a:r>
            <a:r>
              <a:rPr kumimoji="0" lang="en-US" altLang="en-US" sz="2000" b="1" i="0" strike="noStrike" cap="none" normalizeH="0" dirty="0">
                <a:ln>
                  <a:noFill/>
                </a:ln>
                <a:solidFill>
                  <a:schemeClr val="tx1"/>
                </a:solidFill>
                <a:effectLst/>
                <a:latin typeface="+mn-lt"/>
                <a:cs typeface="Times New Roman" panose="02020603050405020304" pitchFamily="18" charset="0"/>
              </a:rPr>
              <a:t> toxicity factors applied)</a:t>
            </a:r>
            <a:endParaRPr kumimoji="0" lang="en-US" altLang="en-US" sz="2000" b="0" i="0" strike="noStrike" cap="none" normalizeH="0" baseline="0" dirty="0">
              <a:ln>
                <a:noFill/>
              </a:ln>
              <a:solidFill>
                <a:schemeClr val="tx1"/>
              </a:solidFill>
              <a:effectLst/>
              <a:latin typeface="+mn-lt"/>
              <a:cs typeface="Times New Roman" panose="02020603050405020304"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0704" t="74561" r="16430" b="10363"/>
          <a:stretch/>
        </p:blipFill>
        <p:spPr>
          <a:xfrm>
            <a:off x="179387" y="2828885"/>
            <a:ext cx="8749644" cy="2766160"/>
          </a:xfrm>
          <a:prstGeom prst="rect">
            <a:avLst/>
          </a:prstGeom>
        </p:spPr>
      </p:pic>
      <p:sp>
        <p:nvSpPr>
          <p:cNvPr id="12" name="Rectangle 11"/>
          <p:cNvSpPr/>
          <p:nvPr/>
        </p:nvSpPr>
        <p:spPr>
          <a:xfrm>
            <a:off x="1469614" y="5161629"/>
            <a:ext cx="6045171" cy="50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a:solidFill>
                  <a:schemeClr val="tx1"/>
                </a:solidFill>
              </a:rPr>
              <a:t>Transport Direction and/or Increasing Residence Time</a:t>
            </a:r>
          </a:p>
        </p:txBody>
      </p:sp>
      <p:grpSp>
        <p:nvGrpSpPr>
          <p:cNvPr id="13" name="Group 12"/>
          <p:cNvGrpSpPr/>
          <p:nvPr/>
        </p:nvGrpSpPr>
        <p:grpSpPr>
          <a:xfrm>
            <a:off x="325924" y="1334538"/>
            <a:ext cx="8526008" cy="2627867"/>
            <a:chOff x="325924" y="2009447"/>
            <a:chExt cx="8526008" cy="2627867"/>
          </a:xfrm>
        </p:grpSpPr>
        <p:sp>
          <p:nvSpPr>
            <p:cNvPr id="14" name="Rectangle 13"/>
            <p:cNvSpPr/>
            <p:nvPr/>
          </p:nvSpPr>
          <p:spPr>
            <a:xfrm>
              <a:off x="325924" y="2010957"/>
              <a:ext cx="1819747" cy="15097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a:solidFill>
                    <a:schemeClr val="tx1"/>
                  </a:solidFill>
                </a:rPr>
                <a:t>Stage 1: </a:t>
              </a:r>
            </a:p>
            <a:p>
              <a:r>
                <a:rPr lang="en-US" sz="2000" b="1" dirty="0">
                  <a:solidFill>
                    <a:schemeClr val="tx1"/>
                  </a:solidFill>
                </a:rPr>
                <a:t>*Source Area (+dissolved HC)</a:t>
              </a:r>
            </a:p>
            <a:p>
              <a:endParaRPr lang="en-US" sz="1000" b="1" dirty="0">
                <a:solidFill>
                  <a:schemeClr val="tx1"/>
                </a:solidFill>
              </a:endParaRPr>
            </a:p>
            <a:p>
              <a:r>
                <a:rPr lang="en-US" sz="2000" b="1" dirty="0">
                  <a:solidFill>
                    <a:schemeClr val="tx1"/>
                  </a:solidFill>
                </a:rPr>
                <a:t>&lt;420 µg/L</a:t>
              </a:r>
            </a:p>
          </p:txBody>
        </p:sp>
        <p:sp>
          <p:nvSpPr>
            <p:cNvPr id="15" name="Rectangle 14"/>
            <p:cNvSpPr/>
            <p:nvPr/>
          </p:nvSpPr>
          <p:spPr>
            <a:xfrm>
              <a:off x="2292208" y="2010957"/>
              <a:ext cx="2145340" cy="15097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a:solidFill>
                    <a:schemeClr val="tx1"/>
                  </a:solidFill>
                </a:rPr>
                <a:t>Stage 2:</a:t>
              </a:r>
            </a:p>
            <a:p>
              <a:r>
                <a:rPr lang="en-US" sz="2000" b="1" dirty="0">
                  <a:solidFill>
                    <a:schemeClr val="tx1"/>
                  </a:solidFill>
                </a:rPr>
                <a:t>Smear Zone</a:t>
              </a:r>
            </a:p>
            <a:p>
              <a:r>
                <a:rPr lang="en-US" sz="2000" b="1" dirty="0">
                  <a:solidFill>
                    <a:schemeClr val="tx1"/>
                  </a:solidFill>
                </a:rPr>
                <a:t>(metabolites only)</a:t>
              </a:r>
            </a:p>
            <a:p>
              <a:endParaRPr lang="en-US" sz="1000" b="1" dirty="0">
                <a:solidFill>
                  <a:schemeClr val="tx1"/>
                </a:solidFill>
              </a:endParaRPr>
            </a:p>
            <a:p>
              <a:r>
                <a:rPr lang="en-US" sz="2000" b="1" dirty="0">
                  <a:solidFill>
                    <a:schemeClr val="tx1"/>
                  </a:solidFill>
                </a:rPr>
                <a:t>&lt;740 µg/L </a:t>
              </a:r>
            </a:p>
          </p:txBody>
        </p:sp>
        <p:sp>
          <p:nvSpPr>
            <p:cNvPr id="16" name="Rectangle 15"/>
            <p:cNvSpPr/>
            <p:nvPr/>
          </p:nvSpPr>
          <p:spPr>
            <a:xfrm>
              <a:off x="4522180" y="2010955"/>
              <a:ext cx="2080616" cy="15097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a:solidFill>
                    <a:schemeClr val="tx1"/>
                  </a:solidFill>
                </a:rPr>
                <a:t>Stage 3: </a:t>
              </a:r>
            </a:p>
            <a:p>
              <a:r>
                <a:rPr lang="en-US" sz="2000" b="1" dirty="0">
                  <a:solidFill>
                    <a:schemeClr val="tx1"/>
                  </a:solidFill>
                </a:rPr>
                <a:t>Transition Zone</a:t>
              </a:r>
            </a:p>
            <a:p>
              <a:r>
                <a:rPr lang="en-US" sz="2000" b="1" dirty="0">
                  <a:solidFill>
                    <a:schemeClr val="tx1"/>
                  </a:solidFill>
                </a:rPr>
                <a:t>(</a:t>
              </a:r>
              <a:r>
                <a:rPr lang="en-US" sz="2000" b="1" dirty="0" err="1">
                  <a:solidFill>
                    <a:schemeClr val="tx1"/>
                  </a:solidFill>
                </a:rPr>
                <a:t>ave</a:t>
              </a:r>
              <a:r>
                <a:rPr lang="en-US" sz="2000" b="1" dirty="0">
                  <a:solidFill>
                    <a:schemeClr val="tx1"/>
                  </a:solidFill>
                </a:rPr>
                <a:t> Stages 2 &amp; 4)</a:t>
              </a:r>
            </a:p>
            <a:p>
              <a:endParaRPr lang="en-US" sz="1000" b="1" dirty="0">
                <a:solidFill>
                  <a:schemeClr val="tx1"/>
                </a:solidFill>
              </a:endParaRPr>
            </a:p>
            <a:p>
              <a:r>
                <a:rPr lang="en-US" sz="2000" b="1" dirty="0">
                  <a:solidFill>
                    <a:schemeClr val="tx1"/>
                  </a:solidFill>
                </a:rPr>
                <a:t>&lt;1,100 µg/L </a:t>
              </a:r>
            </a:p>
          </p:txBody>
        </p:sp>
        <p:sp>
          <p:nvSpPr>
            <p:cNvPr id="17" name="Rectangle 16"/>
            <p:cNvSpPr/>
            <p:nvPr/>
          </p:nvSpPr>
          <p:spPr>
            <a:xfrm>
              <a:off x="6717843" y="2009447"/>
              <a:ext cx="2134089" cy="15109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a:solidFill>
                    <a:schemeClr val="tx1"/>
                  </a:solidFill>
                </a:rPr>
                <a:t>Stage 4:</a:t>
              </a:r>
            </a:p>
            <a:p>
              <a:r>
                <a:rPr lang="en-US" sz="2000" b="1" dirty="0">
                  <a:solidFill>
                    <a:schemeClr val="tx1"/>
                  </a:solidFill>
                </a:rPr>
                <a:t>Downgradient</a:t>
              </a:r>
            </a:p>
            <a:p>
              <a:r>
                <a:rPr lang="en-US" sz="2000" b="1" dirty="0">
                  <a:solidFill>
                    <a:schemeClr val="tx1"/>
                  </a:solidFill>
                </a:rPr>
                <a:t>(metabolites only)</a:t>
              </a:r>
            </a:p>
            <a:p>
              <a:endParaRPr lang="en-US" sz="1000" b="1" dirty="0">
                <a:solidFill>
                  <a:schemeClr val="tx1"/>
                </a:solidFill>
              </a:endParaRPr>
            </a:p>
            <a:p>
              <a:r>
                <a:rPr lang="en-US" sz="2000" b="1" dirty="0">
                  <a:solidFill>
                    <a:schemeClr val="tx1"/>
                  </a:solidFill>
                </a:rPr>
                <a:t>&lt;1,400 µg/L </a:t>
              </a:r>
            </a:p>
          </p:txBody>
        </p:sp>
        <p:cxnSp>
          <p:nvCxnSpPr>
            <p:cNvPr id="18" name="Straight Arrow Connector 17"/>
            <p:cNvCxnSpPr/>
            <p:nvPr/>
          </p:nvCxnSpPr>
          <p:spPr>
            <a:xfrm>
              <a:off x="1676400" y="3505199"/>
              <a:ext cx="43543" cy="10450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12571" y="3505199"/>
              <a:ext cx="43543" cy="10450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623751" y="3505199"/>
              <a:ext cx="21772" cy="11321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966857" y="3526970"/>
              <a:ext cx="21772" cy="10668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2067637" y="5573274"/>
            <a:ext cx="4833257" cy="1107996"/>
          </a:xfrm>
          <a:prstGeom prst="rect">
            <a:avLst/>
          </a:prstGeom>
          <a:ln>
            <a:solidFill>
              <a:schemeClr val="tx1"/>
            </a:solidFill>
          </a:ln>
        </p:spPr>
        <p:txBody>
          <a:bodyPr wrap="square">
            <a:spAutoFit/>
          </a:bodyPr>
          <a:lstStyle/>
          <a:p>
            <a:pPr lvl="0" algn="ctr" eaLnBrk="0" fontAlgn="base" hangingPunct="0">
              <a:spcBef>
                <a:spcPct val="0"/>
              </a:spcBef>
              <a:spcAft>
                <a:spcPts val="1200"/>
              </a:spcAft>
            </a:pPr>
            <a:r>
              <a:rPr lang="en-US" altLang="en-US" sz="2200" b="1" dirty="0">
                <a:ea typeface="Times New Roman" panose="02020603050405020304" pitchFamily="18" charset="0"/>
                <a:cs typeface="Times New Roman" panose="02020603050405020304" pitchFamily="18" charset="0"/>
              </a:rPr>
              <a:t>*Non-degraded, TPH hydrocarbons must be evaluated separately and cumulative risk considered.</a:t>
            </a:r>
            <a:endParaRPr lang="en-US" altLang="en-US" sz="2200" dirty="0">
              <a:cs typeface="Times New Roman" panose="02020603050405020304" pitchFamily="18" charset="0"/>
            </a:endParaRPr>
          </a:p>
        </p:txBody>
      </p:sp>
      <p:sp>
        <p:nvSpPr>
          <p:cNvPr id="23" name="Rectangle 22">
            <a:extLst>
              <a:ext uri="{FF2B5EF4-FFF2-40B4-BE49-F238E27FC236}">
                <a16:creationId xmlns:a16="http://schemas.microsoft.com/office/drawing/2014/main" id="{7B1FDC4E-B713-4097-A269-5D4AB0F4524D}"/>
              </a:ext>
            </a:extLst>
          </p:cNvPr>
          <p:cNvSpPr/>
          <p:nvPr/>
        </p:nvSpPr>
        <p:spPr>
          <a:xfrm>
            <a:off x="3085934" y="3892082"/>
            <a:ext cx="4113344" cy="938719"/>
          </a:xfrm>
          <a:prstGeom prst="rect">
            <a:avLst/>
          </a:prstGeom>
          <a:ln>
            <a:noFill/>
          </a:ln>
        </p:spPr>
        <p:txBody>
          <a:bodyPr wrap="square">
            <a:spAutoFit/>
          </a:bodyPr>
          <a:lstStyle/>
          <a:p>
            <a:pPr marL="173038" lvl="0" indent="-111125" eaLnBrk="0" fontAlgn="base" hangingPunct="0">
              <a:lnSpc>
                <a:spcPts val="2200"/>
              </a:lnSpc>
              <a:spcBef>
                <a:spcPct val="0"/>
              </a:spcBef>
              <a:buFont typeface="Arial" panose="020B0604020202020204" pitchFamily="34" charset="0"/>
              <a:buChar char="•"/>
            </a:pPr>
            <a:r>
              <a:rPr lang="en-US" altLang="en-US" sz="2000" b="1" i="1" dirty="0">
                <a:latin typeface="Times New Roman" panose="02020603050405020304" pitchFamily="18" charset="0"/>
                <a:ea typeface="Times New Roman" panose="02020603050405020304" pitchFamily="18" charset="0"/>
                <a:cs typeface="Times New Roman" panose="02020603050405020304" pitchFamily="18" charset="0"/>
              </a:rPr>
              <a:t>Dermal absorption not considered</a:t>
            </a:r>
            <a:r>
              <a:rPr lang="en-US" altLang="en-US" sz="2000" b="1" dirty="0">
                <a:latin typeface="Times New Roman" panose="02020603050405020304" pitchFamily="18" charset="0"/>
                <a:ea typeface="Times New Roman" panose="02020603050405020304" pitchFamily="18" charset="0"/>
                <a:cs typeface="Times New Roman" panose="02020603050405020304" pitchFamily="18" charset="0"/>
              </a:rPr>
              <a:t>.</a:t>
            </a:r>
          </a:p>
          <a:p>
            <a:pPr marL="173038" indent="-111125" eaLnBrk="0" fontAlgn="base" hangingPunct="0">
              <a:lnSpc>
                <a:spcPts val="2200"/>
              </a:lnSpc>
              <a:spcBef>
                <a:spcPct val="0"/>
              </a:spcBef>
              <a:buFont typeface="Arial" panose="020B0604020202020204" pitchFamily="34" charset="0"/>
              <a:buChar char="•"/>
            </a:pPr>
            <a:r>
              <a:rPr lang="en-US" altLang="en-US" sz="2000" b="1" dirty="0">
                <a:latin typeface="Times New Roman" panose="02020603050405020304" pitchFamily="18" charset="0"/>
                <a:ea typeface="Times New Roman" panose="02020603050405020304" pitchFamily="18" charset="0"/>
                <a:cs typeface="Times New Roman" panose="02020603050405020304" pitchFamily="18" charset="0"/>
              </a:rPr>
              <a:t>Accuracy of toxicity factors?</a:t>
            </a:r>
          </a:p>
          <a:p>
            <a:pPr marL="173038" lvl="0" indent="-111125" eaLnBrk="0" fontAlgn="base" hangingPunct="0">
              <a:lnSpc>
                <a:spcPts val="2200"/>
              </a:lnSpc>
              <a:spcBef>
                <a:spcPct val="0"/>
              </a:spcBef>
              <a:buFont typeface="Arial" panose="020B0604020202020204" pitchFamily="34" charset="0"/>
              <a:buChar char="•"/>
            </a:pPr>
            <a:r>
              <a:rPr lang="en-US" altLang="en-US" sz="2000" b="1" dirty="0">
                <a:latin typeface="Times New Roman" panose="02020603050405020304" pitchFamily="18" charset="0"/>
                <a:ea typeface="Times New Roman" panose="02020603050405020304" pitchFamily="18" charset="0"/>
                <a:cs typeface="Times New Roman" panose="02020603050405020304" pitchFamily="18" charset="0"/>
              </a:rPr>
              <a:t>Taste &amp; Odor Threshold?</a:t>
            </a: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01739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027977" y="220777"/>
            <a:ext cx="50246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9pPr>
          </a:lstStyle>
          <a:p>
            <a:pPr lvl="0" algn="ctr"/>
            <a:r>
              <a:rPr lang="en-US" altLang="en-US" sz="3200" b="1" dirty="0">
                <a:latin typeface="+mn-lt"/>
                <a:ea typeface="Times New Roman" panose="02020603050405020304" pitchFamily="18" charset="0"/>
                <a:cs typeface="Times New Roman" panose="02020603050405020304" pitchFamily="18" charset="0"/>
              </a:rPr>
              <a:t>Summary</a:t>
            </a:r>
            <a:endParaRPr kumimoji="0" lang="en-US" altLang="en-US" sz="3200" b="0" i="0" strike="noStrike" cap="none" normalizeH="0" baseline="0" dirty="0">
              <a:ln>
                <a:noFill/>
              </a:ln>
              <a:solidFill>
                <a:schemeClr val="tx1"/>
              </a:solidFill>
              <a:effectLst/>
              <a:latin typeface="+mn-lt"/>
              <a:cs typeface="Times New Roman" panose="02020603050405020304" pitchFamily="18" charset="0"/>
            </a:endParaRPr>
          </a:p>
        </p:txBody>
      </p:sp>
      <p:sp>
        <p:nvSpPr>
          <p:cNvPr id="11" name="Rectangle 2"/>
          <p:cNvSpPr>
            <a:spLocks noChangeArrowheads="1"/>
          </p:cNvSpPr>
          <p:nvPr/>
        </p:nvSpPr>
        <p:spPr bwMode="auto">
          <a:xfrm>
            <a:off x="662524" y="983385"/>
            <a:ext cx="789990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9pPr>
          </a:lstStyle>
          <a:p>
            <a:pPr marL="457200" lvl="0" indent="-457200">
              <a:buFont typeface="Arial" panose="020B0604020202020204" pitchFamily="34" charset="0"/>
              <a:buChar char="•"/>
            </a:pPr>
            <a:r>
              <a:rPr lang="en-US" altLang="en-US" sz="2400" b="1" i="1" dirty="0">
                <a:latin typeface="+mn-lt"/>
                <a:ea typeface="Times New Roman" panose="02020603050405020304" pitchFamily="18" charset="0"/>
                <a:cs typeface="Times New Roman" panose="02020603050405020304" pitchFamily="18" charset="0"/>
              </a:rPr>
              <a:t>Weighed carbon range approach </a:t>
            </a:r>
            <a:r>
              <a:rPr lang="en-US" altLang="en-US" sz="2400" b="1" dirty="0">
                <a:latin typeface="+mn-lt"/>
                <a:ea typeface="Times New Roman" panose="02020603050405020304" pitchFamily="18" charset="0"/>
                <a:cs typeface="Times New Roman" panose="02020603050405020304" pitchFamily="18" charset="0"/>
              </a:rPr>
              <a:t>to calculate TPH screening levels for drinking water in use for 15+ years;</a:t>
            </a:r>
          </a:p>
          <a:p>
            <a:pPr marL="457200" lvl="0" indent="-457200">
              <a:buFont typeface="Arial" panose="020B0604020202020204" pitchFamily="34" charset="0"/>
              <a:buChar char="•"/>
            </a:pPr>
            <a:r>
              <a:rPr lang="en-US" altLang="en-US" sz="2400" b="1" i="1" dirty="0">
                <a:latin typeface="+mn-lt"/>
                <a:ea typeface="Times New Roman" panose="02020603050405020304" pitchFamily="18" charset="0"/>
                <a:cs typeface="Times New Roman" panose="02020603050405020304" pitchFamily="18" charset="0"/>
              </a:rPr>
              <a:t>Similar approach </a:t>
            </a:r>
            <a:r>
              <a:rPr lang="en-US" altLang="en-US" sz="2400" b="1" dirty="0">
                <a:latin typeface="+mn-lt"/>
                <a:ea typeface="Times New Roman" panose="02020603050405020304" pitchFamily="18" charset="0"/>
                <a:cs typeface="Times New Roman" panose="02020603050405020304" pitchFamily="18" charset="0"/>
              </a:rPr>
              <a:t>possible for TPH-related degradation compounds (HOPs) in drinking water;</a:t>
            </a:r>
          </a:p>
          <a:p>
            <a:pPr marL="457200" lvl="0" indent="-457200">
              <a:buFont typeface="Arial" panose="020B0604020202020204" pitchFamily="34" charset="0"/>
              <a:buChar char="•"/>
            </a:pPr>
            <a:r>
              <a:rPr lang="en-US" altLang="en-US" sz="2400" b="1" dirty="0">
                <a:latin typeface="+mn-lt"/>
                <a:ea typeface="Times New Roman" panose="02020603050405020304" pitchFamily="18" charset="0"/>
                <a:cs typeface="Times New Roman" panose="02020603050405020304" pitchFamily="18" charset="0"/>
              </a:rPr>
              <a:t>Focus on </a:t>
            </a:r>
            <a:r>
              <a:rPr lang="en-US" altLang="en-US" sz="2400" b="1" i="1" dirty="0">
                <a:latin typeface="+mn-lt"/>
                <a:ea typeface="Times New Roman" panose="02020603050405020304" pitchFamily="18" charset="0"/>
                <a:cs typeface="Times New Roman" panose="02020603050405020304" pitchFamily="18" charset="0"/>
              </a:rPr>
              <a:t>ingestion &amp; dermal exposure pathway </a:t>
            </a:r>
            <a:r>
              <a:rPr lang="en-US" altLang="en-US" sz="2400" b="1" dirty="0">
                <a:latin typeface="+mn-lt"/>
                <a:ea typeface="Times New Roman" panose="02020603050405020304" pitchFamily="18" charset="0"/>
                <a:cs typeface="Times New Roman" panose="02020603050405020304" pitchFamily="18" charset="0"/>
              </a:rPr>
              <a:t>(assumed low volatility);</a:t>
            </a:r>
          </a:p>
          <a:p>
            <a:pPr marL="457200" indent="-457200">
              <a:buFont typeface="Arial" panose="020B0604020202020204" pitchFamily="34" charset="0"/>
              <a:buChar char="•"/>
            </a:pPr>
            <a:r>
              <a:rPr lang="en-US" altLang="en-US" sz="2400" b="1" dirty="0">
                <a:latin typeface="+mn-lt"/>
                <a:ea typeface="Times New Roman" panose="02020603050405020304" pitchFamily="18" charset="0"/>
                <a:cs typeface="Times New Roman" panose="02020603050405020304" pitchFamily="18" charset="0"/>
              </a:rPr>
              <a:t>Most conservative toxicity factors for Degradation Stage 1 &amp; 2 metabolite suites would generate tapwater action levels </a:t>
            </a:r>
            <a:r>
              <a:rPr lang="en-US" altLang="en-US" sz="2400" b="1" i="1" dirty="0">
                <a:latin typeface="+mn-lt"/>
                <a:ea typeface="Times New Roman" panose="02020603050405020304" pitchFamily="18" charset="0"/>
                <a:cs typeface="Times New Roman" panose="02020603050405020304" pitchFamily="18" charset="0"/>
              </a:rPr>
              <a:t>similar to TPH parent compounds</a:t>
            </a:r>
            <a:r>
              <a:rPr lang="en-US" altLang="en-US" sz="2400" b="1" dirty="0">
                <a:latin typeface="+mn-lt"/>
                <a:ea typeface="Times New Roman" panose="02020603050405020304" pitchFamily="18" charset="0"/>
                <a:cs typeface="Times New Roman" panose="02020603050405020304" pitchFamily="18" charset="0"/>
              </a:rPr>
              <a:t>;</a:t>
            </a:r>
          </a:p>
          <a:p>
            <a:pPr marL="457200" lvl="0" indent="-457200">
              <a:buFont typeface="Arial" panose="020B0604020202020204" pitchFamily="34" charset="0"/>
              <a:buChar char="•"/>
            </a:pPr>
            <a:r>
              <a:rPr lang="en-US" altLang="en-US" sz="2400" b="1" i="1" dirty="0">
                <a:latin typeface="+mn-lt"/>
                <a:ea typeface="Times New Roman" panose="02020603050405020304" pitchFamily="18" charset="0"/>
                <a:cs typeface="Times New Roman" panose="02020603050405020304" pitchFamily="18" charset="0"/>
              </a:rPr>
              <a:t>Higher action level</a:t>
            </a:r>
            <a:r>
              <a:rPr lang="en-US" altLang="en-US" sz="2400" b="1" dirty="0">
                <a:latin typeface="+mn-lt"/>
                <a:ea typeface="Times New Roman" panose="02020603050405020304" pitchFamily="18" charset="0"/>
                <a:cs typeface="Times New Roman" panose="02020603050405020304" pitchFamily="18" charset="0"/>
              </a:rPr>
              <a:t>s potentially applicable to Stage 3 &amp; 4 metabolite suites, </a:t>
            </a:r>
            <a:r>
              <a:rPr lang="en-US" altLang="en-US" sz="2400" b="1" i="1" dirty="0">
                <a:latin typeface="+mn-lt"/>
                <a:ea typeface="Times New Roman" panose="02020603050405020304" pitchFamily="18" charset="0"/>
                <a:cs typeface="Times New Roman" panose="02020603050405020304" pitchFamily="18" charset="0"/>
              </a:rPr>
              <a:t>assuming proposed toxicity factors appropriate</a:t>
            </a:r>
            <a:r>
              <a:rPr lang="en-US" altLang="en-US" sz="2400" b="1" dirty="0">
                <a:latin typeface="+mn-lt"/>
                <a:ea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altLang="en-US" sz="2400" b="1" dirty="0">
                <a:latin typeface="+mn-lt"/>
                <a:ea typeface="Times New Roman" panose="02020603050405020304" pitchFamily="18" charset="0"/>
                <a:cs typeface="Times New Roman" panose="02020603050405020304" pitchFamily="18" charset="0"/>
              </a:rPr>
              <a:t>Within or above range of likely “TPH” </a:t>
            </a:r>
            <a:r>
              <a:rPr lang="en-US" altLang="en-US" sz="2400" b="1" i="1" dirty="0">
                <a:latin typeface="+mn-lt"/>
                <a:ea typeface="Times New Roman" panose="02020603050405020304" pitchFamily="18" charset="0"/>
                <a:cs typeface="Times New Roman" panose="02020603050405020304" pitchFamily="18" charset="0"/>
              </a:rPr>
              <a:t>taste and odor threshold levels</a:t>
            </a:r>
            <a:r>
              <a:rPr lang="en-US" altLang="en-US" sz="2400" b="1" dirty="0">
                <a:latin typeface="+mn-lt"/>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73481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62107" y="261000"/>
            <a:ext cx="1505540" cy="584775"/>
          </a:xfrm>
          <a:prstGeom prst="rect">
            <a:avLst/>
          </a:prstGeom>
          <a:noFill/>
        </p:spPr>
        <p:txBody>
          <a:bodyPr wrap="none" rtlCol="0">
            <a:spAutoFit/>
          </a:bodyPr>
          <a:lstStyle/>
          <a:p>
            <a:pPr algn="ctr"/>
            <a:r>
              <a:rPr lang="en-US" sz="3200" b="1" dirty="0">
                <a:cs typeface="Times New Roman" panose="02020603050405020304" pitchFamily="18" charset="0"/>
              </a:rPr>
              <a:t>Outline</a:t>
            </a:r>
          </a:p>
        </p:txBody>
      </p:sp>
      <p:sp>
        <p:nvSpPr>
          <p:cNvPr id="2" name="Slide Number Placeholder 1"/>
          <p:cNvSpPr>
            <a:spLocks noGrp="1"/>
          </p:cNvSpPr>
          <p:nvPr>
            <p:ph type="sldNum" sz="quarter" idx="12"/>
          </p:nvPr>
        </p:nvSpPr>
        <p:spPr/>
        <p:txBody>
          <a:bodyPr/>
          <a:lstStyle/>
          <a:p>
            <a:fld id="{77CD6BDE-A700-4CC1-A8B9-DB2FE996EB9A}" type="slidenum">
              <a:rPr lang="en-US" smtClean="0"/>
              <a:pPr/>
              <a:t>6</a:t>
            </a:fld>
            <a:endParaRPr lang="en-US"/>
          </a:p>
        </p:txBody>
      </p:sp>
      <p:sp>
        <p:nvSpPr>
          <p:cNvPr id="6" name="Rectangle 1"/>
          <p:cNvSpPr txBox="1">
            <a:spLocks noChangeArrowheads="1"/>
          </p:cNvSpPr>
          <p:nvPr/>
        </p:nvSpPr>
        <p:spPr bwMode="auto">
          <a:xfrm>
            <a:off x="879831" y="1118799"/>
            <a:ext cx="763551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685800" algn="l"/>
              </a:tabLst>
              <a:defRPr sz="1800" kern="1200">
                <a:solidFill>
                  <a:schemeClr val="tx1"/>
                </a:solidFill>
                <a:latin typeface="Arial" panose="020B0604020202020204" pitchFamily="34" charset="0"/>
                <a:ea typeface="+mn-ea"/>
                <a:cs typeface="+mn-cs"/>
              </a:defRPr>
            </a:lvl9pPr>
          </a:lstStyle>
          <a:p>
            <a:pPr marL="341313" lvl="1">
              <a:lnSpc>
                <a:spcPct val="100000"/>
              </a:lnSpc>
              <a:tabLst/>
            </a:pPr>
            <a:r>
              <a:rPr lang="en-US" altLang="en-US" sz="2800" b="1" dirty="0">
                <a:solidFill>
                  <a:srgbClr val="FF0000"/>
                </a:solidFill>
                <a:latin typeface="+mn-lt"/>
                <a:ea typeface="SimSun" panose="02010600030101010101" pitchFamily="2" charset="-122"/>
                <a:cs typeface="Times New Roman" panose="02020603050405020304" pitchFamily="18" charset="0"/>
              </a:rPr>
              <a:t>Environmental Hazard Evaluation basics.</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What is petroleum made of?</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What is “TPH” and how are toxicity and risk evaluated?</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How do individual TPH components partition released to the environment?</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What drives risk – TPH (&amp; HOPs) or BTEXN?</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How are TPH and HOPs tested for?</a:t>
            </a:r>
          </a:p>
          <a:p>
            <a:pPr marL="341313" lvl="1">
              <a:lnSpc>
                <a:spcPct val="100000"/>
              </a:lnSpc>
              <a:tabLst/>
            </a:pPr>
            <a:r>
              <a:rPr lang="en-US" altLang="en-US" sz="2800" b="1" dirty="0">
                <a:latin typeface="+mn-lt"/>
                <a:ea typeface="SimSun" panose="02010600030101010101" pitchFamily="2" charset="-122"/>
                <a:cs typeface="Times New Roman" panose="02020603050405020304" pitchFamily="18" charset="0"/>
              </a:rPr>
              <a:t>Questions</a:t>
            </a:r>
          </a:p>
        </p:txBody>
      </p:sp>
    </p:spTree>
    <p:extLst>
      <p:ext uri="{BB962C8B-B14F-4D97-AF65-F5344CB8AC3E}">
        <p14:creationId xmlns:p14="http://schemas.microsoft.com/office/powerpoint/2010/main" val="40498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33E7E19-A2EE-479B-8099-71390A75873A}"/>
              </a:ext>
            </a:extLst>
          </p:cNvPr>
          <p:cNvGrpSpPr/>
          <p:nvPr/>
        </p:nvGrpSpPr>
        <p:grpSpPr>
          <a:xfrm>
            <a:off x="304802" y="152402"/>
            <a:ext cx="8839198" cy="6724648"/>
            <a:chOff x="304802" y="152402"/>
            <a:chExt cx="8839198" cy="6724648"/>
          </a:xfrm>
        </p:grpSpPr>
        <p:grpSp>
          <p:nvGrpSpPr>
            <p:cNvPr id="14" name="Group 13">
              <a:extLst>
                <a:ext uri="{FF2B5EF4-FFF2-40B4-BE49-F238E27FC236}">
                  <a16:creationId xmlns:a16="http://schemas.microsoft.com/office/drawing/2014/main" id="{2DA9D497-3A83-461C-9C16-C97780696C34}"/>
                </a:ext>
              </a:extLst>
            </p:cNvPr>
            <p:cNvGrpSpPr/>
            <p:nvPr/>
          </p:nvGrpSpPr>
          <p:grpSpPr>
            <a:xfrm>
              <a:off x="304802" y="152402"/>
              <a:ext cx="8666161" cy="6553200"/>
              <a:chOff x="304800" y="152400"/>
              <a:chExt cx="8666161" cy="6553200"/>
            </a:xfrm>
          </p:grpSpPr>
          <p:sp>
            <p:nvSpPr>
              <p:cNvPr id="1031" name="Rectangle 2"/>
              <p:cNvSpPr>
                <a:spLocks noChangeArrowheads="1"/>
              </p:cNvSpPr>
              <p:nvPr/>
            </p:nvSpPr>
            <p:spPr bwMode="auto">
              <a:xfrm>
                <a:off x="314325" y="4800600"/>
                <a:ext cx="8610600" cy="1905000"/>
              </a:xfrm>
              <a:prstGeom prst="rect">
                <a:avLst/>
              </a:prstGeom>
              <a:solidFill>
                <a:srgbClr val="CCFFFF"/>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4000" b="1">
                  <a:solidFill>
                    <a:srgbClr val="FFFF00"/>
                  </a:solidFill>
                  <a:latin typeface="Times New Roman" pitchFamily="18" charset="0"/>
                </a:endParaRPr>
              </a:p>
            </p:txBody>
          </p:sp>
          <p:sp>
            <p:nvSpPr>
              <p:cNvPr id="1032" name="Rectangle 3"/>
              <p:cNvSpPr>
                <a:spLocks noChangeArrowheads="1"/>
              </p:cNvSpPr>
              <p:nvPr/>
            </p:nvSpPr>
            <p:spPr bwMode="auto">
              <a:xfrm>
                <a:off x="314325" y="3886200"/>
                <a:ext cx="8610600" cy="914400"/>
              </a:xfrm>
              <a:prstGeom prst="rect">
                <a:avLst/>
              </a:prstGeom>
              <a:solidFill>
                <a:srgbClr val="FFEEDD"/>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4000" b="1">
                  <a:solidFill>
                    <a:srgbClr val="FFFF00"/>
                  </a:solidFill>
                  <a:latin typeface="Times New Roman" pitchFamily="18" charset="0"/>
                </a:endParaRPr>
              </a:p>
            </p:txBody>
          </p:sp>
          <p:sp>
            <p:nvSpPr>
              <p:cNvPr id="1033" name="Rectangle 4"/>
              <p:cNvSpPr>
                <a:spLocks noChangeArrowheads="1"/>
              </p:cNvSpPr>
              <p:nvPr/>
            </p:nvSpPr>
            <p:spPr bwMode="auto">
              <a:xfrm>
                <a:off x="314325" y="152400"/>
                <a:ext cx="8610600" cy="2971800"/>
              </a:xfrm>
              <a:prstGeom prst="rect">
                <a:avLst/>
              </a:prstGeom>
              <a:solidFill>
                <a:srgbClr val="66CCFF"/>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1400" b="1">
                  <a:solidFill>
                    <a:srgbClr val="000000"/>
                  </a:solidFill>
                </a:endParaRPr>
              </a:p>
            </p:txBody>
          </p:sp>
          <p:sp>
            <p:nvSpPr>
              <p:cNvPr id="1035" name="Freeform 6"/>
              <p:cNvSpPr>
                <a:spLocks/>
              </p:cNvSpPr>
              <p:nvPr/>
            </p:nvSpPr>
            <p:spPr bwMode="auto">
              <a:xfrm>
                <a:off x="314325" y="3124200"/>
                <a:ext cx="8610600" cy="762000"/>
              </a:xfrm>
              <a:custGeom>
                <a:avLst/>
                <a:gdLst>
                  <a:gd name="T0" fmla="*/ 0 w 5424"/>
                  <a:gd name="T1" fmla="*/ 2147483647 h 480"/>
                  <a:gd name="T2" fmla="*/ 0 w 5424"/>
                  <a:gd name="T3" fmla="*/ 2147483647 h 480"/>
                  <a:gd name="T4" fmla="*/ 2147483647 w 5424"/>
                  <a:gd name="T5" fmla="*/ 2147483647 h 480"/>
                  <a:gd name="T6" fmla="*/ 2147483647 w 5424"/>
                  <a:gd name="T7" fmla="*/ 0 h 480"/>
                  <a:gd name="T8" fmla="*/ 0 w 5424"/>
                  <a:gd name="T9" fmla="*/ 0 h 480"/>
                  <a:gd name="T10" fmla="*/ 0 60000 65536"/>
                  <a:gd name="T11" fmla="*/ 0 60000 65536"/>
                  <a:gd name="T12" fmla="*/ 0 60000 65536"/>
                  <a:gd name="T13" fmla="*/ 0 60000 65536"/>
                  <a:gd name="T14" fmla="*/ 0 60000 65536"/>
                  <a:gd name="T15" fmla="*/ 0 w 5424"/>
                  <a:gd name="T16" fmla="*/ 0 h 480"/>
                  <a:gd name="T17" fmla="*/ 5424 w 5424"/>
                  <a:gd name="T18" fmla="*/ 480 h 480"/>
                </a:gdLst>
                <a:ahLst/>
                <a:cxnLst>
                  <a:cxn ang="T10">
                    <a:pos x="T0" y="T1"/>
                  </a:cxn>
                  <a:cxn ang="T11">
                    <a:pos x="T2" y="T3"/>
                  </a:cxn>
                  <a:cxn ang="T12">
                    <a:pos x="T4" y="T5"/>
                  </a:cxn>
                  <a:cxn ang="T13">
                    <a:pos x="T6" y="T7"/>
                  </a:cxn>
                  <a:cxn ang="T14">
                    <a:pos x="T8" y="T9"/>
                  </a:cxn>
                </a:cxnLst>
                <a:rect l="T15" t="T16" r="T17" b="T18"/>
                <a:pathLst>
                  <a:path w="5424" h="480">
                    <a:moveTo>
                      <a:pt x="0" y="1"/>
                    </a:moveTo>
                    <a:lnTo>
                      <a:pt x="0" y="480"/>
                    </a:lnTo>
                    <a:lnTo>
                      <a:pt x="5424" y="480"/>
                    </a:lnTo>
                    <a:lnTo>
                      <a:pt x="5424" y="0"/>
                    </a:lnTo>
                    <a:lnTo>
                      <a:pt x="0" y="0"/>
                    </a:lnTo>
                  </a:path>
                </a:pathLst>
              </a:custGeom>
              <a:gradFill rotWithShape="0">
                <a:gsLst>
                  <a:gs pos="0">
                    <a:srgbClr val="CC9900"/>
                  </a:gs>
                  <a:gs pos="100000">
                    <a:srgbClr val="30C030"/>
                  </a:gs>
                </a:gsLst>
                <a:lin ang="0" scaled="1"/>
              </a:gradFill>
              <a:ln w="9525">
                <a:solidFill>
                  <a:schemeClr val="tx1"/>
                </a:solidFill>
                <a:round/>
                <a:headEnd/>
                <a:tailEn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sp>
            <p:nvSpPr>
              <p:cNvPr id="1036" name="Freeform 7"/>
              <p:cNvSpPr>
                <a:spLocks/>
              </p:cNvSpPr>
              <p:nvPr/>
            </p:nvSpPr>
            <p:spPr bwMode="auto">
              <a:xfrm>
                <a:off x="314325" y="3886200"/>
                <a:ext cx="8624888" cy="4763"/>
              </a:xfrm>
              <a:custGeom>
                <a:avLst/>
                <a:gdLst>
                  <a:gd name="T0" fmla="*/ 0 w 5433"/>
                  <a:gd name="T1" fmla="*/ 0 h 3"/>
                  <a:gd name="T2" fmla="*/ 2147483647 w 5433"/>
                  <a:gd name="T3" fmla="*/ 2147483647 h 3"/>
                  <a:gd name="T4" fmla="*/ 0 60000 65536"/>
                  <a:gd name="T5" fmla="*/ 0 60000 65536"/>
                  <a:gd name="T6" fmla="*/ 0 w 5433"/>
                  <a:gd name="T7" fmla="*/ 0 h 3"/>
                  <a:gd name="T8" fmla="*/ 5433 w 5433"/>
                  <a:gd name="T9" fmla="*/ 3 h 3"/>
                </a:gdLst>
                <a:ahLst/>
                <a:cxnLst>
                  <a:cxn ang="T4">
                    <a:pos x="T0" y="T1"/>
                  </a:cxn>
                  <a:cxn ang="T5">
                    <a:pos x="T2" y="T3"/>
                  </a:cxn>
                </a:cxnLst>
                <a:rect l="T6" t="T7" r="T8" b="T9"/>
                <a:pathLst>
                  <a:path w="5433" h="3">
                    <a:moveTo>
                      <a:pt x="0" y="0"/>
                    </a:moveTo>
                    <a:lnTo>
                      <a:pt x="5433" y="3"/>
                    </a:lnTo>
                  </a:path>
                </a:pathLst>
              </a:custGeom>
              <a:noFill/>
              <a:ln w="28575">
                <a:solidFill>
                  <a:schemeClr val="tx1"/>
                </a:solidFill>
                <a:round/>
                <a:headEnd/>
                <a:tailEn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sp>
            <p:nvSpPr>
              <p:cNvPr id="1037" name="Freeform 8"/>
              <p:cNvSpPr>
                <a:spLocks/>
              </p:cNvSpPr>
              <p:nvPr/>
            </p:nvSpPr>
            <p:spPr bwMode="auto">
              <a:xfrm>
                <a:off x="1981200" y="3452813"/>
                <a:ext cx="822325" cy="280987"/>
              </a:xfrm>
              <a:custGeom>
                <a:avLst/>
                <a:gdLst>
                  <a:gd name="T0" fmla="*/ 2147483647 w 518"/>
                  <a:gd name="T1" fmla="*/ 2147483647 h 177"/>
                  <a:gd name="T2" fmla="*/ 2147483647 w 518"/>
                  <a:gd name="T3" fmla="*/ 2147483647 h 177"/>
                  <a:gd name="T4" fmla="*/ 2147483647 w 518"/>
                  <a:gd name="T5" fmla="*/ 2147483647 h 177"/>
                  <a:gd name="T6" fmla="*/ 2147483647 w 518"/>
                  <a:gd name="T7" fmla="*/ 2147483647 h 177"/>
                  <a:gd name="T8" fmla="*/ 2147483647 w 518"/>
                  <a:gd name="T9" fmla="*/ 2147483647 h 177"/>
                  <a:gd name="T10" fmla="*/ 2147483647 w 518"/>
                  <a:gd name="T11" fmla="*/ 2147483647 h 177"/>
                  <a:gd name="T12" fmla="*/ 2147483647 w 518"/>
                  <a:gd name="T13" fmla="*/ 2147483647 h 177"/>
                  <a:gd name="T14" fmla="*/ 2147483647 w 518"/>
                  <a:gd name="T15" fmla="*/ 2147483647 h 177"/>
                  <a:gd name="T16" fmla="*/ 2147483647 w 518"/>
                  <a:gd name="T17" fmla="*/ 2147483647 h 177"/>
                  <a:gd name="T18" fmla="*/ 2147483647 w 518"/>
                  <a:gd name="T19" fmla="*/ 2147483647 h 177"/>
                  <a:gd name="T20" fmla="*/ 2147483647 w 518"/>
                  <a:gd name="T21" fmla="*/ 2147483647 h 177"/>
                  <a:gd name="T22" fmla="*/ 2147483647 w 518"/>
                  <a:gd name="T23" fmla="*/ 2147483647 h 177"/>
                  <a:gd name="T24" fmla="*/ 2147483647 w 518"/>
                  <a:gd name="T25" fmla="*/ 2147483647 h 177"/>
                  <a:gd name="T26" fmla="*/ 2147483647 w 518"/>
                  <a:gd name="T27" fmla="*/ 2147483647 h 177"/>
                  <a:gd name="T28" fmla="*/ 2147483647 w 518"/>
                  <a:gd name="T29" fmla="*/ 2147483647 h 177"/>
                  <a:gd name="T30" fmla="*/ 2147483647 w 518"/>
                  <a:gd name="T31" fmla="*/ 2147483647 h 177"/>
                  <a:gd name="T32" fmla="*/ 2147483647 w 518"/>
                  <a:gd name="T33" fmla="*/ 2147483647 h 177"/>
                  <a:gd name="T34" fmla="*/ 2147483647 w 518"/>
                  <a:gd name="T35" fmla="*/ 0 h 177"/>
                  <a:gd name="T36" fmla="*/ 2147483647 w 518"/>
                  <a:gd name="T37" fmla="*/ 2147483647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8"/>
                  <a:gd name="T58" fmla="*/ 0 h 177"/>
                  <a:gd name="T59" fmla="*/ 518 w 518"/>
                  <a:gd name="T60" fmla="*/ 177 h 1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8" h="177">
                    <a:moveTo>
                      <a:pt x="282" y="9"/>
                    </a:moveTo>
                    <a:cubicBezTo>
                      <a:pt x="256" y="11"/>
                      <a:pt x="247" y="8"/>
                      <a:pt x="228" y="21"/>
                    </a:cubicBezTo>
                    <a:cubicBezTo>
                      <a:pt x="214" y="42"/>
                      <a:pt x="185" y="35"/>
                      <a:pt x="162" y="36"/>
                    </a:cubicBezTo>
                    <a:cubicBezTo>
                      <a:pt x="140" y="42"/>
                      <a:pt x="118" y="48"/>
                      <a:pt x="96" y="54"/>
                    </a:cubicBezTo>
                    <a:cubicBezTo>
                      <a:pt x="72" y="90"/>
                      <a:pt x="50" y="96"/>
                      <a:pt x="6" y="99"/>
                    </a:cubicBezTo>
                    <a:cubicBezTo>
                      <a:pt x="3" y="113"/>
                      <a:pt x="0" y="130"/>
                      <a:pt x="12" y="141"/>
                    </a:cubicBezTo>
                    <a:cubicBezTo>
                      <a:pt x="17" y="146"/>
                      <a:pt x="30" y="153"/>
                      <a:pt x="30" y="153"/>
                    </a:cubicBezTo>
                    <a:cubicBezTo>
                      <a:pt x="74" y="147"/>
                      <a:pt x="111" y="149"/>
                      <a:pt x="153" y="159"/>
                    </a:cubicBezTo>
                    <a:cubicBezTo>
                      <a:pt x="171" y="170"/>
                      <a:pt x="186" y="172"/>
                      <a:pt x="207" y="177"/>
                    </a:cubicBezTo>
                    <a:cubicBezTo>
                      <a:pt x="228" y="175"/>
                      <a:pt x="250" y="176"/>
                      <a:pt x="270" y="171"/>
                    </a:cubicBezTo>
                    <a:cubicBezTo>
                      <a:pt x="282" y="168"/>
                      <a:pt x="293" y="123"/>
                      <a:pt x="297" y="114"/>
                    </a:cubicBezTo>
                    <a:cubicBezTo>
                      <a:pt x="355" y="116"/>
                      <a:pt x="407" y="117"/>
                      <a:pt x="462" y="135"/>
                    </a:cubicBezTo>
                    <a:cubicBezTo>
                      <a:pt x="475" y="134"/>
                      <a:pt x="493" y="142"/>
                      <a:pt x="501" y="132"/>
                    </a:cubicBezTo>
                    <a:cubicBezTo>
                      <a:pt x="518" y="113"/>
                      <a:pt x="501" y="91"/>
                      <a:pt x="486" y="84"/>
                    </a:cubicBezTo>
                    <a:cubicBezTo>
                      <a:pt x="464" y="73"/>
                      <a:pt x="430" y="76"/>
                      <a:pt x="405" y="72"/>
                    </a:cubicBezTo>
                    <a:cubicBezTo>
                      <a:pt x="380" y="47"/>
                      <a:pt x="415" y="85"/>
                      <a:pt x="393" y="42"/>
                    </a:cubicBezTo>
                    <a:cubicBezTo>
                      <a:pt x="386" y="28"/>
                      <a:pt x="363" y="37"/>
                      <a:pt x="348" y="36"/>
                    </a:cubicBezTo>
                    <a:cubicBezTo>
                      <a:pt x="337" y="19"/>
                      <a:pt x="338" y="10"/>
                      <a:pt x="318" y="0"/>
                    </a:cubicBezTo>
                    <a:cubicBezTo>
                      <a:pt x="312" y="1"/>
                      <a:pt x="263" y="0"/>
                      <a:pt x="282" y="9"/>
                    </a:cubicBezTo>
                    <a:close/>
                  </a:path>
                </a:pathLst>
              </a:custGeom>
              <a:solidFill>
                <a:schemeClr val="tx1"/>
              </a:solidFill>
              <a:ln w="9525">
                <a:solidFill>
                  <a:schemeClr val="tx1"/>
                </a:solidFill>
                <a:round/>
                <a:headEnd/>
                <a:tailEn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sp>
            <p:nvSpPr>
              <p:cNvPr id="1039" name="AutoShape 30"/>
              <p:cNvSpPr>
                <a:spLocks noChangeArrowheads="1"/>
              </p:cNvSpPr>
              <p:nvPr/>
            </p:nvSpPr>
            <p:spPr bwMode="auto">
              <a:xfrm flipV="1">
                <a:off x="8696325" y="464820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4000" b="1">
                  <a:solidFill>
                    <a:srgbClr val="FFFF00"/>
                  </a:solidFill>
                  <a:latin typeface="Times New Roman" pitchFamily="18" charset="0"/>
                </a:endParaRPr>
              </a:p>
            </p:txBody>
          </p:sp>
          <p:pic>
            <p:nvPicPr>
              <p:cNvPr id="1040" name="Picture 31" descr="Sprinkler"/>
              <p:cNvPicPr>
                <a:picLocks noChangeAspect="1" noChangeArrowheads="1"/>
              </p:cNvPicPr>
              <p:nvPr/>
            </p:nvPicPr>
            <p:blipFill>
              <a:blip r:embed="rId4"/>
              <a:srcRect/>
              <a:stretch>
                <a:fillRect/>
              </a:stretch>
            </p:blipFill>
            <p:spPr bwMode="auto">
              <a:xfrm>
                <a:off x="5853113" y="3152775"/>
                <a:ext cx="928687" cy="684213"/>
              </a:xfrm>
              <a:prstGeom prst="rect">
                <a:avLst/>
              </a:prstGeom>
              <a:noFill/>
              <a:ln w="9525">
                <a:noFill/>
                <a:miter lim="800000"/>
                <a:headEnd/>
                <a:tailEnd/>
              </a:ln>
            </p:spPr>
          </p:pic>
          <p:sp>
            <p:nvSpPr>
              <p:cNvPr id="1041" name="Text Box 33"/>
              <p:cNvSpPr txBox="1">
                <a:spLocks noChangeArrowheads="1"/>
              </p:cNvSpPr>
              <p:nvPr/>
            </p:nvSpPr>
            <p:spPr bwMode="auto">
              <a:xfrm>
                <a:off x="1754397" y="2428600"/>
                <a:ext cx="1162819" cy="707886"/>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b="1" dirty="0">
                    <a:solidFill>
                      <a:srgbClr val="000000"/>
                    </a:solidFill>
                  </a:rPr>
                  <a:t>1. Direct</a:t>
                </a:r>
              </a:p>
              <a:p>
                <a:pPr algn="ctr" eaLnBrk="0" fontAlgn="base" hangingPunct="0">
                  <a:spcBef>
                    <a:spcPct val="0"/>
                  </a:spcBef>
                  <a:spcAft>
                    <a:spcPct val="0"/>
                  </a:spcAft>
                </a:pPr>
                <a:r>
                  <a:rPr lang="en-US" sz="2000" b="1" dirty="0">
                    <a:solidFill>
                      <a:srgbClr val="000000"/>
                    </a:solidFill>
                  </a:rPr>
                  <a:t>Exposure</a:t>
                </a:r>
              </a:p>
            </p:txBody>
          </p:sp>
          <p:sp>
            <p:nvSpPr>
              <p:cNvPr id="1042" name="AutoShape 195"/>
              <p:cNvSpPr>
                <a:spLocks noChangeArrowheads="1"/>
              </p:cNvSpPr>
              <p:nvPr/>
            </p:nvSpPr>
            <p:spPr bwMode="auto">
              <a:xfrm rot="4442141">
                <a:off x="2600325" y="1676400"/>
                <a:ext cx="76200" cy="381000"/>
              </a:xfrm>
              <a:prstGeom prst="upArrow">
                <a:avLst>
                  <a:gd name="adj1" fmla="val 50000"/>
                  <a:gd name="adj2" fmla="val 125000"/>
                </a:avLst>
              </a:prstGeom>
              <a:solidFill>
                <a:schemeClr val="tx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4000" b="1">
                  <a:solidFill>
                    <a:srgbClr val="FFFF00"/>
                  </a:solidFill>
                  <a:latin typeface="Times New Roman" pitchFamily="18" charset="0"/>
                </a:endParaRPr>
              </a:p>
            </p:txBody>
          </p:sp>
          <p:sp>
            <p:nvSpPr>
              <p:cNvPr id="1044" name="AutoShape 197"/>
              <p:cNvSpPr>
                <a:spLocks noChangeArrowheads="1"/>
              </p:cNvSpPr>
              <p:nvPr/>
            </p:nvSpPr>
            <p:spPr bwMode="auto">
              <a:xfrm rot="5400000">
                <a:off x="4429125" y="1905000"/>
                <a:ext cx="76200" cy="381000"/>
              </a:xfrm>
              <a:prstGeom prst="upArrow">
                <a:avLst>
                  <a:gd name="adj1" fmla="val 50000"/>
                  <a:gd name="adj2" fmla="val 125000"/>
                </a:avLst>
              </a:prstGeom>
              <a:solidFill>
                <a:schemeClr val="tx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4000" b="1">
                  <a:solidFill>
                    <a:srgbClr val="FFFF00"/>
                  </a:solidFill>
                  <a:latin typeface="Times New Roman" pitchFamily="18" charset="0"/>
                </a:endParaRPr>
              </a:p>
            </p:txBody>
          </p:sp>
          <p:sp>
            <p:nvSpPr>
              <p:cNvPr id="1045" name="AutoShape 198"/>
              <p:cNvSpPr>
                <a:spLocks noChangeArrowheads="1"/>
              </p:cNvSpPr>
              <p:nvPr/>
            </p:nvSpPr>
            <p:spPr bwMode="auto">
              <a:xfrm rot="5400000">
                <a:off x="5495925" y="1219200"/>
                <a:ext cx="76200" cy="381000"/>
              </a:xfrm>
              <a:prstGeom prst="upArrow">
                <a:avLst>
                  <a:gd name="adj1" fmla="val 50000"/>
                  <a:gd name="adj2" fmla="val 125000"/>
                </a:avLst>
              </a:prstGeom>
              <a:solidFill>
                <a:schemeClr val="tx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4000" b="1">
                  <a:solidFill>
                    <a:srgbClr val="FFFF00"/>
                  </a:solidFill>
                  <a:latin typeface="Times New Roman" pitchFamily="18" charset="0"/>
                </a:endParaRPr>
              </a:p>
            </p:txBody>
          </p:sp>
          <p:sp>
            <p:nvSpPr>
              <p:cNvPr id="1047" name="AutoShape 200"/>
              <p:cNvSpPr>
                <a:spLocks noChangeArrowheads="1"/>
              </p:cNvSpPr>
              <p:nvPr/>
            </p:nvSpPr>
            <p:spPr bwMode="auto">
              <a:xfrm rot="5400000">
                <a:off x="8620125" y="990600"/>
                <a:ext cx="76200" cy="381000"/>
              </a:xfrm>
              <a:prstGeom prst="upArrow">
                <a:avLst>
                  <a:gd name="adj1" fmla="val 50000"/>
                  <a:gd name="adj2" fmla="val 125000"/>
                </a:avLst>
              </a:prstGeom>
              <a:solidFill>
                <a:schemeClr val="tx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4000" b="1">
                  <a:solidFill>
                    <a:srgbClr val="FFFF00"/>
                  </a:solidFill>
                  <a:latin typeface="Times New Roman" pitchFamily="18" charset="0"/>
                </a:endParaRPr>
              </a:p>
            </p:txBody>
          </p:sp>
          <p:sp>
            <p:nvSpPr>
              <p:cNvPr id="1048" name="AutoShape 201"/>
              <p:cNvSpPr>
                <a:spLocks noChangeArrowheads="1"/>
              </p:cNvSpPr>
              <p:nvPr/>
            </p:nvSpPr>
            <p:spPr bwMode="auto">
              <a:xfrm rot="5400000">
                <a:off x="7096125" y="1447800"/>
                <a:ext cx="76200" cy="381000"/>
              </a:xfrm>
              <a:prstGeom prst="upArrow">
                <a:avLst>
                  <a:gd name="adj1" fmla="val 50000"/>
                  <a:gd name="adj2" fmla="val 125000"/>
                </a:avLst>
              </a:prstGeom>
              <a:solidFill>
                <a:schemeClr val="tx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4000" b="1">
                  <a:solidFill>
                    <a:srgbClr val="FFFF00"/>
                  </a:solidFill>
                  <a:latin typeface="Times New Roman" pitchFamily="18" charset="0"/>
                </a:endParaRPr>
              </a:p>
            </p:txBody>
          </p:sp>
          <p:sp>
            <p:nvSpPr>
              <p:cNvPr id="1050" name="Text Box 204"/>
              <p:cNvSpPr txBox="1">
                <a:spLocks noChangeArrowheads="1"/>
              </p:cNvSpPr>
              <p:nvPr/>
            </p:nvSpPr>
            <p:spPr bwMode="auto">
              <a:xfrm>
                <a:off x="2914562" y="6175375"/>
                <a:ext cx="1889300" cy="46166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400" b="1">
                    <a:solidFill>
                      <a:srgbClr val="000000"/>
                    </a:solidFill>
                  </a:rPr>
                  <a:t>Groundwater</a:t>
                </a:r>
              </a:p>
            </p:txBody>
          </p:sp>
          <p:sp>
            <p:nvSpPr>
              <p:cNvPr id="1051" name="AutoShape 205"/>
              <p:cNvSpPr>
                <a:spLocks noChangeArrowheads="1"/>
              </p:cNvSpPr>
              <p:nvPr/>
            </p:nvSpPr>
            <p:spPr bwMode="auto">
              <a:xfrm>
                <a:off x="7315200" y="5410200"/>
                <a:ext cx="762000" cy="152400"/>
              </a:xfrm>
              <a:prstGeom prst="rightArrow">
                <a:avLst>
                  <a:gd name="adj1" fmla="val 50000"/>
                  <a:gd name="adj2" fmla="val 125000"/>
                </a:avLst>
              </a:prstGeom>
              <a:solidFill>
                <a:schemeClr val="tx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4000" b="1">
                  <a:solidFill>
                    <a:srgbClr val="FFFF00"/>
                  </a:solidFill>
                  <a:latin typeface="Times New Roman" pitchFamily="18" charset="0"/>
                </a:endParaRPr>
              </a:p>
            </p:txBody>
          </p:sp>
          <p:sp>
            <p:nvSpPr>
              <p:cNvPr id="1052" name="AutoShape 206"/>
              <p:cNvSpPr>
                <a:spLocks noChangeArrowheads="1"/>
              </p:cNvSpPr>
              <p:nvPr/>
            </p:nvSpPr>
            <p:spPr bwMode="auto">
              <a:xfrm>
                <a:off x="990600" y="1959236"/>
                <a:ext cx="538163" cy="127000"/>
              </a:xfrm>
              <a:prstGeom prst="rightArrow">
                <a:avLst>
                  <a:gd name="adj1" fmla="val 50000"/>
                  <a:gd name="adj2" fmla="val 105938"/>
                </a:avLst>
              </a:prstGeom>
              <a:solidFill>
                <a:schemeClr val="tx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4000" b="1">
                  <a:solidFill>
                    <a:srgbClr val="FFFF00"/>
                  </a:solidFill>
                  <a:latin typeface="Times New Roman" pitchFamily="18" charset="0"/>
                </a:endParaRPr>
              </a:p>
            </p:txBody>
          </p:sp>
          <p:sp>
            <p:nvSpPr>
              <p:cNvPr id="1053" name="Text Box 207"/>
              <p:cNvSpPr txBox="1">
                <a:spLocks noChangeArrowheads="1"/>
              </p:cNvSpPr>
              <p:nvPr/>
            </p:nvSpPr>
            <p:spPr bwMode="auto">
              <a:xfrm>
                <a:off x="512496" y="1329853"/>
                <a:ext cx="1687578" cy="6463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b="1" dirty="0">
                    <a:solidFill>
                      <a:srgbClr val="000000"/>
                    </a:solidFill>
                  </a:rPr>
                  <a:t>Prevailing Wind</a:t>
                </a:r>
              </a:p>
              <a:p>
                <a:pPr algn="ctr" eaLnBrk="0" fontAlgn="base" hangingPunct="0">
                  <a:spcBef>
                    <a:spcPct val="0"/>
                  </a:spcBef>
                  <a:spcAft>
                    <a:spcPct val="0"/>
                  </a:spcAft>
                </a:pPr>
                <a:r>
                  <a:rPr lang="en-US" b="1" dirty="0">
                    <a:solidFill>
                      <a:srgbClr val="000000"/>
                    </a:solidFill>
                  </a:rPr>
                  <a:t>Direction</a:t>
                </a:r>
              </a:p>
            </p:txBody>
          </p:sp>
          <p:graphicFrame>
            <p:nvGraphicFramePr>
              <p:cNvPr id="1026" name="Object 208"/>
              <p:cNvGraphicFramePr>
                <a:graphicFrameLocks noChangeAspect="1"/>
              </p:cNvGraphicFramePr>
              <p:nvPr/>
            </p:nvGraphicFramePr>
            <p:xfrm>
              <a:off x="6161088" y="3276600"/>
              <a:ext cx="315912" cy="561975"/>
            </p:xfrm>
            <a:graphic>
              <a:graphicData uri="http://schemas.openxmlformats.org/presentationml/2006/ole">
                <mc:AlternateContent xmlns:mc="http://schemas.openxmlformats.org/markup-compatibility/2006">
                  <mc:Choice xmlns:v="urn:schemas-microsoft-com:vml" Requires="v">
                    <p:oleObj spid="_x0000_s12158" name="Clip" r:id="rId5" imgW="973836" imgH="1734617" progId="">
                      <p:embed/>
                    </p:oleObj>
                  </mc:Choice>
                  <mc:Fallback>
                    <p:oleObj name="Clip" r:id="rId5" imgW="973836" imgH="173461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1088" y="3276600"/>
                            <a:ext cx="315912"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4" name="Text Box 210"/>
              <p:cNvSpPr txBox="1">
                <a:spLocks noChangeArrowheads="1"/>
              </p:cNvSpPr>
              <p:nvPr/>
            </p:nvSpPr>
            <p:spPr bwMode="auto">
              <a:xfrm>
                <a:off x="1662676" y="4343400"/>
                <a:ext cx="835485" cy="307777"/>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400" b="1">
                    <a:solidFill>
                      <a:srgbClr val="000000"/>
                    </a:solidFill>
                  </a:rPr>
                  <a:t>Leaching</a:t>
                </a:r>
              </a:p>
            </p:txBody>
          </p:sp>
          <p:sp>
            <p:nvSpPr>
              <p:cNvPr id="1055" name="Line 211"/>
              <p:cNvSpPr>
                <a:spLocks noChangeShapeType="1"/>
              </p:cNvSpPr>
              <p:nvPr/>
            </p:nvSpPr>
            <p:spPr bwMode="auto">
              <a:xfrm rot="6813031" flipV="1">
                <a:off x="1981200" y="4805363"/>
                <a:ext cx="301625" cy="127000"/>
              </a:xfrm>
              <a:prstGeom prst="line">
                <a:avLst/>
              </a:prstGeom>
              <a:noFill/>
              <a:ln w="28575">
                <a:solidFill>
                  <a:schemeClr val="tx1"/>
                </a:solidFill>
                <a:round/>
                <a:headEnd/>
                <a:tailEnd type="triangle" w="med" len="me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sp>
            <p:nvSpPr>
              <p:cNvPr id="1056" name="Line 212"/>
              <p:cNvSpPr>
                <a:spLocks noChangeShapeType="1"/>
              </p:cNvSpPr>
              <p:nvPr/>
            </p:nvSpPr>
            <p:spPr bwMode="auto">
              <a:xfrm flipH="1" flipV="1">
                <a:off x="2514600" y="4038600"/>
                <a:ext cx="533400" cy="304800"/>
              </a:xfrm>
              <a:prstGeom prst="line">
                <a:avLst/>
              </a:prstGeom>
              <a:noFill/>
              <a:ln w="28575">
                <a:solidFill>
                  <a:schemeClr val="tx1"/>
                </a:solidFill>
                <a:round/>
                <a:headEnd/>
                <a:tailEnd type="triangle" w="med" len="me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sp>
            <p:nvSpPr>
              <p:cNvPr id="1058" name="Text Box 220"/>
              <p:cNvSpPr txBox="1">
                <a:spLocks noChangeArrowheads="1"/>
              </p:cNvSpPr>
              <p:nvPr/>
            </p:nvSpPr>
            <p:spPr bwMode="auto">
              <a:xfrm>
                <a:off x="362395" y="5181600"/>
                <a:ext cx="1765997" cy="707886"/>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b="1" dirty="0">
                    <a:solidFill>
                      <a:srgbClr val="000000"/>
                    </a:solidFill>
                  </a:rPr>
                  <a:t>7. Gross</a:t>
                </a:r>
              </a:p>
              <a:p>
                <a:pPr algn="ctr" eaLnBrk="0" fontAlgn="base" hangingPunct="0">
                  <a:spcBef>
                    <a:spcPct val="0"/>
                  </a:spcBef>
                  <a:spcAft>
                    <a:spcPct val="0"/>
                  </a:spcAft>
                </a:pPr>
                <a:r>
                  <a:rPr lang="en-US" sz="2000" b="1" dirty="0">
                    <a:solidFill>
                      <a:srgbClr val="000000"/>
                    </a:solidFill>
                  </a:rPr>
                  <a:t>Contamination</a:t>
                </a:r>
              </a:p>
            </p:txBody>
          </p:sp>
          <p:pic>
            <p:nvPicPr>
              <p:cNvPr id="1059" name="Picture 221" descr="an02097_"/>
              <p:cNvPicPr>
                <a:picLocks noChangeAspect="1" noChangeArrowheads="1"/>
              </p:cNvPicPr>
              <p:nvPr/>
            </p:nvPicPr>
            <p:blipFill>
              <a:blip r:embed="rId7"/>
              <a:srcRect/>
              <a:stretch>
                <a:fillRect/>
              </a:stretch>
            </p:blipFill>
            <p:spPr bwMode="auto">
              <a:xfrm>
                <a:off x="4761938" y="2927350"/>
                <a:ext cx="439737" cy="514350"/>
              </a:xfrm>
              <a:prstGeom prst="rect">
                <a:avLst/>
              </a:prstGeom>
              <a:noFill/>
              <a:ln w="9525">
                <a:noFill/>
                <a:miter lim="800000"/>
                <a:headEnd/>
                <a:tailEnd/>
              </a:ln>
            </p:spPr>
          </p:pic>
          <p:sp>
            <p:nvSpPr>
              <p:cNvPr id="1060" name="Text Box 222"/>
              <p:cNvSpPr txBox="1">
                <a:spLocks noChangeArrowheads="1"/>
              </p:cNvSpPr>
              <p:nvPr/>
            </p:nvSpPr>
            <p:spPr bwMode="auto">
              <a:xfrm>
                <a:off x="4254047" y="2607560"/>
                <a:ext cx="1586460" cy="400110"/>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b="1" dirty="0">
                    <a:solidFill>
                      <a:srgbClr val="000000"/>
                    </a:solidFill>
                  </a:rPr>
                  <a:t>2. Ecotoxicity</a:t>
                </a:r>
              </a:p>
            </p:txBody>
          </p:sp>
          <p:sp>
            <p:nvSpPr>
              <p:cNvPr id="1061" name="Text Box 223"/>
              <p:cNvSpPr txBox="1">
                <a:spLocks noChangeArrowheads="1"/>
              </p:cNvSpPr>
              <p:nvPr/>
            </p:nvSpPr>
            <p:spPr bwMode="auto">
              <a:xfrm>
                <a:off x="4530459" y="4114800"/>
                <a:ext cx="718082" cy="307777"/>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400" b="1">
                    <a:solidFill>
                      <a:srgbClr val="000000"/>
                    </a:solidFill>
                  </a:rPr>
                  <a:t>Stream</a:t>
                </a:r>
              </a:p>
            </p:txBody>
          </p:sp>
          <p:sp>
            <p:nvSpPr>
              <p:cNvPr id="1062" name="Freeform 224"/>
              <p:cNvSpPr>
                <a:spLocks/>
              </p:cNvSpPr>
              <p:nvPr/>
            </p:nvSpPr>
            <p:spPr bwMode="auto">
              <a:xfrm>
                <a:off x="4114800" y="3886200"/>
                <a:ext cx="1606550" cy="920750"/>
              </a:xfrm>
              <a:custGeom>
                <a:avLst/>
                <a:gdLst>
                  <a:gd name="T0" fmla="*/ 2147483647 w 1012"/>
                  <a:gd name="T1" fmla="*/ 0 h 580"/>
                  <a:gd name="T2" fmla="*/ 2147483647 w 1012"/>
                  <a:gd name="T3" fmla="*/ 2147483647 h 580"/>
                  <a:gd name="T4" fmla="*/ 2147483647 w 1012"/>
                  <a:gd name="T5" fmla="*/ 2147483647 h 580"/>
                  <a:gd name="T6" fmla="*/ 2147483647 w 1012"/>
                  <a:gd name="T7" fmla="*/ 2147483647 h 580"/>
                  <a:gd name="T8" fmla="*/ 2147483647 w 1012"/>
                  <a:gd name="T9" fmla="*/ 2147483647 h 580"/>
                  <a:gd name="T10" fmla="*/ 2147483647 w 1012"/>
                  <a:gd name="T11" fmla="*/ 2147483647 h 580"/>
                  <a:gd name="T12" fmla="*/ 2147483647 w 1012"/>
                  <a:gd name="T13" fmla="*/ 2147483647 h 580"/>
                  <a:gd name="T14" fmla="*/ 2147483647 w 1012"/>
                  <a:gd name="T15" fmla="*/ 2147483647 h 580"/>
                  <a:gd name="T16" fmla="*/ 2147483647 w 1012"/>
                  <a:gd name="T17" fmla="*/ 2147483647 h 580"/>
                  <a:gd name="T18" fmla="*/ 2147483647 w 1012"/>
                  <a:gd name="T19" fmla="*/ 2147483647 h 580"/>
                  <a:gd name="T20" fmla="*/ 2147483647 w 1012"/>
                  <a:gd name="T21" fmla="*/ 2147483647 h 580"/>
                  <a:gd name="T22" fmla="*/ 2147483647 w 1012"/>
                  <a:gd name="T23" fmla="*/ 2147483647 h 580"/>
                  <a:gd name="T24" fmla="*/ 2147483647 w 1012"/>
                  <a:gd name="T25" fmla="*/ 2147483647 h 580"/>
                  <a:gd name="T26" fmla="*/ 2147483647 w 1012"/>
                  <a:gd name="T27" fmla="*/ 2147483647 h 580"/>
                  <a:gd name="T28" fmla="*/ 2147483647 w 1012"/>
                  <a:gd name="T29" fmla="*/ 0 h 5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12"/>
                  <a:gd name="T46" fmla="*/ 0 h 580"/>
                  <a:gd name="T47" fmla="*/ 1012 w 1012"/>
                  <a:gd name="T48" fmla="*/ 580 h 5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12" h="580">
                    <a:moveTo>
                      <a:pt x="8" y="0"/>
                    </a:moveTo>
                    <a:cubicBezTo>
                      <a:pt x="13" y="67"/>
                      <a:pt x="0" y="205"/>
                      <a:pt x="67" y="251"/>
                    </a:cubicBezTo>
                    <a:cubicBezTo>
                      <a:pt x="98" y="297"/>
                      <a:pt x="71" y="250"/>
                      <a:pt x="89" y="339"/>
                    </a:cubicBezTo>
                    <a:cubicBezTo>
                      <a:pt x="92" y="355"/>
                      <a:pt x="104" y="384"/>
                      <a:pt x="104" y="384"/>
                    </a:cubicBezTo>
                    <a:cubicBezTo>
                      <a:pt x="104" y="387"/>
                      <a:pt x="109" y="499"/>
                      <a:pt x="134" y="517"/>
                    </a:cubicBezTo>
                    <a:cubicBezTo>
                      <a:pt x="147" y="526"/>
                      <a:pt x="178" y="531"/>
                      <a:pt x="178" y="531"/>
                    </a:cubicBezTo>
                    <a:cubicBezTo>
                      <a:pt x="180" y="539"/>
                      <a:pt x="182" y="546"/>
                      <a:pt x="185" y="554"/>
                    </a:cubicBezTo>
                    <a:cubicBezTo>
                      <a:pt x="187" y="561"/>
                      <a:pt x="193" y="576"/>
                      <a:pt x="193" y="576"/>
                    </a:cubicBezTo>
                    <a:cubicBezTo>
                      <a:pt x="400" y="575"/>
                      <a:pt x="606" y="580"/>
                      <a:pt x="813" y="572"/>
                    </a:cubicBezTo>
                    <a:cubicBezTo>
                      <a:pt x="822" y="572"/>
                      <a:pt x="794" y="563"/>
                      <a:pt x="791" y="554"/>
                    </a:cubicBezTo>
                    <a:cubicBezTo>
                      <a:pt x="790" y="552"/>
                      <a:pt x="805" y="511"/>
                      <a:pt x="806" y="509"/>
                    </a:cubicBezTo>
                    <a:cubicBezTo>
                      <a:pt x="813" y="459"/>
                      <a:pt x="826" y="416"/>
                      <a:pt x="843" y="369"/>
                    </a:cubicBezTo>
                    <a:cubicBezTo>
                      <a:pt x="849" y="310"/>
                      <a:pt x="854" y="256"/>
                      <a:pt x="887" y="206"/>
                    </a:cubicBezTo>
                    <a:cubicBezTo>
                      <a:pt x="908" y="139"/>
                      <a:pt x="918" y="14"/>
                      <a:pt x="1012" y="14"/>
                    </a:cubicBezTo>
                    <a:lnTo>
                      <a:pt x="8" y="0"/>
                    </a:lnTo>
                    <a:close/>
                  </a:path>
                </a:pathLst>
              </a:custGeom>
              <a:solidFill>
                <a:srgbClr val="FFEEDD"/>
              </a:solidFill>
              <a:ln w="9525">
                <a:solidFill>
                  <a:schemeClr val="tx1"/>
                </a:solidFill>
                <a:round/>
                <a:headEnd/>
                <a:tailEn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sp>
            <p:nvSpPr>
              <p:cNvPr id="1063" name="Freeform 225"/>
              <p:cNvSpPr>
                <a:spLocks/>
              </p:cNvSpPr>
              <p:nvPr/>
            </p:nvSpPr>
            <p:spPr bwMode="auto">
              <a:xfrm>
                <a:off x="4408488" y="4184650"/>
                <a:ext cx="1125537" cy="644525"/>
              </a:xfrm>
              <a:custGeom>
                <a:avLst/>
                <a:gdLst>
                  <a:gd name="T0" fmla="*/ 0 w 709"/>
                  <a:gd name="T1" fmla="*/ 2147483647 h 406"/>
                  <a:gd name="T2" fmla="*/ 2147483647 w 709"/>
                  <a:gd name="T3" fmla="*/ 2147483647 h 406"/>
                  <a:gd name="T4" fmla="*/ 2147483647 w 709"/>
                  <a:gd name="T5" fmla="*/ 2147483647 h 406"/>
                  <a:gd name="T6" fmla="*/ 2147483647 w 709"/>
                  <a:gd name="T7" fmla="*/ 2147483647 h 406"/>
                  <a:gd name="T8" fmla="*/ 2147483647 w 709"/>
                  <a:gd name="T9" fmla="*/ 2147483647 h 406"/>
                  <a:gd name="T10" fmla="*/ 2147483647 w 709"/>
                  <a:gd name="T11" fmla="*/ 2147483647 h 406"/>
                  <a:gd name="T12" fmla="*/ 2147483647 w 709"/>
                  <a:gd name="T13" fmla="*/ 2147483647 h 406"/>
                  <a:gd name="T14" fmla="*/ 2147483647 w 709"/>
                  <a:gd name="T15" fmla="*/ 2147483647 h 406"/>
                  <a:gd name="T16" fmla="*/ 2147483647 w 709"/>
                  <a:gd name="T17" fmla="*/ 2147483647 h 406"/>
                  <a:gd name="T18" fmla="*/ 2147483647 w 709"/>
                  <a:gd name="T19" fmla="*/ 2147483647 h 406"/>
                  <a:gd name="T20" fmla="*/ 2147483647 w 709"/>
                  <a:gd name="T21" fmla="*/ 2147483647 h 406"/>
                  <a:gd name="T22" fmla="*/ 2147483647 w 709"/>
                  <a:gd name="T23" fmla="*/ 2147483647 h 406"/>
                  <a:gd name="T24" fmla="*/ 2147483647 w 709"/>
                  <a:gd name="T25" fmla="*/ 2147483647 h 406"/>
                  <a:gd name="T26" fmla="*/ 2147483647 w 709"/>
                  <a:gd name="T27" fmla="*/ 2147483647 h 406"/>
                  <a:gd name="T28" fmla="*/ 2147483647 w 709"/>
                  <a:gd name="T29" fmla="*/ 2147483647 h 406"/>
                  <a:gd name="T30" fmla="*/ 2147483647 w 709"/>
                  <a:gd name="T31" fmla="*/ 0 h 406"/>
                  <a:gd name="T32" fmla="*/ 2147483647 w 709"/>
                  <a:gd name="T33" fmla="*/ 2147483647 h 406"/>
                  <a:gd name="T34" fmla="*/ 2147483647 w 709"/>
                  <a:gd name="T35" fmla="*/ 2147483647 h 406"/>
                  <a:gd name="T36" fmla="*/ 2147483647 w 709"/>
                  <a:gd name="T37" fmla="*/ 2147483647 h 406"/>
                  <a:gd name="T38" fmla="*/ 2147483647 w 709"/>
                  <a:gd name="T39" fmla="*/ 2147483647 h 406"/>
                  <a:gd name="T40" fmla="*/ 2147483647 w 709"/>
                  <a:gd name="T41" fmla="*/ 2147483647 h 406"/>
                  <a:gd name="T42" fmla="*/ 2147483647 w 709"/>
                  <a:gd name="T43" fmla="*/ 2147483647 h 406"/>
                  <a:gd name="T44" fmla="*/ 2147483647 w 709"/>
                  <a:gd name="T45" fmla="*/ 2147483647 h 406"/>
                  <a:gd name="T46" fmla="*/ 0 w 709"/>
                  <a:gd name="T47" fmla="*/ 2147483647 h 4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9"/>
                  <a:gd name="T73" fmla="*/ 0 h 406"/>
                  <a:gd name="T74" fmla="*/ 709 w 709"/>
                  <a:gd name="T75" fmla="*/ 406 h 4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9" h="406">
                    <a:moveTo>
                      <a:pt x="0" y="384"/>
                    </a:moveTo>
                    <a:cubicBezTo>
                      <a:pt x="26" y="367"/>
                      <a:pt x="52" y="364"/>
                      <a:pt x="81" y="355"/>
                    </a:cubicBezTo>
                    <a:cubicBezTo>
                      <a:pt x="144" y="312"/>
                      <a:pt x="64" y="363"/>
                      <a:pt x="125" y="333"/>
                    </a:cubicBezTo>
                    <a:cubicBezTo>
                      <a:pt x="155" y="318"/>
                      <a:pt x="141" y="317"/>
                      <a:pt x="169" y="296"/>
                    </a:cubicBezTo>
                    <a:cubicBezTo>
                      <a:pt x="183" y="285"/>
                      <a:pt x="214" y="266"/>
                      <a:pt x="214" y="266"/>
                    </a:cubicBezTo>
                    <a:cubicBezTo>
                      <a:pt x="235" y="235"/>
                      <a:pt x="261" y="218"/>
                      <a:pt x="295" y="207"/>
                    </a:cubicBezTo>
                    <a:cubicBezTo>
                      <a:pt x="302" y="200"/>
                      <a:pt x="308" y="191"/>
                      <a:pt x="317" y="185"/>
                    </a:cubicBezTo>
                    <a:cubicBezTo>
                      <a:pt x="323" y="181"/>
                      <a:pt x="333" y="183"/>
                      <a:pt x="339" y="178"/>
                    </a:cubicBezTo>
                    <a:cubicBezTo>
                      <a:pt x="346" y="172"/>
                      <a:pt x="348" y="161"/>
                      <a:pt x="354" y="155"/>
                    </a:cubicBezTo>
                    <a:cubicBezTo>
                      <a:pt x="360" y="149"/>
                      <a:pt x="369" y="146"/>
                      <a:pt x="376" y="141"/>
                    </a:cubicBezTo>
                    <a:cubicBezTo>
                      <a:pt x="391" y="118"/>
                      <a:pt x="409" y="107"/>
                      <a:pt x="435" y="96"/>
                    </a:cubicBezTo>
                    <a:cubicBezTo>
                      <a:pt x="449" y="90"/>
                      <a:pt x="480" y="82"/>
                      <a:pt x="480" y="82"/>
                    </a:cubicBezTo>
                    <a:cubicBezTo>
                      <a:pt x="524" y="52"/>
                      <a:pt x="543" y="57"/>
                      <a:pt x="605" y="52"/>
                    </a:cubicBezTo>
                    <a:cubicBezTo>
                      <a:pt x="608" y="51"/>
                      <a:pt x="647" y="39"/>
                      <a:pt x="649" y="37"/>
                    </a:cubicBezTo>
                    <a:cubicBezTo>
                      <a:pt x="655" y="31"/>
                      <a:pt x="652" y="21"/>
                      <a:pt x="657" y="15"/>
                    </a:cubicBezTo>
                    <a:cubicBezTo>
                      <a:pt x="663" y="8"/>
                      <a:pt x="672" y="5"/>
                      <a:pt x="679" y="0"/>
                    </a:cubicBezTo>
                    <a:cubicBezTo>
                      <a:pt x="686" y="3"/>
                      <a:pt x="699" y="1"/>
                      <a:pt x="701" y="8"/>
                    </a:cubicBezTo>
                    <a:cubicBezTo>
                      <a:pt x="709" y="35"/>
                      <a:pt x="686" y="74"/>
                      <a:pt x="672" y="96"/>
                    </a:cubicBezTo>
                    <a:cubicBezTo>
                      <a:pt x="669" y="126"/>
                      <a:pt x="672" y="156"/>
                      <a:pt x="664" y="185"/>
                    </a:cubicBezTo>
                    <a:cubicBezTo>
                      <a:pt x="662" y="194"/>
                      <a:pt x="647" y="193"/>
                      <a:pt x="642" y="200"/>
                    </a:cubicBezTo>
                    <a:cubicBezTo>
                      <a:pt x="637" y="206"/>
                      <a:pt x="637" y="215"/>
                      <a:pt x="635" y="222"/>
                    </a:cubicBezTo>
                    <a:cubicBezTo>
                      <a:pt x="632" y="264"/>
                      <a:pt x="633" y="306"/>
                      <a:pt x="627" y="347"/>
                    </a:cubicBezTo>
                    <a:cubicBezTo>
                      <a:pt x="624" y="369"/>
                      <a:pt x="605" y="381"/>
                      <a:pt x="605" y="406"/>
                    </a:cubicBezTo>
                    <a:lnTo>
                      <a:pt x="0" y="384"/>
                    </a:lnTo>
                    <a:close/>
                  </a:path>
                </a:pathLst>
              </a:custGeom>
              <a:solidFill>
                <a:srgbClr val="00FFFF"/>
              </a:solidFill>
              <a:ln w="9525">
                <a:solidFill>
                  <a:schemeClr val="tx1"/>
                </a:solid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064" name="Text Box 226"/>
              <p:cNvSpPr txBox="1">
                <a:spLocks noChangeArrowheads="1"/>
              </p:cNvSpPr>
              <p:nvPr/>
            </p:nvSpPr>
            <p:spPr bwMode="auto">
              <a:xfrm>
                <a:off x="4682859" y="4495800"/>
                <a:ext cx="718082" cy="307777"/>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400" b="1">
                    <a:solidFill>
                      <a:srgbClr val="000000"/>
                    </a:solidFill>
                  </a:rPr>
                  <a:t>Stream</a:t>
                </a:r>
              </a:p>
            </p:txBody>
          </p:sp>
          <p:sp>
            <p:nvSpPr>
              <p:cNvPr id="1065" name="Freeform 227"/>
              <p:cNvSpPr>
                <a:spLocks/>
              </p:cNvSpPr>
              <p:nvPr/>
            </p:nvSpPr>
            <p:spPr bwMode="auto">
              <a:xfrm>
                <a:off x="1600200" y="4343400"/>
                <a:ext cx="7162800" cy="1828800"/>
              </a:xfrm>
              <a:custGeom>
                <a:avLst/>
                <a:gdLst>
                  <a:gd name="T0" fmla="*/ 2147483647 w 4535"/>
                  <a:gd name="T1" fmla="*/ 0 h 1103"/>
                  <a:gd name="T2" fmla="*/ 2147483647 w 4535"/>
                  <a:gd name="T3" fmla="*/ 2147483647 h 1103"/>
                  <a:gd name="T4" fmla="*/ 2147483647 w 4535"/>
                  <a:gd name="T5" fmla="*/ 2147483647 h 1103"/>
                  <a:gd name="T6" fmla="*/ 2147483647 w 4535"/>
                  <a:gd name="T7" fmla="*/ 2147483647 h 1103"/>
                  <a:gd name="T8" fmla="*/ 2147483647 w 4535"/>
                  <a:gd name="T9" fmla="*/ 2147483647 h 1103"/>
                  <a:gd name="T10" fmla="*/ 2147483647 w 4535"/>
                  <a:gd name="T11" fmla="*/ 2147483647 h 1103"/>
                  <a:gd name="T12" fmla="*/ 2147483647 w 4535"/>
                  <a:gd name="T13" fmla="*/ 2147483647 h 1103"/>
                  <a:gd name="T14" fmla="*/ 2147483647 w 4535"/>
                  <a:gd name="T15" fmla="*/ 2147483647 h 1103"/>
                  <a:gd name="T16" fmla="*/ 2147483647 w 4535"/>
                  <a:gd name="T17" fmla="*/ 2147483647 h 1103"/>
                  <a:gd name="T18" fmla="*/ 2147483647 w 4535"/>
                  <a:gd name="T19" fmla="*/ 2147483647 h 1103"/>
                  <a:gd name="T20" fmla="*/ 2147483647 w 4535"/>
                  <a:gd name="T21" fmla="*/ 2147483647 h 1103"/>
                  <a:gd name="T22" fmla="*/ 2147483647 w 4535"/>
                  <a:gd name="T23" fmla="*/ 2147483647 h 1103"/>
                  <a:gd name="T24" fmla="*/ 2147483647 w 4535"/>
                  <a:gd name="T25" fmla="*/ 2147483647 h 1103"/>
                  <a:gd name="T26" fmla="*/ 2147483647 w 4535"/>
                  <a:gd name="T27" fmla="*/ 2147483647 h 1103"/>
                  <a:gd name="T28" fmla="*/ 2147483647 w 4535"/>
                  <a:gd name="T29" fmla="*/ 2147483647 h 1103"/>
                  <a:gd name="T30" fmla="*/ 2147483647 w 4535"/>
                  <a:gd name="T31" fmla="*/ 2147483647 h 1103"/>
                  <a:gd name="T32" fmla="*/ 2147483647 w 4535"/>
                  <a:gd name="T33" fmla="*/ 2147483647 h 1103"/>
                  <a:gd name="T34" fmla="*/ 2147483647 w 4535"/>
                  <a:gd name="T35" fmla="*/ 2147483647 h 1103"/>
                  <a:gd name="T36" fmla="*/ 2147483647 w 4535"/>
                  <a:gd name="T37" fmla="*/ 2147483647 h 1103"/>
                  <a:gd name="T38" fmla="*/ 2147483647 w 4535"/>
                  <a:gd name="T39" fmla="*/ 2147483647 h 1103"/>
                  <a:gd name="T40" fmla="*/ 2147483647 w 4535"/>
                  <a:gd name="T41" fmla="*/ 2147483647 h 1103"/>
                  <a:gd name="T42" fmla="*/ 2147483647 w 4535"/>
                  <a:gd name="T43" fmla="*/ 2147483647 h 1103"/>
                  <a:gd name="T44" fmla="*/ 2147483647 w 4535"/>
                  <a:gd name="T45" fmla="*/ 2147483647 h 1103"/>
                  <a:gd name="T46" fmla="*/ 2147483647 w 4535"/>
                  <a:gd name="T47" fmla="*/ 2147483647 h 1103"/>
                  <a:gd name="T48" fmla="*/ 2147483647 w 4535"/>
                  <a:gd name="T49" fmla="*/ 2147483647 h 1103"/>
                  <a:gd name="T50" fmla="*/ 2147483647 w 4535"/>
                  <a:gd name="T51" fmla="*/ 2147483647 h 1103"/>
                  <a:gd name="T52" fmla="*/ 2147483647 w 4535"/>
                  <a:gd name="T53" fmla="*/ 2147483647 h 1103"/>
                  <a:gd name="T54" fmla="*/ 2147483647 w 4535"/>
                  <a:gd name="T55" fmla="*/ 2147483647 h 1103"/>
                  <a:gd name="T56" fmla="*/ 2147483647 w 4535"/>
                  <a:gd name="T57" fmla="*/ 2147483647 h 1103"/>
                  <a:gd name="T58" fmla="*/ 2147483647 w 4535"/>
                  <a:gd name="T59" fmla="*/ 2147483647 h 1103"/>
                  <a:gd name="T60" fmla="*/ 2147483647 w 4535"/>
                  <a:gd name="T61" fmla="*/ 2147483647 h 1103"/>
                  <a:gd name="T62" fmla="*/ 2147483647 w 4535"/>
                  <a:gd name="T63" fmla="*/ 2147483647 h 1103"/>
                  <a:gd name="T64" fmla="*/ 2147483647 w 4535"/>
                  <a:gd name="T65" fmla="*/ 2147483647 h 1103"/>
                  <a:gd name="T66" fmla="*/ 2147483647 w 4535"/>
                  <a:gd name="T67" fmla="*/ 2147483647 h 1103"/>
                  <a:gd name="T68" fmla="*/ 2147483647 w 4535"/>
                  <a:gd name="T69" fmla="*/ 2147483647 h 1103"/>
                  <a:gd name="T70" fmla="*/ 2147483647 w 4535"/>
                  <a:gd name="T71" fmla="*/ 2147483647 h 1103"/>
                  <a:gd name="T72" fmla="*/ 2147483647 w 4535"/>
                  <a:gd name="T73" fmla="*/ 2147483647 h 1103"/>
                  <a:gd name="T74" fmla="*/ 2147483647 w 4535"/>
                  <a:gd name="T75" fmla="*/ 2147483647 h 1103"/>
                  <a:gd name="T76" fmla="*/ 2147483647 w 4535"/>
                  <a:gd name="T77" fmla="*/ 2147483647 h 1103"/>
                  <a:gd name="T78" fmla="*/ 2147483647 w 4535"/>
                  <a:gd name="T79" fmla="*/ 2147483647 h 1103"/>
                  <a:gd name="T80" fmla="*/ 2147483647 w 4535"/>
                  <a:gd name="T81" fmla="*/ 2147483647 h 1103"/>
                  <a:gd name="T82" fmla="*/ 2147483647 w 4535"/>
                  <a:gd name="T83" fmla="*/ 2147483647 h 1103"/>
                  <a:gd name="T84" fmla="*/ 2147483647 w 4535"/>
                  <a:gd name="T85" fmla="*/ 2147483647 h 1103"/>
                  <a:gd name="T86" fmla="*/ 2147483647 w 4535"/>
                  <a:gd name="T87" fmla="*/ 2147483647 h 1103"/>
                  <a:gd name="T88" fmla="*/ 2147483647 w 4535"/>
                  <a:gd name="T89" fmla="*/ 2147483647 h 1103"/>
                  <a:gd name="T90" fmla="*/ 2147483647 w 4535"/>
                  <a:gd name="T91" fmla="*/ 2147483647 h 1103"/>
                  <a:gd name="T92" fmla="*/ 2147483647 w 4535"/>
                  <a:gd name="T93" fmla="*/ 0 h 11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35"/>
                  <a:gd name="T142" fmla="*/ 0 h 1103"/>
                  <a:gd name="T143" fmla="*/ 4535 w 4535"/>
                  <a:gd name="T144" fmla="*/ 1103 h 11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35" h="1103">
                    <a:moveTo>
                      <a:pt x="776" y="0"/>
                    </a:moveTo>
                    <a:cubicBezTo>
                      <a:pt x="803" y="94"/>
                      <a:pt x="790" y="34"/>
                      <a:pt x="798" y="184"/>
                    </a:cubicBezTo>
                    <a:cubicBezTo>
                      <a:pt x="785" y="225"/>
                      <a:pt x="792" y="228"/>
                      <a:pt x="835" y="236"/>
                    </a:cubicBezTo>
                    <a:cubicBezTo>
                      <a:pt x="865" y="257"/>
                      <a:pt x="848" y="251"/>
                      <a:pt x="887" y="251"/>
                    </a:cubicBezTo>
                    <a:cubicBezTo>
                      <a:pt x="1911" y="255"/>
                      <a:pt x="2935" y="255"/>
                      <a:pt x="3959" y="262"/>
                    </a:cubicBezTo>
                    <a:cubicBezTo>
                      <a:pt x="3979" y="262"/>
                      <a:pt x="4018" y="273"/>
                      <a:pt x="4018" y="273"/>
                    </a:cubicBezTo>
                    <a:cubicBezTo>
                      <a:pt x="4038" y="302"/>
                      <a:pt x="4050" y="309"/>
                      <a:pt x="4085" y="317"/>
                    </a:cubicBezTo>
                    <a:cubicBezTo>
                      <a:pt x="4108" y="392"/>
                      <a:pt x="4106" y="368"/>
                      <a:pt x="4203" y="376"/>
                    </a:cubicBezTo>
                    <a:cubicBezTo>
                      <a:pt x="4222" y="407"/>
                      <a:pt x="4234" y="434"/>
                      <a:pt x="4254" y="465"/>
                    </a:cubicBezTo>
                    <a:cubicBezTo>
                      <a:pt x="4264" y="480"/>
                      <a:pt x="4267" y="503"/>
                      <a:pt x="4284" y="509"/>
                    </a:cubicBezTo>
                    <a:cubicBezTo>
                      <a:pt x="4309" y="518"/>
                      <a:pt x="4333" y="525"/>
                      <a:pt x="4358" y="532"/>
                    </a:cubicBezTo>
                    <a:cubicBezTo>
                      <a:pt x="4370" y="568"/>
                      <a:pt x="4370" y="598"/>
                      <a:pt x="4402" y="620"/>
                    </a:cubicBezTo>
                    <a:cubicBezTo>
                      <a:pt x="4437" y="671"/>
                      <a:pt x="4417" y="654"/>
                      <a:pt x="4454" y="679"/>
                    </a:cubicBezTo>
                    <a:cubicBezTo>
                      <a:pt x="4465" y="714"/>
                      <a:pt x="4477" y="700"/>
                      <a:pt x="4498" y="731"/>
                    </a:cubicBezTo>
                    <a:cubicBezTo>
                      <a:pt x="4510" y="779"/>
                      <a:pt x="4522" y="755"/>
                      <a:pt x="4535" y="797"/>
                    </a:cubicBezTo>
                    <a:cubicBezTo>
                      <a:pt x="4528" y="819"/>
                      <a:pt x="4495" y="901"/>
                      <a:pt x="4476" y="908"/>
                    </a:cubicBezTo>
                    <a:cubicBezTo>
                      <a:pt x="4303" y="971"/>
                      <a:pt x="4180" y="963"/>
                      <a:pt x="3981" y="967"/>
                    </a:cubicBezTo>
                    <a:cubicBezTo>
                      <a:pt x="3744" y="984"/>
                      <a:pt x="3622" y="992"/>
                      <a:pt x="3331" y="997"/>
                    </a:cubicBezTo>
                    <a:cubicBezTo>
                      <a:pt x="3271" y="1016"/>
                      <a:pt x="3290" y="1012"/>
                      <a:pt x="3176" y="1012"/>
                    </a:cubicBezTo>
                    <a:cubicBezTo>
                      <a:pt x="2987" y="1012"/>
                      <a:pt x="2797" y="1007"/>
                      <a:pt x="2608" y="1004"/>
                    </a:cubicBezTo>
                    <a:cubicBezTo>
                      <a:pt x="2387" y="1009"/>
                      <a:pt x="2216" y="1026"/>
                      <a:pt x="2002" y="1034"/>
                    </a:cubicBezTo>
                    <a:cubicBezTo>
                      <a:pt x="1784" y="1103"/>
                      <a:pt x="1544" y="1044"/>
                      <a:pt x="1315" y="1041"/>
                    </a:cubicBezTo>
                    <a:cubicBezTo>
                      <a:pt x="1259" y="1023"/>
                      <a:pt x="1201" y="1016"/>
                      <a:pt x="1145" y="997"/>
                    </a:cubicBezTo>
                    <a:cubicBezTo>
                      <a:pt x="1114" y="987"/>
                      <a:pt x="1088" y="970"/>
                      <a:pt x="1057" y="960"/>
                    </a:cubicBezTo>
                    <a:cubicBezTo>
                      <a:pt x="1050" y="955"/>
                      <a:pt x="1043" y="949"/>
                      <a:pt x="1035" y="945"/>
                    </a:cubicBezTo>
                    <a:cubicBezTo>
                      <a:pt x="1021" y="939"/>
                      <a:pt x="990" y="930"/>
                      <a:pt x="990" y="930"/>
                    </a:cubicBezTo>
                    <a:cubicBezTo>
                      <a:pt x="932" y="872"/>
                      <a:pt x="829" y="877"/>
                      <a:pt x="754" y="871"/>
                    </a:cubicBezTo>
                    <a:cubicBezTo>
                      <a:pt x="684" y="849"/>
                      <a:pt x="617" y="839"/>
                      <a:pt x="555" y="797"/>
                    </a:cubicBezTo>
                    <a:cubicBezTo>
                      <a:pt x="550" y="790"/>
                      <a:pt x="547" y="781"/>
                      <a:pt x="540" y="775"/>
                    </a:cubicBezTo>
                    <a:cubicBezTo>
                      <a:pt x="527" y="764"/>
                      <a:pt x="496" y="746"/>
                      <a:pt x="496" y="746"/>
                    </a:cubicBezTo>
                    <a:cubicBezTo>
                      <a:pt x="491" y="739"/>
                      <a:pt x="488" y="730"/>
                      <a:pt x="481" y="724"/>
                    </a:cubicBezTo>
                    <a:cubicBezTo>
                      <a:pt x="475" y="719"/>
                      <a:pt x="465" y="722"/>
                      <a:pt x="459" y="716"/>
                    </a:cubicBezTo>
                    <a:cubicBezTo>
                      <a:pt x="421" y="678"/>
                      <a:pt x="485" y="705"/>
                      <a:pt x="429" y="687"/>
                    </a:cubicBezTo>
                    <a:cubicBezTo>
                      <a:pt x="344" y="629"/>
                      <a:pt x="465" y="709"/>
                      <a:pt x="385" y="664"/>
                    </a:cubicBezTo>
                    <a:cubicBezTo>
                      <a:pt x="370" y="655"/>
                      <a:pt x="341" y="635"/>
                      <a:pt x="341" y="635"/>
                    </a:cubicBezTo>
                    <a:cubicBezTo>
                      <a:pt x="323" y="609"/>
                      <a:pt x="304" y="611"/>
                      <a:pt x="289" y="583"/>
                    </a:cubicBezTo>
                    <a:cubicBezTo>
                      <a:pt x="282" y="570"/>
                      <a:pt x="268" y="526"/>
                      <a:pt x="259" y="517"/>
                    </a:cubicBezTo>
                    <a:cubicBezTo>
                      <a:pt x="246" y="504"/>
                      <a:pt x="230" y="497"/>
                      <a:pt x="215" y="487"/>
                    </a:cubicBezTo>
                    <a:cubicBezTo>
                      <a:pt x="208" y="482"/>
                      <a:pt x="193" y="472"/>
                      <a:pt x="193" y="472"/>
                    </a:cubicBezTo>
                    <a:cubicBezTo>
                      <a:pt x="183" y="446"/>
                      <a:pt x="141" y="406"/>
                      <a:pt x="141" y="406"/>
                    </a:cubicBezTo>
                    <a:cubicBezTo>
                      <a:pt x="126" y="358"/>
                      <a:pt x="147" y="408"/>
                      <a:pt x="112" y="369"/>
                    </a:cubicBezTo>
                    <a:cubicBezTo>
                      <a:pt x="51" y="300"/>
                      <a:pt x="109" y="344"/>
                      <a:pt x="60" y="310"/>
                    </a:cubicBezTo>
                    <a:cubicBezTo>
                      <a:pt x="55" y="303"/>
                      <a:pt x="52" y="294"/>
                      <a:pt x="45" y="288"/>
                    </a:cubicBezTo>
                    <a:cubicBezTo>
                      <a:pt x="39" y="283"/>
                      <a:pt x="28" y="286"/>
                      <a:pt x="23" y="280"/>
                    </a:cubicBezTo>
                    <a:cubicBezTo>
                      <a:pt x="12" y="269"/>
                      <a:pt x="13" y="251"/>
                      <a:pt x="8" y="236"/>
                    </a:cubicBezTo>
                    <a:cubicBezTo>
                      <a:pt x="0" y="163"/>
                      <a:pt x="1" y="192"/>
                      <a:pt x="1" y="148"/>
                    </a:cubicBezTo>
                    <a:lnTo>
                      <a:pt x="776" y="0"/>
                    </a:lnTo>
                    <a:close/>
                  </a:path>
                </a:pathLst>
              </a:custGeom>
              <a:solidFill>
                <a:srgbClr val="FFCC00"/>
              </a:solidFill>
              <a:ln w="9525">
                <a:solidFill>
                  <a:schemeClr val="tx1"/>
                </a:solid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066" name="Freeform 228" descr="Light downward diagonal"/>
              <p:cNvSpPr>
                <a:spLocks/>
              </p:cNvSpPr>
              <p:nvPr/>
            </p:nvSpPr>
            <p:spPr bwMode="auto">
              <a:xfrm>
                <a:off x="533400" y="3810000"/>
                <a:ext cx="2830513" cy="990600"/>
              </a:xfrm>
              <a:custGeom>
                <a:avLst/>
                <a:gdLst>
                  <a:gd name="T0" fmla="*/ 2147483647 w 1777"/>
                  <a:gd name="T1" fmla="*/ 2147483647 h 657"/>
                  <a:gd name="T2" fmla="*/ 2147483647 w 1777"/>
                  <a:gd name="T3" fmla="*/ 2147483647 h 657"/>
                  <a:gd name="T4" fmla="*/ 2147483647 w 1777"/>
                  <a:gd name="T5" fmla="*/ 2147483647 h 657"/>
                  <a:gd name="T6" fmla="*/ 2147483647 w 1777"/>
                  <a:gd name="T7" fmla="*/ 2147483647 h 657"/>
                  <a:gd name="T8" fmla="*/ 2147483647 w 1777"/>
                  <a:gd name="T9" fmla="*/ 2147483647 h 657"/>
                  <a:gd name="T10" fmla="*/ 2147483647 w 1777"/>
                  <a:gd name="T11" fmla="*/ 2147483647 h 657"/>
                  <a:gd name="T12" fmla="*/ 2147483647 w 1777"/>
                  <a:gd name="T13" fmla="*/ 2147483647 h 657"/>
                  <a:gd name="T14" fmla="*/ 2147483647 w 1777"/>
                  <a:gd name="T15" fmla="*/ 2147483647 h 657"/>
                  <a:gd name="T16" fmla="*/ 0 60000 65536"/>
                  <a:gd name="T17" fmla="*/ 0 60000 65536"/>
                  <a:gd name="T18" fmla="*/ 0 60000 65536"/>
                  <a:gd name="T19" fmla="*/ 0 60000 65536"/>
                  <a:gd name="T20" fmla="*/ 0 60000 65536"/>
                  <a:gd name="T21" fmla="*/ 0 60000 65536"/>
                  <a:gd name="T22" fmla="*/ 0 60000 65536"/>
                  <a:gd name="T23" fmla="*/ 0 60000 65536"/>
                  <a:gd name="T24" fmla="*/ 0 w 1777"/>
                  <a:gd name="T25" fmla="*/ 0 h 657"/>
                  <a:gd name="T26" fmla="*/ 1777 w 1777"/>
                  <a:gd name="T27" fmla="*/ 657 h 6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7" h="657">
                    <a:moveTo>
                      <a:pt x="14" y="62"/>
                    </a:moveTo>
                    <a:cubicBezTo>
                      <a:pt x="0" y="113"/>
                      <a:pt x="33" y="252"/>
                      <a:pt x="160" y="345"/>
                    </a:cubicBezTo>
                    <a:cubicBezTo>
                      <a:pt x="287" y="438"/>
                      <a:pt x="581" y="588"/>
                      <a:pt x="779" y="622"/>
                    </a:cubicBezTo>
                    <a:cubicBezTo>
                      <a:pt x="977" y="657"/>
                      <a:pt x="1195" y="643"/>
                      <a:pt x="1346" y="553"/>
                    </a:cubicBezTo>
                    <a:cubicBezTo>
                      <a:pt x="1497" y="463"/>
                      <a:pt x="1777" y="166"/>
                      <a:pt x="1685" y="83"/>
                    </a:cubicBezTo>
                    <a:cubicBezTo>
                      <a:pt x="1593" y="0"/>
                      <a:pt x="1031" y="59"/>
                      <a:pt x="791" y="53"/>
                    </a:cubicBezTo>
                    <a:cubicBezTo>
                      <a:pt x="551" y="47"/>
                      <a:pt x="374" y="46"/>
                      <a:pt x="245" y="47"/>
                    </a:cubicBezTo>
                    <a:cubicBezTo>
                      <a:pt x="116" y="48"/>
                      <a:pt x="62" y="59"/>
                      <a:pt x="14" y="62"/>
                    </a:cubicBezTo>
                    <a:close/>
                  </a:path>
                </a:pathLst>
              </a:custGeom>
              <a:pattFill prst="ltDnDiag">
                <a:fgClr>
                  <a:schemeClr val="folHlink"/>
                </a:fgClr>
                <a:bgClr>
                  <a:srgbClr val="FFFFFF"/>
                </a:bgClr>
              </a:pattFill>
              <a:ln w="9525">
                <a:solidFill>
                  <a:schemeClr val="tx1"/>
                </a:solidFill>
                <a:round/>
                <a:headEnd/>
                <a:tailEn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grpSp>
            <p:nvGrpSpPr>
              <p:cNvPr id="3" name="Group 234"/>
              <p:cNvGrpSpPr>
                <a:grpSpLocks/>
              </p:cNvGrpSpPr>
              <p:nvPr/>
            </p:nvGrpSpPr>
            <p:grpSpPr bwMode="auto">
              <a:xfrm rot="16200000">
                <a:off x="2637631" y="3915569"/>
                <a:ext cx="290513" cy="536575"/>
                <a:chOff x="1248" y="2016"/>
                <a:chExt cx="288" cy="528"/>
              </a:xfrm>
            </p:grpSpPr>
            <p:sp>
              <p:nvSpPr>
                <p:cNvPr id="1251" name="AutoShape 235"/>
                <p:cNvSpPr>
                  <a:spLocks noChangeArrowheads="1"/>
                </p:cNvSpPr>
                <p:nvPr/>
              </p:nvSpPr>
              <p:spPr bwMode="auto">
                <a:xfrm>
                  <a:off x="1248" y="2016"/>
                  <a:ext cx="288" cy="528"/>
                </a:xfrm>
                <a:prstGeom prst="can">
                  <a:avLst>
                    <a:gd name="adj" fmla="val 45833"/>
                  </a:avLst>
                </a:prstGeom>
                <a:solidFill>
                  <a:srgbClr val="00CC99"/>
                </a:solidFill>
                <a:ln w="9525">
                  <a:solidFill>
                    <a:schemeClr val="tx1"/>
                  </a:solidFill>
                  <a:round/>
                  <a:headEnd/>
                  <a:tailEnd/>
                </a:ln>
              </p:spPr>
              <p:txBody>
                <a:bodyPr wrap="none" anchor="ctr"/>
                <a:lstStyle/>
                <a:p>
                  <a:pPr eaLnBrk="0" fontAlgn="base" hangingPunct="0">
                    <a:spcBef>
                      <a:spcPct val="0"/>
                    </a:spcBef>
                    <a:spcAft>
                      <a:spcPct val="0"/>
                    </a:spcAft>
                  </a:pPr>
                  <a:endParaRPr lang="en-US" sz="4000" b="1">
                    <a:solidFill>
                      <a:srgbClr val="FFFF00"/>
                    </a:solidFill>
                    <a:latin typeface="Times New Roman" pitchFamily="18" charset="0"/>
                  </a:endParaRPr>
                </a:p>
              </p:txBody>
            </p:sp>
            <p:sp>
              <p:nvSpPr>
                <p:cNvPr id="1252" name="Freeform 236"/>
                <p:cNvSpPr>
                  <a:spLocks/>
                </p:cNvSpPr>
                <p:nvPr/>
              </p:nvSpPr>
              <p:spPr bwMode="auto">
                <a:xfrm>
                  <a:off x="1248" y="2208"/>
                  <a:ext cx="288" cy="48"/>
                </a:xfrm>
                <a:custGeom>
                  <a:avLst/>
                  <a:gdLst>
                    <a:gd name="T0" fmla="*/ 0 w 288"/>
                    <a:gd name="T1" fmla="*/ 0 h 48"/>
                    <a:gd name="T2" fmla="*/ 144 w 288"/>
                    <a:gd name="T3" fmla="*/ 48 h 48"/>
                    <a:gd name="T4" fmla="*/ 288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solidFill>
                  <a:srgbClr val="00CC99"/>
                </a:solidFill>
                <a:ln w="9525">
                  <a:solidFill>
                    <a:schemeClr val="tx1"/>
                  </a:solidFill>
                  <a:round/>
                  <a:headEnd/>
                  <a:tailEn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sp>
              <p:nvSpPr>
                <p:cNvPr id="1253" name="Freeform 237"/>
                <p:cNvSpPr>
                  <a:spLocks/>
                </p:cNvSpPr>
                <p:nvPr/>
              </p:nvSpPr>
              <p:spPr bwMode="auto">
                <a:xfrm>
                  <a:off x="1248" y="2304"/>
                  <a:ext cx="288" cy="48"/>
                </a:xfrm>
                <a:custGeom>
                  <a:avLst/>
                  <a:gdLst>
                    <a:gd name="T0" fmla="*/ 0 w 288"/>
                    <a:gd name="T1" fmla="*/ 0 h 48"/>
                    <a:gd name="T2" fmla="*/ 144 w 288"/>
                    <a:gd name="T3" fmla="*/ 48 h 48"/>
                    <a:gd name="T4" fmla="*/ 288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solidFill>
                  <a:srgbClr val="00CC99"/>
                </a:solidFill>
                <a:ln w="9525">
                  <a:solidFill>
                    <a:schemeClr val="tx1"/>
                  </a:solidFill>
                  <a:round/>
                  <a:headEnd/>
                  <a:tailEn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sp>
              <p:nvSpPr>
                <p:cNvPr id="1254" name="Freeform 238"/>
                <p:cNvSpPr>
                  <a:spLocks/>
                </p:cNvSpPr>
                <p:nvPr/>
              </p:nvSpPr>
              <p:spPr bwMode="auto">
                <a:xfrm>
                  <a:off x="1248" y="2400"/>
                  <a:ext cx="288" cy="48"/>
                </a:xfrm>
                <a:custGeom>
                  <a:avLst/>
                  <a:gdLst>
                    <a:gd name="T0" fmla="*/ 0 w 288"/>
                    <a:gd name="T1" fmla="*/ 0 h 48"/>
                    <a:gd name="T2" fmla="*/ 144 w 288"/>
                    <a:gd name="T3" fmla="*/ 48 h 48"/>
                    <a:gd name="T4" fmla="*/ 288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solidFill>
                  <a:srgbClr val="00CC99"/>
                </a:solidFill>
                <a:ln w="9525">
                  <a:solidFill>
                    <a:schemeClr val="tx1"/>
                  </a:solidFill>
                  <a:round/>
                  <a:headEnd/>
                  <a:tailEn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grpSp>
          <p:grpSp>
            <p:nvGrpSpPr>
              <p:cNvPr id="4" name="Group 239"/>
              <p:cNvGrpSpPr>
                <a:grpSpLocks/>
              </p:cNvGrpSpPr>
              <p:nvPr/>
            </p:nvGrpSpPr>
            <p:grpSpPr bwMode="auto">
              <a:xfrm rot="4270898">
                <a:off x="1723231" y="3839369"/>
                <a:ext cx="288925" cy="534988"/>
                <a:chOff x="1248" y="2016"/>
                <a:chExt cx="288" cy="528"/>
              </a:xfrm>
            </p:grpSpPr>
            <p:sp>
              <p:nvSpPr>
                <p:cNvPr id="1247" name="AutoShape 240"/>
                <p:cNvSpPr>
                  <a:spLocks noChangeArrowheads="1"/>
                </p:cNvSpPr>
                <p:nvPr/>
              </p:nvSpPr>
              <p:spPr bwMode="auto">
                <a:xfrm>
                  <a:off x="1248" y="2016"/>
                  <a:ext cx="288" cy="528"/>
                </a:xfrm>
                <a:prstGeom prst="can">
                  <a:avLst>
                    <a:gd name="adj" fmla="val 45833"/>
                  </a:avLst>
                </a:prstGeom>
                <a:solidFill>
                  <a:srgbClr val="00CC99"/>
                </a:solidFill>
                <a:ln w="9525">
                  <a:solidFill>
                    <a:schemeClr val="tx1"/>
                  </a:solidFill>
                  <a:round/>
                  <a:headEnd/>
                  <a:tailEnd/>
                </a:ln>
              </p:spPr>
              <p:txBody>
                <a:bodyPr wrap="none" anchor="ctr"/>
                <a:lstStyle/>
                <a:p>
                  <a:pPr eaLnBrk="0" fontAlgn="base" hangingPunct="0">
                    <a:spcBef>
                      <a:spcPct val="0"/>
                    </a:spcBef>
                    <a:spcAft>
                      <a:spcPct val="0"/>
                    </a:spcAft>
                  </a:pPr>
                  <a:endParaRPr lang="en-US" sz="4000" b="1">
                    <a:solidFill>
                      <a:srgbClr val="FFFF00"/>
                    </a:solidFill>
                    <a:latin typeface="Times New Roman" pitchFamily="18" charset="0"/>
                  </a:endParaRPr>
                </a:p>
              </p:txBody>
            </p:sp>
            <p:sp>
              <p:nvSpPr>
                <p:cNvPr id="1248" name="Freeform 241"/>
                <p:cNvSpPr>
                  <a:spLocks/>
                </p:cNvSpPr>
                <p:nvPr/>
              </p:nvSpPr>
              <p:spPr bwMode="auto">
                <a:xfrm>
                  <a:off x="1248" y="2208"/>
                  <a:ext cx="288" cy="48"/>
                </a:xfrm>
                <a:custGeom>
                  <a:avLst/>
                  <a:gdLst>
                    <a:gd name="T0" fmla="*/ 0 w 288"/>
                    <a:gd name="T1" fmla="*/ 0 h 48"/>
                    <a:gd name="T2" fmla="*/ 144 w 288"/>
                    <a:gd name="T3" fmla="*/ 48 h 48"/>
                    <a:gd name="T4" fmla="*/ 288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solidFill>
                  <a:srgbClr val="00CC99"/>
                </a:solidFill>
                <a:ln w="9525">
                  <a:solidFill>
                    <a:schemeClr val="tx1"/>
                  </a:solidFill>
                  <a:round/>
                  <a:headEnd/>
                  <a:tailEn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sp>
              <p:nvSpPr>
                <p:cNvPr id="1249" name="Freeform 242"/>
                <p:cNvSpPr>
                  <a:spLocks/>
                </p:cNvSpPr>
                <p:nvPr/>
              </p:nvSpPr>
              <p:spPr bwMode="auto">
                <a:xfrm>
                  <a:off x="1248" y="2304"/>
                  <a:ext cx="288" cy="48"/>
                </a:xfrm>
                <a:custGeom>
                  <a:avLst/>
                  <a:gdLst>
                    <a:gd name="T0" fmla="*/ 0 w 288"/>
                    <a:gd name="T1" fmla="*/ 0 h 48"/>
                    <a:gd name="T2" fmla="*/ 144 w 288"/>
                    <a:gd name="T3" fmla="*/ 48 h 48"/>
                    <a:gd name="T4" fmla="*/ 288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solidFill>
                  <a:srgbClr val="00CC99"/>
                </a:solidFill>
                <a:ln w="9525">
                  <a:solidFill>
                    <a:schemeClr val="tx1"/>
                  </a:solidFill>
                  <a:round/>
                  <a:headEnd/>
                  <a:tailEn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sp>
              <p:nvSpPr>
                <p:cNvPr id="1250" name="Freeform 243"/>
                <p:cNvSpPr>
                  <a:spLocks/>
                </p:cNvSpPr>
                <p:nvPr/>
              </p:nvSpPr>
              <p:spPr bwMode="auto">
                <a:xfrm>
                  <a:off x="1248" y="2400"/>
                  <a:ext cx="288" cy="48"/>
                </a:xfrm>
                <a:custGeom>
                  <a:avLst/>
                  <a:gdLst>
                    <a:gd name="T0" fmla="*/ 0 w 288"/>
                    <a:gd name="T1" fmla="*/ 0 h 48"/>
                    <a:gd name="T2" fmla="*/ 144 w 288"/>
                    <a:gd name="T3" fmla="*/ 48 h 48"/>
                    <a:gd name="T4" fmla="*/ 288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solidFill>
                  <a:srgbClr val="00CC99"/>
                </a:solidFill>
                <a:ln w="9525">
                  <a:solidFill>
                    <a:schemeClr val="tx1"/>
                  </a:solidFill>
                  <a:round/>
                  <a:headEnd/>
                  <a:tailEn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grpSp>
          <p:sp>
            <p:nvSpPr>
              <p:cNvPr id="1069" name="Text Box 244"/>
              <p:cNvSpPr txBox="1">
                <a:spLocks noChangeArrowheads="1"/>
              </p:cNvSpPr>
              <p:nvPr/>
            </p:nvSpPr>
            <p:spPr bwMode="auto">
              <a:xfrm>
                <a:off x="3019258" y="5057565"/>
                <a:ext cx="1892634" cy="707886"/>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b="1" dirty="0">
                    <a:solidFill>
                      <a:srgbClr val="000000"/>
                    </a:solidFill>
                  </a:rPr>
                  <a:t>6. Discharge to</a:t>
                </a:r>
              </a:p>
              <a:p>
                <a:pPr algn="ctr" eaLnBrk="0" fontAlgn="base" hangingPunct="0">
                  <a:spcBef>
                    <a:spcPct val="0"/>
                  </a:spcBef>
                  <a:spcAft>
                    <a:spcPct val="0"/>
                  </a:spcAft>
                </a:pPr>
                <a:r>
                  <a:rPr lang="en-US" sz="2000" b="1" dirty="0">
                    <a:solidFill>
                      <a:srgbClr val="000000"/>
                    </a:solidFill>
                  </a:rPr>
                  <a:t>aquatic habitats</a:t>
                </a:r>
              </a:p>
            </p:txBody>
          </p:sp>
          <p:sp>
            <p:nvSpPr>
              <p:cNvPr id="1070" name="Text Box 245"/>
              <p:cNvSpPr txBox="1">
                <a:spLocks noChangeArrowheads="1"/>
              </p:cNvSpPr>
              <p:nvPr/>
            </p:nvSpPr>
            <p:spPr bwMode="auto">
              <a:xfrm>
                <a:off x="1784073" y="4953000"/>
                <a:ext cx="1402372" cy="369332"/>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b="1" dirty="0">
                    <a:solidFill>
                      <a:srgbClr val="000000"/>
                    </a:solidFill>
                  </a:rPr>
                  <a:t>Free Product</a:t>
                </a:r>
              </a:p>
            </p:txBody>
          </p:sp>
          <p:sp>
            <p:nvSpPr>
              <p:cNvPr id="1071" name="Freeform 246"/>
              <p:cNvSpPr>
                <a:spLocks/>
              </p:cNvSpPr>
              <p:nvPr/>
            </p:nvSpPr>
            <p:spPr bwMode="auto">
              <a:xfrm rot="21426177">
                <a:off x="1219200" y="4664075"/>
                <a:ext cx="2057400" cy="304800"/>
              </a:xfrm>
              <a:custGeom>
                <a:avLst/>
                <a:gdLst>
                  <a:gd name="T0" fmla="*/ 2147483647 w 1698"/>
                  <a:gd name="T1" fmla="*/ 2147483647 h 215"/>
                  <a:gd name="T2" fmla="*/ 2147483647 w 1698"/>
                  <a:gd name="T3" fmla="*/ 2147483647 h 215"/>
                  <a:gd name="T4" fmla="*/ 2147483647 w 1698"/>
                  <a:gd name="T5" fmla="*/ 2147483647 h 215"/>
                  <a:gd name="T6" fmla="*/ 2147483647 w 1698"/>
                  <a:gd name="T7" fmla="*/ 2147483647 h 215"/>
                  <a:gd name="T8" fmla="*/ 2147483647 w 1698"/>
                  <a:gd name="T9" fmla="*/ 2147483647 h 215"/>
                  <a:gd name="T10" fmla="*/ 2147483647 w 1698"/>
                  <a:gd name="T11" fmla="*/ 2147483647 h 215"/>
                  <a:gd name="T12" fmla="*/ 2147483647 w 1698"/>
                  <a:gd name="T13" fmla="*/ 2147483647 h 215"/>
                  <a:gd name="T14" fmla="*/ 2147483647 w 1698"/>
                  <a:gd name="T15" fmla="*/ 2147483647 h 215"/>
                  <a:gd name="T16" fmla="*/ 2147483647 w 1698"/>
                  <a:gd name="T17" fmla="*/ 2147483647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98"/>
                  <a:gd name="T28" fmla="*/ 0 h 215"/>
                  <a:gd name="T29" fmla="*/ 1698 w 1698"/>
                  <a:gd name="T30" fmla="*/ 215 h 2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98" h="215">
                    <a:moveTo>
                      <a:pt x="1680" y="137"/>
                    </a:moveTo>
                    <a:cubicBezTo>
                      <a:pt x="1642" y="125"/>
                      <a:pt x="1602" y="123"/>
                      <a:pt x="1562" y="123"/>
                    </a:cubicBezTo>
                    <a:cubicBezTo>
                      <a:pt x="565" y="120"/>
                      <a:pt x="0" y="0"/>
                      <a:pt x="432" y="137"/>
                    </a:cubicBezTo>
                    <a:cubicBezTo>
                      <a:pt x="442" y="201"/>
                      <a:pt x="432" y="204"/>
                      <a:pt x="498" y="204"/>
                    </a:cubicBezTo>
                    <a:lnTo>
                      <a:pt x="1676" y="215"/>
                    </a:lnTo>
                    <a:cubicBezTo>
                      <a:pt x="1677" y="189"/>
                      <a:pt x="1670" y="161"/>
                      <a:pt x="1680" y="137"/>
                    </a:cubicBezTo>
                    <a:cubicBezTo>
                      <a:pt x="1685" y="125"/>
                      <a:pt x="1698" y="162"/>
                      <a:pt x="1694" y="174"/>
                    </a:cubicBezTo>
                    <a:cubicBezTo>
                      <a:pt x="1691" y="182"/>
                      <a:pt x="1679" y="165"/>
                      <a:pt x="1672" y="160"/>
                    </a:cubicBezTo>
                    <a:cubicBezTo>
                      <a:pt x="1654" y="131"/>
                      <a:pt x="1649" y="137"/>
                      <a:pt x="1680" y="137"/>
                    </a:cubicBezTo>
                    <a:close/>
                  </a:path>
                </a:pathLst>
              </a:custGeom>
              <a:solidFill>
                <a:srgbClr val="FF0000"/>
              </a:solidFill>
              <a:ln w="9525">
                <a:solidFill>
                  <a:schemeClr val="tx1"/>
                </a:solid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072" name="Line 247"/>
              <p:cNvSpPr>
                <a:spLocks noChangeShapeType="1"/>
              </p:cNvSpPr>
              <p:nvPr/>
            </p:nvSpPr>
            <p:spPr bwMode="auto">
              <a:xfrm flipH="1">
                <a:off x="304800" y="4800600"/>
                <a:ext cx="8610600"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sp>
            <p:nvSpPr>
              <p:cNvPr id="1073" name="Freeform 248"/>
              <p:cNvSpPr>
                <a:spLocks/>
              </p:cNvSpPr>
              <p:nvPr/>
            </p:nvSpPr>
            <p:spPr bwMode="auto">
              <a:xfrm>
                <a:off x="6772275" y="3308350"/>
                <a:ext cx="177800" cy="2921000"/>
              </a:xfrm>
              <a:custGeom>
                <a:avLst/>
                <a:gdLst>
                  <a:gd name="T0" fmla="*/ 2147483647 w 112"/>
                  <a:gd name="T1" fmla="*/ 0 h 1840"/>
                  <a:gd name="T2" fmla="*/ 0 w 112"/>
                  <a:gd name="T3" fmla="*/ 0 h 1840"/>
                  <a:gd name="T4" fmla="*/ 0 w 112"/>
                  <a:gd name="T5" fmla="*/ 2147483647 h 1840"/>
                  <a:gd name="T6" fmla="*/ 2147483647 w 112"/>
                  <a:gd name="T7" fmla="*/ 2147483647 h 1840"/>
                  <a:gd name="T8" fmla="*/ 2147483647 w 112"/>
                  <a:gd name="T9" fmla="*/ 2147483647 h 1840"/>
                  <a:gd name="T10" fmla="*/ 2147483647 w 112"/>
                  <a:gd name="T11" fmla="*/ 2147483647 h 1840"/>
                  <a:gd name="T12" fmla="*/ 2147483647 w 112"/>
                  <a:gd name="T13" fmla="*/ 0 h 1840"/>
                  <a:gd name="T14" fmla="*/ 0 60000 65536"/>
                  <a:gd name="T15" fmla="*/ 0 60000 65536"/>
                  <a:gd name="T16" fmla="*/ 0 60000 65536"/>
                  <a:gd name="T17" fmla="*/ 0 60000 65536"/>
                  <a:gd name="T18" fmla="*/ 0 60000 65536"/>
                  <a:gd name="T19" fmla="*/ 0 60000 65536"/>
                  <a:gd name="T20" fmla="*/ 0 60000 65536"/>
                  <a:gd name="T21" fmla="*/ 0 w 112"/>
                  <a:gd name="T22" fmla="*/ 0 h 1840"/>
                  <a:gd name="T23" fmla="*/ 112 w 112"/>
                  <a:gd name="T24" fmla="*/ 1840 h 18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1840">
                    <a:moveTo>
                      <a:pt x="104" y="0"/>
                    </a:moveTo>
                    <a:lnTo>
                      <a:pt x="0" y="0"/>
                    </a:lnTo>
                    <a:lnTo>
                      <a:pt x="0" y="1840"/>
                    </a:lnTo>
                    <a:lnTo>
                      <a:pt x="24" y="1840"/>
                    </a:lnTo>
                    <a:lnTo>
                      <a:pt x="24" y="20"/>
                    </a:lnTo>
                    <a:lnTo>
                      <a:pt x="112" y="24"/>
                    </a:lnTo>
                    <a:lnTo>
                      <a:pt x="104" y="0"/>
                    </a:lnTo>
                    <a:close/>
                  </a:path>
                </a:pathLst>
              </a:custGeom>
              <a:solidFill>
                <a:srgbClr val="CCFFCC"/>
              </a:solidFill>
              <a:ln w="12700">
                <a:solidFill>
                  <a:schemeClr val="tx1"/>
                </a:solidFill>
                <a:round/>
                <a:headEnd/>
                <a:tailEn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sp>
            <p:nvSpPr>
              <p:cNvPr id="1074" name="Freeform 250"/>
              <p:cNvSpPr>
                <a:spLocks/>
              </p:cNvSpPr>
              <p:nvPr/>
            </p:nvSpPr>
            <p:spPr bwMode="auto">
              <a:xfrm>
                <a:off x="4419600" y="4800600"/>
                <a:ext cx="914400" cy="304800"/>
              </a:xfrm>
              <a:custGeom>
                <a:avLst/>
                <a:gdLst>
                  <a:gd name="T0" fmla="*/ 0 w 1012"/>
                  <a:gd name="T1" fmla="*/ 0 h 650"/>
                  <a:gd name="T2" fmla="*/ 2147483647 w 1012"/>
                  <a:gd name="T3" fmla="*/ 2147483647 h 650"/>
                  <a:gd name="T4" fmla="*/ 2147483647 w 1012"/>
                  <a:gd name="T5" fmla="*/ 2147483647 h 650"/>
                  <a:gd name="T6" fmla="*/ 2147483647 w 1012"/>
                  <a:gd name="T7" fmla="*/ 2147483647 h 650"/>
                  <a:gd name="T8" fmla="*/ 2147483647 w 1012"/>
                  <a:gd name="T9" fmla="*/ 2147483647 h 650"/>
                  <a:gd name="T10" fmla="*/ 2147483647 w 1012"/>
                  <a:gd name="T11" fmla="*/ 2147483647 h 650"/>
                  <a:gd name="T12" fmla="*/ 2147483647 w 1012"/>
                  <a:gd name="T13" fmla="*/ 2147483647 h 650"/>
                  <a:gd name="T14" fmla="*/ 2147483647 w 1012"/>
                  <a:gd name="T15" fmla="*/ 2147483647 h 650"/>
                  <a:gd name="T16" fmla="*/ 2147483647 w 1012"/>
                  <a:gd name="T17" fmla="*/ 2147483647 h 650"/>
                  <a:gd name="T18" fmla="*/ 2147483647 w 1012"/>
                  <a:gd name="T19" fmla="*/ 2147483647 h 650"/>
                  <a:gd name="T20" fmla="*/ 2147483647 w 1012"/>
                  <a:gd name="T21" fmla="*/ 2147483647 h 650"/>
                  <a:gd name="T22" fmla="*/ 2147483647 w 1012"/>
                  <a:gd name="T23" fmla="*/ 2147483647 h 650"/>
                  <a:gd name="T24" fmla="*/ 2147483647 w 1012"/>
                  <a:gd name="T25" fmla="*/ 2147483647 h 650"/>
                  <a:gd name="T26" fmla="*/ 2147483647 w 1012"/>
                  <a:gd name="T27" fmla="*/ 2147483647 h 650"/>
                  <a:gd name="T28" fmla="*/ 2147483647 w 1012"/>
                  <a:gd name="T29" fmla="*/ 2147483647 h 650"/>
                  <a:gd name="T30" fmla="*/ 2147483647 w 1012"/>
                  <a:gd name="T31" fmla="*/ 2147483647 h 650"/>
                  <a:gd name="T32" fmla="*/ 2147483647 w 1012"/>
                  <a:gd name="T33" fmla="*/ 2147483647 h 650"/>
                  <a:gd name="T34" fmla="*/ 2147483647 w 1012"/>
                  <a:gd name="T35" fmla="*/ 2147483647 h 650"/>
                  <a:gd name="T36" fmla="*/ 2147483647 w 1012"/>
                  <a:gd name="T37" fmla="*/ 2147483647 h 650"/>
                  <a:gd name="T38" fmla="*/ 2147483647 w 1012"/>
                  <a:gd name="T39" fmla="*/ 721674923 h 650"/>
                  <a:gd name="T40" fmla="*/ 0 w 1012"/>
                  <a:gd name="T41" fmla="*/ 0 h 6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2"/>
                  <a:gd name="T64" fmla="*/ 0 h 650"/>
                  <a:gd name="T65" fmla="*/ 1012 w 1012"/>
                  <a:gd name="T66" fmla="*/ 650 h 6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2" h="650">
                    <a:moveTo>
                      <a:pt x="0" y="0"/>
                    </a:moveTo>
                    <a:cubicBezTo>
                      <a:pt x="7" y="76"/>
                      <a:pt x="0" y="99"/>
                      <a:pt x="59" y="140"/>
                    </a:cubicBezTo>
                    <a:cubicBezTo>
                      <a:pt x="77" y="166"/>
                      <a:pt x="93" y="166"/>
                      <a:pt x="111" y="192"/>
                    </a:cubicBezTo>
                    <a:cubicBezTo>
                      <a:pt x="120" y="221"/>
                      <a:pt x="130" y="234"/>
                      <a:pt x="155" y="251"/>
                    </a:cubicBezTo>
                    <a:cubicBezTo>
                      <a:pt x="173" y="277"/>
                      <a:pt x="173" y="292"/>
                      <a:pt x="199" y="310"/>
                    </a:cubicBezTo>
                    <a:cubicBezTo>
                      <a:pt x="218" y="362"/>
                      <a:pt x="225" y="374"/>
                      <a:pt x="281" y="391"/>
                    </a:cubicBezTo>
                    <a:cubicBezTo>
                      <a:pt x="291" y="423"/>
                      <a:pt x="292" y="456"/>
                      <a:pt x="303" y="487"/>
                    </a:cubicBezTo>
                    <a:cubicBezTo>
                      <a:pt x="304" y="493"/>
                      <a:pt x="311" y="550"/>
                      <a:pt x="317" y="554"/>
                    </a:cubicBezTo>
                    <a:cubicBezTo>
                      <a:pt x="336" y="568"/>
                      <a:pt x="362" y="569"/>
                      <a:pt x="384" y="576"/>
                    </a:cubicBezTo>
                    <a:cubicBezTo>
                      <a:pt x="399" y="581"/>
                      <a:pt x="428" y="590"/>
                      <a:pt x="428" y="590"/>
                    </a:cubicBezTo>
                    <a:cubicBezTo>
                      <a:pt x="464" y="615"/>
                      <a:pt x="504" y="638"/>
                      <a:pt x="546" y="650"/>
                    </a:cubicBezTo>
                    <a:cubicBezTo>
                      <a:pt x="563" y="647"/>
                      <a:pt x="582" y="649"/>
                      <a:pt x="598" y="642"/>
                    </a:cubicBezTo>
                    <a:cubicBezTo>
                      <a:pt x="623" y="631"/>
                      <a:pt x="622" y="574"/>
                      <a:pt x="642" y="554"/>
                    </a:cubicBezTo>
                    <a:cubicBezTo>
                      <a:pt x="664" y="532"/>
                      <a:pt x="663" y="545"/>
                      <a:pt x="687" y="531"/>
                    </a:cubicBezTo>
                    <a:cubicBezTo>
                      <a:pt x="763" y="489"/>
                      <a:pt x="703" y="512"/>
                      <a:pt x="753" y="494"/>
                    </a:cubicBezTo>
                    <a:cubicBezTo>
                      <a:pt x="772" y="467"/>
                      <a:pt x="780" y="437"/>
                      <a:pt x="790" y="406"/>
                    </a:cubicBezTo>
                    <a:cubicBezTo>
                      <a:pt x="798" y="346"/>
                      <a:pt x="824" y="264"/>
                      <a:pt x="879" y="229"/>
                    </a:cubicBezTo>
                    <a:cubicBezTo>
                      <a:pt x="895" y="203"/>
                      <a:pt x="909" y="183"/>
                      <a:pt x="930" y="162"/>
                    </a:cubicBezTo>
                    <a:cubicBezTo>
                      <a:pt x="941" y="133"/>
                      <a:pt x="957" y="120"/>
                      <a:pt x="982" y="103"/>
                    </a:cubicBezTo>
                    <a:cubicBezTo>
                      <a:pt x="993" y="68"/>
                      <a:pt x="1012" y="46"/>
                      <a:pt x="1012" y="7"/>
                    </a:cubicBezTo>
                    <a:lnTo>
                      <a:pt x="0" y="0"/>
                    </a:lnTo>
                    <a:close/>
                  </a:path>
                </a:pathLst>
              </a:custGeom>
              <a:solidFill>
                <a:srgbClr val="00FFFF">
                  <a:alpha val="50195"/>
                </a:srgbClr>
              </a:solidFill>
              <a:ln w="9525">
                <a:solidFill>
                  <a:schemeClr val="tx1"/>
                </a:solid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075" name="Line 252"/>
              <p:cNvSpPr>
                <a:spLocks noChangeShapeType="1"/>
              </p:cNvSpPr>
              <p:nvPr/>
            </p:nvSpPr>
            <p:spPr bwMode="auto">
              <a:xfrm flipV="1">
                <a:off x="1447800" y="4876800"/>
                <a:ext cx="533400" cy="336112"/>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076" name="Line 253"/>
              <p:cNvSpPr>
                <a:spLocks noChangeShapeType="1"/>
              </p:cNvSpPr>
              <p:nvPr/>
            </p:nvSpPr>
            <p:spPr bwMode="auto">
              <a:xfrm flipV="1">
                <a:off x="4572000" y="4953000"/>
                <a:ext cx="304800" cy="1524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077" name="Text Box 254"/>
              <p:cNvSpPr txBox="1">
                <a:spLocks noChangeArrowheads="1"/>
              </p:cNvSpPr>
              <p:nvPr/>
            </p:nvSpPr>
            <p:spPr bwMode="auto">
              <a:xfrm>
                <a:off x="4977507" y="5261151"/>
                <a:ext cx="1753493" cy="369332"/>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b="1" dirty="0">
                    <a:solidFill>
                      <a:srgbClr val="000000"/>
                    </a:solidFill>
                  </a:rPr>
                  <a:t>Dissolved plume</a:t>
                </a:r>
              </a:p>
            </p:txBody>
          </p:sp>
          <p:sp>
            <p:nvSpPr>
              <p:cNvPr id="1078" name="Freeform 255" descr="Small grid"/>
              <p:cNvSpPr>
                <a:spLocks/>
              </p:cNvSpPr>
              <p:nvPr/>
            </p:nvSpPr>
            <p:spPr bwMode="auto">
              <a:xfrm>
                <a:off x="568325" y="3886200"/>
                <a:ext cx="912813" cy="336550"/>
              </a:xfrm>
              <a:custGeom>
                <a:avLst/>
                <a:gdLst>
                  <a:gd name="T0" fmla="*/ 2147483647 w 575"/>
                  <a:gd name="T1" fmla="*/ 2147483647 h 212"/>
                  <a:gd name="T2" fmla="*/ 2147483647 w 575"/>
                  <a:gd name="T3" fmla="*/ 2147483647 h 212"/>
                  <a:gd name="T4" fmla="*/ 2147483647 w 575"/>
                  <a:gd name="T5" fmla="*/ 2147483647 h 212"/>
                  <a:gd name="T6" fmla="*/ 2147483647 w 575"/>
                  <a:gd name="T7" fmla="*/ 2147483647 h 212"/>
                  <a:gd name="T8" fmla="*/ 2147483647 w 575"/>
                  <a:gd name="T9" fmla="*/ 2147483647 h 212"/>
                  <a:gd name="T10" fmla="*/ 2147483647 w 575"/>
                  <a:gd name="T11" fmla="*/ 2147483647 h 212"/>
                  <a:gd name="T12" fmla="*/ 2147483647 w 575"/>
                  <a:gd name="T13" fmla="*/ 2147483647 h 212"/>
                  <a:gd name="T14" fmla="*/ 2147483647 w 575"/>
                  <a:gd name="T15" fmla="*/ 2147483647 h 212"/>
                  <a:gd name="T16" fmla="*/ 2147483647 w 575"/>
                  <a:gd name="T17" fmla="*/ 2147483647 h 212"/>
                  <a:gd name="T18" fmla="*/ 2147483647 w 575"/>
                  <a:gd name="T19" fmla="*/ 2147483647 h 212"/>
                  <a:gd name="T20" fmla="*/ 2147483647 w 575"/>
                  <a:gd name="T21" fmla="*/ 2147483647 h 212"/>
                  <a:gd name="T22" fmla="*/ 2147483647 w 575"/>
                  <a:gd name="T23" fmla="*/ 2147483647 h 212"/>
                  <a:gd name="T24" fmla="*/ 2147483647 w 575"/>
                  <a:gd name="T25" fmla="*/ 2147483647 h 212"/>
                  <a:gd name="T26" fmla="*/ 2147483647 w 575"/>
                  <a:gd name="T27" fmla="*/ 2147483647 h 212"/>
                  <a:gd name="T28" fmla="*/ 2147483647 w 575"/>
                  <a:gd name="T29" fmla="*/ 2147483647 h 2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5"/>
                  <a:gd name="T46" fmla="*/ 0 h 212"/>
                  <a:gd name="T47" fmla="*/ 575 w 575"/>
                  <a:gd name="T48" fmla="*/ 212 h 2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5" h="212">
                    <a:moveTo>
                      <a:pt x="4" y="6"/>
                    </a:moveTo>
                    <a:cubicBezTo>
                      <a:pt x="26" y="6"/>
                      <a:pt x="48" y="6"/>
                      <a:pt x="70" y="6"/>
                    </a:cubicBezTo>
                    <a:cubicBezTo>
                      <a:pt x="231" y="7"/>
                      <a:pt x="393" y="0"/>
                      <a:pt x="554" y="10"/>
                    </a:cubicBezTo>
                    <a:cubicBezTo>
                      <a:pt x="575" y="11"/>
                      <a:pt x="533" y="52"/>
                      <a:pt x="513" y="58"/>
                    </a:cubicBezTo>
                    <a:cubicBezTo>
                      <a:pt x="471" y="87"/>
                      <a:pt x="481" y="93"/>
                      <a:pt x="425" y="102"/>
                    </a:cubicBezTo>
                    <a:cubicBezTo>
                      <a:pt x="374" y="136"/>
                      <a:pt x="397" y="127"/>
                      <a:pt x="358" y="139"/>
                    </a:cubicBezTo>
                    <a:cubicBezTo>
                      <a:pt x="351" y="144"/>
                      <a:pt x="342" y="148"/>
                      <a:pt x="336" y="154"/>
                    </a:cubicBezTo>
                    <a:cubicBezTo>
                      <a:pt x="330" y="160"/>
                      <a:pt x="328" y="170"/>
                      <a:pt x="321" y="176"/>
                    </a:cubicBezTo>
                    <a:cubicBezTo>
                      <a:pt x="308" y="186"/>
                      <a:pt x="291" y="189"/>
                      <a:pt x="277" y="198"/>
                    </a:cubicBezTo>
                    <a:cubicBezTo>
                      <a:pt x="232" y="195"/>
                      <a:pt x="173" y="212"/>
                      <a:pt x="137" y="176"/>
                    </a:cubicBezTo>
                    <a:cubicBezTo>
                      <a:pt x="78" y="117"/>
                      <a:pt x="197" y="203"/>
                      <a:pt x="78" y="124"/>
                    </a:cubicBezTo>
                    <a:cubicBezTo>
                      <a:pt x="71" y="119"/>
                      <a:pt x="56" y="110"/>
                      <a:pt x="56" y="110"/>
                    </a:cubicBezTo>
                    <a:cubicBezTo>
                      <a:pt x="46" y="95"/>
                      <a:pt x="39" y="78"/>
                      <a:pt x="26" y="65"/>
                    </a:cubicBezTo>
                    <a:cubicBezTo>
                      <a:pt x="19" y="58"/>
                      <a:pt x="8" y="53"/>
                      <a:pt x="4" y="43"/>
                    </a:cubicBezTo>
                    <a:cubicBezTo>
                      <a:pt x="0" y="31"/>
                      <a:pt x="4" y="18"/>
                      <a:pt x="4" y="6"/>
                    </a:cubicBezTo>
                    <a:close/>
                  </a:path>
                </a:pathLst>
              </a:custGeom>
              <a:pattFill prst="smGrid">
                <a:fgClr>
                  <a:schemeClr val="tx1"/>
                </a:fgClr>
                <a:bgClr>
                  <a:schemeClr val="bg1"/>
                </a:bgClr>
              </a:pattFill>
              <a:ln w="9525">
                <a:solidFill>
                  <a:schemeClr val="tx1"/>
                </a:solid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079" name="Line 256"/>
              <p:cNvSpPr>
                <a:spLocks noChangeShapeType="1"/>
              </p:cNvSpPr>
              <p:nvPr/>
            </p:nvSpPr>
            <p:spPr bwMode="auto">
              <a:xfrm flipH="1" flipV="1">
                <a:off x="990600" y="4038600"/>
                <a:ext cx="152400" cy="11430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081" name="Line 259"/>
              <p:cNvSpPr>
                <a:spLocks noChangeShapeType="1"/>
              </p:cNvSpPr>
              <p:nvPr/>
            </p:nvSpPr>
            <p:spPr bwMode="auto">
              <a:xfrm>
                <a:off x="2133600" y="4495800"/>
                <a:ext cx="0" cy="3048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082" name="Freeform 260"/>
              <p:cNvSpPr>
                <a:spLocks/>
              </p:cNvSpPr>
              <p:nvPr/>
            </p:nvSpPr>
            <p:spPr bwMode="auto">
              <a:xfrm>
                <a:off x="561975" y="3200400"/>
                <a:ext cx="2725738" cy="703263"/>
              </a:xfrm>
              <a:custGeom>
                <a:avLst/>
                <a:gdLst>
                  <a:gd name="T0" fmla="*/ 0 w 1717"/>
                  <a:gd name="T1" fmla="*/ 2147483647 h 344"/>
                  <a:gd name="T2" fmla="*/ 2147483647 w 1717"/>
                  <a:gd name="T3" fmla="*/ 2147483647 h 344"/>
                  <a:gd name="T4" fmla="*/ 2147483647 w 1717"/>
                  <a:gd name="T5" fmla="*/ 2147483647 h 344"/>
                  <a:gd name="T6" fmla="*/ 2147483647 w 1717"/>
                  <a:gd name="T7" fmla="*/ 2147483647 h 344"/>
                  <a:gd name="T8" fmla="*/ 2147483647 w 1717"/>
                  <a:gd name="T9" fmla="*/ 2147483647 h 344"/>
                  <a:gd name="T10" fmla="*/ 2147483647 w 1717"/>
                  <a:gd name="T11" fmla="*/ 2147483647 h 344"/>
                  <a:gd name="T12" fmla="*/ 2147483647 w 1717"/>
                  <a:gd name="T13" fmla="*/ 2147483647 h 344"/>
                  <a:gd name="T14" fmla="*/ 2147483647 w 1717"/>
                  <a:gd name="T15" fmla="*/ 2147483647 h 344"/>
                  <a:gd name="T16" fmla="*/ 2147483647 w 1717"/>
                  <a:gd name="T17" fmla="*/ 2147483647 h 344"/>
                  <a:gd name="T18" fmla="*/ 2147483647 w 1717"/>
                  <a:gd name="T19" fmla="*/ 2147483647 h 344"/>
                  <a:gd name="T20" fmla="*/ 2147483647 w 1717"/>
                  <a:gd name="T21" fmla="*/ 2147483647 h 344"/>
                  <a:gd name="T22" fmla="*/ 2147483647 w 1717"/>
                  <a:gd name="T23" fmla="*/ 2147483647 h 344"/>
                  <a:gd name="T24" fmla="*/ 2147483647 w 1717"/>
                  <a:gd name="T25" fmla="*/ 2147483647 h 344"/>
                  <a:gd name="T26" fmla="*/ 2147483647 w 1717"/>
                  <a:gd name="T27" fmla="*/ 2147483647 h 344"/>
                  <a:gd name="T28" fmla="*/ 2147483647 w 1717"/>
                  <a:gd name="T29" fmla="*/ 2147483647 h 344"/>
                  <a:gd name="T30" fmla="*/ 2147483647 w 1717"/>
                  <a:gd name="T31" fmla="*/ 2147483647 h 344"/>
                  <a:gd name="T32" fmla="*/ 2147483647 w 1717"/>
                  <a:gd name="T33" fmla="*/ 2147483647 h 344"/>
                  <a:gd name="T34" fmla="*/ 2147483647 w 1717"/>
                  <a:gd name="T35" fmla="*/ 2147483647 h 344"/>
                  <a:gd name="T36" fmla="*/ 2147483647 w 1717"/>
                  <a:gd name="T37" fmla="*/ 2147483647 h 344"/>
                  <a:gd name="T38" fmla="*/ 2147483647 w 1717"/>
                  <a:gd name="T39" fmla="*/ 2147483647 h 344"/>
                  <a:gd name="T40" fmla="*/ 2147483647 w 1717"/>
                  <a:gd name="T41" fmla="*/ 2147483647 h 344"/>
                  <a:gd name="T42" fmla="*/ 2147483647 w 1717"/>
                  <a:gd name="T43" fmla="*/ 2147483647 h 344"/>
                  <a:gd name="T44" fmla="*/ 2147483647 w 1717"/>
                  <a:gd name="T45" fmla="*/ 2147483647 h 344"/>
                  <a:gd name="T46" fmla="*/ 2147483647 w 1717"/>
                  <a:gd name="T47" fmla="*/ 2147483647 h 344"/>
                  <a:gd name="T48" fmla="*/ 0 w 1717"/>
                  <a:gd name="T49" fmla="*/ 2147483647 h 3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17"/>
                  <a:gd name="T76" fmla="*/ 0 h 344"/>
                  <a:gd name="T77" fmla="*/ 1717 w 1717"/>
                  <a:gd name="T78" fmla="*/ 344 h 3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17" h="344">
                    <a:moveTo>
                      <a:pt x="0" y="322"/>
                    </a:moveTo>
                    <a:cubicBezTo>
                      <a:pt x="8" y="320"/>
                      <a:pt x="17" y="321"/>
                      <a:pt x="23" y="315"/>
                    </a:cubicBezTo>
                    <a:cubicBezTo>
                      <a:pt x="29" y="309"/>
                      <a:pt x="23" y="297"/>
                      <a:pt x="30" y="292"/>
                    </a:cubicBezTo>
                    <a:cubicBezTo>
                      <a:pt x="61" y="271"/>
                      <a:pt x="104" y="282"/>
                      <a:pt x="141" y="278"/>
                    </a:cubicBezTo>
                    <a:cubicBezTo>
                      <a:pt x="169" y="236"/>
                      <a:pt x="183" y="240"/>
                      <a:pt x="237" y="233"/>
                    </a:cubicBezTo>
                    <a:cubicBezTo>
                      <a:pt x="285" y="185"/>
                      <a:pt x="287" y="195"/>
                      <a:pt x="370" y="189"/>
                    </a:cubicBezTo>
                    <a:cubicBezTo>
                      <a:pt x="432" y="179"/>
                      <a:pt x="406" y="194"/>
                      <a:pt x="444" y="137"/>
                    </a:cubicBezTo>
                    <a:cubicBezTo>
                      <a:pt x="458" y="117"/>
                      <a:pt x="493" y="132"/>
                      <a:pt x="517" y="130"/>
                    </a:cubicBezTo>
                    <a:cubicBezTo>
                      <a:pt x="567" y="115"/>
                      <a:pt x="513" y="134"/>
                      <a:pt x="562" y="108"/>
                    </a:cubicBezTo>
                    <a:cubicBezTo>
                      <a:pt x="591" y="93"/>
                      <a:pt x="626" y="90"/>
                      <a:pt x="658" y="86"/>
                    </a:cubicBezTo>
                    <a:cubicBezTo>
                      <a:pt x="682" y="46"/>
                      <a:pt x="698" y="49"/>
                      <a:pt x="746" y="41"/>
                    </a:cubicBezTo>
                    <a:cubicBezTo>
                      <a:pt x="762" y="36"/>
                      <a:pt x="775" y="24"/>
                      <a:pt x="791" y="19"/>
                    </a:cubicBezTo>
                    <a:cubicBezTo>
                      <a:pt x="817" y="11"/>
                      <a:pt x="872" y="4"/>
                      <a:pt x="872" y="4"/>
                    </a:cubicBezTo>
                    <a:cubicBezTo>
                      <a:pt x="1027" y="7"/>
                      <a:pt x="1182" y="0"/>
                      <a:pt x="1337" y="12"/>
                    </a:cubicBezTo>
                    <a:cubicBezTo>
                      <a:pt x="1347" y="13"/>
                      <a:pt x="1335" y="38"/>
                      <a:pt x="1344" y="41"/>
                    </a:cubicBezTo>
                    <a:cubicBezTo>
                      <a:pt x="1374" y="52"/>
                      <a:pt x="1408" y="46"/>
                      <a:pt x="1440" y="49"/>
                    </a:cubicBezTo>
                    <a:cubicBezTo>
                      <a:pt x="1443" y="66"/>
                      <a:pt x="1440" y="85"/>
                      <a:pt x="1448" y="100"/>
                    </a:cubicBezTo>
                    <a:cubicBezTo>
                      <a:pt x="1449" y="102"/>
                      <a:pt x="1508" y="121"/>
                      <a:pt x="1514" y="123"/>
                    </a:cubicBezTo>
                    <a:cubicBezTo>
                      <a:pt x="1523" y="137"/>
                      <a:pt x="1523" y="157"/>
                      <a:pt x="1536" y="167"/>
                    </a:cubicBezTo>
                    <a:cubicBezTo>
                      <a:pt x="1565" y="190"/>
                      <a:pt x="1610" y="178"/>
                      <a:pt x="1647" y="182"/>
                    </a:cubicBezTo>
                    <a:cubicBezTo>
                      <a:pt x="1696" y="164"/>
                      <a:pt x="1692" y="200"/>
                      <a:pt x="1714" y="233"/>
                    </a:cubicBezTo>
                    <a:cubicBezTo>
                      <a:pt x="1711" y="248"/>
                      <a:pt x="1717" y="267"/>
                      <a:pt x="1706" y="278"/>
                    </a:cubicBezTo>
                    <a:cubicBezTo>
                      <a:pt x="1690" y="294"/>
                      <a:pt x="1661" y="285"/>
                      <a:pt x="1640" y="292"/>
                    </a:cubicBezTo>
                    <a:cubicBezTo>
                      <a:pt x="1618" y="307"/>
                      <a:pt x="1607" y="320"/>
                      <a:pt x="1596" y="344"/>
                    </a:cubicBezTo>
                    <a:lnTo>
                      <a:pt x="0" y="322"/>
                    </a:lnTo>
                    <a:close/>
                  </a:path>
                </a:pathLst>
              </a:custGeom>
              <a:noFill/>
              <a:ln w="38100">
                <a:solidFill>
                  <a:schemeClr val="tx1"/>
                </a:solidFill>
                <a:prstDash val="sysDot"/>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083" name="Freeform 261"/>
              <p:cNvSpPr>
                <a:spLocks/>
              </p:cNvSpPr>
              <p:nvPr/>
            </p:nvSpPr>
            <p:spPr bwMode="auto">
              <a:xfrm>
                <a:off x="561975" y="3694113"/>
                <a:ext cx="1112838" cy="209550"/>
              </a:xfrm>
              <a:custGeom>
                <a:avLst/>
                <a:gdLst>
                  <a:gd name="T0" fmla="*/ 0 w 701"/>
                  <a:gd name="T1" fmla="*/ 2147483647 h 132"/>
                  <a:gd name="T2" fmla="*/ 2147483647 w 701"/>
                  <a:gd name="T3" fmla="*/ 2147483647 h 132"/>
                  <a:gd name="T4" fmla="*/ 2147483647 w 701"/>
                  <a:gd name="T5" fmla="*/ 2147483647 h 132"/>
                  <a:gd name="T6" fmla="*/ 2147483647 w 701"/>
                  <a:gd name="T7" fmla="*/ 2147483647 h 132"/>
                  <a:gd name="T8" fmla="*/ 2147483647 w 701"/>
                  <a:gd name="T9" fmla="*/ 2147483647 h 132"/>
                  <a:gd name="T10" fmla="*/ 2147483647 w 701"/>
                  <a:gd name="T11" fmla="*/ 2147483647 h 132"/>
                  <a:gd name="T12" fmla="*/ 2147483647 w 701"/>
                  <a:gd name="T13" fmla="*/ 2147483647 h 132"/>
                  <a:gd name="T14" fmla="*/ 2147483647 w 701"/>
                  <a:gd name="T15" fmla="*/ 2147483647 h 132"/>
                  <a:gd name="T16" fmla="*/ 2147483647 w 701"/>
                  <a:gd name="T17" fmla="*/ 2147483647 h 132"/>
                  <a:gd name="T18" fmla="*/ 2147483647 w 701"/>
                  <a:gd name="T19" fmla="*/ 2147483647 h 132"/>
                  <a:gd name="T20" fmla="*/ 0 w 701"/>
                  <a:gd name="T21" fmla="*/ 2147483647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1"/>
                  <a:gd name="T34" fmla="*/ 0 h 132"/>
                  <a:gd name="T35" fmla="*/ 701 w 701"/>
                  <a:gd name="T36" fmla="*/ 132 h 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1" h="132">
                    <a:moveTo>
                      <a:pt x="0" y="103"/>
                    </a:moveTo>
                    <a:cubicBezTo>
                      <a:pt x="55" y="67"/>
                      <a:pt x="75" y="78"/>
                      <a:pt x="156" y="73"/>
                    </a:cubicBezTo>
                    <a:cubicBezTo>
                      <a:pt x="237" y="18"/>
                      <a:pt x="112" y="42"/>
                      <a:pt x="274" y="29"/>
                    </a:cubicBezTo>
                    <a:cubicBezTo>
                      <a:pt x="332" y="8"/>
                      <a:pt x="352" y="12"/>
                      <a:pt x="429" y="7"/>
                    </a:cubicBezTo>
                    <a:cubicBezTo>
                      <a:pt x="495" y="9"/>
                      <a:pt x="563" y="0"/>
                      <a:pt x="628" y="14"/>
                    </a:cubicBezTo>
                    <a:cubicBezTo>
                      <a:pt x="645" y="18"/>
                      <a:pt x="658" y="58"/>
                      <a:pt x="658" y="58"/>
                    </a:cubicBezTo>
                    <a:cubicBezTo>
                      <a:pt x="595" y="101"/>
                      <a:pt x="701" y="34"/>
                      <a:pt x="554" y="80"/>
                    </a:cubicBezTo>
                    <a:cubicBezTo>
                      <a:pt x="545" y="83"/>
                      <a:pt x="547" y="97"/>
                      <a:pt x="540" y="103"/>
                    </a:cubicBezTo>
                    <a:cubicBezTo>
                      <a:pt x="534" y="108"/>
                      <a:pt x="525" y="108"/>
                      <a:pt x="517" y="110"/>
                    </a:cubicBezTo>
                    <a:cubicBezTo>
                      <a:pt x="512" y="117"/>
                      <a:pt x="503" y="132"/>
                      <a:pt x="503" y="132"/>
                    </a:cubicBezTo>
                    <a:lnTo>
                      <a:pt x="0" y="103"/>
                    </a:lnTo>
                    <a:close/>
                  </a:path>
                </a:pathLst>
              </a:custGeom>
              <a:solidFill>
                <a:schemeClr val="tx1"/>
              </a:solidFill>
              <a:ln w="9525">
                <a:solidFill>
                  <a:schemeClr val="tx1"/>
                </a:solid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084" name="Freeform 264"/>
              <p:cNvSpPr>
                <a:spLocks/>
              </p:cNvSpPr>
              <p:nvPr/>
            </p:nvSpPr>
            <p:spPr bwMode="auto">
              <a:xfrm>
                <a:off x="4178300" y="3116263"/>
                <a:ext cx="2054225" cy="785812"/>
              </a:xfrm>
              <a:custGeom>
                <a:avLst/>
                <a:gdLst>
                  <a:gd name="T0" fmla="*/ 0 w 1294"/>
                  <a:gd name="T1" fmla="*/ 2147483647 h 495"/>
                  <a:gd name="T2" fmla="*/ 2147483647 w 1294"/>
                  <a:gd name="T3" fmla="*/ 2147483647 h 495"/>
                  <a:gd name="T4" fmla="*/ 2147483647 w 1294"/>
                  <a:gd name="T5" fmla="*/ 2147483647 h 495"/>
                  <a:gd name="T6" fmla="*/ 2147483647 w 1294"/>
                  <a:gd name="T7" fmla="*/ 2147483647 h 495"/>
                  <a:gd name="T8" fmla="*/ 2147483647 w 1294"/>
                  <a:gd name="T9" fmla="*/ 2147483647 h 495"/>
                  <a:gd name="T10" fmla="*/ 2147483647 w 1294"/>
                  <a:gd name="T11" fmla="*/ 2147483647 h 495"/>
                  <a:gd name="T12" fmla="*/ 2147483647 w 1294"/>
                  <a:gd name="T13" fmla="*/ 2147483647 h 495"/>
                  <a:gd name="T14" fmla="*/ 2147483647 w 1294"/>
                  <a:gd name="T15" fmla="*/ 2147483647 h 495"/>
                  <a:gd name="T16" fmla="*/ 2147483647 w 1294"/>
                  <a:gd name="T17" fmla="*/ 2147483647 h 495"/>
                  <a:gd name="T18" fmla="*/ 2147483647 w 1294"/>
                  <a:gd name="T19" fmla="*/ 2147483647 h 495"/>
                  <a:gd name="T20" fmla="*/ 2147483647 w 1294"/>
                  <a:gd name="T21" fmla="*/ 2147483647 h 495"/>
                  <a:gd name="T22" fmla="*/ 2147483647 w 1294"/>
                  <a:gd name="T23" fmla="*/ 2147483647 h 495"/>
                  <a:gd name="T24" fmla="*/ 2147483647 w 1294"/>
                  <a:gd name="T25" fmla="*/ 2147483647 h 495"/>
                  <a:gd name="T26" fmla="*/ 2147483647 w 1294"/>
                  <a:gd name="T27" fmla="*/ 2147483647 h 495"/>
                  <a:gd name="T28" fmla="*/ 2147483647 w 1294"/>
                  <a:gd name="T29" fmla="*/ 2147483647 h 495"/>
                  <a:gd name="T30" fmla="*/ 2147483647 w 1294"/>
                  <a:gd name="T31" fmla="*/ 2147483647 h 495"/>
                  <a:gd name="T32" fmla="*/ 2147483647 w 1294"/>
                  <a:gd name="T33" fmla="*/ 2147483647 h 495"/>
                  <a:gd name="T34" fmla="*/ 2147483647 w 1294"/>
                  <a:gd name="T35" fmla="*/ 2147483647 h 495"/>
                  <a:gd name="T36" fmla="*/ 2147483647 w 1294"/>
                  <a:gd name="T37" fmla="*/ 2147483647 h 495"/>
                  <a:gd name="T38" fmla="*/ 2147483647 w 1294"/>
                  <a:gd name="T39" fmla="*/ 2147483647 h 495"/>
                  <a:gd name="T40" fmla="*/ 2147483647 w 1294"/>
                  <a:gd name="T41" fmla="*/ 2147483647 h 495"/>
                  <a:gd name="T42" fmla="*/ 2147483647 w 1294"/>
                  <a:gd name="T43" fmla="*/ 2147483647 h 495"/>
                  <a:gd name="T44" fmla="*/ 2147483647 w 1294"/>
                  <a:gd name="T45" fmla="*/ 2147483647 h 495"/>
                  <a:gd name="T46" fmla="*/ 2147483647 w 1294"/>
                  <a:gd name="T47" fmla="*/ 2147483647 h 495"/>
                  <a:gd name="T48" fmla="*/ 2147483647 w 1294"/>
                  <a:gd name="T49" fmla="*/ 2147483647 h 495"/>
                  <a:gd name="T50" fmla="*/ 2147483647 w 1294"/>
                  <a:gd name="T51" fmla="*/ 2147483647 h 495"/>
                  <a:gd name="T52" fmla="*/ 2147483647 w 1294"/>
                  <a:gd name="T53" fmla="*/ 2147483647 h 495"/>
                  <a:gd name="T54" fmla="*/ 2147483647 w 1294"/>
                  <a:gd name="T55" fmla="*/ 2147483647 h 495"/>
                  <a:gd name="T56" fmla="*/ 2147483647 w 1294"/>
                  <a:gd name="T57" fmla="*/ 2147483647 h 4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94"/>
                  <a:gd name="T88" fmla="*/ 0 h 495"/>
                  <a:gd name="T89" fmla="*/ 1294 w 1294"/>
                  <a:gd name="T90" fmla="*/ 495 h 4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94" h="495">
                    <a:moveTo>
                      <a:pt x="0" y="488"/>
                    </a:moveTo>
                    <a:cubicBezTo>
                      <a:pt x="34" y="478"/>
                      <a:pt x="57" y="473"/>
                      <a:pt x="94" y="468"/>
                    </a:cubicBezTo>
                    <a:cubicBezTo>
                      <a:pt x="125" y="420"/>
                      <a:pt x="127" y="434"/>
                      <a:pt x="201" y="428"/>
                    </a:cubicBezTo>
                    <a:cubicBezTo>
                      <a:pt x="243" y="413"/>
                      <a:pt x="291" y="413"/>
                      <a:pt x="335" y="408"/>
                    </a:cubicBezTo>
                    <a:cubicBezTo>
                      <a:pt x="344" y="406"/>
                      <a:pt x="354" y="406"/>
                      <a:pt x="362" y="401"/>
                    </a:cubicBezTo>
                    <a:cubicBezTo>
                      <a:pt x="369" y="397"/>
                      <a:pt x="370" y="387"/>
                      <a:pt x="375" y="381"/>
                    </a:cubicBezTo>
                    <a:cubicBezTo>
                      <a:pt x="386" y="367"/>
                      <a:pt x="440" y="318"/>
                      <a:pt x="456" y="314"/>
                    </a:cubicBezTo>
                    <a:cubicBezTo>
                      <a:pt x="478" y="309"/>
                      <a:pt x="501" y="310"/>
                      <a:pt x="523" y="308"/>
                    </a:cubicBezTo>
                    <a:cubicBezTo>
                      <a:pt x="539" y="291"/>
                      <a:pt x="554" y="258"/>
                      <a:pt x="576" y="247"/>
                    </a:cubicBezTo>
                    <a:cubicBezTo>
                      <a:pt x="584" y="243"/>
                      <a:pt x="594" y="244"/>
                      <a:pt x="603" y="241"/>
                    </a:cubicBezTo>
                    <a:cubicBezTo>
                      <a:pt x="617" y="237"/>
                      <a:pt x="643" y="227"/>
                      <a:pt x="643" y="227"/>
                    </a:cubicBezTo>
                    <a:cubicBezTo>
                      <a:pt x="668" y="204"/>
                      <a:pt x="688" y="205"/>
                      <a:pt x="724" y="200"/>
                    </a:cubicBezTo>
                    <a:cubicBezTo>
                      <a:pt x="780" y="183"/>
                      <a:pt x="712" y="207"/>
                      <a:pt x="757" y="180"/>
                    </a:cubicBezTo>
                    <a:cubicBezTo>
                      <a:pt x="771" y="172"/>
                      <a:pt x="788" y="171"/>
                      <a:pt x="804" y="167"/>
                    </a:cubicBezTo>
                    <a:cubicBezTo>
                      <a:pt x="827" y="142"/>
                      <a:pt x="849" y="145"/>
                      <a:pt x="884" y="140"/>
                    </a:cubicBezTo>
                    <a:cubicBezTo>
                      <a:pt x="911" y="122"/>
                      <a:pt x="905" y="103"/>
                      <a:pt x="924" y="93"/>
                    </a:cubicBezTo>
                    <a:cubicBezTo>
                      <a:pt x="960" y="75"/>
                      <a:pt x="1006" y="66"/>
                      <a:pt x="1045" y="60"/>
                    </a:cubicBezTo>
                    <a:cubicBezTo>
                      <a:pt x="1074" y="40"/>
                      <a:pt x="1055" y="50"/>
                      <a:pt x="1085" y="40"/>
                    </a:cubicBezTo>
                    <a:cubicBezTo>
                      <a:pt x="1098" y="36"/>
                      <a:pt x="1125" y="26"/>
                      <a:pt x="1125" y="26"/>
                    </a:cubicBezTo>
                    <a:cubicBezTo>
                      <a:pt x="1143" y="10"/>
                      <a:pt x="1133" y="16"/>
                      <a:pt x="1152" y="6"/>
                    </a:cubicBezTo>
                    <a:cubicBezTo>
                      <a:pt x="1294" y="5"/>
                      <a:pt x="1277" y="0"/>
                      <a:pt x="1219" y="20"/>
                    </a:cubicBezTo>
                    <a:cubicBezTo>
                      <a:pt x="1211" y="32"/>
                      <a:pt x="1196" y="40"/>
                      <a:pt x="1192" y="53"/>
                    </a:cubicBezTo>
                    <a:cubicBezTo>
                      <a:pt x="1176" y="100"/>
                      <a:pt x="1197" y="104"/>
                      <a:pt x="1152" y="120"/>
                    </a:cubicBezTo>
                    <a:cubicBezTo>
                      <a:pt x="1138" y="141"/>
                      <a:pt x="1122" y="150"/>
                      <a:pt x="1105" y="167"/>
                    </a:cubicBezTo>
                    <a:cubicBezTo>
                      <a:pt x="1100" y="184"/>
                      <a:pt x="1094" y="220"/>
                      <a:pt x="1085" y="234"/>
                    </a:cubicBezTo>
                    <a:cubicBezTo>
                      <a:pt x="1082" y="238"/>
                      <a:pt x="1045" y="268"/>
                      <a:pt x="1038" y="274"/>
                    </a:cubicBezTo>
                    <a:cubicBezTo>
                      <a:pt x="1022" y="326"/>
                      <a:pt x="1007" y="388"/>
                      <a:pt x="951" y="408"/>
                    </a:cubicBezTo>
                    <a:cubicBezTo>
                      <a:pt x="935" y="433"/>
                      <a:pt x="931" y="495"/>
                      <a:pt x="931" y="495"/>
                    </a:cubicBezTo>
                    <a:lnTo>
                      <a:pt x="56" y="485"/>
                    </a:lnTo>
                  </a:path>
                </a:pathLst>
              </a:custGeom>
              <a:solidFill>
                <a:srgbClr val="FFEEDD"/>
              </a:solidFill>
              <a:ln w="9525">
                <a:solidFill>
                  <a:schemeClr val="tx1"/>
                </a:solid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085" name="Text Box 265"/>
              <p:cNvSpPr txBox="1">
                <a:spLocks noChangeArrowheads="1"/>
              </p:cNvSpPr>
              <p:nvPr/>
            </p:nvSpPr>
            <p:spPr bwMode="auto">
              <a:xfrm>
                <a:off x="5721350" y="6267708"/>
                <a:ext cx="2050051" cy="400110"/>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2000" b="1" dirty="0">
                    <a:solidFill>
                      <a:srgbClr val="000000"/>
                    </a:solidFill>
                  </a:rPr>
                  <a:t>5. Drinking Water</a:t>
                </a:r>
              </a:p>
            </p:txBody>
          </p:sp>
          <p:sp>
            <p:nvSpPr>
              <p:cNvPr id="1086" name="Freeform 266" descr="Light downward diagonal"/>
              <p:cNvSpPr>
                <a:spLocks/>
              </p:cNvSpPr>
              <p:nvPr/>
            </p:nvSpPr>
            <p:spPr bwMode="auto">
              <a:xfrm>
                <a:off x="6999288" y="3886200"/>
                <a:ext cx="1077912" cy="381000"/>
              </a:xfrm>
              <a:custGeom>
                <a:avLst/>
                <a:gdLst>
                  <a:gd name="T0" fmla="*/ 2147483647 w 1777"/>
                  <a:gd name="T1" fmla="*/ 2147483647 h 657"/>
                  <a:gd name="T2" fmla="*/ 2147483647 w 1777"/>
                  <a:gd name="T3" fmla="*/ 2147483647 h 657"/>
                  <a:gd name="T4" fmla="*/ 2147483647 w 1777"/>
                  <a:gd name="T5" fmla="*/ 2147483647 h 657"/>
                  <a:gd name="T6" fmla="*/ 2147483647 w 1777"/>
                  <a:gd name="T7" fmla="*/ 2147483647 h 657"/>
                  <a:gd name="T8" fmla="*/ 2147483647 w 1777"/>
                  <a:gd name="T9" fmla="*/ 2147483647 h 657"/>
                  <a:gd name="T10" fmla="*/ 2147483647 w 1777"/>
                  <a:gd name="T11" fmla="*/ 2147483647 h 657"/>
                  <a:gd name="T12" fmla="*/ 2147483647 w 1777"/>
                  <a:gd name="T13" fmla="*/ 2147483647 h 657"/>
                  <a:gd name="T14" fmla="*/ 2147483647 w 1777"/>
                  <a:gd name="T15" fmla="*/ 2147483647 h 657"/>
                  <a:gd name="T16" fmla="*/ 0 60000 65536"/>
                  <a:gd name="T17" fmla="*/ 0 60000 65536"/>
                  <a:gd name="T18" fmla="*/ 0 60000 65536"/>
                  <a:gd name="T19" fmla="*/ 0 60000 65536"/>
                  <a:gd name="T20" fmla="*/ 0 60000 65536"/>
                  <a:gd name="T21" fmla="*/ 0 60000 65536"/>
                  <a:gd name="T22" fmla="*/ 0 60000 65536"/>
                  <a:gd name="T23" fmla="*/ 0 60000 65536"/>
                  <a:gd name="T24" fmla="*/ 0 w 1777"/>
                  <a:gd name="T25" fmla="*/ 0 h 657"/>
                  <a:gd name="T26" fmla="*/ 1777 w 1777"/>
                  <a:gd name="T27" fmla="*/ 657 h 6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7" h="657">
                    <a:moveTo>
                      <a:pt x="14" y="62"/>
                    </a:moveTo>
                    <a:cubicBezTo>
                      <a:pt x="0" y="113"/>
                      <a:pt x="33" y="252"/>
                      <a:pt x="160" y="345"/>
                    </a:cubicBezTo>
                    <a:cubicBezTo>
                      <a:pt x="287" y="438"/>
                      <a:pt x="581" y="588"/>
                      <a:pt x="779" y="622"/>
                    </a:cubicBezTo>
                    <a:cubicBezTo>
                      <a:pt x="977" y="657"/>
                      <a:pt x="1195" y="643"/>
                      <a:pt x="1346" y="553"/>
                    </a:cubicBezTo>
                    <a:cubicBezTo>
                      <a:pt x="1497" y="463"/>
                      <a:pt x="1777" y="166"/>
                      <a:pt x="1685" y="83"/>
                    </a:cubicBezTo>
                    <a:cubicBezTo>
                      <a:pt x="1593" y="0"/>
                      <a:pt x="1031" y="59"/>
                      <a:pt x="791" y="53"/>
                    </a:cubicBezTo>
                    <a:cubicBezTo>
                      <a:pt x="551" y="47"/>
                      <a:pt x="374" y="46"/>
                      <a:pt x="245" y="47"/>
                    </a:cubicBezTo>
                    <a:cubicBezTo>
                      <a:pt x="116" y="48"/>
                      <a:pt x="62" y="59"/>
                      <a:pt x="14" y="62"/>
                    </a:cubicBezTo>
                    <a:close/>
                  </a:path>
                </a:pathLst>
              </a:custGeom>
              <a:pattFill prst="ltDnDiag">
                <a:fgClr>
                  <a:schemeClr val="folHlink"/>
                </a:fgClr>
                <a:bgClr>
                  <a:srgbClr val="FFFFFF"/>
                </a:bgClr>
              </a:pattFill>
              <a:ln w="9525">
                <a:solidFill>
                  <a:schemeClr val="tx1"/>
                </a:solidFill>
                <a:round/>
                <a:headEnd/>
                <a:tailEn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graphicFrame>
            <p:nvGraphicFramePr>
              <p:cNvPr id="1028" name="Object 267"/>
              <p:cNvGraphicFramePr>
                <a:graphicFrameLocks noChangeAspect="1"/>
              </p:cNvGraphicFramePr>
              <p:nvPr/>
            </p:nvGraphicFramePr>
            <p:xfrm>
              <a:off x="5867400" y="2298700"/>
              <a:ext cx="1447800" cy="1130300"/>
            </p:xfrm>
            <a:graphic>
              <a:graphicData uri="http://schemas.openxmlformats.org/presentationml/2006/ole">
                <mc:AlternateContent xmlns:mc="http://schemas.openxmlformats.org/markup-compatibility/2006">
                  <mc:Choice xmlns:v="urn:schemas-microsoft-com:vml" Requires="v">
                    <p:oleObj spid="_x0000_s12159" name="Clip" r:id="rId8" imgW="832104" imgH="889711" progId="">
                      <p:embed/>
                    </p:oleObj>
                  </mc:Choice>
                  <mc:Fallback>
                    <p:oleObj name="Clip" r:id="rId8" imgW="832104" imgH="889711"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2298700"/>
                            <a:ext cx="1447800" cy="1130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87" name="AutoShape 251"/>
              <p:cNvSpPr>
                <a:spLocks noChangeArrowheads="1"/>
              </p:cNvSpPr>
              <p:nvPr/>
            </p:nvSpPr>
            <p:spPr bwMode="auto">
              <a:xfrm>
                <a:off x="7239000" y="3886200"/>
                <a:ext cx="609600" cy="914400"/>
              </a:xfrm>
              <a:prstGeom prst="upArrow">
                <a:avLst>
                  <a:gd name="adj1" fmla="val 50000"/>
                  <a:gd name="adj2" fmla="val 37500"/>
                </a:avLst>
              </a:prstGeom>
              <a:solidFill>
                <a:srgbClr val="FFCC00"/>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4000" b="1">
                  <a:solidFill>
                    <a:srgbClr val="FFFF00"/>
                  </a:solidFill>
                  <a:latin typeface="Times New Roman" pitchFamily="18" charset="0"/>
                </a:endParaRPr>
              </a:p>
            </p:txBody>
          </p:sp>
          <p:sp>
            <p:nvSpPr>
              <p:cNvPr id="1088" name="Text Box 249"/>
              <p:cNvSpPr txBox="1">
                <a:spLocks noChangeArrowheads="1"/>
              </p:cNvSpPr>
              <p:nvPr/>
            </p:nvSpPr>
            <p:spPr bwMode="auto">
              <a:xfrm>
                <a:off x="7823659" y="3946590"/>
                <a:ext cx="1147302" cy="707886"/>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b="1" dirty="0">
                    <a:solidFill>
                      <a:srgbClr val="000000"/>
                    </a:solidFill>
                  </a:rPr>
                  <a:t>3. Vapor</a:t>
                </a:r>
              </a:p>
              <a:p>
                <a:pPr algn="ctr" eaLnBrk="0" fontAlgn="base" hangingPunct="0">
                  <a:spcBef>
                    <a:spcPct val="0"/>
                  </a:spcBef>
                  <a:spcAft>
                    <a:spcPct val="0"/>
                  </a:spcAft>
                </a:pPr>
                <a:r>
                  <a:rPr lang="en-US" sz="2000" b="1" dirty="0">
                    <a:solidFill>
                      <a:srgbClr val="000000"/>
                    </a:solidFill>
                  </a:rPr>
                  <a:t>Intrusion</a:t>
                </a:r>
              </a:p>
            </p:txBody>
          </p:sp>
          <p:grpSp>
            <p:nvGrpSpPr>
              <p:cNvPr id="5" name="Group 35"/>
              <p:cNvGrpSpPr>
                <a:grpSpLocks/>
              </p:cNvGrpSpPr>
              <p:nvPr/>
            </p:nvGrpSpPr>
            <p:grpSpPr bwMode="auto">
              <a:xfrm>
                <a:off x="6858000" y="2362200"/>
                <a:ext cx="1981200" cy="1557338"/>
                <a:chOff x="4272" y="1488"/>
                <a:chExt cx="1248" cy="981"/>
              </a:xfrm>
            </p:grpSpPr>
            <p:sp>
              <p:nvSpPr>
                <p:cNvPr id="1091" name="Rectangle 36"/>
                <p:cNvSpPr>
                  <a:spLocks noChangeArrowheads="1"/>
                </p:cNvSpPr>
                <p:nvPr/>
              </p:nvSpPr>
              <p:spPr bwMode="auto">
                <a:xfrm>
                  <a:off x="4320" y="1728"/>
                  <a:ext cx="1152" cy="720"/>
                </a:xfrm>
                <a:prstGeom prst="rect">
                  <a:avLst/>
                </a:prstGeom>
                <a:solidFill>
                  <a:schemeClr val="bg1"/>
                </a:solidFill>
                <a:ln w="19050">
                  <a:solidFill>
                    <a:schemeClr val="tx1"/>
                  </a:solidFill>
                  <a:miter lim="800000"/>
                  <a:headEnd/>
                  <a:tailEnd/>
                </a:ln>
              </p:spPr>
              <p:txBody>
                <a:bodyPr wrap="none" anchor="ctr"/>
                <a:lstStyle/>
                <a:p>
                  <a:pPr eaLnBrk="0" fontAlgn="base" hangingPunct="0">
                    <a:spcBef>
                      <a:spcPct val="0"/>
                    </a:spcBef>
                    <a:spcAft>
                      <a:spcPct val="0"/>
                    </a:spcAft>
                  </a:pPr>
                  <a:endParaRPr lang="en-US" sz="4000" b="1">
                    <a:solidFill>
                      <a:srgbClr val="FFFF00"/>
                    </a:solidFill>
                    <a:latin typeface="Times New Roman" pitchFamily="18" charset="0"/>
                  </a:endParaRPr>
                </a:p>
              </p:txBody>
            </p:sp>
            <p:sp>
              <p:nvSpPr>
                <p:cNvPr id="1092" name="Freeform 37"/>
                <p:cNvSpPr>
                  <a:spLocks/>
                </p:cNvSpPr>
                <p:nvPr/>
              </p:nvSpPr>
              <p:spPr bwMode="auto">
                <a:xfrm>
                  <a:off x="4315" y="2055"/>
                  <a:ext cx="146" cy="139"/>
                </a:xfrm>
                <a:custGeom>
                  <a:avLst/>
                  <a:gdLst>
                    <a:gd name="T0" fmla="*/ 5 w 146"/>
                    <a:gd name="T1" fmla="*/ 9 h 139"/>
                    <a:gd name="T2" fmla="*/ 38 w 146"/>
                    <a:gd name="T3" fmla="*/ 17 h 139"/>
                    <a:gd name="T4" fmla="*/ 41 w 146"/>
                    <a:gd name="T5" fmla="*/ 68 h 139"/>
                    <a:gd name="T6" fmla="*/ 52 w 146"/>
                    <a:gd name="T7" fmla="*/ 74 h 139"/>
                    <a:gd name="T8" fmla="*/ 79 w 146"/>
                    <a:gd name="T9" fmla="*/ 74 h 139"/>
                    <a:gd name="T10" fmla="*/ 115 w 146"/>
                    <a:gd name="T11" fmla="*/ 74 h 139"/>
                    <a:gd name="T12" fmla="*/ 139 w 146"/>
                    <a:gd name="T13" fmla="*/ 77 h 139"/>
                    <a:gd name="T14" fmla="*/ 145 w 146"/>
                    <a:gd name="T15" fmla="*/ 96 h 139"/>
                    <a:gd name="T16" fmla="*/ 145 w 146"/>
                    <a:gd name="T17" fmla="*/ 122 h 139"/>
                    <a:gd name="T18" fmla="*/ 136 w 146"/>
                    <a:gd name="T19" fmla="*/ 129 h 139"/>
                    <a:gd name="T20" fmla="*/ 100 w 146"/>
                    <a:gd name="T21" fmla="*/ 129 h 139"/>
                    <a:gd name="T22" fmla="*/ 71 w 146"/>
                    <a:gd name="T23" fmla="*/ 129 h 139"/>
                    <a:gd name="T24" fmla="*/ 43 w 146"/>
                    <a:gd name="T25" fmla="*/ 129 h 139"/>
                    <a:gd name="T26" fmla="*/ 10 w 146"/>
                    <a:gd name="T27" fmla="*/ 129 h 139"/>
                    <a:gd name="T28" fmla="*/ 5 w 146"/>
                    <a:gd name="T29" fmla="*/ 72 h 139"/>
                    <a:gd name="T30" fmla="*/ 5 w 146"/>
                    <a:gd name="T31" fmla="*/ 9 h 1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6"/>
                    <a:gd name="T49" fmla="*/ 0 h 139"/>
                    <a:gd name="T50" fmla="*/ 146 w 146"/>
                    <a:gd name="T51" fmla="*/ 139 h 1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6" h="139">
                      <a:moveTo>
                        <a:pt x="5" y="9"/>
                      </a:moveTo>
                      <a:cubicBezTo>
                        <a:pt x="10" y="0"/>
                        <a:pt x="32" y="7"/>
                        <a:pt x="38" y="17"/>
                      </a:cubicBezTo>
                      <a:cubicBezTo>
                        <a:pt x="44" y="27"/>
                        <a:pt x="39" y="59"/>
                        <a:pt x="41" y="68"/>
                      </a:cubicBezTo>
                      <a:cubicBezTo>
                        <a:pt x="43" y="77"/>
                        <a:pt x="46" y="73"/>
                        <a:pt x="52" y="74"/>
                      </a:cubicBezTo>
                      <a:cubicBezTo>
                        <a:pt x="58" y="75"/>
                        <a:pt x="69" y="74"/>
                        <a:pt x="79" y="74"/>
                      </a:cubicBezTo>
                      <a:cubicBezTo>
                        <a:pt x="89" y="74"/>
                        <a:pt x="105" y="73"/>
                        <a:pt x="115" y="74"/>
                      </a:cubicBezTo>
                      <a:cubicBezTo>
                        <a:pt x="125" y="75"/>
                        <a:pt x="134" y="73"/>
                        <a:pt x="139" y="77"/>
                      </a:cubicBezTo>
                      <a:cubicBezTo>
                        <a:pt x="144" y="81"/>
                        <a:pt x="144" y="89"/>
                        <a:pt x="145" y="96"/>
                      </a:cubicBezTo>
                      <a:cubicBezTo>
                        <a:pt x="146" y="103"/>
                        <a:pt x="146" y="117"/>
                        <a:pt x="145" y="122"/>
                      </a:cubicBezTo>
                      <a:cubicBezTo>
                        <a:pt x="144" y="127"/>
                        <a:pt x="143" y="128"/>
                        <a:pt x="136" y="129"/>
                      </a:cubicBezTo>
                      <a:cubicBezTo>
                        <a:pt x="129" y="130"/>
                        <a:pt x="111" y="129"/>
                        <a:pt x="100" y="129"/>
                      </a:cubicBezTo>
                      <a:cubicBezTo>
                        <a:pt x="89" y="129"/>
                        <a:pt x="80" y="129"/>
                        <a:pt x="71" y="129"/>
                      </a:cubicBezTo>
                      <a:cubicBezTo>
                        <a:pt x="62" y="129"/>
                        <a:pt x="53" y="129"/>
                        <a:pt x="43" y="129"/>
                      </a:cubicBezTo>
                      <a:cubicBezTo>
                        <a:pt x="33" y="129"/>
                        <a:pt x="16" y="139"/>
                        <a:pt x="10" y="129"/>
                      </a:cubicBezTo>
                      <a:cubicBezTo>
                        <a:pt x="4" y="119"/>
                        <a:pt x="6" y="92"/>
                        <a:pt x="5" y="72"/>
                      </a:cubicBezTo>
                      <a:cubicBezTo>
                        <a:pt x="4" y="52"/>
                        <a:pt x="0" y="18"/>
                        <a:pt x="5" y="9"/>
                      </a:cubicBezTo>
                      <a:close/>
                    </a:path>
                  </a:pathLst>
                </a:custGeom>
                <a:solidFill>
                  <a:schemeClr val="bg1"/>
                </a:solidFill>
                <a:ln w="9525">
                  <a:solidFill>
                    <a:schemeClr val="tx1"/>
                  </a:solidFill>
                  <a:round/>
                  <a:headEnd/>
                  <a:tailEn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grpSp>
              <p:nvGrpSpPr>
                <p:cNvPr id="6" name="Group 38"/>
                <p:cNvGrpSpPr>
                  <a:grpSpLocks/>
                </p:cNvGrpSpPr>
                <p:nvPr/>
              </p:nvGrpSpPr>
              <p:grpSpPr bwMode="auto">
                <a:xfrm>
                  <a:off x="4356" y="2086"/>
                  <a:ext cx="48" cy="14"/>
                  <a:chOff x="4176" y="2172"/>
                  <a:chExt cx="48" cy="14"/>
                </a:xfrm>
              </p:grpSpPr>
              <p:sp>
                <p:nvSpPr>
                  <p:cNvPr id="1245" name="Line 39"/>
                  <p:cNvSpPr>
                    <a:spLocks noChangeShapeType="1"/>
                  </p:cNvSpPr>
                  <p:nvPr/>
                </p:nvSpPr>
                <p:spPr bwMode="auto">
                  <a:xfrm>
                    <a:off x="4176" y="2172"/>
                    <a:ext cx="48" cy="0"/>
                  </a:xfrm>
                  <a:prstGeom prst="line">
                    <a:avLst/>
                  </a:prstGeom>
                  <a:noFill/>
                  <a:ln w="9525">
                    <a:solidFill>
                      <a:schemeClr val="tx1"/>
                    </a:solidFill>
                    <a:round/>
                    <a:headEnd/>
                    <a:tailEn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sp>
                <p:nvSpPr>
                  <p:cNvPr id="1246" name="Line 40"/>
                  <p:cNvSpPr>
                    <a:spLocks noChangeShapeType="1"/>
                  </p:cNvSpPr>
                  <p:nvPr/>
                </p:nvSpPr>
                <p:spPr bwMode="auto">
                  <a:xfrm>
                    <a:off x="4176" y="2186"/>
                    <a:ext cx="48" cy="0"/>
                  </a:xfrm>
                  <a:prstGeom prst="line">
                    <a:avLst/>
                  </a:prstGeom>
                  <a:noFill/>
                  <a:ln w="9525">
                    <a:solidFill>
                      <a:schemeClr val="tx1"/>
                    </a:solidFill>
                    <a:round/>
                    <a:headEnd/>
                    <a:tailEn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grpSp>
            <p:grpSp>
              <p:nvGrpSpPr>
                <p:cNvPr id="7" name="Group 41"/>
                <p:cNvGrpSpPr>
                  <a:grpSpLocks/>
                </p:cNvGrpSpPr>
                <p:nvPr/>
              </p:nvGrpSpPr>
              <p:grpSpPr bwMode="auto">
                <a:xfrm flipH="1">
                  <a:off x="4608" y="1872"/>
                  <a:ext cx="192" cy="597"/>
                  <a:chOff x="3029" y="1442"/>
                  <a:chExt cx="330" cy="1075"/>
                </a:xfrm>
              </p:grpSpPr>
              <p:sp>
                <p:nvSpPr>
                  <p:cNvPr id="1203" name="Freeform 42"/>
                  <p:cNvSpPr>
                    <a:spLocks/>
                  </p:cNvSpPr>
                  <p:nvPr/>
                </p:nvSpPr>
                <p:spPr bwMode="auto">
                  <a:xfrm>
                    <a:off x="3058" y="1905"/>
                    <a:ext cx="132" cy="555"/>
                  </a:xfrm>
                  <a:custGeom>
                    <a:avLst/>
                    <a:gdLst>
                      <a:gd name="T0" fmla="*/ 6 w 263"/>
                      <a:gd name="T1" fmla="*/ 2 h 1108"/>
                      <a:gd name="T2" fmla="*/ 2 w 263"/>
                      <a:gd name="T3" fmla="*/ 6 h 1108"/>
                      <a:gd name="T4" fmla="*/ 1 w 263"/>
                      <a:gd name="T5" fmla="*/ 13 h 1108"/>
                      <a:gd name="T6" fmla="*/ 1 w 263"/>
                      <a:gd name="T7" fmla="*/ 20 h 1108"/>
                      <a:gd name="T8" fmla="*/ 3 w 263"/>
                      <a:gd name="T9" fmla="*/ 29 h 1108"/>
                      <a:gd name="T10" fmla="*/ 8 w 263"/>
                      <a:gd name="T11" fmla="*/ 43 h 1108"/>
                      <a:gd name="T12" fmla="*/ 15 w 263"/>
                      <a:gd name="T13" fmla="*/ 58 h 1108"/>
                      <a:gd name="T14" fmla="*/ 20 w 263"/>
                      <a:gd name="T15" fmla="*/ 69 h 1108"/>
                      <a:gd name="T16" fmla="*/ 20 w 263"/>
                      <a:gd name="T17" fmla="*/ 73 h 1108"/>
                      <a:gd name="T18" fmla="*/ 19 w 263"/>
                      <a:gd name="T19" fmla="*/ 77 h 1108"/>
                      <a:gd name="T20" fmla="*/ 16 w 263"/>
                      <a:gd name="T21" fmla="*/ 83 h 1108"/>
                      <a:gd name="T22" fmla="*/ 14 w 263"/>
                      <a:gd name="T23" fmla="*/ 89 h 1108"/>
                      <a:gd name="T24" fmla="*/ 14 w 263"/>
                      <a:gd name="T25" fmla="*/ 95 h 1108"/>
                      <a:gd name="T26" fmla="*/ 14 w 263"/>
                      <a:gd name="T27" fmla="*/ 99 h 1108"/>
                      <a:gd name="T28" fmla="*/ 15 w 263"/>
                      <a:gd name="T29" fmla="*/ 107 h 1108"/>
                      <a:gd name="T30" fmla="*/ 16 w 263"/>
                      <a:gd name="T31" fmla="*/ 121 h 1108"/>
                      <a:gd name="T32" fmla="*/ 15 w 263"/>
                      <a:gd name="T33" fmla="*/ 128 h 1108"/>
                      <a:gd name="T34" fmla="*/ 15 w 263"/>
                      <a:gd name="T35" fmla="*/ 135 h 1108"/>
                      <a:gd name="T36" fmla="*/ 16 w 263"/>
                      <a:gd name="T37" fmla="*/ 137 h 1108"/>
                      <a:gd name="T38" fmla="*/ 18 w 263"/>
                      <a:gd name="T39" fmla="*/ 138 h 1108"/>
                      <a:gd name="T40" fmla="*/ 19 w 263"/>
                      <a:gd name="T41" fmla="*/ 139 h 1108"/>
                      <a:gd name="T42" fmla="*/ 21 w 263"/>
                      <a:gd name="T43" fmla="*/ 139 h 1108"/>
                      <a:gd name="T44" fmla="*/ 22 w 263"/>
                      <a:gd name="T45" fmla="*/ 138 h 1108"/>
                      <a:gd name="T46" fmla="*/ 23 w 263"/>
                      <a:gd name="T47" fmla="*/ 133 h 1108"/>
                      <a:gd name="T48" fmla="*/ 23 w 263"/>
                      <a:gd name="T49" fmla="*/ 125 h 1108"/>
                      <a:gd name="T50" fmla="*/ 24 w 263"/>
                      <a:gd name="T51" fmla="*/ 110 h 1108"/>
                      <a:gd name="T52" fmla="*/ 27 w 263"/>
                      <a:gd name="T53" fmla="*/ 94 h 1108"/>
                      <a:gd name="T54" fmla="*/ 29 w 263"/>
                      <a:gd name="T55" fmla="*/ 83 h 1108"/>
                      <a:gd name="T56" fmla="*/ 31 w 263"/>
                      <a:gd name="T57" fmla="*/ 77 h 1108"/>
                      <a:gd name="T58" fmla="*/ 33 w 263"/>
                      <a:gd name="T59" fmla="*/ 72 h 1108"/>
                      <a:gd name="T60" fmla="*/ 33 w 263"/>
                      <a:gd name="T61" fmla="*/ 68 h 1108"/>
                      <a:gd name="T62" fmla="*/ 32 w 263"/>
                      <a:gd name="T63" fmla="*/ 63 h 1108"/>
                      <a:gd name="T64" fmla="*/ 31 w 263"/>
                      <a:gd name="T65" fmla="*/ 54 h 1108"/>
                      <a:gd name="T66" fmla="*/ 30 w 263"/>
                      <a:gd name="T67" fmla="*/ 38 h 1108"/>
                      <a:gd name="T68" fmla="*/ 26 w 263"/>
                      <a:gd name="T69" fmla="*/ 20 h 1108"/>
                      <a:gd name="T70" fmla="*/ 21 w 263"/>
                      <a:gd name="T71" fmla="*/ 7 h 1108"/>
                      <a:gd name="T72" fmla="*/ 15 w 263"/>
                      <a:gd name="T73" fmla="*/ 2 h 1108"/>
                      <a:gd name="T74" fmla="*/ 10 w 263"/>
                      <a:gd name="T75" fmla="*/ 0 h 1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3"/>
                      <a:gd name="T115" fmla="*/ 0 h 1108"/>
                      <a:gd name="T116" fmla="*/ 263 w 263"/>
                      <a:gd name="T117" fmla="*/ 1108 h 1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3" h="1108">
                        <a:moveTo>
                          <a:pt x="63" y="2"/>
                        </a:moveTo>
                        <a:lnTo>
                          <a:pt x="41" y="11"/>
                        </a:lnTo>
                        <a:lnTo>
                          <a:pt x="25" y="26"/>
                        </a:lnTo>
                        <a:lnTo>
                          <a:pt x="14" y="48"/>
                        </a:lnTo>
                        <a:lnTo>
                          <a:pt x="6" y="73"/>
                        </a:lnTo>
                        <a:lnTo>
                          <a:pt x="1" y="100"/>
                        </a:lnTo>
                        <a:lnTo>
                          <a:pt x="0" y="129"/>
                        </a:lnTo>
                        <a:lnTo>
                          <a:pt x="2" y="157"/>
                        </a:lnTo>
                        <a:lnTo>
                          <a:pt x="6" y="182"/>
                        </a:lnTo>
                        <a:lnTo>
                          <a:pt x="18" y="227"/>
                        </a:lnTo>
                        <a:lnTo>
                          <a:pt x="38" y="281"/>
                        </a:lnTo>
                        <a:lnTo>
                          <a:pt x="63" y="341"/>
                        </a:lnTo>
                        <a:lnTo>
                          <a:pt x="90" y="402"/>
                        </a:lnTo>
                        <a:lnTo>
                          <a:pt x="115" y="460"/>
                        </a:lnTo>
                        <a:lnTo>
                          <a:pt x="138" y="510"/>
                        </a:lnTo>
                        <a:lnTo>
                          <a:pt x="154" y="548"/>
                        </a:lnTo>
                        <a:lnTo>
                          <a:pt x="162" y="571"/>
                        </a:lnTo>
                        <a:lnTo>
                          <a:pt x="160" y="577"/>
                        </a:lnTo>
                        <a:lnTo>
                          <a:pt x="154" y="590"/>
                        </a:lnTo>
                        <a:lnTo>
                          <a:pt x="146" y="608"/>
                        </a:lnTo>
                        <a:lnTo>
                          <a:pt x="137" y="630"/>
                        </a:lnTo>
                        <a:lnTo>
                          <a:pt x="126" y="656"/>
                        </a:lnTo>
                        <a:lnTo>
                          <a:pt x="117" y="682"/>
                        </a:lnTo>
                        <a:lnTo>
                          <a:pt x="110" y="710"/>
                        </a:lnTo>
                        <a:lnTo>
                          <a:pt x="107" y="736"/>
                        </a:lnTo>
                        <a:lnTo>
                          <a:pt x="106" y="753"/>
                        </a:lnTo>
                        <a:lnTo>
                          <a:pt x="105" y="772"/>
                        </a:lnTo>
                        <a:lnTo>
                          <a:pt x="106" y="791"/>
                        </a:lnTo>
                        <a:lnTo>
                          <a:pt x="108" y="812"/>
                        </a:lnTo>
                        <a:lnTo>
                          <a:pt x="114" y="849"/>
                        </a:lnTo>
                        <a:lnTo>
                          <a:pt x="121" y="907"/>
                        </a:lnTo>
                        <a:lnTo>
                          <a:pt x="125" y="962"/>
                        </a:lnTo>
                        <a:lnTo>
                          <a:pt x="125" y="995"/>
                        </a:lnTo>
                        <a:lnTo>
                          <a:pt x="119" y="1023"/>
                        </a:lnTo>
                        <a:lnTo>
                          <a:pt x="118" y="1051"/>
                        </a:lnTo>
                        <a:lnTo>
                          <a:pt x="119" y="1074"/>
                        </a:lnTo>
                        <a:lnTo>
                          <a:pt x="124" y="1088"/>
                        </a:lnTo>
                        <a:lnTo>
                          <a:pt x="128" y="1091"/>
                        </a:lnTo>
                        <a:lnTo>
                          <a:pt x="132" y="1096"/>
                        </a:lnTo>
                        <a:lnTo>
                          <a:pt x="138" y="1099"/>
                        </a:lnTo>
                        <a:lnTo>
                          <a:pt x="145" y="1103"/>
                        </a:lnTo>
                        <a:lnTo>
                          <a:pt x="152" y="1105"/>
                        </a:lnTo>
                        <a:lnTo>
                          <a:pt x="157" y="1107"/>
                        </a:lnTo>
                        <a:lnTo>
                          <a:pt x="163" y="1108"/>
                        </a:lnTo>
                        <a:lnTo>
                          <a:pt x="167" y="1108"/>
                        </a:lnTo>
                        <a:lnTo>
                          <a:pt x="171" y="1100"/>
                        </a:lnTo>
                        <a:lnTo>
                          <a:pt x="175" y="1084"/>
                        </a:lnTo>
                        <a:lnTo>
                          <a:pt x="177" y="1063"/>
                        </a:lnTo>
                        <a:lnTo>
                          <a:pt x="177" y="1042"/>
                        </a:lnTo>
                        <a:lnTo>
                          <a:pt x="178" y="993"/>
                        </a:lnTo>
                        <a:lnTo>
                          <a:pt x="184" y="936"/>
                        </a:lnTo>
                        <a:lnTo>
                          <a:pt x="192" y="873"/>
                        </a:lnTo>
                        <a:lnTo>
                          <a:pt x="201" y="811"/>
                        </a:lnTo>
                        <a:lnTo>
                          <a:pt x="211" y="751"/>
                        </a:lnTo>
                        <a:lnTo>
                          <a:pt x="221" y="699"/>
                        </a:lnTo>
                        <a:lnTo>
                          <a:pt x="229" y="659"/>
                        </a:lnTo>
                        <a:lnTo>
                          <a:pt x="234" y="634"/>
                        </a:lnTo>
                        <a:lnTo>
                          <a:pt x="246" y="615"/>
                        </a:lnTo>
                        <a:lnTo>
                          <a:pt x="256" y="594"/>
                        </a:lnTo>
                        <a:lnTo>
                          <a:pt x="263" y="575"/>
                        </a:lnTo>
                        <a:lnTo>
                          <a:pt x="263" y="556"/>
                        </a:lnTo>
                        <a:lnTo>
                          <a:pt x="260" y="539"/>
                        </a:lnTo>
                        <a:lnTo>
                          <a:pt x="255" y="520"/>
                        </a:lnTo>
                        <a:lnTo>
                          <a:pt x="250" y="499"/>
                        </a:lnTo>
                        <a:lnTo>
                          <a:pt x="248" y="473"/>
                        </a:lnTo>
                        <a:lnTo>
                          <a:pt x="246" y="432"/>
                        </a:lnTo>
                        <a:lnTo>
                          <a:pt x="242" y="370"/>
                        </a:lnTo>
                        <a:lnTo>
                          <a:pt x="237" y="300"/>
                        </a:lnTo>
                        <a:lnTo>
                          <a:pt x="228" y="237"/>
                        </a:lnTo>
                        <a:lnTo>
                          <a:pt x="208" y="159"/>
                        </a:lnTo>
                        <a:lnTo>
                          <a:pt x="187" y="99"/>
                        </a:lnTo>
                        <a:lnTo>
                          <a:pt x="164" y="56"/>
                        </a:lnTo>
                        <a:lnTo>
                          <a:pt x="142" y="28"/>
                        </a:lnTo>
                        <a:lnTo>
                          <a:pt x="119" y="10"/>
                        </a:lnTo>
                        <a:lnTo>
                          <a:pt x="99" y="2"/>
                        </a:lnTo>
                        <a:lnTo>
                          <a:pt x="79" y="0"/>
                        </a:lnTo>
                        <a:lnTo>
                          <a:pt x="63" y="2"/>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04" name="Freeform 43"/>
                  <p:cNvSpPr>
                    <a:spLocks/>
                  </p:cNvSpPr>
                  <p:nvPr/>
                </p:nvSpPr>
                <p:spPr bwMode="auto">
                  <a:xfrm>
                    <a:off x="3090" y="1947"/>
                    <a:ext cx="14" cy="14"/>
                  </a:xfrm>
                  <a:custGeom>
                    <a:avLst/>
                    <a:gdLst>
                      <a:gd name="T0" fmla="*/ 2 w 28"/>
                      <a:gd name="T1" fmla="*/ 3 h 29"/>
                      <a:gd name="T2" fmla="*/ 3 w 28"/>
                      <a:gd name="T3" fmla="*/ 3 h 29"/>
                      <a:gd name="T4" fmla="*/ 4 w 28"/>
                      <a:gd name="T5" fmla="*/ 2 h 29"/>
                      <a:gd name="T6" fmla="*/ 4 w 28"/>
                      <a:gd name="T7" fmla="*/ 2 h 29"/>
                      <a:gd name="T8" fmla="*/ 4 w 28"/>
                      <a:gd name="T9" fmla="*/ 1 h 29"/>
                      <a:gd name="T10" fmla="*/ 4 w 28"/>
                      <a:gd name="T11" fmla="*/ 0 h 29"/>
                      <a:gd name="T12" fmla="*/ 3 w 28"/>
                      <a:gd name="T13" fmla="*/ 0 h 29"/>
                      <a:gd name="T14" fmla="*/ 2 w 28"/>
                      <a:gd name="T15" fmla="*/ 0 h 29"/>
                      <a:gd name="T16" fmla="*/ 2 w 28"/>
                      <a:gd name="T17" fmla="*/ 0 h 29"/>
                      <a:gd name="T18" fmla="*/ 1 w 28"/>
                      <a:gd name="T19" fmla="*/ 0 h 29"/>
                      <a:gd name="T20" fmla="*/ 1 w 28"/>
                      <a:gd name="T21" fmla="*/ 0 h 29"/>
                      <a:gd name="T22" fmla="*/ 0 w 28"/>
                      <a:gd name="T23" fmla="*/ 1 h 29"/>
                      <a:gd name="T24" fmla="*/ 0 w 28"/>
                      <a:gd name="T25" fmla="*/ 2 h 29"/>
                      <a:gd name="T26" fmla="*/ 1 w 28"/>
                      <a:gd name="T27" fmla="*/ 2 h 29"/>
                      <a:gd name="T28" fmla="*/ 1 w 28"/>
                      <a:gd name="T29" fmla="*/ 3 h 29"/>
                      <a:gd name="T30" fmla="*/ 2 w 28"/>
                      <a:gd name="T31" fmla="*/ 3 h 29"/>
                      <a:gd name="T32" fmla="*/ 2 w 28"/>
                      <a:gd name="T33" fmla="*/ 3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9"/>
                      <a:gd name="T53" fmla="*/ 28 w 2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9">
                        <a:moveTo>
                          <a:pt x="16" y="29"/>
                        </a:moveTo>
                        <a:lnTo>
                          <a:pt x="22" y="26"/>
                        </a:lnTo>
                        <a:lnTo>
                          <a:pt x="25" y="23"/>
                        </a:lnTo>
                        <a:lnTo>
                          <a:pt x="28" y="17"/>
                        </a:lnTo>
                        <a:lnTo>
                          <a:pt x="28" y="11"/>
                        </a:lnTo>
                        <a:lnTo>
                          <a:pt x="25" y="6"/>
                        </a:lnTo>
                        <a:lnTo>
                          <a:pt x="22" y="2"/>
                        </a:lnTo>
                        <a:lnTo>
                          <a:pt x="16" y="0"/>
                        </a:lnTo>
                        <a:lnTo>
                          <a:pt x="11" y="0"/>
                        </a:lnTo>
                        <a:lnTo>
                          <a:pt x="6" y="2"/>
                        </a:lnTo>
                        <a:lnTo>
                          <a:pt x="2" y="7"/>
                        </a:lnTo>
                        <a:lnTo>
                          <a:pt x="0" y="11"/>
                        </a:lnTo>
                        <a:lnTo>
                          <a:pt x="0" y="17"/>
                        </a:lnTo>
                        <a:lnTo>
                          <a:pt x="2" y="23"/>
                        </a:lnTo>
                        <a:lnTo>
                          <a:pt x="6" y="26"/>
                        </a:lnTo>
                        <a:lnTo>
                          <a:pt x="11" y="29"/>
                        </a:lnTo>
                        <a:lnTo>
                          <a:pt x="16" y="29"/>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05" name="Freeform 44"/>
                  <p:cNvSpPr>
                    <a:spLocks/>
                  </p:cNvSpPr>
                  <p:nvPr/>
                </p:nvSpPr>
                <p:spPr bwMode="auto">
                  <a:xfrm>
                    <a:off x="3125" y="2430"/>
                    <a:ext cx="15" cy="15"/>
                  </a:xfrm>
                  <a:custGeom>
                    <a:avLst/>
                    <a:gdLst>
                      <a:gd name="T0" fmla="*/ 3 w 29"/>
                      <a:gd name="T1" fmla="*/ 4 h 28"/>
                      <a:gd name="T2" fmla="*/ 3 w 29"/>
                      <a:gd name="T3" fmla="*/ 4 h 28"/>
                      <a:gd name="T4" fmla="*/ 4 w 29"/>
                      <a:gd name="T5" fmla="*/ 3 h 28"/>
                      <a:gd name="T6" fmla="*/ 4 w 29"/>
                      <a:gd name="T7" fmla="*/ 3 h 28"/>
                      <a:gd name="T8" fmla="*/ 4 w 29"/>
                      <a:gd name="T9" fmla="*/ 2 h 28"/>
                      <a:gd name="T10" fmla="*/ 4 w 29"/>
                      <a:gd name="T11" fmla="*/ 1 h 28"/>
                      <a:gd name="T12" fmla="*/ 3 w 29"/>
                      <a:gd name="T13" fmla="*/ 1 h 28"/>
                      <a:gd name="T14" fmla="*/ 3 w 29"/>
                      <a:gd name="T15" fmla="*/ 0 h 28"/>
                      <a:gd name="T16" fmla="*/ 2 w 29"/>
                      <a:gd name="T17" fmla="*/ 0 h 28"/>
                      <a:gd name="T18" fmla="*/ 1 w 29"/>
                      <a:gd name="T19" fmla="*/ 1 h 28"/>
                      <a:gd name="T20" fmla="*/ 1 w 29"/>
                      <a:gd name="T21" fmla="*/ 1 h 28"/>
                      <a:gd name="T22" fmla="*/ 0 w 29"/>
                      <a:gd name="T23" fmla="*/ 2 h 28"/>
                      <a:gd name="T24" fmla="*/ 0 w 29"/>
                      <a:gd name="T25" fmla="*/ 3 h 28"/>
                      <a:gd name="T26" fmla="*/ 1 w 29"/>
                      <a:gd name="T27" fmla="*/ 3 h 28"/>
                      <a:gd name="T28" fmla="*/ 1 w 29"/>
                      <a:gd name="T29" fmla="*/ 4 h 28"/>
                      <a:gd name="T30" fmla="*/ 2 w 29"/>
                      <a:gd name="T31" fmla="*/ 4 h 28"/>
                      <a:gd name="T32" fmla="*/ 3 w 29"/>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8"/>
                      <a:gd name="T53" fmla="*/ 29 w 2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8">
                        <a:moveTo>
                          <a:pt x="18" y="28"/>
                        </a:moveTo>
                        <a:lnTo>
                          <a:pt x="22" y="26"/>
                        </a:lnTo>
                        <a:lnTo>
                          <a:pt x="27" y="23"/>
                        </a:lnTo>
                        <a:lnTo>
                          <a:pt x="29" y="17"/>
                        </a:lnTo>
                        <a:lnTo>
                          <a:pt x="29" y="11"/>
                        </a:lnTo>
                        <a:lnTo>
                          <a:pt x="27" y="5"/>
                        </a:lnTo>
                        <a:lnTo>
                          <a:pt x="22" y="2"/>
                        </a:lnTo>
                        <a:lnTo>
                          <a:pt x="18" y="0"/>
                        </a:lnTo>
                        <a:lnTo>
                          <a:pt x="12" y="0"/>
                        </a:lnTo>
                        <a:lnTo>
                          <a:pt x="6" y="2"/>
                        </a:lnTo>
                        <a:lnTo>
                          <a:pt x="3" y="6"/>
                        </a:lnTo>
                        <a:lnTo>
                          <a:pt x="0" y="11"/>
                        </a:lnTo>
                        <a:lnTo>
                          <a:pt x="0" y="17"/>
                        </a:lnTo>
                        <a:lnTo>
                          <a:pt x="3" y="23"/>
                        </a:lnTo>
                        <a:lnTo>
                          <a:pt x="6" y="26"/>
                        </a:lnTo>
                        <a:lnTo>
                          <a:pt x="12" y="28"/>
                        </a:lnTo>
                        <a:lnTo>
                          <a:pt x="18" y="28"/>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06" name="Freeform 45"/>
                  <p:cNvSpPr>
                    <a:spLocks/>
                  </p:cNvSpPr>
                  <p:nvPr/>
                </p:nvSpPr>
                <p:spPr bwMode="auto">
                  <a:xfrm>
                    <a:off x="3108" y="2425"/>
                    <a:ext cx="114" cy="60"/>
                  </a:xfrm>
                  <a:custGeom>
                    <a:avLst/>
                    <a:gdLst>
                      <a:gd name="T0" fmla="*/ 5 w 228"/>
                      <a:gd name="T1" fmla="*/ 0 h 121"/>
                      <a:gd name="T2" fmla="*/ 5 w 228"/>
                      <a:gd name="T3" fmla="*/ 0 h 121"/>
                      <a:gd name="T4" fmla="*/ 4 w 228"/>
                      <a:gd name="T5" fmla="*/ 1 h 121"/>
                      <a:gd name="T6" fmla="*/ 3 w 228"/>
                      <a:gd name="T7" fmla="*/ 2 h 121"/>
                      <a:gd name="T8" fmla="*/ 2 w 228"/>
                      <a:gd name="T9" fmla="*/ 3 h 121"/>
                      <a:gd name="T10" fmla="*/ 1 w 228"/>
                      <a:gd name="T11" fmla="*/ 4 h 121"/>
                      <a:gd name="T12" fmla="*/ 1 w 228"/>
                      <a:gd name="T13" fmla="*/ 6 h 121"/>
                      <a:gd name="T14" fmla="*/ 1 w 228"/>
                      <a:gd name="T15" fmla="*/ 7 h 121"/>
                      <a:gd name="T16" fmla="*/ 0 w 228"/>
                      <a:gd name="T17" fmla="*/ 8 h 121"/>
                      <a:gd name="T18" fmla="*/ 0 w 228"/>
                      <a:gd name="T19" fmla="*/ 9 h 121"/>
                      <a:gd name="T20" fmla="*/ 1 w 228"/>
                      <a:gd name="T21" fmla="*/ 10 h 121"/>
                      <a:gd name="T22" fmla="*/ 1 w 228"/>
                      <a:gd name="T23" fmla="*/ 10 h 121"/>
                      <a:gd name="T24" fmla="*/ 2 w 228"/>
                      <a:gd name="T25" fmla="*/ 11 h 121"/>
                      <a:gd name="T26" fmla="*/ 2 w 228"/>
                      <a:gd name="T27" fmla="*/ 11 h 121"/>
                      <a:gd name="T28" fmla="*/ 3 w 228"/>
                      <a:gd name="T29" fmla="*/ 12 h 121"/>
                      <a:gd name="T30" fmla="*/ 5 w 228"/>
                      <a:gd name="T31" fmla="*/ 12 h 121"/>
                      <a:gd name="T32" fmla="*/ 6 w 228"/>
                      <a:gd name="T33" fmla="*/ 12 h 121"/>
                      <a:gd name="T34" fmla="*/ 8 w 228"/>
                      <a:gd name="T35" fmla="*/ 12 h 121"/>
                      <a:gd name="T36" fmla="*/ 11 w 228"/>
                      <a:gd name="T37" fmla="*/ 12 h 121"/>
                      <a:gd name="T38" fmla="*/ 13 w 228"/>
                      <a:gd name="T39" fmla="*/ 13 h 121"/>
                      <a:gd name="T40" fmla="*/ 15 w 228"/>
                      <a:gd name="T41" fmla="*/ 13 h 121"/>
                      <a:gd name="T42" fmla="*/ 18 w 228"/>
                      <a:gd name="T43" fmla="*/ 14 h 121"/>
                      <a:gd name="T44" fmla="*/ 20 w 228"/>
                      <a:gd name="T45" fmla="*/ 14 h 121"/>
                      <a:gd name="T46" fmla="*/ 22 w 228"/>
                      <a:gd name="T47" fmla="*/ 15 h 121"/>
                      <a:gd name="T48" fmla="*/ 23 w 228"/>
                      <a:gd name="T49" fmla="*/ 15 h 121"/>
                      <a:gd name="T50" fmla="*/ 24 w 228"/>
                      <a:gd name="T51" fmla="*/ 15 h 121"/>
                      <a:gd name="T52" fmla="*/ 25 w 228"/>
                      <a:gd name="T53" fmla="*/ 15 h 121"/>
                      <a:gd name="T54" fmla="*/ 26 w 228"/>
                      <a:gd name="T55" fmla="*/ 14 h 121"/>
                      <a:gd name="T56" fmla="*/ 27 w 228"/>
                      <a:gd name="T57" fmla="*/ 14 h 121"/>
                      <a:gd name="T58" fmla="*/ 28 w 228"/>
                      <a:gd name="T59" fmla="*/ 14 h 121"/>
                      <a:gd name="T60" fmla="*/ 28 w 228"/>
                      <a:gd name="T61" fmla="*/ 14 h 121"/>
                      <a:gd name="T62" fmla="*/ 29 w 228"/>
                      <a:gd name="T63" fmla="*/ 13 h 121"/>
                      <a:gd name="T64" fmla="*/ 29 w 228"/>
                      <a:gd name="T65" fmla="*/ 13 h 121"/>
                      <a:gd name="T66" fmla="*/ 29 w 228"/>
                      <a:gd name="T67" fmla="*/ 13 h 121"/>
                      <a:gd name="T68" fmla="*/ 28 w 228"/>
                      <a:gd name="T69" fmla="*/ 12 h 121"/>
                      <a:gd name="T70" fmla="*/ 28 w 228"/>
                      <a:gd name="T71" fmla="*/ 12 h 121"/>
                      <a:gd name="T72" fmla="*/ 27 w 228"/>
                      <a:gd name="T73" fmla="*/ 12 h 121"/>
                      <a:gd name="T74" fmla="*/ 26 w 228"/>
                      <a:gd name="T75" fmla="*/ 12 h 121"/>
                      <a:gd name="T76" fmla="*/ 25 w 228"/>
                      <a:gd name="T77" fmla="*/ 11 h 121"/>
                      <a:gd name="T78" fmla="*/ 24 w 228"/>
                      <a:gd name="T79" fmla="*/ 11 h 121"/>
                      <a:gd name="T80" fmla="*/ 24 w 228"/>
                      <a:gd name="T81" fmla="*/ 11 h 121"/>
                      <a:gd name="T82" fmla="*/ 23 w 228"/>
                      <a:gd name="T83" fmla="*/ 11 h 121"/>
                      <a:gd name="T84" fmla="*/ 22 w 228"/>
                      <a:gd name="T85" fmla="*/ 10 h 121"/>
                      <a:gd name="T86" fmla="*/ 21 w 228"/>
                      <a:gd name="T87" fmla="*/ 9 h 121"/>
                      <a:gd name="T88" fmla="*/ 19 w 228"/>
                      <a:gd name="T89" fmla="*/ 8 h 121"/>
                      <a:gd name="T90" fmla="*/ 18 w 228"/>
                      <a:gd name="T91" fmla="*/ 7 h 121"/>
                      <a:gd name="T92" fmla="*/ 16 w 228"/>
                      <a:gd name="T93" fmla="*/ 6 h 121"/>
                      <a:gd name="T94" fmla="*/ 14 w 228"/>
                      <a:gd name="T95" fmla="*/ 5 h 121"/>
                      <a:gd name="T96" fmla="*/ 14 w 228"/>
                      <a:gd name="T97" fmla="*/ 5 h 121"/>
                      <a:gd name="T98" fmla="*/ 14 w 228"/>
                      <a:gd name="T99" fmla="*/ 4 h 121"/>
                      <a:gd name="T100" fmla="*/ 13 w 228"/>
                      <a:gd name="T101" fmla="*/ 3 h 121"/>
                      <a:gd name="T102" fmla="*/ 11 w 228"/>
                      <a:gd name="T103" fmla="*/ 2 h 121"/>
                      <a:gd name="T104" fmla="*/ 10 w 228"/>
                      <a:gd name="T105" fmla="*/ 2 h 121"/>
                      <a:gd name="T106" fmla="*/ 9 w 228"/>
                      <a:gd name="T107" fmla="*/ 1 h 121"/>
                      <a:gd name="T108" fmla="*/ 7 w 228"/>
                      <a:gd name="T109" fmla="*/ 0 h 121"/>
                      <a:gd name="T110" fmla="*/ 6 w 228"/>
                      <a:gd name="T111" fmla="*/ 0 h 121"/>
                      <a:gd name="T112" fmla="*/ 5 w 228"/>
                      <a:gd name="T113" fmla="*/ 0 h 1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8"/>
                      <a:gd name="T172" fmla="*/ 0 h 121"/>
                      <a:gd name="T173" fmla="*/ 228 w 228"/>
                      <a:gd name="T174" fmla="*/ 121 h 1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8" h="121">
                        <a:moveTo>
                          <a:pt x="39" y="0"/>
                        </a:moveTo>
                        <a:lnTo>
                          <a:pt x="33" y="2"/>
                        </a:lnTo>
                        <a:lnTo>
                          <a:pt x="26" y="9"/>
                        </a:lnTo>
                        <a:lnTo>
                          <a:pt x="19" y="17"/>
                        </a:lnTo>
                        <a:lnTo>
                          <a:pt x="14" y="29"/>
                        </a:lnTo>
                        <a:lnTo>
                          <a:pt x="8" y="39"/>
                        </a:lnTo>
                        <a:lnTo>
                          <a:pt x="3" y="51"/>
                        </a:lnTo>
                        <a:lnTo>
                          <a:pt x="1" y="60"/>
                        </a:lnTo>
                        <a:lnTo>
                          <a:pt x="0" y="68"/>
                        </a:lnTo>
                        <a:lnTo>
                          <a:pt x="0" y="74"/>
                        </a:lnTo>
                        <a:lnTo>
                          <a:pt x="1" y="80"/>
                        </a:lnTo>
                        <a:lnTo>
                          <a:pt x="5" y="85"/>
                        </a:lnTo>
                        <a:lnTo>
                          <a:pt x="9" y="90"/>
                        </a:lnTo>
                        <a:lnTo>
                          <a:pt x="15" y="95"/>
                        </a:lnTo>
                        <a:lnTo>
                          <a:pt x="23" y="97"/>
                        </a:lnTo>
                        <a:lnTo>
                          <a:pt x="33" y="99"/>
                        </a:lnTo>
                        <a:lnTo>
                          <a:pt x="46" y="100"/>
                        </a:lnTo>
                        <a:lnTo>
                          <a:pt x="64" y="100"/>
                        </a:lnTo>
                        <a:lnTo>
                          <a:pt x="83" y="103"/>
                        </a:lnTo>
                        <a:lnTo>
                          <a:pt x="102" y="106"/>
                        </a:lnTo>
                        <a:lnTo>
                          <a:pt x="122" y="110"/>
                        </a:lnTo>
                        <a:lnTo>
                          <a:pt x="140" y="114"/>
                        </a:lnTo>
                        <a:lnTo>
                          <a:pt x="157" y="118"/>
                        </a:lnTo>
                        <a:lnTo>
                          <a:pt x="172" y="120"/>
                        </a:lnTo>
                        <a:lnTo>
                          <a:pt x="184" y="121"/>
                        </a:lnTo>
                        <a:lnTo>
                          <a:pt x="192" y="121"/>
                        </a:lnTo>
                        <a:lnTo>
                          <a:pt x="200" y="120"/>
                        </a:lnTo>
                        <a:lnTo>
                          <a:pt x="207" y="119"/>
                        </a:lnTo>
                        <a:lnTo>
                          <a:pt x="214" y="118"/>
                        </a:lnTo>
                        <a:lnTo>
                          <a:pt x="219" y="115"/>
                        </a:lnTo>
                        <a:lnTo>
                          <a:pt x="223" y="113"/>
                        </a:lnTo>
                        <a:lnTo>
                          <a:pt x="226" y="111"/>
                        </a:lnTo>
                        <a:lnTo>
                          <a:pt x="228" y="107"/>
                        </a:lnTo>
                        <a:lnTo>
                          <a:pt x="226" y="105"/>
                        </a:lnTo>
                        <a:lnTo>
                          <a:pt x="223" y="101"/>
                        </a:lnTo>
                        <a:lnTo>
                          <a:pt x="218" y="99"/>
                        </a:lnTo>
                        <a:lnTo>
                          <a:pt x="211" y="97"/>
                        </a:lnTo>
                        <a:lnTo>
                          <a:pt x="205" y="96"/>
                        </a:lnTo>
                        <a:lnTo>
                          <a:pt x="199" y="93"/>
                        </a:lnTo>
                        <a:lnTo>
                          <a:pt x="192" y="92"/>
                        </a:lnTo>
                        <a:lnTo>
                          <a:pt x="187" y="91"/>
                        </a:lnTo>
                        <a:lnTo>
                          <a:pt x="182" y="89"/>
                        </a:lnTo>
                        <a:lnTo>
                          <a:pt x="172" y="83"/>
                        </a:lnTo>
                        <a:lnTo>
                          <a:pt x="162" y="76"/>
                        </a:lnTo>
                        <a:lnTo>
                          <a:pt x="150" y="69"/>
                        </a:lnTo>
                        <a:lnTo>
                          <a:pt x="139" y="61"/>
                        </a:lnTo>
                        <a:lnTo>
                          <a:pt x="128" y="53"/>
                        </a:lnTo>
                        <a:lnTo>
                          <a:pt x="118" y="46"/>
                        </a:lnTo>
                        <a:lnTo>
                          <a:pt x="111" y="42"/>
                        </a:lnTo>
                        <a:lnTo>
                          <a:pt x="106" y="37"/>
                        </a:lnTo>
                        <a:lnTo>
                          <a:pt x="98" y="31"/>
                        </a:lnTo>
                        <a:lnTo>
                          <a:pt x="88" y="23"/>
                        </a:lnTo>
                        <a:lnTo>
                          <a:pt x="79" y="16"/>
                        </a:lnTo>
                        <a:lnTo>
                          <a:pt x="69" y="9"/>
                        </a:lnTo>
                        <a:lnTo>
                          <a:pt x="59" y="4"/>
                        </a:lnTo>
                        <a:lnTo>
                          <a:pt x="48" y="0"/>
                        </a:lnTo>
                        <a:lnTo>
                          <a:pt x="39" y="0"/>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07" name="Freeform 46"/>
                  <p:cNvSpPr>
                    <a:spLocks/>
                  </p:cNvSpPr>
                  <p:nvPr/>
                </p:nvSpPr>
                <p:spPr bwMode="auto">
                  <a:xfrm>
                    <a:off x="3125" y="2430"/>
                    <a:ext cx="15" cy="15"/>
                  </a:xfrm>
                  <a:custGeom>
                    <a:avLst/>
                    <a:gdLst>
                      <a:gd name="T0" fmla="*/ 2 w 29"/>
                      <a:gd name="T1" fmla="*/ 4 h 28"/>
                      <a:gd name="T2" fmla="*/ 3 w 29"/>
                      <a:gd name="T3" fmla="*/ 4 h 28"/>
                      <a:gd name="T4" fmla="*/ 3 w 29"/>
                      <a:gd name="T5" fmla="*/ 4 h 28"/>
                      <a:gd name="T6" fmla="*/ 4 w 29"/>
                      <a:gd name="T7" fmla="*/ 3 h 28"/>
                      <a:gd name="T8" fmla="*/ 4 w 29"/>
                      <a:gd name="T9" fmla="*/ 2 h 28"/>
                      <a:gd name="T10" fmla="*/ 4 w 29"/>
                      <a:gd name="T11" fmla="*/ 2 h 28"/>
                      <a:gd name="T12" fmla="*/ 3 w 29"/>
                      <a:gd name="T13" fmla="*/ 1 h 28"/>
                      <a:gd name="T14" fmla="*/ 3 w 29"/>
                      <a:gd name="T15" fmla="*/ 1 h 28"/>
                      <a:gd name="T16" fmla="*/ 2 w 29"/>
                      <a:gd name="T17" fmla="*/ 0 h 28"/>
                      <a:gd name="T18" fmla="*/ 1 w 29"/>
                      <a:gd name="T19" fmla="*/ 1 h 28"/>
                      <a:gd name="T20" fmla="*/ 1 w 29"/>
                      <a:gd name="T21" fmla="*/ 1 h 28"/>
                      <a:gd name="T22" fmla="*/ 1 w 29"/>
                      <a:gd name="T23" fmla="*/ 1 h 28"/>
                      <a:gd name="T24" fmla="*/ 0 w 29"/>
                      <a:gd name="T25" fmla="*/ 2 h 28"/>
                      <a:gd name="T26" fmla="*/ 0 w 29"/>
                      <a:gd name="T27" fmla="*/ 3 h 28"/>
                      <a:gd name="T28" fmla="*/ 1 w 29"/>
                      <a:gd name="T29" fmla="*/ 4 h 28"/>
                      <a:gd name="T30" fmla="*/ 1 w 29"/>
                      <a:gd name="T31" fmla="*/ 4 h 28"/>
                      <a:gd name="T32" fmla="*/ 2 w 29"/>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8"/>
                      <a:gd name="T53" fmla="*/ 29 w 2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8">
                        <a:moveTo>
                          <a:pt x="14" y="28"/>
                        </a:moveTo>
                        <a:lnTo>
                          <a:pt x="20" y="27"/>
                        </a:lnTo>
                        <a:lnTo>
                          <a:pt x="24" y="25"/>
                        </a:lnTo>
                        <a:lnTo>
                          <a:pt x="28" y="20"/>
                        </a:lnTo>
                        <a:lnTo>
                          <a:pt x="29" y="15"/>
                        </a:lnTo>
                        <a:lnTo>
                          <a:pt x="28" y="9"/>
                        </a:lnTo>
                        <a:lnTo>
                          <a:pt x="24" y="4"/>
                        </a:lnTo>
                        <a:lnTo>
                          <a:pt x="20" y="1"/>
                        </a:lnTo>
                        <a:lnTo>
                          <a:pt x="14" y="0"/>
                        </a:lnTo>
                        <a:lnTo>
                          <a:pt x="8" y="1"/>
                        </a:lnTo>
                        <a:lnTo>
                          <a:pt x="4" y="3"/>
                        </a:lnTo>
                        <a:lnTo>
                          <a:pt x="1" y="8"/>
                        </a:lnTo>
                        <a:lnTo>
                          <a:pt x="0" y="13"/>
                        </a:lnTo>
                        <a:lnTo>
                          <a:pt x="0" y="19"/>
                        </a:lnTo>
                        <a:lnTo>
                          <a:pt x="4" y="24"/>
                        </a:lnTo>
                        <a:lnTo>
                          <a:pt x="8" y="27"/>
                        </a:lnTo>
                        <a:lnTo>
                          <a:pt x="14" y="28"/>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08" name="Freeform 47"/>
                  <p:cNvSpPr>
                    <a:spLocks/>
                  </p:cNvSpPr>
                  <p:nvPr/>
                </p:nvSpPr>
                <p:spPr bwMode="auto">
                  <a:xfrm>
                    <a:off x="3107" y="2432"/>
                    <a:ext cx="117" cy="54"/>
                  </a:xfrm>
                  <a:custGeom>
                    <a:avLst/>
                    <a:gdLst>
                      <a:gd name="T0" fmla="*/ 14 w 233"/>
                      <a:gd name="T1" fmla="*/ 3 h 108"/>
                      <a:gd name="T2" fmla="*/ 12 w 233"/>
                      <a:gd name="T3" fmla="*/ 5 h 108"/>
                      <a:gd name="T4" fmla="*/ 10 w 233"/>
                      <a:gd name="T5" fmla="*/ 7 h 108"/>
                      <a:gd name="T6" fmla="*/ 8 w 233"/>
                      <a:gd name="T7" fmla="*/ 6 h 108"/>
                      <a:gd name="T8" fmla="*/ 6 w 233"/>
                      <a:gd name="T9" fmla="*/ 5 h 108"/>
                      <a:gd name="T10" fmla="*/ 5 w 233"/>
                      <a:gd name="T11" fmla="*/ 3 h 108"/>
                      <a:gd name="T12" fmla="*/ 4 w 233"/>
                      <a:gd name="T13" fmla="*/ 3 h 108"/>
                      <a:gd name="T14" fmla="*/ 3 w 233"/>
                      <a:gd name="T15" fmla="*/ 1 h 108"/>
                      <a:gd name="T16" fmla="*/ 2 w 233"/>
                      <a:gd name="T17" fmla="*/ 1 h 108"/>
                      <a:gd name="T18" fmla="*/ 1 w 233"/>
                      <a:gd name="T19" fmla="*/ 5 h 108"/>
                      <a:gd name="T20" fmla="*/ 0 w 233"/>
                      <a:gd name="T21" fmla="*/ 7 h 108"/>
                      <a:gd name="T22" fmla="*/ 1 w 233"/>
                      <a:gd name="T23" fmla="*/ 10 h 108"/>
                      <a:gd name="T24" fmla="*/ 2 w 233"/>
                      <a:gd name="T25" fmla="*/ 11 h 108"/>
                      <a:gd name="T26" fmla="*/ 5 w 233"/>
                      <a:gd name="T27" fmla="*/ 11 h 108"/>
                      <a:gd name="T28" fmla="*/ 7 w 233"/>
                      <a:gd name="T29" fmla="*/ 12 h 108"/>
                      <a:gd name="T30" fmla="*/ 10 w 233"/>
                      <a:gd name="T31" fmla="*/ 12 h 108"/>
                      <a:gd name="T32" fmla="*/ 11 w 233"/>
                      <a:gd name="T33" fmla="*/ 12 h 108"/>
                      <a:gd name="T34" fmla="*/ 15 w 233"/>
                      <a:gd name="T35" fmla="*/ 13 h 108"/>
                      <a:gd name="T36" fmla="*/ 19 w 233"/>
                      <a:gd name="T37" fmla="*/ 13 h 108"/>
                      <a:gd name="T38" fmla="*/ 23 w 233"/>
                      <a:gd name="T39" fmla="*/ 14 h 108"/>
                      <a:gd name="T40" fmla="*/ 25 w 233"/>
                      <a:gd name="T41" fmla="*/ 14 h 108"/>
                      <a:gd name="T42" fmla="*/ 26 w 233"/>
                      <a:gd name="T43" fmla="*/ 14 h 108"/>
                      <a:gd name="T44" fmla="*/ 28 w 233"/>
                      <a:gd name="T45" fmla="*/ 14 h 108"/>
                      <a:gd name="T46" fmla="*/ 29 w 233"/>
                      <a:gd name="T47" fmla="*/ 13 h 108"/>
                      <a:gd name="T48" fmla="*/ 30 w 233"/>
                      <a:gd name="T49" fmla="*/ 12 h 108"/>
                      <a:gd name="T50" fmla="*/ 29 w 233"/>
                      <a:gd name="T51" fmla="*/ 11 h 108"/>
                      <a:gd name="T52" fmla="*/ 28 w 233"/>
                      <a:gd name="T53" fmla="*/ 11 h 108"/>
                      <a:gd name="T54" fmla="*/ 27 w 233"/>
                      <a:gd name="T55" fmla="*/ 10 h 108"/>
                      <a:gd name="T56" fmla="*/ 25 w 233"/>
                      <a:gd name="T57" fmla="*/ 10 h 108"/>
                      <a:gd name="T58" fmla="*/ 24 w 233"/>
                      <a:gd name="T59" fmla="*/ 9 h 108"/>
                      <a:gd name="T60" fmla="*/ 23 w 233"/>
                      <a:gd name="T61" fmla="*/ 7 h 108"/>
                      <a:gd name="T62" fmla="*/ 20 w 233"/>
                      <a:gd name="T63" fmla="*/ 7 h 108"/>
                      <a:gd name="T64" fmla="*/ 17 w 233"/>
                      <a:gd name="T65" fmla="*/ 5 h 108"/>
                      <a:gd name="T66" fmla="*/ 15 w 233"/>
                      <a:gd name="T67" fmla="*/ 3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3"/>
                      <a:gd name="T103" fmla="*/ 0 h 108"/>
                      <a:gd name="T104" fmla="*/ 233 w 233"/>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3" h="108">
                        <a:moveTo>
                          <a:pt x="109" y="20"/>
                        </a:moveTo>
                        <a:lnTo>
                          <a:pt x="105" y="21"/>
                        </a:lnTo>
                        <a:lnTo>
                          <a:pt x="100" y="25"/>
                        </a:lnTo>
                        <a:lnTo>
                          <a:pt x="93" y="37"/>
                        </a:lnTo>
                        <a:lnTo>
                          <a:pt x="88" y="53"/>
                        </a:lnTo>
                        <a:lnTo>
                          <a:pt x="79" y="51"/>
                        </a:lnTo>
                        <a:lnTo>
                          <a:pt x="70" y="48"/>
                        </a:lnTo>
                        <a:lnTo>
                          <a:pt x="62" y="45"/>
                        </a:lnTo>
                        <a:lnTo>
                          <a:pt x="53" y="40"/>
                        </a:lnTo>
                        <a:lnTo>
                          <a:pt x="46" y="36"/>
                        </a:lnTo>
                        <a:lnTo>
                          <a:pt x="39" y="32"/>
                        </a:lnTo>
                        <a:lnTo>
                          <a:pt x="33" y="29"/>
                        </a:lnTo>
                        <a:lnTo>
                          <a:pt x="30" y="25"/>
                        </a:lnTo>
                        <a:lnTo>
                          <a:pt x="26" y="18"/>
                        </a:lnTo>
                        <a:lnTo>
                          <a:pt x="24" y="9"/>
                        </a:lnTo>
                        <a:lnTo>
                          <a:pt x="23" y="1"/>
                        </a:lnTo>
                        <a:lnTo>
                          <a:pt x="20" y="0"/>
                        </a:lnTo>
                        <a:lnTo>
                          <a:pt x="16" y="7"/>
                        </a:lnTo>
                        <a:lnTo>
                          <a:pt x="9" y="21"/>
                        </a:lnTo>
                        <a:lnTo>
                          <a:pt x="3" y="36"/>
                        </a:lnTo>
                        <a:lnTo>
                          <a:pt x="0" y="48"/>
                        </a:lnTo>
                        <a:lnTo>
                          <a:pt x="0" y="59"/>
                        </a:lnTo>
                        <a:lnTo>
                          <a:pt x="1" y="68"/>
                        </a:lnTo>
                        <a:lnTo>
                          <a:pt x="3" y="77"/>
                        </a:lnTo>
                        <a:lnTo>
                          <a:pt x="7" y="83"/>
                        </a:lnTo>
                        <a:lnTo>
                          <a:pt x="13" y="84"/>
                        </a:lnTo>
                        <a:lnTo>
                          <a:pt x="23" y="86"/>
                        </a:lnTo>
                        <a:lnTo>
                          <a:pt x="34" y="88"/>
                        </a:lnTo>
                        <a:lnTo>
                          <a:pt x="44" y="89"/>
                        </a:lnTo>
                        <a:lnTo>
                          <a:pt x="56" y="90"/>
                        </a:lnTo>
                        <a:lnTo>
                          <a:pt x="65" y="90"/>
                        </a:lnTo>
                        <a:lnTo>
                          <a:pt x="73" y="91"/>
                        </a:lnTo>
                        <a:lnTo>
                          <a:pt x="78" y="92"/>
                        </a:lnTo>
                        <a:lnTo>
                          <a:pt x="85" y="93"/>
                        </a:lnTo>
                        <a:lnTo>
                          <a:pt x="97" y="96"/>
                        </a:lnTo>
                        <a:lnTo>
                          <a:pt x="115" y="98"/>
                        </a:lnTo>
                        <a:lnTo>
                          <a:pt x="133" y="101"/>
                        </a:lnTo>
                        <a:lnTo>
                          <a:pt x="152" y="104"/>
                        </a:lnTo>
                        <a:lnTo>
                          <a:pt x="170" y="106"/>
                        </a:lnTo>
                        <a:lnTo>
                          <a:pt x="184" y="108"/>
                        </a:lnTo>
                        <a:lnTo>
                          <a:pt x="192" y="108"/>
                        </a:lnTo>
                        <a:lnTo>
                          <a:pt x="196" y="108"/>
                        </a:lnTo>
                        <a:lnTo>
                          <a:pt x="202" y="108"/>
                        </a:lnTo>
                        <a:lnTo>
                          <a:pt x="207" y="107"/>
                        </a:lnTo>
                        <a:lnTo>
                          <a:pt x="212" y="106"/>
                        </a:lnTo>
                        <a:lnTo>
                          <a:pt x="217" y="105"/>
                        </a:lnTo>
                        <a:lnTo>
                          <a:pt x="221" y="104"/>
                        </a:lnTo>
                        <a:lnTo>
                          <a:pt x="226" y="101"/>
                        </a:lnTo>
                        <a:lnTo>
                          <a:pt x="230" y="99"/>
                        </a:lnTo>
                        <a:lnTo>
                          <a:pt x="233" y="95"/>
                        </a:lnTo>
                        <a:lnTo>
                          <a:pt x="232" y="90"/>
                        </a:lnTo>
                        <a:lnTo>
                          <a:pt x="228" y="86"/>
                        </a:lnTo>
                        <a:lnTo>
                          <a:pt x="224" y="84"/>
                        </a:lnTo>
                        <a:lnTo>
                          <a:pt x="220" y="83"/>
                        </a:lnTo>
                        <a:lnTo>
                          <a:pt x="216" y="82"/>
                        </a:lnTo>
                        <a:lnTo>
                          <a:pt x="211" y="80"/>
                        </a:lnTo>
                        <a:lnTo>
                          <a:pt x="205" y="77"/>
                        </a:lnTo>
                        <a:lnTo>
                          <a:pt x="200" y="75"/>
                        </a:lnTo>
                        <a:lnTo>
                          <a:pt x="194" y="73"/>
                        </a:lnTo>
                        <a:lnTo>
                          <a:pt x="189" y="69"/>
                        </a:lnTo>
                        <a:lnTo>
                          <a:pt x="185" y="67"/>
                        </a:lnTo>
                        <a:lnTo>
                          <a:pt x="179" y="63"/>
                        </a:lnTo>
                        <a:lnTo>
                          <a:pt x="170" y="58"/>
                        </a:lnTo>
                        <a:lnTo>
                          <a:pt x="158" y="52"/>
                        </a:lnTo>
                        <a:lnTo>
                          <a:pt x="146" y="44"/>
                        </a:lnTo>
                        <a:lnTo>
                          <a:pt x="134" y="37"/>
                        </a:lnTo>
                        <a:lnTo>
                          <a:pt x="123" y="30"/>
                        </a:lnTo>
                        <a:lnTo>
                          <a:pt x="113" y="24"/>
                        </a:lnTo>
                        <a:lnTo>
                          <a:pt x="109" y="20"/>
                        </a:lnTo>
                        <a:close/>
                      </a:path>
                    </a:pathLst>
                  </a:custGeom>
                  <a:solidFill>
                    <a:srgbClr val="B2B2FF"/>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09" name="Freeform 48"/>
                  <p:cNvSpPr>
                    <a:spLocks/>
                  </p:cNvSpPr>
                  <p:nvPr/>
                </p:nvSpPr>
                <p:spPr bwMode="auto">
                  <a:xfrm>
                    <a:off x="3111" y="2473"/>
                    <a:ext cx="112" cy="15"/>
                  </a:xfrm>
                  <a:custGeom>
                    <a:avLst/>
                    <a:gdLst>
                      <a:gd name="T0" fmla="*/ 27 w 225"/>
                      <a:gd name="T1" fmla="*/ 2 h 30"/>
                      <a:gd name="T2" fmla="*/ 27 w 225"/>
                      <a:gd name="T3" fmla="*/ 3 h 30"/>
                      <a:gd name="T4" fmla="*/ 26 w 225"/>
                      <a:gd name="T5" fmla="*/ 3 h 30"/>
                      <a:gd name="T6" fmla="*/ 26 w 225"/>
                      <a:gd name="T7" fmla="*/ 3 h 30"/>
                      <a:gd name="T8" fmla="*/ 25 w 225"/>
                      <a:gd name="T9" fmla="*/ 3 h 30"/>
                      <a:gd name="T10" fmla="*/ 25 w 225"/>
                      <a:gd name="T11" fmla="*/ 3 h 30"/>
                      <a:gd name="T12" fmla="*/ 24 w 225"/>
                      <a:gd name="T13" fmla="*/ 4 h 30"/>
                      <a:gd name="T14" fmla="*/ 23 w 225"/>
                      <a:gd name="T15" fmla="*/ 4 h 30"/>
                      <a:gd name="T16" fmla="*/ 23 w 225"/>
                      <a:gd name="T17" fmla="*/ 4 h 30"/>
                      <a:gd name="T18" fmla="*/ 22 w 225"/>
                      <a:gd name="T19" fmla="*/ 4 h 30"/>
                      <a:gd name="T20" fmla="*/ 20 w 225"/>
                      <a:gd name="T21" fmla="*/ 3 h 30"/>
                      <a:gd name="T22" fmla="*/ 18 w 225"/>
                      <a:gd name="T23" fmla="*/ 3 h 30"/>
                      <a:gd name="T24" fmla="*/ 15 w 225"/>
                      <a:gd name="T25" fmla="*/ 3 h 30"/>
                      <a:gd name="T26" fmla="*/ 13 w 225"/>
                      <a:gd name="T27" fmla="*/ 2 h 30"/>
                      <a:gd name="T28" fmla="*/ 11 w 225"/>
                      <a:gd name="T29" fmla="*/ 2 h 30"/>
                      <a:gd name="T30" fmla="*/ 9 w 225"/>
                      <a:gd name="T31" fmla="*/ 2 h 30"/>
                      <a:gd name="T32" fmla="*/ 8 w 225"/>
                      <a:gd name="T33" fmla="*/ 2 h 30"/>
                      <a:gd name="T34" fmla="*/ 8 w 225"/>
                      <a:gd name="T35" fmla="*/ 1 h 30"/>
                      <a:gd name="T36" fmla="*/ 7 w 225"/>
                      <a:gd name="T37" fmla="*/ 1 h 30"/>
                      <a:gd name="T38" fmla="*/ 6 w 225"/>
                      <a:gd name="T39" fmla="*/ 1 h 30"/>
                      <a:gd name="T40" fmla="*/ 4 w 225"/>
                      <a:gd name="T41" fmla="*/ 1 h 30"/>
                      <a:gd name="T42" fmla="*/ 3 w 225"/>
                      <a:gd name="T43" fmla="*/ 1 h 30"/>
                      <a:gd name="T44" fmla="*/ 2 w 225"/>
                      <a:gd name="T45" fmla="*/ 1 h 30"/>
                      <a:gd name="T46" fmla="*/ 0 w 225"/>
                      <a:gd name="T47" fmla="*/ 1 h 30"/>
                      <a:gd name="T48" fmla="*/ 0 w 225"/>
                      <a:gd name="T49" fmla="*/ 0 h 30"/>
                      <a:gd name="T50" fmla="*/ 0 w 225"/>
                      <a:gd name="T51" fmla="*/ 1 h 30"/>
                      <a:gd name="T52" fmla="*/ 0 w 225"/>
                      <a:gd name="T53" fmla="*/ 1 h 30"/>
                      <a:gd name="T54" fmla="*/ 0 w 225"/>
                      <a:gd name="T55" fmla="*/ 2 h 30"/>
                      <a:gd name="T56" fmla="*/ 0 w 225"/>
                      <a:gd name="T57" fmla="*/ 2 h 30"/>
                      <a:gd name="T58" fmla="*/ 0 w 225"/>
                      <a:gd name="T59" fmla="*/ 2 h 30"/>
                      <a:gd name="T60" fmla="*/ 1 w 225"/>
                      <a:gd name="T61" fmla="*/ 2 h 30"/>
                      <a:gd name="T62" fmla="*/ 3 w 225"/>
                      <a:gd name="T63" fmla="*/ 2 h 30"/>
                      <a:gd name="T64" fmla="*/ 4 w 225"/>
                      <a:gd name="T65" fmla="*/ 2 h 30"/>
                      <a:gd name="T66" fmla="*/ 6 w 225"/>
                      <a:gd name="T67" fmla="*/ 2 h 30"/>
                      <a:gd name="T68" fmla="*/ 7 w 225"/>
                      <a:gd name="T69" fmla="*/ 3 h 30"/>
                      <a:gd name="T70" fmla="*/ 8 w 225"/>
                      <a:gd name="T71" fmla="*/ 2 h 30"/>
                      <a:gd name="T72" fmla="*/ 8 w 225"/>
                      <a:gd name="T73" fmla="*/ 2 h 30"/>
                      <a:gd name="T74" fmla="*/ 9 w 225"/>
                      <a:gd name="T75" fmla="*/ 2 h 30"/>
                      <a:gd name="T76" fmla="*/ 9 w 225"/>
                      <a:gd name="T77" fmla="*/ 2 h 30"/>
                      <a:gd name="T78" fmla="*/ 9 w 225"/>
                      <a:gd name="T79" fmla="*/ 2 h 30"/>
                      <a:gd name="T80" fmla="*/ 10 w 225"/>
                      <a:gd name="T81" fmla="*/ 2 h 30"/>
                      <a:gd name="T82" fmla="*/ 10 w 225"/>
                      <a:gd name="T83" fmla="*/ 2 h 30"/>
                      <a:gd name="T84" fmla="*/ 12 w 225"/>
                      <a:gd name="T85" fmla="*/ 3 h 30"/>
                      <a:gd name="T86" fmla="*/ 14 w 225"/>
                      <a:gd name="T87" fmla="*/ 3 h 30"/>
                      <a:gd name="T88" fmla="*/ 16 w 225"/>
                      <a:gd name="T89" fmla="*/ 3 h 30"/>
                      <a:gd name="T90" fmla="*/ 18 w 225"/>
                      <a:gd name="T91" fmla="*/ 4 h 30"/>
                      <a:gd name="T92" fmla="*/ 20 w 225"/>
                      <a:gd name="T93" fmla="*/ 4 h 30"/>
                      <a:gd name="T94" fmla="*/ 22 w 225"/>
                      <a:gd name="T95" fmla="*/ 4 h 30"/>
                      <a:gd name="T96" fmla="*/ 23 w 225"/>
                      <a:gd name="T97" fmla="*/ 4 h 30"/>
                      <a:gd name="T98" fmla="*/ 23 w 225"/>
                      <a:gd name="T99" fmla="*/ 4 h 30"/>
                      <a:gd name="T100" fmla="*/ 24 w 225"/>
                      <a:gd name="T101" fmla="*/ 4 h 30"/>
                      <a:gd name="T102" fmla="*/ 25 w 225"/>
                      <a:gd name="T103" fmla="*/ 4 h 30"/>
                      <a:gd name="T104" fmla="*/ 26 w 225"/>
                      <a:gd name="T105" fmla="*/ 4 h 30"/>
                      <a:gd name="T106" fmla="*/ 27 w 225"/>
                      <a:gd name="T107" fmla="*/ 3 h 30"/>
                      <a:gd name="T108" fmla="*/ 27 w 225"/>
                      <a:gd name="T109" fmla="*/ 3 h 30"/>
                      <a:gd name="T110" fmla="*/ 28 w 225"/>
                      <a:gd name="T111" fmla="*/ 3 h 30"/>
                      <a:gd name="T112" fmla="*/ 27 w 225"/>
                      <a:gd name="T113" fmla="*/ 2 h 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5"/>
                      <a:gd name="T172" fmla="*/ 0 h 30"/>
                      <a:gd name="T173" fmla="*/ 225 w 225"/>
                      <a:gd name="T174" fmla="*/ 30 h 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5" h="30">
                        <a:moveTo>
                          <a:pt x="223" y="16"/>
                        </a:moveTo>
                        <a:lnTo>
                          <a:pt x="219" y="18"/>
                        </a:lnTo>
                        <a:lnTo>
                          <a:pt x="214" y="21"/>
                        </a:lnTo>
                        <a:lnTo>
                          <a:pt x="210" y="22"/>
                        </a:lnTo>
                        <a:lnTo>
                          <a:pt x="205" y="23"/>
                        </a:lnTo>
                        <a:lnTo>
                          <a:pt x="200" y="24"/>
                        </a:lnTo>
                        <a:lnTo>
                          <a:pt x="195" y="25"/>
                        </a:lnTo>
                        <a:lnTo>
                          <a:pt x="189" y="25"/>
                        </a:lnTo>
                        <a:lnTo>
                          <a:pt x="185" y="25"/>
                        </a:lnTo>
                        <a:lnTo>
                          <a:pt x="177" y="25"/>
                        </a:lnTo>
                        <a:lnTo>
                          <a:pt x="163" y="23"/>
                        </a:lnTo>
                        <a:lnTo>
                          <a:pt x="145" y="21"/>
                        </a:lnTo>
                        <a:lnTo>
                          <a:pt x="126" y="18"/>
                        </a:lnTo>
                        <a:lnTo>
                          <a:pt x="108" y="15"/>
                        </a:lnTo>
                        <a:lnTo>
                          <a:pt x="90" y="13"/>
                        </a:lnTo>
                        <a:lnTo>
                          <a:pt x="78" y="10"/>
                        </a:lnTo>
                        <a:lnTo>
                          <a:pt x="71" y="9"/>
                        </a:lnTo>
                        <a:lnTo>
                          <a:pt x="66" y="8"/>
                        </a:lnTo>
                        <a:lnTo>
                          <a:pt x="58" y="7"/>
                        </a:lnTo>
                        <a:lnTo>
                          <a:pt x="49" y="7"/>
                        </a:lnTo>
                        <a:lnTo>
                          <a:pt x="37" y="6"/>
                        </a:lnTo>
                        <a:lnTo>
                          <a:pt x="27" y="5"/>
                        </a:lnTo>
                        <a:lnTo>
                          <a:pt x="16" y="3"/>
                        </a:lnTo>
                        <a:lnTo>
                          <a:pt x="6" y="1"/>
                        </a:lnTo>
                        <a:lnTo>
                          <a:pt x="0" y="0"/>
                        </a:lnTo>
                        <a:lnTo>
                          <a:pt x="0" y="5"/>
                        </a:lnTo>
                        <a:lnTo>
                          <a:pt x="0" y="8"/>
                        </a:lnTo>
                        <a:lnTo>
                          <a:pt x="0" y="12"/>
                        </a:lnTo>
                        <a:lnTo>
                          <a:pt x="2" y="13"/>
                        </a:lnTo>
                        <a:lnTo>
                          <a:pt x="5" y="13"/>
                        </a:lnTo>
                        <a:lnTo>
                          <a:pt x="13" y="14"/>
                        </a:lnTo>
                        <a:lnTo>
                          <a:pt x="24" y="15"/>
                        </a:lnTo>
                        <a:lnTo>
                          <a:pt x="36" y="16"/>
                        </a:lnTo>
                        <a:lnTo>
                          <a:pt x="48" y="16"/>
                        </a:lnTo>
                        <a:lnTo>
                          <a:pt x="58" y="17"/>
                        </a:lnTo>
                        <a:lnTo>
                          <a:pt x="66" y="16"/>
                        </a:lnTo>
                        <a:lnTo>
                          <a:pt x="70" y="16"/>
                        </a:lnTo>
                        <a:lnTo>
                          <a:pt x="72" y="15"/>
                        </a:lnTo>
                        <a:lnTo>
                          <a:pt x="74" y="14"/>
                        </a:lnTo>
                        <a:lnTo>
                          <a:pt x="77" y="14"/>
                        </a:lnTo>
                        <a:lnTo>
                          <a:pt x="80" y="14"/>
                        </a:lnTo>
                        <a:lnTo>
                          <a:pt x="86" y="15"/>
                        </a:lnTo>
                        <a:lnTo>
                          <a:pt x="97" y="17"/>
                        </a:lnTo>
                        <a:lnTo>
                          <a:pt x="113" y="20"/>
                        </a:lnTo>
                        <a:lnTo>
                          <a:pt x="132" y="22"/>
                        </a:lnTo>
                        <a:lnTo>
                          <a:pt x="149" y="25"/>
                        </a:lnTo>
                        <a:lnTo>
                          <a:pt x="166" y="28"/>
                        </a:lnTo>
                        <a:lnTo>
                          <a:pt x="178" y="29"/>
                        </a:lnTo>
                        <a:lnTo>
                          <a:pt x="185" y="30"/>
                        </a:lnTo>
                        <a:lnTo>
                          <a:pt x="189" y="30"/>
                        </a:lnTo>
                        <a:lnTo>
                          <a:pt x="196" y="29"/>
                        </a:lnTo>
                        <a:lnTo>
                          <a:pt x="203" y="28"/>
                        </a:lnTo>
                        <a:lnTo>
                          <a:pt x="211" y="26"/>
                        </a:lnTo>
                        <a:lnTo>
                          <a:pt x="218" y="24"/>
                        </a:lnTo>
                        <a:lnTo>
                          <a:pt x="223" y="22"/>
                        </a:lnTo>
                        <a:lnTo>
                          <a:pt x="225" y="20"/>
                        </a:lnTo>
                        <a:lnTo>
                          <a:pt x="223" y="16"/>
                        </a:lnTo>
                        <a:close/>
                      </a:path>
                    </a:pathLst>
                  </a:custGeom>
                  <a:solidFill>
                    <a:srgbClr val="4C4C4C"/>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10" name="Freeform 49"/>
                  <p:cNvSpPr>
                    <a:spLocks/>
                  </p:cNvSpPr>
                  <p:nvPr/>
                </p:nvSpPr>
                <p:spPr bwMode="auto">
                  <a:xfrm>
                    <a:off x="3284" y="1799"/>
                    <a:ext cx="15" cy="14"/>
                  </a:xfrm>
                  <a:custGeom>
                    <a:avLst/>
                    <a:gdLst>
                      <a:gd name="T0" fmla="*/ 4 w 28"/>
                      <a:gd name="T1" fmla="*/ 1 h 29"/>
                      <a:gd name="T2" fmla="*/ 4 w 28"/>
                      <a:gd name="T3" fmla="*/ 2 h 29"/>
                      <a:gd name="T4" fmla="*/ 4 w 28"/>
                      <a:gd name="T5" fmla="*/ 2 h 29"/>
                      <a:gd name="T6" fmla="*/ 3 w 28"/>
                      <a:gd name="T7" fmla="*/ 3 h 29"/>
                      <a:gd name="T8" fmla="*/ 3 w 28"/>
                      <a:gd name="T9" fmla="*/ 3 h 29"/>
                      <a:gd name="T10" fmla="*/ 2 w 28"/>
                      <a:gd name="T11" fmla="*/ 3 h 29"/>
                      <a:gd name="T12" fmla="*/ 1 w 28"/>
                      <a:gd name="T13" fmla="*/ 3 h 29"/>
                      <a:gd name="T14" fmla="*/ 1 w 28"/>
                      <a:gd name="T15" fmla="*/ 2 h 29"/>
                      <a:gd name="T16" fmla="*/ 0 w 28"/>
                      <a:gd name="T17" fmla="*/ 2 h 29"/>
                      <a:gd name="T18" fmla="*/ 0 w 28"/>
                      <a:gd name="T19" fmla="*/ 1 h 29"/>
                      <a:gd name="T20" fmla="*/ 1 w 28"/>
                      <a:gd name="T21" fmla="*/ 0 h 29"/>
                      <a:gd name="T22" fmla="*/ 1 w 28"/>
                      <a:gd name="T23" fmla="*/ 0 h 29"/>
                      <a:gd name="T24" fmla="*/ 2 w 28"/>
                      <a:gd name="T25" fmla="*/ 0 h 29"/>
                      <a:gd name="T26" fmla="*/ 3 w 28"/>
                      <a:gd name="T27" fmla="*/ 0 h 29"/>
                      <a:gd name="T28" fmla="*/ 3 w 28"/>
                      <a:gd name="T29" fmla="*/ 0 h 29"/>
                      <a:gd name="T30" fmla="*/ 4 w 28"/>
                      <a:gd name="T31" fmla="*/ 0 h 29"/>
                      <a:gd name="T32" fmla="*/ 4 w 28"/>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9"/>
                      <a:gd name="T53" fmla="*/ 28 w 2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9">
                        <a:moveTo>
                          <a:pt x="28" y="11"/>
                        </a:moveTo>
                        <a:lnTo>
                          <a:pt x="28" y="17"/>
                        </a:lnTo>
                        <a:lnTo>
                          <a:pt x="26" y="23"/>
                        </a:lnTo>
                        <a:lnTo>
                          <a:pt x="21" y="26"/>
                        </a:lnTo>
                        <a:lnTo>
                          <a:pt x="16" y="29"/>
                        </a:lnTo>
                        <a:lnTo>
                          <a:pt x="10" y="29"/>
                        </a:lnTo>
                        <a:lnTo>
                          <a:pt x="5" y="25"/>
                        </a:lnTo>
                        <a:lnTo>
                          <a:pt x="2" y="22"/>
                        </a:lnTo>
                        <a:lnTo>
                          <a:pt x="0" y="16"/>
                        </a:lnTo>
                        <a:lnTo>
                          <a:pt x="0" y="10"/>
                        </a:lnTo>
                        <a:lnTo>
                          <a:pt x="3" y="6"/>
                        </a:lnTo>
                        <a:lnTo>
                          <a:pt x="7" y="2"/>
                        </a:lnTo>
                        <a:lnTo>
                          <a:pt x="12" y="0"/>
                        </a:lnTo>
                        <a:lnTo>
                          <a:pt x="18" y="0"/>
                        </a:lnTo>
                        <a:lnTo>
                          <a:pt x="23" y="2"/>
                        </a:lnTo>
                        <a:lnTo>
                          <a:pt x="26" y="6"/>
                        </a:lnTo>
                        <a:lnTo>
                          <a:pt x="28" y="11"/>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11" name="Freeform 50"/>
                  <p:cNvSpPr>
                    <a:spLocks/>
                  </p:cNvSpPr>
                  <p:nvPr/>
                </p:nvSpPr>
                <p:spPr bwMode="auto">
                  <a:xfrm>
                    <a:off x="3088" y="1624"/>
                    <a:ext cx="211" cy="195"/>
                  </a:xfrm>
                  <a:custGeom>
                    <a:avLst/>
                    <a:gdLst>
                      <a:gd name="T0" fmla="*/ 38 w 420"/>
                      <a:gd name="T1" fmla="*/ 42 h 390"/>
                      <a:gd name="T2" fmla="*/ 33 w 420"/>
                      <a:gd name="T3" fmla="*/ 41 h 390"/>
                      <a:gd name="T4" fmla="*/ 28 w 420"/>
                      <a:gd name="T5" fmla="*/ 39 h 390"/>
                      <a:gd name="T6" fmla="*/ 23 w 420"/>
                      <a:gd name="T7" fmla="*/ 38 h 390"/>
                      <a:gd name="T8" fmla="*/ 20 w 420"/>
                      <a:gd name="T9" fmla="*/ 38 h 390"/>
                      <a:gd name="T10" fmla="*/ 19 w 420"/>
                      <a:gd name="T11" fmla="*/ 36 h 390"/>
                      <a:gd name="T12" fmla="*/ 18 w 420"/>
                      <a:gd name="T13" fmla="*/ 31 h 390"/>
                      <a:gd name="T14" fmla="*/ 17 w 420"/>
                      <a:gd name="T15" fmla="*/ 24 h 390"/>
                      <a:gd name="T16" fmla="*/ 16 w 420"/>
                      <a:gd name="T17" fmla="*/ 18 h 390"/>
                      <a:gd name="T18" fmla="*/ 15 w 420"/>
                      <a:gd name="T19" fmla="*/ 12 h 390"/>
                      <a:gd name="T20" fmla="*/ 14 w 420"/>
                      <a:gd name="T21" fmla="*/ 11 h 390"/>
                      <a:gd name="T22" fmla="*/ 14 w 420"/>
                      <a:gd name="T23" fmla="*/ 7 h 390"/>
                      <a:gd name="T24" fmla="*/ 12 w 420"/>
                      <a:gd name="T25" fmla="*/ 3 h 390"/>
                      <a:gd name="T26" fmla="*/ 8 w 420"/>
                      <a:gd name="T27" fmla="*/ 0 h 390"/>
                      <a:gd name="T28" fmla="*/ 3 w 420"/>
                      <a:gd name="T29" fmla="*/ 2 h 390"/>
                      <a:gd name="T30" fmla="*/ 0 w 420"/>
                      <a:gd name="T31" fmla="*/ 6 h 390"/>
                      <a:gd name="T32" fmla="*/ 1 w 420"/>
                      <a:gd name="T33" fmla="*/ 11 h 390"/>
                      <a:gd name="T34" fmla="*/ 2 w 420"/>
                      <a:gd name="T35" fmla="*/ 15 h 390"/>
                      <a:gd name="T36" fmla="*/ 3 w 420"/>
                      <a:gd name="T37" fmla="*/ 20 h 390"/>
                      <a:gd name="T38" fmla="*/ 5 w 420"/>
                      <a:gd name="T39" fmla="*/ 28 h 390"/>
                      <a:gd name="T40" fmla="*/ 7 w 420"/>
                      <a:gd name="T41" fmla="*/ 34 h 390"/>
                      <a:gd name="T42" fmla="*/ 8 w 420"/>
                      <a:gd name="T43" fmla="*/ 37 h 390"/>
                      <a:gd name="T44" fmla="*/ 10 w 420"/>
                      <a:gd name="T45" fmla="*/ 41 h 390"/>
                      <a:gd name="T46" fmla="*/ 11 w 420"/>
                      <a:gd name="T47" fmla="*/ 44 h 390"/>
                      <a:gd name="T48" fmla="*/ 12 w 420"/>
                      <a:gd name="T49" fmla="*/ 46 h 390"/>
                      <a:gd name="T50" fmla="*/ 13 w 420"/>
                      <a:gd name="T51" fmla="*/ 47 h 390"/>
                      <a:gd name="T52" fmla="*/ 14 w 420"/>
                      <a:gd name="T53" fmla="*/ 47 h 390"/>
                      <a:gd name="T54" fmla="*/ 17 w 420"/>
                      <a:gd name="T55" fmla="*/ 48 h 390"/>
                      <a:gd name="T56" fmla="*/ 19 w 420"/>
                      <a:gd name="T57" fmla="*/ 49 h 390"/>
                      <a:gd name="T58" fmla="*/ 22 w 420"/>
                      <a:gd name="T59" fmla="*/ 49 h 390"/>
                      <a:gd name="T60" fmla="*/ 26 w 420"/>
                      <a:gd name="T61" fmla="*/ 49 h 390"/>
                      <a:gd name="T62" fmla="*/ 31 w 420"/>
                      <a:gd name="T63" fmla="*/ 49 h 390"/>
                      <a:gd name="T64" fmla="*/ 36 w 420"/>
                      <a:gd name="T65" fmla="*/ 49 h 390"/>
                      <a:gd name="T66" fmla="*/ 40 w 420"/>
                      <a:gd name="T67" fmla="*/ 49 h 390"/>
                      <a:gd name="T68" fmla="*/ 42 w 420"/>
                      <a:gd name="T69" fmla="*/ 49 h 390"/>
                      <a:gd name="T70" fmla="*/ 46 w 420"/>
                      <a:gd name="T71" fmla="*/ 48 h 390"/>
                      <a:gd name="T72" fmla="*/ 49 w 420"/>
                      <a:gd name="T73" fmla="*/ 48 h 390"/>
                      <a:gd name="T74" fmla="*/ 51 w 420"/>
                      <a:gd name="T75" fmla="*/ 48 h 390"/>
                      <a:gd name="T76" fmla="*/ 52 w 420"/>
                      <a:gd name="T77" fmla="*/ 48 h 390"/>
                      <a:gd name="T78" fmla="*/ 52 w 420"/>
                      <a:gd name="T79" fmla="*/ 48 h 390"/>
                      <a:gd name="T80" fmla="*/ 53 w 420"/>
                      <a:gd name="T81" fmla="*/ 47 h 390"/>
                      <a:gd name="T82" fmla="*/ 53 w 420"/>
                      <a:gd name="T83" fmla="*/ 46 h 390"/>
                      <a:gd name="T84" fmla="*/ 53 w 420"/>
                      <a:gd name="T85" fmla="*/ 45 h 390"/>
                      <a:gd name="T86" fmla="*/ 52 w 420"/>
                      <a:gd name="T87" fmla="*/ 44 h 390"/>
                      <a:gd name="T88" fmla="*/ 51 w 420"/>
                      <a:gd name="T89" fmla="*/ 44 h 390"/>
                      <a:gd name="T90" fmla="*/ 48 w 420"/>
                      <a:gd name="T91" fmla="*/ 44 h 390"/>
                      <a:gd name="T92" fmla="*/ 44 w 420"/>
                      <a:gd name="T93" fmla="*/ 43 h 390"/>
                      <a:gd name="T94" fmla="*/ 41 w 420"/>
                      <a:gd name="T95" fmla="*/ 43 h 3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0"/>
                      <a:gd name="T145" fmla="*/ 0 h 390"/>
                      <a:gd name="T146" fmla="*/ 420 w 420"/>
                      <a:gd name="T147" fmla="*/ 390 h 3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0" h="390">
                        <a:moveTo>
                          <a:pt x="317" y="336"/>
                        </a:moveTo>
                        <a:lnTo>
                          <a:pt x="302" y="333"/>
                        </a:lnTo>
                        <a:lnTo>
                          <a:pt x="284" y="328"/>
                        </a:lnTo>
                        <a:lnTo>
                          <a:pt x="263" y="322"/>
                        </a:lnTo>
                        <a:lnTo>
                          <a:pt x="241" y="316"/>
                        </a:lnTo>
                        <a:lnTo>
                          <a:pt x="219" y="311"/>
                        </a:lnTo>
                        <a:lnTo>
                          <a:pt x="199" y="306"/>
                        </a:lnTo>
                        <a:lnTo>
                          <a:pt x="178" y="303"/>
                        </a:lnTo>
                        <a:lnTo>
                          <a:pt x="161" y="300"/>
                        </a:lnTo>
                        <a:lnTo>
                          <a:pt x="154" y="298"/>
                        </a:lnTo>
                        <a:lnTo>
                          <a:pt x="149" y="292"/>
                        </a:lnTo>
                        <a:lnTo>
                          <a:pt x="146" y="284"/>
                        </a:lnTo>
                        <a:lnTo>
                          <a:pt x="145" y="275"/>
                        </a:lnTo>
                        <a:lnTo>
                          <a:pt x="142" y="248"/>
                        </a:lnTo>
                        <a:lnTo>
                          <a:pt x="139" y="221"/>
                        </a:lnTo>
                        <a:lnTo>
                          <a:pt x="134" y="193"/>
                        </a:lnTo>
                        <a:lnTo>
                          <a:pt x="128" y="165"/>
                        </a:lnTo>
                        <a:lnTo>
                          <a:pt x="123" y="141"/>
                        </a:lnTo>
                        <a:lnTo>
                          <a:pt x="118" y="121"/>
                        </a:lnTo>
                        <a:lnTo>
                          <a:pt x="113" y="103"/>
                        </a:lnTo>
                        <a:lnTo>
                          <a:pt x="110" y="93"/>
                        </a:lnTo>
                        <a:lnTo>
                          <a:pt x="108" y="85"/>
                        </a:lnTo>
                        <a:lnTo>
                          <a:pt x="108" y="73"/>
                        </a:lnTo>
                        <a:lnTo>
                          <a:pt x="107" y="62"/>
                        </a:lnTo>
                        <a:lnTo>
                          <a:pt x="105" y="50"/>
                        </a:lnTo>
                        <a:lnTo>
                          <a:pt x="95" y="24"/>
                        </a:lnTo>
                        <a:lnTo>
                          <a:pt x="79" y="8"/>
                        </a:lnTo>
                        <a:lnTo>
                          <a:pt x="61" y="0"/>
                        </a:lnTo>
                        <a:lnTo>
                          <a:pt x="40" y="0"/>
                        </a:lnTo>
                        <a:lnTo>
                          <a:pt x="22" y="9"/>
                        </a:lnTo>
                        <a:lnTo>
                          <a:pt x="8" y="24"/>
                        </a:lnTo>
                        <a:lnTo>
                          <a:pt x="0" y="46"/>
                        </a:lnTo>
                        <a:lnTo>
                          <a:pt x="1" y="74"/>
                        </a:lnTo>
                        <a:lnTo>
                          <a:pt x="4" y="88"/>
                        </a:lnTo>
                        <a:lnTo>
                          <a:pt x="10" y="107"/>
                        </a:lnTo>
                        <a:lnTo>
                          <a:pt x="16" y="125"/>
                        </a:lnTo>
                        <a:lnTo>
                          <a:pt x="19" y="138"/>
                        </a:lnTo>
                        <a:lnTo>
                          <a:pt x="24" y="156"/>
                        </a:lnTo>
                        <a:lnTo>
                          <a:pt x="31" y="188"/>
                        </a:lnTo>
                        <a:lnTo>
                          <a:pt x="39" y="224"/>
                        </a:lnTo>
                        <a:lnTo>
                          <a:pt x="47" y="253"/>
                        </a:lnTo>
                        <a:lnTo>
                          <a:pt x="51" y="265"/>
                        </a:lnTo>
                        <a:lnTo>
                          <a:pt x="57" y="278"/>
                        </a:lnTo>
                        <a:lnTo>
                          <a:pt x="63" y="293"/>
                        </a:lnTo>
                        <a:lnTo>
                          <a:pt x="69" y="308"/>
                        </a:lnTo>
                        <a:lnTo>
                          <a:pt x="74" y="322"/>
                        </a:lnTo>
                        <a:lnTo>
                          <a:pt x="80" y="336"/>
                        </a:lnTo>
                        <a:lnTo>
                          <a:pt x="84" y="347"/>
                        </a:lnTo>
                        <a:lnTo>
                          <a:pt x="87" y="356"/>
                        </a:lnTo>
                        <a:lnTo>
                          <a:pt x="91" y="367"/>
                        </a:lnTo>
                        <a:lnTo>
                          <a:pt x="94" y="372"/>
                        </a:lnTo>
                        <a:lnTo>
                          <a:pt x="99" y="373"/>
                        </a:lnTo>
                        <a:lnTo>
                          <a:pt x="103" y="374"/>
                        </a:lnTo>
                        <a:lnTo>
                          <a:pt x="112" y="375"/>
                        </a:lnTo>
                        <a:lnTo>
                          <a:pt x="120" y="377"/>
                        </a:lnTo>
                        <a:lnTo>
                          <a:pt x="131" y="380"/>
                        </a:lnTo>
                        <a:lnTo>
                          <a:pt x="140" y="383"/>
                        </a:lnTo>
                        <a:lnTo>
                          <a:pt x="150" y="386"/>
                        </a:lnTo>
                        <a:lnTo>
                          <a:pt x="161" y="388"/>
                        </a:lnTo>
                        <a:lnTo>
                          <a:pt x="171" y="389"/>
                        </a:lnTo>
                        <a:lnTo>
                          <a:pt x="182" y="390"/>
                        </a:lnTo>
                        <a:lnTo>
                          <a:pt x="204" y="390"/>
                        </a:lnTo>
                        <a:lnTo>
                          <a:pt x="225" y="390"/>
                        </a:lnTo>
                        <a:lnTo>
                          <a:pt x="246" y="389"/>
                        </a:lnTo>
                        <a:lnTo>
                          <a:pt x="265" y="389"/>
                        </a:lnTo>
                        <a:lnTo>
                          <a:pt x="282" y="388"/>
                        </a:lnTo>
                        <a:lnTo>
                          <a:pt x="299" y="388"/>
                        </a:lnTo>
                        <a:lnTo>
                          <a:pt x="312" y="387"/>
                        </a:lnTo>
                        <a:lnTo>
                          <a:pt x="323" y="387"/>
                        </a:lnTo>
                        <a:lnTo>
                          <a:pt x="335" y="387"/>
                        </a:lnTo>
                        <a:lnTo>
                          <a:pt x="349" y="386"/>
                        </a:lnTo>
                        <a:lnTo>
                          <a:pt x="363" y="384"/>
                        </a:lnTo>
                        <a:lnTo>
                          <a:pt x="376" y="382"/>
                        </a:lnTo>
                        <a:lnTo>
                          <a:pt x="388" y="381"/>
                        </a:lnTo>
                        <a:lnTo>
                          <a:pt x="399" y="380"/>
                        </a:lnTo>
                        <a:lnTo>
                          <a:pt x="405" y="379"/>
                        </a:lnTo>
                        <a:lnTo>
                          <a:pt x="410" y="377"/>
                        </a:lnTo>
                        <a:lnTo>
                          <a:pt x="411" y="377"/>
                        </a:lnTo>
                        <a:lnTo>
                          <a:pt x="412" y="377"/>
                        </a:lnTo>
                        <a:lnTo>
                          <a:pt x="413" y="376"/>
                        </a:lnTo>
                        <a:lnTo>
                          <a:pt x="418" y="372"/>
                        </a:lnTo>
                        <a:lnTo>
                          <a:pt x="420" y="367"/>
                        </a:lnTo>
                        <a:lnTo>
                          <a:pt x="420" y="361"/>
                        </a:lnTo>
                        <a:lnTo>
                          <a:pt x="418" y="356"/>
                        </a:lnTo>
                        <a:lnTo>
                          <a:pt x="416" y="353"/>
                        </a:lnTo>
                        <a:lnTo>
                          <a:pt x="413" y="351"/>
                        </a:lnTo>
                        <a:lnTo>
                          <a:pt x="411" y="350"/>
                        </a:lnTo>
                        <a:lnTo>
                          <a:pt x="409" y="350"/>
                        </a:lnTo>
                        <a:lnTo>
                          <a:pt x="403" y="349"/>
                        </a:lnTo>
                        <a:lnTo>
                          <a:pt x="393" y="347"/>
                        </a:lnTo>
                        <a:lnTo>
                          <a:pt x="379" y="345"/>
                        </a:lnTo>
                        <a:lnTo>
                          <a:pt x="365" y="343"/>
                        </a:lnTo>
                        <a:lnTo>
                          <a:pt x="350" y="342"/>
                        </a:lnTo>
                        <a:lnTo>
                          <a:pt x="336" y="339"/>
                        </a:lnTo>
                        <a:lnTo>
                          <a:pt x="325" y="337"/>
                        </a:lnTo>
                        <a:lnTo>
                          <a:pt x="317" y="336"/>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12" name="Freeform 51"/>
                  <p:cNvSpPr>
                    <a:spLocks/>
                  </p:cNvSpPr>
                  <p:nvPr/>
                </p:nvSpPr>
                <p:spPr bwMode="auto">
                  <a:xfrm>
                    <a:off x="3284" y="1799"/>
                    <a:ext cx="15" cy="14"/>
                  </a:xfrm>
                  <a:custGeom>
                    <a:avLst/>
                    <a:gdLst>
                      <a:gd name="T0" fmla="*/ 3 w 28"/>
                      <a:gd name="T1" fmla="*/ 3 h 29"/>
                      <a:gd name="T2" fmla="*/ 4 w 28"/>
                      <a:gd name="T3" fmla="*/ 2 h 29"/>
                      <a:gd name="T4" fmla="*/ 4 w 28"/>
                      <a:gd name="T5" fmla="*/ 2 h 29"/>
                      <a:gd name="T6" fmla="*/ 4 w 28"/>
                      <a:gd name="T7" fmla="*/ 1 h 29"/>
                      <a:gd name="T8" fmla="*/ 4 w 28"/>
                      <a:gd name="T9" fmla="*/ 0 h 29"/>
                      <a:gd name="T10" fmla="*/ 3 w 28"/>
                      <a:gd name="T11" fmla="*/ 0 h 29"/>
                      <a:gd name="T12" fmla="*/ 3 w 28"/>
                      <a:gd name="T13" fmla="*/ 0 h 29"/>
                      <a:gd name="T14" fmla="*/ 2 w 28"/>
                      <a:gd name="T15" fmla="*/ 0 h 29"/>
                      <a:gd name="T16" fmla="*/ 1 w 28"/>
                      <a:gd name="T17" fmla="*/ 0 h 29"/>
                      <a:gd name="T18" fmla="*/ 1 w 28"/>
                      <a:gd name="T19" fmla="*/ 0 h 29"/>
                      <a:gd name="T20" fmla="*/ 0 w 28"/>
                      <a:gd name="T21" fmla="*/ 1 h 29"/>
                      <a:gd name="T22" fmla="*/ 0 w 28"/>
                      <a:gd name="T23" fmla="*/ 2 h 29"/>
                      <a:gd name="T24" fmla="*/ 1 w 28"/>
                      <a:gd name="T25" fmla="*/ 2 h 29"/>
                      <a:gd name="T26" fmla="*/ 1 w 28"/>
                      <a:gd name="T27" fmla="*/ 3 h 29"/>
                      <a:gd name="T28" fmla="*/ 2 w 28"/>
                      <a:gd name="T29" fmla="*/ 3 h 29"/>
                      <a:gd name="T30" fmla="*/ 3 w 28"/>
                      <a:gd name="T31" fmla="*/ 3 h 29"/>
                      <a:gd name="T32" fmla="*/ 3 w 28"/>
                      <a:gd name="T33" fmla="*/ 3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9"/>
                      <a:gd name="T53" fmla="*/ 28 w 2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9">
                        <a:moveTo>
                          <a:pt x="21" y="26"/>
                        </a:moveTo>
                        <a:lnTo>
                          <a:pt x="26" y="22"/>
                        </a:lnTo>
                        <a:lnTo>
                          <a:pt x="28" y="17"/>
                        </a:lnTo>
                        <a:lnTo>
                          <a:pt x="28" y="11"/>
                        </a:lnTo>
                        <a:lnTo>
                          <a:pt x="26" y="6"/>
                        </a:lnTo>
                        <a:lnTo>
                          <a:pt x="23" y="2"/>
                        </a:lnTo>
                        <a:lnTo>
                          <a:pt x="17" y="0"/>
                        </a:lnTo>
                        <a:lnTo>
                          <a:pt x="12" y="0"/>
                        </a:lnTo>
                        <a:lnTo>
                          <a:pt x="7" y="2"/>
                        </a:lnTo>
                        <a:lnTo>
                          <a:pt x="2" y="6"/>
                        </a:lnTo>
                        <a:lnTo>
                          <a:pt x="0" y="10"/>
                        </a:lnTo>
                        <a:lnTo>
                          <a:pt x="0" y="16"/>
                        </a:lnTo>
                        <a:lnTo>
                          <a:pt x="2" y="22"/>
                        </a:lnTo>
                        <a:lnTo>
                          <a:pt x="7" y="26"/>
                        </a:lnTo>
                        <a:lnTo>
                          <a:pt x="11" y="29"/>
                        </a:lnTo>
                        <a:lnTo>
                          <a:pt x="16" y="29"/>
                        </a:lnTo>
                        <a:lnTo>
                          <a:pt x="21" y="26"/>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13" name="Freeform 52"/>
                  <p:cNvSpPr>
                    <a:spLocks/>
                  </p:cNvSpPr>
                  <p:nvPr/>
                </p:nvSpPr>
                <p:spPr bwMode="auto">
                  <a:xfrm>
                    <a:off x="3108" y="1653"/>
                    <a:ext cx="14" cy="14"/>
                  </a:xfrm>
                  <a:custGeom>
                    <a:avLst/>
                    <a:gdLst>
                      <a:gd name="T0" fmla="*/ 2 w 29"/>
                      <a:gd name="T1" fmla="*/ 3 h 29"/>
                      <a:gd name="T2" fmla="*/ 3 w 29"/>
                      <a:gd name="T3" fmla="*/ 2 h 29"/>
                      <a:gd name="T4" fmla="*/ 3 w 29"/>
                      <a:gd name="T5" fmla="*/ 2 h 29"/>
                      <a:gd name="T6" fmla="*/ 3 w 29"/>
                      <a:gd name="T7" fmla="*/ 1 h 29"/>
                      <a:gd name="T8" fmla="*/ 3 w 29"/>
                      <a:gd name="T9" fmla="*/ 0 h 29"/>
                      <a:gd name="T10" fmla="*/ 2 w 29"/>
                      <a:gd name="T11" fmla="*/ 0 h 29"/>
                      <a:gd name="T12" fmla="*/ 2 w 29"/>
                      <a:gd name="T13" fmla="*/ 0 h 29"/>
                      <a:gd name="T14" fmla="*/ 1 w 29"/>
                      <a:gd name="T15" fmla="*/ 0 h 29"/>
                      <a:gd name="T16" fmla="*/ 0 w 29"/>
                      <a:gd name="T17" fmla="*/ 0 h 29"/>
                      <a:gd name="T18" fmla="*/ 0 w 29"/>
                      <a:gd name="T19" fmla="*/ 0 h 29"/>
                      <a:gd name="T20" fmla="*/ 0 w 29"/>
                      <a:gd name="T21" fmla="*/ 1 h 29"/>
                      <a:gd name="T22" fmla="*/ 0 w 29"/>
                      <a:gd name="T23" fmla="*/ 2 h 29"/>
                      <a:gd name="T24" fmla="*/ 0 w 29"/>
                      <a:gd name="T25" fmla="*/ 2 h 29"/>
                      <a:gd name="T26" fmla="*/ 0 w 29"/>
                      <a:gd name="T27" fmla="*/ 3 h 29"/>
                      <a:gd name="T28" fmla="*/ 1 w 29"/>
                      <a:gd name="T29" fmla="*/ 3 h 29"/>
                      <a:gd name="T30" fmla="*/ 2 w 29"/>
                      <a:gd name="T31" fmla="*/ 3 h 29"/>
                      <a:gd name="T32" fmla="*/ 2 w 29"/>
                      <a:gd name="T33" fmla="*/ 3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22" y="27"/>
                        </a:moveTo>
                        <a:lnTo>
                          <a:pt x="26" y="23"/>
                        </a:lnTo>
                        <a:lnTo>
                          <a:pt x="29" y="19"/>
                        </a:lnTo>
                        <a:lnTo>
                          <a:pt x="29" y="13"/>
                        </a:lnTo>
                        <a:lnTo>
                          <a:pt x="26" y="7"/>
                        </a:lnTo>
                        <a:lnTo>
                          <a:pt x="23" y="2"/>
                        </a:lnTo>
                        <a:lnTo>
                          <a:pt x="17" y="0"/>
                        </a:lnTo>
                        <a:lnTo>
                          <a:pt x="12" y="0"/>
                        </a:lnTo>
                        <a:lnTo>
                          <a:pt x="7" y="2"/>
                        </a:lnTo>
                        <a:lnTo>
                          <a:pt x="2" y="6"/>
                        </a:lnTo>
                        <a:lnTo>
                          <a:pt x="0" y="12"/>
                        </a:lnTo>
                        <a:lnTo>
                          <a:pt x="0" y="16"/>
                        </a:lnTo>
                        <a:lnTo>
                          <a:pt x="2" y="22"/>
                        </a:lnTo>
                        <a:lnTo>
                          <a:pt x="6" y="27"/>
                        </a:lnTo>
                        <a:lnTo>
                          <a:pt x="10" y="29"/>
                        </a:lnTo>
                        <a:lnTo>
                          <a:pt x="16" y="29"/>
                        </a:lnTo>
                        <a:lnTo>
                          <a:pt x="22" y="27"/>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14" name="Freeform 53"/>
                  <p:cNvSpPr>
                    <a:spLocks/>
                  </p:cNvSpPr>
                  <p:nvPr/>
                </p:nvSpPr>
                <p:spPr bwMode="auto">
                  <a:xfrm>
                    <a:off x="3085" y="1622"/>
                    <a:ext cx="154" cy="204"/>
                  </a:xfrm>
                  <a:custGeom>
                    <a:avLst/>
                    <a:gdLst>
                      <a:gd name="T0" fmla="*/ 27 w 307"/>
                      <a:gd name="T1" fmla="*/ 50 h 408"/>
                      <a:gd name="T2" fmla="*/ 28 w 307"/>
                      <a:gd name="T3" fmla="*/ 51 h 408"/>
                      <a:gd name="T4" fmla="*/ 29 w 307"/>
                      <a:gd name="T5" fmla="*/ 51 h 408"/>
                      <a:gd name="T6" fmla="*/ 30 w 307"/>
                      <a:gd name="T7" fmla="*/ 51 h 408"/>
                      <a:gd name="T8" fmla="*/ 31 w 307"/>
                      <a:gd name="T9" fmla="*/ 51 h 408"/>
                      <a:gd name="T10" fmla="*/ 33 w 307"/>
                      <a:gd name="T11" fmla="*/ 51 h 408"/>
                      <a:gd name="T12" fmla="*/ 34 w 307"/>
                      <a:gd name="T13" fmla="*/ 50 h 408"/>
                      <a:gd name="T14" fmla="*/ 35 w 307"/>
                      <a:gd name="T15" fmla="*/ 50 h 408"/>
                      <a:gd name="T16" fmla="*/ 36 w 307"/>
                      <a:gd name="T17" fmla="*/ 50 h 408"/>
                      <a:gd name="T18" fmla="*/ 37 w 307"/>
                      <a:gd name="T19" fmla="*/ 50 h 408"/>
                      <a:gd name="T20" fmla="*/ 38 w 307"/>
                      <a:gd name="T21" fmla="*/ 49 h 408"/>
                      <a:gd name="T22" fmla="*/ 39 w 307"/>
                      <a:gd name="T23" fmla="*/ 44 h 408"/>
                      <a:gd name="T24" fmla="*/ 38 w 307"/>
                      <a:gd name="T25" fmla="*/ 42 h 408"/>
                      <a:gd name="T26" fmla="*/ 37 w 307"/>
                      <a:gd name="T27" fmla="*/ 41 h 408"/>
                      <a:gd name="T28" fmla="*/ 35 w 307"/>
                      <a:gd name="T29" fmla="*/ 41 h 408"/>
                      <a:gd name="T30" fmla="*/ 34 w 307"/>
                      <a:gd name="T31" fmla="*/ 40 h 408"/>
                      <a:gd name="T32" fmla="*/ 32 w 307"/>
                      <a:gd name="T33" fmla="*/ 40 h 408"/>
                      <a:gd name="T34" fmla="*/ 31 w 307"/>
                      <a:gd name="T35" fmla="*/ 40 h 408"/>
                      <a:gd name="T36" fmla="*/ 29 w 307"/>
                      <a:gd name="T37" fmla="*/ 39 h 408"/>
                      <a:gd name="T38" fmla="*/ 28 w 307"/>
                      <a:gd name="T39" fmla="*/ 39 h 408"/>
                      <a:gd name="T40" fmla="*/ 26 w 307"/>
                      <a:gd name="T41" fmla="*/ 39 h 408"/>
                      <a:gd name="T42" fmla="*/ 25 w 307"/>
                      <a:gd name="T43" fmla="*/ 38 h 408"/>
                      <a:gd name="T44" fmla="*/ 23 w 307"/>
                      <a:gd name="T45" fmla="*/ 38 h 408"/>
                      <a:gd name="T46" fmla="*/ 22 w 307"/>
                      <a:gd name="T47" fmla="*/ 37 h 408"/>
                      <a:gd name="T48" fmla="*/ 21 w 307"/>
                      <a:gd name="T49" fmla="*/ 36 h 408"/>
                      <a:gd name="T50" fmla="*/ 20 w 307"/>
                      <a:gd name="T51" fmla="*/ 31 h 408"/>
                      <a:gd name="T52" fmla="*/ 19 w 307"/>
                      <a:gd name="T53" fmla="*/ 25 h 408"/>
                      <a:gd name="T54" fmla="*/ 18 w 307"/>
                      <a:gd name="T55" fmla="*/ 13 h 408"/>
                      <a:gd name="T56" fmla="*/ 16 w 307"/>
                      <a:gd name="T57" fmla="*/ 7 h 408"/>
                      <a:gd name="T58" fmla="*/ 15 w 307"/>
                      <a:gd name="T59" fmla="*/ 5 h 408"/>
                      <a:gd name="T60" fmla="*/ 13 w 307"/>
                      <a:gd name="T61" fmla="*/ 2 h 408"/>
                      <a:gd name="T62" fmla="*/ 10 w 307"/>
                      <a:gd name="T63" fmla="*/ 1 h 408"/>
                      <a:gd name="T64" fmla="*/ 7 w 307"/>
                      <a:gd name="T65" fmla="*/ 1 h 408"/>
                      <a:gd name="T66" fmla="*/ 4 w 307"/>
                      <a:gd name="T67" fmla="*/ 1 h 408"/>
                      <a:gd name="T68" fmla="*/ 2 w 307"/>
                      <a:gd name="T69" fmla="*/ 3 h 408"/>
                      <a:gd name="T70" fmla="*/ 1 w 307"/>
                      <a:gd name="T71" fmla="*/ 6 h 408"/>
                      <a:gd name="T72" fmla="*/ 1 w 307"/>
                      <a:gd name="T73" fmla="*/ 13 h 408"/>
                      <a:gd name="T74" fmla="*/ 3 w 307"/>
                      <a:gd name="T75" fmla="*/ 24 h 408"/>
                      <a:gd name="T76" fmla="*/ 4 w 307"/>
                      <a:gd name="T77" fmla="*/ 28 h 408"/>
                      <a:gd name="T78" fmla="*/ 6 w 307"/>
                      <a:gd name="T79" fmla="*/ 34 h 408"/>
                      <a:gd name="T80" fmla="*/ 8 w 307"/>
                      <a:gd name="T81" fmla="*/ 39 h 408"/>
                      <a:gd name="T82" fmla="*/ 9 w 307"/>
                      <a:gd name="T83" fmla="*/ 43 h 408"/>
                      <a:gd name="T84" fmla="*/ 10 w 307"/>
                      <a:gd name="T85" fmla="*/ 45 h 408"/>
                      <a:gd name="T86" fmla="*/ 10 w 307"/>
                      <a:gd name="T87" fmla="*/ 46 h 408"/>
                      <a:gd name="T88" fmla="*/ 12 w 307"/>
                      <a:gd name="T89" fmla="*/ 47 h 408"/>
                      <a:gd name="T90" fmla="*/ 13 w 307"/>
                      <a:gd name="T91" fmla="*/ 48 h 408"/>
                      <a:gd name="T92" fmla="*/ 16 w 307"/>
                      <a:gd name="T93" fmla="*/ 49 h 408"/>
                      <a:gd name="T94" fmla="*/ 18 w 307"/>
                      <a:gd name="T95" fmla="*/ 50 h 408"/>
                      <a:gd name="T96" fmla="*/ 22 w 307"/>
                      <a:gd name="T97" fmla="*/ 50 h 408"/>
                      <a:gd name="T98" fmla="*/ 25 w 307"/>
                      <a:gd name="T99" fmla="*/ 51 h 4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7"/>
                      <a:gd name="T151" fmla="*/ 0 h 408"/>
                      <a:gd name="T152" fmla="*/ 307 w 307"/>
                      <a:gd name="T153" fmla="*/ 408 h 4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7" h="408">
                        <a:moveTo>
                          <a:pt x="206" y="400"/>
                        </a:moveTo>
                        <a:lnTo>
                          <a:pt x="210" y="399"/>
                        </a:lnTo>
                        <a:lnTo>
                          <a:pt x="215" y="400"/>
                        </a:lnTo>
                        <a:lnTo>
                          <a:pt x="218" y="401"/>
                        </a:lnTo>
                        <a:lnTo>
                          <a:pt x="223" y="402"/>
                        </a:lnTo>
                        <a:lnTo>
                          <a:pt x="228" y="404"/>
                        </a:lnTo>
                        <a:lnTo>
                          <a:pt x="232" y="406"/>
                        </a:lnTo>
                        <a:lnTo>
                          <a:pt x="238" y="408"/>
                        </a:lnTo>
                        <a:lnTo>
                          <a:pt x="242" y="408"/>
                        </a:lnTo>
                        <a:lnTo>
                          <a:pt x="248" y="407"/>
                        </a:lnTo>
                        <a:lnTo>
                          <a:pt x="254" y="406"/>
                        </a:lnTo>
                        <a:lnTo>
                          <a:pt x="259" y="404"/>
                        </a:lnTo>
                        <a:lnTo>
                          <a:pt x="263" y="402"/>
                        </a:lnTo>
                        <a:lnTo>
                          <a:pt x="268" y="400"/>
                        </a:lnTo>
                        <a:lnTo>
                          <a:pt x="272" y="399"/>
                        </a:lnTo>
                        <a:lnTo>
                          <a:pt x="277" y="399"/>
                        </a:lnTo>
                        <a:lnTo>
                          <a:pt x="280" y="399"/>
                        </a:lnTo>
                        <a:lnTo>
                          <a:pt x="284" y="400"/>
                        </a:lnTo>
                        <a:lnTo>
                          <a:pt x="287" y="400"/>
                        </a:lnTo>
                        <a:lnTo>
                          <a:pt x="291" y="400"/>
                        </a:lnTo>
                        <a:lnTo>
                          <a:pt x="294" y="399"/>
                        </a:lnTo>
                        <a:lnTo>
                          <a:pt x="299" y="390"/>
                        </a:lnTo>
                        <a:lnTo>
                          <a:pt x="303" y="370"/>
                        </a:lnTo>
                        <a:lnTo>
                          <a:pt x="307" y="349"/>
                        </a:lnTo>
                        <a:lnTo>
                          <a:pt x="306" y="334"/>
                        </a:lnTo>
                        <a:lnTo>
                          <a:pt x="301" y="332"/>
                        </a:lnTo>
                        <a:lnTo>
                          <a:pt x="295" y="330"/>
                        </a:lnTo>
                        <a:lnTo>
                          <a:pt x="290" y="327"/>
                        </a:lnTo>
                        <a:lnTo>
                          <a:pt x="284" y="326"/>
                        </a:lnTo>
                        <a:lnTo>
                          <a:pt x="277" y="324"/>
                        </a:lnTo>
                        <a:lnTo>
                          <a:pt x="271" y="323"/>
                        </a:lnTo>
                        <a:lnTo>
                          <a:pt x="265" y="320"/>
                        </a:lnTo>
                        <a:lnTo>
                          <a:pt x="261" y="319"/>
                        </a:lnTo>
                        <a:lnTo>
                          <a:pt x="255" y="317"/>
                        </a:lnTo>
                        <a:lnTo>
                          <a:pt x="248" y="316"/>
                        </a:lnTo>
                        <a:lnTo>
                          <a:pt x="242" y="313"/>
                        </a:lnTo>
                        <a:lnTo>
                          <a:pt x="236" y="312"/>
                        </a:lnTo>
                        <a:lnTo>
                          <a:pt x="230" y="310"/>
                        </a:lnTo>
                        <a:lnTo>
                          <a:pt x="224" y="309"/>
                        </a:lnTo>
                        <a:lnTo>
                          <a:pt x="218" y="308"/>
                        </a:lnTo>
                        <a:lnTo>
                          <a:pt x="213" y="307"/>
                        </a:lnTo>
                        <a:lnTo>
                          <a:pt x="207" y="305"/>
                        </a:lnTo>
                        <a:lnTo>
                          <a:pt x="201" y="304"/>
                        </a:lnTo>
                        <a:lnTo>
                          <a:pt x="194" y="303"/>
                        </a:lnTo>
                        <a:lnTo>
                          <a:pt x="187" y="302"/>
                        </a:lnTo>
                        <a:lnTo>
                          <a:pt x="182" y="301"/>
                        </a:lnTo>
                        <a:lnTo>
                          <a:pt x="176" y="298"/>
                        </a:lnTo>
                        <a:lnTo>
                          <a:pt x="171" y="296"/>
                        </a:lnTo>
                        <a:lnTo>
                          <a:pt x="169" y="293"/>
                        </a:lnTo>
                        <a:lnTo>
                          <a:pt x="164" y="284"/>
                        </a:lnTo>
                        <a:lnTo>
                          <a:pt x="159" y="271"/>
                        </a:lnTo>
                        <a:lnTo>
                          <a:pt x="154" y="254"/>
                        </a:lnTo>
                        <a:lnTo>
                          <a:pt x="152" y="232"/>
                        </a:lnTo>
                        <a:lnTo>
                          <a:pt x="148" y="197"/>
                        </a:lnTo>
                        <a:lnTo>
                          <a:pt x="144" y="151"/>
                        </a:lnTo>
                        <a:lnTo>
                          <a:pt x="138" y="105"/>
                        </a:lnTo>
                        <a:lnTo>
                          <a:pt x="131" y="74"/>
                        </a:lnTo>
                        <a:lnTo>
                          <a:pt x="128" y="63"/>
                        </a:lnTo>
                        <a:lnTo>
                          <a:pt x="123" y="51"/>
                        </a:lnTo>
                        <a:lnTo>
                          <a:pt x="117" y="39"/>
                        </a:lnTo>
                        <a:lnTo>
                          <a:pt x="110" y="27"/>
                        </a:lnTo>
                        <a:lnTo>
                          <a:pt x="102" y="16"/>
                        </a:lnTo>
                        <a:lnTo>
                          <a:pt x="92" y="8"/>
                        </a:lnTo>
                        <a:lnTo>
                          <a:pt x="80" y="2"/>
                        </a:lnTo>
                        <a:lnTo>
                          <a:pt x="65" y="0"/>
                        </a:lnTo>
                        <a:lnTo>
                          <a:pt x="51" y="1"/>
                        </a:lnTo>
                        <a:lnTo>
                          <a:pt x="38" y="2"/>
                        </a:lnTo>
                        <a:lnTo>
                          <a:pt x="26" y="7"/>
                        </a:lnTo>
                        <a:lnTo>
                          <a:pt x="17" y="13"/>
                        </a:lnTo>
                        <a:lnTo>
                          <a:pt x="10" y="21"/>
                        </a:lnTo>
                        <a:lnTo>
                          <a:pt x="5" y="31"/>
                        </a:lnTo>
                        <a:lnTo>
                          <a:pt x="1" y="45"/>
                        </a:lnTo>
                        <a:lnTo>
                          <a:pt x="0" y="61"/>
                        </a:lnTo>
                        <a:lnTo>
                          <a:pt x="3" y="101"/>
                        </a:lnTo>
                        <a:lnTo>
                          <a:pt x="11" y="146"/>
                        </a:lnTo>
                        <a:lnTo>
                          <a:pt x="21" y="187"/>
                        </a:lnTo>
                        <a:lnTo>
                          <a:pt x="28" y="214"/>
                        </a:lnTo>
                        <a:lnTo>
                          <a:pt x="31" y="227"/>
                        </a:lnTo>
                        <a:lnTo>
                          <a:pt x="37" y="244"/>
                        </a:lnTo>
                        <a:lnTo>
                          <a:pt x="45" y="265"/>
                        </a:lnTo>
                        <a:lnTo>
                          <a:pt x="53" y="287"/>
                        </a:lnTo>
                        <a:lnTo>
                          <a:pt x="61" y="309"/>
                        </a:lnTo>
                        <a:lnTo>
                          <a:pt x="67" y="327"/>
                        </a:lnTo>
                        <a:lnTo>
                          <a:pt x="71" y="342"/>
                        </a:lnTo>
                        <a:lnTo>
                          <a:pt x="74" y="351"/>
                        </a:lnTo>
                        <a:lnTo>
                          <a:pt x="75" y="356"/>
                        </a:lnTo>
                        <a:lnTo>
                          <a:pt x="77" y="362"/>
                        </a:lnTo>
                        <a:lnTo>
                          <a:pt x="80" y="366"/>
                        </a:lnTo>
                        <a:lnTo>
                          <a:pt x="84" y="371"/>
                        </a:lnTo>
                        <a:lnTo>
                          <a:pt x="90" y="376"/>
                        </a:lnTo>
                        <a:lnTo>
                          <a:pt x="97" y="380"/>
                        </a:lnTo>
                        <a:lnTo>
                          <a:pt x="103" y="383"/>
                        </a:lnTo>
                        <a:lnTo>
                          <a:pt x="111" y="385"/>
                        </a:lnTo>
                        <a:lnTo>
                          <a:pt x="121" y="387"/>
                        </a:lnTo>
                        <a:lnTo>
                          <a:pt x="132" y="391"/>
                        </a:lnTo>
                        <a:lnTo>
                          <a:pt x="144" y="394"/>
                        </a:lnTo>
                        <a:lnTo>
                          <a:pt x="156" y="398"/>
                        </a:lnTo>
                        <a:lnTo>
                          <a:pt x="169" y="400"/>
                        </a:lnTo>
                        <a:lnTo>
                          <a:pt x="182" y="401"/>
                        </a:lnTo>
                        <a:lnTo>
                          <a:pt x="194" y="402"/>
                        </a:lnTo>
                        <a:lnTo>
                          <a:pt x="206" y="400"/>
                        </a:lnTo>
                        <a:close/>
                      </a:path>
                    </a:pathLst>
                  </a:custGeom>
                  <a:solidFill>
                    <a:srgbClr val="9999FF"/>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15" name="Freeform 54"/>
                  <p:cNvSpPr>
                    <a:spLocks/>
                  </p:cNvSpPr>
                  <p:nvPr/>
                </p:nvSpPr>
                <p:spPr bwMode="auto">
                  <a:xfrm>
                    <a:off x="3225" y="1771"/>
                    <a:ext cx="134" cy="46"/>
                  </a:xfrm>
                  <a:custGeom>
                    <a:avLst/>
                    <a:gdLst>
                      <a:gd name="T0" fmla="*/ 29 w 268"/>
                      <a:gd name="T1" fmla="*/ 0 h 93"/>
                      <a:gd name="T2" fmla="*/ 34 w 268"/>
                      <a:gd name="T3" fmla="*/ 8 h 93"/>
                      <a:gd name="T4" fmla="*/ 3 w 268"/>
                      <a:gd name="T5" fmla="*/ 11 h 93"/>
                      <a:gd name="T6" fmla="*/ 0 w 268"/>
                      <a:gd name="T7" fmla="*/ 2 h 93"/>
                      <a:gd name="T8" fmla="*/ 29 w 268"/>
                      <a:gd name="T9" fmla="*/ 0 h 93"/>
                      <a:gd name="T10" fmla="*/ 0 60000 65536"/>
                      <a:gd name="T11" fmla="*/ 0 60000 65536"/>
                      <a:gd name="T12" fmla="*/ 0 60000 65536"/>
                      <a:gd name="T13" fmla="*/ 0 60000 65536"/>
                      <a:gd name="T14" fmla="*/ 0 60000 65536"/>
                      <a:gd name="T15" fmla="*/ 0 w 268"/>
                      <a:gd name="T16" fmla="*/ 0 h 93"/>
                      <a:gd name="T17" fmla="*/ 268 w 268"/>
                      <a:gd name="T18" fmla="*/ 93 h 93"/>
                    </a:gdLst>
                    <a:ahLst/>
                    <a:cxnLst>
                      <a:cxn ang="T10">
                        <a:pos x="T0" y="T1"/>
                      </a:cxn>
                      <a:cxn ang="T11">
                        <a:pos x="T2" y="T3"/>
                      </a:cxn>
                      <a:cxn ang="T12">
                        <a:pos x="T4" y="T5"/>
                      </a:cxn>
                      <a:cxn ang="T13">
                        <a:pos x="T6" y="T7"/>
                      </a:cxn>
                      <a:cxn ang="T14">
                        <a:pos x="T8" y="T9"/>
                      </a:cxn>
                    </a:cxnLst>
                    <a:rect l="T15" t="T16" r="T17" b="T18"/>
                    <a:pathLst>
                      <a:path w="268" h="93">
                        <a:moveTo>
                          <a:pt x="237" y="0"/>
                        </a:moveTo>
                        <a:lnTo>
                          <a:pt x="268" y="68"/>
                        </a:lnTo>
                        <a:lnTo>
                          <a:pt x="31" y="93"/>
                        </a:lnTo>
                        <a:lnTo>
                          <a:pt x="0" y="22"/>
                        </a:lnTo>
                        <a:lnTo>
                          <a:pt x="237" y="0"/>
                        </a:lnTo>
                        <a:close/>
                      </a:path>
                    </a:pathLst>
                  </a:custGeom>
                  <a:solidFill>
                    <a:srgbClr val="FFFFFF"/>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16" name="Freeform 55"/>
                  <p:cNvSpPr>
                    <a:spLocks/>
                  </p:cNvSpPr>
                  <p:nvPr/>
                </p:nvSpPr>
                <p:spPr bwMode="auto">
                  <a:xfrm>
                    <a:off x="3044" y="1906"/>
                    <a:ext cx="105" cy="563"/>
                  </a:xfrm>
                  <a:custGeom>
                    <a:avLst/>
                    <a:gdLst>
                      <a:gd name="T0" fmla="*/ 7 w 210"/>
                      <a:gd name="T1" fmla="*/ 123 h 1126"/>
                      <a:gd name="T2" fmla="*/ 5 w 210"/>
                      <a:gd name="T3" fmla="*/ 116 h 1126"/>
                      <a:gd name="T4" fmla="*/ 3 w 210"/>
                      <a:gd name="T5" fmla="*/ 108 h 1126"/>
                      <a:gd name="T6" fmla="*/ 1 w 210"/>
                      <a:gd name="T7" fmla="*/ 98 h 1126"/>
                      <a:gd name="T8" fmla="*/ 1 w 210"/>
                      <a:gd name="T9" fmla="*/ 88 h 1126"/>
                      <a:gd name="T10" fmla="*/ 3 w 210"/>
                      <a:gd name="T11" fmla="*/ 78 h 1126"/>
                      <a:gd name="T12" fmla="*/ 3 w 210"/>
                      <a:gd name="T13" fmla="*/ 74 h 1126"/>
                      <a:gd name="T14" fmla="*/ 3 w 210"/>
                      <a:gd name="T15" fmla="*/ 70 h 1126"/>
                      <a:gd name="T16" fmla="*/ 3 w 210"/>
                      <a:gd name="T17" fmla="*/ 58 h 1126"/>
                      <a:gd name="T18" fmla="*/ 2 w 210"/>
                      <a:gd name="T19" fmla="*/ 31 h 1126"/>
                      <a:gd name="T20" fmla="*/ 2 w 210"/>
                      <a:gd name="T21" fmla="*/ 21 h 1126"/>
                      <a:gd name="T22" fmla="*/ 3 w 210"/>
                      <a:gd name="T23" fmla="*/ 13 h 1126"/>
                      <a:gd name="T24" fmla="*/ 6 w 210"/>
                      <a:gd name="T25" fmla="*/ 5 h 1126"/>
                      <a:gd name="T26" fmla="*/ 11 w 210"/>
                      <a:gd name="T27" fmla="*/ 1 h 1126"/>
                      <a:gd name="T28" fmla="*/ 18 w 210"/>
                      <a:gd name="T29" fmla="*/ 1 h 1126"/>
                      <a:gd name="T30" fmla="*/ 23 w 210"/>
                      <a:gd name="T31" fmla="*/ 5 h 1126"/>
                      <a:gd name="T32" fmla="*/ 25 w 210"/>
                      <a:gd name="T33" fmla="*/ 13 h 1126"/>
                      <a:gd name="T34" fmla="*/ 26 w 210"/>
                      <a:gd name="T35" fmla="*/ 20 h 1126"/>
                      <a:gd name="T36" fmla="*/ 26 w 210"/>
                      <a:gd name="T37" fmla="*/ 27 h 1126"/>
                      <a:gd name="T38" fmla="*/ 26 w 210"/>
                      <a:gd name="T39" fmla="*/ 36 h 1126"/>
                      <a:gd name="T40" fmla="*/ 24 w 210"/>
                      <a:gd name="T41" fmla="*/ 44 h 1126"/>
                      <a:gd name="T42" fmla="*/ 23 w 210"/>
                      <a:gd name="T43" fmla="*/ 50 h 1126"/>
                      <a:gd name="T44" fmla="*/ 20 w 210"/>
                      <a:gd name="T45" fmla="*/ 57 h 1126"/>
                      <a:gd name="T46" fmla="*/ 18 w 210"/>
                      <a:gd name="T47" fmla="*/ 64 h 1126"/>
                      <a:gd name="T48" fmla="*/ 17 w 210"/>
                      <a:gd name="T49" fmla="*/ 69 h 1126"/>
                      <a:gd name="T50" fmla="*/ 17 w 210"/>
                      <a:gd name="T51" fmla="*/ 73 h 1126"/>
                      <a:gd name="T52" fmla="*/ 17 w 210"/>
                      <a:gd name="T53" fmla="*/ 77 h 1126"/>
                      <a:gd name="T54" fmla="*/ 14 w 210"/>
                      <a:gd name="T55" fmla="*/ 81 h 1126"/>
                      <a:gd name="T56" fmla="*/ 13 w 210"/>
                      <a:gd name="T57" fmla="*/ 88 h 1126"/>
                      <a:gd name="T58" fmla="*/ 13 w 210"/>
                      <a:gd name="T59" fmla="*/ 116 h 1126"/>
                      <a:gd name="T60" fmla="*/ 15 w 210"/>
                      <a:gd name="T61" fmla="*/ 135 h 1126"/>
                      <a:gd name="T62" fmla="*/ 14 w 210"/>
                      <a:gd name="T63" fmla="*/ 138 h 1126"/>
                      <a:gd name="T64" fmla="*/ 13 w 210"/>
                      <a:gd name="T65" fmla="*/ 140 h 1126"/>
                      <a:gd name="T66" fmla="*/ 12 w 210"/>
                      <a:gd name="T67" fmla="*/ 141 h 1126"/>
                      <a:gd name="T68" fmla="*/ 9 w 210"/>
                      <a:gd name="T69" fmla="*/ 139 h 1126"/>
                      <a:gd name="T70" fmla="*/ 7 w 210"/>
                      <a:gd name="T71" fmla="*/ 131 h 1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0"/>
                      <a:gd name="T109" fmla="*/ 0 h 1126"/>
                      <a:gd name="T110" fmla="*/ 210 w 210"/>
                      <a:gd name="T111" fmla="*/ 1126 h 1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0" h="1126">
                        <a:moveTo>
                          <a:pt x="58" y="1015"/>
                        </a:moveTo>
                        <a:lnTo>
                          <a:pt x="55" y="991"/>
                        </a:lnTo>
                        <a:lnTo>
                          <a:pt x="48" y="964"/>
                        </a:lnTo>
                        <a:lnTo>
                          <a:pt x="40" y="935"/>
                        </a:lnTo>
                        <a:lnTo>
                          <a:pt x="30" y="902"/>
                        </a:lnTo>
                        <a:lnTo>
                          <a:pt x="20" y="868"/>
                        </a:lnTo>
                        <a:lnTo>
                          <a:pt x="10" y="830"/>
                        </a:lnTo>
                        <a:lnTo>
                          <a:pt x="4" y="789"/>
                        </a:lnTo>
                        <a:lnTo>
                          <a:pt x="0" y="747"/>
                        </a:lnTo>
                        <a:lnTo>
                          <a:pt x="2" y="710"/>
                        </a:lnTo>
                        <a:lnTo>
                          <a:pt x="10" y="668"/>
                        </a:lnTo>
                        <a:lnTo>
                          <a:pt x="18" y="631"/>
                        </a:lnTo>
                        <a:lnTo>
                          <a:pt x="24" y="610"/>
                        </a:lnTo>
                        <a:lnTo>
                          <a:pt x="27" y="597"/>
                        </a:lnTo>
                        <a:lnTo>
                          <a:pt x="28" y="582"/>
                        </a:lnTo>
                        <a:lnTo>
                          <a:pt x="28" y="565"/>
                        </a:lnTo>
                        <a:lnTo>
                          <a:pt x="30" y="546"/>
                        </a:lnTo>
                        <a:lnTo>
                          <a:pt x="30" y="464"/>
                        </a:lnTo>
                        <a:lnTo>
                          <a:pt x="23" y="352"/>
                        </a:lnTo>
                        <a:lnTo>
                          <a:pt x="13" y="250"/>
                        </a:lnTo>
                        <a:lnTo>
                          <a:pt x="8" y="199"/>
                        </a:lnTo>
                        <a:lnTo>
                          <a:pt x="9" y="169"/>
                        </a:lnTo>
                        <a:lnTo>
                          <a:pt x="14" y="137"/>
                        </a:lnTo>
                        <a:lnTo>
                          <a:pt x="22" y="104"/>
                        </a:lnTo>
                        <a:lnTo>
                          <a:pt x="33" y="72"/>
                        </a:lnTo>
                        <a:lnTo>
                          <a:pt x="47" y="44"/>
                        </a:lnTo>
                        <a:lnTo>
                          <a:pt x="66" y="21"/>
                        </a:lnTo>
                        <a:lnTo>
                          <a:pt x="87" y="6"/>
                        </a:lnTo>
                        <a:lnTo>
                          <a:pt x="112" y="0"/>
                        </a:lnTo>
                        <a:lnTo>
                          <a:pt x="138" y="6"/>
                        </a:lnTo>
                        <a:lnTo>
                          <a:pt x="160" y="21"/>
                        </a:lnTo>
                        <a:lnTo>
                          <a:pt x="177" y="44"/>
                        </a:lnTo>
                        <a:lnTo>
                          <a:pt x="191" y="73"/>
                        </a:lnTo>
                        <a:lnTo>
                          <a:pt x="200" y="104"/>
                        </a:lnTo>
                        <a:lnTo>
                          <a:pt x="206" y="136"/>
                        </a:lnTo>
                        <a:lnTo>
                          <a:pt x="209" y="165"/>
                        </a:lnTo>
                        <a:lnTo>
                          <a:pt x="210" y="190"/>
                        </a:lnTo>
                        <a:lnTo>
                          <a:pt x="209" y="219"/>
                        </a:lnTo>
                        <a:lnTo>
                          <a:pt x="207" y="256"/>
                        </a:lnTo>
                        <a:lnTo>
                          <a:pt x="202" y="295"/>
                        </a:lnTo>
                        <a:lnTo>
                          <a:pt x="197" y="333"/>
                        </a:lnTo>
                        <a:lnTo>
                          <a:pt x="192" y="354"/>
                        </a:lnTo>
                        <a:lnTo>
                          <a:pt x="186" y="379"/>
                        </a:lnTo>
                        <a:lnTo>
                          <a:pt x="178" y="407"/>
                        </a:lnTo>
                        <a:lnTo>
                          <a:pt x="169" y="436"/>
                        </a:lnTo>
                        <a:lnTo>
                          <a:pt x="159" y="463"/>
                        </a:lnTo>
                        <a:lnTo>
                          <a:pt x="151" y="490"/>
                        </a:lnTo>
                        <a:lnTo>
                          <a:pt x="141" y="512"/>
                        </a:lnTo>
                        <a:lnTo>
                          <a:pt x="136" y="529"/>
                        </a:lnTo>
                        <a:lnTo>
                          <a:pt x="132" y="545"/>
                        </a:lnTo>
                        <a:lnTo>
                          <a:pt x="132" y="567"/>
                        </a:lnTo>
                        <a:lnTo>
                          <a:pt x="132" y="588"/>
                        </a:lnTo>
                        <a:lnTo>
                          <a:pt x="132" y="605"/>
                        </a:lnTo>
                        <a:lnTo>
                          <a:pt x="129" y="620"/>
                        </a:lnTo>
                        <a:lnTo>
                          <a:pt x="123" y="636"/>
                        </a:lnTo>
                        <a:lnTo>
                          <a:pt x="116" y="652"/>
                        </a:lnTo>
                        <a:lnTo>
                          <a:pt x="110" y="665"/>
                        </a:lnTo>
                        <a:lnTo>
                          <a:pt x="106" y="706"/>
                        </a:lnTo>
                        <a:lnTo>
                          <a:pt x="105" y="801"/>
                        </a:lnTo>
                        <a:lnTo>
                          <a:pt x="108" y="928"/>
                        </a:lnTo>
                        <a:lnTo>
                          <a:pt x="120" y="1068"/>
                        </a:lnTo>
                        <a:lnTo>
                          <a:pt x="120" y="1079"/>
                        </a:lnTo>
                        <a:lnTo>
                          <a:pt x="118" y="1090"/>
                        </a:lnTo>
                        <a:lnTo>
                          <a:pt x="115" y="1100"/>
                        </a:lnTo>
                        <a:lnTo>
                          <a:pt x="112" y="1110"/>
                        </a:lnTo>
                        <a:lnTo>
                          <a:pt x="106" y="1118"/>
                        </a:lnTo>
                        <a:lnTo>
                          <a:pt x="99" y="1123"/>
                        </a:lnTo>
                        <a:lnTo>
                          <a:pt x="92" y="1126"/>
                        </a:lnTo>
                        <a:lnTo>
                          <a:pt x="85" y="1123"/>
                        </a:lnTo>
                        <a:lnTo>
                          <a:pt x="70" y="1106"/>
                        </a:lnTo>
                        <a:lnTo>
                          <a:pt x="62" y="1080"/>
                        </a:lnTo>
                        <a:lnTo>
                          <a:pt x="59" y="1047"/>
                        </a:lnTo>
                        <a:lnTo>
                          <a:pt x="58" y="1015"/>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17" name="Freeform 56"/>
                  <p:cNvSpPr>
                    <a:spLocks/>
                  </p:cNvSpPr>
                  <p:nvPr/>
                </p:nvSpPr>
                <p:spPr bwMode="auto">
                  <a:xfrm>
                    <a:off x="3090" y="1947"/>
                    <a:ext cx="14" cy="14"/>
                  </a:xfrm>
                  <a:custGeom>
                    <a:avLst/>
                    <a:gdLst>
                      <a:gd name="T0" fmla="*/ 1 w 30"/>
                      <a:gd name="T1" fmla="*/ 3 h 29"/>
                      <a:gd name="T2" fmla="*/ 2 w 30"/>
                      <a:gd name="T3" fmla="*/ 3 h 29"/>
                      <a:gd name="T4" fmla="*/ 3 w 30"/>
                      <a:gd name="T5" fmla="*/ 3 h 29"/>
                      <a:gd name="T6" fmla="*/ 3 w 30"/>
                      <a:gd name="T7" fmla="*/ 2 h 29"/>
                      <a:gd name="T8" fmla="*/ 3 w 30"/>
                      <a:gd name="T9" fmla="*/ 1 h 29"/>
                      <a:gd name="T10" fmla="*/ 3 w 30"/>
                      <a:gd name="T11" fmla="*/ 1 h 29"/>
                      <a:gd name="T12" fmla="*/ 3 w 30"/>
                      <a:gd name="T13" fmla="*/ 0 h 29"/>
                      <a:gd name="T14" fmla="*/ 2 w 30"/>
                      <a:gd name="T15" fmla="*/ 0 h 29"/>
                      <a:gd name="T16" fmla="*/ 1 w 30"/>
                      <a:gd name="T17" fmla="*/ 0 h 29"/>
                      <a:gd name="T18" fmla="*/ 1 w 30"/>
                      <a:gd name="T19" fmla="*/ 0 h 29"/>
                      <a:gd name="T20" fmla="*/ 0 w 30"/>
                      <a:gd name="T21" fmla="*/ 0 h 29"/>
                      <a:gd name="T22" fmla="*/ 0 w 30"/>
                      <a:gd name="T23" fmla="*/ 1 h 29"/>
                      <a:gd name="T24" fmla="*/ 0 w 30"/>
                      <a:gd name="T25" fmla="*/ 1 h 29"/>
                      <a:gd name="T26" fmla="*/ 0 w 30"/>
                      <a:gd name="T27" fmla="*/ 2 h 29"/>
                      <a:gd name="T28" fmla="*/ 0 w 30"/>
                      <a:gd name="T29" fmla="*/ 3 h 29"/>
                      <a:gd name="T30" fmla="*/ 1 w 30"/>
                      <a:gd name="T31" fmla="*/ 3 h 29"/>
                      <a:gd name="T32" fmla="*/ 1 w 30"/>
                      <a:gd name="T33" fmla="*/ 3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9"/>
                      <a:gd name="T53" fmla="*/ 30 w 30"/>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9">
                        <a:moveTo>
                          <a:pt x="15" y="29"/>
                        </a:moveTo>
                        <a:lnTo>
                          <a:pt x="21" y="28"/>
                        </a:lnTo>
                        <a:lnTo>
                          <a:pt x="25" y="24"/>
                        </a:lnTo>
                        <a:lnTo>
                          <a:pt x="29" y="19"/>
                        </a:lnTo>
                        <a:lnTo>
                          <a:pt x="30" y="14"/>
                        </a:lnTo>
                        <a:lnTo>
                          <a:pt x="29" y="8"/>
                        </a:lnTo>
                        <a:lnTo>
                          <a:pt x="25" y="3"/>
                        </a:lnTo>
                        <a:lnTo>
                          <a:pt x="21" y="1"/>
                        </a:lnTo>
                        <a:lnTo>
                          <a:pt x="15" y="0"/>
                        </a:lnTo>
                        <a:lnTo>
                          <a:pt x="9" y="1"/>
                        </a:lnTo>
                        <a:lnTo>
                          <a:pt x="5" y="5"/>
                        </a:lnTo>
                        <a:lnTo>
                          <a:pt x="1" y="9"/>
                        </a:lnTo>
                        <a:lnTo>
                          <a:pt x="0" y="15"/>
                        </a:lnTo>
                        <a:lnTo>
                          <a:pt x="1" y="21"/>
                        </a:lnTo>
                        <a:lnTo>
                          <a:pt x="5" y="25"/>
                        </a:lnTo>
                        <a:lnTo>
                          <a:pt x="9" y="28"/>
                        </a:lnTo>
                        <a:lnTo>
                          <a:pt x="15" y="29"/>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18" name="Freeform 57"/>
                  <p:cNvSpPr>
                    <a:spLocks/>
                  </p:cNvSpPr>
                  <p:nvPr/>
                </p:nvSpPr>
                <p:spPr bwMode="auto">
                  <a:xfrm>
                    <a:off x="3083" y="2437"/>
                    <a:ext cx="14" cy="14"/>
                  </a:xfrm>
                  <a:custGeom>
                    <a:avLst/>
                    <a:gdLst>
                      <a:gd name="T0" fmla="*/ 1 w 29"/>
                      <a:gd name="T1" fmla="*/ 3 h 29"/>
                      <a:gd name="T2" fmla="*/ 2 w 29"/>
                      <a:gd name="T3" fmla="*/ 3 h 29"/>
                      <a:gd name="T4" fmla="*/ 3 w 29"/>
                      <a:gd name="T5" fmla="*/ 3 h 29"/>
                      <a:gd name="T6" fmla="*/ 3 w 29"/>
                      <a:gd name="T7" fmla="*/ 2 h 29"/>
                      <a:gd name="T8" fmla="*/ 3 w 29"/>
                      <a:gd name="T9" fmla="*/ 1 h 29"/>
                      <a:gd name="T10" fmla="*/ 3 w 29"/>
                      <a:gd name="T11" fmla="*/ 1 h 29"/>
                      <a:gd name="T12" fmla="*/ 3 w 29"/>
                      <a:gd name="T13" fmla="*/ 0 h 29"/>
                      <a:gd name="T14" fmla="*/ 2 w 29"/>
                      <a:gd name="T15" fmla="*/ 0 h 29"/>
                      <a:gd name="T16" fmla="*/ 1 w 29"/>
                      <a:gd name="T17" fmla="*/ 0 h 29"/>
                      <a:gd name="T18" fmla="*/ 1 w 29"/>
                      <a:gd name="T19" fmla="*/ 0 h 29"/>
                      <a:gd name="T20" fmla="*/ 0 w 29"/>
                      <a:gd name="T21" fmla="*/ 0 h 29"/>
                      <a:gd name="T22" fmla="*/ 0 w 29"/>
                      <a:gd name="T23" fmla="*/ 1 h 29"/>
                      <a:gd name="T24" fmla="*/ 0 w 29"/>
                      <a:gd name="T25" fmla="*/ 1 h 29"/>
                      <a:gd name="T26" fmla="*/ 0 w 29"/>
                      <a:gd name="T27" fmla="*/ 2 h 29"/>
                      <a:gd name="T28" fmla="*/ 0 w 29"/>
                      <a:gd name="T29" fmla="*/ 3 h 29"/>
                      <a:gd name="T30" fmla="*/ 1 w 29"/>
                      <a:gd name="T31" fmla="*/ 3 h 29"/>
                      <a:gd name="T32" fmla="*/ 1 w 29"/>
                      <a:gd name="T33" fmla="*/ 3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1" y="28"/>
                        </a:lnTo>
                        <a:lnTo>
                          <a:pt x="26" y="24"/>
                        </a:lnTo>
                        <a:lnTo>
                          <a:pt x="28" y="20"/>
                        </a:lnTo>
                        <a:lnTo>
                          <a:pt x="29" y="14"/>
                        </a:lnTo>
                        <a:lnTo>
                          <a:pt x="28" y="8"/>
                        </a:lnTo>
                        <a:lnTo>
                          <a:pt x="24" y="4"/>
                        </a:lnTo>
                        <a:lnTo>
                          <a:pt x="20" y="1"/>
                        </a:lnTo>
                        <a:lnTo>
                          <a:pt x="14" y="0"/>
                        </a:lnTo>
                        <a:lnTo>
                          <a:pt x="8" y="1"/>
                        </a:lnTo>
                        <a:lnTo>
                          <a:pt x="4" y="5"/>
                        </a:lnTo>
                        <a:lnTo>
                          <a:pt x="1" y="9"/>
                        </a:lnTo>
                        <a:lnTo>
                          <a:pt x="0" y="15"/>
                        </a:lnTo>
                        <a:lnTo>
                          <a:pt x="1" y="21"/>
                        </a:lnTo>
                        <a:lnTo>
                          <a:pt x="5" y="26"/>
                        </a:lnTo>
                        <a:lnTo>
                          <a:pt x="9" y="28"/>
                        </a:lnTo>
                        <a:lnTo>
                          <a:pt x="15" y="29"/>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19" name="Freeform 58"/>
                  <p:cNvSpPr>
                    <a:spLocks/>
                  </p:cNvSpPr>
                  <p:nvPr/>
                </p:nvSpPr>
                <p:spPr bwMode="auto">
                  <a:xfrm>
                    <a:off x="3083" y="2437"/>
                    <a:ext cx="14" cy="14"/>
                  </a:xfrm>
                  <a:custGeom>
                    <a:avLst/>
                    <a:gdLst>
                      <a:gd name="T0" fmla="*/ 1 w 29"/>
                      <a:gd name="T1" fmla="*/ 3 h 29"/>
                      <a:gd name="T2" fmla="*/ 1 w 29"/>
                      <a:gd name="T3" fmla="*/ 3 h 29"/>
                      <a:gd name="T4" fmla="*/ 2 w 29"/>
                      <a:gd name="T5" fmla="*/ 3 h 29"/>
                      <a:gd name="T6" fmla="*/ 3 w 29"/>
                      <a:gd name="T7" fmla="*/ 3 h 29"/>
                      <a:gd name="T8" fmla="*/ 3 w 29"/>
                      <a:gd name="T9" fmla="*/ 2 h 29"/>
                      <a:gd name="T10" fmla="*/ 3 w 29"/>
                      <a:gd name="T11" fmla="*/ 1 h 29"/>
                      <a:gd name="T12" fmla="*/ 3 w 29"/>
                      <a:gd name="T13" fmla="*/ 1 h 29"/>
                      <a:gd name="T14" fmla="*/ 3 w 29"/>
                      <a:gd name="T15" fmla="*/ 0 h 29"/>
                      <a:gd name="T16" fmla="*/ 2 w 29"/>
                      <a:gd name="T17" fmla="*/ 0 h 29"/>
                      <a:gd name="T18" fmla="*/ 1 w 29"/>
                      <a:gd name="T19" fmla="*/ 0 h 29"/>
                      <a:gd name="T20" fmla="*/ 1 w 29"/>
                      <a:gd name="T21" fmla="*/ 0 h 29"/>
                      <a:gd name="T22" fmla="*/ 0 w 29"/>
                      <a:gd name="T23" fmla="*/ 0 h 29"/>
                      <a:gd name="T24" fmla="*/ 0 w 29"/>
                      <a:gd name="T25" fmla="*/ 1 h 29"/>
                      <a:gd name="T26" fmla="*/ 0 w 29"/>
                      <a:gd name="T27" fmla="*/ 1 h 29"/>
                      <a:gd name="T28" fmla="*/ 0 w 29"/>
                      <a:gd name="T29" fmla="*/ 2 h 29"/>
                      <a:gd name="T30" fmla="*/ 0 w 29"/>
                      <a:gd name="T31" fmla="*/ 3 h 29"/>
                      <a:gd name="T32" fmla="*/ 1 w 29"/>
                      <a:gd name="T33" fmla="*/ 3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9" y="28"/>
                        </a:moveTo>
                        <a:lnTo>
                          <a:pt x="15" y="29"/>
                        </a:lnTo>
                        <a:lnTo>
                          <a:pt x="20" y="28"/>
                        </a:lnTo>
                        <a:lnTo>
                          <a:pt x="24" y="24"/>
                        </a:lnTo>
                        <a:lnTo>
                          <a:pt x="28" y="20"/>
                        </a:lnTo>
                        <a:lnTo>
                          <a:pt x="29" y="14"/>
                        </a:lnTo>
                        <a:lnTo>
                          <a:pt x="28" y="9"/>
                        </a:lnTo>
                        <a:lnTo>
                          <a:pt x="26" y="5"/>
                        </a:lnTo>
                        <a:lnTo>
                          <a:pt x="21" y="1"/>
                        </a:lnTo>
                        <a:lnTo>
                          <a:pt x="15" y="0"/>
                        </a:lnTo>
                        <a:lnTo>
                          <a:pt x="9" y="1"/>
                        </a:lnTo>
                        <a:lnTo>
                          <a:pt x="5" y="4"/>
                        </a:lnTo>
                        <a:lnTo>
                          <a:pt x="1" y="8"/>
                        </a:lnTo>
                        <a:lnTo>
                          <a:pt x="0" y="14"/>
                        </a:lnTo>
                        <a:lnTo>
                          <a:pt x="1" y="20"/>
                        </a:lnTo>
                        <a:lnTo>
                          <a:pt x="5" y="24"/>
                        </a:lnTo>
                        <a:lnTo>
                          <a:pt x="9" y="28"/>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20" name="Freeform 59"/>
                  <p:cNvSpPr>
                    <a:spLocks/>
                  </p:cNvSpPr>
                  <p:nvPr/>
                </p:nvSpPr>
                <p:spPr bwMode="auto">
                  <a:xfrm>
                    <a:off x="3075" y="2423"/>
                    <a:ext cx="84" cy="89"/>
                  </a:xfrm>
                  <a:custGeom>
                    <a:avLst/>
                    <a:gdLst>
                      <a:gd name="T0" fmla="*/ 4 w 169"/>
                      <a:gd name="T1" fmla="*/ 1 h 177"/>
                      <a:gd name="T2" fmla="*/ 3 w 169"/>
                      <a:gd name="T3" fmla="*/ 0 h 177"/>
                      <a:gd name="T4" fmla="*/ 2 w 169"/>
                      <a:gd name="T5" fmla="*/ 0 h 177"/>
                      <a:gd name="T6" fmla="*/ 1 w 169"/>
                      <a:gd name="T7" fmla="*/ 1 h 177"/>
                      <a:gd name="T8" fmla="*/ 0 w 169"/>
                      <a:gd name="T9" fmla="*/ 2 h 177"/>
                      <a:gd name="T10" fmla="*/ 0 w 169"/>
                      <a:gd name="T11" fmla="*/ 3 h 177"/>
                      <a:gd name="T12" fmla="*/ 0 w 169"/>
                      <a:gd name="T13" fmla="*/ 5 h 177"/>
                      <a:gd name="T14" fmla="*/ 0 w 169"/>
                      <a:gd name="T15" fmla="*/ 7 h 177"/>
                      <a:gd name="T16" fmla="*/ 0 w 169"/>
                      <a:gd name="T17" fmla="*/ 8 h 177"/>
                      <a:gd name="T18" fmla="*/ 0 w 169"/>
                      <a:gd name="T19" fmla="*/ 10 h 177"/>
                      <a:gd name="T20" fmla="*/ 0 w 169"/>
                      <a:gd name="T21" fmla="*/ 12 h 177"/>
                      <a:gd name="T22" fmla="*/ 0 w 169"/>
                      <a:gd name="T23" fmla="*/ 13 h 177"/>
                      <a:gd name="T24" fmla="*/ 1 w 169"/>
                      <a:gd name="T25" fmla="*/ 14 h 177"/>
                      <a:gd name="T26" fmla="*/ 1 w 169"/>
                      <a:gd name="T27" fmla="*/ 14 h 177"/>
                      <a:gd name="T28" fmla="*/ 2 w 169"/>
                      <a:gd name="T29" fmla="*/ 15 h 177"/>
                      <a:gd name="T30" fmla="*/ 3 w 169"/>
                      <a:gd name="T31" fmla="*/ 15 h 177"/>
                      <a:gd name="T32" fmla="*/ 4 w 169"/>
                      <a:gd name="T33" fmla="*/ 15 h 177"/>
                      <a:gd name="T34" fmla="*/ 5 w 169"/>
                      <a:gd name="T35" fmla="*/ 16 h 177"/>
                      <a:gd name="T36" fmla="*/ 5 w 169"/>
                      <a:gd name="T37" fmla="*/ 16 h 177"/>
                      <a:gd name="T38" fmla="*/ 6 w 169"/>
                      <a:gd name="T39" fmla="*/ 17 h 177"/>
                      <a:gd name="T40" fmla="*/ 6 w 169"/>
                      <a:gd name="T41" fmla="*/ 17 h 177"/>
                      <a:gd name="T42" fmla="*/ 7 w 169"/>
                      <a:gd name="T43" fmla="*/ 17 h 177"/>
                      <a:gd name="T44" fmla="*/ 7 w 169"/>
                      <a:gd name="T45" fmla="*/ 18 h 177"/>
                      <a:gd name="T46" fmla="*/ 8 w 169"/>
                      <a:gd name="T47" fmla="*/ 18 h 177"/>
                      <a:gd name="T48" fmla="*/ 8 w 169"/>
                      <a:gd name="T49" fmla="*/ 19 h 177"/>
                      <a:gd name="T50" fmla="*/ 9 w 169"/>
                      <a:gd name="T51" fmla="*/ 20 h 177"/>
                      <a:gd name="T52" fmla="*/ 10 w 169"/>
                      <a:gd name="T53" fmla="*/ 20 h 177"/>
                      <a:gd name="T54" fmla="*/ 10 w 169"/>
                      <a:gd name="T55" fmla="*/ 20 h 177"/>
                      <a:gd name="T56" fmla="*/ 11 w 169"/>
                      <a:gd name="T57" fmla="*/ 21 h 177"/>
                      <a:gd name="T58" fmla="*/ 12 w 169"/>
                      <a:gd name="T59" fmla="*/ 21 h 177"/>
                      <a:gd name="T60" fmla="*/ 14 w 169"/>
                      <a:gd name="T61" fmla="*/ 22 h 177"/>
                      <a:gd name="T62" fmla="*/ 15 w 169"/>
                      <a:gd name="T63" fmla="*/ 22 h 177"/>
                      <a:gd name="T64" fmla="*/ 17 w 169"/>
                      <a:gd name="T65" fmla="*/ 22 h 177"/>
                      <a:gd name="T66" fmla="*/ 18 w 169"/>
                      <a:gd name="T67" fmla="*/ 23 h 177"/>
                      <a:gd name="T68" fmla="*/ 19 w 169"/>
                      <a:gd name="T69" fmla="*/ 23 h 177"/>
                      <a:gd name="T70" fmla="*/ 20 w 169"/>
                      <a:gd name="T71" fmla="*/ 22 h 177"/>
                      <a:gd name="T72" fmla="*/ 21 w 169"/>
                      <a:gd name="T73" fmla="*/ 22 h 177"/>
                      <a:gd name="T74" fmla="*/ 21 w 169"/>
                      <a:gd name="T75" fmla="*/ 21 h 177"/>
                      <a:gd name="T76" fmla="*/ 20 w 169"/>
                      <a:gd name="T77" fmla="*/ 20 h 177"/>
                      <a:gd name="T78" fmla="*/ 20 w 169"/>
                      <a:gd name="T79" fmla="*/ 19 h 177"/>
                      <a:gd name="T80" fmla="*/ 19 w 169"/>
                      <a:gd name="T81" fmla="*/ 18 h 177"/>
                      <a:gd name="T82" fmla="*/ 19 w 169"/>
                      <a:gd name="T83" fmla="*/ 18 h 177"/>
                      <a:gd name="T84" fmla="*/ 18 w 169"/>
                      <a:gd name="T85" fmla="*/ 17 h 177"/>
                      <a:gd name="T86" fmla="*/ 16 w 169"/>
                      <a:gd name="T87" fmla="*/ 16 h 177"/>
                      <a:gd name="T88" fmla="*/ 15 w 169"/>
                      <a:gd name="T89" fmla="*/ 15 h 177"/>
                      <a:gd name="T90" fmla="*/ 14 w 169"/>
                      <a:gd name="T91" fmla="*/ 13 h 177"/>
                      <a:gd name="T92" fmla="*/ 13 w 169"/>
                      <a:gd name="T93" fmla="*/ 12 h 177"/>
                      <a:gd name="T94" fmla="*/ 12 w 169"/>
                      <a:gd name="T95" fmla="*/ 11 h 177"/>
                      <a:gd name="T96" fmla="*/ 11 w 169"/>
                      <a:gd name="T97" fmla="*/ 10 h 177"/>
                      <a:gd name="T98" fmla="*/ 11 w 169"/>
                      <a:gd name="T99" fmla="*/ 10 h 177"/>
                      <a:gd name="T100" fmla="*/ 10 w 169"/>
                      <a:gd name="T101" fmla="*/ 8 h 177"/>
                      <a:gd name="T102" fmla="*/ 9 w 169"/>
                      <a:gd name="T103" fmla="*/ 7 h 177"/>
                      <a:gd name="T104" fmla="*/ 8 w 169"/>
                      <a:gd name="T105" fmla="*/ 5 h 177"/>
                      <a:gd name="T106" fmla="*/ 7 w 169"/>
                      <a:gd name="T107" fmla="*/ 4 h 177"/>
                      <a:gd name="T108" fmla="*/ 6 w 169"/>
                      <a:gd name="T109" fmla="*/ 3 h 177"/>
                      <a:gd name="T110" fmla="*/ 5 w 169"/>
                      <a:gd name="T111" fmla="*/ 1 h 177"/>
                      <a:gd name="T112" fmla="*/ 4 w 169"/>
                      <a:gd name="T113" fmla="*/ 1 h 1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9"/>
                      <a:gd name="T172" fmla="*/ 0 h 177"/>
                      <a:gd name="T173" fmla="*/ 169 w 169"/>
                      <a:gd name="T174" fmla="*/ 177 h 1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9" h="177">
                        <a:moveTo>
                          <a:pt x="37" y="2"/>
                        </a:moveTo>
                        <a:lnTo>
                          <a:pt x="29" y="0"/>
                        </a:lnTo>
                        <a:lnTo>
                          <a:pt x="20" y="0"/>
                        </a:lnTo>
                        <a:lnTo>
                          <a:pt x="10" y="3"/>
                        </a:lnTo>
                        <a:lnTo>
                          <a:pt x="6" y="12"/>
                        </a:lnTo>
                        <a:lnTo>
                          <a:pt x="5" y="24"/>
                        </a:lnTo>
                        <a:lnTo>
                          <a:pt x="5" y="37"/>
                        </a:lnTo>
                        <a:lnTo>
                          <a:pt x="5" y="49"/>
                        </a:lnTo>
                        <a:lnTo>
                          <a:pt x="4" y="64"/>
                        </a:lnTo>
                        <a:lnTo>
                          <a:pt x="1" y="79"/>
                        </a:lnTo>
                        <a:lnTo>
                          <a:pt x="0" y="92"/>
                        </a:lnTo>
                        <a:lnTo>
                          <a:pt x="2" y="103"/>
                        </a:lnTo>
                        <a:lnTo>
                          <a:pt x="9" y="109"/>
                        </a:lnTo>
                        <a:lnTo>
                          <a:pt x="15" y="112"/>
                        </a:lnTo>
                        <a:lnTo>
                          <a:pt x="21" y="114"/>
                        </a:lnTo>
                        <a:lnTo>
                          <a:pt x="28" y="116"/>
                        </a:lnTo>
                        <a:lnTo>
                          <a:pt x="35" y="118"/>
                        </a:lnTo>
                        <a:lnTo>
                          <a:pt x="40" y="122"/>
                        </a:lnTo>
                        <a:lnTo>
                          <a:pt x="46" y="125"/>
                        </a:lnTo>
                        <a:lnTo>
                          <a:pt x="51" y="129"/>
                        </a:lnTo>
                        <a:lnTo>
                          <a:pt x="55" y="132"/>
                        </a:lnTo>
                        <a:lnTo>
                          <a:pt x="59" y="136"/>
                        </a:lnTo>
                        <a:lnTo>
                          <a:pt x="63" y="140"/>
                        </a:lnTo>
                        <a:lnTo>
                          <a:pt x="67" y="144"/>
                        </a:lnTo>
                        <a:lnTo>
                          <a:pt x="71" y="148"/>
                        </a:lnTo>
                        <a:lnTo>
                          <a:pt x="76" y="153"/>
                        </a:lnTo>
                        <a:lnTo>
                          <a:pt x="82" y="156"/>
                        </a:lnTo>
                        <a:lnTo>
                          <a:pt x="87" y="160"/>
                        </a:lnTo>
                        <a:lnTo>
                          <a:pt x="93" y="163"/>
                        </a:lnTo>
                        <a:lnTo>
                          <a:pt x="101" y="167"/>
                        </a:lnTo>
                        <a:lnTo>
                          <a:pt x="113" y="170"/>
                        </a:lnTo>
                        <a:lnTo>
                          <a:pt x="124" y="173"/>
                        </a:lnTo>
                        <a:lnTo>
                          <a:pt x="137" y="175"/>
                        </a:lnTo>
                        <a:lnTo>
                          <a:pt x="150" y="177"/>
                        </a:lnTo>
                        <a:lnTo>
                          <a:pt x="159" y="177"/>
                        </a:lnTo>
                        <a:lnTo>
                          <a:pt x="166" y="176"/>
                        </a:lnTo>
                        <a:lnTo>
                          <a:pt x="169" y="174"/>
                        </a:lnTo>
                        <a:lnTo>
                          <a:pt x="169" y="166"/>
                        </a:lnTo>
                        <a:lnTo>
                          <a:pt x="167" y="158"/>
                        </a:lnTo>
                        <a:lnTo>
                          <a:pt x="162" y="151"/>
                        </a:lnTo>
                        <a:lnTo>
                          <a:pt x="156" y="144"/>
                        </a:lnTo>
                        <a:lnTo>
                          <a:pt x="152" y="139"/>
                        </a:lnTo>
                        <a:lnTo>
                          <a:pt x="145" y="132"/>
                        </a:lnTo>
                        <a:lnTo>
                          <a:pt x="135" y="124"/>
                        </a:lnTo>
                        <a:lnTo>
                          <a:pt x="124" y="114"/>
                        </a:lnTo>
                        <a:lnTo>
                          <a:pt x="114" y="103"/>
                        </a:lnTo>
                        <a:lnTo>
                          <a:pt x="105" y="94"/>
                        </a:lnTo>
                        <a:lnTo>
                          <a:pt x="97" y="86"/>
                        </a:lnTo>
                        <a:lnTo>
                          <a:pt x="92" y="80"/>
                        </a:lnTo>
                        <a:lnTo>
                          <a:pt x="89" y="75"/>
                        </a:lnTo>
                        <a:lnTo>
                          <a:pt x="83" y="64"/>
                        </a:lnTo>
                        <a:lnTo>
                          <a:pt x="76" y="53"/>
                        </a:lnTo>
                        <a:lnTo>
                          <a:pt x="68" y="40"/>
                        </a:lnTo>
                        <a:lnTo>
                          <a:pt x="60" y="27"/>
                        </a:lnTo>
                        <a:lnTo>
                          <a:pt x="52" y="17"/>
                        </a:lnTo>
                        <a:lnTo>
                          <a:pt x="44" y="8"/>
                        </a:lnTo>
                        <a:lnTo>
                          <a:pt x="37" y="2"/>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21" name="Freeform 60"/>
                  <p:cNvSpPr>
                    <a:spLocks/>
                  </p:cNvSpPr>
                  <p:nvPr/>
                </p:nvSpPr>
                <p:spPr bwMode="auto">
                  <a:xfrm>
                    <a:off x="3072" y="2446"/>
                    <a:ext cx="89" cy="69"/>
                  </a:xfrm>
                  <a:custGeom>
                    <a:avLst/>
                    <a:gdLst>
                      <a:gd name="T0" fmla="*/ 14 w 177"/>
                      <a:gd name="T1" fmla="*/ 6 h 138"/>
                      <a:gd name="T2" fmla="*/ 14 w 177"/>
                      <a:gd name="T3" fmla="*/ 5 h 138"/>
                      <a:gd name="T4" fmla="*/ 13 w 177"/>
                      <a:gd name="T5" fmla="*/ 5 h 138"/>
                      <a:gd name="T6" fmla="*/ 12 w 177"/>
                      <a:gd name="T7" fmla="*/ 6 h 138"/>
                      <a:gd name="T8" fmla="*/ 11 w 177"/>
                      <a:gd name="T9" fmla="*/ 6 h 138"/>
                      <a:gd name="T10" fmla="*/ 10 w 177"/>
                      <a:gd name="T11" fmla="*/ 7 h 138"/>
                      <a:gd name="T12" fmla="*/ 9 w 177"/>
                      <a:gd name="T13" fmla="*/ 7 h 138"/>
                      <a:gd name="T14" fmla="*/ 9 w 177"/>
                      <a:gd name="T15" fmla="*/ 9 h 138"/>
                      <a:gd name="T16" fmla="*/ 8 w 177"/>
                      <a:gd name="T17" fmla="*/ 9 h 138"/>
                      <a:gd name="T18" fmla="*/ 7 w 177"/>
                      <a:gd name="T19" fmla="*/ 9 h 138"/>
                      <a:gd name="T20" fmla="*/ 7 w 177"/>
                      <a:gd name="T21" fmla="*/ 7 h 138"/>
                      <a:gd name="T22" fmla="*/ 6 w 177"/>
                      <a:gd name="T23" fmla="*/ 6 h 138"/>
                      <a:gd name="T24" fmla="*/ 5 w 177"/>
                      <a:gd name="T25" fmla="*/ 6 h 138"/>
                      <a:gd name="T26" fmla="*/ 5 w 177"/>
                      <a:gd name="T27" fmla="*/ 5 h 138"/>
                      <a:gd name="T28" fmla="*/ 4 w 177"/>
                      <a:gd name="T29" fmla="*/ 4 h 138"/>
                      <a:gd name="T30" fmla="*/ 3 w 177"/>
                      <a:gd name="T31" fmla="*/ 3 h 138"/>
                      <a:gd name="T32" fmla="*/ 3 w 177"/>
                      <a:gd name="T33" fmla="*/ 2 h 138"/>
                      <a:gd name="T34" fmla="*/ 2 w 177"/>
                      <a:gd name="T35" fmla="*/ 1 h 138"/>
                      <a:gd name="T36" fmla="*/ 2 w 177"/>
                      <a:gd name="T37" fmla="*/ 1 h 138"/>
                      <a:gd name="T38" fmla="*/ 1 w 177"/>
                      <a:gd name="T39" fmla="*/ 1 h 138"/>
                      <a:gd name="T40" fmla="*/ 1 w 177"/>
                      <a:gd name="T41" fmla="*/ 0 h 138"/>
                      <a:gd name="T42" fmla="*/ 1 w 177"/>
                      <a:gd name="T43" fmla="*/ 1 h 138"/>
                      <a:gd name="T44" fmla="*/ 0 w 177"/>
                      <a:gd name="T45" fmla="*/ 3 h 138"/>
                      <a:gd name="T46" fmla="*/ 0 w 177"/>
                      <a:gd name="T47" fmla="*/ 6 h 138"/>
                      <a:gd name="T48" fmla="*/ 1 w 177"/>
                      <a:gd name="T49" fmla="*/ 7 h 138"/>
                      <a:gd name="T50" fmla="*/ 1 w 177"/>
                      <a:gd name="T51" fmla="*/ 7 h 138"/>
                      <a:gd name="T52" fmla="*/ 2 w 177"/>
                      <a:gd name="T53" fmla="*/ 9 h 138"/>
                      <a:gd name="T54" fmla="*/ 3 w 177"/>
                      <a:gd name="T55" fmla="*/ 9 h 138"/>
                      <a:gd name="T56" fmla="*/ 4 w 177"/>
                      <a:gd name="T57" fmla="*/ 9 h 138"/>
                      <a:gd name="T58" fmla="*/ 4 w 177"/>
                      <a:gd name="T59" fmla="*/ 9 h 138"/>
                      <a:gd name="T60" fmla="*/ 5 w 177"/>
                      <a:gd name="T61" fmla="*/ 9 h 138"/>
                      <a:gd name="T62" fmla="*/ 6 w 177"/>
                      <a:gd name="T63" fmla="*/ 10 h 138"/>
                      <a:gd name="T64" fmla="*/ 6 w 177"/>
                      <a:gd name="T65" fmla="*/ 10 h 138"/>
                      <a:gd name="T66" fmla="*/ 7 w 177"/>
                      <a:gd name="T67" fmla="*/ 11 h 138"/>
                      <a:gd name="T68" fmla="*/ 7 w 177"/>
                      <a:gd name="T69" fmla="*/ 11 h 138"/>
                      <a:gd name="T70" fmla="*/ 8 w 177"/>
                      <a:gd name="T71" fmla="*/ 12 h 138"/>
                      <a:gd name="T72" fmla="*/ 9 w 177"/>
                      <a:gd name="T73" fmla="*/ 13 h 138"/>
                      <a:gd name="T74" fmla="*/ 10 w 177"/>
                      <a:gd name="T75" fmla="*/ 13 h 138"/>
                      <a:gd name="T76" fmla="*/ 11 w 177"/>
                      <a:gd name="T77" fmla="*/ 14 h 138"/>
                      <a:gd name="T78" fmla="*/ 12 w 177"/>
                      <a:gd name="T79" fmla="*/ 15 h 138"/>
                      <a:gd name="T80" fmla="*/ 12 w 177"/>
                      <a:gd name="T81" fmla="*/ 15 h 138"/>
                      <a:gd name="T82" fmla="*/ 13 w 177"/>
                      <a:gd name="T83" fmla="*/ 16 h 138"/>
                      <a:gd name="T84" fmla="*/ 15 w 177"/>
                      <a:gd name="T85" fmla="*/ 17 h 138"/>
                      <a:gd name="T86" fmla="*/ 16 w 177"/>
                      <a:gd name="T87" fmla="*/ 17 h 138"/>
                      <a:gd name="T88" fmla="*/ 18 w 177"/>
                      <a:gd name="T89" fmla="*/ 17 h 138"/>
                      <a:gd name="T90" fmla="*/ 19 w 177"/>
                      <a:gd name="T91" fmla="*/ 17 h 138"/>
                      <a:gd name="T92" fmla="*/ 20 w 177"/>
                      <a:gd name="T93" fmla="*/ 17 h 138"/>
                      <a:gd name="T94" fmla="*/ 22 w 177"/>
                      <a:gd name="T95" fmla="*/ 17 h 138"/>
                      <a:gd name="T96" fmla="*/ 22 w 177"/>
                      <a:gd name="T97" fmla="*/ 17 h 138"/>
                      <a:gd name="T98" fmla="*/ 23 w 177"/>
                      <a:gd name="T99" fmla="*/ 15 h 138"/>
                      <a:gd name="T100" fmla="*/ 22 w 177"/>
                      <a:gd name="T101" fmla="*/ 14 h 138"/>
                      <a:gd name="T102" fmla="*/ 22 w 177"/>
                      <a:gd name="T103" fmla="*/ 13 h 138"/>
                      <a:gd name="T104" fmla="*/ 21 w 177"/>
                      <a:gd name="T105" fmla="*/ 12 h 138"/>
                      <a:gd name="T106" fmla="*/ 20 w 177"/>
                      <a:gd name="T107" fmla="*/ 11 h 138"/>
                      <a:gd name="T108" fmla="*/ 19 w 177"/>
                      <a:gd name="T109" fmla="*/ 11 h 138"/>
                      <a:gd name="T110" fmla="*/ 18 w 177"/>
                      <a:gd name="T111" fmla="*/ 10 h 138"/>
                      <a:gd name="T112" fmla="*/ 17 w 177"/>
                      <a:gd name="T113" fmla="*/ 9 h 138"/>
                      <a:gd name="T114" fmla="*/ 16 w 177"/>
                      <a:gd name="T115" fmla="*/ 8 h 138"/>
                      <a:gd name="T116" fmla="*/ 15 w 177"/>
                      <a:gd name="T117" fmla="*/ 7 h 138"/>
                      <a:gd name="T118" fmla="*/ 15 w 177"/>
                      <a:gd name="T119" fmla="*/ 6 h 138"/>
                      <a:gd name="T120" fmla="*/ 14 w 177"/>
                      <a:gd name="T121" fmla="*/ 6 h 1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138"/>
                      <a:gd name="T185" fmla="*/ 177 w 177"/>
                      <a:gd name="T186" fmla="*/ 138 h 1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138">
                        <a:moveTo>
                          <a:pt x="111" y="48"/>
                        </a:moveTo>
                        <a:lnTo>
                          <a:pt x="105" y="46"/>
                        </a:lnTo>
                        <a:lnTo>
                          <a:pt x="100" y="46"/>
                        </a:lnTo>
                        <a:lnTo>
                          <a:pt x="91" y="49"/>
                        </a:lnTo>
                        <a:lnTo>
                          <a:pt x="83" y="53"/>
                        </a:lnTo>
                        <a:lnTo>
                          <a:pt x="77" y="58"/>
                        </a:lnTo>
                        <a:lnTo>
                          <a:pt x="70" y="63"/>
                        </a:lnTo>
                        <a:lnTo>
                          <a:pt x="65" y="68"/>
                        </a:lnTo>
                        <a:lnTo>
                          <a:pt x="63" y="70"/>
                        </a:lnTo>
                        <a:lnTo>
                          <a:pt x="56" y="67"/>
                        </a:lnTo>
                        <a:lnTo>
                          <a:pt x="50" y="62"/>
                        </a:lnTo>
                        <a:lnTo>
                          <a:pt x="43" y="55"/>
                        </a:lnTo>
                        <a:lnTo>
                          <a:pt x="37" y="48"/>
                        </a:lnTo>
                        <a:lnTo>
                          <a:pt x="33" y="40"/>
                        </a:lnTo>
                        <a:lnTo>
                          <a:pt x="27" y="33"/>
                        </a:lnTo>
                        <a:lnTo>
                          <a:pt x="23" y="26"/>
                        </a:lnTo>
                        <a:lnTo>
                          <a:pt x="19" y="22"/>
                        </a:lnTo>
                        <a:lnTo>
                          <a:pt x="13" y="14"/>
                        </a:lnTo>
                        <a:lnTo>
                          <a:pt x="10" y="7"/>
                        </a:lnTo>
                        <a:lnTo>
                          <a:pt x="8" y="2"/>
                        </a:lnTo>
                        <a:lnTo>
                          <a:pt x="4" y="0"/>
                        </a:lnTo>
                        <a:lnTo>
                          <a:pt x="2" y="11"/>
                        </a:lnTo>
                        <a:lnTo>
                          <a:pt x="0" y="31"/>
                        </a:lnTo>
                        <a:lnTo>
                          <a:pt x="0" y="49"/>
                        </a:lnTo>
                        <a:lnTo>
                          <a:pt x="2" y="61"/>
                        </a:lnTo>
                        <a:lnTo>
                          <a:pt x="5" y="63"/>
                        </a:lnTo>
                        <a:lnTo>
                          <a:pt x="11" y="67"/>
                        </a:lnTo>
                        <a:lnTo>
                          <a:pt x="17" y="69"/>
                        </a:lnTo>
                        <a:lnTo>
                          <a:pt x="25" y="72"/>
                        </a:lnTo>
                        <a:lnTo>
                          <a:pt x="32" y="76"/>
                        </a:lnTo>
                        <a:lnTo>
                          <a:pt x="37" y="79"/>
                        </a:lnTo>
                        <a:lnTo>
                          <a:pt x="43" y="83"/>
                        </a:lnTo>
                        <a:lnTo>
                          <a:pt x="47" y="85"/>
                        </a:lnTo>
                        <a:lnTo>
                          <a:pt x="50" y="88"/>
                        </a:lnTo>
                        <a:lnTo>
                          <a:pt x="56" y="93"/>
                        </a:lnTo>
                        <a:lnTo>
                          <a:pt x="62" y="99"/>
                        </a:lnTo>
                        <a:lnTo>
                          <a:pt x="68" y="106"/>
                        </a:lnTo>
                        <a:lnTo>
                          <a:pt x="77" y="111"/>
                        </a:lnTo>
                        <a:lnTo>
                          <a:pt x="83" y="117"/>
                        </a:lnTo>
                        <a:lnTo>
                          <a:pt x="90" y="122"/>
                        </a:lnTo>
                        <a:lnTo>
                          <a:pt x="96" y="125"/>
                        </a:lnTo>
                        <a:lnTo>
                          <a:pt x="103" y="128"/>
                        </a:lnTo>
                        <a:lnTo>
                          <a:pt x="113" y="130"/>
                        </a:lnTo>
                        <a:lnTo>
                          <a:pt x="125" y="133"/>
                        </a:lnTo>
                        <a:lnTo>
                          <a:pt x="137" y="136"/>
                        </a:lnTo>
                        <a:lnTo>
                          <a:pt x="149" y="138"/>
                        </a:lnTo>
                        <a:lnTo>
                          <a:pt x="160" y="138"/>
                        </a:lnTo>
                        <a:lnTo>
                          <a:pt x="170" y="137"/>
                        </a:lnTo>
                        <a:lnTo>
                          <a:pt x="175" y="133"/>
                        </a:lnTo>
                        <a:lnTo>
                          <a:pt x="177" y="124"/>
                        </a:lnTo>
                        <a:lnTo>
                          <a:pt x="175" y="115"/>
                        </a:lnTo>
                        <a:lnTo>
                          <a:pt x="171" y="106"/>
                        </a:lnTo>
                        <a:lnTo>
                          <a:pt x="164" y="99"/>
                        </a:lnTo>
                        <a:lnTo>
                          <a:pt x="159" y="94"/>
                        </a:lnTo>
                        <a:lnTo>
                          <a:pt x="152" y="88"/>
                        </a:lnTo>
                        <a:lnTo>
                          <a:pt x="144" y="80"/>
                        </a:lnTo>
                        <a:lnTo>
                          <a:pt x="136" y="72"/>
                        </a:lnTo>
                        <a:lnTo>
                          <a:pt x="128" y="64"/>
                        </a:lnTo>
                        <a:lnTo>
                          <a:pt x="120" y="57"/>
                        </a:lnTo>
                        <a:lnTo>
                          <a:pt x="114" y="52"/>
                        </a:lnTo>
                        <a:lnTo>
                          <a:pt x="111" y="48"/>
                        </a:lnTo>
                        <a:close/>
                      </a:path>
                    </a:pathLst>
                  </a:custGeom>
                  <a:solidFill>
                    <a:srgbClr val="B2B2FF"/>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22" name="Freeform 61"/>
                  <p:cNvSpPr>
                    <a:spLocks/>
                  </p:cNvSpPr>
                  <p:nvPr/>
                </p:nvSpPr>
                <p:spPr bwMode="auto">
                  <a:xfrm>
                    <a:off x="3073" y="2476"/>
                    <a:ext cx="88" cy="41"/>
                  </a:xfrm>
                  <a:custGeom>
                    <a:avLst/>
                    <a:gdLst>
                      <a:gd name="T0" fmla="*/ 22 w 176"/>
                      <a:gd name="T1" fmla="*/ 10 h 80"/>
                      <a:gd name="T2" fmla="*/ 21 w 176"/>
                      <a:gd name="T3" fmla="*/ 10 h 80"/>
                      <a:gd name="T4" fmla="*/ 20 w 176"/>
                      <a:gd name="T5" fmla="*/ 10 h 80"/>
                      <a:gd name="T6" fmla="*/ 19 w 176"/>
                      <a:gd name="T7" fmla="*/ 10 h 80"/>
                      <a:gd name="T8" fmla="*/ 17 w 176"/>
                      <a:gd name="T9" fmla="*/ 10 h 80"/>
                      <a:gd name="T10" fmla="*/ 15 w 176"/>
                      <a:gd name="T11" fmla="*/ 10 h 80"/>
                      <a:gd name="T12" fmla="*/ 13 w 176"/>
                      <a:gd name="T13" fmla="*/ 9 h 80"/>
                      <a:gd name="T14" fmla="*/ 12 w 176"/>
                      <a:gd name="T15" fmla="*/ 9 h 80"/>
                      <a:gd name="T16" fmla="*/ 11 w 176"/>
                      <a:gd name="T17" fmla="*/ 9 h 80"/>
                      <a:gd name="T18" fmla="*/ 11 w 176"/>
                      <a:gd name="T19" fmla="*/ 8 h 80"/>
                      <a:gd name="T20" fmla="*/ 11 w 176"/>
                      <a:gd name="T21" fmla="*/ 8 h 80"/>
                      <a:gd name="T22" fmla="*/ 10 w 176"/>
                      <a:gd name="T23" fmla="*/ 7 h 80"/>
                      <a:gd name="T24" fmla="*/ 9 w 176"/>
                      <a:gd name="T25" fmla="*/ 6 h 80"/>
                      <a:gd name="T26" fmla="*/ 7 w 176"/>
                      <a:gd name="T27" fmla="*/ 5 h 80"/>
                      <a:gd name="T28" fmla="*/ 6 w 176"/>
                      <a:gd name="T29" fmla="*/ 4 h 80"/>
                      <a:gd name="T30" fmla="*/ 6 w 176"/>
                      <a:gd name="T31" fmla="*/ 4 h 80"/>
                      <a:gd name="T32" fmla="*/ 6 w 176"/>
                      <a:gd name="T33" fmla="*/ 3 h 80"/>
                      <a:gd name="T34" fmla="*/ 6 w 176"/>
                      <a:gd name="T35" fmla="*/ 3 h 80"/>
                      <a:gd name="T36" fmla="*/ 5 w 176"/>
                      <a:gd name="T37" fmla="*/ 3 h 80"/>
                      <a:gd name="T38" fmla="*/ 3 w 176"/>
                      <a:gd name="T39" fmla="*/ 2 h 80"/>
                      <a:gd name="T40" fmla="*/ 3 w 176"/>
                      <a:gd name="T41" fmla="*/ 2 h 80"/>
                      <a:gd name="T42" fmla="*/ 1 w 176"/>
                      <a:gd name="T43" fmla="*/ 1 h 80"/>
                      <a:gd name="T44" fmla="*/ 1 w 176"/>
                      <a:gd name="T45" fmla="*/ 1 h 80"/>
                      <a:gd name="T46" fmla="*/ 1 w 176"/>
                      <a:gd name="T47" fmla="*/ 1 h 80"/>
                      <a:gd name="T48" fmla="*/ 0 w 176"/>
                      <a:gd name="T49" fmla="*/ 0 h 80"/>
                      <a:gd name="T50" fmla="*/ 0 w 176"/>
                      <a:gd name="T51" fmla="*/ 1 h 80"/>
                      <a:gd name="T52" fmla="*/ 0 w 176"/>
                      <a:gd name="T53" fmla="*/ 1 h 80"/>
                      <a:gd name="T54" fmla="*/ 0 w 176"/>
                      <a:gd name="T55" fmla="*/ 2 h 80"/>
                      <a:gd name="T56" fmla="*/ 1 w 176"/>
                      <a:gd name="T57" fmla="*/ 2 h 80"/>
                      <a:gd name="T58" fmla="*/ 1 w 176"/>
                      <a:gd name="T59" fmla="*/ 2 h 80"/>
                      <a:gd name="T60" fmla="*/ 1 w 176"/>
                      <a:gd name="T61" fmla="*/ 2 h 80"/>
                      <a:gd name="T62" fmla="*/ 1 w 176"/>
                      <a:gd name="T63" fmla="*/ 3 h 80"/>
                      <a:gd name="T64" fmla="*/ 3 w 176"/>
                      <a:gd name="T65" fmla="*/ 3 h 80"/>
                      <a:gd name="T66" fmla="*/ 3 w 176"/>
                      <a:gd name="T67" fmla="*/ 3 h 80"/>
                      <a:gd name="T68" fmla="*/ 5 w 176"/>
                      <a:gd name="T69" fmla="*/ 4 h 80"/>
                      <a:gd name="T70" fmla="*/ 5 w 176"/>
                      <a:gd name="T71" fmla="*/ 4 h 80"/>
                      <a:gd name="T72" fmla="*/ 6 w 176"/>
                      <a:gd name="T73" fmla="*/ 4 h 80"/>
                      <a:gd name="T74" fmla="*/ 6 w 176"/>
                      <a:gd name="T75" fmla="*/ 4 h 80"/>
                      <a:gd name="T76" fmla="*/ 6 w 176"/>
                      <a:gd name="T77" fmla="*/ 5 h 80"/>
                      <a:gd name="T78" fmla="*/ 7 w 176"/>
                      <a:gd name="T79" fmla="*/ 6 h 80"/>
                      <a:gd name="T80" fmla="*/ 9 w 176"/>
                      <a:gd name="T81" fmla="*/ 7 h 80"/>
                      <a:gd name="T82" fmla="*/ 9 w 176"/>
                      <a:gd name="T83" fmla="*/ 7 h 80"/>
                      <a:gd name="T84" fmla="*/ 10 w 176"/>
                      <a:gd name="T85" fmla="*/ 8 h 80"/>
                      <a:gd name="T86" fmla="*/ 11 w 176"/>
                      <a:gd name="T87" fmla="*/ 8 h 80"/>
                      <a:gd name="T88" fmla="*/ 11 w 176"/>
                      <a:gd name="T89" fmla="*/ 9 h 80"/>
                      <a:gd name="T90" fmla="*/ 11 w 176"/>
                      <a:gd name="T91" fmla="*/ 9 h 80"/>
                      <a:gd name="T92" fmla="*/ 12 w 176"/>
                      <a:gd name="T93" fmla="*/ 9 h 80"/>
                      <a:gd name="T94" fmla="*/ 13 w 176"/>
                      <a:gd name="T95" fmla="*/ 9 h 80"/>
                      <a:gd name="T96" fmla="*/ 14 w 176"/>
                      <a:gd name="T97" fmla="*/ 10 h 80"/>
                      <a:gd name="T98" fmla="*/ 15 w 176"/>
                      <a:gd name="T99" fmla="*/ 10 h 80"/>
                      <a:gd name="T100" fmla="*/ 17 w 176"/>
                      <a:gd name="T101" fmla="*/ 10 h 80"/>
                      <a:gd name="T102" fmla="*/ 18 w 176"/>
                      <a:gd name="T103" fmla="*/ 11 h 80"/>
                      <a:gd name="T104" fmla="*/ 19 w 176"/>
                      <a:gd name="T105" fmla="*/ 11 h 80"/>
                      <a:gd name="T106" fmla="*/ 20 w 176"/>
                      <a:gd name="T107" fmla="*/ 11 h 80"/>
                      <a:gd name="T108" fmla="*/ 22 w 176"/>
                      <a:gd name="T109" fmla="*/ 11 h 80"/>
                      <a:gd name="T110" fmla="*/ 22 w 176"/>
                      <a:gd name="T111" fmla="*/ 10 h 80"/>
                      <a:gd name="T112" fmla="*/ 22 w 176"/>
                      <a:gd name="T113" fmla="*/ 10 h 80"/>
                      <a:gd name="T114" fmla="*/ 22 w 176"/>
                      <a:gd name="T115" fmla="*/ 10 h 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6"/>
                      <a:gd name="T175" fmla="*/ 0 h 80"/>
                      <a:gd name="T176" fmla="*/ 176 w 176"/>
                      <a:gd name="T177" fmla="*/ 80 h 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6" h="80">
                        <a:moveTo>
                          <a:pt x="173" y="72"/>
                        </a:moveTo>
                        <a:lnTo>
                          <a:pt x="168" y="76"/>
                        </a:lnTo>
                        <a:lnTo>
                          <a:pt x="158" y="77"/>
                        </a:lnTo>
                        <a:lnTo>
                          <a:pt x="147" y="77"/>
                        </a:lnTo>
                        <a:lnTo>
                          <a:pt x="135" y="75"/>
                        </a:lnTo>
                        <a:lnTo>
                          <a:pt x="123" y="72"/>
                        </a:lnTo>
                        <a:lnTo>
                          <a:pt x="111" y="69"/>
                        </a:lnTo>
                        <a:lnTo>
                          <a:pt x="101" y="67"/>
                        </a:lnTo>
                        <a:lnTo>
                          <a:pt x="94" y="64"/>
                        </a:lnTo>
                        <a:lnTo>
                          <a:pt x="88" y="61"/>
                        </a:lnTo>
                        <a:lnTo>
                          <a:pt x="81" y="56"/>
                        </a:lnTo>
                        <a:lnTo>
                          <a:pt x="75" y="50"/>
                        </a:lnTo>
                        <a:lnTo>
                          <a:pt x="66" y="45"/>
                        </a:lnTo>
                        <a:lnTo>
                          <a:pt x="60" y="38"/>
                        </a:lnTo>
                        <a:lnTo>
                          <a:pt x="54" y="32"/>
                        </a:lnTo>
                        <a:lnTo>
                          <a:pt x="48" y="27"/>
                        </a:lnTo>
                        <a:lnTo>
                          <a:pt x="45" y="24"/>
                        </a:lnTo>
                        <a:lnTo>
                          <a:pt x="41" y="22"/>
                        </a:lnTo>
                        <a:lnTo>
                          <a:pt x="35" y="18"/>
                        </a:lnTo>
                        <a:lnTo>
                          <a:pt x="30" y="15"/>
                        </a:lnTo>
                        <a:lnTo>
                          <a:pt x="23" y="11"/>
                        </a:lnTo>
                        <a:lnTo>
                          <a:pt x="15" y="8"/>
                        </a:lnTo>
                        <a:lnTo>
                          <a:pt x="9" y="6"/>
                        </a:lnTo>
                        <a:lnTo>
                          <a:pt x="3" y="2"/>
                        </a:lnTo>
                        <a:lnTo>
                          <a:pt x="0" y="0"/>
                        </a:lnTo>
                        <a:lnTo>
                          <a:pt x="0" y="4"/>
                        </a:lnTo>
                        <a:lnTo>
                          <a:pt x="0" y="8"/>
                        </a:lnTo>
                        <a:lnTo>
                          <a:pt x="0" y="10"/>
                        </a:lnTo>
                        <a:lnTo>
                          <a:pt x="1" y="12"/>
                        </a:lnTo>
                        <a:lnTo>
                          <a:pt x="3" y="14"/>
                        </a:lnTo>
                        <a:lnTo>
                          <a:pt x="8" y="16"/>
                        </a:lnTo>
                        <a:lnTo>
                          <a:pt x="14" y="18"/>
                        </a:lnTo>
                        <a:lnTo>
                          <a:pt x="21" y="22"/>
                        </a:lnTo>
                        <a:lnTo>
                          <a:pt x="27" y="24"/>
                        </a:lnTo>
                        <a:lnTo>
                          <a:pt x="34" y="27"/>
                        </a:lnTo>
                        <a:lnTo>
                          <a:pt x="39" y="30"/>
                        </a:lnTo>
                        <a:lnTo>
                          <a:pt x="41" y="31"/>
                        </a:lnTo>
                        <a:lnTo>
                          <a:pt x="46" y="31"/>
                        </a:lnTo>
                        <a:lnTo>
                          <a:pt x="52" y="37"/>
                        </a:lnTo>
                        <a:lnTo>
                          <a:pt x="58" y="42"/>
                        </a:lnTo>
                        <a:lnTo>
                          <a:pt x="65" y="48"/>
                        </a:lnTo>
                        <a:lnTo>
                          <a:pt x="72" y="54"/>
                        </a:lnTo>
                        <a:lnTo>
                          <a:pt x="78" y="59"/>
                        </a:lnTo>
                        <a:lnTo>
                          <a:pt x="84" y="63"/>
                        </a:lnTo>
                        <a:lnTo>
                          <a:pt x="89" y="65"/>
                        </a:lnTo>
                        <a:lnTo>
                          <a:pt x="93" y="68"/>
                        </a:lnTo>
                        <a:lnTo>
                          <a:pt x="98" y="69"/>
                        </a:lnTo>
                        <a:lnTo>
                          <a:pt x="104" y="71"/>
                        </a:lnTo>
                        <a:lnTo>
                          <a:pt x="112" y="73"/>
                        </a:lnTo>
                        <a:lnTo>
                          <a:pt x="122" y="76"/>
                        </a:lnTo>
                        <a:lnTo>
                          <a:pt x="131" y="77"/>
                        </a:lnTo>
                        <a:lnTo>
                          <a:pt x="141" y="79"/>
                        </a:lnTo>
                        <a:lnTo>
                          <a:pt x="150" y="80"/>
                        </a:lnTo>
                        <a:lnTo>
                          <a:pt x="158" y="80"/>
                        </a:lnTo>
                        <a:lnTo>
                          <a:pt x="170" y="79"/>
                        </a:lnTo>
                        <a:lnTo>
                          <a:pt x="176" y="77"/>
                        </a:lnTo>
                        <a:lnTo>
                          <a:pt x="176" y="75"/>
                        </a:lnTo>
                        <a:lnTo>
                          <a:pt x="173" y="72"/>
                        </a:lnTo>
                        <a:close/>
                      </a:path>
                    </a:pathLst>
                  </a:custGeom>
                  <a:solidFill>
                    <a:srgbClr val="4C4C4C"/>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23" name="Freeform 62"/>
                  <p:cNvSpPr>
                    <a:spLocks/>
                  </p:cNvSpPr>
                  <p:nvPr/>
                </p:nvSpPr>
                <p:spPr bwMode="auto">
                  <a:xfrm>
                    <a:off x="3101" y="1457"/>
                    <a:ext cx="114" cy="175"/>
                  </a:xfrm>
                  <a:custGeom>
                    <a:avLst/>
                    <a:gdLst>
                      <a:gd name="T0" fmla="*/ 3 w 229"/>
                      <a:gd name="T1" fmla="*/ 16 h 349"/>
                      <a:gd name="T2" fmla="*/ 3 w 229"/>
                      <a:gd name="T3" fmla="*/ 11 h 349"/>
                      <a:gd name="T4" fmla="*/ 4 w 229"/>
                      <a:gd name="T5" fmla="*/ 6 h 349"/>
                      <a:gd name="T6" fmla="*/ 8 w 229"/>
                      <a:gd name="T7" fmla="*/ 2 h 349"/>
                      <a:gd name="T8" fmla="*/ 14 w 229"/>
                      <a:gd name="T9" fmla="*/ 0 h 349"/>
                      <a:gd name="T10" fmla="*/ 20 w 229"/>
                      <a:gd name="T11" fmla="*/ 2 h 349"/>
                      <a:gd name="T12" fmla="*/ 24 w 229"/>
                      <a:gd name="T13" fmla="*/ 4 h 349"/>
                      <a:gd name="T14" fmla="*/ 26 w 229"/>
                      <a:gd name="T15" fmla="*/ 8 h 349"/>
                      <a:gd name="T16" fmla="*/ 28 w 229"/>
                      <a:gd name="T17" fmla="*/ 12 h 349"/>
                      <a:gd name="T18" fmla="*/ 27 w 229"/>
                      <a:gd name="T19" fmla="*/ 16 h 349"/>
                      <a:gd name="T20" fmla="*/ 27 w 229"/>
                      <a:gd name="T21" fmla="*/ 19 h 349"/>
                      <a:gd name="T22" fmla="*/ 27 w 229"/>
                      <a:gd name="T23" fmla="*/ 21 h 349"/>
                      <a:gd name="T24" fmla="*/ 27 w 229"/>
                      <a:gd name="T25" fmla="*/ 23 h 349"/>
                      <a:gd name="T26" fmla="*/ 28 w 229"/>
                      <a:gd name="T27" fmla="*/ 25 h 349"/>
                      <a:gd name="T28" fmla="*/ 28 w 229"/>
                      <a:gd name="T29" fmla="*/ 26 h 349"/>
                      <a:gd name="T30" fmla="*/ 27 w 229"/>
                      <a:gd name="T31" fmla="*/ 26 h 349"/>
                      <a:gd name="T32" fmla="*/ 26 w 229"/>
                      <a:gd name="T33" fmla="*/ 26 h 349"/>
                      <a:gd name="T34" fmla="*/ 26 w 229"/>
                      <a:gd name="T35" fmla="*/ 27 h 349"/>
                      <a:gd name="T36" fmla="*/ 26 w 229"/>
                      <a:gd name="T37" fmla="*/ 27 h 349"/>
                      <a:gd name="T38" fmla="*/ 26 w 229"/>
                      <a:gd name="T39" fmla="*/ 28 h 349"/>
                      <a:gd name="T40" fmla="*/ 25 w 229"/>
                      <a:gd name="T41" fmla="*/ 28 h 349"/>
                      <a:gd name="T42" fmla="*/ 25 w 229"/>
                      <a:gd name="T43" fmla="*/ 28 h 349"/>
                      <a:gd name="T44" fmla="*/ 24 w 229"/>
                      <a:gd name="T45" fmla="*/ 29 h 349"/>
                      <a:gd name="T46" fmla="*/ 24 w 229"/>
                      <a:gd name="T47" fmla="*/ 30 h 349"/>
                      <a:gd name="T48" fmla="*/ 24 w 229"/>
                      <a:gd name="T49" fmla="*/ 30 h 349"/>
                      <a:gd name="T50" fmla="*/ 23 w 229"/>
                      <a:gd name="T51" fmla="*/ 31 h 349"/>
                      <a:gd name="T52" fmla="*/ 23 w 229"/>
                      <a:gd name="T53" fmla="*/ 31 h 349"/>
                      <a:gd name="T54" fmla="*/ 23 w 229"/>
                      <a:gd name="T55" fmla="*/ 32 h 349"/>
                      <a:gd name="T56" fmla="*/ 23 w 229"/>
                      <a:gd name="T57" fmla="*/ 34 h 349"/>
                      <a:gd name="T58" fmla="*/ 22 w 229"/>
                      <a:gd name="T59" fmla="*/ 35 h 349"/>
                      <a:gd name="T60" fmla="*/ 19 w 229"/>
                      <a:gd name="T61" fmla="*/ 35 h 349"/>
                      <a:gd name="T62" fmla="*/ 17 w 229"/>
                      <a:gd name="T63" fmla="*/ 35 h 349"/>
                      <a:gd name="T64" fmla="*/ 16 w 229"/>
                      <a:gd name="T65" fmla="*/ 35 h 349"/>
                      <a:gd name="T66" fmla="*/ 15 w 229"/>
                      <a:gd name="T67" fmla="*/ 35 h 349"/>
                      <a:gd name="T68" fmla="*/ 14 w 229"/>
                      <a:gd name="T69" fmla="*/ 37 h 349"/>
                      <a:gd name="T70" fmla="*/ 11 w 229"/>
                      <a:gd name="T71" fmla="*/ 40 h 349"/>
                      <a:gd name="T72" fmla="*/ 8 w 229"/>
                      <a:gd name="T73" fmla="*/ 42 h 349"/>
                      <a:gd name="T74" fmla="*/ 6 w 229"/>
                      <a:gd name="T75" fmla="*/ 44 h 349"/>
                      <a:gd name="T76" fmla="*/ 5 w 229"/>
                      <a:gd name="T77" fmla="*/ 44 h 349"/>
                      <a:gd name="T78" fmla="*/ 3 w 229"/>
                      <a:gd name="T79" fmla="*/ 44 h 349"/>
                      <a:gd name="T80" fmla="*/ 2 w 229"/>
                      <a:gd name="T81" fmla="*/ 43 h 349"/>
                      <a:gd name="T82" fmla="*/ 0 w 229"/>
                      <a:gd name="T83" fmla="*/ 42 h 349"/>
                      <a:gd name="T84" fmla="*/ 0 w 229"/>
                      <a:gd name="T85" fmla="*/ 41 h 349"/>
                      <a:gd name="T86" fmla="*/ 0 w 229"/>
                      <a:gd name="T87" fmla="*/ 37 h 349"/>
                      <a:gd name="T88" fmla="*/ 2 w 229"/>
                      <a:gd name="T89" fmla="*/ 33 h 349"/>
                      <a:gd name="T90" fmla="*/ 3 w 229"/>
                      <a:gd name="T91" fmla="*/ 30 h 349"/>
                      <a:gd name="T92" fmla="*/ 4 w 229"/>
                      <a:gd name="T93" fmla="*/ 28 h 349"/>
                      <a:gd name="T94" fmla="*/ 5 w 229"/>
                      <a:gd name="T95" fmla="*/ 25 h 349"/>
                      <a:gd name="T96" fmla="*/ 5 w 229"/>
                      <a:gd name="T97" fmla="*/ 22 h 349"/>
                      <a:gd name="T98" fmla="*/ 3 w 229"/>
                      <a:gd name="T99" fmla="*/ 19 h 3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9"/>
                      <a:gd name="T151" fmla="*/ 0 h 349"/>
                      <a:gd name="T152" fmla="*/ 229 w 229"/>
                      <a:gd name="T153" fmla="*/ 349 h 3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9" h="349">
                        <a:moveTo>
                          <a:pt x="26" y="140"/>
                        </a:moveTo>
                        <a:lnTo>
                          <a:pt x="24" y="127"/>
                        </a:lnTo>
                        <a:lnTo>
                          <a:pt x="24" y="110"/>
                        </a:lnTo>
                        <a:lnTo>
                          <a:pt x="25" y="88"/>
                        </a:lnTo>
                        <a:lnTo>
                          <a:pt x="29" y="65"/>
                        </a:lnTo>
                        <a:lnTo>
                          <a:pt x="37" y="43"/>
                        </a:lnTo>
                        <a:lnTo>
                          <a:pt x="49" y="24"/>
                        </a:lnTo>
                        <a:lnTo>
                          <a:pt x="67" y="9"/>
                        </a:lnTo>
                        <a:lnTo>
                          <a:pt x="90" y="1"/>
                        </a:lnTo>
                        <a:lnTo>
                          <a:pt x="115" y="0"/>
                        </a:lnTo>
                        <a:lnTo>
                          <a:pt x="139" y="2"/>
                        </a:lnTo>
                        <a:lnTo>
                          <a:pt x="160" y="9"/>
                        </a:lnTo>
                        <a:lnTo>
                          <a:pt x="178" y="18"/>
                        </a:lnTo>
                        <a:lnTo>
                          <a:pt x="194" y="31"/>
                        </a:lnTo>
                        <a:lnTo>
                          <a:pt x="207" y="44"/>
                        </a:lnTo>
                        <a:lnTo>
                          <a:pt x="215" y="59"/>
                        </a:lnTo>
                        <a:lnTo>
                          <a:pt x="221" y="74"/>
                        </a:lnTo>
                        <a:lnTo>
                          <a:pt x="224" y="94"/>
                        </a:lnTo>
                        <a:lnTo>
                          <a:pt x="224" y="109"/>
                        </a:lnTo>
                        <a:lnTo>
                          <a:pt x="223" y="122"/>
                        </a:lnTo>
                        <a:lnTo>
                          <a:pt x="220" y="132"/>
                        </a:lnTo>
                        <a:lnTo>
                          <a:pt x="217" y="145"/>
                        </a:lnTo>
                        <a:lnTo>
                          <a:pt x="216" y="156"/>
                        </a:lnTo>
                        <a:lnTo>
                          <a:pt x="216" y="168"/>
                        </a:lnTo>
                        <a:lnTo>
                          <a:pt x="220" y="177"/>
                        </a:lnTo>
                        <a:lnTo>
                          <a:pt x="223" y="183"/>
                        </a:lnTo>
                        <a:lnTo>
                          <a:pt x="226" y="190"/>
                        </a:lnTo>
                        <a:lnTo>
                          <a:pt x="229" y="197"/>
                        </a:lnTo>
                        <a:lnTo>
                          <a:pt x="229" y="201"/>
                        </a:lnTo>
                        <a:lnTo>
                          <a:pt x="225" y="203"/>
                        </a:lnTo>
                        <a:lnTo>
                          <a:pt x="222" y="205"/>
                        </a:lnTo>
                        <a:lnTo>
                          <a:pt x="218" y="205"/>
                        </a:lnTo>
                        <a:lnTo>
                          <a:pt x="215" y="205"/>
                        </a:lnTo>
                        <a:lnTo>
                          <a:pt x="213" y="205"/>
                        </a:lnTo>
                        <a:lnTo>
                          <a:pt x="210" y="206"/>
                        </a:lnTo>
                        <a:lnTo>
                          <a:pt x="208" y="209"/>
                        </a:lnTo>
                        <a:lnTo>
                          <a:pt x="208" y="215"/>
                        </a:lnTo>
                        <a:lnTo>
                          <a:pt x="209" y="215"/>
                        </a:lnTo>
                        <a:lnTo>
                          <a:pt x="209" y="216"/>
                        </a:lnTo>
                        <a:lnTo>
                          <a:pt x="209" y="217"/>
                        </a:lnTo>
                        <a:lnTo>
                          <a:pt x="208" y="218"/>
                        </a:lnTo>
                        <a:lnTo>
                          <a:pt x="207" y="220"/>
                        </a:lnTo>
                        <a:lnTo>
                          <a:pt x="205" y="222"/>
                        </a:lnTo>
                        <a:lnTo>
                          <a:pt x="202" y="223"/>
                        </a:lnTo>
                        <a:lnTo>
                          <a:pt x="199" y="224"/>
                        </a:lnTo>
                        <a:lnTo>
                          <a:pt x="195" y="225"/>
                        </a:lnTo>
                        <a:lnTo>
                          <a:pt x="193" y="229"/>
                        </a:lnTo>
                        <a:lnTo>
                          <a:pt x="192" y="233"/>
                        </a:lnTo>
                        <a:lnTo>
                          <a:pt x="192" y="237"/>
                        </a:lnTo>
                        <a:lnTo>
                          <a:pt x="192" y="239"/>
                        </a:lnTo>
                        <a:lnTo>
                          <a:pt x="192" y="243"/>
                        </a:lnTo>
                        <a:lnTo>
                          <a:pt x="191" y="245"/>
                        </a:lnTo>
                        <a:lnTo>
                          <a:pt x="190" y="247"/>
                        </a:lnTo>
                        <a:lnTo>
                          <a:pt x="187" y="248"/>
                        </a:lnTo>
                        <a:lnTo>
                          <a:pt x="186" y="252"/>
                        </a:lnTo>
                        <a:lnTo>
                          <a:pt x="186" y="255"/>
                        </a:lnTo>
                        <a:lnTo>
                          <a:pt x="186" y="260"/>
                        </a:lnTo>
                        <a:lnTo>
                          <a:pt x="185" y="266"/>
                        </a:lnTo>
                        <a:lnTo>
                          <a:pt x="182" y="273"/>
                        </a:lnTo>
                        <a:lnTo>
                          <a:pt x="176" y="278"/>
                        </a:lnTo>
                        <a:lnTo>
                          <a:pt x="167" y="280"/>
                        </a:lnTo>
                        <a:lnTo>
                          <a:pt x="156" y="276"/>
                        </a:lnTo>
                        <a:lnTo>
                          <a:pt x="146" y="274"/>
                        </a:lnTo>
                        <a:lnTo>
                          <a:pt x="139" y="273"/>
                        </a:lnTo>
                        <a:lnTo>
                          <a:pt x="134" y="271"/>
                        </a:lnTo>
                        <a:lnTo>
                          <a:pt x="131" y="273"/>
                        </a:lnTo>
                        <a:lnTo>
                          <a:pt x="129" y="274"/>
                        </a:lnTo>
                        <a:lnTo>
                          <a:pt x="125" y="277"/>
                        </a:lnTo>
                        <a:lnTo>
                          <a:pt x="122" y="281"/>
                        </a:lnTo>
                        <a:lnTo>
                          <a:pt x="114" y="292"/>
                        </a:lnTo>
                        <a:lnTo>
                          <a:pt x="103" y="304"/>
                        </a:lnTo>
                        <a:lnTo>
                          <a:pt x="93" y="314"/>
                        </a:lnTo>
                        <a:lnTo>
                          <a:pt x="82" y="324"/>
                        </a:lnTo>
                        <a:lnTo>
                          <a:pt x="71" y="333"/>
                        </a:lnTo>
                        <a:lnTo>
                          <a:pt x="62" y="339"/>
                        </a:lnTo>
                        <a:lnTo>
                          <a:pt x="54" y="345"/>
                        </a:lnTo>
                        <a:lnTo>
                          <a:pt x="48" y="348"/>
                        </a:lnTo>
                        <a:lnTo>
                          <a:pt x="43" y="349"/>
                        </a:lnTo>
                        <a:lnTo>
                          <a:pt x="36" y="349"/>
                        </a:lnTo>
                        <a:lnTo>
                          <a:pt x="29" y="348"/>
                        </a:lnTo>
                        <a:lnTo>
                          <a:pt x="23" y="345"/>
                        </a:lnTo>
                        <a:lnTo>
                          <a:pt x="17" y="343"/>
                        </a:lnTo>
                        <a:lnTo>
                          <a:pt x="11" y="339"/>
                        </a:lnTo>
                        <a:lnTo>
                          <a:pt x="7" y="336"/>
                        </a:lnTo>
                        <a:lnTo>
                          <a:pt x="5" y="333"/>
                        </a:lnTo>
                        <a:lnTo>
                          <a:pt x="1" y="322"/>
                        </a:lnTo>
                        <a:lnTo>
                          <a:pt x="0" y="307"/>
                        </a:lnTo>
                        <a:lnTo>
                          <a:pt x="2" y="290"/>
                        </a:lnTo>
                        <a:lnTo>
                          <a:pt x="10" y="273"/>
                        </a:lnTo>
                        <a:lnTo>
                          <a:pt x="16" y="263"/>
                        </a:lnTo>
                        <a:lnTo>
                          <a:pt x="22" y="253"/>
                        </a:lnTo>
                        <a:lnTo>
                          <a:pt x="28" y="240"/>
                        </a:lnTo>
                        <a:lnTo>
                          <a:pt x="33" y="229"/>
                        </a:lnTo>
                        <a:lnTo>
                          <a:pt x="38" y="217"/>
                        </a:lnTo>
                        <a:lnTo>
                          <a:pt x="41" y="206"/>
                        </a:lnTo>
                        <a:lnTo>
                          <a:pt x="44" y="198"/>
                        </a:lnTo>
                        <a:lnTo>
                          <a:pt x="44" y="191"/>
                        </a:lnTo>
                        <a:lnTo>
                          <a:pt x="41" y="176"/>
                        </a:lnTo>
                        <a:lnTo>
                          <a:pt x="37" y="163"/>
                        </a:lnTo>
                        <a:lnTo>
                          <a:pt x="31" y="152"/>
                        </a:lnTo>
                        <a:lnTo>
                          <a:pt x="26" y="140"/>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24" name="Freeform 63"/>
                  <p:cNvSpPr>
                    <a:spLocks/>
                  </p:cNvSpPr>
                  <p:nvPr/>
                </p:nvSpPr>
                <p:spPr bwMode="auto">
                  <a:xfrm>
                    <a:off x="3147" y="1472"/>
                    <a:ext cx="14" cy="14"/>
                  </a:xfrm>
                  <a:custGeom>
                    <a:avLst/>
                    <a:gdLst>
                      <a:gd name="T0" fmla="*/ 1 w 29"/>
                      <a:gd name="T1" fmla="*/ 3 h 29"/>
                      <a:gd name="T2" fmla="*/ 2 w 29"/>
                      <a:gd name="T3" fmla="*/ 3 h 29"/>
                      <a:gd name="T4" fmla="*/ 2 w 29"/>
                      <a:gd name="T5" fmla="*/ 3 h 29"/>
                      <a:gd name="T6" fmla="*/ 3 w 29"/>
                      <a:gd name="T7" fmla="*/ 2 h 29"/>
                      <a:gd name="T8" fmla="*/ 3 w 29"/>
                      <a:gd name="T9" fmla="*/ 2 h 29"/>
                      <a:gd name="T10" fmla="*/ 3 w 29"/>
                      <a:gd name="T11" fmla="*/ 1 h 29"/>
                      <a:gd name="T12" fmla="*/ 3 w 29"/>
                      <a:gd name="T13" fmla="*/ 0 h 29"/>
                      <a:gd name="T14" fmla="*/ 2 w 29"/>
                      <a:gd name="T15" fmla="*/ 0 h 29"/>
                      <a:gd name="T16" fmla="*/ 2 w 29"/>
                      <a:gd name="T17" fmla="*/ 0 h 29"/>
                      <a:gd name="T18" fmla="*/ 1 w 29"/>
                      <a:gd name="T19" fmla="*/ 0 h 29"/>
                      <a:gd name="T20" fmla="*/ 0 w 29"/>
                      <a:gd name="T21" fmla="*/ 0 h 29"/>
                      <a:gd name="T22" fmla="*/ 0 w 29"/>
                      <a:gd name="T23" fmla="*/ 0 h 29"/>
                      <a:gd name="T24" fmla="*/ 0 w 29"/>
                      <a:gd name="T25" fmla="*/ 1 h 29"/>
                      <a:gd name="T26" fmla="*/ 0 w 29"/>
                      <a:gd name="T27" fmla="*/ 2 h 29"/>
                      <a:gd name="T28" fmla="*/ 0 w 29"/>
                      <a:gd name="T29" fmla="*/ 2 h 29"/>
                      <a:gd name="T30" fmla="*/ 0 w 29"/>
                      <a:gd name="T31" fmla="*/ 3 h 29"/>
                      <a:gd name="T32" fmla="*/ 1 w 29"/>
                      <a:gd name="T33" fmla="*/ 3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1" y="29"/>
                        </a:moveTo>
                        <a:lnTo>
                          <a:pt x="17" y="29"/>
                        </a:lnTo>
                        <a:lnTo>
                          <a:pt x="22" y="27"/>
                        </a:lnTo>
                        <a:lnTo>
                          <a:pt x="26" y="23"/>
                        </a:lnTo>
                        <a:lnTo>
                          <a:pt x="29" y="18"/>
                        </a:lnTo>
                        <a:lnTo>
                          <a:pt x="29" y="12"/>
                        </a:lnTo>
                        <a:lnTo>
                          <a:pt x="26" y="6"/>
                        </a:lnTo>
                        <a:lnTo>
                          <a:pt x="23" y="3"/>
                        </a:lnTo>
                        <a:lnTo>
                          <a:pt x="17" y="0"/>
                        </a:lnTo>
                        <a:lnTo>
                          <a:pt x="11" y="0"/>
                        </a:lnTo>
                        <a:lnTo>
                          <a:pt x="7" y="3"/>
                        </a:lnTo>
                        <a:lnTo>
                          <a:pt x="2" y="6"/>
                        </a:lnTo>
                        <a:lnTo>
                          <a:pt x="0" y="12"/>
                        </a:lnTo>
                        <a:lnTo>
                          <a:pt x="0" y="18"/>
                        </a:lnTo>
                        <a:lnTo>
                          <a:pt x="2" y="22"/>
                        </a:lnTo>
                        <a:lnTo>
                          <a:pt x="6" y="27"/>
                        </a:lnTo>
                        <a:lnTo>
                          <a:pt x="11" y="29"/>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25" name="Freeform 64"/>
                  <p:cNvSpPr>
                    <a:spLocks/>
                  </p:cNvSpPr>
                  <p:nvPr/>
                </p:nvSpPr>
                <p:spPr bwMode="auto">
                  <a:xfrm>
                    <a:off x="3112" y="1605"/>
                    <a:ext cx="15" cy="14"/>
                  </a:xfrm>
                  <a:custGeom>
                    <a:avLst/>
                    <a:gdLst>
                      <a:gd name="T0" fmla="*/ 2 w 29"/>
                      <a:gd name="T1" fmla="*/ 4 h 27"/>
                      <a:gd name="T2" fmla="*/ 3 w 29"/>
                      <a:gd name="T3" fmla="*/ 4 h 27"/>
                      <a:gd name="T4" fmla="*/ 3 w 29"/>
                      <a:gd name="T5" fmla="*/ 4 h 27"/>
                      <a:gd name="T6" fmla="*/ 4 w 29"/>
                      <a:gd name="T7" fmla="*/ 3 h 27"/>
                      <a:gd name="T8" fmla="*/ 4 w 29"/>
                      <a:gd name="T9" fmla="*/ 3 h 27"/>
                      <a:gd name="T10" fmla="*/ 4 w 29"/>
                      <a:gd name="T11" fmla="*/ 2 h 27"/>
                      <a:gd name="T12" fmla="*/ 4 w 29"/>
                      <a:gd name="T13" fmla="*/ 1 h 27"/>
                      <a:gd name="T14" fmla="*/ 3 w 29"/>
                      <a:gd name="T15" fmla="*/ 1 h 27"/>
                      <a:gd name="T16" fmla="*/ 3 w 29"/>
                      <a:gd name="T17" fmla="*/ 0 h 27"/>
                      <a:gd name="T18" fmla="*/ 2 w 29"/>
                      <a:gd name="T19" fmla="*/ 0 h 27"/>
                      <a:gd name="T20" fmla="*/ 1 w 29"/>
                      <a:gd name="T21" fmla="*/ 1 h 27"/>
                      <a:gd name="T22" fmla="*/ 1 w 29"/>
                      <a:gd name="T23" fmla="*/ 1 h 27"/>
                      <a:gd name="T24" fmla="*/ 0 w 29"/>
                      <a:gd name="T25" fmla="*/ 2 h 27"/>
                      <a:gd name="T26" fmla="*/ 0 w 29"/>
                      <a:gd name="T27" fmla="*/ 3 h 27"/>
                      <a:gd name="T28" fmla="*/ 1 w 29"/>
                      <a:gd name="T29" fmla="*/ 3 h 27"/>
                      <a:gd name="T30" fmla="*/ 1 w 29"/>
                      <a:gd name="T31" fmla="*/ 4 h 27"/>
                      <a:gd name="T32" fmla="*/ 2 w 29"/>
                      <a:gd name="T33" fmla="*/ 4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7"/>
                      <a:gd name="T53" fmla="*/ 29 w 29"/>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7">
                        <a:moveTo>
                          <a:pt x="11" y="27"/>
                        </a:moveTo>
                        <a:lnTo>
                          <a:pt x="17" y="27"/>
                        </a:lnTo>
                        <a:lnTo>
                          <a:pt x="22" y="25"/>
                        </a:lnTo>
                        <a:lnTo>
                          <a:pt x="26" y="21"/>
                        </a:lnTo>
                        <a:lnTo>
                          <a:pt x="29" y="17"/>
                        </a:lnTo>
                        <a:lnTo>
                          <a:pt x="29" y="11"/>
                        </a:lnTo>
                        <a:lnTo>
                          <a:pt x="26" y="5"/>
                        </a:lnTo>
                        <a:lnTo>
                          <a:pt x="23" y="2"/>
                        </a:lnTo>
                        <a:lnTo>
                          <a:pt x="17" y="0"/>
                        </a:lnTo>
                        <a:lnTo>
                          <a:pt x="11" y="0"/>
                        </a:lnTo>
                        <a:lnTo>
                          <a:pt x="6" y="2"/>
                        </a:lnTo>
                        <a:lnTo>
                          <a:pt x="2" y="5"/>
                        </a:lnTo>
                        <a:lnTo>
                          <a:pt x="0" y="11"/>
                        </a:lnTo>
                        <a:lnTo>
                          <a:pt x="0" y="17"/>
                        </a:lnTo>
                        <a:lnTo>
                          <a:pt x="2" y="21"/>
                        </a:lnTo>
                        <a:lnTo>
                          <a:pt x="6" y="25"/>
                        </a:lnTo>
                        <a:lnTo>
                          <a:pt x="11" y="27"/>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26" name="Freeform 65"/>
                  <p:cNvSpPr>
                    <a:spLocks/>
                  </p:cNvSpPr>
                  <p:nvPr/>
                </p:nvSpPr>
                <p:spPr bwMode="auto">
                  <a:xfrm>
                    <a:off x="3187" y="1565"/>
                    <a:ext cx="18" cy="16"/>
                  </a:xfrm>
                  <a:custGeom>
                    <a:avLst/>
                    <a:gdLst>
                      <a:gd name="T0" fmla="*/ 0 w 36"/>
                      <a:gd name="T1" fmla="*/ 1 h 32"/>
                      <a:gd name="T2" fmla="*/ 1 w 36"/>
                      <a:gd name="T3" fmla="*/ 1 h 32"/>
                      <a:gd name="T4" fmla="*/ 1 w 36"/>
                      <a:gd name="T5" fmla="*/ 1 h 32"/>
                      <a:gd name="T6" fmla="*/ 1 w 36"/>
                      <a:gd name="T7" fmla="*/ 2 h 32"/>
                      <a:gd name="T8" fmla="*/ 1 w 36"/>
                      <a:gd name="T9" fmla="*/ 3 h 32"/>
                      <a:gd name="T10" fmla="*/ 1 w 36"/>
                      <a:gd name="T11" fmla="*/ 3 h 32"/>
                      <a:gd name="T12" fmla="*/ 1 w 36"/>
                      <a:gd name="T13" fmla="*/ 3 h 32"/>
                      <a:gd name="T14" fmla="*/ 1 w 36"/>
                      <a:gd name="T15" fmla="*/ 3 h 32"/>
                      <a:gd name="T16" fmla="*/ 2 w 36"/>
                      <a:gd name="T17" fmla="*/ 4 h 32"/>
                      <a:gd name="T18" fmla="*/ 2 w 36"/>
                      <a:gd name="T19" fmla="*/ 3 h 32"/>
                      <a:gd name="T20" fmla="*/ 2 w 36"/>
                      <a:gd name="T21" fmla="*/ 3 h 32"/>
                      <a:gd name="T22" fmla="*/ 2 w 36"/>
                      <a:gd name="T23" fmla="*/ 3 h 32"/>
                      <a:gd name="T24" fmla="*/ 2 w 36"/>
                      <a:gd name="T25" fmla="*/ 2 h 32"/>
                      <a:gd name="T26" fmla="*/ 2 w 36"/>
                      <a:gd name="T27" fmla="*/ 2 h 32"/>
                      <a:gd name="T28" fmla="*/ 2 w 36"/>
                      <a:gd name="T29" fmla="*/ 1 h 32"/>
                      <a:gd name="T30" fmla="*/ 2 w 36"/>
                      <a:gd name="T31" fmla="*/ 1 h 32"/>
                      <a:gd name="T32" fmla="*/ 3 w 36"/>
                      <a:gd name="T33" fmla="*/ 1 h 32"/>
                      <a:gd name="T34" fmla="*/ 3 w 36"/>
                      <a:gd name="T35" fmla="*/ 1 h 32"/>
                      <a:gd name="T36" fmla="*/ 5 w 36"/>
                      <a:gd name="T37" fmla="*/ 1 h 32"/>
                      <a:gd name="T38" fmla="*/ 5 w 36"/>
                      <a:gd name="T39" fmla="*/ 1 h 32"/>
                      <a:gd name="T40" fmla="*/ 5 w 36"/>
                      <a:gd name="T41" fmla="*/ 1 h 32"/>
                      <a:gd name="T42" fmla="*/ 5 w 36"/>
                      <a:gd name="T43" fmla="*/ 1 h 32"/>
                      <a:gd name="T44" fmla="*/ 3 w 36"/>
                      <a:gd name="T45" fmla="*/ 0 h 32"/>
                      <a:gd name="T46" fmla="*/ 2 w 36"/>
                      <a:gd name="T47" fmla="*/ 0 h 32"/>
                      <a:gd name="T48" fmla="*/ 1 w 36"/>
                      <a:gd name="T49" fmla="*/ 1 h 32"/>
                      <a:gd name="T50" fmla="*/ 1 w 36"/>
                      <a:gd name="T51" fmla="*/ 1 h 32"/>
                      <a:gd name="T52" fmla="*/ 1 w 36"/>
                      <a:gd name="T53" fmla="*/ 1 h 32"/>
                      <a:gd name="T54" fmla="*/ 1 w 36"/>
                      <a:gd name="T55" fmla="*/ 1 h 32"/>
                      <a:gd name="T56" fmla="*/ 1 w 36"/>
                      <a:gd name="T57" fmla="*/ 1 h 32"/>
                      <a:gd name="T58" fmla="*/ 1 w 36"/>
                      <a:gd name="T59" fmla="*/ 1 h 32"/>
                      <a:gd name="T60" fmla="*/ 1 w 36"/>
                      <a:gd name="T61" fmla="*/ 1 h 32"/>
                      <a:gd name="T62" fmla="*/ 0 w 36"/>
                      <a:gd name="T63" fmla="*/ 1 h 32"/>
                      <a:gd name="T64" fmla="*/ 0 w 36"/>
                      <a:gd name="T65" fmla="*/ 1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32"/>
                      <a:gd name="T101" fmla="*/ 36 w 36"/>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32">
                        <a:moveTo>
                          <a:pt x="0" y="6"/>
                        </a:moveTo>
                        <a:lnTo>
                          <a:pt x="2" y="9"/>
                        </a:lnTo>
                        <a:lnTo>
                          <a:pt x="3" y="15"/>
                        </a:lnTo>
                        <a:lnTo>
                          <a:pt x="5" y="21"/>
                        </a:lnTo>
                        <a:lnTo>
                          <a:pt x="6" y="24"/>
                        </a:lnTo>
                        <a:lnTo>
                          <a:pt x="8" y="27"/>
                        </a:lnTo>
                        <a:lnTo>
                          <a:pt x="11" y="29"/>
                        </a:lnTo>
                        <a:lnTo>
                          <a:pt x="13" y="31"/>
                        </a:lnTo>
                        <a:lnTo>
                          <a:pt x="18" y="32"/>
                        </a:lnTo>
                        <a:lnTo>
                          <a:pt x="19" y="30"/>
                        </a:lnTo>
                        <a:lnTo>
                          <a:pt x="20" y="28"/>
                        </a:lnTo>
                        <a:lnTo>
                          <a:pt x="20" y="24"/>
                        </a:lnTo>
                        <a:lnTo>
                          <a:pt x="20" y="22"/>
                        </a:lnTo>
                        <a:lnTo>
                          <a:pt x="20" y="18"/>
                        </a:lnTo>
                        <a:lnTo>
                          <a:pt x="21" y="14"/>
                        </a:lnTo>
                        <a:lnTo>
                          <a:pt x="23" y="10"/>
                        </a:lnTo>
                        <a:lnTo>
                          <a:pt x="27" y="9"/>
                        </a:lnTo>
                        <a:lnTo>
                          <a:pt x="30" y="8"/>
                        </a:lnTo>
                        <a:lnTo>
                          <a:pt x="33" y="7"/>
                        </a:lnTo>
                        <a:lnTo>
                          <a:pt x="35" y="5"/>
                        </a:lnTo>
                        <a:lnTo>
                          <a:pt x="36" y="3"/>
                        </a:lnTo>
                        <a:lnTo>
                          <a:pt x="34" y="1"/>
                        </a:lnTo>
                        <a:lnTo>
                          <a:pt x="28" y="0"/>
                        </a:lnTo>
                        <a:lnTo>
                          <a:pt x="22" y="0"/>
                        </a:lnTo>
                        <a:lnTo>
                          <a:pt x="15" y="1"/>
                        </a:lnTo>
                        <a:lnTo>
                          <a:pt x="11" y="2"/>
                        </a:lnTo>
                        <a:lnTo>
                          <a:pt x="7" y="2"/>
                        </a:lnTo>
                        <a:lnTo>
                          <a:pt x="5" y="2"/>
                        </a:lnTo>
                        <a:lnTo>
                          <a:pt x="3" y="3"/>
                        </a:lnTo>
                        <a:lnTo>
                          <a:pt x="2" y="3"/>
                        </a:lnTo>
                        <a:lnTo>
                          <a:pt x="0" y="5"/>
                        </a:lnTo>
                        <a:lnTo>
                          <a:pt x="0" y="6"/>
                        </a:lnTo>
                        <a:close/>
                      </a:path>
                    </a:pathLst>
                  </a:custGeom>
                  <a:solidFill>
                    <a:srgbClr val="EF66D1"/>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27" name="Freeform 66"/>
                  <p:cNvSpPr>
                    <a:spLocks/>
                  </p:cNvSpPr>
                  <p:nvPr/>
                </p:nvSpPr>
                <p:spPr bwMode="auto">
                  <a:xfrm>
                    <a:off x="3188" y="1567"/>
                    <a:ext cx="12" cy="9"/>
                  </a:xfrm>
                  <a:custGeom>
                    <a:avLst/>
                    <a:gdLst>
                      <a:gd name="T0" fmla="*/ 0 w 25"/>
                      <a:gd name="T1" fmla="*/ 1 h 17"/>
                      <a:gd name="T2" fmla="*/ 0 w 25"/>
                      <a:gd name="T3" fmla="*/ 1 h 17"/>
                      <a:gd name="T4" fmla="*/ 0 w 25"/>
                      <a:gd name="T5" fmla="*/ 1 h 17"/>
                      <a:gd name="T6" fmla="*/ 0 w 25"/>
                      <a:gd name="T7" fmla="*/ 1 h 17"/>
                      <a:gd name="T8" fmla="*/ 1 w 25"/>
                      <a:gd name="T9" fmla="*/ 2 h 17"/>
                      <a:gd name="T10" fmla="*/ 1 w 25"/>
                      <a:gd name="T11" fmla="*/ 2 h 17"/>
                      <a:gd name="T12" fmla="*/ 1 w 25"/>
                      <a:gd name="T13" fmla="*/ 2 h 17"/>
                      <a:gd name="T14" fmla="*/ 1 w 25"/>
                      <a:gd name="T15" fmla="*/ 2 h 17"/>
                      <a:gd name="T16" fmla="*/ 2 w 25"/>
                      <a:gd name="T17" fmla="*/ 3 h 17"/>
                      <a:gd name="T18" fmla="*/ 2 w 25"/>
                      <a:gd name="T19" fmla="*/ 2 h 17"/>
                      <a:gd name="T20" fmla="*/ 2 w 25"/>
                      <a:gd name="T21" fmla="*/ 2 h 17"/>
                      <a:gd name="T22" fmla="*/ 2 w 25"/>
                      <a:gd name="T23" fmla="*/ 1 h 17"/>
                      <a:gd name="T24" fmla="*/ 3 w 25"/>
                      <a:gd name="T25" fmla="*/ 1 h 17"/>
                      <a:gd name="T26" fmla="*/ 2 w 25"/>
                      <a:gd name="T27" fmla="*/ 1 h 17"/>
                      <a:gd name="T28" fmla="*/ 2 w 25"/>
                      <a:gd name="T29" fmla="*/ 1 h 17"/>
                      <a:gd name="T30" fmla="*/ 1 w 25"/>
                      <a:gd name="T31" fmla="*/ 1 h 17"/>
                      <a:gd name="T32" fmla="*/ 0 w 25"/>
                      <a:gd name="T33" fmla="*/ 0 h 17"/>
                      <a:gd name="T34" fmla="*/ 0 w 25"/>
                      <a:gd name="T35" fmla="*/ 0 h 17"/>
                      <a:gd name="T36" fmla="*/ 0 w 25"/>
                      <a:gd name="T37" fmla="*/ 0 h 17"/>
                      <a:gd name="T38" fmla="*/ 0 w 25"/>
                      <a:gd name="T39" fmla="*/ 0 h 17"/>
                      <a:gd name="T40" fmla="*/ 0 w 25"/>
                      <a:gd name="T41" fmla="*/ 0 h 17"/>
                      <a:gd name="T42" fmla="*/ 0 w 25"/>
                      <a:gd name="T43" fmla="*/ 0 h 17"/>
                      <a:gd name="T44" fmla="*/ 0 w 25"/>
                      <a:gd name="T45" fmla="*/ 0 h 17"/>
                      <a:gd name="T46" fmla="*/ 0 w 25"/>
                      <a:gd name="T47" fmla="*/ 1 h 17"/>
                      <a:gd name="T48" fmla="*/ 0 w 25"/>
                      <a:gd name="T49" fmla="*/ 1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17"/>
                      <a:gd name="T77" fmla="*/ 25 w 25"/>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17">
                        <a:moveTo>
                          <a:pt x="2" y="1"/>
                        </a:moveTo>
                        <a:lnTo>
                          <a:pt x="3" y="2"/>
                        </a:lnTo>
                        <a:lnTo>
                          <a:pt x="5" y="5"/>
                        </a:lnTo>
                        <a:lnTo>
                          <a:pt x="6" y="8"/>
                        </a:lnTo>
                        <a:lnTo>
                          <a:pt x="8" y="10"/>
                        </a:lnTo>
                        <a:lnTo>
                          <a:pt x="10" y="12"/>
                        </a:lnTo>
                        <a:lnTo>
                          <a:pt x="12" y="15"/>
                        </a:lnTo>
                        <a:lnTo>
                          <a:pt x="14" y="16"/>
                        </a:lnTo>
                        <a:lnTo>
                          <a:pt x="18" y="17"/>
                        </a:lnTo>
                        <a:lnTo>
                          <a:pt x="18" y="13"/>
                        </a:lnTo>
                        <a:lnTo>
                          <a:pt x="19" y="9"/>
                        </a:lnTo>
                        <a:lnTo>
                          <a:pt x="21" y="5"/>
                        </a:lnTo>
                        <a:lnTo>
                          <a:pt x="25" y="4"/>
                        </a:lnTo>
                        <a:lnTo>
                          <a:pt x="21" y="3"/>
                        </a:lnTo>
                        <a:lnTo>
                          <a:pt x="16" y="2"/>
                        </a:lnTo>
                        <a:lnTo>
                          <a:pt x="9" y="1"/>
                        </a:lnTo>
                        <a:lnTo>
                          <a:pt x="3" y="0"/>
                        </a:lnTo>
                        <a:lnTo>
                          <a:pt x="2" y="0"/>
                        </a:lnTo>
                        <a:lnTo>
                          <a:pt x="1" y="0"/>
                        </a:lnTo>
                        <a:lnTo>
                          <a:pt x="0" y="0"/>
                        </a:lnTo>
                        <a:lnTo>
                          <a:pt x="1" y="0"/>
                        </a:lnTo>
                        <a:lnTo>
                          <a:pt x="1" y="1"/>
                        </a:lnTo>
                        <a:lnTo>
                          <a:pt x="2" y="1"/>
                        </a:lnTo>
                        <a:close/>
                      </a:path>
                    </a:pathLst>
                  </a:custGeom>
                  <a:solidFill>
                    <a:srgbClr val="FFFFFF"/>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28" name="Freeform 67"/>
                  <p:cNvSpPr>
                    <a:spLocks/>
                  </p:cNvSpPr>
                  <p:nvPr/>
                </p:nvSpPr>
                <p:spPr bwMode="auto">
                  <a:xfrm>
                    <a:off x="3190" y="1529"/>
                    <a:ext cx="17" cy="9"/>
                  </a:xfrm>
                  <a:custGeom>
                    <a:avLst/>
                    <a:gdLst>
                      <a:gd name="T0" fmla="*/ 4 w 33"/>
                      <a:gd name="T1" fmla="*/ 1 h 17"/>
                      <a:gd name="T2" fmla="*/ 4 w 33"/>
                      <a:gd name="T3" fmla="*/ 1 h 17"/>
                      <a:gd name="T4" fmla="*/ 3 w 33"/>
                      <a:gd name="T5" fmla="*/ 1 h 17"/>
                      <a:gd name="T6" fmla="*/ 2 w 33"/>
                      <a:gd name="T7" fmla="*/ 1 h 17"/>
                      <a:gd name="T8" fmla="*/ 1 w 33"/>
                      <a:gd name="T9" fmla="*/ 0 h 17"/>
                      <a:gd name="T10" fmla="*/ 1 w 33"/>
                      <a:gd name="T11" fmla="*/ 0 h 17"/>
                      <a:gd name="T12" fmla="*/ 0 w 33"/>
                      <a:gd name="T13" fmla="*/ 0 h 17"/>
                      <a:gd name="T14" fmla="*/ 0 w 33"/>
                      <a:gd name="T15" fmla="*/ 1 h 17"/>
                      <a:gd name="T16" fmla="*/ 1 w 33"/>
                      <a:gd name="T17" fmla="*/ 1 h 17"/>
                      <a:gd name="T18" fmla="*/ 2 w 33"/>
                      <a:gd name="T19" fmla="*/ 1 h 17"/>
                      <a:gd name="T20" fmla="*/ 2 w 33"/>
                      <a:gd name="T21" fmla="*/ 1 h 17"/>
                      <a:gd name="T22" fmla="*/ 3 w 33"/>
                      <a:gd name="T23" fmla="*/ 2 h 17"/>
                      <a:gd name="T24" fmla="*/ 3 w 33"/>
                      <a:gd name="T25" fmla="*/ 2 h 17"/>
                      <a:gd name="T26" fmla="*/ 3 w 33"/>
                      <a:gd name="T27" fmla="*/ 2 h 17"/>
                      <a:gd name="T28" fmla="*/ 3 w 33"/>
                      <a:gd name="T29" fmla="*/ 2 h 17"/>
                      <a:gd name="T30" fmla="*/ 3 w 33"/>
                      <a:gd name="T31" fmla="*/ 3 h 17"/>
                      <a:gd name="T32" fmla="*/ 4 w 33"/>
                      <a:gd name="T33" fmla="*/ 3 h 17"/>
                      <a:gd name="T34" fmla="*/ 4 w 33"/>
                      <a:gd name="T35" fmla="*/ 3 h 17"/>
                      <a:gd name="T36" fmla="*/ 3 w 33"/>
                      <a:gd name="T37" fmla="*/ 2 h 17"/>
                      <a:gd name="T38" fmla="*/ 3 w 33"/>
                      <a:gd name="T39" fmla="*/ 2 h 17"/>
                      <a:gd name="T40" fmla="*/ 3 w 33"/>
                      <a:gd name="T41" fmla="*/ 2 h 17"/>
                      <a:gd name="T42" fmla="*/ 3 w 33"/>
                      <a:gd name="T43" fmla="*/ 2 h 17"/>
                      <a:gd name="T44" fmla="*/ 3 w 33"/>
                      <a:gd name="T45" fmla="*/ 2 h 17"/>
                      <a:gd name="T46" fmla="*/ 3 w 33"/>
                      <a:gd name="T47" fmla="*/ 1 h 17"/>
                      <a:gd name="T48" fmla="*/ 3 w 33"/>
                      <a:gd name="T49" fmla="*/ 1 h 17"/>
                      <a:gd name="T50" fmla="*/ 4 w 33"/>
                      <a:gd name="T51" fmla="*/ 1 h 17"/>
                      <a:gd name="T52" fmla="*/ 4 w 33"/>
                      <a:gd name="T53" fmla="*/ 1 h 17"/>
                      <a:gd name="T54" fmla="*/ 4 w 33"/>
                      <a:gd name="T55" fmla="*/ 1 h 17"/>
                      <a:gd name="T56" fmla="*/ 4 w 33"/>
                      <a:gd name="T57" fmla="*/ 1 h 17"/>
                      <a:gd name="T58" fmla="*/ 5 w 33"/>
                      <a:gd name="T59" fmla="*/ 1 h 17"/>
                      <a:gd name="T60" fmla="*/ 5 w 33"/>
                      <a:gd name="T61" fmla="*/ 1 h 17"/>
                      <a:gd name="T62" fmla="*/ 5 w 33"/>
                      <a:gd name="T63" fmla="*/ 1 h 17"/>
                      <a:gd name="T64" fmla="*/ 4 w 33"/>
                      <a:gd name="T65" fmla="*/ 1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17"/>
                      <a:gd name="T101" fmla="*/ 33 w 33"/>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17">
                        <a:moveTo>
                          <a:pt x="31" y="1"/>
                        </a:moveTo>
                        <a:lnTo>
                          <a:pt x="25" y="2"/>
                        </a:lnTo>
                        <a:lnTo>
                          <a:pt x="19" y="2"/>
                        </a:lnTo>
                        <a:lnTo>
                          <a:pt x="12" y="1"/>
                        </a:lnTo>
                        <a:lnTo>
                          <a:pt x="7" y="0"/>
                        </a:lnTo>
                        <a:lnTo>
                          <a:pt x="4" y="0"/>
                        </a:lnTo>
                        <a:lnTo>
                          <a:pt x="0" y="0"/>
                        </a:lnTo>
                        <a:lnTo>
                          <a:pt x="0" y="1"/>
                        </a:lnTo>
                        <a:lnTo>
                          <a:pt x="4" y="3"/>
                        </a:lnTo>
                        <a:lnTo>
                          <a:pt x="9" y="5"/>
                        </a:lnTo>
                        <a:lnTo>
                          <a:pt x="14" y="8"/>
                        </a:lnTo>
                        <a:lnTo>
                          <a:pt x="17" y="10"/>
                        </a:lnTo>
                        <a:lnTo>
                          <a:pt x="20" y="12"/>
                        </a:lnTo>
                        <a:lnTo>
                          <a:pt x="21" y="13"/>
                        </a:lnTo>
                        <a:lnTo>
                          <a:pt x="23" y="16"/>
                        </a:lnTo>
                        <a:lnTo>
                          <a:pt x="24" y="17"/>
                        </a:lnTo>
                        <a:lnTo>
                          <a:pt x="25" y="17"/>
                        </a:lnTo>
                        <a:lnTo>
                          <a:pt x="24" y="15"/>
                        </a:lnTo>
                        <a:lnTo>
                          <a:pt x="23" y="13"/>
                        </a:lnTo>
                        <a:lnTo>
                          <a:pt x="22" y="12"/>
                        </a:lnTo>
                        <a:lnTo>
                          <a:pt x="23" y="11"/>
                        </a:lnTo>
                        <a:lnTo>
                          <a:pt x="23" y="9"/>
                        </a:lnTo>
                        <a:lnTo>
                          <a:pt x="23" y="8"/>
                        </a:lnTo>
                        <a:lnTo>
                          <a:pt x="23" y="6"/>
                        </a:lnTo>
                        <a:lnTo>
                          <a:pt x="27" y="5"/>
                        </a:lnTo>
                        <a:lnTo>
                          <a:pt x="29" y="4"/>
                        </a:lnTo>
                        <a:lnTo>
                          <a:pt x="30" y="3"/>
                        </a:lnTo>
                        <a:lnTo>
                          <a:pt x="32" y="3"/>
                        </a:lnTo>
                        <a:lnTo>
                          <a:pt x="33" y="2"/>
                        </a:lnTo>
                        <a:lnTo>
                          <a:pt x="33" y="1"/>
                        </a:lnTo>
                        <a:lnTo>
                          <a:pt x="31" y="1"/>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29" name="Freeform 68"/>
                  <p:cNvSpPr>
                    <a:spLocks/>
                  </p:cNvSpPr>
                  <p:nvPr/>
                </p:nvSpPr>
                <p:spPr bwMode="auto">
                  <a:xfrm>
                    <a:off x="3189" y="1518"/>
                    <a:ext cx="19" cy="6"/>
                  </a:xfrm>
                  <a:custGeom>
                    <a:avLst/>
                    <a:gdLst>
                      <a:gd name="T0" fmla="*/ 5 w 38"/>
                      <a:gd name="T1" fmla="*/ 1 h 12"/>
                      <a:gd name="T2" fmla="*/ 5 w 38"/>
                      <a:gd name="T3" fmla="*/ 1 h 12"/>
                      <a:gd name="T4" fmla="*/ 3 w 38"/>
                      <a:gd name="T5" fmla="*/ 0 h 12"/>
                      <a:gd name="T6" fmla="*/ 2 w 38"/>
                      <a:gd name="T7" fmla="*/ 0 h 12"/>
                      <a:gd name="T8" fmla="*/ 2 w 38"/>
                      <a:gd name="T9" fmla="*/ 1 h 12"/>
                      <a:gd name="T10" fmla="*/ 1 w 38"/>
                      <a:gd name="T11" fmla="*/ 1 h 12"/>
                      <a:gd name="T12" fmla="*/ 1 w 38"/>
                      <a:gd name="T13" fmla="*/ 1 h 12"/>
                      <a:gd name="T14" fmla="*/ 1 w 38"/>
                      <a:gd name="T15" fmla="*/ 1 h 12"/>
                      <a:gd name="T16" fmla="*/ 1 w 38"/>
                      <a:gd name="T17" fmla="*/ 1 h 12"/>
                      <a:gd name="T18" fmla="*/ 1 w 38"/>
                      <a:gd name="T19" fmla="*/ 2 h 12"/>
                      <a:gd name="T20" fmla="*/ 0 w 38"/>
                      <a:gd name="T21" fmla="*/ 2 h 12"/>
                      <a:gd name="T22" fmla="*/ 0 w 38"/>
                      <a:gd name="T23" fmla="*/ 2 h 12"/>
                      <a:gd name="T24" fmla="*/ 1 w 38"/>
                      <a:gd name="T25" fmla="*/ 2 h 12"/>
                      <a:gd name="T26" fmla="*/ 1 w 38"/>
                      <a:gd name="T27" fmla="*/ 2 h 12"/>
                      <a:gd name="T28" fmla="*/ 1 w 38"/>
                      <a:gd name="T29" fmla="*/ 1 h 12"/>
                      <a:gd name="T30" fmla="*/ 2 w 38"/>
                      <a:gd name="T31" fmla="*/ 1 h 12"/>
                      <a:gd name="T32" fmla="*/ 3 w 38"/>
                      <a:gd name="T33" fmla="*/ 1 h 12"/>
                      <a:gd name="T34" fmla="*/ 3 w 38"/>
                      <a:gd name="T35" fmla="*/ 1 h 12"/>
                      <a:gd name="T36" fmla="*/ 3 w 38"/>
                      <a:gd name="T37" fmla="*/ 1 h 12"/>
                      <a:gd name="T38" fmla="*/ 4 w 38"/>
                      <a:gd name="T39" fmla="*/ 2 h 12"/>
                      <a:gd name="T40" fmla="*/ 5 w 38"/>
                      <a:gd name="T41" fmla="*/ 2 h 12"/>
                      <a:gd name="T42" fmla="*/ 5 w 38"/>
                      <a:gd name="T43" fmla="*/ 2 h 12"/>
                      <a:gd name="T44" fmla="*/ 5 w 38"/>
                      <a:gd name="T45" fmla="*/ 2 h 12"/>
                      <a:gd name="T46" fmla="*/ 5 w 38"/>
                      <a:gd name="T47" fmla="*/ 2 h 12"/>
                      <a:gd name="T48" fmla="*/ 5 w 38"/>
                      <a:gd name="T49" fmla="*/ 1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12"/>
                      <a:gd name="T77" fmla="*/ 38 w 38"/>
                      <a:gd name="T78" fmla="*/ 12 h 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12">
                        <a:moveTo>
                          <a:pt x="37" y="6"/>
                        </a:moveTo>
                        <a:lnTo>
                          <a:pt x="34" y="3"/>
                        </a:lnTo>
                        <a:lnTo>
                          <a:pt x="30" y="0"/>
                        </a:lnTo>
                        <a:lnTo>
                          <a:pt x="23" y="0"/>
                        </a:lnTo>
                        <a:lnTo>
                          <a:pt x="16" y="2"/>
                        </a:lnTo>
                        <a:lnTo>
                          <a:pt x="11" y="4"/>
                        </a:lnTo>
                        <a:lnTo>
                          <a:pt x="8" y="5"/>
                        </a:lnTo>
                        <a:lnTo>
                          <a:pt x="6" y="6"/>
                        </a:lnTo>
                        <a:lnTo>
                          <a:pt x="3" y="8"/>
                        </a:lnTo>
                        <a:lnTo>
                          <a:pt x="1" y="9"/>
                        </a:lnTo>
                        <a:lnTo>
                          <a:pt x="0" y="11"/>
                        </a:lnTo>
                        <a:lnTo>
                          <a:pt x="0" y="12"/>
                        </a:lnTo>
                        <a:lnTo>
                          <a:pt x="5" y="11"/>
                        </a:lnTo>
                        <a:lnTo>
                          <a:pt x="10" y="9"/>
                        </a:lnTo>
                        <a:lnTo>
                          <a:pt x="15" y="8"/>
                        </a:lnTo>
                        <a:lnTo>
                          <a:pt x="20" y="5"/>
                        </a:lnTo>
                        <a:lnTo>
                          <a:pt x="24" y="5"/>
                        </a:lnTo>
                        <a:lnTo>
                          <a:pt x="29" y="5"/>
                        </a:lnTo>
                        <a:lnTo>
                          <a:pt x="31" y="8"/>
                        </a:lnTo>
                        <a:lnTo>
                          <a:pt x="32" y="9"/>
                        </a:lnTo>
                        <a:lnTo>
                          <a:pt x="33" y="10"/>
                        </a:lnTo>
                        <a:lnTo>
                          <a:pt x="34" y="11"/>
                        </a:lnTo>
                        <a:lnTo>
                          <a:pt x="37" y="11"/>
                        </a:lnTo>
                        <a:lnTo>
                          <a:pt x="38" y="10"/>
                        </a:lnTo>
                        <a:lnTo>
                          <a:pt x="37" y="6"/>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30" name="Freeform 69"/>
                  <p:cNvSpPr>
                    <a:spLocks/>
                  </p:cNvSpPr>
                  <p:nvPr/>
                </p:nvSpPr>
                <p:spPr bwMode="auto">
                  <a:xfrm>
                    <a:off x="3095" y="1442"/>
                    <a:ext cx="127" cy="113"/>
                  </a:xfrm>
                  <a:custGeom>
                    <a:avLst/>
                    <a:gdLst>
                      <a:gd name="T0" fmla="*/ 23 w 254"/>
                      <a:gd name="T1" fmla="*/ 3 h 227"/>
                      <a:gd name="T2" fmla="*/ 22 w 254"/>
                      <a:gd name="T3" fmla="*/ 1 h 227"/>
                      <a:gd name="T4" fmla="*/ 21 w 254"/>
                      <a:gd name="T5" fmla="*/ 1 h 227"/>
                      <a:gd name="T6" fmla="*/ 19 w 254"/>
                      <a:gd name="T7" fmla="*/ 1 h 227"/>
                      <a:gd name="T8" fmla="*/ 17 w 254"/>
                      <a:gd name="T9" fmla="*/ 0 h 227"/>
                      <a:gd name="T10" fmla="*/ 16 w 254"/>
                      <a:gd name="T11" fmla="*/ 1 h 227"/>
                      <a:gd name="T12" fmla="*/ 14 w 254"/>
                      <a:gd name="T13" fmla="*/ 0 h 227"/>
                      <a:gd name="T14" fmla="*/ 11 w 254"/>
                      <a:gd name="T15" fmla="*/ 1 h 227"/>
                      <a:gd name="T16" fmla="*/ 10 w 254"/>
                      <a:gd name="T17" fmla="*/ 2 h 227"/>
                      <a:gd name="T18" fmla="*/ 8 w 254"/>
                      <a:gd name="T19" fmla="*/ 2 h 227"/>
                      <a:gd name="T20" fmla="*/ 5 w 254"/>
                      <a:gd name="T21" fmla="*/ 3 h 227"/>
                      <a:gd name="T22" fmla="*/ 4 w 254"/>
                      <a:gd name="T23" fmla="*/ 5 h 227"/>
                      <a:gd name="T24" fmla="*/ 3 w 254"/>
                      <a:gd name="T25" fmla="*/ 7 h 227"/>
                      <a:gd name="T26" fmla="*/ 3 w 254"/>
                      <a:gd name="T27" fmla="*/ 9 h 227"/>
                      <a:gd name="T28" fmla="*/ 1 w 254"/>
                      <a:gd name="T29" fmla="*/ 11 h 227"/>
                      <a:gd name="T30" fmla="*/ 0 w 254"/>
                      <a:gd name="T31" fmla="*/ 14 h 227"/>
                      <a:gd name="T32" fmla="*/ 1 w 254"/>
                      <a:gd name="T33" fmla="*/ 16 h 227"/>
                      <a:gd name="T34" fmla="*/ 1 w 254"/>
                      <a:gd name="T35" fmla="*/ 18 h 227"/>
                      <a:gd name="T36" fmla="*/ 3 w 254"/>
                      <a:gd name="T37" fmla="*/ 20 h 227"/>
                      <a:gd name="T38" fmla="*/ 3 w 254"/>
                      <a:gd name="T39" fmla="*/ 22 h 227"/>
                      <a:gd name="T40" fmla="*/ 3 w 254"/>
                      <a:gd name="T41" fmla="*/ 25 h 227"/>
                      <a:gd name="T42" fmla="*/ 5 w 254"/>
                      <a:gd name="T43" fmla="*/ 26 h 227"/>
                      <a:gd name="T44" fmla="*/ 6 w 254"/>
                      <a:gd name="T45" fmla="*/ 28 h 227"/>
                      <a:gd name="T46" fmla="*/ 7 w 254"/>
                      <a:gd name="T47" fmla="*/ 28 h 227"/>
                      <a:gd name="T48" fmla="*/ 9 w 254"/>
                      <a:gd name="T49" fmla="*/ 28 h 227"/>
                      <a:gd name="T50" fmla="*/ 9 w 254"/>
                      <a:gd name="T51" fmla="*/ 26 h 227"/>
                      <a:gd name="T52" fmla="*/ 8 w 254"/>
                      <a:gd name="T53" fmla="*/ 23 h 227"/>
                      <a:gd name="T54" fmla="*/ 11 w 254"/>
                      <a:gd name="T55" fmla="*/ 19 h 227"/>
                      <a:gd name="T56" fmla="*/ 14 w 254"/>
                      <a:gd name="T57" fmla="*/ 20 h 227"/>
                      <a:gd name="T58" fmla="*/ 15 w 254"/>
                      <a:gd name="T59" fmla="*/ 22 h 227"/>
                      <a:gd name="T60" fmla="*/ 17 w 254"/>
                      <a:gd name="T61" fmla="*/ 21 h 227"/>
                      <a:gd name="T62" fmla="*/ 18 w 254"/>
                      <a:gd name="T63" fmla="*/ 21 h 227"/>
                      <a:gd name="T64" fmla="*/ 20 w 254"/>
                      <a:gd name="T65" fmla="*/ 21 h 227"/>
                      <a:gd name="T66" fmla="*/ 21 w 254"/>
                      <a:gd name="T67" fmla="*/ 20 h 227"/>
                      <a:gd name="T68" fmla="*/ 23 w 254"/>
                      <a:gd name="T69" fmla="*/ 19 h 227"/>
                      <a:gd name="T70" fmla="*/ 25 w 254"/>
                      <a:gd name="T71" fmla="*/ 18 h 227"/>
                      <a:gd name="T72" fmla="*/ 27 w 254"/>
                      <a:gd name="T73" fmla="*/ 18 h 227"/>
                      <a:gd name="T74" fmla="*/ 29 w 254"/>
                      <a:gd name="T75" fmla="*/ 17 h 227"/>
                      <a:gd name="T76" fmla="*/ 31 w 254"/>
                      <a:gd name="T77" fmla="*/ 15 h 227"/>
                      <a:gd name="T78" fmla="*/ 31 w 254"/>
                      <a:gd name="T79" fmla="*/ 15 h 227"/>
                      <a:gd name="T80" fmla="*/ 32 w 254"/>
                      <a:gd name="T81" fmla="*/ 13 h 227"/>
                      <a:gd name="T82" fmla="*/ 31 w 254"/>
                      <a:gd name="T83" fmla="*/ 11 h 227"/>
                      <a:gd name="T84" fmla="*/ 31 w 254"/>
                      <a:gd name="T85" fmla="*/ 11 h 227"/>
                      <a:gd name="T86" fmla="*/ 31 w 254"/>
                      <a:gd name="T87" fmla="*/ 8 h 227"/>
                      <a:gd name="T88" fmla="*/ 29 w 254"/>
                      <a:gd name="T89" fmla="*/ 7 h 227"/>
                      <a:gd name="T90" fmla="*/ 28 w 254"/>
                      <a:gd name="T91" fmla="*/ 6 h 227"/>
                      <a:gd name="T92" fmla="*/ 27 w 254"/>
                      <a:gd name="T93" fmla="*/ 4 h 227"/>
                      <a:gd name="T94" fmla="*/ 25 w 254"/>
                      <a:gd name="T95" fmla="*/ 3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4"/>
                      <a:gd name="T145" fmla="*/ 0 h 227"/>
                      <a:gd name="T146" fmla="*/ 254 w 254"/>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4" h="227">
                        <a:moveTo>
                          <a:pt x="193" y="30"/>
                        </a:moveTo>
                        <a:lnTo>
                          <a:pt x="187" y="29"/>
                        </a:lnTo>
                        <a:lnTo>
                          <a:pt x="183" y="26"/>
                        </a:lnTo>
                        <a:lnTo>
                          <a:pt x="181" y="22"/>
                        </a:lnTo>
                        <a:lnTo>
                          <a:pt x="179" y="19"/>
                        </a:lnTo>
                        <a:lnTo>
                          <a:pt x="176" y="14"/>
                        </a:lnTo>
                        <a:lnTo>
                          <a:pt x="172" y="12"/>
                        </a:lnTo>
                        <a:lnTo>
                          <a:pt x="167" y="11"/>
                        </a:lnTo>
                        <a:lnTo>
                          <a:pt x="162" y="13"/>
                        </a:lnTo>
                        <a:lnTo>
                          <a:pt x="157" y="15"/>
                        </a:lnTo>
                        <a:lnTo>
                          <a:pt x="152" y="13"/>
                        </a:lnTo>
                        <a:lnTo>
                          <a:pt x="148" y="10"/>
                        </a:lnTo>
                        <a:lnTo>
                          <a:pt x="143" y="7"/>
                        </a:lnTo>
                        <a:lnTo>
                          <a:pt x="139" y="6"/>
                        </a:lnTo>
                        <a:lnTo>
                          <a:pt x="134" y="5"/>
                        </a:lnTo>
                        <a:lnTo>
                          <a:pt x="131" y="5"/>
                        </a:lnTo>
                        <a:lnTo>
                          <a:pt x="127" y="7"/>
                        </a:lnTo>
                        <a:lnTo>
                          <a:pt x="124" y="9"/>
                        </a:lnTo>
                        <a:lnTo>
                          <a:pt x="119" y="7"/>
                        </a:lnTo>
                        <a:lnTo>
                          <a:pt x="113" y="5"/>
                        </a:lnTo>
                        <a:lnTo>
                          <a:pt x="105" y="0"/>
                        </a:lnTo>
                        <a:lnTo>
                          <a:pt x="99" y="0"/>
                        </a:lnTo>
                        <a:lnTo>
                          <a:pt x="91" y="5"/>
                        </a:lnTo>
                        <a:lnTo>
                          <a:pt x="83" y="11"/>
                        </a:lnTo>
                        <a:lnTo>
                          <a:pt x="79" y="15"/>
                        </a:lnTo>
                        <a:lnTo>
                          <a:pt x="77" y="19"/>
                        </a:lnTo>
                        <a:lnTo>
                          <a:pt x="73" y="20"/>
                        </a:lnTo>
                        <a:lnTo>
                          <a:pt x="70" y="20"/>
                        </a:lnTo>
                        <a:lnTo>
                          <a:pt x="63" y="20"/>
                        </a:lnTo>
                        <a:lnTo>
                          <a:pt x="57" y="20"/>
                        </a:lnTo>
                        <a:lnTo>
                          <a:pt x="51" y="21"/>
                        </a:lnTo>
                        <a:lnTo>
                          <a:pt x="45" y="23"/>
                        </a:lnTo>
                        <a:lnTo>
                          <a:pt x="40" y="26"/>
                        </a:lnTo>
                        <a:lnTo>
                          <a:pt x="34" y="30"/>
                        </a:lnTo>
                        <a:lnTo>
                          <a:pt x="29" y="36"/>
                        </a:lnTo>
                        <a:lnTo>
                          <a:pt x="26" y="43"/>
                        </a:lnTo>
                        <a:lnTo>
                          <a:pt x="25" y="52"/>
                        </a:lnTo>
                        <a:lnTo>
                          <a:pt x="18" y="56"/>
                        </a:lnTo>
                        <a:lnTo>
                          <a:pt x="17" y="60"/>
                        </a:lnTo>
                        <a:lnTo>
                          <a:pt x="17" y="66"/>
                        </a:lnTo>
                        <a:lnTo>
                          <a:pt x="18" y="72"/>
                        </a:lnTo>
                        <a:lnTo>
                          <a:pt x="18" y="78"/>
                        </a:lnTo>
                        <a:lnTo>
                          <a:pt x="16" y="83"/>
                        </a:lnTo>
                        <a:lnTo>
                          <a:pt x="11" y="89"/>
                        </a:lnTo>
                        <a:lnTo>
                          <a:pt x="6" y="94"/>
                        </a:lnTo>
                        <a:lnTo>
                          <a:pt x="2" y="100"/>
                        </a:lnTo>
                        <a:lnTo>
                          <a:pt x="0" y="109"/>
                        </a:lnTo>
                        <a:lnTo>
                          <a:pt x="0" y="118"/>
                        </a:lnTo>
                        <a:lnTo>
                          <a:pt x="2" y="124"/>
                        </a:lnTo>
                        <a:lnTo>
                          <a:pt x="5" y="128"/>
                        </a:lnTo>
                        <a:lnTo>
                          <a:pt x="5" y="134"/>
                        </a:lnTo>
                        <a:lnTo>
                          <a:pt x="3" y="139"/>
                        </a:lnTo>
                        <a:lnTo>
                          <a:pt x="2" y="143"/>
                        </a:lnTo>
                        <a:lnTo>
                          <a:pt x="3" y="148"/>
                        </a:lnTo>
                        <a:lnTo>
                          <a:pt x="8" y="155"/>
                        </a:lnTo>
                        <a:lnTo>
                          <a:pt x="13" y="161"/>
                        </a:lnTo>
                        <a:lnTo>
                          <a:pt x="17" y="164"/>
                        </a:lnTo>
                        <a:lnTo>
                          <a:pt x="19" y="168"/>
                        </a:lnTo>
                        <a:lnTo>
                          <a:pt x="21" y="174"/>
                        </a:lnTo>
                        <a:lnTo>
                          <a:pt x="21" y="181"/>
                        </a:lnTo>
                        <a:lnTo>
                          <a:pt x="19" y="187"/>
                        </a:lnTo>
                        <a:lnTo>
                          <a:pt x="19" y="193"/>
                        </a:lnTo>
                        <a:lnTo>
                          <a:pt x="22" y="200"/>
                        </a:lnTo>
                        <a:lnTo>
                          <a:pt x="28" y="207"/>
                        </a:lnTo>
                        <a:lnTo>
                          <a:pt x="34" y="209"/>
                        </a:lnTo>
                        <a:lnTo>
                          <a:pt x="37" y="210"/>
                        </a:lnTo>
                        <a:lnTo>
                          <a:pt x="40" y="214"/>
                        </a:lnTo>
                        <a:lnTo>
                          <a:pt x="42" y="218"/>
                        </a:lnTo>
                        <a:lnTo>
                          <a:pt x="42" y="224"/>
                        </a:lnTo>
                        <a:lnTo>
                          <a:pt x="43" y="227"/>
                        </a:lnTo>
                        <a:lnTo>
                          <a:pt x="47" y="227"/>
                        </a:lnTo>
                        <a:lnTo>
                          <a:pt x="51" y="227"/>
                        </a:lnTo>
                        <a:lnTo>
                          <a:pt x="56" y="225"/>
                        </a:lnTo>
                        <a:lnTo>
                          <a:pt x="66" y="226"/>
                        </a:lnTo>
                        <a:lnTo>
                          <a:pt x="72" y="224"/>
                        </a:lnTo>
                        <a:lnTo>
                          <a:pt x="74" y="221"/>
                        </a:lnTo>
                        <a:lnTo>
                          <a:pt x="75" y="214"/>
                        </a:lnTo>
                        <a:lnTo>
                          <a:pt x="68" y="209"/>
                        </a:lnTo>
                        <a:lnTo>
                          <a:pt x="64" y="203"/>
                        </a:lnTo>
                        <a:lnTo>
                          <a:pt x="60" y="195"/>
                        </a:lnTo>
                        <a:lnTo>
                          <a:pt x="62" y="184"/>
                        </a:lnTo>
                        <a:lnTo>
                          <a:pt x="68" y="168"/>
                        </a:lnTo>
                        <a:lnTo>
                          <a:pt x="77" y="158"/>
                        </a:lnTo>
                        <a:lnTo>
                          <a:pt x="85" y="155"/>
                        </a:lnTo>
                        <a:lnTo>
                          <a:pt x="95" y="156"/>
                        </a:lnTo>
                        <a:lnTo>
                          <a:pt x="103" y="158"/>
                        </a:lnTo>
                        <a:lnTo>
                          <a:pt x="108" y="163"/>
                        </a:lnTo>
                        <a:lnTo>
                          <a:pt x="111" y="169"/>
                        </a:lnTo>
                        <a:lnTo>
                          <a:pt x="113" y="179"/>
                        </a:lnTo>
                        <a:lnTo>
                          <a:pt x="118" y="181"/>
                        </a:lnTo>
                        <a:lnTo>
                          <a:pt x="124" y="181"/>
                        </a:lnTo>
                        <a:lnTo>
                          <a:pt x="129" y="178"/>
                        </a:lnTo>
                        <a:lnTo>
                          <a:pt x="133" y="174"/>
                        </a:lnTo>
                        <a:lnTo>
                          <a:pt x="134" y="171"/>
                        </a:lnTo>
                        <a:lnTo>
                          <a:pt x="136" y="169"/>
                        </a:lnTo>
                        <a:lnTo>
                          <a:pt x="141" y="170"/>
                        </a:lnTo>
                        <a:lnTo>
                          <a:pt x="147" y="173"/>
                        </a:lnTo>
                        <a:lnTo>
                          <a:pt x="152" y="176"/>
                        </a:lnTo>
                        <a:lnTo>
                          <a:pt x="158" y="174"/>
                        </a:lnTo>
                        <a:lnTo>
                          <a:pt x="162" y="171"/>
                        </a:lnTo>
                        <a:lnTo>
                          <a:pt x="163" y="168"/>
                        </a:lnTo>
                        <a:lnTo>
                          <a:pt x="167" y="164"/>
                        </a:lnTo>
                        <a:lnTo>
                          <a:pt x="172" y="162"/>
                        </a:lnTo>
                        <a:lnTo>
                          <a:pt x="178" y="159"/>
                        </a:lnTo>
                        <a:lnTo>
                          <a:pt x="182" y="159"/>
                        </a:lnTo>
                        <a:lnTo>
                          <a:pt x="188" y="158"/>
                        </a:lnTo>
                        <a:lnTo>
                          <a:pt x="194" y="156"/>
                        </a:lnTo>
                        <a:lnTo>
                          <a:pt x="199" y="151"/>
                        </a:lnTo>
                        <a:lnTo>
                          <a:pt x="201" y="143"/>
                        </a:lnTo>
                        <a:lnTo>
                          <a:pt x="208" y="146"/>
                        </a:lnTo>
                        <a:lnTo>
                          <a:pt x="214" y="147"/>
                        </a:lnTo>
                        <a:lnTo>
                          <a:pt x="220" y="147"/>
                        </a:lnTo>
                        <a:lnTo>
                          <a:pt x="226" y="146"/>
                        </a:lnTo>
                        <a:lnTo>
                          <a:pt x="232" y="143"/>
                        </a:lnTo>
                        <a:lnTo>
                          <a:pt x="236" y="140"/>
                        </a:lnTo>
                        <a:lnTo>
                          <a:pt x="240" y="134"/>
                        </a:lnTo>
                        <a:lnTo>
                          <a:pt x="241" y="127"/>
                        </a:lnTo>
                        <a:lnTo>
                          <a:pt x="241" y="124"/>
                        </a:lnTo>
                        <a:lnTo>
                          <a:pt x="243" y="121"/>
                        </a:lnTo>
                        <a:lnTo>
                          <a:pt x="245" y="120"/>
                        </a:lnTo>
                        <a:lnTo>
                          <a:pt x="249" y="120"/>
                        </a:lnTo>
                        <a:lnTo>
                          <a:pt x="252" y="117"/>
                        </a:lnTo>
                        <a:lnTo>
                          <a:pt x="254" y="109"/>
                        </a:lnTo>
                        <a:lnTo>
                          <a:pt x="252" y="101"/>
                        </a:lnTo>
                        <a:lnTo>
                          <a:pt x="249" y="96"/>
                        </a:lnTo>
                        <a:lnTo>
                          <a:pt x="244" y="95"/>
                        </a:lnTo>
                        <a:lnTo>
                          <a:pt x="242" y="94"/>
                        </a:lnTo>
                        <a:lnTo>
                          <a:pt x="240" y="91"/>
                        </a:lnTo>
                        <a:lnTo>
                          <a:pt x="241" y="89"/>
                        </a:lnTo>
                        <a:lnTo>
                          <a:pt x="243" y="85"/>
                        </a:lnTo>
                        <a:lnTo>
                          <a:pt x="243" y="78"/>
                        </a:lnTo>
                        <a:lnTo>
                          <a:pt x="243" y="71"/>
                        </a:lnTo>
                        <a:lnTo>
                          <a:pt x="239" y="67"/>
                        </a:lnTo>
                        <a:lnTo>
                          <a:pt x="232" y="65"/>
                        </a:lnTo>
                        <a:lnTo>
                          <a:pt x="226" y="62"/>
                        </a:lnTo>
                        <a:lnTo>
                          <a:pt x="222" y="59"/>
                        </a:lnTo>
                        <a:lnTo>
                          <a:pt x="222" y="56"/>
                        </a:lnTo>
                        <a:lnTo>
                          <a:pt x="224" y="52"/>
                        </a:lnTo>
                        <a:lnTo>
                          <a:pt x="220" y="47"/>
                        </a:lnTo>
                        <a:lnTo>
                          <a:pt x="216" y="41"/>
                        </a:lnTo>
                        <a:lnTo>
                          <a:pt x="210" y="38"/>
                        </a:lnTo>
                        <a:lnTo>
                          <a:pt x="205" y="37"/>
                        </a:lnTo>
                        <a:lnTo>
                          <a:pt x="202" y="33"/>
                        </a:lnTo>
                        <a:lnTo>
                          <a:pt x="197" y="29"/>
                        </a:lnTo>
                        <a:lnTo>
                          <a:pt x="193" y="3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31" name="Freeform 70"/>
                  <p:cNvSpPr>
                    <a:spLocks/>
                  </p:cNvSpPr>
                  <p:nvPr/>
                </p:nvSpPr>
                <p:spPr bwMode="auto">
                  <a:xfrm>
                    <a:off x="3147" y="1472"/>
                    <a:ext cx="14" cy="15"/>
                  </a:xfrm>
                  <a:custGeom>
                    <a:avLst/>
                    <a:gdLst>
                      <a:gd name="T0" fmla="*/ 1 w 29"/>
                      <a:gd name="T1" fmla="*/ 4 h 28"/>
                      <a:gd name="T2" fmla="*/ 2 w 29"/>
                      <a:gd name="T3" fmla="*/ 4 h 28"/>
                      <a:gd name="T4" fmla="*/ 2 w 29"/>
                      <a:gd name="T5" fmla="*/ 4 h 28"/>
                      <a:gd name="T6" fmla="*/ 3 w 29"/>
                      <a:gd name="T7" fmla="*/ 4 h 28"/>
                      <a:gd name="T8" fmla="*/ 3 w 29"/>
                      <a:gd name="T9" fmla="*/ 3 h 28"/>
                      <a:gd name="T10" fmla="*/ 3 w 29"/>
                      <a:gd name="T11" fmla="*/ 2 h 28"/>
                      <a:gd name="T12" fmla="*/ 3 w 29"/>
                      <a:gd name="T13" fmla="*/ 1 h 28"/>
                      <a:gd name="T14" fmla="*/ 3 w 29"/>
                      <a:gd name="T15" fmla="*/ 1 h 28"/>
                      <a:gd name="T16" fmla="*/ 2 w 29"/>
                      <a:gd name="T17" fmla="*/ 1 h 28"/>
                      <a:gd name="T18" fmla="*/ 1 w 29"/>
                      <a:gd name="T19" fmla="*/ 0 h 28"/>
                      <a:gd name="T20" fmla="*/ 1 w 29"/>
                      <a:gd name="T21" fmla="*/ 1 h 28"/>
                      <a:gd name="T22" fmla="*/ 0 w 29"/>
                      <a:gd name="T23" fmla="*/ 1 h 28"/>
                      <a:gd name="T24" fmla="*/ 0 w 29"/>
                      <a:gd name="T25" fmla="*/ 2 h 28"/>
                      <a:gd name="T26" fmla="*/ 0 w 29"/>
                      <a:gd name="T27" fmla="*/ 3 h 28"/>
                      <a:gd name="T28" fmla="*/ 0 w 29"/>
                      <a:gd name="T29" fmla="*/ 3 h 28"/>
                      <a:gd name="T30" fmla="*/ 0 w 29"/>
                      <a:gd name="T31" fmla="*/ 4 h 28"/>
                      <a:gd name="T32" fmla="*/ 1 w 29"/>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8"/>
                      <a:gd name="T53" fmla="*/ 29 w 2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8">
                        <a:moveTo>
                          <a:pt x="10" y="28"/>
                        </a:moveTo>
                        <a:lnTo>
                          <a:pt x="16" y="28"/>
                        </a:lnTo>
                        <a:lnTo>
                          <a:pt x="22" y="27"/>
                        </a:lnTo>
                        <a:lnTo>
                          <a:pt x="26" y="24"/>
                        </a:lnTo>
                        <a:lnTo>
                          <a:pt x="29" y="18"/>
                        </a:lnTo>
                        <a:lnTo>
                          <a:pt x="29" y="12"/>
                        </a:lnTo>
                        <a:lnTo>
                          <a:pt x="28" y="8"/>
                        </a:lnTo>
                        <a:lnTo>
                          <a:pt x="24" y="3"/>
                        </a:lnTo>
                        <a:lnTo>
                          <a:pt x="18" y="1"/>
                        </a:lnTo>
                        <a:lnTo>
                          <a:pt x="13" y="0"/>
                        </a:lnTo>
                        <a:lnTo>
                          <a:pt x="8" y="2"/>
                        </a:lnTo>
                        <a:lnTo>
                          <a:pt x="3" y="5"/>
                        </a:lnTo>
                        <a:lnTo>
                          <a:pt x="1" y="10"/>
                        </a:lnTo>
                        <a:lnTo>
                          <a:pt x="0" y="16"/>
                        </a:lnTo>
                        <a:lnTo>
                          <a:pt x="2" y="21"/>
                        </a:lnTo>
                        <a:lnTo>
                          <a:pt x="6" y="26"/>
                        </a:lnTo>
                        <a:lnTo>
                          <a:pt x="10" y="28"/>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32" name="Freeform 71"/>
                  <p:cNvSpPr>
                    <a:spLocks/>
                  </p:cNvSpPr>
                  <p:nvPr/>
                </p:nvSpPr>
                <p:spPr bwMode="auto">
                  <a:xfrm>
                    <a:off x="3034" y="1594"/>
                    <a:ext cx="156" cy="398"/>
                  </a:xfrm>
                  <a:custGeom>
                    <a:avLst/>
                    <a:gdLst>
                      <a:gd name="T0" fmla="*/ 20 w 312"/>
                      <a:gd name="T1" fmla="*/ 0 h 797"/>
                      <a:gd name="T2" fmla="*/ 14 w 312"/>
                      <a:gd name="T3" fmla="*/ 3 h 797"/>
                      <a:gd name="T4" fmla="*/ 10 w 312"/>
                      <a:gd name="T5" fmla="*/ 9 h 797"/>
                      <a:gd name="T6" fmla="*/ 6 w 312"/>
                      <a:gd name="T7" fmla="*/ 17 h 797"/>
                      <a:gd name="T8" fmla="*/ 5 w 312"/>
                      <a:gd name="T9" fmla="*/ 27 h 797"/>
                      <a:gd name="T10" fmla="*/ 6 w 312"/>
                      <a:gd name="T11" fmla="*/ 37 h 797"/>
                      <a:gd name="T12" fmla="*/ 9 w 312"/>
                      <a:gd name="T13" fmla="*/ 47 h 797"/>
                      <a:gd name="T14" fmla="*/ 10 w 312"/>
                      <a:gd name="T15" fmla="*/ 54 h 797"/>
                      <a:gd name="T16" fmla="*/ 10 w 312"/>
                      <a:gd name="T17" fmla="*/ 59 h 797"/>
                      <a:gd name="T18" fmla="*/ 6 w 312"/>
                      <a:gd name="T19" fmla="*/ 65 h 797"/>
                      <a:gd name="T20" fmla="*/ 3 w 312"/>
                      <a:gd name="T21" fmla="*/ 72 h 797"/>
                      <a:gd name="T22" fmla="*/ 1 w 312"/>
                      <a:gd name="T23" fmla="*/ 78 h 797"/>
                      <a:gd name="T24" fmla="*/ 0 w 312"/>
                      <a:gd name="T25" fmla="*/ 84 h 797"/>
                      <a:gd name="T26" fmla="*/ 1 w 312"/>
                      <a:gd name="T27" fmla="*/ 90 h 797"/>
                      <a:gd name="T28" fmla="*/ 5 w 312"/>
                      <a:gd name="T29" fmla="*/ 95 h 797"/>
                      <a:gd name="T30" fmla="*/ 10 w 312"/>
                      <a:gd name="T31" fmla="*/ 98 h 797"/>
                      <a:gd name="T32" fmla="*/ 14 w 312"/>
                      <a:gd name="T33" fmla="*/ 99 h 797"/>
                      <a:gd name="T34" fmla="*/ 19 w 312"/>
                      <a:gd name="T35" fmla="*/ 99 h 797"/>
                      <a:gd name="T36" fmla="*/ 22 w 312"/>
                      <a:gd name="T37" fmla="*/ 98 h 797"/>
                      <a:gd name="T38" fmla="*/ 24 w 312"/>
                      <a:gd name="T39" fmla="*/ 96 h 797"/>
                      <a:gd name="T40" fmla="*/ 25 w 312"/>
                      <a:gd name="T41" fmla="*/ 94 h 797"/>
                      <a:gd name="T42" fmla="*/ 27 w 312"/>
                      <a:gd name="T43" fmla="*/ 91 h 797"/>
                      <a:gd name="T44" fmla="*/ 28 w 312"/>
                      <a:gd name="T45" fmla="*/ 86 h 797"/>
                      <a:gd name="T46" fmla="*/ 30 w 312"/>
                      <a:gd name="T47" fmla="*/ 82 h 797"/>
                      <a:gd name="T48" fmla="*/ 31 w 312"/>
                      <a:gd name="T49" fmla="*/ 77 h 797"/>
                      <a:gd name="T50" fmla="*/ 33 w 312"/>
                      <a:gd name="T51" fmla="*/ 69 h 797"/>
                      <a:gd name="T52" fmla="*/ 33 w 312"/>
                      <a:gd name="T53" fmla="*/ 60 h 797"/>
                      <a:gd name="T54" fmla="*/ 34 w 312"/>
                      <a:gd name="T55" fmla="*/ 49 h 797"/>
                      <a:gd name="T56" fmla="*/ 35 w 312"/>
                      <a:gd name="T57" fmla="*/ 43 h 797"/>
                      <a:gd name="T58" fmla="*/ 35 w 312"/>
                      <a:gd name="T59" fmla="*/ 40 h 797"/>
                      <a:gd name="T60" fmla="*/ 36 w 312"/>
                      <a:gd name="T61" fmla="*/ 39 h 797"/>
                      <a:gd name="T62" fmla="*/ 37 w 312"/>
                      <a:gd name="T63" fmla="*/ 37 h 797"/>
                      <a:gd name="T64" fmla="*/ 39 w 312"/>
                      <a:gd name="T65" fmla="*/ 35 h 797"/>
                      <a:gd name="T66" fmla="*/ 39 w 312"/>
                      <a:gd name="T67" fmla="*/ 33 h 797"/>
                      <a:gd name="T68" fmla="*/ 39 w 312"/>
                      <a:gd name="T69" fmla="*/ 31 h 797"/>
                      <a:gd name="T70" fmla="*/ 38 w 312"/>
                      <a:gd name="T71" fmla="*/ 29 h 797"/>
                      <a:gd name="T72" fmla="*/ 36 w 312"/>
                      <a:gd name="T73" fmla="*/ 27 h 797"/>
                      <a:gd name="T74" fmla="*/ 34 w 312"/>
                      <a:gd name="T75" fmla="*/ 23 h 797"/>
                      <a:gd name="T76" fmla="*/ 32 w 312"/>
                      <a:gd name="T77" fmla="*/ 19 h 797"/>
                      <a:gd name="T78" fmla="*/ 30 w 312"/>
                      <a:gd name="T79" fmla="*/ 12 h 797"/>
                      <a:gd name="T80" fmla="*/ 28 w 312"/>
                      <a:gd name="T81" fmla="*/ 5 h 797"/>
                      <a:gd name="T82" fmla="*/ 24 w 312"/>
                      <a:gd name="T83" fmla="*/ 1 h 7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2"/>
                      <a:gd name="T127" fmla="*/ 0 h 797"/>
                      <a:gd name="T128" fmla="*/ 312 w 312"/>
                      <a:gd name="T129" fmla="*/ 797 h 7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2" h="797">
                        <a:moveTo>
                          <a:pt x="178" y="0"/>
                        </a:moveTo>
                        <a:lnTo>
                          <a:pt x="158" y="1"/>
                        </a:lnTo>
                        <a:lnTo>
                          <a:pt x="139" y="10"/>
                        </a:lnTo>
                        <a:lnTo>
                          <a:pt x="118" y="26"/>
                        </a:lnTo>
                        <a:lnTo>
                          <a:pt x="98" y="48"/>
                        </a:lnTo>
                        <a:lnTo>
                          <a:pt x="80" y="75"/>
                        </a:lnTo>
                        <a:lnTo>
                          <a:pt x="65" y="107"/>
                        </a:lnTo>
                        <a:lnTo>
                          <a:pt x="54" y="142"/>
                        </a:lnTo>
                        <a:lnTo>
                          <a:pt x="46" y="183"/>
                        </a:lnTo>
                        <a:lnTo>
                          <a:pt x="43" y="219"/>
                        </a:lnTo>
                        <a:lnTo>
                          <a:pt x="47" y="258"/>
                        </a:lnTo>
                        <a:lnTo>
                          <a:pt x="52" y="298"/>
                        </a:lnTo>
                        <a:lnTo>
                          <a:pt x="59" y="338"/>
                        </a:lnTo>
                        <a:lnTo>
                          <a:pt x="66" y="376"/>
                        </a:lnTo>
                        <a:lnTo>
                          <a:pt x="73" y="409"/>
                        </a:lnTo>
                        <a:lnTo>
                          <a:pt x="78" y="435"/>
                        </a:lnTo>
                        <a:lnTo>
                          <a:pt x="78" y="452"/>
                        </a:lnTo>
                        <a:lnTo>
                          <a:pt x="73" y="473"/>
                        </a:lnTo>
                        <a:lnTo>
                          <a:pt x="64" y="496"/>
                        </a:lnTo>
                        <a:lnTo>
                          <a:pt x="52" y="523"/>
                        </a:lnTo>
                        <a:lnTo>
                          <a:pt x="40" y="550"/>
                        </a:lnTo>
                        <a:lnTo>
                          <a:pt x="26" y="578"/>
                        </a:lnTo>
                        <a:lnTo>
                          <a:pt x="14" y="603"/>
                        </a:lnTo>
                        <a:lnTo>
                          <a:pt x="5" y="626"/>
                        </a:lnTo>
                        <a:lnTo>
                          <a:pt x="1" y="645"/>
                        </a:lnTo>
                        <a:lnTo>
                          <a:pt x="0" y="675"/>
                        </a:lnTo>
                        <a:lnTo>
                          <a:pt x="2" y="701"/>
                        </a:lnTo>
                        <a:lnTo>
                          <a:pt x="10" y="725"/>
                        </a:lnTo>
                        <a:lnTo>
                          <a:pt x="21" y="747"/>
                        </a:lnTo>
                        <a:lnTo>
                          <a:pt x="36" y="765"/>
                        </a:lnTo>
                        <a:lnTo>
                          <a:pt x="56" y="780"/>
                        </a:lnTo>
                        <a:lnTo>
                          <a:pt x="79" y="790"/>
                        </a:lnTo>
                        <a:lnTo>
                          <a:pt x="105" y="796"/>
                        </a:lnTo>
                        <a:lnTo>
                          <a:pt x="119" y="797"/>
                        </a:lnTo>
                        <a:lnTo>
                          <a:pt x="135" y="796"/>
                        </a:lnTo>
                        <a:lnTo>
                          <a:pt x="150" y="793"/>
                        </a:lnTo>
                        <a:lnTo>
                          <a:pt x="165" y="790"/>
                        </a:lnTo>
                        <a:lnTo>
                          <a:pt x="179" y="785"/>
                        </a:lnTo>
                        <a:lnTo>
                          <a:pt x="190" y="781"/>
                        </a:lnTo>
                        <a:lnTo>
                          <a:pt x="198" y="775"/>
                        </a:lnTo>
                        <a:lnTo>
                          <a:pt x="203" y="768"/>
                        </a:lnTo>
                        <a:lnTo>
                          <a:pt x="206" y="759"/>
                        </a:lnTo>
                        <a:lnTo>
                          <a:pt x="211" y="745"/>
                        </a:lnTo>
                        <a:lnTo>
                          <a:pt x="218" y="729"/>
                        </a:lnTo>
                        <a:lnTo>
                          <a:pt x="224" y="709"/>
                        </a:lnTo>
                        <a:lnTo>
                          <a:pt x="231" y="691"/>
                        </a:lnTo>
                        <a:lnTo>
                          <a:pt x="236" y="672"/>
                        </a:lnTo>
                        <a:lnTo>
                          <a:pt x="241" y="658"/>
                        </a:lnTo>
                        <a:lnTo>
                          <a:pt x="244" y="646"/>
                        </a:lnTo>
                        <a:lnTo>
                          <a:pt x="250" y="623"/>
                        </a:lnTo>
                        <a:lnTo>
                          <a:pt x="257" y="591"/>
                        </a:lnTo>
                        <a:lnTo>
                          <a:pt x="262" y="555"/>
                        </a:lnTo>
                        <a:lnTo>
                          <a:pt x="262" y="523"/>
                        </a:lnTo>
                        <a:lnTo>
                          <a:pt x="260" y="485"/>
                        </a:lnTo>
                        <a:lnTo>
                          <a:pt x="262" y="442"/>
                        </a:lnTo>
                        <a:lnTo>
                          <a:pt x="266" y="399"/>
                        </a:lnTo>
                        <a:lnTo>
                          <a:pt x="272" y="361"/>
                        </a:lnTo>
                        <a:lnTo>
                          <a:pt x="274" y="346"/>
                        </a:lnTo>
                        <a:lnTo>
                          <a:pt x="275" y="334"/>
                        </a:lnTo>
                        <a:lnTo>
                          <a:pt x="275" y="325"/>
                        </a:lnTo>
                        <a:lnTo>
                          <a:pt x="275" y="321"/>
                        </a:lnTo>
                        <a:lnTo>
                          <a:pt x="282" y="315"/>
                        </a:lnTo>
                        <a:lnTo>
                          <a:pt x="288" y="307"/>
                        </a:lnTo>
                        <a:lnTo>
                          <a:pt x="295" y="299"/>
                        </a:lnTo>
                        <a:lnTo>
                          <a:pt x="301" y="291"/>
                        </a:lnTo>
                        <a:lnTo>
                          <a:pt x="305" y="283"/>
                        </a:lnTo>
                        <a:lnTo>
                          <a:pt x="310" y="275"/>
                        </a:lnTo>
                        <a:lnTo>
                          <a:pt x="312" y="268"/>
                        </a:lnTo>
                        <a:lnTo>
                          <a:pt x="312" y="262"/>
                        </a:lnTo>
                        <a:lnTo>
                          <a:pt x="310" y="255"/>
                        </a:lnTo>
                        <a:lnTo>
                          <a:pt x="305" y="247"/>
                        </a:lnTo>
                        <a:lnTo>
                          <a:pt x="299" y="238"/>
                        </a:lnTo>
                        <a:lnTo>
                          <a:pt x="293" y="229"/>
                        </a:lnTo>
                        <a:lnTo>
                          <a:pt x="285" y="217"/>
                        </a:lnTo>
                        <a:lnTo>
                          <a:pt x="277" y="205"/>
                        </a:lnTo>
                        <a:lnTo>
                          <a:pt x="268" y="191"/>
                        </a:lnTo>
                        <a:lnTo>
                          <a:pt x="262" y="175"/>
                        </a:lnTo>
                        <a:lnTo>
                          <a:pt x="256" y="154"/>
                        </a:lnTo>
                        <a:lnTo>
                          <a:pt x="249" y="129"/>
                        </a:lnTo>
                        <a:lnTo>
                          <a:pt x="242" y="100"/>
                        </a:lnTo>
                        <a:lnTo>
                          <a:pt x="234" y="72"/>
                        </a:lnTo>
                        <a:lnTo>
                          <a:pt x="224" y="46"/>
                        </a:lnTo>
                        <a:lnTo>
                          <a:pt x="211" y="24"/>
                        </a:lnTo>
                        <a:lnTo>
                          <a:pt x="196" y="8"/>
                        </a:lnTo>
                        <a:lnTo>
                          <a:pt x="178" y="0"/>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33" name="Freeform 72"/>
                  <p:cNvSpPr>
                    <a:spLocks/>
                  </p:cNvSpPr>
                  <p:nvPr/>
                </p:nvSpPr>
                <p:spPr bwMode="auto">
                  <a:xfrm>
                    <a:off x="3108" y="1653"/>
                    <a:ext cx="14" cy="14"/>
                  </a:xfrm>
                  <a:custGeom>
                    <a:avLst/>
                    <a:gdLst>
                      <a:gd name="T0" fmla="*/ 1 w 29"/>
                      <a:gd name="T1" fmla="*/ 3 h 29"/>
                      <a:gd name="T2" fmla="*/ 2 w 29"/>
                      <a:gd name="T3" fmla="*/ 3 h 29"/>
                      <a:gd name="T4" fmla="*/ 2 w 29"/>
                      <a:gd name="T5" fmla="*/ 3 h 29"/>
                      <a:gd name="T6" fmla="*/ 3 w 29"/>
                      <a:gd name="T7" fmla="*/ 2 h 29"/>
                      <a:gd name="T8" fmla="*/ 3 w 29"/>
                      <a:gd name="T9" fmla="*/ 2 h 29"/>
                      <a:gd name="T10" fmla="*/ 3 w 29"/>
                      <a:gd name="T11" fmla="*/ 1 h 29"/>
                      <a:gd name="T12" fmla="*/ 3 w 29"/>
                      <a:gd name="T13" fmla="*/ 0 h 29"/>
                      <a:gd name="T14" fmla="*/ 2 w 29"/>
                      <a:gd name="T15" fmla="*/ 0 h 29"/>
                      <a:gd name="T16" fmla="*/ 2 w 29"/>
                      <a:gd name="T17" fmla="*/ 0 h 29"/>
                      <a:gd name="T18" fmla="*/ 1 w 29"/>
                      <a:gd name="T19" fmla="*/ 0 h 29"/>
                      <a:gd name="T20" fmla="*/ 0 w 29"/>
                      <a:gd name="T21" fmla="*/ 0 h 29"/>
                      <a:gd name="T22" fmla="*/ 0 w 29"/>
                      <a:gd name="T23" fmla="*/ 0 h 29"/>
                      <a:gd name="T24" fmla="*/ 0 w 29"/>
                      <a:gd name="T25" fmla="*/ 1 h 29"/>
                      <a:gd name="T26" fmla="*/ 0 w 29"/>
                      <a:gd name="T27" fmla="*/ 2 h 29"/>
                      <a:gd name="T28" fmla="*/ 0 w 29"/>
                      <a:gd name="T29" fmla="*/ 2 h 29"/>
                      <a:gd name="T30" fmla="*/ 0 w 29"/>
                      <a:gd name="T31" fmla="*/ 3 h 29"/>
                      <a:gd name="T32" fmla="*/ 1 w 29"/>
                      <a:gd name="T33" fmla="*/ 3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2" y="29"/>
                        </a:moveTo>
                        <a:lnTo>
                          <a:pt x="18" y="29"/>
                        </a:lnTo>
                        <a:lnTo>
                          <a:pt x="23" y="25"/>
                        </a:lnTo>
                        <a:lnTo>
                          <a:pt x="26" y="22"/>
                        </a:lnTo>
                        <a:lnTo>
                          <a:pt x="29" y="16"/>
                        </a:lnTo>
                        <a:lnTo>
                          <a:pt x="29" y="11"/>
                        </a:lnTo>
                        <a:lnTo>
                          <a:pt x="26" y="6"/>
                        </a:lnTo>
                        <a:lnTo>
                          <a:pt x="22" y="2"/>
                        </a:lnTo>
                        <a:lnTo>
                          <a:pt x="16" y="0"/>
                        </a:lnTo>
                        <a:lnTo>
                          <a:pt x="10" y="0"/>
                        </a:lnTo>
                        <a:lnTo>
                          <a:pt x="6" y="2"/>
                        </a:lnTo>
                        <a:lnTo>
                          <a:pt x="2" y="7"/>
                        </a:lnTo>
                        <a:lnTo>
                          <a:pt x="0" y="13"/>
                        </a:lnTo>
                        <a:lnTo>
                          <a:pt x="0" y="19"/>
                        </a:lnTo>
                        <a:lnTo>
                          <a:pt x="3" y="23"/>
                        </a:lnTo>
                        <a:lnTo>
                          <a:pt x="7" y="27"/>
                        </a:lnTo>
                        <a:lnTo>
                          <a:pt x="12" y="29"/>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34" name="Freeform 73"/>
                  <p:cNvSpPr>
                    <a:spLocks/>
                  </p:cNvSpPr>
                  <p:nvPr/>
                </p:nvSpPr>
                <p:spPr bwMode="auto">
                  <a:xfrm>
                    <a:off x="3112" y="1605"/>
                    <a:ext cx="15" cy="14"/>
                  </a:xfrm>
                  <a:custGeom>
                    <a:avLst/>
                    <a:gdLst>
                      <a:gd name="T0" fmla="*/ 2 w 29"/>
                      <a:gd name="T1" fmla="*/ 4 h 28"/>
                      <a:gd name="T2" fmla="*/ 3 w 29"/>
                      <a:gd name="T3" fmla="*/ 4 h 28"/>
                      <a:gd name="T4" fmla="*/ 3 w 29"/>
                      <a:gd name="T5" fmla="*/ 4 h 28"/>
                      <a:gd name="T6" fmla="*/ 4 w 29"/>
                      <a:gd name="T7" fmla="*/ 3 h 28"/>
                      <a:gd name="T8" fmla="*/ 4 w 29"/>
                      <a:gd name="T9" fmla="*/ 2 h 28"/>
                      <a:gd name="T10" fmla="*/ 4 w 29"/>
                      <a:gd name="T11" fmla="*/ 2 h 28"/>
                      <a:gd name="T12" fmla="*/ 4 w 29"/>
                      <a:gd name="T13" fmla="*/ 1 h 28"/>
                      <a:gd name="T14" fmla="*/ 3 w 29"/>
                      <a:gd name="T15" fmla="*/ 1 h 28"/>
                      <a:gd name="T16" fmla="*/ 2 w 29"/>
                      <a:gd name="T17" fmla="*/ 0 h 28"/>
                      <a:gd name="T18" fmla="*/ 2 w 29"/>
                      <a:gd name="T19" fmla="*/ 0 h 28"/>
                      <a:gd name="T20" fmla="*/ 1 w 29"/>
                      <a:gd name="T21" fmla="*/ 1 h 28"/>
                      <a:gd name="T22" fmla="*/ 1 w 29"/>
                      <a:gd name="T23" fmla="*/ 1 h 28"/>
                      <a:gd name="T24" fmla="*/ 0 w 29"/>
                      <a:gd name="T25" fmla="*/ 2 h 28"/>
                      <a:gd name="T26" fmla="*/ 0 w 29"/>
                      <a:gd name="T27" fmla="*/ 3 h 28"/>
                      <a:gd name="T28" fmla="*/ 1 w 29"/>
                      <a:gd name="T29" fmla="*/ 3 h 28"/>
                      <a:gd name="T30" fmla="*/ 1 w 29"/>
                      <a:gd name="T31" fmla="*/ 4 h 28"/>
                      <a:gd name="T32" fmla="*/ 2 w 29"/>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8"/>
                      <a:gd name="T53" fmla="*/ 29 w 2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8">
                        <a:moveTo>
                          <a:pt x="13" y="28"/>
                        </a:moveTo>
                        <a:lnTo>
                          <a:pt x="18" y="27"/>
                        </a:lnTo>
                        <a:lnTo>
                          <a:pt x="23" y="25"/>
                        </a:lnTo>
                        <a:lnTo>
                          <a:pt x="26" y="21"/>
                        </a:lnTo>
                        <a:lnTo>
                          <a:pt x="29" y="16"/>
                        </a:lnTo>
                        <a:lnTo>
                          <a:pt x="29" y="10"/>
                        </a:lnTo>
                        <a:lnTo>
                          <a:pt x="26" y="4"/>
                        </a:lnTo>
                        <a:lnTo>
                          <a:pt x="22" y="1"/>
                        </a:lnTo>
                        <a:lnTo>
                          <a:pt x="16" y="0"/>
                        </a:lnTo>
                        <a:lnTo>
                          <a:pt x="10" y="0"/>
                        </a:lnTo>
                        <a:lnTo>
                          <a:pt x="6" y="2"/>
                        </a:lnTo>
                        <a:lnTo>
                          <a:pt x="2" y="6"/>
                        </a:lnTo>
                        <a:lnTo>
                          <a:pt x="0" y="11"/>
                        </a:lnTo>
                        <a:lnTo>
                          <a:pt x="0" y="17"/>
                        </a:lnTo>
                        <a:lnTo>
                          <a:pt x="3" y="23"/>
                        </a:lnTo>
                        <a:lnTo>
                          <a:pt x="7" y="26"/>
                        </a:lnTo>
                        <a:lnTo>
                          <a:pt x="13" y="28"/>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35" name="Freeform 74"/>
                  <p:cNvSpPr>
                    <a:spLocks/>
                  </p:cNvSpPr>
                  <p:nvPr/>
                </p:nvSpPr>
                <p:spPr bwMode="auto">
                  <a:xfrm>
                    <a:off x="3090" y="1947"/>
                    <a:ext cx="14" cy="14"/>
                  </a:xfrm>
                  <a:custGeom>
                    <a:avLst/>
                    <a:gdLst>
                      <a:gd name="T0" fmla="*/ 1 w 29"/>
                      <a:gd name="T1" fmla="*/ 3 h 29"/>
                      <a:gd name="T2" fmla="*/ 2 w 29"/>
                      <a:gd name="T3" fmla="*/ 3 h 29"/>
                      <a:gd name="T4" fmla="*/ 3 w 29"/>
                      <a:gd name="T5" fmla="*/ 3 h 29"/>
                      <a:gd name="T6" fmla="*/ 3 w 29"/>
                      <a:gd name="T7" fmla="*/ 2 h 29"/>
                      <a:gd name="T8" fmla="*/ 3 w 29"/>
                      <a:gd name="T9" fmla="*/ 2 h 29"/>
                      <a:gd name="T10" fmla="*/ 3 w 29"/>
                      <a:gd name="T11" fmla="*/ 1 h 29"/>
                      <a:gd name="T12" fmla="*/ 3 w 29"/>
                      <a:gd name="T13" fmla="*/ 0 h 29"/>
                      <a:gd name="T14" fmla="*/ 2 w 29"/>
                      <a:gd name="T15" fmla="*/ 0 h 29"/>
                      <a:gd name="T16" fmla="*/ 2 w 29"/>
                      <a:gd name="T17" fmla="*/ 0 h 29"/>
                      <a:gd name="T18" fmla="*/ 1 w 29"/>
                      <a:gd name="T19" fmla="*/ 0 h 29"/>
                      <a:gd name="T20" fmla="*/ 0 w 29"/>
                      <a:gd name="T21" fmla="*/ 0 h 29"/>
                      <a:gd name="T22" fmla="*/ 0 w 29"/>
                      <a:gd name="T23" fmla="*/ 0 h 29"/>
                      <a:gd name="T24" fmla="*/ 0 w 29"/>
                      <a:gd name="T25" fmla="*/ 1 h 29"/>
                      <a:gd name="T26" fmla="*/ 0 w 29"/>
                      <a:gd name="T27" fmla="*/ 2 h 29"/>
                      <a:gd name="T28" fmla="*/ 0 w 29"/>
                      <a:gd name="T29" fmla="*/ 2 h 29"/>
                      <a:gd name="T30" fmla="*/ 0 w 29"/>
                      <a:gd name="T31" fmla="*/ 3 h 29"/>
                      <a:gd name="T32" fmla="*/ 1 w 29"/>
                      <a:gd name="T33" fmla="*/ 3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3" y="29"/>
                        </a:moveTo>
                        <a:lnTo>
                          <a:pt x="18" y="29"/>
                        </a:lnTo>
                        <a:lnTo>
                          <a:pt x="24" y="25"/>
                        </a:lnTo>
                        <a:lnTo>
                          <a:pt x="28" y="22"/>
                        </a:lnTo>
                        <a:lnTo>
                          <a:pt x="29" y="16"/>
                        </a:lnTo>
                        <a:lnTo>
                          <a:pt x="29" y="10"/>
                        </a:lnTo>
                        <a:lnTo>
                          <a:pt x="26" y="6"/>
                        </a:lnTo>
                        <a:lnTo>
                          <a:pt x="22" y="2"/>
                        </a:lnTo>
                        <a:lnTo>
                          <a:pt x="16" y="0"/>
                        </a:lnTo>
                        <a:lnTo>
                          <a:pt x="10" y="0"/>
                        </a:lnTo>
                        <a:lnTo>
                          <a:pt x="6" y="2"/>
                        </a:lnTo>
                        <a:lnTo>
                          <a:pt x="2" y="7"/>
                        </a:lnTo>
                        <a:lnTo>
                          <a:pt x="0" y="13"/>
                        </a:lnTo>
                        <a:lnTo>
                          <a:pt x="1" y="18"/>
                        </a:lnTo>
                        <a:lnTo>
                          <a:pt x="3" y="23"/>
                        </a:lnTo>
                        <a:lnTo>
                          <a:pt x="7" y="26"/>
                        </a:lnTo>
                        <a:lnTo>
                          <a:pt x="13" y="29"/>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36" name="Freeform 75"/>
                  <p:cNvSpPr>
                    <a:spLocks/>
                  </p:cNvSpPr>
                  <p:nvPr/>
                </p:nvSpPr>
                <p:spPr bwMode="auto">
                  <a:xfrm>
                    <a:off x="3029" y="1820"/>
                    <a:ext cx="165" cy="376"/>
                  </a:xfrm>
                  <a:custGeom>
                    <a:avLst/>
                    <a:gdLst>
                      <a:gd name="T0" fmla="*/ 2 w 329"/>
                      <a:gd name="T1" fmla="*/ 92 h 752"/>
                      <a:gd name="T2" fmla="*/ 5 w 329"/>
                      <a:gd name="T3" fmla="*/ 92 h 752"/>
                      <a:gd name="T4" fmla="*/ 8 w 329"/>
                      <a:gd name="T5" fmla="*/ 92 h 752"/>
                      <a:gd name="T6" fmla="*/ 11 w 329"/>
                      <a:gd name="T7" fmla="*/ 93 h 752"/>
                      <a:gd name="T8" fmla="*/ 15 w 329"/>
                      <a:gd name="T9" fmla="*/ 93 h 752"/>
                      <a:gd name="T10" fmla="*/ 19 w 329"/>
                      <a:gd name="T11" fmla="*/ 94 h 752"/>
                      <a:gd name="T12" fmla="*/ 22 w 329"/>
                      <a:gd name="T13" fmla="*/ 94 h 752"/>
                      <a:gd name="T14" fmla="*/ 24 w 329"/>
                      <a:gd name="T15" fmla="*/ 94 h 752"/>
                      <a:gd name="T16" fmla="*/ 26 w 329"/>
                      <a:gd name="T17" fmla="*/ 94 h 752"/>
                      <a:gd name="T18" fmla="*/ 30 w 329"/>
                      <a:gd name="T19" fmla="*/ 93 h 752"/>
                      <a:gd name="T20" fmla="*/ 35 w 329"/>
                      <a:gd name="T21" fmla="*/ 92 h 752"/>
                      <a:gd name="T22" fmla="*/ 39 w 329"/>
                      <a:gd name="T23" fmla="*/ 91 h 752"/>
                      <a:gd name="T24" fmla="*/ 41 w 329"/>
                      <a:gd name="T25" fmla="*/ 91 h 752"/>
                      <a:gd name="T26" fmla="*/ 42 w 329"/>
                      <a:gd name="T27" fmla="*/ 90 h 752"/>
                      <a:gd name="T28" fmla="*/ 41 w 329"/>
                      <a:gd name="T29" fmla="*/ 87 h 752"/>
                      <a:gd name="T30" fmla="*/ 40 w 329"/>
                      <a:gd name="T31" fmla="*/ 80 h 752"/>
                      <a:gd name="T32" fmla="*/ 39 w 329"/>
                      <a:gd name="T33" fmla="*/ 71 h 752"/>
                      <a:gd name="T34" fmla="*/ 37 w 329"/>
                      <a:gd name="T35" fmla="*/ 51 h 752"/>
                      <a:gd name="T36" fmla="*/ 34 w 329"/>
                      <a:gd name="T37" fmla="*/ 41 h 752"/>
                      <a:gd name="T38" fmla="*/ 33 w 329"/>
                      <a:gd name="T39" fmla="*/ 35 h 752"/>
                      <a:gd name="T40" fmla="*/ 33 w 329"/>
                      <a:gd name="T41" fmla="*/ 30 h 752"/>
                      <a:gd name="T42" fmla="*/ 34 w 329"/>
                      <a:gd name="T43" fmla="*/ 24 h 752"/>
                      <a:gd name="T44" fmla="*/ 34 w 329"/>
                      <a:gd name="T45" fmla="*/ 20 h 752"/>
                      <a:gd name="T46" fmla="*/ 35 w 329"/>
                      <a:gd name="T47" fmla="*/ 9 h 752"/>
                      <a:gd name="T48" fmla="*/ 34 w 329"/>
                      <a:gd name="T49" fmla="*/ 3 h 752"/>
                      <a:gd name="T50" fmla="*/ 32 w 329"/>
                      <a:gd name="T51" fmla="*/ 1 h 752"/>
                      <a:gd name="T52" fmla="*/ 29 w 329"/>
                      <a:gd name="T53" fmla="*/ 1 h 752"/>
                      <a:gd name="T54" fmla="*/ 26 w 329"/>
                      <a:gd name="T55" fmla="*/ 1 h 752"/>
                      <a:gd name="T56" fmla="*/ 24 w 329"/>
                      <a:gd name="T57" fmla="*/ 1 h 752"/>
                      <a:gd name="T58" fmla="*/ 20 w 329"/>
                      <a:gd name="T59" fmla="*/ 3 h 752"/>
                      <a:gd name="T60" fmla="*/ 16 w 329"/>
                      <a:gd name="T61" fmla="*/ 1 h 752"/>
                      <a:gd name="T62" fmla="*/ 12 w 329"/>
                      <a:gd name="T63" fmla="*/ 1 h 752"/>
                      <a:gd name="T64" fmla="*/ 10 w 329"/>
                      <a:gd name="T65" fmla="*/ 1 h 752"/>
                      <a:gd name="T66" fmla="*/ 9 w 329"/>
                      <a:gd name="T67" fmla="*/ 5 h 752"/>
                      <a:gd name="T68" fmla="*/ 8 w 329"/>
                      <a:gd name="T69" fmla="*/ 7 h 752"/>
                      <a:gd name="T70" fmla="*/ 5 w 329"/>
                      <a:gd name="T71" fmla="*/ 13 h 752"/>
                      <a:gd name="T72" fmla="*/ 2 w 329"/>
                      <a:gd name="T73" fmla="*/ 20 h 752"/>
                      <a:gd name="T74" fmla="*/ 0 w 329"/>
                      <a:gd name="T75" fmla="*/ 26 h 752"/>
                      <a:gd name="T76" fmla="*/ 2 w 329"/>
                      <a:gd name="T77" fmla="*/ 36 h 752"/>
                      <a:gd name="T78" fmla="*/ 2 w 329"/>
                      <a:gd name="T79" fmla="*/ 46 h 752"/>
                      <a:gd name="T80" fmla="*/ 2 w 329"/>
                      <a:gd name="T81" fmla="*/ 58 h 752"/>
                      <a:gd name="T82" fmla="*/ 2 w 329"/>
                      <a:gd name="T83" fmla="*/ 83 h 7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9"/>
                      <a:gd name="T127" fmla="*/ 0 h 752"/>
                      <a:gd name="T128" fmla="*/ 329 w 329"/>
                      <a:gd name="T129" fmla="*/ 752 h 7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9" h="752">
                        <a:moveTo>
                          <a:pt x="8" y="727"/>
                        </a:moveTo>
                        <a:lnTo>
                          <a:pt x="14" y="729"/>
                        </a:lnTo>
                        <a:lnTo>
                          <a:pt x="22" y="730"/>
                        </a:lnTo>
                        <a:lnTo>
                          <a:pt x="33" y="732"/>
                        </a:lnTo>
                        <a:lnTo>
                          <a:pt x="45" y="733"/>
                        </a:lnTo>
                        <a:lnTo>
                          <a:pt x="58" y="736"/>
                        </a:lnTo>
                        <a:lnTo>
                          <a:pt x="72" y="738"/>
                        </a:lnTo>
                        <a:lnTo>
                          <a:pt x="87" y="740"/>
                        </a:lnTo>
                        <a:lnTo>
                          <a:pt x="103" y="741"/>
                        </a:lnTo>
                        <a:lnTo>
                          <a:pt x="118" y="744"/>
                        </a:lnTo>
                        <a:lnTo>
                          <a:pt x="133" y="746"/>
                        </a:lnTo>
                        <a:lnTo>
                          <a:pt x="146" y="747"/>
                        </a:lnTo>
                        <a:lnTo>
                          <a:pt x="160" y="748"/>
                        </a:lnTo>
                        <a:lnTo>
                          <a:pt x="172" y="749"/>
                        </a:lnTo>
                        <a:lnTo>
                          <a:pt x="181" y="750"/>
                        </a:lnTo>
                        <a:lnTo>
                          <a:pt x="189" y="752"/>
                        </a:lnTo>
                        <a:lnTo>
                          <a:pt x="195" y="752"/>
                        </a:lnTo>
                        <a:lnTo>
                          <a:pt x="206" y="750"/>
                        </a:lnTo>
                        <a:lnTo>
                          <a:pt x="221" y="746"/>
                        </a:lnTo>
                        <a:lnTo>
                          <a:pt x="239" y="741"/>
                        </a:lnTo>
                        <a:lnTo>
                          <a:pt x="259" y="736"/>
                        </a:lnTo>
                        <a:lnTo>
                          <a:pt x="278" y="731"/>
                        </a:lnTo>
                        <a:lnTo>
                          <a:pt x="296" y="726"/>
                        </a:lnTo>
                        <a:lnTo>
                          <a:pt x="312" y="725"/>
                        </a:lnTo>
                        <a:lnTo>
                          <a:pt x="322" y="727"/>
                        </a:lnTo>
                        <a:lnTo>
                          <a:pt x="326" y="726"/>
                        </a:lnTo>
                        <a:lnTo>
                          <a:pt x="328" y="722"/>
                        </a:lnTo>
                        <a:lnTo>
                          <a:pt x="329" y="714"/>
                        </a:lnTo>
                        <a:lnTo>
                          <a:pt x="327" y="706"/>
                        </a:lnTo>
                        <a:lnTo>
                          <a:pt x="322" y="691"/>
                        </a:lnTo>
                        <a:lnTo>
                          <a:pt x="318" y="664"/>
                        </a:lnTo>
                        <a:lnTo>
                          <a:pt x="314" y="636"/>
                        </a:lnTo>
                        <a:lnTo>
                          <a:pt x="312" y="612"/>
                        </a:lnTo>
                        <a:lnTo>
                          <a:pt x="309" y="567"/>
                        </a:lnTo>
                        <a:lnTo>
                          <a:pt x="303" y="490"/>
                        </a:lnTo>
                        <a:lnTo>
                          <a:pt x="295" y="409"/>
                        </a:lnTo>
                        <a:lnTo>
                          <a:pt x="283" y="353"/>
                        </a:lnTo>
                        <a:lnTo>
                          <a:pt x="272" y="322"/>
                        </a:lnTo>
                        <a:lnTo>
                          <a:pt x="262" y="295"/>
                        </a:lnTo>
                        <a:lnTo>
                          <a:pt x="257" y="273"/>
                        </a:lnTo>
                        <a:lnTo>
                          <a:pt x="259" y="259"/>
                        </a:lnTo>
                        <a:lnTo>
                          <a:pt x="264" y="241"/>
                        </a:lnTo>
                        <a:lnTo>
                          <a:pt x="266" y="218"/>
                        </a:lnTo>
                        <a:lnTo>
                          <a:pt x="267" y="196"/>
                        </a:lnTo>
                        <a:lnTo>
                          <a:pt x="267" y="180"/>
                        </a:lnTo>
                        <a:lnTo>
                          <a:pt x="269" y="157"/>
                        </a:lnTo>
                        <a:lnTo>
                          <a:pt x="275" y="114"/>
                        </a:lnTo>
                        <a:lnTo>
                          <a:pt x="280" y="66"/>
                        </a:lnTo>
                        <a:lnTo>
                          <a:pt x="277" y="19"/>
                        </a:lnTo>
                        <a:lnTo>
                          <a:pt x="269" y="17"/>
                        </a:lnTo>
                        <a:lnTo>
                          <a:pt x="260" y="15"/>
                        </a:lnTo>
                        <a:lnTo>
                          <a:pt x="251" y="14"/>
                        </a:lnTo>
                        <a:lnTo>
                          <a:pt x="241" y="12"/>
                        </a:lnTo>
                        <a:lnTo>
                          <a:pt x="229" y="12"/>
                        </a:lnTo>
                        <a:lnTo>
                          <a:pt x="219" y="11"/>
                        </a:lnTo>
                        <a:lnTo>
                          <a:pt x="208" y="11"/>
                        </a:lnTo>
                        <a:lnTo>
                          <a:pt x="199" y="12"/>
                        </a:lnTo>
                        <a:lnTo>
                          <a:pt x="188" y="13"/>
                        </a:lnTo>
                        <a:lnTo>
                          <a:pt x="174" y="15"/>
                        </a:lnTo>
                        <a:lnTo>
                          <a:pt x="158" y="17"/>
                        </a:lnTo>
                        <a:lnTo>
                          <a:pt x="141" y="17"/>
                        </a:lnTo>
                        <a:lnTo>
                          <a:pt x="123" y="15"/>
                        </a:lnTo>
                        <a:lnTo>
                          <a:pt x="106" y="12"/>
                        </a:lnTo>
                        <a:lnTo>
                          <a:pt x="92" y="7"/>
                        </a:lnTo>
                        <a:lnTo>
                          <a:pt x="82" y="0"/>
                        </a:lnTo>
                        <a:lnTo>
                          <a:pt x="77" y="15"/>
                        </a:lnTo>
                        <a:lnTo>
                          <a:pt x="73" y="27"/>
                        </a:lnTo>
                        <a:lnTo>
                          <a:pt x="69" y="36"/>
                        </a:lnTo>
                        <a:lnTo>
                          <a:pt x="68" y="44"/>
                        </a:lnTo>
                        <a:lnTo>
                          <a:pt x="60" y="61"/>
                        </a:lnTo>
                        <a:lnTo>
                          <a:pt x="49" y="81"/>
                        </a:lnTo>
                        <a:lnTo>
                          <a:pt x="36" y="104"/>
                        </a:lnTo>
                        <a:lnTo>
                          <a:pt x="23" y="129"/>
                        </a:lnTo>
                        <a:lnTo>
                          <a:pt x="13" y="156"/>
                        </a:lnTo>
                        <a:lnTo>
                          <a:pt x="5" y="184"/>
                        </a:lnTo>
                        <a:lnTo>
                          <a:pt x="0" y="211"/>
                        </a:lnTo>
                        <a:lnTo>
                          <a:pt x="1" y="238"/>
                        </a:lnTo>
                        <a:lnTo>
                          <a:pt x="10" y="287"/>
                        </a:lnTo>
                        <a:lnTo>
                          <a:pt x="13" y="330"/>
                        </a:lnTo>
                        <a:lnTo>
                          <a:pt x="15" y="368"/>
                        </a:lnTo>
                        <a:lnTo>
                          <a:pt x="14" y="403"/>
                        </a:lnTo>
                        <a:lnTo>
                          <a:pt x="13" y="464"/>
                        </a:lnTo>
                        <a:lnTo>
                          <a:pt x="11" y="560"/>
                        </a:lnTo>
                        <a:lnTo>
                          <a:pt x="10" y="659"/>
                        </a:lnTo>
                        <a:lnTo>
                          <a:pt x="8" y="727"/>
                        </a:lnTo>
                        <a:close/>
                      </a:path>
                    </a:pathLst>
                  </a:custGeom>
                  <a:solidFill>
                    <a:srgbClr val="0000B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37" name="Freeform 76"/>
                  <p:cNvSpPr>
                    <a:spLocks/>
                  </p:cNvSpPr>
                  <p:nvPr/>
                </p:nvSpPr>
                <p:spPr bwMode="auto">
                  <a:xfrm>
                    <a:off x="3034" y="1598"/>
                    <a:ext cx="130" cy="317"/>
                  </a:xfrm>
                  <a:custGeom>
                    <a:avLst/>
                    <a:gdLst>
                      <a:gd name="T0" fmla="*/ 2 w 260"/>
                      <a:gd name="T1" fmla="*/ 70 h 633"/>
                      <a:gd name="T2" fmla="*/ 1 w 260"/>
                      <a:gd name="T3" fmla="*/ 74 h 633"/>
                      <a:gd name="T4" fmla="*/ 1 w 260"/>
                      <a:gd name="T5" fmla="*/ 76 h 633"/>
                      <a:gd name="T6" fmla="*/ 4 w 260"/>
                      <a:gd name="T7" fmla="*/ 77 h 633"/>
                      <a:gd name="T8" fmla="*/ 9 w 260"/>
                      <a:gd name="T9" fmla="*/ 79 h 633"/>
                      <a:gd name="T10" fmla="*/ 14 w 260"/>
                      <a:gd name="T11" fmla="*/ 79 h 633"/>
                      <a:gd name="T12" fmla="*/ 19 w 260"/>
                      <a:gd name="T13" fmla="*/ 80 h 633"/>
                      <a:gd name="T14" fmla="*/ 23 w 260"/>
                      <a:gd name="T15" fmla="*/ 79 h 633"/>
                      <a:gd name="T16" fmla="*/ 26 w 260"/>
                      <a:gd name="T17" fmla="*/ 78 h 633"/>
                      <a:gd name="T18" fmla="*/ 27 w 260"/>
                      <a:gd name="T19" fmla="*/ 78 h 633"/>
                      <a:gd name="T20" fmla="*/ 27 w 260"/>
                      <a:gd name="T21" fmla="*/ 77 h 633"/>
                      <a:gd name="T22" fmla="*/ 28 w 260"/>
                      <a:gd name="T23" fmla="*/ 75 h 633"/>
                      <a:gd name="T24" fmla="*/ 29 w 260"/>
                      <a:gd name="T25" fmla="*/ 73 h 633"/>
                      <a:gd name="T26" fmla="*/ 30 w 260"/>
                      <a:gd name="T27" fmla="*/ 72 h 633"/>
                      <a:gd name="T28" fmla="*/ 30 w 260"/>
                      <a:gd name="T29" fmla="*/ 68 h 633"/>
                      <a:gd name="T30" fmla="*/ 30 w 260"/>
                      <a:gd name="T31" fmla="*/ 60 h 633"/>
                      <a:gd name="T32" fmla="*/ 30 w 260"/>
                      <a:gd name="T33" fmla="*/ 54 h 633"/>
                      <a:gd name="T34" fmla="*/ 31 w 260"/>
                      <a:gd name="T35" fmla="*/ 39 h 633"/>
                      <a:gd name="T36" fmla="*/ 33 w 260"/>
                      <a:gd name="T37" fmla="*/ 31 h 633"/>
                      <a:gd name="T38" fmla="*/ 31 w 260"/>
                      <a:gd name="T39" fmla="*/ 23 h 633"/>
                      <a:gd name="T40" fmla="*/ 30 w 260"/>
                      <a:gd name="T41" fmla="*/ 14 h 633"/>
                      <a:gd name="T42" fmla="*/ 28 w 260"/>
                      <a:gd name="T43" fmla="*/ 7 h 633"/>
                      <a:gd name="T44" fmla="*/ 26 w 260"/>
                      <a:gd name="T45" fmla="*/ 4 h 633"/>
                      <a:gd name="T46" fmla="*/ 23 w 260"/>
                      <a:gd name="T47" fmla="*/ 2 h 633"/>
                      <a:gd name="T48" fmla="*/ 21 w 260"/>
                      <a:gd name="T49" fmla="*/ 1 h 633"/>
                      <a:gd name="T50" fmla="*/ 18 w 260"/>
                      <a:gd name="T51" fmla="*/ 0 h 633"/>
                      <a:gd name="T52" fmla="*/ 14 w 260"/>
                      <a:gd name="T53" fmla="*/ 2 h 633"/>
                      <a:gd name="T54" fmla="*/ 10 w 260"/>
                      <a:gd name="T55" fmla="*/ 6 h 633"/>
                      <a:gd name="T56" fmla="*/ 7 w 260"/>
                      <a:gd name="T57" fmla="*/ 13 h 633"/>
                      <a:gd name="T58" fmla="*/ 5 w 260"/>
                      <a:gd name="T59" fmla="*/ 21 h 633"/>
                      <a:gd name="T60" fmla="*/ 5 w 260"/>
                      <a:gd name="T61" fmla="*/ 35 h 633"/>
                      <a:gd name="T62" fmla="*/ 5 w 260"/>
                      <a:gd name="T63" fmla="*/ 48 h 633"/>
                      <a:gd name="T64" fmla="*/ 4 w 260"/>
                      <a:gd name="T65" fmla="*/ 55 h 633"/>
                      <a:gd name="T66" fmla="*/ 3 w 260"/>
                      <a:gd name="T67" fmla="*/ 63 h 633"/>
                      <a:gd name="T68" fmla="*/ 1 w 260"/>
                      <a:gd name="T69" fmla="*/ 65 h 633"/>
                      <a:gd name="T70" fmla="*/ 1 w 260"/>
                      <a:gd name="T71" fmla="*/ 68 h 6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0"/>
                      <a:gd name="T109" fmla="*/ 0 h 633"/>
                      <a:gd name="T110" fmla="*/ 260 w 260"/>
                      <a:gd name="T111" fmla="*/ 633 h 6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0" h="633">
                        <a:moveTo>
                          <a:pt x="19" y="548"/>
                        </a:moveTo>
                        <a:lnTo>
                          <a:pt x="16" y="557"/>
                        </a:lnTo>
                        <a:lnTo>
                          <a:pt x="8" y="575"/>
                        </a:lnTo>
                        <a:lnTo>
                          <a:pt x="1" y="591"/>
                        </a:lnTo>
                        <a:lnTo>
                          <a:pt x="0" y="602"/>
                        </a:lnTo>
                        <a:lnTo>
                          <a:pt x="5" y="606"/>
                        </a:lnTo>
                        <a:lnTo>
                          <a:pt x="17" y="610"/>
                        </a:lnTo>
                        <a:lnTo>
                          <a:pt x="32" y="616"/>
                        </a:lnTo>
                        <a:lnTo>
                          <a:pt x="51" y="621"/>
                        </a:lnTo>
                        <a:lnTo>
                          <a:pt x="72" y="625"/>
                        </a:lnTo>
                        <a:lnTo>
                          <a:pt x="95" y="630"/>
                        </a:lnTo>
                        <a:lnTo>
                          <a:pt x="118" y="632"/>
                        </a:lnTo>
                        <a:lnTo>
                          <a:pt x="140" y="633"/>
                        </a:lnTo>
                        <a:lnTo>
                          <a:pt x="159" y="633"/>
                        </a:lnTo>
                        <a:lnTo>
                          <a:pt x="177" y="631"/>
                        </a:lnTo>
                        <a:lnTo>
                          <a:pt x="190" y="630"/>
                        </a:lnTo>
                        <a:lnTo>
                          <a:pt x="202" y="626"/>
                        </a:lnTo>
                        <a:lnTo>
                          <a:pt x="210" y="624"/>
                        </a:lnTo>
                        <a:lnTo>
                          <a:pt x="216" y="623"/>
                        </a:lnTo>
                        <a:lnTo>
                          <a:pt x="219" y="621"/>
                        </a:lnTo>
                        <a:lnTo>
                          <a:pt x="220" y="621"/>
                        </a:lnTo>
                        <a:lnTo>
                          <a:pt x="222" y="609"/>
                        </a:lnTo>
                        <a:lnTo>
                          <a:pt x="224" y="600"/>
                        </a:lnTo>
                        <a:lnTo>
                          <a:pt x="225" y="593"/>
                        </a:lnTo>
                        <a:lnTo>
                          <a:pt x="227" y="588"/>
                        </a:lnTo>
                        <a:lnTo>
                          <a:pt x="232" y="584"/>
                        </a:lnTo>
                        <a:lnTo>
                          <a:pt x="236" y="577"/>
                        </a:lnTo>
                        <a:lnTo>
                          <a:pt x="240" y="569"/>
                        </a:lnTo>
                        <a:lnTo>
                          <a:pt x="241" y="560"/>
                        </a:lnTo>
                        <a:lnTo>
                          <a:pt x="241" y="539"/>
                        </a:lnTo>
                        <a:lnTo>
                          <a:pt x="243" y="507"/>
                        </a:lnTo>
                        <a:lnTo>
                          <a:pt x="244" y="476"/>
                        </a:lnTo>
                        <a:lnTo>
                          <a:pt x="244" y="458"/>
                        </a:lnTo>
                        <a:lnTo>
                          <a:pt x="247" y="429"/>
                        </a:lnTo>
                        <a:lnTo>
                          <a:pt x="250" y="371"/>
                        </a:lnTo>
                        <a:lnTo>
                          <a:pt x="255" y="307"/>
                        </a:lnTo>
                        <a:lnTo>
                          <a:pt x="259" y="262"/>
                        </a:lnTo>
                        <a:lnTo>
                          <a:pt x="260" y="243"/>
                        </a:lnTo>
                        <a:lnTo>
                          <a:pt x="258" y="215"/>
                        </a:lnTo>
                        <a:lnTo>
                          <a:pt x="254" y="181"/>
                        </a:lnTo>
                        <a:lnTo>
                          <a:pt x="248" y="145"/>
                        </a:lnTo>
                        <a:lnTo>
                          <a:pt x="240" y="108"/>
                        </a:lnTo>
                        <a:lnTo>
                          <a:pt x="232" y="76"/>
                        </a:lnTo>
                        <a:lnTo>
                          <a:pt x="224" y="50"/>
                        </a:lnTo>
                        <a:lnTo>
                          <a:pt x="216" y="34"/>
                        </a:lnTo>
                        <a:lnTo>
                          <a:pt x="208" y="25"/>
                        </a:lnTo>
                        <a:lnTo>
                          <a:pt x="200" y="17"/>
                        </a:lnTo>
                        <a:lnTo>
                          <a:pt x="190" y="10"/>
                        </a:lnTo>
                        <a:lnTo>
                          <a:pt x="181" y="5"/>
                        </a:lnTo>
                        <a:lnTo>
                          <a:pt x="171" y="1"/>
                        </a:lnTo>
                        <a:lnTo>
                          <a:pt x="159" y="0"/>
                        </a:lnTo>
                        <a:lnTo>
                          <a:pt x="145" y="0"/>
                        </a:lnTo>
                        <a:lnTo>
                          <a:pt x="131" y="1"/>
                        </a:lnTo>
                        <a:lnTo>
                          <a:pt x="117" y="12"/>
                        </a:lnTo>
                        <a:lnTo>
                          <a:pt x="102" y="28"/>
                        </a:lnTo>
                        <a:lnTo>
                          <a:pt x="87" y="48"/>
                        </a:lnTo>
                        <a:lnTo>
                          <a:pt x="72" y="72"/>
                        </a:lnTo>
                        <a:lnTo>
                          <a:pt x="59" y="100"/>
                        </a:lnTo>
                        <a:lnTo>
                          <a:pt x="48" y="131"/>
                        </a:lnTo>
                        <a:lnTo>
                          <a:pt x="41" y="167"/>
                        </a:lnTo>
                        <a:lnTo>
                          <a:pt x="39" y="206"/>
                        </a:lnTo>
                        <a:lnTo>
                          <a:pt x="40" y="280"/>
                        </a:lnTo>
                        <a:lnTo>
                          <a:pt x="42" y="336"/>
                        </a:lnTo>
                        <a:lnTo>
                          <a:pt x="44" y="378"/>
                        </a:lnTo>
                        <a:lnTo>
                          <a:pt x="42" y="405"/>
                        </a:lnTo>
                        <a:lnTo>
                          <a:pt x="37" y="433"/>
                        </a:lnTo>
                        <a:lnTo>
                          <a:pt x="32" y="467"/>
                        </a:lnTo>
                        <a:lnTo>
                          <a:pt x="25" y="499"/>
                        </a:lnTo>
                        <a:lnTo>
                          <a:pt x="17" y="515"/>
                        </a:lnTo>
                        <a:lnTo>
                          <a:pt x="12" y="520"/>
                        </a:lnTo>
                        <a:lnTo>
                          <a:pt x="11" y="530"/>
                        </a:lnTo>
                        <a:lnTo>
                          <a:pt x="13" y="539"/>
                        </a:lnTo>
                        <a:lnTo>
                          <a:pt x="19" y="548"/>
                        </a:lnTo>
                        <a:close/>
                      </a:path>
                    </a:pathLst>
                  </a:custGeom>
                  <a:solidFill>
                    <a:srgbClr val="9999FF"/>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38" name="Freeform 77"/>
                  <p:cNvSpPr>
                    <a:spLocks/>
                  </p:cNvSpPr>
                  <p:nvPr/>
                </p:nvSpPr>
                <p:spPr bwMode="auto">
                  <a:xfrm>
                    <a:off x="3099" y="1577"/>
                    <a:ext cx="93" cy="252"/>
                  </a:xfrm>
                  <a:custGeom>
                    <a:avLst/>
                    <a:gdLst>
                      <a:gd name="T0" fmla="*/ 1 w 186"/>
                      <a:gd name="T1" fmla="*/ 5 h 505"/>
                      <a:gd name="T2" fmla="*/ 5 w 186"/>
                      <a:gd name="T3" fmla="*/ 5 h 505"/>
                      <a:gd name="T4" fmla="*/ 7 w 186"/>
                      <a:gd name="T5" fmla="*/ 6 h 505"/>
                      <a:gd name="T6" fmla="*/ 10 w 186"/>
                      <a:gd name="T7" fmla="*/ 8 h 505"/>
                      <a:gd name="T8" fmla="*/ 12 w 186"/>
                      <a:gd name="T9" fmla="*/ 11 h 505"/>
                      <a:gd name="T10" fmla="*/ 13 w 186"/>
                      <a:gd name="T11" fmla="*/ 18 h 505"/>
                      <a:gd name="T12" fmla="*/ 15 w 186"/>
                      <a:gd name="T13" fmla="*/ 27 h 505"/>
                      <a:gd name="T14" fmla="*/ 17 w 186"/>
                      <a:gd name="T15" fmla="*/ 35 h 505"/>
                      <a:gd name="T16" fmla="*/ 15 w 186"/>
                      <a:gd name="T17" fmla="*/ 43 h 505"/>
                      <a:gd name="T18" fmla="*/ 14 w 186"/>
                      <a:gd name="T19" fmla="*/ 58 h 505"/>
                      <a:gd name="T20" fmla="*/ 14 w 186"/>
                      <a:gd name="T21" fmla="*/ 62 h 505"/>
                      <a:gd name="T22" fmla="*/ 15 w 186"/>
                      <a:gd name="T23" fmla="*/ 62 h 505"/>
                      <a:gd name="T24" fmla="*/ 17 w 186"/>
                      <a:gd name="T25" fmla="*/ 63 h 505"/>
                      <a:gd name="T26" fmla="*/ 19 w 186"/>
                      <a:gd name="T27" fmla="*/ 62 h 505"/>
                      <a:gd name="T28" fmla="*/ 20 w 186"/>
                      <a:gd name="T29" fmla="*/ 60 h 505"/>
                      <a:gd name="T30" fmla="*/ 21 w 186"/>
                      <a:gd name="T31" fmla="*/ 54 h 505"/>
                      <a:gd name="T32" fmla="*/ 21 w 186"/>
                      <a:gd name="T33" fmla="*/ 47 h 505"/>
                      <a:gd name="T34" fmla="*/ 23 w 186"/>
                      <a:gd name="T35" fmla="*/ 41 h 505"/>
                      <a:gd name="T36" fmla="*/ 23 w 186"/>
                      <a:gd name="T37" fmla="*/ 36 h 505"/>
                      <a:gd name="T38" fmla="*/ 21 w 186"/>
                      <a:gd name="T39" fmla="*/ 32 h 505"/>
                      <a:gd name="T40" fmla="*/ 20 w 186"/>
                      <a:gd name="T41" fmla="*/ 31 h 505"/>
                      <a:gd name="T42" fmla="*/ 20 w 186"/>
                      <a:gd name="T43" fmla="*/ 30 h 505"/>
                      <a:gd name="T44" fmla="*/ 21 w 186"/>
                      <a:gd name="T45" fmla="*/ 28 h 505"/>
                      <a:gd name="T46" fmla="*/ 21 w 186"/>
                      <a:gd name="T47" fmla="*/ 26 h 505"/>
                      <a:gd name="T48" fmla="*/ 22 w 186"/>
                      <a:gd name="T49" fmla="*/ 25 h 505"/>
                      <a:gd name="T50" fmla="*/ 23 w 186"/>
                      <a:gd name="T51" fmla="*/ 22 h 505"/>
                      <a:gd name="T52" fmla="*/ 22 w 186"/>
                      <a:gd name="T53" fmla="*/ 20 h 505"/>
                      <a:gd name="T54" fmla="*/ 21 w 186"/>
                      <a:gd name="T55" fmla="*/ 19 h 505"/>
                      <a:gd name="T56" fmla="*/ 19 w 186"/>
                      <a:gd name="T57" fmla="*/ 18 h 505"/>
                      <a:gd name="T58" fmla="*/ 18 w 186"/>
                      <a:gd name="T59" fmla="*/ 15 h 505"/>
                      <a:gd name="T60" fmla="*/ 15 w 186"/>
                      <a:gd name="T61" fmla="*/ 12 h 505"/>
                      <a:gd name="T62" fmla="*/ 13 w 186"/>
                      <a:gd name="T63" fmla="*/ 8 h 505"/>
                      <a:gd name="T64" fmla="*/ 11 w 186"/>
                      <a:gd name="T65" fmla="*/ 4 h 505"/>
                      <a:gd name="T66" fmla="*/ 6 w 186"/>
                      <a:gd name="T67" fmla="*/ 1 h 505"/>
                      <a:gd name="T68" fmla="*/ 3 w 186"/>
                      <a:gd name="T69" fmla="*/ 0 h 505"/>
                      <a:gd name="T70" fmla="*/ 1 w 186"/>
                      <a:gd name="T71" fmla="*/ 2 h 505"/>
                      <a:gd name="T72" fmla="*/ 0 w 186"/>
                      <a:gd name="T73" fmla="*/ 5 h 5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505"/>
                      <a:gd name="T113" fmla="*/ 186 w 186"/>
                      <a:gd name="T114" fmla="*/ 505 h 5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505">
                        <a:moveTo>
                          <a:pt x="0" y="43"/>
                        </a:moveTo>
                        <a:lnTo>
                          <a:pt x="14" y="42"/>
                        </a:lnTo>
                        <a:lnTo>
                          <a:pt x="28" y="42"/>
                        </a:lnTo>
                        <a:lnTo>
                          <a:pt x="40" y="43"/>
                        </a:lnTo>
                        <a:lnTo>
                          <a:pt x="50" y="47"/>
                        </a:lnTo>
                        <a:lnTo>
                          <a:pt x="59" y="52"/>
                        </a:lnTo>
                        <a:lnTo>
                          <a:pt x="69" y="59"/>
                        </a:lnTo>
                        <a:lnTo>
                          <a:pt x="77" y="67"/>
                        </a:lnTo>
                        <a:lnTo>
                          <a:pt x="85" y="76"/>
                        </a:lnTo>
                        <a:lnTo>
                          <a:pt x="93" y="92"/>
                        </a:lnTo>
                        <a:lnTo>
                          <a:pt x="101" y="118"/>
                        </a:lnTo>
                        <a:lnTo>
                          <a:pt x="109" y="150"/>
                        </a:lnTo>
                        <a:lnTo>
                          <a:pt x="117" y="187"/>
                        </a:lnTo>
                        <a:lnTo>
                          <a:pt x="123" y="223"/>
                        </a:lnTo>
                        <a:lnTo>
                          <a:pt x="127" y="257"/>
                        </a:lnTo>
                        <a:lnTo>
                          <a:pt x="129" y="285"/>
                        </a:lnTo>
                        <a:lnTo>
                          <a:pt x="128" y="304"/>
                        </a:lnTo>
                        <a:lnTo>
                          <a:pt x="124" y="349"/>
                        </a:lnTo>
                        <a:lnTo>
                          <a:pt x="119" y="413"/>
                        </a:lnTo>
                        <a:lnTo>
                          <a:pt x="116" y="471"/>
                        </a:lnTo>
                        <a:lnTo>
                          <a:pt x="113" y="500"/>
                        </a:lnTo>
                        <a:lnTo>
                          <a:pt x="120" y="501"/>
                        </a:lnTo>
                        <a:lnTo>
                          <a:pt x="126" y="503"/>
                        </a:lnTo>
                        <a:lnTo>
                          <a:pt x="132" y="504"/>
                        </a:lnTo>
                        <a:lnTo>
                          <a:pt x="136" y="505"/>
                        </a:lnTo>
                        <a:lnTo>
                          <a:pt x="143" y="504"/>
                        </a:lnTo>
                        <a:lnTo>
                          <a:pt x="149" y="499"/>
                        </a:lnTo>
                        <a:lnTo>
                          <a:pt x="154" y="492"/>
                        </a:lnTo>
                        <a:lnTo>
                          <a:pt x="157" y="484"/>
                        </a:lnTo>
                        <a:lnTo>
                          <a:pt x="158" y="466"/>
                        </a:lnTo>
                        <a:lnTo>
                          <a:pt x="162" y="435"/>
                        </a:lnTo>
                        <a:lnTo>
                          <a:pt x="164" y="402"/>
                        </a:lnTo>
                        <a:lnTo>
                          <a:pt x="166" y="380"/>
                        </a:lnTo>
                        <a:lnTo>
                          <a:pt x="173" y="354"/>
                        </a:lnTo>
                        <a:lnTo>
                          <a:pt x="181" y="329"/>
                        </a:lnTo>
                        <a:lnTo>
                          <a:pt x="186" y="307"/>
                        </a:lnTo>
                        <a:lnTo>
                          <a:pt x="182" y="288"/>
                        </a:lnTo>
                        <a:lnTo>
                          <a:pt x="173" y="273"/>
                        </a:lnTo>
                        <a:lnTo>
                          <a:pt x="166" y="263"/>
                        </a:lnTo>
                        <a:lnTo>
                          <a:pt x="159" y="255"/>
                        </a:lnTo>
                        <a:lnTo>
                          <a:pt x="157" y="248"/>
                        </a:lnTo>
                        <a:lnTo>
                          <a:pt x="157" y="243"/>
                        </a:lnTo>
                        <a:lnTo>
                          <a:pt x="159" y="240"/>
                        </a:lnTo>
                        <a:lnTo>
                          <a:pt x="163" y="235"/>
                        </a:lnTo>
                        <a:lnTo>
                          <a:pt x="165" y="229"/>
                        </a:lnTo>
                        <a:lnTo>
                          <a:pt x="165" y="221"/>
                        </a:lnTo>
                        <a:lnTo>
                          <a:pt x="165" y="213"/>
                        </a:lnTo>
                        <a:lnTo>
                          <a:pt x="166" y="205"/>
                        </a:lnTo>
                        <a:lnTo>
                          <a:pt x="170" y="200"/>
                        </a:lnTo>
                        <a:lnTo>
                          <a:pt x="175" y="193"/>
                        </a:lnTo>
                        <a:lnTo>
                          <a:pt x="181" y="183"/>
                        </a:lnTo>
                        <a:lnTo>
                          <a:pt x="181" y="174"/>
                        </a:lnTo>
                        <a:lnTo>
                          <a:pt x="174" y="166"/>
                        </a:lnTo>
                        <a:lnTo>
                          <a:pt x="168" y="163"/>
                        </a:lnTo>
                        <a:lnTo>
                          <a:pt x="162" y="158"/>
                        </a:lnTo>
                        <a:lnTo>
                          <a:pt x="156" y="152"/>
                        </a:lnTo>
                        <a:lnTo>
                          <a:pt x="149" y="145"/>
                        </a:lnTo>
                        <a:lnTo>
                          <a:pt x="143" y="137"/>
                        </a:lnTo>
                        <a:lnTo>
                          <a:pt x="137" y="127"/>
                        </a:lnTo>
                        <a:lnTo>
                          <a:pt x="132" y="114"/>
                        </a:lnTo>
                        <a:lnTo>
                          <a:pt x="126" y="99"/>
                        </a:lnTo>
                        <a:lnTo>
                          <a:pt x="119" y="82"/>
                        </a:lnTo>
                        <a:lnTo>
                          <a:pt x="110" y="66"/>
                        </a:lnTo>
                        <a:lnTo>
                          <a:pt x="98" y="49"/>
                        </a:lnTo>
                        <a:lnTo>
                          <a:pt x="86" y="34"/>
                        </a:lnTo>
                        <a:lnTo>
                          <a:pt x="71" y="20"/>
                        </a:lnTo>
                        <a:lnTo>
                          <a:pt x="55" y="9"/>
                        </a:lnTo>
                        <a:lnTo>
                          <a:pt x="39" y="3"/>
                        </a:lnTo>
                        <a:lnTo>
                          <a:pt x="24" y="0"/>
                        </a:lnTo>
                        <a:lnTo>
                          <a:pt x="16" y="6"/>
                        </a:lnTo>
                        <a:lnTo>
                          <a:pt x="5" y="20"/>
                        </a:lnTo>
                        <a:lnTo>
                          <a:pt x="0" y="35"/>
                        </a:lnTo>
                        <a:lnTo>
                          <a:pt x="0" y="43"/>
                        </a:lnTo>
                        <a:close/>
                      </a:path>
                    </a:pathLst>
                  </a:custGeom>
                  <a:solidFill>
                    <a:srgbClr val="CCCCFF"/>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39" name="Freeform 78"/>
                  <p:cNvSpPr>
                    <a:spLocks/>
                  </p:cNvSpPr>
                  <p:nvPr/>
                </p:nvSpPr>
                <p:spPr bwMode="auto">
                  <a:xfrm>
                    <a:off x="3249" y="1756"/>
                    <a:ext cx="65" cy="51"/>
                  </a:xfrm>
                  <a:custGeom>
                    <a:avLst/>
                    <a:gdLst>
                      <a:gd name="T0" fmla="*/ 3 w 129"/>
                      <a:gd name="T1" fmla="*/ 11 h 101"/>
                      <a:gd name="T2" fmla="*/ 3 w 129"/>
                      <a:gd name="T3" fmla="*/ 11 h 101"/>
                      <a:gd name="T4" fmla="*/ 3 w 129"/>
                      <a:gd name="T5" fmla="*/ 11 h 101"/>
                      <a:gd name="T6" fmla="*/ 2 w 129"/>
                      <a:gd name="T7" fmla="*/ 11 h 101"/>
                      <a:gd name="T8" fmla="*/ 2 w 129"/>
                      <a:gd name="T9" fmla="*/ 11 h 101"/>
                      <a:gd name="T10" fmla="*/ 1 w 129"/>
                      <a:gd name="T11" fmla="*/ 11 h 101"/>
                      <a:gd name="T12" fmla="*/ 1 w 129"/>
                      <a:gd name="T13" fmla="*/ 11 h 101"/>
                      <a:gd name="T14" fmla="*/ 0 w 129"/>
                      <a:gd name="T15" fmla="*/ 10 h 101"/>
                      <a:gd name="T16" fmla="*/ 0 w 129"/>
                      <a:gd name="T17" fmla="*/ 9 h 101"/>
                      <a:gd name="T18" fmla="*/ 1 w 129"/>
                      <a:gd name="T19" fmla="*/ 9 h 101"/>
                      <a:gd name="T20" fmla="*/ 1 w 129"/>
                      <a:gd name="T21" fmla="*/ 8 h 101"/>
                      <a:gd name="T22" fmla="*/ 1 w 129"/>
                      <a:gd name="T23" fmla="*/ 8 h 101"/>
                      <a:gd name="T24" fmla="*/ 2 w 129"/>
                      <a:gd name="T25" fmla="*/ 8 h 101"/>
                      <a:gd name="T26" fmla="*/ 2 w 129"/>
                      <a:gd name="T27" fmla="*/ 7 h 101"/>
                      <a:gd name="T28" fmla="*/ 2 w 129"/>
                      <a:gd name="T29" fmla="*/ 7 h 101"/>
                      <a:gd name="T30" fmla="*/ 3 w 129"/>
                      <a:gd name="T31" fmla="*/ 7 h 101"/>
                      <a:gd name="T32" fmla="*/ 3 w 129"/>
                      <a:gd name="T33" fmla="*/ 6 h 101"/>
                      <a:gd name="T34" fmla="*/ 4 w 129"/>
                      <a:gd name="T35" fmla="*/ 6 h 101"/>
                      <a:gd name="T36" fmla="*/ 5 w 129"/>
                      <a:gd name="T37" fmla="*/ 5 h 101"/>
                      <a:gd name="T38" fmla="*/ 5 w 129"/>
                      <a:gd name="T39" fmla="*/ 5 h 101"/>
                      <a:gd name="T40" fmla="*/ 6 w 129"/>
                      <a:gd name="T41" fmla="*/ 4 h 101"/>
                      <a:gd name="T42" fmla="*/ 7 w 129"/>
                      <a:gd name="T43" fmla="*/ 4 h 101"/>
                      <a:gd name="T44" fmla="*/ 8 w 129"/>
                      <a:gd name="T45" fmla="*/ 3 h 101"/>
                      <a:gd name="T46" fmla="*/ 9 w 129"/>
                      <a:gd name="T47" fmla="*/ 3 h 101"/>
                      <a:gd name="T48" fmla="*/ 10 w 129"/>
                      <a:gd name="T49" fmla="*/ 2 h 101"/>
                      <a:gd name="T50" fmla="*/ 11 w 129"/>
                      <a:gd name="T51" fmla="*/ 1 h 101"/>
                      <a:gd name="T52" fmla="*/ 11 w 129"/>
                      <a:gd name="T53" fmla="*/ 1 h 101"/>
                      <a:gd name="T54" fmla="*/ 12 w 129"/>
                      <a:gd name="T55" fmla="*/ 0 h 101"/>
                      <a:gd name="T56" fmla="*/ 12 w 129"/>
                      <a:gd name="T57" fmla="*/ 0 h 101"/>
                      <a:gd name="T58" fmla="*/ 13 w 129"/>
                      <a:gd name="T59" fmla="*/ 1 h 101"/>
                      <a:gd name="T60" fmla="*/ 13 w 129"/>
                      <a:gd name="T61" fmla="*/ 1 h 101"/>
                      <a:gd name="T62" fmla="*/ 14 w 129"/>
                      <a:gd name="T63" fmla="*/ 1 h 101"/>
                      <a:gd name="T64" fmla="*/ 14 w 129"/>
                      <a:gd name="T65" fmla="*/ 2 h 101"/>
                      <a:gd name="T66" fmla="*/ 14 w 129"/>
                      <a:gd name="T67" fmla="*/ 3 h 101"/>
                      <a:gd name="T68" fmla="*/ 15 w 129"/>
                      <a:gd name="T69" fmla="*/ 4 h 101"/>
                      <a:gd name="T70" fmla="*/ 16 w 129"/>
                      <a:gd name="T71" fmla="*/ 6 h 101"/>
                      <a:gd name="T72" fmla="*/ 16 w 129"/>
                      <a:gd name="T73" fmla="*/ 7 h 101"/>
                      <a:gd name="T74" fmla="*/ 16 w 129"/>
                      <a:gd name="T75" fmla="*/ 8 h 101"/>
                      <a:gd name="T76" fmla="*/ 17 w 129"/>
                      <a:gd name="T77" fmla="*/ 9 h 101"/>
                      <a:gd name="T78" fmla="*/ 16 w 129"/>
                      <a:gd name="T79" fmla="*/ 9 h 101"/>
                      <a:gd name="T80" fmla="*/ 16 w 129"/>
                      <a:gd name="T81" fmla="*/ 10 h 101"/>
                      <a:gd name="T82" fmla="*/ 15 w 129"/>
                      <a:gd name="T83" fmla="*/ 10 h 101"/>
                      <a:gd name="T84" fmla="*/ 14 w 129"/>
                      <a:gd name="T85" fmla="*/ 11 h 101"/>
                      <a:gd name="T86" fmla="*/ 13 w 129"/>
                      <a:gd name="T87" fmla="*/ 11 h 101"/>
                      <a:gd name="T88" fmla="*/ 13 w 129"/>
                      <a:gd name="T89" fmla="*/ 12 h 101"/>
                      <a:gd name="T90" fmla="*/ 12 w 129"/>
                      <a:gd name="T91" fmla="*/ 12 h 101"/>
                      <a:gd name="T92" fmla="*/ 11 w 129"/>
                      <a:gd name="T93" fmla="*/ 12 h 101"/>
                      <a:gd name="T94" fmla="*/ 10 w 129"/>
                      <a:gd name="T95" fmla="*/ 13 h 101"/>
                      <a:gd name="T96" fmla="*/ 10 w 129"/>
                      <a:gd name="T97" fmla="*/ 13 h 101"/>
                      <a:gd name="T98" fmla="*/ 9 w 129"/>
                      <a:gd name="T99" fmla="*/ 13 h 101"/>
                      <a:gd name="T100" fmla="*/ 9 w 129"/>
                      <a:gd name="T101" fmla="*/ 12 h 101"/>
                      <a:gd name="T102" fmla="*/ 9 w 129"/>
                      <a:gd name="T103" fmla="*/ 11 h 101"/>
                      <a:gd name="T104" fmla="*/ 10 w 129"/>
                      <a:gd name="T105" fmla="*/ 10 h 101"/>
                      <a:gd name="T106" fmla="*/ 9 w 129"/>
                      <a:gd name="T107" fmla="*/ 11 h 101"/>
                      <a:gd name="T108" fmla="*/ 8 w 129"/>
                      <a:gd name="T109" fmla="*/ 11 h 101"/>
                      <a:gd name="T110" fmla="*/ 7 w 129"/>
                      <a:gd name="T111" fmla="*/ 11 h 101"/>
                      <a:gd name="T112" fmla="*/ 6 w 129"/>
                      <a:gd name="T113" fmla="*/ 11 h 101"/>
                      <a:gd name="T114" fmla="*/ 5 w 129"/>
                      <a:gd name="T115" fmla="*/ 11 h 101"/>
                      <a:gd name="T116" fmla="*/ 5 w 129"/>
                      <a:gd name="T117" fmla="*/ 11 h 101"/>
                      <a:gd name="T118" fmla="*/ 4 w 129"/>
                      <a:gd name="T119" fmla="*/ 11 h 101"/>
                      <a:gd name="T120" fmla="*/ 3 w 129"/>
                      <a:gd name="T121" fmla="*/ 11 h 1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9"/>
                      <a:gd name="T184" fmla="*/ 0 h 101"/>
                      <a:gd name="T185" fmla="*/ 129 w 129"/>
                      <a:gd name="T186" fmla="*/ 101 h 1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9" h="101">
                        <a:moveTo>
                          <a:pt x="23" y="87"/>
                        </a:moveTo>
                        <a:lnTo>
                          <a:pt x="20" y="87"/>
                        </a:lnTo>
                        <a:lnTo>
                          <a:pt x="18" y="87"/>
                        </a:lnTo>
                        <a:lnTo>
                          <a:pt x="14" y="87"/>
                        </a:lnTo>
                        <a:lnTo>
                          <a:pt x="11" y="87"/>
                        </a:lnTo>
                        <a:lnTo>
                          <a:pt x="6" y="85"/>
                        </a:lnTo>
                        <a:lnTo>
                          <a:pt x="2" y="81"/>
                        </a:lnTo>
                        <a:lnTo>
                          <a:pt x="0" y="76"/>
                        </a:lnTo>
                        <a:lnTo>
                          <a:pt x="0" y="70"/>
                        </a:lnTo>
                        <a:lnTo>
                          <a:pt x="1" y="66"/>
                        </a:lnTo>
                        <a:lnTo>
                          <a:pt x="4" y="64"/>
                        </a:lnTo>
                        <a:lnTo>
                          <a:pt x="6" y="62"/>
                        </a:lnTo>
                        <a:lnTo>
                          <a:pt x="10" y="58"/>
                        </a:lnTo>
                        <a:lnTo>
                          <a:pt x="12" y="56"/>
                        </a:lnTo>
                        <a:lnTo>
                          <a:pt x="14" y="54"/>
                        </a:lnTo>
                        <a:lnTo>
                          <a:pt x="19" y="50"/>
                        </a:lnTo>
                        <a:lnTo>
                          <a:pt x="24" y="47"/>
                        </a:lnTo>
                        <a:lnTo>
                          <a:pt x="28" y="42"/>
                        </a:lnTo>
                        <a:lnTo>
                          <a:pt x="34" y="39"/>
                        </a:lnTo>
                        <a:lnTo>
                          <a:pt x="40" y="35"/>
                        </a:lnTo>
                        <a:lnTo>
                          <a:pt x="45" y="32"/>
                        </a:lnTo>
                        <a:lnTo>
                          <a:pt x="52" y="27"/>
                        </a:lnTo>
                        <a:lnTo>
                          <a:pt x="59" y="23"/>
                        </a:lnTo>
                        <a:lnTo>
                          <a:pt x="67" y="17"/>
                        </a:lnTo>
                        <a:lnTo>
                          <a:pt x="74" y="11"/>
                        </a:lnTo>
                        <a:lnTo>
                          <a:pt x="82" y="6"/>
                        </a:lnTo>
                        <a:lnTo>
                          <a:pt x="88" y="2"/>
                        </a:lnTo>
                        <a:lnTo>
                          <a:pt x="93" y="0"/>
                        </a:lnTo>
                        <a:lnTo>
                          <a:pt x="96" y="0"/>
                        </a:lnTo>
                        <a:lnTo>
                          <a:pt x="101" y="1"/>
                        </a:lnTo>
                        <a:lnTo>
                          <a:pt x="104" y="2"/>
                        </a:lnTo>
                        <a:lnTo>
                          <a:pt x="106" y="4"/>
                        </a:lnTo>
                        <a:lnTo>
                          <a:pt x="109" y="9"/>
                        </a:lnTo>
                        <a:lnTo>
                          <a:pt x="112" y="17"/>
                        </a:lnTo>
                        <a:lnTo>
                          <a:pt x="117" y="29"/>
                        </a:lnTo>
                        <a:lnTo>
                          <a:pt x="121" y="42"/>
                        </a:lnTo>
                        <a:lnTo>
                          <a:pt x="126" y="51"/>
                        </a:lnTo>
                        <a:lnTo>
                          <a:pt x="128" y="58"/>
                        </a:lnTo>
                        <a:lnTo>
                          <a:pt x="129" y="65"/>
                        </a:lnTo>
                        <a:lnTo>
                          <a:pt x="127" y="71"/>
                        </a:lnTo>
                        <a:lnTo>
                          <a:pt x="121" y="77"/>
                        </a:lnTo>
                        <a:lnTo>
                          <a:pt x="117" y="79"/>
                        </a:lnTo>
                        <a:lnTo>
                          <a:pt x="110" y="82"/>
                        </a:lnTo>
                        <a:lnTo>
                          <a:pt x="104" y="86"/>
                        </a:lnTo>
                        <a:lnTo>
                          <a:pt x="97" y="89"/>
                        </a:lnTo>
                        <a:lnTo>
                          <a:pt x="90" y="93"/>
                        </a:lnTo>
                        <a:lnTo>
                          <a:pt x="83" y="96"/>
                        </a:lnTo>
                        <a:lnTo>
                          <a:pt x="79" y="99"/>
                        </a:lnTo>
                        <a:lnTo>
                          <a:pt x="75" y="101"/>
                        </a:lnTo>
                        <a:lnTo>
                          <a:pt x="71" y="101"/>
                        </a:lnTo>
                        <a:lnTo>
                          <a:pt x="70" y="96"/>
                        </a:lnTo>
                        <a:lnTo>
                          <a:pt x="72" y="87"/>
                        </a:lnTo>
                        <a:lnTo>
                          <a:pt x="79" y="79"/>
                        </a:lnTo>
                        <a:lnTo>
                          <a:pt x="68" y="82"/>
                        </a:lnTo>
                        <a:lnTo>
                          <a:pt x="59" y="85"/>
                        </a:lnTo>
                        <a:lnTo>
                          <a:pt x="51" y="86"/>
                        </a:lnTo>
                        <a:lnTo>
                          <a:pt x="44" y="87"/>
                        </a:lnTo>
                        <a:lnTo>
                          <a:pt x="37" y="87"/>
                        </a:lnTo>
                        <a:lnTo>
                          <a:pt x="33" y="87"/>
                        </a:lnTo>
                        <a:lnTo>
                          <a:pt x="27" y="87"/>
                        </a:lnTo>
                        <a:lnTo>
                          <a:pt x="23" y="87"/>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40" name="Freeform 79"/>
                  <p:cNvSpPr>
                    <a:spLocks/>
                  </p:cNvSpPr>
                  <p:nvPr/>
                </p:nvSpPr>
                <p:spPr bwMode="auto">
                  <a:xfrm>
                    <a:off x="3249" y="1786"/>
                    <a:ext cx="15" cy="14"/>
                  </a:xfrm>
                  <a:custGeom>
                    <a:avLst/>
                    <a:gdLst>
                      <a:gd name="T0" fmla="*/ 4 w 28"/>
                      <a:gd name="T1" fmla="*/ 2 h 29"/>
                      <a:gd name="T2" fmla="*/ 4 w 28"/>
                      <a:gd name="T3" fmla="*/ 1 h 29"/>
                      <a:gd name="T4" fmla="*/ 4 w 28"/>
                      <a:gd name="T5" fmla="*/ 0 h 29"/>
                      <a:gd name="T6" fmla="*/ 3 w 28"/>
                      <a:gd name="T7" fmla="*/ 0 h 29"/>
                      <a:gd name="T8" fmla="*/ 3 w 28"/>
                      <a:gd name="T9" fmla="*/ 0 h 29"/>
                      <a:gd name="T10" fmla="*/ 2 w 28"/>
                      <a:gd name="T11" fmla="*/ 0 h 29"/>
                      <a:gd name="T12" fmla="*/ 1 w 28"/>
                      <a:gd name="T13" fmla="*/ 0 h 29"/>
                      <a:gd name="T14" fmla="*/ 1 w 28"/>
                      <a:gd name="T15" fmla="*/ 0 h 29"/>
                      <a:gd name="T16" fmla="*/ 0 w 28"/>
                      <a:gd name="T17" fmla="*/ 1 h 29"/>
                      <a:gd name="T18" fmla="*/ 0 w 28"/>
                      <a:gd name="T19" fmla="*/ 2 h 29"/>
                      <a:gd name="T20" fmla="*/ 1 w 28"/>
                      <a:gd name="T21" fmla="*/ 2 h 29"/>
                      <a:gd name="T22" fmla="*/ 1 w 28"/>
                      <a:gd name="T23" fmla="*/ 3 h 29"/>
                      <a:gd name="T24" fmla="*/ 2 w 28"/>
                      <a:gd name="T25" fmla="*/ 3 h 29"/>
                      <a:gd name="T26" fmla="*/ 3 w 28"/>
                      <a:gd name="T27" fmla="*/ 3 h 29"/>
                      <a:gd name="T28" fmla="*/ 3 w 28"/>
                      <a:gd name="T29" fmla="*/ 3 h 29"/>
                      <a:gd name="T30" fmla="*/ 4 w 28"/>
                      <a:gd name="T31" fmla="*/ 2 h 29"/>
                      <a:gd name="T32" fmla="*/ 4 w 28"/>
                      <a:gd name="T33" fmla="*/ 2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9"/>
                      <a:gd name="T53" fmla="*/ 28 w 2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9">
                        <a:moveTo>
                          <a:pt x="28" y="18"/>
                        </a:moveTo>
                        <a:lnTo>
                          <a:pt x="28" y="12"/>
                        </a:lnTo>
                        <a:lnTo>
                          <a:pt x="26" y="6"/>
                        </a:lnTo>
                        <a:lnTo>
                          <a:pt x="23" y="3"/>
                        </a:lnTo>
                        <a:lnTo>
                          <a:pt x="17" y="0"/>
                        </a:lnTo>
                        <a:lnTo>
                          <a:pt x="11" y="0"/>
                        </a:lnTo>
                        <a:lnTo>
                          <a:pt x="5" y="3"/>
                        </a:lnTo>
                        <a:lnTo>
                          <a:pt x="2" y="6"/>
                        </a:lnTo>
                        <a:lnTo>
                          <a:pt x="0" y="12"/>
                        </a:lnTo>
                        <a:lnTo>
                          <a:pt x="0" y="18"/>
                        </a:lnTo>
                        <a:lnTo>
                          <a:pt x="2" y="23"/>
                        </a:lnTo>
                        <a:lnTo>
                          <a:pt x="6" y="27"/>
                        </a:lnTo>
                        <a:lnTo>
                          <a:pt x="11" y="29"/>
                        </a:lnTo>
                        <a:lnTo>
                          <a:pt x="17" y="29"/>
                        </a:lnTo>
                        <a:lnTo>
                          <a:pt x="23" y="27"/>
                        </a:lnTo>
                        <a:lnTo>
                          <a:pt x="26" y="22"/>
                        </a:lnTo>
                        <a:lnTo>
                          <a:pt x="28" y="18"/>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41" name="Freeform 80"/>
                  <p:cNvSpPr>
                    <a:spLocks/>
                  </p:cNvSpPr>
                  <p:nvPr/>
                </p:nvSpPr>
                <p:spPr bwMode="auto">
                  <a:xfrm>
                    <a:off x="3090" y="1625"/>
                    <a:ext cx="174" cy="195"/>
                  </a:xfrm>
                  <a:custGeom>
                    <a:avLst/>
                    <a:gdLst>
                      <a:gd name="T0" fmla="*/ 0 w 349"/>
                      <a:gd name="T1" fmla="*/ 5 h 390"/>
                      <a:gd name="T2" fmla="*/ 4 w 349"/>
                      <a:gd name="T3" fmla="*/ 1 h 390"/>
                      <a:gd name="T4" fmla="*/ 9 w 349"/>
                      <a:gd name="T5" fmla="*/ 1 h 390"/>
                      <a:gd name="T6" fmla="*/ 12 w 349"/>
                      <a:gd name="T7" fmla="*/ 5 h 390"/>
                      <a:gd name="T8" fmla="*/ 13 w 349"/>
                      <a:gd name="T9" fmla="*/ 9 h 390"/>
                      <a:gd name="T10" fmla="*/ 12 w 349"/>
                      <a:gd name="T11" fmla="*/ 12 h 390"/>
                      <a:gd name="T12" fmla="*/ 13 w 349"/>
                      <a:gd name="T13" fmla="*/ 19 h 390"/>
                      <a:gd name="T14" fmla="*/ 12 w 349"/>
                      <a:gd name="T15" fmla="*/ 29 h 390"/>
                      <a:gd name="T16" fmla="*/ 11 w 349"/>
                      <a:gd name="T17" fmla="*/ 36 h 390"/>
                      <a:gd name="T18" fmla="*/ 12 w 349"/>
                      <a:gd name="T19" fmla="*/ 37 h 390"/>
                      <a:gd name="T20" fmla="*/ 14 w 349"/>
                      <a:gd name="T21" fmla="*/ 38 h 390"/>
                      <a:gd name="T22" fmla="*/ 18 w 349"/>
                      <a:gd name="T23" fmla="*/ 39 h 390"/>
                      <a:gd name="T24" fmla="*/ 22 w 349"/>
                      <a:gd name="T25" fmla="*/ 39 h 390"/>
                      <a:gd name="T26" fmla="*/ 28 w 349"/>
                      <a:gd name="T27" fmla="*/ 39 h 390"/>
                      <a:gd name="T28" fmla="*/ 32 w 349"/>
                      <a:gd name="T29" fmla="*/ 40 h 390"/>
                      <a:gd name="T30" fmla="*/ 35 w 349"/>
                      <a:gd name="T31" fmla="*/ 40 h 390"/>
                      <a:gd name="T32" fmla="*/ 38 w 349"/>
                      <a:gd name="T33" fmla="*/ 40 h 390"/>
                      <a:gd name="T34" fmla="*/ 41 w 349"/>
                      <a:gd name="T35" fmla="*/ 40 h 390"/>
                      <a:gd name="T36" fmla="*/ 42 w 349"/>
                      <a:gd name="T37" fmla="*/ 40 h 390"/>
                      <a:gd name="T38" fmla="*/ 43 w 349"/>
                      <a:gd name="T39" fmla="*/ 41 h 390"/>
                      <a:gd name="T40" fmla="*/ 43 w 349"/>
                      <a:gd name="T41" fmla="*/ 42 h 390"/>
                      <a:gd name="T42" fmla="*/ 43 w 349"/>
                      <a:gd name="T43" fmla="*/ 44 h 390"/>
                      <a:gd name="T44" fmla="*/ 42 w 349"/>
                      <a:gd name="T45" fmla="*/ 44 h 390"/>
                      <a:gd name="T46" fmla="*/ 42 w 349"/>
                      <a:gd name="T47" fmla="*/ 44 h 390"/>
                      <a:gd name="T48" fmla="*/ 41 w 349"/>
                      <a:gd name="T49" fmla="*/ 45 h 390"/>
                      <a:gd name="T50" fmla="*/ 38 w 349"/>
                      <a:gd name="T51" fmla="*/ 46 h 390"/>
                      <a:gd name="T52" fmla="*/ 35 w 349"/>
                      <a:gd name="T53" fmla="*/ 46 h 390"/>
                      <a:gd name="T54" fmla="*/ 30 w 349"/>
                      <a:gd name="T55" fmla="*/ 47 h 390"/>
                      <a:gd name="T56" fmla="*/ 25 w 349"/>
                      <a:gd name="T57" fmla="*/ 48 h 390"/>
                      <a:gd name="T58" fmla="*/ 21 w 349"/>
                      <a:gd name="T59" fmla="*/ 48 h 390"/>
                      <a:gd name="T60" fmla="*/ 16 w 349"/>
                      <a:gd name="T61" fmla="*/ 49 h 390"/>
                      <a:gd name="T62" fmla="*/ 13 w 349"/>
                      <a:gd name="T63" fmla="*/ 49 h 390"/>
                      <a:gd name="T64" fmla="*/ 10 w 349"/>
                      <a:gd name="T65" fmla="*/ 49 h 390"/>
                      <a:gd name="T66" fmla="*/ 7 w 349"/>
                      <a:gd name="T67" fmla="*/ 49 h 390"/>
                      <a:gd name="T68" fmla="*/ 5 w 349"/>
                      <a:gd name="T69" fmla="*/ 49 h 390"/>
                      <a:gd name="T70" fmla="*/ 3 w 349"/>
                      <a:gd name="T71" fmla="*/ 49 h 390"/>
                      <a:gd name="T72" fmla="*/ 2 w 349"/>
                      <a:gd name="T73" fmla="*/ 48 h 390"/>
                      <a:gd name="T74" fmla="*/ 2 w 349"/>
                      <a:gd name="T75" fmla="*/ 46 h 390"/>
                      <a:gd name="T76" fmla="*/ 1 w 349"/>
                      <a:gd name="T77" fmla="*/ 41 h 390"/>
                      <a:gd name="T78" fmla="*/ 0 w 349"/>
                      <a:gd name="T79" fmla="*/ 26 h 390"/>
                      <a:gd name="T80" fmla="*/ 0 w 349"/>
                      <a:gd name="T81" fmla="*/ 18 h 390"/>
                      <a:gd name="T82" fmla="*/ 0 w 349"/>
                      <a:gd name="T83" fmla="*/ 11 h 3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9"/>
                      <a:gd name="T127" fmla="*/ 0 h 390"/>
                      <a:gd name="T128" fmla="*/ 349 w 349"/>
                      <a:gd name="T129" fmla="*/ 390 h 3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9" h="390">
                        <a:moveTo>
                          <a:pt x="0" y="63"/>
                        </a:moveTo>
                        <a:lnTo>
                          <a:pt x="5" y="34"/>
                        </a:lnTo>
                        <a:lnTo>
                          <a:pt x="18" y="15"/>
                        </a:lnTo>
                        <a:lnTo>
                          <a:pt x="36" y="3"/>
                        </a:lnTo>
                        <a:lnTo>
                          <a:pt x="55" y="0"/>
                        </a:lnTo>
                        <a:lnTo>
                          <a:pt x="76" y="4"/>
                        </a:lnTo>
                        <a:lnTo>
                          <a:pt x="92" y="16"/>
                        </a:lnTo>
                        <a:lnTo>
                          <a:pt x="103" y="34"/>
                        </a:lnTo>
                        <a:lnTo>
                          <a:pt x="107" y="59"/>
                        </a:lnTo>
                        <a:lnTo>
                          <a:pt x="106" y="70"/>
                        </a:lnTo>
                        <a:lnTo>
                          <a:pt x="105" y="85"/>
                        </a:lnTo>
                        <a:lnTo>
                          <a:pt x="103" y="99"/>
                        </a:lnTo>
                        <a:lnTo>
                          <a:pt x="103" y="112"/>
                        </a:lnTo>
                        <a:lnTo>
                          <a:pt x="105" y="152"/>
                        </a:lnTo>
                        <a:lnTo>
                          <a:pt x="103" y="193"/>
                        </a:lnTo>
                        <a:lnTo>
                          <a:pt x="100" y="236"/>
                        </a:lnTo>
                        <a:lnTo>
                          <a:pt x="94" y="278"/>
                        </a:lnTo>
                        <a:lnTo>
                          <a:pt x="94" y="284"/>
                        </a:lnTo>
                        <a:lnTo>
                          <a:pt x="94" y="290"/>
                        </a:lnTo>
                        <a:lnTo>
                          <a:pt x="97" y="296"/>
                        </a:lnTo>
                        <a:lnTo>
                          <a:pt x="101" y="299"/>
                        </a:lnTo>
                        <a:lnTo>
                          <a:pt x="115" y="304"/>
                        </a:lnTo>
                        <a:lnTo>
                          <a:pt x="129" y="306"/>
                        </a:lnTo>
                        <a:lnTo>
                          <a:pt x="145" y="307"/>
                        </a:lnTo>
                        <a:lnTo>
                          <a:pt x="163" y="307"/>
                        </a:lnTo>
                        <a:lnTo>
                          <a:pt x="182" y="307"/>
                        </a:lnTo>
                        <a:lnTo>
                          <a:pt x="202" y="307"/>
                        </a:lnTo>
                        <a:lnTo>
                          <a:pt x="224" y="310"/>
                        </a:lnTo>
                        <a:lnTo>
                          <a:pt x="247" y="314"/>
                        </a:lnTo>
                        <a:lnTo>
                          <a:pt x="256" y="317"/>
                        </a:lnTo>
                        <a:lnTo>
                          <a:pt x="268" y="317"/>
                        </a:lnTo>
                        <a:lnTo>
                          <a:pt x="280" y="318"/>
                        </a:lnTo>
                        <a:lnTo>
                          <a:pt x="294" y="317"/>
                        </a:lnTo>
                        <a:lnTo>
                          <a:pt x="307" y="317"/>
                        </a:lnTo>
                        <a:lnTo>
                          <a:pt x="318" y="317"/>
                        </a:lnTo>
                        <a:lnTo>
                          <a:pt x="329" y="318"/>
                        </a:lnTo>
                        <a:lnTo>
                          <a:pt x="336" y="319"/>
                        </a:lnTo>
                        <a:lnTo>
                          <a:pt x="338" y="320"/>
                        </a:lnTo>
                        <a:lnTo>
                          <a:pt x="341" y="322"/>
                        </a:lnTo>
                        <a:lnTo>
                          <a:pt x="345" y="324"/>
                        </a:lnTo>
                        <a:lnTo>
                          <a:pt x="347" y="327"/>
                        </a:lnTo>
                        <a:lnTo>
                          <a:pt x="349" y="333"/>
                        </a:lnTo>
                        <a:lnTo>
                          <a:pt x="349" y="340"/>
                        </a:lnTo>
                        <a:lnTo>
                          <a:pt x="348" y="347"/>
                        </a:lnTo>
                        <a:lnTo>
                          <a:pt x="344" y="351"/>
                        </a:lnTo>
                        <a:lnTo>
                          <a:pt x="343" y="352"/>
                        </a:lnTo>
                        <a:lnTo>
                          <a:pt x="341" y="352"/>
                        </a:lnTo>
                        <a:lnTo>
                          <a:pt x="340" y="352"/>
                        </a:lnTo>
                        <a:lnTo>
                          <a:pt x="339" y="354"/>
                        </a:lnTo>
                        <a:lnTo>
                          <a:pt x="333" y="356"/>
                        </a:lnTo>
                        <a:lnTo>
                          <a:pt x="324" y="359"/>
                        </a:lnTo>
                        <a:lnTo>
                          <a:pt x="311" y="362"/>
                        </a:lnTo>
                        <a:lnTo>
                          <a:pt x="298" y="365"/>
                        </a:lnTo>
                        <a:lnTo>
                          <a:pt x="282" y="367"/>
                        </a:lnTo>
                        <a:lnTo>
                          <a:pt x="263" y="371"/>
                        </a:lnTo>
                        <a:lnTo>
                          <a:pt x="245" y="373"/>
                        </a:lnTo>
                        <a:lnTo>
                          <a:pt x="225" y="377"/>
                        </a:lnTo>
                        <a:lnTo>
                          <a:pt x="206" y="379"/>
                        </a:lnTo>
                        <a:lnTo>
                          <a:pt x="186" y="381"/>
                        </a:lnTo>
                        <a:lnTo>
                          <a:pt x="168" y="384"/>
                        </a:lnTo>
                        <a:lnTo>
                          <a:pt x="151" y="385"/>
                        </a:lnTo>
                        <a:lnTo>
                          <a:pt x="134" y="387"/>
                        </a:lnTo>
                        <a:lnTo>
                          <a:pt x="121" y="388"/>
                        </a:lnTo>
                        <a:lnTo>
                          <a:pt x="109" y="389"/>
                        </a:lnTo>
                        <a:lnTo>
                          <a:pt x="100" y="389"/>
                        </a:lnTo>
                        <a:lnTo>
                          <a:pt x="86" y="389"/>
                        </a:lnTo>
                        <a:lnTo>
                          <a:pt x="72" y="390"/>
                        </a:lnTo>
                        <a:lnTo>
                          <a:pt x="61" y="390"/>
                        </a:lnTo>
                        <a:lnTo>
                          <a:pt x="51" y="390"/>
                        </a:lnTo>
                        <a:lnTo>
                          <a:pt x="41" y="390"/>
                        </a:lnTo>
                        <a:lnTo>
                          <a:pt x="34" y="389"/>
                        </a:lnTo>
                        <a:lnTo>
                          <a:pt x="29" y="387"/>
                        </a:lnTo>
                        <a:lnTo>
                          <a:pt x="25" y="385"/>
                        </a:lnTo>
                        <a:lnTo>
                          <a:pt x="21" y="379"/>
                        </a:lnTo>
                        <a:lnTo>
                          <a:pt x="18" y="373"/>
                        </a:lnTo>
                        <a:lnTo>
                          <a:pt x="16" y="365"/>
                        </a:lnTo>
                        <a:lnTo>
                          <a:pt x="14" y="355"/>
                        </a:lnTo>
                        <a:lnTo>
                          <a:pt x="12" y="324"/>
                        </a:lnTo>
                        <a:lnTo>
                          <a:pt x="7" y="271"/>
                        </a:lnTo>
                        <a:lnTo>
                          <a:pt x="3" y="213"/>
                        </a:lnTo>
                        <a:lnTo>
                          <a:pt x="1" y="172"/>
                        </a:lnTo>
                        <a:lnTo>
                          <a:pt x="0" y="142"/>
                        </a:lnTo>
                        <a:lnTo>
                          <a:pt x="0" y="109"/>
                        </a:lnTo>
                        <a:lnTo>
                          <a:pt x="0" y="82"/>
                        </a:lnTo>
                        <a:lnTo>
                          <a:pt x="0" y="63"/>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42" name="Freeform 81"/>
                  <p:cNvSpPr>
                    <a:spLocks/>
                  </p:cNvSpPr>
                  <p:nvPr/>
                </p:nvSpPr>
                <p:spPr bwMode="auto">
                  <a:xfrm>
                    <a:off x="3249" y="1786"/>
                    <a:ext cx="15" cy="14"/>
                  </a:xfrm>
                  <a:custGeom>
                    <a:avLst/>
                    <a:gdLst>
                      <a:gd name="T0" fmla="*/ 3 w 28"/>
                      <a:gd name="T1" fmla="*/ 3 h 29"/>
                      <a:gd name="T2" fmla="*/ 4 w 28"/>
                      <a:gd name="T3" fmla="*/ 2 h 29"/>
                      <a:gd name="T4" fmla="*/ 4 w 28"/>
                      <a:gd name="T5" fmla="*/ 2 h 29"/>
                      <a:gd name="T6" fmla="*/ 4 w 28"/>
                      <a:gd name="T7" fmla="*/ 1 h 29"/>
                      <a:gd name="T8" fmla="*/ 4 w 28"/>
                      <a:gd name="T9" fmla="*/ 0 h 29"/>
                      <a:gd name="T10" fmla="*/ 3 w 28"/>
                      <a:gd name="T11" fmla="*/ 0 h 29"/>
                      <a:gd name="T12" fmla="*/ 3 w 28"/>
                      <a:gd name="T13" fmla="*/ 0 h 29"/>
                      <a:gd name="T14" fmla="*/ 2 w 28"/>
                      <a:gd name="T15" fmla="*/ 0 h 29"/>
                      <a:gd name="T16" fmla="*/ 1 w 28"/>
                      <a:gd name="T17" fmla="*/ 0 h 29"/>
                      <a:gd name="T18" fmla="*/ 1 w 28"/>
                      <a:gd name="T19" fmla="*/ 0 h 29"/>
                      <a:gd name="T20" fmla="*/ 0 w 28"/>
                      <a:gd name="T21" fmla="*/ 1 h 29"/>
                      <a:gd name="T22" fmla="*/ 0 w 28"/>
                      <a:gd name="T23" fmla="*/ 2 h 29"/>
                      <a:gd name="T24" fmla="*/ 1 w 28"/>
                      <a:gd name="T25" fmla="*/ 2 h 29"/>
                      <a:gd name="T26" fmla="*/ 1 w 28"/>
                      <a:gd name="T27" fmla="*/ 3 h 29"/>
                      <a:gd name="T28" fmla="*/ 2 w 28"/>
                      <a:gd name="T29" fmla="*/ 3 h 29"/>
                      <a:gd name="T30" fmla="*/ 3 w 28"/>
                      <a:gd name="T31" fmla="*/ 3 h 29"/>
                      <a:gd name="T32" fmla="*/ 3 w 28"/>
                      <a:gd name="T33" fmla="*/ 3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9"/>
                      <a:gd name="T53" fmla="*/ 28 w 2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9">
                        <a:moveTo>
                          <a:pt x="21" y="27"/>
                        </a:moveTo>
                        <a:lnTo>
                          <a:pt x="26" y="22"/>
                        </a:lnTo>
                        <a:lnTo>
                          <a:pt x="28" y="18"/>
                        </a:lnTo>
                        <a:lnTo>
                          <a:pt x="28" y="12"/>
                        </a:lnTo>
                        <a:lnTo>
                          <a:pt x="26" y="7"/>
                        </a:lnTo>
                        <a:lnTo>
                          <a:pt x="23" y="3"/>
                        </a:lnTo>
                        <a:lnTo>
                          <a:pt x="17" y="0"/>
                        </a:lnTo>
                        <a:lnTo>
                          <a:pt x="12" y="0"/>
                        </a:lnTo>
                        <a:lnTo>
                          <a:pt x="6" y="3"/>
                        </a:lnTo>
                        <a:lnTo>
                          <a:pt x="2" y="6"/>
                        </a:lnTo>
                        <a:lnTo>
                          <a:pt x="0" y="12"/>
                        </a:lnTo>
                        <a:lnTo>
                          <a:pt x="0" y="16"/>
                        </a:lnTo>
                        <a:lnTo>
                          <a:pt x="2" y="22"/>
                        </a:lnTo>
                        <a:lnTo>
                          <a:pt x="6" y="27"/>
                        </a:lnTo>
                        <a:lnTo>
                          <a:pt x="11" y="29"/>
                        </a:lnTo>
                        <a:lnTo>
                          <a:pt x="17" y="29"/>
                        </a:lnTo>
                        <a:lnTo>
                          <a:pt x="21" y="27"/>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43" name="Freeform 82"/>
                  <p:cNvSpPr>
                    <a:spLocks/>
                  </p:cNvSpPr>
                  <p:nvPr/>
                </p:nvSpPr>
                <p:spPr bwMode="auto">
                  <a:xfrm>
                    <a:off x="3108" y="1653"/>
                    <a:ext cx="14" cy="14"/>
                  </a:xfrm>
                  <a:custGeom>
                    <a:avLst/>
                    <a:gdLst>
                      <a:gd name="T0" fmla="*/ 2 w 29"/>
                      <a:gd name="T1" fmla="*/ 3 h 29"/>
                      <a:gd name="T2" fmla="*/ 3 w 29"/>
                      <a:gd name="T3" fmla="*/ 2 h 29"/>
                      <a:gd name="T4" fmla="*/ 3 w 29"/>
                      <a:gd name="T5" fmla="*/ 2 h 29"/>
                      <a:gd name="T6" fmla="*/ 3 w 29"/>
                      <a:gd name="T7" fmla="*/ 1 h 29"/>
                      <a:gd name="T8" fmla="*/ 3 w 29"/>
                      <a:gd name="T9" fmla="*/ 0 h 29"/>
                      <a:gd name="T10" fmla="*/ 2 w 29"/>
                      <a:gd name="T11" fmla="*/ 0 h 29"/>
                      <a:gd name="T12" fmla="*/ 2 w 29"/>
                      <a:gd name="T13" fmla="*/ 0 h 29"/>
                      <a:gd name="T14" fmla="*/ 1 w 29"/>
                      <a:gd name="T15" fmla="*/ 0 h 29"/>
                      <a:gd name="T16" fmla="*/ 0 w 29"/>
                      <a:gd name="T17" fmla="*/ 0 h 29"/>
                      <a:gd name="T18" fmla="*/ 0 w 29"/>
                      <a:gd name="T19" fmla="*/ 0 h 29"/>
                      <a:gd name="T20" fmla="*/ 0 w 29"/>
                      <a:gd name="T21" fmla="*/ 1 h 29"/>
                      <a:gd name="T22" fmla="*/ 0 w 29"/>
                      <a:gd name="T23" fmla="*/ 2 h 29"/>
                      <a:gd name="T24" fmla="*/ 0 w 29"/>
                      <a:gd name="T25" fmla="*/ 2 h 29"/>
                      <a:gd name="T26" fmla="*/ 0 w 29"/>
                      <a:gd name="T27" fmla="*/ 3 h 29"/>
                      <a:gd name="T28" fmla="*/ 1 w 29"/>
                      <a:gd name="T29" fmla="*/ 3 h 29"/>
                      <a:gd name="T30" fmla="*/ 2 w 29"/>
                      <a:gd name="T31" fmla="*/ 3 h 29"/>
                      <a:gd name="T32" fmla="*/ 2 w 29"/>
                      <a:gd name="T33" fmla="*/ 3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22" y="27"/>
                        </a:moveTo>
                        <a:lnTo>
                          <a:pt x="26" y="22"/>
                        </a:lnTo>
                        <a:lnTo>
                          <a:pt x="29" y="17"/>
                        </a:lnTo>
                        <a:lnTo>
                          <a:pt x="29" y="13"/>
                        </a:lnTo>
                        <a:lnTo>
                          <a:pt x="26" y="7"/>
                        </a:lnTo>
                        <a:lnTo>
                          <a:pt x="22" y="2"/>
                        </a:lnTo>
                        <a:lnTo>
                          <a:pt x="17" y="0"/>
                        </a:lnTo>
                        <a:lnTo>
                          <a:pt x="11" y="0"/>
                        </a:lnTo>
                        <a:lnTo>
                          <a:pt x="7" y="2"/>
                        </a:lnTo>
                        <a:lnTo>
                          <a:pt x="2" y="7"/>
                        </a:lnTo>
                        <a:lnTo>
                          <a:pt x="0" y="12"/>
                        </a:lnTo>
                        <a:lnTo>
                          <a:pt x="0" y="17"/>
                        </a:lnTo>
                        <a:lnTo>
                          <a:pt x="2" y="22"/>
                        </a:lnTo>
                        <a:lnTo>
                          <a:pt x="7" y="27"/>
                        </a:lnTo>
                        <a:lnTo>
                          <a:pt x="11" y="29"/>
                        </a:lnTo>
                        <a:lnTo>
                          <a:pt x="16" y="29"/>
                        </a:lnTo>
                        <a:lnTo>
                          <a:pt x="22" y="27"/>
                        </a:lnTo>
                        <a:close/>
                      </a:path>
                    </a:pathLst>
                  </a:custGeom>
                  <a:solidFill>
                    <a:srgbClr val="8C1902"/>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44" name="Freeform 83"/>
                  <p:cNvSpPr>
                    <a:spLocks/>
                  </p:cNvSpPr>
                  <p:nvPr/>
                </p:nvSpPr>
                <p:spPr bwMode="auto">
                  <a:xfrm>
                    <a:off x="3084" y="1621"/>
                    <a:ext cx="115" cy="209"/>
                  </a:xfrm>
                  <a:custGeom>
                    <a:avLst/>
                    <a:gdLst>
                      <a:gd name="T0" fmla="*/ 8 w 229"/>
                      <a:gd name="T1" fmla="*/ 0 h 417"/>
                      <a:gd name="T2" fmla="*/ 5 w 229"/>
                      <a:gd name="T3" fmla="*/ 1 h 417"/>
                      <a:gd name="T4" fmla="*/ 2 w 229"/>
                      <a:gd name="T5" fmla="*/ 3 h 417"/>
                      <a:gd name="T6" fmla="*/ 1 w 229"/>
                      <a:gd name="T7" fmla="*/ 6 h 417"/>
                      <a:gd name="T8" fmla="*/ 1 w 229"/>
                      <a:gd name="T9" fmla="*/ 18 h 417"/>
                      <a:gd name="T10" fmla="*/ 1 w 229"/>
                      <a:gd name="T11" fmla="*/ 36 h 417"/>
                      <a:gd name="T12" fmla="*/ 2 w 229"/>
                      <a:gd name="T13" fmla="*/ 44 h 417"/>
                      <a:gd name="T14" fmla="*/ 3 w 229"/>
                      <a:gd name="T15" fmla="*/ 50 h 417"/>
                      <a:gd name="T16" fmla="*/ 5 w 229"/>
                      <a:gd name="T17" fmla="*/ 51 h 417"/>
                      <a:gd name="T18" fmla="*/ 9 w 229"/>
                      <a:gd name="T19" fmla="*/ 51 h 417"/>
                      <a:gd name="T20" fmla="*/ 15 w 229"/>
                      <a:gd name="T21" fmla="*/ 51 h 417"/>
                      <a:gd name="T22" fmla="*/ 20 w 229"/>
                      <a:gd name="T23" fmla="*/ 52 h 417"/>
                      <a:gd name="T24" fmla="*/ 23 w 229"/>
                      <a:gd name="T25" fmla="*/ 53 h 417"/>
                      <a:gd name="T26" fmla="*/ 24 w 229"/>
                      <a:gd name="T27" fmla="*/ 52 h 417"/>
                      <a:gd name="T28" fmla="*/ 26 w 229"/>
                      <a:gd name="T29" fmla="*/ 51 h 417"/>
                      <a:gd name="T30" fmla="*/ 27 w 229"/>
                      <a:gd name="T31" fmla="*/ 50 h 417"/>
                      <a:gd name="T32" fmla="*/ 28 w 229"/>
                      <a:gd name="T33" fmla="*/ 50 h 417"/>
                      <a:gd name="T34" fmla="*/ 29 w 229"/>
                      <a:gd name="T35" fmla="*/ 49 h 417"/>
                      <a:gd name="T36" fmla="*/ 29 w 229"/>
                      <a:gd name="T37" fmla="*/ 47 h 417"/>
                      <a:gd name="T38" fmla="*/ 29 w 229"/>
                      <a:gd name="T39" fmla="*/ 42 h 417"/>
                      <a:gd name="T40" fmla="*/ 29 w 229"/>
                      <a:gd name="T41" fmla="*/ 40 h 417"/>
                      <a:gd name="T42" fmla="*/ 28 w 229"/>
                      <a:gd name="T43" fmla="*/ 39 h 417"/>
                      <a:gd name="T44" fmla="*/ 26 w 229"/>
                      <a:gd name="T45" fmla="*/ 39 h 417"/>
                      <a:gd name="T46" fmla="*/ 25 w 229"/>
                      <a:gd name="T47" fmla="*/ 38 h 417"/>
                      <a:gd name="T48" fmla="*/ 24 w 229"/>
                      <a:gd name="T49" fmla="*/ 38 h 417"/>
                      <a:gd name="T50" fmla="*/ 22 w 229"/>
                      <a:gd name="T51" fmla="*/ 37 h 417"/>
                      <a:gd name="T52" fmla="*/ 19 w 229"/>
                      <a:gd name="T53" fmla="*/ 37 h 417"/>
                      <a:gd name="T54" fmla="*/ 18 w 229"/>
                      <a:gd name="T55" fmla="*/ 37 h 417"/>
                      <a:gd name="T56" fmla="*/ 16 w 229"/>
                      <a:gd name="T57" fmla="*/ 37 h 417"/>
                      <a:gd name="T58" fmla="*/ 16 w 229"/>
                      <a:gd name="T59" fmla="*/ 37 h 417"/>
                      <a:gd name="T60" fmla="*/ 16 w 229"/>
                      <a:gd name="T61" fmla="*/ 35 h 417"/>
                      <a:gd name="T62" fmla="*/ 17 w 229"/>
                      <a:gd name="T63" fmla="*/ 33 h 417"/>
                      <a:gd name="T64" fmla="*/ 16 w 229"/>
                      <a:gd name="T65" fmla="*/ 30 h 417"/>
                      <a:gd name="T66" fmla="*/ 16 w 229"/>
                      <a:gd name="T67" fmla="*/ 21 h 417"/>
                      <a:gd name="T68" fmla="*/ 17 w 229"/>
                      <a:gd name="T69" fmla="*/ 16 h 417"/>
                      <a:gd name="T70" fmla="*/ 17 w 229"/>
                      <a:gd name="T71" fmla="*/ 11 h 417"/>
                      <a:gd name="T72" fmla="*/ 16 w 229"/>
                      <a:gd name="T73" fmla="*/ 5 h 417"/>
                      <a:gd name="T74" fmla="*/ 12 w 229"/>
                      <a:gd name="T75" fmla="*/ 1 h 4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9"/>
                      <a:gd name="T115" fmla="*/ 0 h 417"/>
                      <a:gd name="T116" fmla="*/ 229 w 229"/>
                      <a:gd name="T117" fmla="*/ 417 h 4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9" h="417">
                        <a:moveTo>
                          <a:pt x="68" y="0"/>
                        </a:moveTo>
                        <a:lnTo>
                          <a:pt x="58" y="0"/>
                        </a:lnTo>
                        <a:lnTo>
                          <a:pt x="48" y="1"/>
                        </a:lnTo>
                        <a:lnTo>
                          <a:pt x="36" y="3"/>
                        </a:lnTo>
                        <a:lnTo>
                          <a:pt x="26" y="8"/>
                        </a:lnTo>
                        <a:lnTo>
                          <a:pt x="16" y="17"/>
                        </a:lnTo>
                        <a:lnTo>
                          <a:pt x="8" y="30"/>
                        </a:lnTo>
                        <a:lnTo>
                          <a:pt x="3" y="48"/>
                        </a:lnTo>
                        <a:lnTo>
                          <a:pt x="1" y="73"/>
                        </a:lnTo>
                        <a:lnTo>
                          <a:pt x="1" y="139"/>
                        </a:lnTo>
                        <a:lnTo>
                          <a:pt x="0" y="215"/>
                        </a:lnTo>
                        <a:lnTo>
                          <a:pt x="2" y="282"/>
                        </a:lnTo>
                        <a:lnTo>
                          <a:pt x="9" y="323"/>
                        </a:lnTo>
                        <a:lnTo>
                          <a:pt x="13" y="347"/>
                        </a:lnTo>
                        <a:lnTo>
                          <a:pt x="14" y="373"/>
                        </a:lnTo>
                        <a:lnTo>
                          <a:pt x="17" y="395"/>
                        </a:lnTo>
                        <a:lnTo>
                          <a:pt x="27" y="405"/>
                        </a:lnTo>
                        <a:lnTo>
                          <a:pt x="37" y="407"/>
                        </a:lnTo>
                        <a:lnTo>
                          <a:pt x="52" y="407"/>
                        </a:lnTo>
                        <a:lnTo>
                          <a:pt x="71" y="407"/>
                        </a:lnTo>
                        <a:lnTo>
                          <a:pt x="93" y="407"/>
                        </a:lnTo>
                        <a:lnTo>
                          <a:pt x="113" y="408"/>
                        </a:lnTo>
                        <a:lnTo>
                          <a:pt x="135" y="409"/>
                        </a:lnTo>
                        <a:lnTo>
                          <a:pt x="155" y="412"/>
                        </a:lnTo>
                        <a:lnTo>
                          <a:pt x="171" y="417"/>
                        </a:lnTo>
                        <a:lnTo>
                          <a:pt x="177" y="417"/>
                        </a:lnTo>
                        <a:lnTo>
                          <a:pt x="183" y="415"/>
                        </a:lnTo>
                        <a:lnTo>
                          <a:pt x="189" y="410"/>
                        </a:lnTo>
                        <a:lnTo>
                          <a:pt x="195" y="402"/>
                        </a:lnTo>
                        <a:lnTo>
                          <a:pt x="201" y="401"/>
                        </a:lnTo>
                        <a:lnTo>
                          <a:pt x="206" y="399"/>
                        </a:lnTo>
                        <a:lnTo>
                          <a:pt x="212" y="397"/>
                        </a:lnTo>
                        <a:lnTo>
                          <a:pt x="218" y="395"/>
                        </a:lnTo>
                        <a:lnTo>
                          <a:pt x="222" y="393"/>
                        </a:lnTo>
                        <a:lnTo>
                          <a:pt x="227" y="391"/>
                        </a:lnTo>
                        <a:lnTo>
                          <a:pt x="229" y="388"/>
                        </a:lnTo>
                        <a:lnTo>
                          <a:pt x="229" y="385"/>
                        </a:lnTo>
                        <a:lnTo>
                          <a:pt x="227" y="372"/>
                        </a:lnTo>
                        <a:lnTo>
                          <a:pt x="225" y="354"/>
                        </a:lnTo>
                        <a:lnTo>
                          <a:pt x="225" y="333"/>
                        </a:lnTo>
                        <a:lnTo>
                          <a:pt x="228" y="316"/>
                        </a:lnTo>
                        <a:lnTo>
                          <a:pt x="227" y="313"/>
                        </a:lnTo>
                        <a:lnTo>
                          <a:pt x="225" y="311"/>
                        </a:lnTo>
                        <a:lnTo>
                          <a:pt x="219" y="309"/>
                        </a:lnTo>
                        <a:lnTo>
                          <a:pt x="213" y="308"/>
                        </a:lnTo>
                        <a:lnTo>
                          <a:pt x="206" y="306"/>
                        </a:lnTo>
                        <a:lnTo>
                          <a:pt x="199" y="305"/>
                        </a:lnTo>
                        <a:lnTo>
                          <a:pt x="194" y="304"/>
                        </a:lnTo>
                        <a:lnTo>
                          <a:pt x="189" y="303"/>
                        </a:lnTo>
                        <a:lnTo>
                          <a:pt x="185" y="301"/>
                        </a:lnTo>
                        <a:lnTo>
                          <a:pt x="179" y="298"/>
                        </a:lnTo>
                        <a:lnTo>
                          <a:pt x="171" y="296"/>
                        </a:lnTo>
                        <a:lnTo>
                          <a:pt x="162" y="295"/>
                        </a:lnTo>
                        <a:lnTo>
                          <a:pt x="152" y="293"/>
                        </a:lnTo>
                        <a:lnTo>
                          <a:pt x="144" y="293"/>
                        </a:lnTo>
                        <a:lnTo>
                          <a:pt x="137" y="293"/>
                        </a:lnTo>
                        <a:lnTo>
                          <a:pt x="132" y="294"/>
                        </a:lnTo>
                        <a:lnTo>
                          <a:pt x="125" y="295"/>
                        </a:lnTo>
                        <a:lnTo>
                          <a:pt x="121" y="294"/>
                        </a:lnTo>
                        <a:lnTo>
                          <a:pt x="122" y="289"/>
                        </a:lnTo>
                        <a:lnTo>
                          <a:pt x="125" y="282"/>
                        </a:lnTo>
                        <a:lnTo>
                          <a:pt x="127" y="275"/>
                        </a:lnTo>
                        <a:lnTo>
                          <a:pt x="128" y="270"/>
                        </a:lnTo>
                        <a:lnTo>
                          <a:pt x="129" y="264"/>
                        </a:lnTo>
                        <a:lnTo>
                          <a:pt x="128" y="259"/>
                        </a:lnTo>
                        <a:lnTo>
                          <a:pt x="127" y="240"/>
                        </a:lnTo>
                        <a:lnTo>
                          <a:pt x="127" y="203"/>
                        </a:lnTo>
                        <a:lnTo>
                          <a:pt x="127" y="162"/>
                        </a:lnTo>
                        <a:lnTo>
                          <a:pt x="129" y="134"/>
                        </a:lnTo>
                        <a:lnTo>
                          <a:pt x="131" y="121"/>
                        </a:lnTo>
                        <a:lnTo>
                          <a:pt x="133" y="102"/>
                        </a:lnTo>
                        <a:lnTo>
                          <a:pt x="132" y="81"/>
                        </a:lnTo>
                        <a:lnTo>
                          <a:pt x="129" y="58"/>
                        </a:lnTo>
                        <a:lnTo>
                          <a:pt x="122" y="36"/>
                        </a:lnTo>
                        <a:lnTo>
                          <a:pt x="111" y="17"/>
                        </a:lnTo>
                        <a:lnTo>
                          <a:pt x="94" y="5"/>
                        </a:lnTo>
                        <a:lnTo>
                          <a:pt x="68" y="0"/>
                        </a:lnTo>
                        <a:close/>
                      </a:path>
                    </a:pathLst>
                  </a:custGeom>
                  <a:solidFill>
                    <a:srgbClr val="9999FF"/>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grpSp>
            <p:grpSp>
              <p:nvGrpSpPr>
                <p:cNvPr id="8" name="Group 84"/>
                <p:cNvGrpSpPr>
                  <a:grpSpLocks/>
                </p:cNvGrpSpPr>
                <p:nvPr/>
              </p:nvGrpSpPr>
              <p:grpSpPr bwMode="auto">
                <a:xfrm>
                  <a:off x="4527" y="2091"/>
                  <a:ext cx="101" cy="120"/>
                  <a:chOff x="4900" y="2112"/>
                  <a:chExt cx="101" cy="120"/>
                </a:xfrm>
              </p:grpSpPr>
              <p:sp>
                <p:nvSpPr>
                  <p:cNvPr id="1104" name="Freeform 85"/>
                  <p:cNvSpPr>
                    <a:spLocks/>
                  </p:cNvSpPr>
                  <p:nvPr/>
                </p:nvSpPr>
                <p:spPr bwMode="auto">
                  <a:xfrm>
                    <a:off x="4900" y="2112"/>
                    <a:ext cx="100" cy="119"/>
                  </a:xfrm>
                  <a:custGeom>
                    <a:avLst/>
                    <a:gdLst>
                      <a:gd name="T0" fmla="*/ 1 w 701"/>
                      <a:gd name="T1" fmla="*/ 0 h 833"/>
                      <a:gd name="T2" fmla="*/ 1 w 701"/>
                      <a:gd name="T3" fmla="*/ 0 h 833"/>
                      <a:gd name="T4" fmla="*/ 1 w 701"/>
                      <a:gd name="T5" fmla="*/ 0 h 833"/>
                      <a:gd name="T6" fmla="*/ 1 w 701"/>
                      <a:gd name="T7" fmla="*/ 0 h 833"/>
                      <a:gd name="T8" fmla="*/ 0 w 701"/>
                      <a:gd name="T9" fmla="*/ 0 h 833"/>
                      <a:gd name="T10" fmla="*/ 0 w 701"/>
                      <a:gd name="T11" fmla="*/ 0 h 833"/>
                      <a:gd name="T12" fmla="*/ 0 w 701"/>
                      <a:gd name="T13" fmla="*/ 0 h 833"/>
                      <a:gd name="T14" fmla="*/ 0 w 701"/>
                      <a:gd name="T15" fmla="*/ 0 h 833"/>
                      <a:gd name="T16" fmla="*/ 0 w 701"/>
                      <a:gd name="T17" fmla="*/ 0 h 833"/>
                      <a:gd name="T18" fmla="*/ 0 w 701"/>
                      <a:gd name="T19" fmla="*/ 1 h 833"/>
                      <a:gd name="T20" fmla="*/ 0 w 701"/>
                      <a:gd name="T21" fmla="*/ 1 h 833"/>
                      <a:gd name="T22" fmla="*/ 0 w 701"/>
                      <a:gd name="T23" fmla="*/ 2 h 833"/>
                      <a:gd name="T24" fmla="*/ 0 w 701"/>
                      <a:gd name="T25" fmla="*/ 2 h 833"/>
                      <a:gd name="T26" fmla="*/ 0 w 701"/>
                      <a:gd name="T27" fmla="*/ 2 h 833"/>
                      <a:gd name="T28" fmla="*/ 0 w 701"/>
                      <a:gd name="T29" fmla="*/ 2 h 833"/>
                      <a:gd name="T30" fmla="*/ 1 w 701"/>
                      <a:gd name="T31" fmla="*/ 2 h 833"/>
                      <a:gd name="T32" fmla="*/ 1 w 701"/>
                      <a:gd name="T33" fmla="*/ 2 h 833"/>
                      <a:gd name="T34" fmla="*/ 1 w 701"/>
                      <a:gd name="T35" fmla="*/ 2 h 833"/>
                      <a:gd name="T36" fmla="*/ 1 w 701"/>
                      <a:gd name="T37" fmla="*/ 2 h 833"/>
                      <a:gd name="T38" fmla="*/ 1 w 701"/>
                      <a:gd name="T39" fmla="*/ 2 h 833"/>
                      <a:gd name="T40" fmla="*/ 1 w 701"/>
                      <a:gd name="T41" fmla="*/ 2 h 833"/>
                      <a:gd name="T42" fmla="*/ 1 w 701"/>
                      <a:gd name="T43" fmla="*/ 2 h 833"/>
                      <a:gd name="T44" fmla="*/ 2 w 701"/>
                      <a:gd name="T45" fmla="*/ 2 h 833"/>
                      <a:gd name="T46" fmla="*/ 2 w 701"/>
                      <a:gd name="T47" fmla="*/ 2 h 833"/>
                      <a:gd name="T48" fmla="*/ 2 w 701"/>
                      <a:gd name="T49" fmla="*/ 1 h 833"/>
                      <a:gd name="T50" fmla="*/ 2 w 701"/>
                      <a:gd name="T51" fmla="*/ 1 h 833"/>
                      <a:gd name="T52" fmla="*/ 2 w 701"/>
                      <a:gd name="T53" fmla="*/ 1 h 833"/>
                      <a:gd name="T54" fmla="*/ 2 w 701"/>
                      <a:gd name="T55" fmla="*/ 1 h 833"/>
                      <a:gd name="T56" fmla="*/ 2 w 701"/>
                      <a:gd name="T57" fmla="*/ 1 h 833"/>
                      <a:gd name="T58" fmla="*/ 2 w 701"/>
                      <a:gd name="T59" fmla="*/ 1 h 833"/>
                      <a:gd name="T60" fmla="*/ 2 w 701"/>
                      <a:gd name="T61" fmla="*/ 0 h 833"/>
                      <a:gd name="T62" fmla="*/ 2 w 701"/>
                      <a:gd name="T63" fmla="*/ 0 h 833"/>
                      <a:gd name="T64" fmla="*/ 2 w 701"/>
                      <a:gd name="T65" fmla="*/ 0 h 833"/>
                      <a:gd name="T66" fmla="*/ 2 w 701"/>
                      <a:gd name="T67" fmla="*/ 0 h 833"/>
                      <a:gd name="T68" fmla="*/ 2 w 701"/>
                      <a:gd name="T69" fmla="*/ 0 h 833"/>
                      <a:gd name="T70" fmla="*/ 2 w 701"/>
                      <a:gd name="T71" fmla="*/ 1 h 833"/>
                      <a:gd name="T72" fmla="*/ 2 w 701"/>
                      <a:gd name="T73" fmla="*/ 1 h 833"/>
                      <a:gd name="T74" fmla="*/ 2 w 701"/>
                      <a:gd name="T75" fmla="*/ 1 h 833"/>
                      <a:gd name="T76" fmla="*/ 2 w 701"/>
                      <a:gd name="T77" fmla="*/ 1 h 833"/>
                      <a:gd name="T78" fmla="*/ 2 w 701"/>
                      <a:gd name="T79" fmla="*/ 1 h 833"/>
                      <a:gd name="T80" fmla="*/ 2 w 701"/>
                      <a:gd name="T81" fmla="*/ 1 h 833"/>
                      <a:gd name="T82" fmla="*/ 2 w 701"/>
                      <a:gd name="T83" fmla="*/ 1 h 833"/>
                      <a:gd name="T84" fmla="*/ 1 w 701"/>
                      <a:gd name="T85" fmla="*/ 1 h 833"/>
                      <a:gd name="T86" fmla="*/ 1 w 701"/>
                      <a:gd name="T87" fmla="*/ 0 h 833"/>
                      <a:gd name="T88" fmla="*/ 2 w 701"/>
                      <a:gd name="T89" fmla="*/ 0 h 833"/>
                      <a:gd name="T90" fmla="*/ 2 w 701"/>
                      <a:gd name="T91" fmla="*/ 0 h 833"/>
                      <a:gd name="T92" fmla="*/ 2 w 701"/>
                      <a:gd name="T93" fmla="*/ 0 h 833"/>
                      <a:gd name="T94" fmla="*/ 2 w 701"/>
                      <a:gd name="T95" fmla="*/ 0 h 833"/>
                      <a:gd name="T96" fmla="*/ 2 w 701"/>
                      <a:gd name="T97" fmla="*/ 0 h 833"/>
                      <a:gd name="T98" fmla="*/ 2 w 701"/>
                      <a:gd name="T99" fmla="*/ 0 h 833"/>
                      <a:gd name="T100" fmla="*/ 2 w 701"/>
                      <a:gd name="T101" fmla="*/ 0 h 833"/>
                      <a:gd name="T102" fmla="*/ 1 w 701"/>
                      <a:gd name="T103" fmla="*/ 0 h 833"/>
                      <a:gd name="T104" fmla="*/ 1 w 701"/>
                      <a:gd name="T105" fmla="*/ 0 h 8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01"/>
                      <a:gd name="T160" fmla="*/ 0 h 833"/>
                      <a:gd name="T161" fmla="*/ 701 w 701"/>
                      <a:gd name="T162" fmla="*/ 833 h 8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01" h="833">
                        <a:moveTo>
                          <a:pt x="418" y="1"/>
                        </a:moveTo>
                        <a:lnTo>
                          <a:pt x="403" y="0"/>
                        </a:lnTo>
                        <a:lnTo>
                          <a:pt x="384" y="0"/>
                        </a:lnTo>
                        <a:lnTo>
                          <a:pt x="361" y="0"/>
                        </a:lnTo>
                        <a:lnTo>
                          <a:pt x="337" y="1"/>
                        </a:lnTo>
                        <a:lnTo>
                          <a:pt x="312" y="3"/>
                        </a:lnTo>
                        <a:lnTo>
                          <a:pt x="291" y="5"/>
                        </a:lnTo>
                        <a:lnTo>
                          <a:pt x="273" y="7"/>
                        </a:lnTo>
                        <a:lnTo>
                          <a:pt x="261" y="10"/>
                        </a:lnTo>
                        <a:lnTo>
                          <a:pt x="252" y="13"/>
                        </a:lnTo>
                        <a:lnTo>
                          <a:pt x="240" y="15"/>
                        </a:lnTo>
                        <a:lnTo>
                          <a:pt x="230" y="17"/>
                        </a:lnTo>
                        <a:lnTo>
                          <a:pt x="219" y="19"/>
                        </a:lnTo>
                        <a:lnTo>
                          <a:pt x="207" y="22"/>
                        </a:lnTo>
                        <a:lnTo>
                          <a:pt x="196" y="23"/>
                        </a:lnTo>
                        <a:lnTo>
                          <a:pt x="184" y="24"/>
                        </a:lnTo>
                        <a:lnTo>
                          <a:pt x="173" y="24"/>
                        </a:lnTo>
                        <a:lnTo>
                          <a:pt x="170" y="24"/>
                        </a:lnTo>
                        <a:lnTo>
                          <a:pt x="163" y="24"/>
                        </a:lnTo>
                        <a:lnTo>
                          <a:pt x="152" y="24"/>
                        </a:lnTo>
                        <a:lnTo>
                          <a:pt x="142" y="23"/>
                        </a:lnTo>
                        <a:lnTo>
                          <a:pt x="134" y="20"/>
                        </a:lnTo>
                        <a:lnTo>
                          <a:pt x="126" y="18"/>
                        </a:lnTo>
                        <a:lnTo>
                          <a:pt x="119" y="16"/>
                        </a:lnTo>
                        <a:lnTo>
                          <a:pt x="110" y="17"/>
                        </a:lnTo>
                        <a:lnTo>
                          <a:pt x="101" y="20"/>
                        </a:lnTo>
                        <a:lnTo>
                          <a:pt x="97" y="26"/>
                        </a:lnTo>
                        <a:lnTo>
                          <a:pt x="97" y="34"/>
                        </a:lnTo>
                        <a:lnTo>
                          <a:pt x="105" y="44"/>
                        </a:lnTo>
                        <a:lnTo>
                          <a:pt x="110" y="50"/>
                        </a:lnTo>
                        <a:lnTo>
                          <a:pt x="116" y="55"/>
                        </a:lnTo>
                        <a:lnTo>
                          <a:pt x="123" y="62"/>
                        </a:lnTo>
                        <a:lnTo>
                          <a:pt x="129" y="70"/>
                        </a:lnTo>
                        <a:lnTo>
                          <a:pt x="136" y="81"/>
                        </a:lnTo>
                        <a:lnTo>
                          <a:pt x="142" y="95"/>
                        </a:lnTo>
                        <a:lnTo>
                          <a:pt x="148" y="113"/>
                        </a:lnTo>
                        <a:lnTo>
                          <a:pt x="155" y="136"/>
                        </a:lnTo>
                        <a:lnTo>
                          <a:pt x="156" y="157"/>
                        </a:lnTo>
                        <a:lnTo>
                          <a:pt x="152" y="184"/>
                        </a:lnTo>
                        <a:lnTo>
                          <a:pt x="142" y="215"/>
                        </a:lnTo>
                        <a:lnTo>
                          <a:pt x="127" y="250"/>
                        </a:lnTo>
                        <a:lnTo>
                          <a:pt x="109" y="288"/>
                        </a:lnTo>
                        <a:lnTo>
                          <a:pt x="87" y="327"/>
                        </a:lnTo>
                        <a:lnTo>
                          <a:pt x="62" y="367"/>
                        </a:lnTo>
                        <a:lnTo>
                          <a:pt x="36" y="408"/>
                        </a:lnTo>
                        <a:lnTo>
                          <a:pt x="16" y="451"/>
                        </a:lnTo>
                        <a:lnTo>
                          <a:pt x="4" y="504"/>
                        </a:lnTo>
                        <a:lnTo>
                          <a:pt x="0" y="563"/>
                        </a:lnTo>
                        <a:lnTo>
                          <a:pt x="6" y="621"/>
                        </a:lnTo>
                        <a:lnTo>
                          <a:pt x="23" y="677"/>
                        </a:lnTo>
                        <a:lnTo>
                          <a:pt x="50" y="724"/>
                        </a:lnTo>
                        <a:lnTo>
                          <a:pt x="88" y="759"/>
                        </a:lnTo>
                        <a:lnTo>
                          <a:pt x="137" y="776"/>
                        </a:lnTo>
                        <a:lnTo>
                          <a:pt x="128" y="779"/>
                        </a:lnTo>
                        <a:lnTo>
                          <a:pt x="123" y="782"/>
                        </a:lnTo>
                        <a:lnTo>
                          <a:pt x="119" y="787"/>
                        </a:lnTo>
                        <a:lnTo>
                          <a:pt x="119" y="793"/>
                        </a:lnTo>
                        <a:lnTo>
                          <a:pt x="121" y="798"/>
                        </a:lnTo>
                        <a:lnTo>
                          <a:pt x="129" y="804"/>
                        </a:lnTo>
                        <a:lnTo>
                          <a:pt x="139" y="809"/>
                        </a:lnTo>
                        <a:lnTo>
                          <a:pt x="155" y="815"/>
                        </a:lnTo>
                        <a:lnTo>
                          <a:pt x="166" y="817"/>
                        </a:lnTo>
                        <a:lnTo>
                          <a:pt x="181" y="821"/>
                        </a:lnTo>
                        <a:lnTo>
                          <a:pt x="198" y="823"/>
                        </a:lnTo>
                        <a:lnTo>
                          <a:pt x="219" y="825"/>
                        </a:lnTo>
                        <a:lnTo>
                          <a:pt x="242" y="827"/>
                        </a:lnTo>
                        <a:lnTo>
                          <a:pt x="266" y="829"/>
                        </a:lnTo>
                        <a:lnTo>
                          <a:pt x="291" y="831"/>
                        </a:lnTo>
                        <a:lnTo>
                          <a:pt x="318" y="832"/>
                        </a:lnTo>
                        <a:lnTo>
                          <a:pt x="344" y="833"/>
                        </a:lnTo>
                        <a:lnTo>
                          <a:pt x="369" y="833"/>
                        </a:lnTo>
                        <a:lnTo>
                          <a:pt x="393" y="832"/>
                        </a:lnTo>
                        <a:lnTo>
                          <a:pt x="417" y="831"/>
                        </a:lnTo>
                        <a:lnTo>
                          <a:pt x="437" y="828"/>
                        </a:lnTo>
                        <a:lnTo>
                          <a:pt x="455" y="826"/>
                        </a:lnTo>
                        <a:lnTo>
                          <a:pt x="469" y="823"/>
                        </a:lnTo>
                        <a:lnTo>
                          <a:pt x="481" y="818"/>
                        </a:lnTo>
                        <a:lnTo>
                          <a:pt x="488" y="814"/>
                        </a:lnTo>
                        <a:lnTo>
                          <a:pt x="495" y="808"/>
                        </a:lnTo>
                        <a:lnTo>
                          <a:pt x="501" y="804"/>
                        </a:lnTo>
                        <a:lnTo>
                          <a:pt x="504" y="798"/>
                        </a:lnTo>
                        <a:lnTo>
                          <a:pt x="505" y="794"/>
                        </a:lnTo>
                        <a:lnTo>
                          <a:pt x="504" y="788"/>
                        </a:lnTo>
                        <a:lnTo>
                          <a:pt x="500" y="784"/>
                        </a:lnTo>
                        <a:lnTo>
                          <a:pt x="492" y="779"/>
                        </a:lnTo>
                        <a:lnTo>
                          <a:pt x="496" y="777"/>
                        </a:lnTo>
                        <a:lnTo>
                          <a:pt x="501" y="772"/>
                        </a:lnTo>
                        <a:lnTo>
                          <a:pt x="506" y="768"/>
                        </a:lnTo>
                        <a:lnTo>
                          <a:pt x="514" y="761"/>
                        </a:lnTo>
                        <a:lnTo>
                          <a:pt x="523" y="753"/>
                        </a:lnTo>
                        <a:lnTo>
                          <a:pt x="536" y="743"/>
                        </a:lnTo>
                        <a:lnTo>
                          <a:pt x="550" y="730"/>
                        </a:lnTo>
                        <a:lnTo>
                          <a:pt x="567" y="714"/>
                        </a:lnTo>
                        <a:lnTo>
                          <a:pt x="594" y="682"/>
                        </a:lnTo>
                        <a:lnTo>
                          <a:pt x="611" y="646"/>
                        </a:lnTo>
                        <a:lnTo>
                          <a:pt x="620" y="608"/>
                        </a:lnTo>
                        <a:lnTo>
                          <a:pt x="622" y="571"/>
                        </a:lnTo>
                        <a:lnTo>
                          <a:pt x="621" y="536"/>
                        </a:lnTo>
                        <a:lnTo>
                          <a:pt x="615" y="505"/>
                        </a:lnTo>
                        <a:lnTo>
                          <a:pt x="608" y="480"/>
                        </a:lnTo>
                        <a:lnTo>
                          <a:pt x="603" y="465"/>
                        </a:lnTo>
                        <a:lnTo>
                          <a:pt x="612" y="452"/>
                        </a:lnTo>
                        <a:lnTo>
                          <a:pt x="617" y="434"/>
                        </a:lnTo>
                        <a:lnTo>
                          <a:pt x="617" y="414"/>
                        </a:lnTo>
                        <a:lnTo>
                          <a:pt x="612" y="395"/>
                        </a:lnTo>
                        <a:lnTo>
                          <a:pt x="608" y="386"/>
                        </a:lnTo>
                        <a:lnTo>
                          <a:pt x="607" y="375"/>
                        </a:lnTo>
                        <a:lnTo>
                          <a:pt x="607" y="364"/>
                        </a:lnTo>
                        <a:lnTo>
                          <a:pt x="610" y="352"/>
                        </a:lnTo>
                        <a:lnTo>
                          <a:pt x="613" y="339"/>
                        </a:lnTo>
                        <a:lnTo>
                          <a:pt x="619" y="327"/>
                        </a:lnTo>
                        <a:lnTo>
                          <a:pt x="626" y="315"/>
                        </a:lnTo>
                        <a:lnTo>
                          <a:pt x="635" y="304"/>
                        </a:lnTo>
                        <a:lnTo>
                          <a:pt x="646" y="292"/>
                        </a:lnTo>
                        <a:lnTo>
                          <a:pt x="656" y="279"/>
                        </a:lnTo>
                        <a:lnTo>
                          <a:pt x="665" y="266"/>
                        </a:lnTo>
                        <a:lnTo>
                          <a:pt x="674" y="251"/>
                        </a:lnTo>
                        <a:lnTo>
                          <a:pt x="683" y="236"/>
                        </a:lnTo>
                        <a:lnTo>
                          <a:pt x="689" y="222"/>
                        </a:lnTo>
                        <a:lnTo>
                          <a:pt x="695" y="208"/>
                        </a:lnTo>
                        <a:lnTo>
                          <a:pt x="698" y="196"/>
                        </a:lnTo>
                        <a:lnTo>
                          <a:pt x="701" y="172"/>
                        </a:lnTo>
                        <a:lnTo>
                          <a:pt x="698" y="145"/>
                        </a:lnTo>
                        <a:lnTo>
                          <a:pt x="692" y="116"/>
                        </a:lnTo>
                        <a:lnTo>
                          <a:pt x="678" y="87"/>
                        </a:lnTo>
                        <a:lnTo>
                          <a:pt x="669" y="73"/>
                        </a:lnTo>
                        <a:lnTo>
                          <a:pt x="658" y="62"/>
                        </a:lnTo>
                        <a:lnTo>
                          <a:pt x="644" y="52"/>
                        </a:lnTo>
                        <a:lnTo>
                          <a:pt x="631" y="43"/>
                        </a:lnTo>
                        <a:lnTo>
                          <a:pt x="616" y="35"/>
                        </a:lnTo>
                        <a:lnTo>
                          <a:pt x="603" y="29"/>
                        </a:lnTo>
                        <a:lnTo>
                          <a:pt x="589" y="26"/>
                        </a:lnTo>
                        <a:lnTo>
                          <a:pt x="577" y="24"/>
                        </a:lnTo>
                        <a:lnTo>
                          <a:pt x="573" y="64"/>
                        </a:lnTo>
                        <a:lnTo>
                          <a:pt x="588" y="69"/>
                        </a:lnTo>
                        <a:lnTo>
                          <a:pt x="603" y="74"/>
                        </a:lnTo>
                        <a:lnTo>
                          <a:pt x="617" y="82"/>
                        </a:lnTo>
                        <a:lnTo>
                          <a:pt x="630" y="92"/>
                        </a:lnTo>
                        <a:lnTo>
                          <a:pt x="640" y="104"/>
                        </a:lnTo>
                        <a:lnTo>
                          <a:pt x="649" y="118"/>
                        </a:lnTo>
                        <a:lnTo>
                          <a:pt x="655" y="134"/>
                        </a:lnTo>
                        <a:lnTo>
                          <a:pt x="657" y="150"/>
                        </a:lnTo>
                        <a:lnTo>
                          <a:pt x="657" y="167"/>
                        </a:lnTo>
                        <a:lnTo>
                          <a:pt x="655" y="184"/>
                        </a:lnTo>
                        <a:lnTo>
                          <a:pt x="651" y="198"/>
                        </a:lnTo>
                        <a:lnTo>
                          <a:pt x="646" y="213"/>
                        </a:lnTo>
                        <a:lnTo>
                          <a:pt x="640" y="227"/>
                        </a:lnTo>
                        <a:lnTo>
                          <a:pt x="632" y="240"/>
                        </a:lnTo>
                        <a:lnTo>
                          <a:pt x="624" y="251"/>
                        </a:lnTo>
                        <a:lnTo>
                          <a:pt x="615" y="262"/>
                        </a:lnTo>
                        <a:lnTo>
                          <a:pt x="605" y="273"/>
                        </a:lnTo>
                        <a:lnTo>
                          <a:pt x="595" y="286"/>
                        </a:lnTo>
                        <a:lnTo>
                          <a:pt x="584" y="298"/>
                        </a:lnTo>
                        <a:lnTo>
                          <a:pt x="575" y="311"/>
                        </a:lnTo>
                        <a:lnTo>
                          <a:pt x="567" y="326"/>
                        </a:lnTo>
                        <a:lnTo>
                          <a:pt x="561" y="339"/>
                        </a:lnTo>
                        <a:lnTo>
                          <a:pt x="558" y="353"/>
                        </a:lnTo>
                        <a:lnTo>
                          <a:pt x="558" y="366"/>
                        </a:lnTo>
                        <a:lnTo>
                          <a:pt x="558" y="357"/>
                        </a:lnTo>
                        <a:lnTo>
                          <a:pt x="558" y="348"/>
                        </a:lnTo>
                        <a:lnTo>
                          <a:pt x="559" y="340"/>
                        </a:lnTo>
                        <a:lnTo>
                          <a:pt x="558" y="333"/>
                        </a:lnTo>
                        <a:lnTo>
                          <a:pt x="555" y="320"/>
                        </a:lnTo>
                        <a:lnTo>
                          <a:pt x="549" y="308"/>
                        </a:lnTo>
                        <a:lnTo>
                          <a:pt x="545" y="297"/>
                        </a:lnTo>
                        <a:lnTo>
                          <a:pt x="539" y="286"/>
                        </a:lnTo>
                        <a:lnTo>
                          <a:pt x="533" y="276"/>
                        </a:lnTo>
                        <a:lnTo>
                          <a:pt x="528" y="266"/>
                        </a:lnTo>
                        <a:lnTo>
                          <a:pt x="523" y="255"/>
                        </a:lnTo>
                        <a:lnTo>
                          <a:pt x="519" y="247"/>
                        </a:lnTo>
                        <a:lnTo>
                          <a:pt x="512" y="231"/>
                        </a:lnTo>
                        <a:lnTo>
                          <a:pt x="506" y="215"/>
                        </a:lnTo>
                        <a:lnTo>
                          <a:pt x="502" y="197"/>
                        </a:lnTo>
                        <a:lnTo>
                          <a:pt x="497" y="179"/>
                        </a:lnTo>
                        <a:lnTo>
                          <a:pt x="496" y="163"/>
                        </a:lnTo>
                        <a:lnTo>
                          <a:pt x="497" y="146"/>
                        </a:lnTo>
                        <a:lnTo>
                          <a:pt x="502" y="130"/>
                        </a:lnTo>
                        <a:lnTo>
                          <a:pt x="510" y="116"/>
                        </a:lnTo>
                        <a:lnTo>
                          <a:pt x="513" y="119"/>
                        </a:lnTo>
                        <a:lnTo>
                          <a:pt x="518" y="121"/>
                        </a:lnTo>
                        <a:lnTo>
                          <a:pt x="522" y="122"/>
                        </a:lnTo>
                        <a:lnTo>
                          <a:pt x="527" y="122"/>
                        </a:lnTo>
                        <a:lnTo>
                          <a:pt x="531" y="121"/>
                        </a:lnTo>
                        <a:lnTo>
                          <a:pt x="536" y="120"/>
                        </a:lnTo>
                        <a:lnTo>
                          <a:pt x="539" y="117"/>
                        </a:lnTo>
                        <a:lnTo>
                          <a:pt x="543" y="113"/>
                        </a:lnTo>
                        <a:lnTo>
                          <a:pt x="547" y="107"/>
                        </a:lnTo>
                        <a:lnTo>
                          <a:pt x="548" y="99"/>
                        </a:lnTo>
                        <a:lnTo>
                          <a:pt x="545" y="90"/>
                        </a:lnTo>
                        <a:lnTo>
                          <a:pt x="538" y="82"/>
                        </a:lnTo>
                        <a:lnTo>
                          <a:pt x="537" y="80"/>
                        </a:lnTo>
                        <a:lnTo>
                          <a:pt x="538" y="76"/>
                        </a:lnTo>
                        <a:lnTo>
                          <a:pt x="540" y="73"/>
                        </a:lnTo>
                        <a:lnTo>
                          <a:pt x="546" y="70"/>
                        </a:lnTo>
                        <a:lnTo>
                          <a:pt x="551" y="66"/>
                        </a:lnTo>
                        <a:lnTo>
                          <a:pt x="558" y="64"/>
                        </a:lnTo>
                        <a:lnTo>
                          <a:pt x="565" y="63"/>
                        </a:lnTo>
                        <a:lnTo>
                          <a:pt x="573" y="64"/>
                        </a:lnTo>
                        <a:lnTo>
                          <a:pt x="576" y="24"/>
                        </a:lnTo>
                        <a:lnTo>
                          <a:pt x="570" y="23"/>
                        </a:lnTo>
                        <a:lnTo>
                          <a:pt x="561" y="24"/>
                        </a:lnTo>
                        <a:lnTo>
                          <a:pt x="552" y="24"/>
                        </a:lnTo>
                        <a:lnTo>
                          <a:pt x="542" y="26"/>
                        </a:lnTo>
                        <a:lnTo>
                          <a:pt x="532" y="28"/>
                        </a:lnTo>
                        <a:lnTo>
                          <a:pt x="522" y="32"/>
                        </a:lnTo>
                        <a:lnTo>
                          <a:pt x="515" y="35"/>
                        </a:lnTo>
                        <a:lnTo>
                          <a:pt x="511" y="40"/>
                        </a:lnTo>
                        <a:lnTo>
                          <a:pt x="511" y="34"/>
                        </a:lnTo>
                        <a:lnTo>
                          <a:pt x="509" y="27"/>
                        </a:lnTo>
                        <a:lnTo>
                          <a:pt x="504" y="22"/>
                        </a:lnTo>
                        <a:lnTo>
                          <a:pt x="496" y="15"/>
                        </a:lnTo>
                        <a:lnTo>
                          <a:pt x="484" y="10"/>
                        </a:lnTo>
                        <a:lnTo>
                          <a:pt x="467" y="6"/>
                        </a:lnTo>
                        <a:lnTo>
                          <a:pt x="446" y="3"/>
                        </a:lnTo>
                        <a:lnTo>
                          <a:pt x="418" y="1"/>
                        </a:lnTo>
                        <a:close/>
                      </a:path>
                    </a:pathLst>
                  </a:custGeom>
                  <a:solidFill>
                    <a:srgbClr val="FFFFFF"/>
                  </a:solidFill>
                  <a:ln w="12700">
                    <a:solidFill>
                      <a:srgbClr val="000000"/>
                    </a:solid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05" name="Freeform 86"/>
                  <p:cNvSpPr>
                    <a:spLocks/>
                  </p:cNvSpPr>
                  <p:nvPr/>
                </p:nvSpPr>
                <p:spPr bwMode="auto">
                  <a:xfrm>
                    <a:off x="4937" y="2112"/>
                    <a:ext cx="23" cy="3"/>
                  </a:xfrm>
                  <a:custGeom>
                    <a:avLst/>
                    <a:gdLst>
                      <a:gd name="T0" fmla="*/ 0 w 158"/>
                      <a:gd name="T1" fmla="*/ 0 h 20"/>
                      <a:gd name="T2" fmla="*/ 0 w 158"/>
                      <a:gd name="T3" fmla="*/ 0 h 20"/>
                      <a:gd name="T4" fmla="*/ 0 w 158"/>
                      <a:gd name="T5" fmla="*/ 0 h 20"/>
                      <a:gd name="T6" fmla="*/ 0 w 158"/>
                      <a:gd name="T7" fmla="*/ 0 h 20"/>
                      <a:gd name="T8" fmla="*/ 0 w 158"/>
                      <a:gd name="T9" fmla="*/ 0 h 20"/>
                      <a:gd name="T10" fmla="*/ 0 w 158"/>
                      <a:gd name="T11" fmla="*/ 0 h 20"/>
                      <a:gd name="T12" fmla="*/ 0 w 158"/>
                      <a:gd name="T13" fmla="*/ 0 h 20"/>
                      <a:gd name="T14" fmla="*/ 0 w 158"/>
                      <a:gd name="T15" fmla="*/ 0 h 20"/>
                      <a:gd name="T16" fmla="*/ 0 w 158"/>
                      <a:gd name="T17" fmla="*/ 0 h 20"/>
                      <a:gd name="T18" fmla="*/ 0 w 158"/>
                      <a:gd name="T19" fmla="*/ 0 h 20"/>
                      <a:gd name="T20" fmla="*/ 0 w 158"/>
                      <a:gd name="T21" fmla="*/ 0 h 20"/>
                      <a:gd name="T22" fmla="*/ 0 w 158"/>
                      <a:gd name="T23" fmla="*/ 0 h 20"/>
                      <a:gd name="T24" fmla="*/ 0 w 158"/>
                      <a:gd name="T25" fmla="*/ 0 h 20"/>
                      <a:gd name="T26" fmla="*/ 0 w 158"/>
                      <a:gd name="T27" fmla="*/ 0 h 20"/>
                      <a:gd name="T28" fmla="*/ 0 w 158"/>
                      <a:gd name="T29" fmla="*/ 0 h 20"/>
                      <a:gd name="T30" fmla="*/ 0 w 158"/>
                      <a:gd name="T31" fmla="*/ 0 h 20"/>
                      <a:gd name="T32" fmla="*/ 0 w 158"/>
                      <a:gd name="T33" fmla="*/ 0 h 20"/>
                      <a:gd name="T34" fmla="*/ 0 w 158"/>
                      <a:gd name="T35" fmla="*/ 0 h 20"/>
                      <a:gd name="T36" fmla="*/ 0 w 158"/>
                      <a:gd name="T37" fmla="*/ 0 h 20"/>
                      <a:gd name="T38" fmla="*/ 0 w 158"/>
                      <a:gd name="T39" fmla="*/ 0 h 20"/>
                      <a:gd name="T40" fmla="*/ 0 w 158"/>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8"/>
                      <a:gd name="T64" fmla="*/ 0 h 20"/>
                      <a:gd name="T65" fmla="*/ 158 w 158"/>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8" h="20">
                        <a:moveTo>
                          <a:pt x="2" y="20"/>
                        </a:moveTo>
                        <a:lnTo>
                          <a:pt x="2" y="20"/>
                        </a:lnTo>
                        <a:lnTo>
                          <a:pt x="13" y="17"/>
                        </a:lnTo>
                        <a:lnTo>
                          <a:pt x="31" y="14"/>
                        </a:lnTo>
                        <a:lnTo>
                          <a:pt x="52" y="12"/>
                        </a:lnTo>
                        <a:lnTo>
                          <a:pt x="77" y="11"/>
                        </a:lnTo>
                        <a:lnTo>
                          <a:pt x="101" y="11"/>
                        </a:lnTo>
                        <a:lnTo>
                          <a:pt x="124" y="11"/>
                        </a:lnTo>
                        <a:lnTo>
                          <a:pt x="143" y="11"/>
                        </a:lnTo>
                        <a:lnTo>
                          <a:pt x="158" y="11"/>
                        </a:lnTo>
                        <a:lnTo>
                          <a:pt x="158" y="2"/>
                        </a:lnTo>
                        <a:lnTo>
                          <a:pt x="143" y="0"/>
                        </a:lnTo>
                        <a:lnTo>
                          <a:pt x="124" y="0"/>
                        </a:lnTo>
                        <a:lnTo>
                          <a:pt x="101" y="0"/>
                        </a:lnTo>
                        <a:lnTo>
                          <a:pt x="77" y="2"/>
                        </a:lnTo>
                        <a:lnTo>
                          <a:pt x="52" y="3"/>
                        </a:lnTo>
                        <a:lnTo>
                          <a:pt x="31" y="5"/>
                        </a:lnTo>
                        <a:lnTo>
                          <a:pt x="13" y="8"/>
                        </a:lnTo>
                        <a:lnTo>
                          <a:pt x="0" y="11"/>
                        </a:lnTo>
                        <a:lnTo>
                          <a:pt x="2" y="2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06" name="Freeform 87"/>
                  <p:cNvSpPr>
                    <a:spLocks/>
                  </p:cNvSpPr>
                  <p:nvPr/>
                </p:nvSpPr>
                <p:spPr bwMode="auto">
                  <a:xfrm>
                    <a:off x="4924" y="2113"/>
                    <a:ext cx="14" cy="4"/>
                  </a:xfrm>
                  <a:custGeom>
                    <a:avLst/>
                    <a:gdLst>
                      <a:gd name="T0" fmla="*/ 0 w 93"/>
                      <a:gd name="T1" fmla="*/ 0 h 23"/>
                      <a:gd name="T2" fmla="*/ 0 w 93"/>
                      <a:gd name="T3" fmla="*/ 0 h 23"/>
                      <a:gd name="T4" fmla="*/ 0 w 93"/>
                      <a:gd name="T5" fmla="*/ 0 h 23"/>
                      <a:gd name="T6" fmla="*/ 0 w 93"/>
                      <a:gd name="T7" fmla="*/ 0 h 23"/>
                      <a:gd name="T8" fmla="*/ 0 w 93"/>
                      <a:gd name="T9" fmla="*/ 0 h 23"/>
                      <a:gd name="T10" fmla="*/ 0 w 93"/>
                      <a:gd name="T11" fmla="*/ 0 h 23"/>
                      <a:gd name="T12" fmla="*/ 0 w 93"/>
                      <a:gd name="T13" fmla="*/ 0 h 23"/>
                      <a:gd name="T14" fmla="*/ 0 w 93"/>
                      <a:gd name="T15" fmla="*/ 0 h 23"/>
                      <a:gd name="T16" fmla="*/ 0 w 93"/>
                      <a:gd name="T17" fmla="*/ 0 h 23"/>
                      <a:gd name="T18" fmla="*/ 0 w 93"/>
                      <a:gd name="T19" fmla="*/ 0 h 23"/>
                      <a:gd name="T20" fmla="*/ 0 w 93"/>
                      <a:gd name="T21" fmla="*/ 0 h 23"/>
                      <a:gd name="T22" fmla="*/ 0 w 93"/>
                      <a:gd name="T23" fmla="*/ 0 h 23"/>
                      <a:gd name="T24" fmla="*/ 0 w 93"/>
                      <a:gd name="T25" fmla="*/ 0 h 23"/>
                      <a:gd name="T26" fmla="*/ 0 w 93"/>
                      <a:gd name="T27" fmla="*/ 0 h 23"/>
                      <a:gd name="T28" fmla="*/ 0 w 93"/>
                      <a:gd name="T29" fmla="*/ 0 h 23"/>
                      <a:gd name="T30" fmla="*/ 0 w 93"/>
                      <a:gd name="T31" fmla="*/ 0 h 23"/>
                      <a:gd name="T32" fmla="*/ 0 w 93"/>
                      <a:gd name="T33" fmla="*/ 0 h 23"/>
                      <a:gd name="T34" fmla="*/ 0 w 93"/>
                      <a:gd name="T35" fmla="*/ 0 h 23"/>
                      <a:gd name="T36" fmla="*/ 0 w 93"/>
                      <a:gd name="T37" fmla="*/ 0 h 23"/>
                      <a:gd name="T38" fmla="*/ 0 w 93"/>
                      <a:gd name="T39" fmla="*/ 0 h 23"/>
                      <a:gd name="T40" fmla="*/ 0 w 93"/>
                      <a:gd name="T41" fmla="*/ 0 h 23"/>
                      <a:gd name="T42" fmla="*/ 0 w 93"/>
                      <a:gd name="T43" fmla="*/ 0 h 23"/>
                      <a:gd name="T44" fmla="*/ 0 w 93"/>
                      <a:gd name="T45" fmla="*/ 0 h 23"/>
                      <a:gd name="T46" fmla="*/ 0 w 93"/>
                      <a:gd name="T47" fmla="*/ 0 h 23"/>
                      <a:gd name="T48" fmla="*/ 0 w 93"/>
                      <a:gd name="T49" fmla="*/ 0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23"/>
                      <a:gd name="T77" fmla="*/ 93 w 93"/>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23">
                        <a:moveTo>
                          <a:pt x="4" y="23"/>
                        </a:moveTo>
                        <a:lnTo>
                          <a:pt x="4" y="23"/>
                        </a:lnTo>
                        <a:lnTo>
                          <a:pt x="15" y="23"/>
                        </a:lnTo>
                        <a:lnTo>
                          <a:pt x="27" y="21"/>
                        </a:lnTo>
                        <a:lnTo>
                          <a:pt x="38" y="20"/>
                        </a:lnTo>
                        <a:lnTo>
                          <a:pt x="50" y="18"/>
                        </a:lnTo>
                        <a:lnTo>
                          <a:pt x="62" y="16"/>
                        </a:lnTo>
                        <a:lnTo>
                          <a:pt x="73" y="13"/>
                        </a:lnTo>
                        <a:lnTo>
                          <a:pt x="84" y="11"/>
                        </a:lnTo>
                        <a:lnTo>
                          <a:pt x="93" y="9"/>
                        </a:lnTo>
                        <a:lnTo>
                          <a:pt x="91" y="0"/>
                        </a:lnTo>
                        <a:lnTo>
                          <a:pt x="82" y="2"/>
                        </a:lnTo>
                        <a:lnTo>
                          <a:pt x="70" y="4"/>
                        </a:lnTo>
                        <a:lnTo>
                          <a:pt x="60" y="7"/>
                        </a:lnTo>
                        <a:lnTo>
                          <a:pt x="50" y="9"/>
                        </a:lnTo>
                        <a:lnTo>
                          <a:pt x="38" y="11"/>
                        </a:lnTo>
                        <a:lnTo>
                          <a:pt x="27" y="12"/>
                        </a:lnTo>
                        <a:lnTo>
                          <a:pt x="15" y="12"/>
                        </a:lnTo>
                        <a:lnTo>
                          <a:pt x="4" y="12"/>
                        </a:lnTo>
                        <a:lnTo>
                          <a:pt x="1" y="14"/>
                        </a:lnTo>
                        <a:lnTo>
                          <a:pt x="0" y="18"/>
                        </a:lnTo>
                        <a:lnTo>
                          <a:pt x="1" y="21"/>
                        </a:lnTo>
                        <a:lnTo>
                          <a:pt x="4" y="23"/>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07" name="Freeform 88"/>
                  <p:cNvSpPr>
                    <a:spLocks/>
                  </p:cNvSpPr>
                  <p:nvPr/>
                </p:nvSpPr>
                <p:spPr bwMode="auto">
                  <a:xfrm>
                    <a:off x="4921" y="2115"/>
                    <a:ext cx="4" cy="2"/>
                  </a:xfrm>
                  <a:custGeom>
                    <a:avLst/>
                    <a:gdLst>
                      <a:gd name="T0" fmla="*/ 0 w 31"/>
                      <a:gd name="T1" fmla="*/ 0 h 11"/>
                      <a:gd name="T2" fmla="*/ 0 w 31"/>
                      <a:gd name="T3" fmla="*/ 0 h 11"/>
                      <a:gd name="T4" fmla="*/ 0 w 31"/>
                      <a:gd name="T5" fmla="*/ 0 h 11"/>
                      <a:gd name="T6" fmla="*/ 0 w 31"/>
                      <a:gd name="T7" fmla="*/ 0 h 11"/>
                      <a:gd name="T8" fmla="*/ 0 w 31"/>
                      <a:gd name="T9" fmla="*/ 0 h 11"/>
                      <a:gd name="T10" fmla="*/ 0 w 31"/>
                      <a:gd name="T11" fmla="*/ 0 h 11"/>
                      <a:gd name="T12" fmla="*/ 0 w 31"/>
                      <a:gd name="T13" fmla="*/ 0 h 11"/>
                      <a:gd name="T14" fmla="*/ 0 w 31"/>
                      <a:gd name="T15" fmla="*/ 0 h 11"/>
                      <a:gd name="T16" fmla="*/ 0 w 31"/>
                      <a:gd name="T17" fmla="*/ 0 h 11"/>
                      <a:gd name="T18" fmla="*/ 0 w 31"/>
                      <a:gd name="T19" fmla="*/ 0 h 11"/>
                      <a:gd name="T20" fmla="*/ 0 w 31"/>
                      <a:gd name="T21" fmla="*/ 0 h 11"/>
                      <a:gd name="T22" fmla="*/ 0 w 31"/>
                      <a:gd name="T23" fmla="*/ 0 h 11"/>
                      <a:gd name="T24" fmla="*/ 0 w 31"/>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1"/>
                      <a:gd name="T41" fmla="*/ 31 w 31"/>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1">
                        <a:moveTo>
                          <a:pt x="0" y="9"/>
                        </a:moveTo>
                        <a:lnTo>
                          <a:pt x="0" y="9"/>
                        </a:lnTo>
                        <a:lnTo>
                          <a:pt x="10" y="11"/>
                        </a:lnTo>
                        <a:lnTo>
                          <a:pt x="21" y="11"/>
                        </a:lnTo>
                        <a:lnTo>
                          <a:pt x="28" y="11"/>
                        </a:lnTo>
                        <a:lnTo>
                          <a:pt x="31" y="11"/>
                        </a:lnTo>
                        <a:lnTo>
                          <a:pt x="31" y="0"/>
                        </a:lnTo>
                        <a:lnTo>
                          <a:pt x="28" y="0"/>
                        </a:lnTo>
                        <a:lnTo>
                          <a:pt x="21" y="0"/>
                        </a:lnTo>
                        <a:lnTo>
                          <a:pt x="10" y="0"/>
                        </a:lnTo>
                        <a:lnTo>
                          <a:pt x="0" y="0"/>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08" name="Freeform 89"/>
                  <p:cNvSpPr>
                    <a:spLocks/>
                  </p:cNvSpPr>
                  <p:nvPr/>
                </p:nvSpPr>
                <p:spPr bwMode="auto">
                  <a:xfrm>
                    <a:off x="4916" y="2114"/>
                    <a:ext cx="5" cy="2"/>
                  </a:xfrm>
                  <a:custGeom>
                    <a:avLst/>
                    <a:gdLst>
                      <a:gd name="T0" fmla="*/ 0 w 33"/>
                      <a:gd name="T1" fmla="*/ 0 h 15"/>
                      <a:gd name="T2" fmla="*/ 0 w 33"/>
                      <a:gd name="T3" fmla="*/ 0 h 15"/>
                      <a:gd name="T4" fmla="*/ 0 w 33"/>
                      <a:gd name="T5" fmla="*/ 0 h 15"/>
                      <a:gd name="T6" fmla="*/ 0 w 33"/>
                      <a:gd name="T7" fmla="*/ 0 h 15"/>
                      <a:gd name="T8" fmla="*/ 0 w 33"/>
                      <a:gd name="T9" fmla="*/ 0 h 15"/>
                      <a:gd name="T10" fmla="*/ 0 w 33"/>
                      <a:gd name="T11" fmla="*/ 0 h 15"/>
                      <a:gd name="T12" fmla="*/ 0 w 33"/>
                      <a:gd name="T13" fmla="*/ 0 h 15"/>
                      <a:gd name="T14" fmla="*/ 0 w 33"/>
                      <a:gd name="T15" fmla="*/ 0 h 15"/>
                      <a:gd name="T16" fmla="*/ 0 w 33"/>
                      <a:gd name="T17" fmla="*/ 0 h 15"/>
                      <a:gd name="T18" fmla="*/ 0 w 33"/>
                      <a:gd name="T19" fmla="*/ 0 h 15"/>
                      <a:gd name="T20" fmla="*/ 0 w 33"/>
                      <a:gd name="T21" fmla="*/ 0 h 15"/>
                      <a:gd name="T22" fmla="*/ 0 w 33"/>
                      <a:gd name="T23" fmla="*/ 0 h 15"/>
                      <a:gd name="T24" fmla="*/ 0 w 33"/>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5"/>
                      <a:gd name="T41" fmla="*/ 33 w 33"/>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5">
                        <a:moveTo>
                          <a:pt x="2" y="10"/>
                        </a:moveTo>
                        <a:lnTo>
                          <a:pt x="2" y="10"/>
                        </a:lnTo>
                        <a:lnTo>
                          <a:pt x="10" y="8"/>
                        </a:lnTo>
                        <a:lnTo>
                          <a:pt x="16" y="11"/>
                        </a:lnTo>
                        <a:lnTo>
                          <a:pt x="24" y="13"/>
                        </a:lnTo>
                        <a:lnTo>
                          <a:pt x="33" y="15"/>
                        </a:lnTo>
                        <a:lnTo>
                          <a:pt x="33" y="6"/>
                        </a:lnTo>
                        <a:lnTo>
                          <a:pt x="26" y="4"/>
                        </a:lnTo>
                        <a:lnTo>
                          <a:pt x="18" y="2"/>
                        </a:lnTo>
                        <a:lnTo>
                          <a:pt x="10" y="0"/>
                        </a:lnTo>
                        <a:lnTo>
                          <a:pt x="0" y="1"/>
                        </a:lnTo>
                        <a:lnTo>
                          <a:pt x="2" y="1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09" name="Freeform 90"/>
                  <p:cNvSpPr>
                    <a:spLocks/>
                  </p:cNvSpPr>
                  <p:nvPr/>
                </p:nvSpPr>
                <p:spPr bwMode="auto">
                  <a:xfrm>
                    <a:off x="4913" y="2114"/>
                    <a:ext cx="3" cy="5"/>
                  </a:xfrm>
                  <a:custGeom>
                    <a:avLst/>
                    <a:gdLst>
                      <a:gd name="T0" fmla="*/ 0 w 19"/>
                      <a:gd name="T1" fmla="*/ 0 h 34"/>
                      <a:gd name="T2" fmla="*/ 0 w 19"/>
                      <a:gd name="T3" fmla="*/ 0 h 34"/>
                      <a:gd name="T4" fmla="*/ 0 w 19"/>
                      <a:gd name="T5" fmla="*/ 0 h 34"/>
                      <a:gd name="T6" fmla="*/ 0 w 19"/>
                      <a:gd name="T7" fmla="*/ 0 h 34"/>
                      <a:gd name="T8" fmla="*/ 0 w 19"/>
                      <a:gd name="T9" fmla="*/ 0 h 34"/>
                      <a:gd name="T10" fmla="*/ 0 w 19"/>
                      <a:gd name="T11" fmla="*/ 0 h 34"/>
                      <a:gd name="T12" fmla="*/ 0 w 19"/>
                      <a:gd name="T13" fmla="*/ 0 h 34"/>
                      <a:gd name="T14" fmla="*/ 0 w 19"/>
                      <a:gd name="T15" fmla="*/ 0 h 34"/>
                      <a:gd name="T16" fmla="*/ 0 w 19"/>
                      <a:gd name="T17" fmla="*/ 0 h 34"/>
                      <a:gd name="T18" fmla="*/ 0 w 19"/>
                      <a:gd name="T19" fmla="*/ 0 h 34"/>
                      <a:gd name="T20" fmla="*/ 0 w 19"/>
                      <a:gd name="T21" fmla="*/ 0 h 34"/>
                      <a:gd name="T22" fmla="*/ 0 w 19"/>
                      <a:gd name="T23" fmla="*/ 0 h 34"/>
                      <a:gd name="T24" fmla="*/ 0 w 19"/>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4"/>
                      <a:gd name="T41" fmla="*/ 19 w 19"/>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4">
                        <a:moveTo>
                          <a:pt x="16" y="28"/>
                        </a:moveTo>
                        <a:lnTo>
                          <a:pt x="16" y="28"/>
                        </a:lnTo>
                        <a:lnTo>
                          <a:pt x="9" y="20"/>
                        </a:lnTo>
                        <a:lnTo>
                          <a:pt x="9" y="14"/>
                        </a:lnTo>
                        <a:lnTo>
                          <a:pt x="12" y="12"/>
                        </a:lnTo>
                        <a:lnTo>
                          <a:pt x="19" y="9"/>
                        </a:lnTo>
                        <a:lnTo>
                          <a:pt x="17" y="0"/>
                        </a:lnTo>
                        <a:lnTo>
                          <a:pt x="7" y="3"/>
                        </a:lnTo>
                        <a:lnTo>
                          <a:pt x="0" y="12"/>
                        </a:lnTo>
                        <a:lnTo>
                          <a:pt x="0" y="22"/>
                        </a:lnTo>
                        <a:lnTo>
                          <a:pt x="9" y="34"/>
                        </a:lnTo>
                        <a:lnTo>
                          <a:pt x="16" y="28"/>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10" name="Freeform 91"/>
                  <p:cNvSpPr>
                    <a:spLocks/>
                  </p:cNvSpPr>
                  <p:nvPr/>
                </p:nvSpPr>
                <p:spPr bwMode="auto">
                  <a:xfrm>
                    <a:off x="4915" y="2118"/>
                    <a:ext cx="8" cy="14"/>
                  </a:xfrm>
                  <a:custGeom>
                    <a:avLst/>
                    <a:gdLst>
                      <a:gd name="T0" fmla="*/ 0 w 59"/>
                      <a:gd name="T1" fmla="*/ 0 h 96"/>
                      <a:gd name="T2" fmla="*/ 0 w 59"/>
                      <a:gd name="T3" fmla="*/ 0 h 96"/>
                      <a:gd name="T4" fmla="*/ 0 w 59"/>
                      <a:gd name="T5" fmla="*/ 0 h 96"/>
                      <a:gd name="T6" fmla="*/ 0 w 59"/>
                      <a:gd name="T7" fmla="*/ 0 h 96"/>
                      <a:gd name="T8" fmla="*/ 0 w 59"/>
                      <a:gd name="T9" fmla="*/ 0 h 96"/>
                      <a:gd name="T10" fmla="*/ 0 w 59"/>
                      <a:gd name="T11" fmla="*/ 0 h 96"/>
                      <a:gd name="T12" fmla="*/ 0 w 59"/>
                      <a:gd name="T13" fmla="*/ 0 h 96"/>
                      <a:gd name="T14" fmla="*/ 0 w 59"/>
                      <a:gd name="T15" fmla="*/ 0 h 96"/>
                      <a:gd name="T16" fmla="*/ 0 w 59"/>
                      <a:gd name="T17" fmla="*/ 0 h 96"/>
                      <a:gd name="T18" fmla="*/ 0 w 59"/>
                      <a:gd name="T19" fmla="*/ 0 h 96"/>
                      <a:gd name="T20" fmla="*/ 0 w 59"/>
                      <a:gd name="T21" fmla="*/ 0 h 96"/>
                      <a:gd name="T22" fmla="*/ 0 w 59"/>
                      <a:gd name="T23" fmla="*/ 0 h 96"/>
                      <a:gd name="T24" fmla="*/ 0 w 59"/>
                      <a:gd name="T25" fmla="*/ 0 h 96"/>
                      <a:gd name="T26" fmla="*/ 0 w 59"/>
                      <a:gd name="T27" fmla="*/ 0 h 96"/>
                      <a:gd name="T28" fmla="*/ 0 w 59"/>
                      <a:gd name="T29" fmla="*/ 0 h 96"/>
                      <a:gd name="T30" fmla="*/ 0 w 59"/>
                      <a:gd name="T31" fmla="*/ 0 h 96"/>
                      <a:gd name="T32" fmla="*/ 0 w 59"/>
                      <a:gd name="T33" fmla="*/ 0 h 96"/>
                      <a:gd name="T34" fmla="*/ 0 w 59"/>
                      <a:gd name="T35" fmla="*/ 0 h 96"/>
                      <a:gd name="T36" fmla="*/ 0 w 59"/>
                      <a:gd name="T37" fmla="*/ 0 h 96"/>
                      <a:gd name="T38" fmla="*/ 0 w 59"/>
                      <a:gd name="T39" fmla="*/ 0 h 96"/>
                      <a:gd name="T40" fmla="*/ 0 w 59"/>
                      <a:gd name="T41" fmla="*/ 0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96"/>
                      <a:gd name="T65" fmla="*/ 59 w 59"/>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96">
                        <a:moveTo>
                          <a:pt x="59" y="94"/>
                        </a:moveTo>
                        <a:lnTo>
                          <a:pt x="59" y="94"/>
                        </a:lnTo>
                        <a:lnTo>
                          <a:pt x="52" y="71"/>
                        </a:lnTo>
                        <a:lnTo>
                          <a:pt x="45" y="53"/>
                        </a:lnTo>
                        <a:lnTo>
                          <a:pt x="40" y="38"/>
                        </a:lnTo>
                        <a:lnTo>
                          <a:pt x="33" y="26"/>
                        </a:lnTo>
                        <a:lnTo>
                          <a:pt x="25" y="18"/>
                        </a:lnTo>
                        <a:lnTo>
                          <a:pt x="18" y="11"/>
                        </a:lnTo>
                        <a:lnTo>
                          <a:pt x="13" y="5"/>
                        </a:lnTo>
                        <a:lnTo>
                          <a:pt x="7" y="0"/>
                        </a:lnTo>
                        <a:lnTo>
                          <a:pt x="0" y="6"/>
                        </a:lnTo>
                        <a:lnTo>
                          <a:pt x="6" y="12"/>
                        </a:lnTo>
                        <a:lnTo>
                          <a:pt x="12" y="18"/>
                        </a:lnTo>
                        <a:lnTo>
                          <a:pt x="18" y="24"/>
                        </a:lnTo>
                        <a:lnTo>
                          <a:pt x="24" y="31"/>
                        </a:lnTo>
                        <a:lnTo>
                          <a:pt x="31" y="42"/>
                        </a:lnTo>
                        <a:lnTo>
                          <a:pt x="36" y="56"/>
                        </a:lnTo>
                        <a:lnTo>
                          <a:pt x="43" y="73"/>
                        </a:lnTo>
                        <a:lnTo>
                          <a:pt x="50" y="96"/>
                        </a:lnTo>
                        <a:lnTo>
                          <a:pt x="59" y="94"/>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11" name="Freeform 92"/>
                  <p:cNvSpPr>
                    <a:spLocks/>
                  </p:cNvSpPr>
                  <p:nvPr/>
                </p:nvSpPr>
                <p:spPr bwMode="auto">
                  <a:xfrm>
                    <a:off x="4905" y="2132"/>
                    <a:ext cx="18" cy="39"/>
                  </a:xfrm>
                  <a:custGeom>
                    <a:avLst/>
                    <a:gdLst>
                      <a:gd name="T0" fmla="*/ 0 w 129"/>
                      <a:gd name="T1" fmla="*/ 1 h 275"/>
                      <a:gd name="T2" fmla="*/ 0 w 129"/>
                      <a:gd name="T3" fmla="*/ 1 h 275"/>
                      <a:gd name="T4" fmla="*/ 0 w 129"/>
                      <a:gd name="T5" fmla="*/ 1 h 275"/>
                      <a:gd name="T6" fmla="*/ 0 w 129"/>
                      <a:gd name="T7" fmla="*/ 1 h 275"/>
                      <a:gd name="T8" fmla="*/ 0 w 129"/>
                      <a:gd name="T9" fmla="*/ 0 h 275"/>
                      <a:gd name="T10" fmla="*/ 0 w 129"/>
                      <a:gd name="T11" fmla="*/ 0 h 275"/>
                      <a:gd name="T12" fmla="*/ 0 w 129"/>
                      <a:gd name="T13" fmla="*/ 0 h 275"/>
                      <a:gd name="T14" fmla="*/ 0 w 129"/>
                      <a:gd name="T15" fmla="*/ 0 h 275"/>
                      <a:gd name="T16" fmla="*/ 0 w 129"/>
                      <a:gd name="T17" fmla="*/ 0 h 275"/>
                      <a:gd name="T18" fmla="*/ 0 w 129"/>
                      <a:gd name="T19" fmla="*/ 0 h 275"/>
                      <a:gd name="T20" fmla="*/ 0 w 129"/>
                      <a:gd name="T21" fmla="*/ 0 h 275"/>
                      <a:gd name="T22" fmla="*/ 0 w 129"/>
                      <a:gd name="T23" fmla="*/ 0 h 275"/>
                      <a:gd name="T24" fmla="*/ 0 w 129"/>
                      <a:gd name="T25" fmla="*/ 0 h 275"/>
                      <a:gd name="T26" fmla="*/ 0 w 129"/>
                      <a:gd name="T27" fmla="*/ 0 h 275"/>
                      <a:gd name="T28" fmla="*/ 0 w 129"/>
                      <a:gd name="T29" fmla="*/ 0 h 275"/>
                      <a:gd name="T30" fmla="*/ 0 w 129"/>
                      <a:gd name="T31" fmla="*/ 0 h 275"/>
                      <a:gd name="T32" fmla="*/ 0 w 129"/>
                      <a:gd name="T33" fmla="*/ 1 h 275"/>
                      <a:gd name="T34" fmla="*/ 0 w 129"/>
                      <a:gd name="T35" fmla="*/ 1 h 275"/>
                      <a:gd name="T36" fmla="*/ 0 w 129"/>
                      <a:gd name="T37" fmla="*/ 1 h 275"/>
                      <a:gd name="T38" fmla="*/ 0 w 129"/>
                      <a:gd name="T39" fmla="*/ 1 h 275"/>
                      <a:gd name="T40" fmla="*/ 0 w 129"/>
                      <a:gd name="T41" fmla="*/ 1 h 2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9"/>
                      <a:gd name="T64" fmla="*/ 0 h 275"/>
                      <a:gd name="T65" fmla="*/ 129 w 129"/>
                      <a:gd name="T66" fmla="*/ 275 h 2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9" h="275">
                        <a:moveTo>
                          <a:pt x="9" y="275"/>
                        </a:moveTo>
                        <a:lnTo>
                          <a:pt x="9" y="275"/>
                        </a:lnTo>
                        <a:lnTo>
                          <a:pt x="35" y="235"/>
                        </a:lnTo>
                        <a:lnTo>
                          <a:pt x="59" y="194"/>
                        </a:lnTo>
                        <a:lnTo>
                          <a:pt x="82" y="155"/>
                        </a:lnTo>
                        <a:lnTo>
                          <a:pt x="100" y="117"/>
                        </a:lnTo>
                        <a:lnTo>
                          <a:pt x="114" y="81"/>
                        </a:lnTo>
                        <a:lnTo>
                          <a:pt x="124" y="50"/>
                        </a:lnTo>
                        <a:lnTo>
                          <a:pt x="129" y="22"/>
                        </a:lnTo>
                        <a:lnTo>
                          <a:pt x="128" y="0"/>
                        </a:lnTo>
                        <a:lnTo>
                          <a:pt x="119" y="2"/>
                        </a:lnTo>
                        <a:lnTo>
                          <a:pt x="120" y="22"/>
                        </a:lnTo>
                        <a:lnTo>
                          <a:pt x="115" y="48"/>
                        </a:lnTo>
                        <a:lnTo>
                          <a:pt x="105" y="79"/>
                        </a:lnTo>
                        <a:lnTo>
                          <a:pt x="91" y="113"/>
                        </a:lnTo>
                        <a:lnTo>
                          <a:pt x="73" y="151"/>
                        </a:lnTo>
                        <a:lnTo>
                          <a:pt x="50" y="190"/>
                        </a:lnTo>
                        <a:lnTo>
                          <a:pt x="26" y="230"/>
                        </a:lnTo>
                        <a:lnTo>
                          <a:pt x="0" y="270"/>
                        </a:lnTo>
                        <a:lnTo>
                          <a:pt x="9" y="275"/>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12" name="Freeform 93"/>
                  <p:cNvSpPr>
                    <a:spLocks/>
                  </p:cNvSpPr>
                  <p:nvPr/>
                </p:nvSpPr>
                <p:spPr bwMode="auto">
                  <a:xfrm>
                    <a:off x="4900" y="2170"/>
                    <a:ext cx="21" cy="54"/>
                  </a:xfrm>
                  <a:custGeom>
                    <a:avLst/>
                    <a:gdLst>
                      <a:gd name="T0" fmla="*/ 0 w 147"/>
                      <a:gd name="T1" fmla="*/ 1 h 375"/>
                      <a:gd name="T2" fmla="*/ 0 w 147"/>
                      <a:gd name="T3" fmla="*/ 1 h 375"/>
                      <a:gd name="T4" fmla="*/ 0 w 147"/>
                      <a:gd name="T5" fmla="*/ 1 h 375"/>
                      <a:gd name="T6" fmla="*/ 0 w 147"/>
                      <a:gd name="T7" fmla="*/ 1 h 375"/>
                      <a:gd name="T8" fmla="*/ 0 w 147"/>
                      <a:gd name="T9" fmla="*/ 1 h 375"/>
                      <a:gd name="T10" fmla="*/ 0 w 147"/>
                      <a:gd name="T11" fmla="*/ 1 h 375"/>
                      <a:gd name="T12" fmla="*/ 0 w 147"/>
                      <a:gd name="T13" fmla="*/ 0 h 375"/>
                      <a:gd name="T14" fmla="*/ 0 w 147"/>
                      <a:gd name="T15" fmla="*/ 0 h 375"/>
                      <a:gd name="T16" fmla="*/ 0 w 147"/>
                      <a:gd name="T17" fmla="*/ 0 h 375"/>
                      <a:gd name="T18" fmla="*/ 0 w 147"/>
                      <a:gd name="T19" fmla="*/ 0 h 375"/>
                      <a:gd name="T20" fmla="*/ 0 w 147"/>
                      <a:gd name="T21" fmla="*/ 0 h 375"/>
                      <a:gd name="T22" fmla="*/ 0 w 147"/>
                      <a:gd name="T23" fmla="*/ 0 h 375"/>
                      <a:gd name="T24" fmla="*/ 0 w 147"/>
                      <a:gd name="T25" fmla="*/ 0 h 375"/>
                      <a:gd name="T26" fmla="*/ 0 w 147"/>
                      <a:gd name="T27" fmla="*/ 0 h 375"/>
                      <a:gd name="T28" fmla="*/ 0 w 147"/>
                      <a:gd name="T29" fmla="*/ 1 h 375"/>
                      <a:gd name="T30" fmla="*/ 0 w 147"/>
                      <a:gd name="T31" fmla="*/ 1 h 375"/>
                      <a:gd name="T32" fmla="*/ 0 w 147"/>
                      <a:gd name="T33" fmla="*/ 1 h 375"/>
                      <a:gd name="T34" fmla="*/ 0 w 147"/>
                      <a:gd name="T35" fmla="*/ 1 h 375"/>
                      <a:gd name="T36" fmla="*/ 0 w 147"/>
                      <a:gd name="T37" fmla="*/ 1 h 375"/>
                      <a:gd name="T38" fmla="*/ 0 w 147"/>
                      <a:gd name="T39" fmla="*/ 1 h 375"/>
                      <a:gd name="T40" fmla="*/ 0 w 147"/>
                      <a:gd name="T41" fmla="*/ 1 h 375"/>
                      <a:gd name="T42" fmla="*/ 0 w 147"/>
                      <a:gd name="T43" fmla="*/ 1 h 375"/>
                      <a:gd name="T44" fmla="*/ 0 w 147"/>
                      <a:gd name="T45" fmla="*/ 1 h 375"/>
                      <a:gd name="T46" fmla="*/ 0 w 147"/>
                      <a:gd name="T47" fmla="*/ 1 h 375"/>
                      <a:gd name="T48" fmla="*/ 0 w 147"/>
                      <a:gd name="T49" fmla="*/ 1 h 375"/>
                      <a:gd name="T50" fmla="*/ 0 w 147"/>
                      <a:gd name="T51" fmla="*/ 1 h 3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
                      <a:gd name="T79" fmla="*/ 0 h 375"/>
                      <a:gd name="T80" fmla="*/ 147 w 147"/>
                      <a:gd name="T81" fmla="*/ 375 h 3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 h="375">
                        <a:moveTo>
                          <a:pt x="143" y="375"/>
                        </a:moveTo>
                        <a:lnTo>
                          <a:pt x="142" y="366"/>
                        </a:lnTo>
                        <a:lnTo>
                          <a:pt x="95" y="349"/>
                        </a:lnTo>
                        <a:lnTo>
                          <a:pt x="58" y="316"/>
                        </a:lnTo>
                        <a:lnTo>
                          <a:pt x="32" y="271"/>
                        </a:lnTo>
                        <a:lnTo>
                          <a:pt x="15" y="216"/>
                        </a:lnTo>
                        <a:lnTo>
                          <a:pt x="11" y="158"/>
                        </a:lnTo>
                        <a:lnTo>
                          <a:pt x="13" y="99"/>
                        </a:lnTo>
                        <a:lnTo>
                          <a:pt x="25" y="47"/>
                        </a:lnTo>
                        <a:lnTo>
                          <a:pt x="46" y="5"/>
                        </a:lnTo>
                        <a:lnTo>
                          <a:pt x="37" y="0"/>
                        </a:lnTo>
                        <a:lnTo>
                          <a:pt x="17" y="45"/>
                        </a:lnTo>
                        <a:lnTo>
                          <a:pt x="4" y="99"/>
                        </a:lnTo>
                        <a:lnTo>
                          <a:pt x="0" y="158"/>
                        </a:lnTo>
                        <a:lnTo>
                          <a:pt x="6" y="216"/>
                        </a:lnTo>
                        <a:lnTo>
                          <a:pt x="23" y="273"/>
                        </a:lnTo>
                        <a:lnTo>
                          <a:pt x="51" y="323"/>
                        </a:lnTo>
                        <a:lnTo>
                          <a:pt x="91" y="358"/>
                        </a:lnTo>
                        <a:lnTo>
                          <a:pt x="142" y="375"/>
                        </a:lnTo>
                        <a:lnTo>
                          <a:pt x="141" y="366"/>
                        </a:lnTo>
                        <a:lnTo>
                          <a:pt x="142" y="375"/>
                        </a:lnTo>
                        <a:lnTo>
                          <a:pt x="146" y="374"/>
                        </a:lnTo>
                        <a:lnTo>
                          <a:pt x="147" y="371"/>
                        </a:lnTo>
                        <a:lnTo>
                          <a:pt x="146" y="367"/>
                        </a:lnTo>
                        <a:lnTo>
                          <a:pt x="142" y="366"/>
                        </a:lnTo>
                        <a:lnTo>
                          <a:pt x="143" y="375"/>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13" name="Freeform 94"/>
                  <p:cNvSpPr>
                    <a:spLocks/>
                  </p:cNvSpPr>
                  <p:nvPr/>
                </p:nvSpPr>
                <p:spPr bwMode="auto">
                  <a:xfrm>
                    <a:off x="4917" y="2223"/>
                    <a:ext cx="6" cy="6"/>
                  </a:xfrm>
                  <a:custGeom>
                    <a:avLst/>
                    <a:gdLst>
                      <a:gd name="T0" fmla="*/ 0 w 41"/>
                      <a:gd name="T1" fmla="*/ 0 h 48"/>
                      <a:gd name="T2" fmla="*/ 0 w 41"/>
                      <a:gd name="T3" fmla="*/ 0 h 48"/>
                      <a:gd name="T4" fmla="*/ 0 w 41"/>
                      <a:gd name="T5" fmla="*/ 0 h 48"/>
                      <a:gd name="T6" fmla="*/ 0 w 41"/>
                      <a:gd name="T7" fmla="*/ 0 h 48"/>
                      <a:gd name="T8" fmla="*/ 0 w 41"/>
                      <a:gd name="T9" fmla="*/ 0 h 48"/>
                      <a:gd name="T10" fmla="*/ 0 w 41"/>
                      <a:gd name="T11" fmla="*/ 0 h 48"/>
                      <a:gd name="T12" fmla="*/ 0 w 41"/>
                      <a:gd name="T13" fmla="*/ 0 h 48"/>
                      <a:gd name="T14" fmla="*/ 0 w 41"/>
                      <a:gd name="T15" fmla="*/ 0 h 48"/>
                      <a:gd name="T16" fmla="*/ 0 w 41"/>
                      <a:gd name="T17" fmla="*/ 0 h 48"/>
                      <a:gd name="T18" fmla="*/ 0 w 41"/>
                      <a:gd name="T19" fmla="*/ 0 h 48"/>
                      <a:gd name="T20" fmla="*/ 0 w 41"/>
                      <a:gd name="T21" fmla="*/ 0 h 48"/>
                      <a:gd name="T22" fmla="*/ 0 w 41"/>
                      <a:gd name="T23" fmla="*/ 0 h 48"/>
                      <a:gd name="T24" fmla="*/ 0 w 41"/>
                      <a:gd name="T25" fmla="*/ 0 h 48"/>
                      <a:gd name="T26" fmla="*/ 0 w 41"/>
                      <a:gd name="T27" fmla="*/ 0 h 48"/>
                      <a:gd name="T28" fmla="*/ 0 w 41"/>
                      <a:gd name="T29" fmla="*/ 0 h 48"/>
                      <a:gd name="T30" fmla="*/ 0 w 41"/>
                      <a:gd name="T31" fmla="*/ 0 h 48"/>
                      <a:gd name="T32" fmla="*/ 0 w 41"/>
                      <a:gd name="T33" fmla="*/ 0 h 48"/>
                      <a:gd name="T34" fmla="*/ 0 w 41"/>
                      <a:gd name="T35" fmla="*/ 0 h 48"/>
                      <a:gd name="T36" fmla="*/ 0 w 41"/>
                      <a:gd name="T37" fmla="*/ 0 h 48"/>
                      <a:gd name="T38" fmla="*/ 0 w 41"/>
                      <a:gd name="T39" fmla="*/ 0 h 48"/>
                      <a:gd name="T40" fmla="*/ 0 w 41"/>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48"/>
                      <a:gd name="T65" fmla="*/ 41 w 41"/>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48">
                        <a:moveTo>
                          <a:pt x="41" y="39"/>
                        </a:moveTo>
                        <a:lnTo>
                          <a:pt x="41" y="39"/>
                        </a:lnTo>
                        <a:lnTo>
                          <a:pt x="26" y="34"/>
                        </a:lnTo>
                        <a:lnTo>
                          <a:pt x="17" y="28"/>
                        </a:lnTo>
                        <a:lnTo>
                          <a:pt x="10" y="24"/>
                        </a:lnTo>
                        <a:lnTo>
                          <a:pt x="9" y="22"/>
                        </a:lnTo>
                        <a:lnTo>
                          <a:pt x="9" y="17"/>
                        </a:lnTo>
                        <a:lnTo>
                          <a:pt x="11" y="15"/>
                        </a:lnTo>
                        <a:lnTo>
                          <a:pt x="15" y="13"/>
                        </a:lnTo>
                        <a:lnTo>
                          <a:pt x="23" y="9"/>
                        </a:lnTo>
                        <a:lnTo>
                          <a:pt x="21" y="0"/>
                        </a:lnTo>
                        <a:lnTo>
                          <a:pt x="11" y="4"/>
                        </a:lnTo>
                        <a:lnTo>
                          <a:pt x="4" y="8"/>
                        </a:lnTo>
                        <a:lnTo>
                          <a:pt x="0" y="15"/>
                        </a:lnTo>
                        <a:lnTo>
                          <a:pt x="0" y="22"/>
                        </a:lnTo>
                        <a:lnTo>
                          <a:pt x="3" y="30"/>
                        </a:lnTo>
                        <a:lnTo>
                          <a:pt x="12" y="37"/>
                        </a:lnTo>
                        <a:lnTo>
                          <a:pt x="23" y="43"/>
                        </a:lnTo>
                        <a:lnTo>
                          <a:pt x="39" y="48"/>
                        </a:lnTo>
                        <a:lnTo>
                          <a:pt x="41" y="39"/>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14" name="Freeform 95"/>
                  <p:cNvSpPr>
                    <a:spLocks/>
                  </p:cNvSpPr>
                  <p:nvPr/>
                </p:nvSpPr>
                <p:spPr bwMode="auto">
                  <a:xfrm>
                    <a:off x="4922" y="2228"/>
                    <a:ext cx="47" cy="4"/>
                  </a:xfrm>
                  <a:custGeom>
                    <a:avLst/>
                    <a:gdLst>
                      <a:gd name="T0" fmla="*/ 1 w 329"/>
                      <a:gd name="T1" fmla="*/ 0 h 28"/>
                      <a:gd name="T2" fmla="*/ 1 w 329"/>
                      <a:gd name="T3" fmla="*/ 0 h 28"/>
                      <a:gd name="T4" fmla="*/ 1 w 329"/>
                      <a:gd name="T5" fmla="*/ 0 h 28"/>
                      <a:gd name="T6" fmla="*/ 1 w 329"/>
                      <a:gd name="T7" fmla="*/ 0 h 28"/>
                      <a:gd name="T8" fmla="*/ 1 w 329"/>
                      <a:gd name="T9" fmla="*/ 0 h 28"/>
                      <a:gd name="T10" fmla="*/ 1 w 329"/>
                      <a:gd name="T11" fmla="*/ 0 h 28"/>
                      <a:gd name="T12" fmla="*/ 1 w 329"/>
                      <a:gd name="T13" fmla="*/ 0 h 28"/>
                      <a:gd name="T14" fmla="*/ 1 w 329"/>
                      <a:gd name="T15" fmla="*/ 0 h 28"/>
                      <a:gd name="T16" fmla="*/ 1 w 329"/>
                      <a:gd name="T17" fmla="*/ 0 h 28"/>
                      <a:gd name="T18" fmla="*/ 0 w 329"/>
                      <a:gd name="T19" fmla="*/ 0 h 28"/>
                      <a:gd name="T20" fmla="*/ 0 w 329"/>
                      <a:gd name="T21" fmla="*/ 0 h 28"/>
                      <a:gd name="T22" fmla="*/ 0 w 329"/>
                      <a:gd name="T23" fmla="*/ 0 h 28"/>
                      <a:gd name="T24" fmla="*/ 0 w 329"/>
                      <a:gd name="T25" fmla="*/ 0 h 28"/>
                      <a:gd name="T26" fmla="*/ 0 w 329"/>
                      <a:gd name="T27" fmla="*/ 0 h 28"/>
                      <a:gd name="T28" fmla="*/ 0 w 329"/>
                      <a:gd name="T29" fmla="*/ 0 h 28"/>
                      <a:gd name="T30" fmla="*/ 0 w 329"/>
                      <a:gd name="T31" fmla="*/ 0 h 28"/>
                      <a:gd name="T32" fmla="*/ 0 w 329"/>
                      <a:gd name="T33" fmla="*/ 0 h 28"/>
                      <a:gd name="T34" fmla="*/ 0 w 329"/>
                      <a:gd name="T35" fmla="*/ 0 h 28"/>
                      <a:gd name="T36" fmla="*/ 0 w 329"/>
                      <a:gd name="T37" fmla="*/ 0 h 28"/>
                      <a:gd name="T38" fmla="*/ 0 w 329"/>
                      <a:gd name="T39" fmla="*/ 0 h 28"/>
                      <a:gd name="T40" fmla="*/ 0 w 329"/>
                      <a:gd name="T41" fmla="*/ 0 h 28"/>
                      <a:gd name="T42" fmla="*/ 0 w 329"/>
                      <a:gd name="T43" fmla="*/ 0 h 28"/>
                      <a:gd name="T44" fmla="*/ 0 w 329"/>
                      <a:gd name="T45" fmla="*/ 0 h 28"/>
                      <a:gd name="T46" fmla="*/ 0 w 329"/>
                      <a:gd name="T47" fmla="*/ 0 h 28"/>
                      <a:gd name="T48" fmla="*/ 0 w 329"/>
                      <a:gd name="T49" fmla="*/ 0 h 28"/>
                      <a:gd name="T50" fmla="*/ 0 w 329"/>
                      <a:gd name="T51" fmla="*/ 0 h 28"/>
                      <a:gd name="T52" fmla="*/ 0 w 329"/>
                      <a:gd name="T53" fmla="*/ 0 h 28"/>
                      <a:gd name="T54" fmla="*/ 1 w 329"/>
                      <a:gd name="T55" fmla="*/ 0 h 28"/>
                      <a:gd name="T56" fmla="*/ 1 w 329"/>
                      <a:gd name="T57" fmla="*/ 0 h 28"/>
                      <a:gd name="T58" fmla="*/ 1 w 329"/>
                      <a:gd name="T59" fmla="*/ 0 h 28"/>
                      <a:gd name="T60" fmla="*/ 1 w 329"/>
                      <a:gd name="T61" fmla="*/ 0 h 28"/>
                      <a:gd name="T62" fmla="*/ 1 w 329"/>
                      <a:gd name="T63" fmla="*/ 0 h 28"/>
                      <a:gd name="T64" fmla="*/ 1 w 329"/>
                      <a:gd name="T65" fmla="*/ 0 h 28"/>
                      <a:gd name="T66" fmla="*/ 1 w 329"/>
                      <a:gd name="T67" fmla="*/ 0 h 28"/>
                      <a:gd name="T68" fmla="*/ 1 w 329"/>
                      <a:gd name="T69" fmla="*/ 0 h 28"/>
                      <a:gd name="T70" fmla="*/ 1 w 329"/>
                      <a:gd name="T71" fmla="*/ 0 h 28"/>
                      <a:gd name="T72" fmla="*/ 1 w 329"/>
                      <a:gd name="T73" fmla="*/ 0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9"/>
                      <a:gd name="T112" fmla="*/ 0 h 28"/>
                      <a:gd name="T113" fmla="*/ 329 w 329"/>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9" h="28">
                        <a:moveTo>
                          <a:pt x="324" y="4"/>
                        </a:moveTo>
                        <a:lnTo>
                          <a:pt x="324" y="4"/>
                        </a:lnTo>
                        <a:lnTo>
                          <a:pt x="314" y="8"/>
                        </a:lnTo>
                        <a:lnTo>
                          <a:pt x="301" y="12"/>
                        </a:lnTo>
                        <a:lnTo>
                          <a:pt x="283" y="14"/>
                        </a:lnTo>
                        <a:lnTo>
                          <a:pt x="263" y="16"/>
                        </a:lnTo>
                        <a:lnTo>
                          <a:pt x="239" y="17"/>
                        </a:lnTo>
                        <a:lnTo>
                          <a:pt x="215" y="17"/>
                        </a:lnTo>
                        <a:lnTo>
                          <a:pt x="190" y="17"/>
                        </a:lnTo>
                        <a:lnTo>
                          <a:pt x="164" y="17"/>
                        </a:lnTo>
                        <a:lnTo>
                          <a:pt x="137" y="16"/>
                        </a:lnTo>
                        <a:lnTo>
                          <a:pt x="112" y="15"/>
                        </a:lnTo>
                        <a:lnTo>
                          <a:pt x="88" y="13"/>
                        </a:lnTo>
                        <a:lnTo>
                          <a:pt x="65" y="11"/>
                        </a:lnTo>
                        <a:lnTo>
                          <a:pt x="44" y="8"/>
                        </a:lnTo>
                        <a:lnTo>
                          <a:pt x="27" y="6"/>
                        </a:lnTo>
                        <a:lnTo>
                          <a:pt x="13" y="3"/>
                        </a:lnTo>
                        <a:lnTo>
                          <a:pt x="2" y="0"/>
                        </a:lnTo>
                        <a:lnTo>
                          <a:pt x="0" y="9"/>
                        </a:lnTo>
                        <a:lnTo>
                          <a:pt x="11" y="12"/>
                        </a:lnTo>
                        <a:lnTo>
                          <a:pt x="27" y="15"/>
                        </a:lnTo>
                        <a:lnTo>
                          <a:pt x="44" y="17"/>
                        </a:lnTo>
                        <a:lnTo>
                          <a:pt x="65" y="19"/>
                        </a:lnTo>
                        <a:lnTo>
                          <a:pt x="88" y="22"/>
                        </a:lnTo>
                        <a:lnTo>
                          <a:pt x="112" y="24"/>
                        </a:lnTo>
                        <a:lnTo>
                          <a:pt x="137" y="25"/>
                        </a:lnTo>
                        <a:lnTo>
                          <a:pt x="164" y="26"/>
                        </a:lnTo>
                        <a:lnTo>
                          <a:pt x="190" y="28"/>
                        </a:lnTo>
                        <a:lnTo>
                          <a:pt x="215" y="28"/>
                        </a:lnTo>
                        <a:lnTo>
                          <a:pt x="239" y="26"/>
                        </a:lnTo>
                        <a:lnTo>
                          <a:pt x="263" y="25"/>
                        </a:lnTo>
                        <a:lnTo>
                          <a:pt x="283" y="23"/>
                        </a:lnTo>
                        <a:lnTo>
                          <a:pt x="301" y="21"/>
                        </a:lnTo>
                        <a:lnTo>
                          <a:pt x="316" y="17"/>
                        </a:lnTo>
                        <a:lnTo>
                          <a:pt x="329" y="13"/>
                        </a:lnTo>
                        <a:lnTo>
                          <a:pt x="324" y="4"/>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15" name="Freeform 96"/>
                  <p:cNvSpPr>
                    <a:spLocks/>
                  </p:cNvSpPr>
                  <p:nvPr/>
                </p:nvSpPr>
                <p:spPr bwMode="auto">
                  <a:xfrm>
                    <a:off x="4969" y="2223"/>
                    <a:ext cx="4" cy="7"/>
                  </a:xfrm>
                  <a:custGeom>
                    <a:avLst/>
                    <a:gdLst>
                      <a:gd name="T0" fmla="*/ 0 w 33"/>
                      <a:gd name="T1" fmla="*/ 0 h 48"/>
                      <a:gd name="T2" fmla="*/ 0 w 33"/>
                      <a:gd name="T3" fmla="*/ 0 h 48"/>
                      <a:gd name="T4" fmla="*/ 0 w 33"/>
                      <a:gd name="T5" fmla="*/ 0 h 48"/>
                      <a:gd name="T6" fmla="*/ 0 w 33"/>
                      <a:gd name="T7" fmla="*/ 0 h 48"/>
                      <a:gd name="T8" fmla="*/ 0 w 33"/>
                      <a:gd name="T9" fmla="*/ 0 h 48"/>
                      <a:gd name="T10" fmla="*/ 0 w 33"/>
                      <a:gd name="T11" fmla="*/ 0 h 48"/>
                      <a:gd name="T12" fmla="*/ 0 w 33"/>
                      <a:gd name="T13" fmla="*/ 0 h 48"/>
                      <a:gd name="T14" fmla="*/ 0 w 33"/>
                      <a:gd name="T15" fmla="*/ 0 h 48"/>
                      <a:gd name="T16" fmla="*/ 0 w 33"/>
                      <a:gd name="T17" fmla="*/ 0 h 48"/>
                      <a:gd name="T18" fmla="*/ 0 w 33"/>
                      <a:gd name="T19" fmla="*/ 0 h 48"/>
                      <a:gd name="T20" fmla="*/ 0 w 33"/>
                      <a:gd name="T21" fmla="*/ 0 h 48"/>
                      <a:gd name="T22" fmla="*/ 0 w 33"/>
                      <a:gd name="T23" fmla="*/ 0 h 48"/>
                      <a:gd name="T24" fmla="*/ 0 w 33"/>
                      <a:gd name="T25" fmla="*/ 0 h 48"/>
                      <a:gd name="T26" fmla="*/ 0 w 33"/>
                      <a:gd name="T27" fmla="*/ 0 h 48"/>
                      <a:gd name="T28" fmla="*/ 0 w 33"/>
                      <a:gd name="T29" fmla="*/ 0 h 48"/>
                      <a:gd name="T30" fmla="*/ 0 w 33"/>
                      <a:gd name="T31" fmla="*/ 0 h 48"/>
                      <a:gd name="T32" fmla="*/ 0 w 33"/>
                      <a:gd name="T33" fmla="*/ 0 h 48"/>
                      <a:gd name="T34" fmla="*/ 0 w 33"/>
                      <a:gd name="T35" fmla="*/ 0 h 48"/>
                      <a:gd name="T36" fmla="*/ 0 w 33"/>
                      <a:gd name="T37" fmla="*/ 0 h 48"/>
                      <a:gd name="T38" fmla="*/ 0 w 33"/>
                      <a:gd name="T39" fmla="*/ 0 h 48"/>
                      <a:gd name="T40" fmla="*/ 0 w 33"/>
                      <a:gd name="T41" fmla="*/ 0 h 48"/>
                      <a:gd name="T42" fmla="*/ 0 w 33"/>
                      <a:gd name="T43" fmla="*/ 0 h 48"/>
                      <a:gd name="T44" fmla="*/ 0 w 33"/>
                      <a:gd name="T45" fmla="*/ 0 h 48"/>
                      <a:gd name="T46" fmla="*/ 0 w 33"/>
                      <a:gd name="T47" fmla="*/ 0 h 48"/>
                      <a:gd name="T48" fmla="*/ 0 w 33"/>
                      <a:gd name="T49" fmla="*/ 0 h 48"/>
                      <a:gd name="T50" fmla="*/ 0 w 33"/>
                      <a:gd name="T51" fmla="*/ 0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
                      <a:gd name="T79" fmla="*/ 0 h 48"/>
                      <a:gd name="T80" fmla="*/ 33 w 33"/>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 h="48">
                        <a:moveTo>
                          <a:pt x="12" y="0"/>
                        </a:moveTo>
                        <a:lnTo>
                          <a:pt x="12" y="9"/>
                        </a:lnTo>
                        <a:lnTo>
                          <a:pt x="19" y="13"/>
                        </a:lnTo>
                        <a:lnTo>
                          <a:pt x="22" y="15"/>
                        </a:lnTo>
                        <a:lnTo>
                          <a:pt x="22" y="19"/>
                        </a:lnTo>
                        <a:lnTo>
                          <a:pt x="22" y="21"/>
                        </a:lnTo>
                        <a:lnTo>
                          <a:pt x="19" y="25"/>
                        </a:lnTo>
                        <a:lnTo>
                          <a:pt x="14" y="30"/>
                        </a:lnTo>
                        <a:lnTo>
                          <a:pt x="8" y="34"/>
                        </a:lnTo>
                        <a:lnTo>
                          <a:pt x="0" y="39"/>
                        </a:lnTo>
                        <a:lnTo>
                          <a:pt x="5" y="48"/>
                        </a:lnTo>
                        <a:lnTo>
                          <a:pt x="13" y="43"/>
                        </a:lnTo>
                        <a:lnTo>
                          <a:pt x="21" y="37"/>
                        </a:lnTo>
                        <a:lnTo>
                          <a:pt x="26" y="32"/>
                        </a:lnTo>
                        <a:lnTo>
                          <a:pt x="31" y="25"/>
                        </a:lnTo>
                        <a:lnTo>
                          <a:pt x="33" y="19"/>
                        </a:lnTo>
                        <a:lnTo>
                          <a:pt x="31" y="11"/>
                        </a:lnTo>
                        <a:lnTo>
                          <a:pt x="24" y="4"/>
                        </a:lnTo>
                        <a:lnTo>
                          <a:pt x="16" y="0"/>
                        </a:lnTo>
                        <a:lnTo>
                          <a:pt x="16" y="9"/>
                        </a:lnTo>
                        <a:lnTo>
                          <a:pt x="16" y="0"/>
                        </a:lnTo>
                        <a:lnTo>
                          <a:pt x="13" y="0"/>
                        </a:lnTo>
                        <a:lnTo>
                          <a:pt x="9" y="2"/>
                        </a:lnTo>
                        <a:lnTo>
                          <a:pt x="9" y="6"/>
                        </a:lnTo>
                        <a:lnTo>
                          <a:pt x="12" y="9"/>
                        </a:lnTo>
                        <a:lnTo>
                          <a:pt x="12"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16" name="Freeform 97"/>
                  <p:cNvSpPr>
                    <a:spLocks/>
                  </p:cNvSpPr>
                  <p:nvPr/>
                </p:nvSpPr>
                <p:spPr bwMode="auto">
                  <a:xfrm>
                    <a:off x="4970" y="2214"/>
                    <a:ext cx="12" cy="10"/>
                  </a:xfrm>
                  <a:custGeom>
                    <a:avLst/>
                    <a:gdLst>
                      <a:gd name="T0" fmla="*/ 0 w 80"/>
                      <a:gd name="T1" fmla="*/ 0 h 73"/>
                      <a:gd name="T2" fmla="*/ 0 w 80"/>
                      <a:gd name="T3" fmla="*/ 0 h 73"/>
                      <a:gd name="T4" fmla="*/ 0 w 80"/>
                      <a:gd name="T5" fmla="*/ 0 h 73"/>
                      <a:gd name="T6" fmla="*/ 0 w 80"/>
                      <a:gd name="T7" fmla="*/ 0 h 73"/>
                      <a:gd name="T8" fmla="*/ 0 w 80"/>
                      <a:gd name="T9" fmla="*/ 0 h 73"/>
                      <a:gd name="T10" fmla="*/ 0 w 80"/>
                      <a:gd name="T11" fmla="*/ 0 h 73"/>
                      <a:gd name="T12" fmla="*/ 0 w 80"/>
                      <a:gd name="T13" fmla="*/ 0 h 73"/>
                      <a:gd name="T14" fmla="*/ 0 w 80"/>
                      <a:gd name="T15" fmla="*/ 0 h 73"/>
                      <a:gd name="T16" fmla="*/ 0 w 80"/>
                      <a:gd name="T17" fmla="*/ 0 h 73"/>
                      <a:gd name="T18" fmla="*/ 0 w 80"/>
                      <a:gd name="T19" fmla="*/ 0 h 73"/>
                      <a:gd name="T20" fmla="*/ 0 w 80"/>
                      <a:gd name="T21" fmla="*/ 0 h 73"/>
                      <a:gd name="T22" fmla="*/ 0 w 80"/>
                      <a:gd name="T23" fmla="*/ 0 h 73"/>
                      <a:gd name="T24" fmla="*/ 0 w 80"/>
                      <a:gd name="T25" fmla="*/ 0 h 73"/>
                      <a:gd name="T26" fmla="*/ 0 w 80"/>
                      <a:gd name="T27" fmla="*/ 0 h 73"/>
                      <a:gd name="T28" fmla="*/ 0 w 80"/>
                      <a:gd name="T29" fmla="*/ 0 h 73"/>
                      <a:gd name="T30" fmla="*/ 0 w 80"/>
                      <a:gd name="T31" fmla="*/ 0 h 73"/>
                      <a:gd name="T32" fmla="*/ 0 w 80"/>
                      <a:gd name="T33" fmla="*/ 0 h 73"/>
                      <a:gd name="T34" fmla="*/ 0 w 80"/>
                      <a:gd name="T35" fmla="*/ 0 h 73"/>
                      <a:gd name="T36" fmla="*/ 0 w 80"/>
                      <a:gd name="T37" fmla="*/ 0 h 73"/>
                      <a:gd name="T38" fmla="*/ 0 w 80"/>
                      <a:gd name="T39" fmla="*/ 0 h 73"/>
                      <a:gd name="T40" fmla="*/ 0 w 80"/>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73"/>
                      <a:gd name="T65" fmla="*/ 80 w 80"/>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73">
                        <a:moveTo>
                          <a:pt x="74" y="0"/>
                        </a:moveTo>
                        <a:lnTo>
                          <a:pt x="74" y="0"/>
                        </a:lnTo>
                        <a:lnTo>
                          <a:pt x="57" y="16"/>
                        </a:lnTo>
                        <a:lnTo>
                          <a:pt x="42" y="29"/>
                        </a:lnTo>
                        <a:lnTo>
                          <a:pt x="30" y="39"/>
                        </a:lnTo>
                        <a:lnTo>
                          <a:pt x="21" y="47"/>
                        </a:lnTo>
                        <a:lnTo>
                          <a:pt x="13" y="54"/>
                        </a:lnTo>
                        <a:lnTo>
                          <a:pt x="7" y="58"/>
                        </a:lnTo>
                        <a:lnTo>
                          <a:pt x="4" y="63"/>
                        </a:lnTo>
                        <a:lnTo>
                          <a:pt x="0" y="64"/>
                        </a:lnTo>
                        <a:lnTo>
                          <a:pt x="4" y="73"/>
                        </a:lnTo>
                        <a:lnTo>
                          <a:pt x="9" y="69"/>
                        </a:lnTo>
                        <a:lnTo>
                          <a:pt x="14" y="65"/>
                        </a:lnTo>
                        <a:lnTo>
                          <a:pt x="20" y="60"/>
                        </a:lnTo>
                        <a:lnTo>
                          <a:pt x="28" y="54"/>
                        </a:lnTo>
                        <a:lnTo>
                          <a:pt x="37" y="46"/>
                        </a:lnTo>
                        <a:lnTo>
                          <a:pt x="49" y="36"/>
                        </a:lnTo>
                        <a:lnTo>
                          <a:pt x="64" y="22"/>
                        </a:lnTo>
                        <a:lnTo>
                          <a:pt x="80" y="7"/>
                        </a:lnTo>
                        <a:lnTo>
                          <a:pt x="74"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17" name="Freeform 98"/>
                  <p:cNvSpPr>
                    <a:spLocks/>
                  </p:cNvSpPr>
                  <p:nvPr/>
                </p:nvSpPr>
                <p:spPr bwMode="auto">
                  <a:xfrm>
                    <a:off x="4981" y="2178"/>
                    <a:ext cx="9" cy="37"/>
                  </a:xfrm>
                  <a:custGeom>
                    <a:avLst/>
                    <a:gdLst>
                      <a:gd name="T0" fmla="*/ 0 w 64"/>
                      <a:gd name="T1" fmla="*/ 0 h 258"/>
                      <a:gd name="T2" fmla="*/ 0 w 64"/>
                      <a:gd name="T3" fmla="*/ 0 h 258"/>
                      <a:gd name="T4" fmla="*/ 0 w 64"/>
                      <a:gd name="T5" fmla="*/ 0 h 258"/>
                      <a:gd name="T6" fmla="*/ 0 w 64"/>
                      <a:gd name="T7" fmla="*/ 0 h 258"/>
                      <a:gd name="T8" fmla="*/ 0 w 64"/>
                      <a:gd name="T9" fmla="*/ 0 h 258"/>
                      <a:gd name="T10" fmla="*/ 0 w 64"/>
                      <a:gd name="T11" fmla="*/ 0 h 258"/>
                      <a:gd name="T12" fmla="*/ 0 w 64"/>
                      <a:gd name="T13" fmla="*/ 0 h 258"/>
                      <a:gd name="T14" fmla="*/ 0 w 64"/>
                      <a:gd name="T15" fmla="*/ 1 h 258"/>
                      <a:gd name="T16" fmla="*/ 0 w 64"/>
                      <a:gd name="T17" fmla="*/ 1 h 258"/>
                      <a:gd name="T18" fmla="*/ 0 w 64"/>
                      <a:gd name="T19" fmla="*/ 1 h 258"/>
                      <a:gd name="T20" fmla="*/ 0 w 64"/>
                      <a:gd name="T21" fmla="*/ 1 h 258"/>
                      <a:gd name="T22" fmla="*/ 0 w 64"/>
                      <a:gd name="T23" fmla="*/ 1 h 258"/>
                      <a:gd name="T24" fmla="*/ 0 w 64"/>
                      <a:gd name="T25" fmla="*/ 1 h 258"/>
                      <a:gd name="T26" fmla="*/ 0 w 64"/>
                      <a:gd name="T27" fmla="*/ 0 h 258"/>
                      <a:gd name="T28" fmla="*/ 0 w 64"/>
                      <a:gd name="T29" fmla="*/ 0 h 258"/>
                      <a:gd name="T30" fmla="*/ 0 w 64"/>
                      <a:gd name="T31" fmla="*/ 0 h 258"/>
                      <a:gd name="T32" fmla="*/ 0 w 64"/>
                      <a:gd name="T33" fmla="*/ 0 h 258"/>
                      <a:gd name="T34" fmla="*/ 0 w 64"/>
                      <a:gd name="T35" fmla="*/ 0 h 258"/>
                      <a:gd name="T36" fmla="*/ 0 w 64"/>
                      <a:gd name="T37" fmla="*/ 0 h 258"/>
                      <a:gd name="T38" fmla="*/ 0 w 64"/>
                      <a:gd name="T39" fmla="*/ 0 h 258"/>
                      <a:gd name="T40" fmla="*/ 0 w 64"/>
                      <a:gd name="T41" fmla="*/ 0 h 258"/>
                      <a:gd name="T42" fmla="*/ 0 w 64"/>
                      <a:gd name="T43" fmla="*/ 0 h 258"/>
                      <a:gd name="T44" fmla="*/ 0 w 64"/>
                      <a:gd name="T45" fmla="*/ 0 h 258"/>
                      <a:gd name="T46" fmla="*/ 0 w 64"/>
                      <a:gd name="T47" fmla="*/ 0 h 258"/>
                      <a:gd name="T48" fmla="*/ 0 w 64"/>
                      <a:gd name="T49" fmla="*/ 0 h 258"/>
                      <a:gd name="T50" fmla="*/ 0 w 64"/>
                      <a:gd name="T51" fmla="*/ 0 h 2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
                      <a:gd name="T79" fmla="*/ 0 h 258"/>
                      <a:gd name="T80" fmla="*/ 64 w 64"/>
                      <a:gd name="T81" fmla="*/ 258 h 2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 h="258">
                        <a:moveTo>
                          <a:pt x="37" y="0"/>
                        </a:moveTo>
                        <a:lnTo>
                          <a:pt x="34" y="7"/>
                        </a:lnTo>
                        <a:lnTo>
                          <a:pt x="40" y="21"/>
                        </a:lnTo>
                        <a:lnTo>
                          <a:pt x="47" y="46"/>
                        </a:lnTo>
                        <a:lnTo>
                          <a:pt x="52" y="76"/>
                        </a:lnTo>
                        <a:lnTo>
                          <a:pt x="52" y="111"/>
                        </a:lnTo>
                        <a:lnTo>
                          <a:pt x="51" y="148"/>
                        </a:lnTo>
                        <a:lnTo>
                          <a:pt x="42" y="185"/>
                        </a:lnTo>
                        <a:lnTo>
                          <a:pt x="25" y="220"/>
                        </a:lnTo>
                        <a:lnTo>
                          <a:pt x="0" y="251"/>
                        </a:lnTo>
                        <a:lnTo>
                          <a:pt x="6" y="258"/>
                        </a:lnTo>
                        <a:lnTo>
                          <a:pt x="34" y="224"/>
                        </a:lnTo>
                        <a:lnTo>
                          <a:pt x="51" y="187"/>
                        </a:lnTo>
                        <a:lnTo>
                          <a:pt x="60" y="148"/>
                        </a:lnTo>
                        <a:lnTo>
                          <a:pt x="64" y="111"/>
                        </a:lnTo>
                        <a:lnTo>
                          <a:pt x="61" y="76"/>
                        </a:lnTo>
                        <a:lnTo>
                          <a:pt x="56" y="44"/>
                        </a:lnTo>
                        <a:lnTo>
                          <a:pt x="49" y="19"/>
                        </a:lnTo>
                        <a:lnTo>
                          <a:pt x="43" y="2"/>
                        </a:lnTo>
                        <a:lnTo>
                          <a:pt x="41" y="9"/>
                        </a:lnTo>
                        <a:lnTo>
                          <a:pt x="43" y="2"/>
                        </a:lnTo>
                        <a:lnTo>
                          <a:pt x="41" y="0"/>
                        </a:lnTo>
                        <a:lnTo>
                          <a:pt x="38" y="0"/>
                        </a:lnTo>
                        <a:lnTo>
                          <a:pt x="34" y="4"/>
                        </a:lnTo>
                        <a:lnTo>
                          <a:pt x="34" y="7"/>
                        </a:lnTo>
                        <a:lnTo>
                          <a:pt x="37"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18" name="Freeform 99"/>
                  <p:cNvSpPr>
                    <a:spLocks/>
                  </p:cNvSpPr>
                  <p:nvPr/>
                </p:nvSpPr>
                <p:spPr bwMode="auto">
                  <a:xfrm>
                    <a:off x="4986" y="2169"/>
                    <a:ext cx="3" cy="10"/>
                  </a:xfrm>
                  <a:custGeom>
                    <a:avLst/>
                    <a:gdLst>
                      <a:gd name="T0" fmla="*/ 0 w 21"/>
                      <a:gd name="T1" fmla="*/ 0 h 76"/>
                      <a:gd name="T2" fmla="*/ 0 w 21"/>
                      <a:gd name="T3" fmla="*/ 0 h 76"/>
                      <a:gd name="T4" fmla="*/ 0 w 21"/>
                      <a:gd name="T5" fmla="*/ 0 h 76"/>
                      <a:gd name="T6" fmla="*/ 0 w 21"/>
                      <a:gd name="T7" fmla="*/ 0 h 76"/>
                      <a:gd name="T8" fmla="*/ 0 w 21"/>
                      <a:gd name="T9" fmla="*/ 0 h 76"/>
                      <a:gd name="T10" fmla="*/ 0 w 21"/>
                      <a:gd name="T11" fmla="*/ 0 h 76"/>
                      <a:gd name="T12" fmla="*/ 0 w 21"/>
                      <a:gd name="T13" fmla="*/ 0 h 76"/>
                      <a:gd name="T14" fmla="*/ 0 w 21"/>
                      <a:gd name="T15" fmla="*/ 0 h 76"/>
                      <a:gd name="T16" fmla="*/ 0 w 21"/>
                      <a:gd name="T17" fmla="*/ 0 h 76"/>
                      <a:gd name="T18" fmla="*/ 0 w 21"/>
                      <a:gd name="T19" fmla="*/ 0 h 76"/>
                      <a:gd name="T20" fmla="*/ 0 w 21"/>
                      <a:gd name="T21" fmla="*/ 0 h 76"/>
                      <a:gd name="T22" fmla="*/ 0 w 21"/>
                      <a:gd name="T23" fmla="*/ 0 h 76"/>
                      <a:gd name="T24" fmla="*/ 0 w 21"/>
                      <a:gd name="T25" fmla="*/ 0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76"/>
                      <a:gd name="T41" fmla="*/ 21 w 21"/>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76">
                        <a:moveTo>
                          <a:pt x="6" y="5"/>
                        </a:moveTo>
                        <a:lnTo>
                          <a:pt x="6" y="3"/>
                        </a:lnTo>
                        <a:lnTo>
                          <a:pt x="12" y="21"/>
                        </a:lnTo>
                        <a:lnTo>
                          <a:pt x="12" y="41"/>
                        </a:lnTo>
                        <a:lnTo>
                          <a:pt x="6" y="57"/>
                        </a:lnTo>
                        <a:lnTo>
                          <a:pt x="0" y="67"/>
                        </a:lnTo>
                        <a:lnTo>
                          <a:pt x="4" y="76"/>
                        </a:lnTo>
                        <a:lnTo>
                          <a:pt x="15" y="62"/>
                        </a:lnTo>
                        <a:lnTo>
                          <a:pt x="21" y="41"/>
                        </a:lnTo>
                        <a:lnTo>
                          <a:pt x="21" y="21"/>
                        </a:lnTo>
                        <a:lnTo>
                          <a:pt x="15" y="1"/>
                        </a:lnTo>
                        <a:lnTo>
                          <a:pt x="15" y="0"/>
                        </a:lnTo>
                        <a:lnTo>
                          <a:pt x="6" y="5"/>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19" name="Freeform 100"/>
                  <p:cNvSpPr>
                    <a:spLocks/>
                  </p:cNvSpPr>
                  <p:nvPr/>
                </p:nvSpPr>
                <p:spPr bwMode="auto">
                  <a:xfrm>
                    <a:off x="4986" y="2155"/>
                    <a:ext cx="6" cy="14"/>
                  </a:xfrm>
                  <a:custGeom>
                    <a:avLst/>
                    <a:gdLst>
                      <a:gd name="T0" fmla="*/ 0 w 37"/>
                      <a:gd name="T1" fmla="*/ 0 h 98"/>
                      <a:gd name="T2" fmla="*/ 0 w 37"/>
                      <a:gd name="T3" fmla="*/ 0 h 98"/>
                      <a:gd name="T4" fmla="*/ 0 w 37"/>
                      <a:gd name="T5" fmla="*/ 0 h 98"/>
                      <a:gd name="T6" fmla="*/ 0 w 37"/>
                      <a:gd name="T7" fmla="*/ 0 h 98"/>
                      <a:gd name="T8" fmla="*/ 0 w 37"/>
                      <a:gd name="T9" fmla="*/ 0 h 98"/>
                      <a:gd name="T10" fmla="*/ 0 w 37"/>
                      <a:gd name="T11" fmla="*/ 0 h 98"/>
                      <a:gd name="T12" fmla="*/ 0 w 37"/>
                      <a:gd name="T13" fmla="*/ 0 h 98"/>
                      <a:gd name="T14" fmla="*/ 0 w 37"/>
                      <a:gd name="T15" fmla="*/ 0 h 98"/>
                      <a:gd name="T16" fmla="*/ 0 w 37"/>
                      <a:gd name="T17" fmla="*/ 0 h 98"/>
                      <a:gd name="T18" fmla="*/ 0 w 37"/>
                      <a:gd name="T19" fmla="*/ 0 h 98"/>
                      <a:gd name="T20" fmla="*/ 0 w 37"/>
                      <a:gd name="T21" fmla="*/ 0 h 98"/>
                      <a:gd name="T22" fmla="*/ 0 w 37"/>
                      <a:gd name="T23" fmla="*/ 0 h 98"/>
                      <a:gd name="T24" fmla="*/ 0 w 37"/>
                      <a:gd name="T25" fmla="*/ 0 h 98"/>
                      <a:gd name="T26" fmla="*/ 0 w 37"/>
                      <a:gd name="T27" fmla="*/ 0 h 98"/>
                      <a:gd name="T28" fmla="*/ 0 w 37"/>
                      <a:gd name="T29" fmla="*/ 0 h 98"/>
                      <a:gd name="T30" fmla="*/ 0 w 37"/>
                      <a:gd name="T31" fmla="*/ 0 h 98"/>
                      <a:gd name="T32" fmla="*/ 0 w 37"/>
                      <a:gd name="T33" fmla="*/ 0 h 98"/>
                      <a:gd name="T34" fmla="*/ 0 w 37"/>
                      <a:gd name="T35" fmla="*/ 0 h 98"/>
                      <a:gd name="T36" fmla="*/ 0 w 37"/>
                      <a:gd name="T37" fmla="*/ 0 h 98"/>
                      <a:gd name="T38" fmla="*/ 0 w 37"/>
                      <a:gd name="T39" fmla="*/ 0 h 98"/>
                      <a:gd name="T40" fmla="*/ 0 w 37"/>
                      <a:gd name="T41" fmla="*/ 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98"/>
                      <a:gd name="T65" fmla="*/ 37 w 37"/>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98">
                        <a:moveTo>
                          <a:pt x="30" y="0"/>
                        </a:moveTo>
                        <a:lnTo>
                          <a:pt x="30" y="0"/>
                        </a:lnTo>
                        <a:lnTo>
                          <a:pt x="20" y="13"/>
                        </a:lnTo>
                        <a:lnTo>
                          <a:pt x="12" y="25"/>
                        </a:lnTo>
                        <a:lnTo>
                          <a:pt x="6" y="38"/>
                        </a:lnTo>
                        <a:lnTo>
                          <a:pt x="3" y="51"/>
                        </a:lnTo>
                        <a:lnTo>
                          <a:pt x="1" y="64"/>
                        </a:lnTo>
                        <a:lnTo>
                          <a:pt x="0" y="75"/>
                        </a:lnTo>
                        <a:lnTo>
                          <a:pt x="2" y="87"/>
                        </a:lnTo>
                        <a:lnTo>
                          <a:pt x="5" y="98"/>
                        </a:lnTo>
                        <a:lnTo>
                          <a:pt x="14" y="93"/>
                        </a:lnTo>
                        <a:lnTo>
                          <a:pt x="11" y="85"/>
                        </a:lnTo>
                        <a:lnTo>
                          <a:pt x="11" y="75"/>
                        </a:lnTo>
                        <a:lnTo>
                          <a:pt x="10" y="64"/>
                        </a:lnTo>
                        <a:lnTo>
                          <a:pt x="12" y="53"/>
                        </a:lnTo>
                        <a:lnTo>
                          <a:pt x="15" y="40"/>
                        </a:lnTo>
                        <a:lnTo>
                          <a:pt x="21" y="29"/>
                        </a:lnTo>
                        <a:lnTo>
                          <a:pt x="29" y="17"/>
                        </a:lnTo>
                        <a:lnTo>
                          <a:pt x="37" y="7"/>
                        </a:lnTo>
                        <a:lnTo>
                          <a:pt x="30"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20" name="Freeform 101"/>
                  <p:cNvSpPr>
                    <a:spLocks/>
                  </p:cNvSpPr>
                  <p:nvPr/>
                </p:nvSpPr>
                <p:spPr bwMode="auto">
                  <a:xfrm>
                    <a:off x="4991" y="2140"/>
                    <a:ext cx="10" cy="16"/>
                  </a:xfrm>
                  <a:custGeom>
                    <a:avLst/>
                    <a:gdLst>
                      <a:gd name="T0" fmla="*/ 0 w 71"/>
                      <a:gd name="T1" fmla="*/ 0 h 112"/>
                      <a:gd name="T2" fmla="*/ 0 w 71"/>
                      <a:gd name="T3" fmla="*/ 0 h 112"/>
                      <a:gd name="T4" fmla="*/ 0 w 71"/>
                      <a:gd name="T5" fmla="*/ 0 h 112"/>
                      <a:gd name="T6" fmla="*/ 0 w 71"/>
                      <a:gd name="T7" fmla="*/ 0 h 112"/>
                      <a:gd name="T8" fmla="*/ 0 w 71"/>
                      <a:gd name="T9" fmla="*/ 0 h 112"/>
                      <a:gd name="T10" fmla="*/ 0 w 71"/>
                      <a:gd name="T11" fmla="*/ 0 h 112"/>
                      <a:gd name="T12" fmla="*/ 0 w 71"/>
                      <a:gd name="T13" fmla="*/ 0 h 112"/>
                      <a:gd name="T14" fmla="*/ 0 w 71"/>
                      <a:gd name="T15" fmla="*/ 0 h 112"/>
                      <a:gd name="T16" fmla="*/ 0 w 71"/>
                      <a:gd name="T17" fmla="*/ 0 h 112"/>
                      <a:gd name="T18" fmla="*/ 0 w 71"/>
                      <a:gd name="T19" fmla="*/ 0 h 112"/>
                      <a:gd name="T20" fmla="*/ 0 w 71"/>
                      <a:gd name="T21" fmla="*/ 0 h 112"/>
                      <a:gd name="T22" fmla="*/ 0 w 71"/>
                      <a:gd name="T23" fmla="*/ 0 h 112"/>
                      <a:gd name="T24" fmla="*/ 0 w 71"/>
                      <a:gd name="T25" fmla="*/ 0 h 112"/>
                      <a:gd name="T26" fmla="*/ 0 w 71"/>
                      <a:gd name="T27" fmla="*/ 0 h 112"/>
                      <a:gd name="T28" fmla="*/ 0 w 71"/>
                      <a:gd name="T29" fmla="*/ 0 h 112"/>
                      <a:gd name="T30" fmla="*/ 0 w 71"/>
                      <a:gd name="T31" fmla="*/ 0 h 112"/>
                      <a:gd name="T32" fmla="*/ 0 w 71"/>
                      <a:gd name="T33" fmla="*/ 0 h 112"/>
                      <a:gd name="T34" fmla="*/ 0 w 71"/>
                      <a:gd name="T35" fmla="*/ 0 h 112"/>
                      <a:gd name="T36" fmla="*/ 0 w 71"/>
                      <a:gd name="T37" fmla="*/ 0 h 112"/>
                      <a:gd name="T38" fmla="*/ 0 w 71"/>
                      <a:gd name="T39" fmla="*/ 0 h 112"/>
                      <a:gd name="T40" fmla="*/ 0 w 71"/>
                      <a:gd name="T41" fmla="*/ 0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112"/>
                      <a:gd name="T65" fmla="*/ 71 w 71"/>
                      <a:gd name="T66" fmla="*/ 112 h 1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112">
                        <a:moveTo>
                          <a:pt x="62" y="0"/>
                        </a:moveTo>
                        <a:lnTo>
                          <a:pt x="62" y="0"/>
                        </a:lnTo>
                        <a:lnTo>
                          <a:pt x="58" y="12"/>
                        </a:lnTo>
                        <a:lnTo>
                          <a:pt x="53" y="25"/>
                        </a:lnTo>
                        <a:lnTo>
                          <a:pt x="46" y="39"/>
                        </a:lnTo>
                        <a:lnTo>
                          <a:pt x="37" y="54"/>
                        </a:lnTo>
                        <a:lnTo>
                          <a:pt x="28" y="68"/>
                        </a:lnTo>
                        <a:lnTo>
                          <a:pt x="19" y="82"/>
                        </a:lnTo>
                        <a:lnTo>
                          <a:pt x="10" y="94"/>
                        </a:lnTo>
                        <a:lnTo>
                          <a:pt x="0" y="105"/>
                        </a:lnTo>
                        <a:lnTo>
                          <a:pt x="7" y="112"/>
                        </a:lnTo>
                        <a:lnTo>
                          <a:pt x="17" y="101"/>
                        </a:lnTo>
                        <a:lnTo>
                          <a:pt x="28" y="86"/>
                        </a:lnTo>
                        <a:lnTo>
                          <a:pt x="37" y="73"/>
                        </a:lnTo>
                        <a:lnTo>
                          <a:pt x="46" y="58"/>
                        </a:lnTo>
                        <a:lnTo>
                          <a:pt x="55" y="44"/>
                        </a:lnTo>
                        <a:lnTo>
                          <a:pt x="62" y="29"/>
                        </a:lnTo>
                        <a:lnTo>
                          <a:pt x="67" y="15"/>
                        </a:lnTo>
                        <a:lnTo>
                          <a:pt x="71" y="2"/>
                        </a:lnTo>
                        <a:lnTo>
                          <a:pt x="62"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21" name="Freeform 102"/>
                  <p:cNvSpPr>
                    <a:spLocks/>
                  </p:cNvSpPr>
                  <p:nvPr/>
                </p:nvSpPr>
                <p:spPr bwMode="auto">
                  <a:xfrm>
                    <a:off x="4997" y="2124"/>
                    <a:ext cx="4" cy="17"/>
                  </a:xfrm>
                  <a:custGeom>
                    <a:avLst/>
                    <a:gdLst>
                      <a:gd name="T0" fmla="*/ 0 w 32"/>
                      <a:gd name="T1" fmla="*/ 0 h 113"/>
                      <a:gd name="T2" fmla="*/ 0 w 32"/>
                      <a:gd name="T3" fmla="*/ 0 h 113"/>
                      <a:gd name="T4" fmla="*/ 0 w 32"/>
                      <a:gd name="T5" fmla="*/ 0 h 113"/>
                      <a:gd name="T6" fmla="*/ 0 w 32"/>
                      <a:gd name="T7" fmla="*/ 0 h 113"/>
                      <a:gd name="T8" fmla="*/ 0 w 32"/>
                      <a:gd name="T9" fmla="*/ 0 h 113"/>
                      <a:gd name="T10" fmla="*/ 0 w 32"/>
                      <a:gd name="T11" fmla="*/ 0 h 113"/>
                      <a:gd name="T12" fmla="*/ 0 w 32"/>
                      <a:gd name="T13" fmla="*/ 0 h 113"/>
                      <a:gd name="T14" fmla="*/ 0 w 32"/>
                      <a:gd name="T15" fmla="*/ 0 h 113"/>
                      <a:gd name="T16" fmla="*/ 0 w 32"/>
                      <a:gd name="T17" fmla="*/ 0 h 113"/>
                      <a:gd name="T18" fmla="*/ 0 w 32"/>
                      <a:gd name="T19" fmla="*/ 0 h 113"/>
                      <a:gd name="T20" fmla="*/ 0 w 32"/>
                      <a:gd name="T21" fmla="*/ 0 h 113"/>
                      <a:gd name="T22" fmla="*/ 0 w 32"/>
                      <a:gd name="T23" fmla="*/ 0 h 113"/>
                      <a:gd name="T24" fmla="*/ 0 w 32"/>
                      <a:gd name="T25" fmla="*/ 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13"/>
                      <a:gd name="T41" fmla="*/ 32 w 32"/>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13">
                        <a:moveTo>
                          <a:pt x="0" y="5"/>
                        </a:moveTo>
                        <a:lnTo>
                          <a:pt x="0" y="5"/>
                        </a:lnTo>
                        <a:lnTo>
                          <a:pt x="13" y="33"/>
                        </a:lnTo>
                        <a:lnTo>
                          <a:pt x="20" y="61"/>
                        </a:lnTo>
                        <a:lnTo>
                          <a:pt x="21" y="88"/>
                        </a:lnTo>
                        <a:lnTo>
                          <a:pt x="20" y="111"/>
                        </a:lnTo>
                        <a:lnTo>
                          <a:pt x="29" y="113"/>
                        </a:lnTo>
                        <a:lnTo>
                          <a:pt x="32" y="88"/>
                        </a:lnTo>
                        <a:lnTo>
                          <a:pt x="29" y="61"/>
                        </a:lnTo>
                        <a:lnTo>
                          <a:pt x="22" y="30"/>
                        </a:lnTo>
                        <a:lnTo>
                          <a:pt x="9" y="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22" name="Freeform 103"/>
                  <p:cNvSpPr>
                    <a:spLocks/>
                  </p:cNvSpPr>
                  <p:nvPr/>
                </p:nvSpPr>
                <p:spPr bwMode="auto">
                  <a:xfrm>
                    <a:off x="4982" y="2115"/>
                    <a:ext cx="16" cy="10"/>
                  </a:xfrm>
                  <a:custGeom>
                    <a:avLst/>
                    <a:gdLst>
                      <a:gd name="T0" fmla="*/ 0 w 110"/>
                      <a:gd name="T1" fmla="*/ 0 h 70"/>
                      <a:gd name="T2" fmla="*/ 0 w 110"/>
                      <a:gd name="T3" fmla="*/ 0 h 70"/>
                      <a:gd name="T4" fmla="*/ 0 w 110"/>
                      <a:gd name="T5" fmla="*/ 0 h 70"/>
                      <a:gd name="T6" fmla="*/ 0 w 110"/>
                      <a:gd name="T7" fmla="*/ 0 h 70"/>
                      <a:gd name="T8" fmla="*/ 0 w 110"/>
                      <a:gd name="T9" fmla="*/ 0 h 70"/>
                      <a:gd name="T10" fmla="*/ 0 w 110"/>
                      <a:gd name="T11" fmla="*/ 0 h 70"/>
                      <a:gd name="T12" fmla="*/ 0 w 110"/>
                      <a:gd name="T13" fmla="*/ 0 h 70"/>
                      <a:gd name="T14" fmla="*/ 0 w 110"/>
                      <a:gd name="T15" fmla="*/ 0 h 70"/>
                      <a:gd name="T16" fmla="*/ 0 w 110"/>
                      <a:gd name="T17" fmla="*/ 0 h 70"/>
                      <a:gd name="T18" fmla="*/ 0 w 110"/>
                      <a:gd name="T19" fmla="*/ 0 h 70"/>
                      <a:gd name="T20" fmla="*/ 0 w 110"/>
                      <a:gd name="T21" fmla="*/ 0 h 70"/>
                      <a:gd name="T22" fmla="*/ 0 w 110"/>
                      <a:gd name="T23" fmla="*/ 0 h 70"/>
                      <a:gd name="T24" fmla="*/ 0 w 110"/>
                      <a:gd name="T25" fmla="*/ 0 h 70"/>
                      <a:gd name="T26" fmla="*/ 0 w 110"/>
                      <a:gd name="T27" fmla="*/ 0 h 70"/>
                      <a:gd name="T28" fmla="*/ 0 w 110"/>
                      <a:gd name="T29" fmla="*/ 0 h 70"/>
                      <a:gd name="T30" fmla="*/ 0 w 110"/>
                      <a:gd name="T31" fmla="*/ 0 h 70"/>
                      <a:gd name="T32" fmla="*/ 0 w 110"/>
                      <a:gd name="T33" fmla="*/ 0 h 70"/>
                      <a:gd name="T34" fmla="*/ 0 w 110"/>
                      <a:gd name="T35" fmla="*/ 0 h 70"/>
                      <a:gd name="T36" fmla="*/ 0 w 110"/>
                      <a:gd name="T37" fmla="*/ 0 h 70"/>
                      <a:gd name="T38" fmla="*/ 0 w 110"/>
                      <a:gd name="T39" fmla="*/ 0 h 70"/>
                      <a:gd name="T40" fmla="*/ 0 w 110"/>
                      <a:gd name="T41" fmla="*/ 0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
                      <a:gd name="T64" fmla="*/ 0 h 70"/>
                      <a:gd name="T65" fmla="*/ 110 w 110"/>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 h="70">
                        <a:moveTo>
                          <a:pt x="9" y="5"/>
                        </a:moveTo>
                        <a:lnTo>
                          <a:pt x="4" y="9"/>
                        </a:lnTo>
                        <a:lnTo>
                          <a:pt x="15" y="12"/>
                        </a:lnTo>
                        <a:lnTo>
                          <a:pt x="29" y="15"/>
                        </a:lnTo>
                        <a:lnTo>
                          <a:pt x="41" y="21"/>
                        </a:lnTo>
                        <a:lnTo>
                          <a:pt x="56" y="28"/>
                        </a:lnTo>
                        <a:lnTo>
                          <a:pt x="69" y="37"/>
                        </a:lnTo>
                        <a:lnTo>
                          <a:pt x="82" y="46"/>
                        </a:lnTo>
                        <a:lnTo>
                          <a:pt x="93" y="57"/>
                        </a:lnTo>
                        <a:lnTo>
                          <a:pt x="101" y="70"/>
                        </a:lnTo>
                        <a:lnTo>
                          <a:pt x="110" y="65"/>
                        </a:lnTo>
                        <a:lnTo>
                          <a:pt x="99" y="51"/>
                        </a:lnTo>
                        <a:lnTo>
                          <a:pt x="88" y="40"/>
                        </a:lnTo>
                        <a:lnTo>
                          <a:pt x="74" y="28"/>
                        </a:lnTo>
                        <a:lnTo>
                          <a:pt x="60" y="19"/>
                        </a:lnTo>
                        <a:lnTo>
                          <a:pt x="46" y="12"/>
                        </a:lnTo>
                        <a:lnTo>
                          <a:pt x="31" y="6"/>
                        </a:lnTo>
                        <a:lnTo>
                          <a:pt x="18" y="3"/>
                        </a:lnTo>
                        <a:lnTo>
                          <a:pt x="4" y="0"/>
                        </a:lnTo>
                        <a:lnTo>
                          <a:pt x="0" y="5"/>
                        </a:lnTo>
                        <a:lnTo>
                          <a:pt x="9" y="5"/>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23" name="Freeform 104"/>
                  <p:cNvSpPr>
                    <a:spLocks/>
                  </p:cNvSpPr>
                  <p:nvPr/>
                </p:nvSpPr>
                <p:spPr bwMode="auto">
                  <a:xfrm>
                    <a:off x="4981" y="2116"/>
                    <a:ext cx="2" cy="6"/>
                  </a:xfrm>
                  <a:custGeom>
                    <a:avLst/>
                    <a:gdLst>
                      <a:gd name="T0" fmla="*/ 0 w 14"/>
                      <a:gd name="T1" fmla="*/ 0 h 45"/>
                      <a:gd name="T2" fmla="*/ 0 w 14"/>
                      <a:gd name="T3" fmla="*/ 0 h 45"/>
                      <a:gd name="T4" fmla="*/ 0 w 14"/>
                      <a:gd name="T5" fmla="*/ 0 h 45"/>
                      <a:gd name="T6" fmla="*/ 0 w 14"/>
                      <a:gd name="T7" fmla="*/ 0 h 45"/>
                      <a:gd name="T8" fmla="*/ 0 w 14"/>
                      <a:gd name="T9" fmla="*/ 0 h 45"/>
                      <a:gd name="T10" fmla="*/ 0 w 14"/>
                      <a:gd name="T11" fmla="*/ 0 h 45"/>
                      <a:gd name="T12" fmla="*/ 0 w 14"/>
                      <a:gd name="T13" fmla="*/ 0 h 45"/>
                      <a:gd name="T14" fmla="*/ 0 w 14"/>
                      <a:gd name="T15" fmla="*/ 0 h 45"/>
                      <a:gd name="T16" fmla="*/ 0 w 14"/>
                      <a:gd name="T17" fmla="*/ 0 h 45"/>
                      <a:gd name="T18" fmla="*/ 0 w 14"/>
                      <a:gd name="T19" fmla="*/ 0 h 45"/>
                      <a:gd name="T20" fmla="*/ 0 w 14"/>
                      <a:gd name="T21" fmla="*/ 0 h 45"/>
                      <a:gd name="T22" fmla="*/ 0 w 14"/>
                      <a:gd name="T23" fmla="*/ 0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45"/>
                      <a:gd name="T38" fmla="*/ 14 w 14"/>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45">
                        <a:moveTo>
                          <a:pt x="5" y="36"/>
                        </a:moveTo>
                        <a:lnTo>
                          <a:pt x="9" y="40"/>
                        </a:lnTo>
                        <a:lnTo>
                          <a:pt x="14" y="0"/>
                        </a:lnTo>
                        <a:lnTo>
                          <a:pt x="5" y="0"/>
                        </a:lnTo>
                        <a:lnTo>
                          <a:pt x="0" y="40"/>
                        </a:lnTo>
                        <a:lnTo>
                          <a:pt x="5" y="45"/>
                        </a:lnTo>
                        <a:lnTo>
                          <a:pt x="0" y="40"/>
                        </a:lnTo>
                        <a:lnTo>
                          <a:pt x="1" y="43"/>
                        </a:lnTo>
                        <a:lnTo>
                          <a:pt x="5" y="45"/>
                        </a:lnTo>
                        <a:lnTo>
                          <a:pt x="8" y="43"/>
                        </a:lnTo>
                        <a:lnTo>
                          <a:pt x="9" y="40"/>
                        </a:lnTo>
                        <a:lnTo>
                          <a:pt x="5" y="36"/>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24" name="Freeform 105"/>
                  <p:cNvSpPr>
                    <a:spLocks/>
                  </p:cNvSpPr>
                  <p:nvPr/>
                </p:nvSpPr>
                <p:spPr bwMode="auto">
                  <a:xfrm>
                    <a:off x="4982" y="2121"/>
                    <a:ext cx="13" cy="13"/>
                  </a:xfrm>
                  <a:custGeom>
                    <a:avLst/>
                    <a:gdLst>
                      <a:gd name="T0" fmla="*/ 0 w 88"/>
                      <a:gd name="T1" fmla="*/ 0 h 90"/>
                      <a:gd name="T2" fmla="*/ 0 w 88"/>
                      <a:gd name="T3" fmla="*/ 0 h 90"/>
                      <a:gd name="T4" fmla="*/ 0 w 88"/>
                      <a:gd name="T5" fmla="*/ 0 h 90"/>
                      <a:gd name="T6" fmla="*/ 0 w 88"/>
                      <a:gd name="T7" fmla="*/ 0 h 90"/>
                      <a:gd name="T8" fmla="*/ 0 w 88"/>
                      <a:gd name="T9" fmla="*/ 0 h 90"/>
                      <a:gd name="T10" fmla="*/ 0 w 88"/>
                      <a:gd name="T11" fmla="*/ 0 h 90"/>
                      <a:gd name="T12" fmla="*/ 0 w 88"/>
                      <a:gd name="T13" fmla="*/ 0 h 90"/>
                      <a:gd name="T14" fmla="*/ 0 w 88"/>
                      <a:gd name="T15" fmla="*/ 0 h 90"/>
                      <a:gd name="T16" fmla="*/ 0 w 88"/>
                      <a:gd name="T17" fmla="*/ 0 h 90"/>
                      <a:gd name="T18" fmla="*/ 0 w 88"/>
                      <a:gd name="T19" fmla="*/ 0 h 90"/>
                      <a:gd name="T20" fmla="*/ 0 w 88"/>
                      <a:gd name="T21" fmla="*/ 0 h 90"/>
                      <a:gd name="T22" fmla="*/ 0 w 88"/>
                      <a:gd name="T23" fmla="*/ 0 h 90"/>
                      <a:gd name="T24" fmla="*/ 0 w 88"/>
                      <a:gd name="T25" fmla="*/ 0 h 90"/>
                      <a:gd name="T26" fmla="*/ 0 w 88"/>
                      <a:gd name="T27" fmla="*/ 0 h 90"/>
                      <a:gd name="T28" fmla="*/ 0 w 88"/>
                      <a:gd name="T29" fmla="*/ 0 h 90"/>
                      <a:gd name="T30" fmla="*/ 0 w 88"/>
                      <a:gd name="T31" fmla="*/ 0 h 90"/>
                      <a:gd name="T32" fmla="*/ 0 w 88"/>
                      <a:gd name="T33" fmla="*/ 0 h 90"/>
                      <a:gd name="T34" fmla="*/ 0 w 88"/>
                      <a:gd name="T35" fmla="*/ 0 h 90"/>
                      <a:gd name="T36" fmla="*/ 0 w 88"/>
                      <a:gd name="T37" fmla="*/ 0 h 90"/>
                      <a:gd name="T38" fmla="*/ 0 w 88"/>
                      <a:gd name="T39" fmla="*/ 0 h 90"/>
                      <a:gd name="T40" fmla="*/ 0 w 88"/>
                      <a:gd name="T41" fmla="*/ 0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90"/>
                      <a:gd name="T65" fmla="*/ 88 w 88"/>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90">
                        <a:moveTo>
                          <a:pt x="88" y="90"/>
                        </a:moveTo>
                        <a:lnTo>
                          <a:pt x="88" y="90"/>
                        </a:lnTo>
                        <a:lnTo>
                          <a:pt x="86" y="72"/>
                        </a:lnTo>
                        <a:lnTo>
                          <a:pt x="80" y="56"/>
                        </a:lnTo>
                        <a:lnTo>
                          <a:pt x="71" y="42"/>
                        </a:lnTo>
                        <a:lnTo>
                          <a:pt x="60" y="29"/>
                        </a:lnTo>
                        <a:lnTo>
                          <a:pt x="47" y="18"/>
                        </a:lnTo>
                        <a:lnTo>
                          <a:pt x="32" y="10"/>
                        </a:lnTo>
                        <a:lnTo>
                          <a:pt x="16" y="4"/>
                        </a:lnTo>
                        <a:lnTo>
                          <a:pt x="0" y="0"/>
                        </a:lnTo>
                        <a:lnTo>
                          <a:pt x="0" y="9"/>
                        </a:lnTo>
                        <a:lnTo>
                          <a:pt x="14" y="13"/>
                        </a:lnTo>
                        <a:lnTo>
                          <a:pt x="28" y="19"/>
                        </a:lnTo>
                        <a:lnTo>
                          <a:pt x="42" y="27"/>
                        </a:lnTo>
                        <a:lnTo>
                          <a:pt x="53" y="35"/>
                        </a:lnTo>
                        <a:lnTo>
                          <a:pt x="62" y="47"/>
                        </a:lnTo>
                        <a:lnTo>
                          <a:pt x="71" y="60"/>
                        </a:lnTo>
                        <a:lnTo>
                          <a:pt x="77" y="75"/>
                        </a:lnTo>
                        <a:lnTo>
                          <a:pt x="79" y="90"/>
                        </a:lnTo>
                        <a:lnTo>
                          <a:pt x="88" y="9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25" name="Freeform 106"/>
                  <p:cNvSpPr>
                    <a:spLocks/>
                  </p:cNvSpPr>
                  <p:nvPr/>
                </p:nvSpPr>
                <p:spPr bwMode="auto">
                  <a:xfrm>
                    <a:off x="4988" y="2134"/>
                    <a:ext cx="7" cy="16"/>
                  </a:xfrm>
                  <a:custGeom>
                    <a:avLst/>
                    <a:gdLst>
                      <a:gd name="T0" fmla="*/ 0 w 49"/>
                      <a:gd name="T1" fmla="*/ 0 h 116"/>
                      <a:gd name="T2" fmla="*/ 0 w 49"/>
                      <a:gd name="T3" fmla="*/ 0 h 116"/>
                      <a:gd name="T4" fmla="*/ 0 w 49"/>
                      <a:gd name="T5" fmla="*/ 0 h 116"/>
                      <a:gd name="T6" fmla="*/ 0 w 49"/>
                      <a:gd name="T7" fmla="*/ 0 h 116"/>
                      <a:gd name="T8" fmla="*/ 0 w 49"/>
                      <a:gd name="T9" fmla="*/ 0 h 116"/>
                      <a:gd name="T10" fmla="*/ 0 w 49"/>
                      <a:gd name="T11" fmla="*/ 0 h 116"/>
                      <a:gd name="T12" fmla="*/ 0 w 49"/>
                      <a:gd name="T13" fmla="*/ 0 h 116"/>
                      <a:gd name="T14" fmla="*/ 0 w 49"/>
                      <a:gd name="T15" fmla="*/ 0 h 116"/>
                      <a:gd name="T16" fmla="*/ 0 w 49"/>
                      <a:gd name="T17" fmla="*/ 0 h 116"/>
                      <a:gd name="T18" fmla="*/ 0 w 49"/>
                      <a:gd name="T19" fmla="*/ 0 h 116"/>
                      <a:gd name="T20" fmla="*/ 0 w 49"/>
                      <a:gd name="T21" fmla="*/ 0 h 116"/>
                      <a:gd name="T22" fmla="*/ 0 w 49"/>
                      <a:gd name="T23" fmla="*/ 0 h 116"/>
                      <a:gd name="T24" fmla="*/ 0 w 49"/>
                      <a:gd name="T25" fmla="*/ 0 h 116"/>
                      <a:gd name="T26" fmla="*/ 0 w 49"/>
                      <a:gd name="T27" fmla="*/ 0 h 116"/>
                      <a:gd name="T28" fmla="*/ 0 w 49"/>
                      <a:gd name="T29" fmla="*/ 0 h 116"/>
                      <a:gd name="T30" fmla="*/ 0 w 49"/>
                      <a:gd name="T31" fmla="*/ 0 h 116"/>
                      <a:gd name="T32" fmla="*/ 0 w 49"/>
                      <a:gd name="T33" fmla="*/ 0 h 116"/>
                      <a:gd name="T34" fmla="*/ 0 w 49"/>
                      <a:gd name="T35" fmla="*/ 0 h 116"/>
                      <a:gd name="T36" fmla="*/ 0 w 49"/>
                      <a:gd name="T37" fmla="*/ 0 h 116"/>
                      <a:gd name="T38" fmla="*/ 0 w 49"/>
                      <a:gd name="T39" fmla="*/ 0 h 116"/>
                      <a:gd name="T40" fmla="*/ 0 w 49"/>
                      <a:gd name="T41" fmla="*/ 0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16"/>
                      <a:gd name="T65" fmla="*/ 49 w 49"/>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16">
                        <a:moveTo>
                          <a:pt x="7" y="116"/>
                        </a:moveTo>
                        <a:lnTo>
                          <a:pt x="7" y="116"/>
                        </a:lnTo>
                        <a:lnTo>
                          <a:pt x="16" y="103"/>
                        </a:lnTo>
                        <a:lnTo>
                          <a:pt x="25" y="92"/>
                        </a:lnTo>
                        <a:lnTo>
                          <a:pt x="32" y="80"/>
                        </a:lnTo>
                        <a:lnTo>
                          <a:pt x="38" y="64"/>
                        </a:lnTo>
                        <a:lnTo>
                          <a:pt x="44" y="50"/>
                        </a:lnTo>
                        <a:lnTo>
                          <a:pt x="47" y="34"/>
                        </a:lnTo>
                        <a:lnTo>
                          <a:pt x="49" y="17"/>
                        </a:lnTo>
                        <a:lnTo>
                          <a:pt x="49" y="0"/>
                        </a:lnTo>
                        <a:lnTo>
                          <a:pt x="40" y="0"/>
                        </a:lnTo>
                        <a:lnTo>
                          <a:pt x="40" y="17"/>
                        </a:lnTo>
                        <a:lnTo>
                          <a:pt x="38" y="34"/>
                        </a:lnTo>
                        <a:lnTo>
                          <a:pt x="35" y="47"/>
                        </a:lnTo>
                        <a:lnTo>
                          <a:pt x="29" y="62"/>
                        </a:lnTo>
                        <a:lnTo>
                          <a:pt x="23" y="75"/>
                        </a:lnTo>
                        <a:lnTo>
                          <a:pt x="16" y="88"/>
                        </a:lnTo>
                        <a:lnTo>
                          <a:pt x="9" y="99"/>
                        </a:lnTo>
                        <a:lnTo>
                          <a:pt x="0" y="109"/>
                        </a:lnTo>
                        <a:lnTo>
                          <a:pt x="7" y="116"/>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26" name="Freeform 107"/>
                  <p:cNvSpPr>
                    <a:spLocks/>
                  </p:cNvSpPr>
                  <p:nvPr/>
                </p:nvSpPr>
                <p:spPr bwMode="auto">
                  <a:xfrm>
                    <a:off x="4979" y="2149"/>
                    <a:ext cx="10" cy="16"/>
                  </a:xfrm>
                  <a:custGeom>
                    <a:avLst/>
                    <a:gdLst>
                      <a:gd name="T0" fmla="*/ 0 w 65"/>
                      <a:gd name="T1" fmla="*/ 0 h 112"/>
                      <a:gd name="T2" fmla="*/ 0 w 65"/>
                      <a:gd name="T3" fmla="*/ 0 h 112"/>
                      <a:gd name="T4" fmla="*/ 0 w 65"/>
                      <a:gd name="T5" fmla="*/ 0 h 112"/>
                      <a:gd name="T6" fmla="*/ 0 w 65"/>
                      <a:gd name="T7" fmla="*/ 0 h 112"/>
                      <a:gd name="T8" fmla="*/ 0 w 65"/>
                      <a:gd name="T9" fmla="*/ 0 h 112"/>
                      <a:gd name="T10" fmla="*/ 0 w 65"/>
                      <a:gd name="T11" fmla="*/ 0 h 112"/>
                      <a:gd name="T12" fmla="*/ 0 w 65"/>
                      <a:gd name="T13" fmla="*/ 0 h 112"/>
                      <a:gd name="T14" fmla="*/ 0 w 65"/>
                      <a:gd name="T15" fmla="*/ 0 h 112"/>
                      <a:gd name="T16" fmla="*/ 0 w 65"/>
                      <a:gd name="T17" fmla="*/ 0 h 112"/>
                      <a:gd name="T18" fmla="*/ 0 w 65"/>
                      <a:gd name="T19" fmla="*/ 0 h 112"/>
                      <a:gd name="T20" fmla="*/ 0 w 65"/>
                      <a:gd name="T21" fmla="*/ 0 h 112"/>
                      <a:gd name="T22" fmla="*/ 0 w 65"/>
                      <a:gd name="T23" fmla="*/ 0 h 112"/>
                      <a:gd name="T24" fmla="*/ 0 w 65"/>
                      <a:gd name="T25" fmla="*/ 0 h 112"/>
                      <a:gd name="T26" fmla="*/ 0 w 65"/>
                      <a:gd name="T27" fmla="*/ 0 h 112"/>
                      <a:gd name="T28" fmla="*/ 0 w 65"/>
                      <a:gd name="T29" fmla="*/ 0 h 112"/>
                      <a:gd name="T30" fmla="*/ 0 w 65"/>
                      <a:gd name="T31" fmla="*/ 0 h 112"/>
                      <a:gd name="T32" fmla="*/ 0 w 65"/>
                      <a:gd name="T33" fmla="*/ 0 h 112"/>
                      <a:gd name="T34" fmla="*/ 0 w 65"/>
                      <a:gd name="T35" fmla="*/ 0 h 112"/>
                      <a:gd name="T36" fmla="*/ 0 w 65"/>
                      <a:gd name="T37" fmla="*/ 0 h 112"/>
                      <a:gd name="T38" fmla="*/ 0 w 65"/>
                      <a:gd name="T39" fmla="*/ 0 h 112"/>
                      <a:gd name="T40" fmla="*/ 0 w 65"/>
                      <a:gd name="T41" fmla="*/ 0 h 112"/>
                      <a:gd name="T42" fmla="*/ 0 w 65"/>
                      <a:gd name="T43" fmla="*/ 0 h 112"/>
                      <a:gd name="T44" fmla="*/ 0 w 65"/>
                      <a:gd name="T45" fmla="*/ 0 h 112"/>
                      <a:gd name="T46" fmla="*/ 0 w 65"/>
                      <a:gd name="T47" fmla="*/ 0 h 112"/>
                      <a:gd name="T48" fmla="*/ 0 w 65"/>
                      <a:gd name="T49" fmla="*/ 0 h 112"/>
                      <a:gd name="T50" fmla="*/ 0 w 65"/>
                      <a:gd name="T51" fmla="*/ 0 h 1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112"/>
                      <a:gd name="T80" fmla="*/ 65 w 65"/>
                      <a:gd name="T81" fmla="*/ 112 h 1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112">
                        <a:moveTo>
                          <a:pt x="0" y="107"/>
                        </a:moveTo>
                        <a:lnTo>
                          <a:pt x="8" y="107"/>
                        </a:lnTo>
                        <a:lnTo>
                          <a:pt x="8" y="94"/>
                        </a:lnTo>
                        <a:lnTo>
                          <a:pt x="12" y="81"/>
                        </a:lnTo>
                        <a:lnTo>
                          <a:pt x="17" y="69"/>
                        </a:lnTo>
                        <a:lnTo>
                          <a:pt x="25" y="55"/>
                        </a:lnTo>
                        <a:lnTo>
                          <a:pt x="33" y="42"/>
                        </a:lnTo>
                        <a:lnTo>
                          <a:pt x="44" y="30"/>
                        </a:lnTo>
                        <a:lnTo>
                          <a:pt x="54" y="18"/>
                        </a:lnTo>
                        <a:lnTo>
                          <a:pt x="65" y="7"/>
                        </a:lnTo>
                        <a:lnTo>
                          <a:pt x="58" y="0"/>
                        </a:lnTo>
                        <a:lnTo>
                          <a:pt x="48" y="11"/>
                        </a:lnTo>
                        <a:lnTo>
                          <a:pt x="38" y="23"/>
                        </a:lnTo>
                        <a:lnTo>
                          <a:pt x="26" y="36"/>
                        </a:lnTo>
                        <a:lnTo>
                          <a:pt x="16" y="50"/>
                        </a:lnTo>
                        <a:lnTo>
                          <a:pt x="8" y="65"/>
                        </a:lnTo>
                        <a:lnTo>
                          <a:pt x="3" y="79"/>
                        </a:lnTo>
                        <a:lnTo>
                          <a:pt x="0" y="94"/>
                        </a:lnTo>
                        <a:lnTo>
                          <a:pt x="0" y="107"/>
                        </a:lnTo>
                        <a:lnTo>
                          <a:pt x="8" y="107"/>
                        </a:lnTo>
                        <a:lnTo>
                          <a:pt x="0" y="107"/>
                        </a:lnTo>
                        <a:lnTo>
                          <a:pt x="1" y="111"/>
                        </a:lnTo>
                        <a:lnTo>
                          <a:pt x="4" y="112"/>
                        </a:lnTo>
                        <a:lnTo>
                          <a:pt x="7" y="111"/>
                        </a:lnTo>
                        <a:lnTo>
                          <a:pt x="8" y="107"/>
                        </a:lnTo>
                        <a:lnTo>
                          <a:pt x="0" y="107"/>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27" name="Freeform 108"/>
                  <p:cNvSpPr>
                    <a:spLocks/>
                  </p:cNvSpPr>
                  <p:nvPr/>
                </p:nvSpPr>
                <p:spPr bwMode="auto">
                  <a:xfrm>
                    <a:off x="4979" y="2160"/>
                    <a:ext cx="2" cy="5"/>
                  </a:xfrm>
                  <a:custGeom>
                    <a:avLst/>
                    <a:gdLst>
                      <a:gd name="T0" fmla="*/ 0 w 13"/>
                      <a:gd name="T1" fmla="*/ 0 h 34"/>
                      <a:gd name="T2" fmla="*/ 0 w 13"/>
                      <a:gd name="T3" fmla="*/ 0 h 34"/>
                      <a:gd name="T4" fmla="*/ 0 w 13"/>
                      <a:gd name="T5" fmla="*/ 0 h 34"/>
                      <a:gd name="T6" fmla="*/ 0 w 13"/>
                      <a:gd name="T7" fmla="*/ 0 h 34"/>
                      <a:gd name="T8" fmla="*/ 0 w 13"/>
                      <a:gd name="T9" fmla="*/ 0 h 34"/>
                      <a:gd name="T10" fmla="*/ 0 w 13"/>
                      <a:gd name="T11" fmla="*/ 0 h 34"/>
                      <a:gd name="T12" fmla="*/ 0 w 13"/>
                      <a:gd name="T13" fmla="*/ 0 h 34"/>
                      <a:gd name="T14" fmla="*/ 0 w 13"/>
                      <a:gd name="T15" fmla="*/ 0 h 34"/>
                      <a:gd name="T16" fmla="*/ 0 w 13"/>
                      <a:gd name="T17" fmla="*/ 0 h 34"/>
                      <a:gd name="T18" fmla="*/ 0 w 13"/>
                      <a:gd name="T19" fmla="*/ 0 h 34"/>
                      <a:gd name="T20" fmla="*/ 0 w 13"/>
                      <a:gd name="T21" fmla="*/ 0 h 34"/>
                      <a:gd name="T22" fmla="*/ 0 w 13"/>
                      <a:gd name="T23" fmla="*/ 0 h 34"/>
                      <a:gd name="T24" fmla="*/ 0 w 13"/>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34"/>
                      <a:gd name="T41" fmla="*/ 13 w 13"/>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34">
                        <a:moveTo>
                          <a:pt x="2" y="2"/>
                        </a:moveTo>
                        <a:lnTo>
                          <a:pt x="2" y="1"/>
                        </a:lnTo>
                        <a:lnTo>
                          <a:pt x="2" y="8"/>
                        </a:lnTo>
                        <a:lnTo>
                          <a:pt x="2" y="16"/>
                        </a:lnTo>
                        <a:lnTo>
                          <a:pt x="0" y="25"/>
                        </a:lnTo>
                        <a:lnTo>
                          <a:pt x="2" y="34"/>
                        </a:lnTo>
                        <a:lnTo>
                          <a:pt x="10" y="34"/>
                        </a:lnTo>
                        <a:lnTo>
                          <a:pt x="12" y="25"/>
                        </a:lnTo>
                        <a:lnTo>
                          <a:pt x="10" y="16"/>
                        </a:lnTo>
                        <a:lnTo>
                          <a:pt x="13" y="8"/>
                        </a:lnTo>
                        <a:lnTo>
                          <a:pt x="10" y="1"/>
                        </a:lnTo>
                        <a:lnTo>
                          <a:pt x="10" y="0"/>
                        </a:lnTo>
                        <a:lnTo>
                          <a:pt x="2" y="2"/>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28" name="Freeform 109"/>
                  <p:cNvSpPr>
                    <a:spLocks/>
                  </p:cNvSpPr>
                  <p:nvPr/>
                </p:nvSpPr>
                <p:spPr bwMode="auto">
                  <a:xfrm>
                    <a:off x="4974" y="2147"/>
                    <a:ext cx="7" cy="13"/>
                  </a:xfrm>
                  <a:custGeom>
                    <a:avLst/>
                    <a:gdLst>
                      <a:gd name="T0" fmla="*/ 0 w 48"/>
                      <a:gd name="T1" fmla="*/ 0 h 90"/>
                      <a:gd name="T2" fmla="*/ 0 w 48"/>
                      <a:gd name="T3" fmla="*/ 0 h 90"/>
                      <a:gd name="T4" fmla="*/ 0 w 48"/>
                      <a:gd name="T5" fmla="*/ 0 h 90"/>
                      <a:gd name="T6" fmla="*/ 0 w 48"/>
                      <a:gd name="T7" fmla="*/ 0 h 90"/>
                      <a:gd name="T8" fmla="*/ 0 w 48"/>
                      <a:gd name="T9" fmla="*/ 0 h 90"/>
                      <a:gd name="T10" fmla="*/ 0 w 48"/>
                      <a:gd name="T11" fmla="*/ 0 h 90"/>
                      <a:gd name="T12" fmla="*/ 0 w 48"/>
                      <a:gd name="T13" fmla="*/ 0 h 90"/>
                      <a:gd name="T14" fmla="*/ 0 w 48"/>
                      <a:gd name="T15" fmla="*/ 0 h 90"/>
                      <a:gd name="T16" fmla="*/ 0 w 48"/>
                      <a:gd name="T17" fmla="*/ 0 h 90"/>
                      <a:gd name="T18" fmla="*/ 0 w 48"/>
                      <a:gd name="T19" fmla="*/ 0 h 90"/>
                      <a:gd name="T20" fmla="*/ 0 w 48"/>
                      <a:gd name="T21" fmla="*/ 0 h 90"/>
                      <a:gd name="T22" fmla="*/ 0 w 48"/>
                      <a:gd name="T23" fmla="*/ 0 h 90"/>
                      <a:gd name="T24" fmla="*/ 0 w 48"/>
                      <a:gd name="T25" fmla="*/ 0 h 90"/>
                      <a:gd name="T26" fmla="*/ 0 w 48"/>
                      <a:gd name="T27" fmla="*/ 0 h 90"/>
                      <a:gd name="T28" fmla="*/ 0 w 48"/>
                      <a:gd name="T29" fmla="*/ 0 h 90"/>
                      <a:gd name="T30" fmla="*/ 0 w 48"/>
                      <a:gd name="T31" fmla="*/ 0 h 90"/>
                      <a:gd name="T32" fmla="*/ 0 w 48"/>
                      <a:gd name="T33" fmla="*/ 0 h 90"/>
                      <a:gd name="T34" fmla="*/ 0 w 48"/>
                      <a:gd name="T35" fmla="*/ 0 h 90"/>
                      <a:gd name="T36" fmla="*/ 0 w 48"/>
                      <a:gd name="T37" fmla="*/ 0 h 90"/>
                      <a:gd name="T38" fmla="*/ 0 w 48"/>
                      <a:gd name="T39" fmla="*/ 0 h 90"/>
                      <a:gd name="T40" fmla="*/ 0 w 48"/>
                      <a:gd name="T41" fmla="*/ 0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90"/>
                      <a:gd name="T65" fmla="*/ 48 w 48"/>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90">
                        <a:moveTo>
                          <a:pt x="0" y="5"/>
                        </a:moveTo>
                        <a:lnTo>
                          <a:pt x="0" y="4"/>
                        </a:lnTo>
                        <a:lnTo>
                          <a:pt x="5" y="14"/>
                        </a:lnTo>
                        <a:lnTo>
                          <a:pt x="9" y="24"/>
                        </a:lnTo>
                        <a:lnTo>
                          <a:pt x="15" y="34"/>
                        </a:lnTo>
                        <a:lnTo>
                          <a:pt x="20" y="44"/>
                        </a:lnTo>
                        <a:lnTo>
                          <a:pt x="26" y="55"/>
                        </a:lnTo>
                        <a:lnTo>
                          <a:pt x="31" y="65"/>
                        </a:lnTo>
                        <a:lnTo>
                          <a:pt x="36" y="77"/>
                        </a:lnTo>
                        <a:lnTo>
                          <a:pt x="40" y="90"/>
                        </a:lnTo>
                        <a:lnTo>
                          <a:pt x="48" y="88"/>
                        </a:lnTo>
                        <a:lnTo>
                          <a:pt x="45" y="75"/>
                        </a:lnTo>
                        <a:lnTo>
                          <a:pt x="40" y="63"/>
                        </a:lnTo>
                        <a:lnTo>
                          <a:pt x="35" y="51"/>
                        </a:lnTo>
                        <a:lnTo>
                          <a:pt x="29" y="39"/>
                        </a:lnTo>
                        <a:lnTo>
                          <a:pt x="24" y="29"/>
                        </a:lnTo>
                        <a:lnTo>
                          <a:pt x="18" y="19"/>
                        </a:lnTo>
                        <a:lnTo>
                          <a:pt x="14" y="9"/>
                        </a:lnTo>
                        <a:lnTo>
                          <a:pt x="9" y="1"/>
                        </a:lnTo>
                        <a:lnTo>
                          <a:pt x="9" y="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29" name="Freeform 110"/>
                  <p:cNvSpPr>
                    <a:spLocks/>
                  </p:cNvSpPr>
                  <p:nvPr/>
                </p:nvSpPr>
                <p:spPr bwMode="auto">
                  <a:xfrm>
                    <a:off x="4970" y="2128"/>
                    <a:ext cx="5" cy="20"/>
                  </a:xfrm>
                  <a:custGeom>
                    <a:avLst/>
                    <a:gdLst>
                      <a:gd name="T0" fmla="*/ 0 w 32"/>
                      <a:gd name="T1" fmla="*/ 0 h 138"/>
                      <a:gd name="T2" fmla="*/ 0 w 32"/>
                      <a:gd name="T3" fmla="*/ 0 h 138"/>
                      <a:gd name="T4" fmla="*/ 0 w 32"/>
                      <a:gd name="T5" fmla="*/ 0 h 138"/>
                      <a:gd name="T6" fmla="*/ 0 w 32"/>
                      <a:gd name="T7" fmla="*/ 0 h 138"/>
                      <a:gd name="T8" fmla="*/ 0 w 32"/>
                      <a:gd name="T9" fmla="*/ 0 h 138"/>
                      <a:gd name="T10" fmla="*/ 0 w 32"/>
                      <a:gd name="T11" fmla="*/ 0 h 138"/>
                      <a:gd name="T12" fmla="*/ 0 w 32"/>
                      <a:gd name="T13" fmla="*/ 0 h 138"/>
                      <a:gd name="T14" fmla="*/ 0 w 32"/>
                      <a:gd name="T15" fmla="*/ 0 h 138"/>
                      <a:gd name="T16" fmla="*/ 0 w 32"/>
                      <a:gd name="T17" fmla="*/ 0 h 138"/>
                      <a:gd name="T18" fmla="*/ 0 w 32"/>
                      <a:gd name="T19" fmla="*/ 0 h 138"/>
                      <a:gd name="T20" fmla="*/ 0 w 32"/>
                      <a:gd name="T21" fmla="*/ 0 h 138"/>
                      <a:gd name="T22" fmla="*/ 0 w 32"/>
                      <a:gd name="T23" fmla="*/ 0 h 138"/>
                      <a:gd name="T24" fmla="*/ 0 w 32"/>
                      <a:gd name="T25" fmla="*/ 0 h 138"/>
                      <a:gd name="T26" fmla="*/ 0 w 32"/>
                      <a:gd name="T27" fmla="*/ 0 h 138"/>
                      <a:gd name="T28" fmla="*/ 0 w 32"/>
                      <a:gd name="T29" fmla="*/ 0 h 138"/>
                      <a:gd name="T30" fmla="*/ 0 w 32"/>
                      <a:gd name="T31" fmla="*/ 0 h 138"/>
                      <a:gd name="T32" fmla="*/ 0 w 32"/>
                      <a:gd name="T33" fmla="*/ 0 h 138"/>
                      <a:gd name="T34" fmla="*/ 0 w 32"/>
                      <a:gd name="T35" fmla="*/ 0 h 138"/>
                      <a:gd name="T36" fmla="*/ 0 w 32"/>
                      <a:gd name="T37" fmla="*/ 0 h 138"/>
                      <a:gd name="T38" fmla="*/ 0 w 32"/>
                      <a:gd name="T39" fmla="*/ 0 h 138"/>
                      <a:gd name="T40" fmla="*/ 0 w 32"/>
                      <a:gd name="T41" fmla="*/ 0 h 138"/>
                      <a:gd name="T42" fmla="*/ 0 w 32"/>
                      <a:gd name="T43" fmla="*/ 0 h 138"/>
                      <a:gd name="T44" fmla="*/ 0 w 32"/>
                      <a:gd name="T45" fmla="*/ 0 h 138"/>
                      <a:gd name="T46" fmla="*/ 0 w 32"/>
                      <a:gd name="T47" fmla="*/ 0 h 138"/>
                      <a:gd name="T48" fmla="*/ 0 w 32"/>
                      <a:gd name="T49" fmla="*/ 0 h 138"/>
                      <a:gd name="T50" fmla="*/ 0 w 32"/>
                      <a:gd name="T51" fmla="*/ 0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
                      <a:gd name="T79" fmla="*/ 0 h 138"/>
                      <a:gd name="T80" fmla="*/ 32 w 32"/>
                      <a:gd name="T81" fmla="*/ 138 h 1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 h="138">
                        <a:moveTo>
                          <a:pt x="22" y="1"/>
                        </a:moveTo>
                        <a:lnTo>
                          <a:pt x="15" y="1"/>
                        </a:lnTo>
                        <a:lnTo>
                          <a:pt x="6" y="18"/>
                        </a:lnTo>
                        <a:lnTo>
                          <a:pt x="2" y="35"/>
                        </a:lnTo>
                        <a:lnTo>
                          <a:pt x="0" y="52"/>
                        </a:lnTo>
                        <a:lnTo>
                          <a:pt x="2" y="68"/>
                        </a:lnTo>
                        <a:lnTo>
                          <a:pt x="6" y="87"/>
                        </a:lnTo>
                        <a:lnTo>
                          <a:pt x="11" y="105"/>
                        </a:lnTo>
                        <a:lnTo>
                          <a:pt x="17" y="121"/>
                        </a:lnTo>
                        <a:lnTo>
                          <a:pt x="23" y="138"/>
                        </a:lnTo>
                        <a:lnTo>
                          <a:pt x="32" y="133"/>
                        </a:lnTo>
                        <a:lnTo>
                          <a:pt x="25" y="119"/>
                        </a:lnTo>
                        <a:lnTo>
                          <a:pt x="20" y="103"/>
                        </a:lnTo>
                        <a:lnTo>
                          <a:pt x="15" y="85"/>
                        </a:lnTo>
                        <a:lnTo>
                          <a:pt x="11" y="68"/>
                        </a:lnTo>
                        <a:lnTo>
                          <a:pt x="11" y="52"/>
                        </a:lnTo>
                        <a:lnTo>
                          <a:pt x="11" y="35"/>
                        </a:lnTo>
                        <a:lnTo>
                          <a:pt x="15" y="20"/>
                        </a:lnTo>
                        <a:lnTo>
                          <a:pt x="22" y="8"/>
                        </a:lnTo>
                        <a:lnTo>
                          <a:pt x="15" y="8"/>
                        </a:lnTo>
                        <a:lnTo>
                          <a:pt x="22" y="8"/>
                        </a:lnTo>
                        <a:lnTo>
                          <a:pt x="23" y="5"/>
                        </a:lnTo>
                        <a:lnTo>
                          <a:pt x="22" y="1"/>
                        </a:lnTo>
                        <a:lnTo>
                          <a:pt x="19" y="0"/>
                        </a:lnTo>
                        <a:lnTo>
                          <a:pt x="15" y="1"/>
                        </a:lnTo>
                        <a:lnTo>
                          <a:pt x="22" y="1"/>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30" name="Freeform 111"/>
                  <p:cNvSpPr>
                    <a:spLocks/>
                  </p:cNvSpPr>
                  <p:nvPr/>
                </p:nvSpPr>
                <p:spPr bwMode="auto">
                  <a:xfrm>
                    <a:off x="4973" y="2128"/>
                    <a:ext cx="5" cy="3"/>
                  </a:xfrm>
                  <a:custGeom>
                    <a:avLst/>
                    <a:gdLst>
                      <a:gd name="T0" fmla="*/ 0 w 41"/>
                      <a:gd name="T1" fmla="*/ 0 h 17"/>
                      <a:gd name="T2" fmla="*/ 0 w 41"/>
                      <a:gd name="T3" fmla="*/ 0 h 17"/>
                      <a:gd name="T4" fmla="*/ 0 w 41"/>
                      <a:gd name="T5" fmla="*/ 0 h 17"/>
                      <a:gd name="T6" fmla="*/ 0 w 41"/>
                      <a:gd name="T7" fmla="*/ 0 h 17"/>
                      <a:gd name="T8" fmla="*/ 0 w 41"/>
                      <a:gd name="T9" fmla="*/ 0 h 17"/>
                      <a:gd name="T10" fmla="*/ 0 w 41"/>
                      <a:gd name="T11" fmla="*/ 0 h 17"/>
                      <a:gd name="T12" fmla="*/ 0 w 41"/>
                      <a:gd name="T13" fmla="*/ 0 h 17"/>
                      <a:gd name="T14" fmla="*/ 0 w 41"/>
                      <a:gd name="T15" fmla="*/ 0 h 17"/>
                      <a:gd name="T16" fmla="*/ 0 w 41"/>
                      <a:gd name="T17" fmla="*/ 0 h 17"/>
                      <a:gd name="T18" fmla="*/ 0 w 41"/>
                      <a:gd name="T19" fmla="*/ 0 h 17"/>
                      <a:gd name="T20" fmla="*/ 0 w 41"/>
                      <a:gd name="T21" fmla="*/ 0 h 17"/>
                      <a:gd name="T22" fmla="*/ 0 w 41"/>
                      <a:gd name="T23" fmla="*/ 0 h 17"/>
                      <a:gd name="T24" fmla="*/ 0 w 41"/>
                      <a:gd name="T25" fmla="*/ 0 h 17"/>
                      <a:gd name="T26" fmla="*/ 0 w 41"/>
                      <a:gd name="T27" fmla="*/ 0 h 17"/>
                      <a:gd name="T28" fmla="*/ 0 w 41"/>
                      <a:gd name="T29" fmla="*/ 0 h 17"/>
                      <a:gd name="T30" fmla="*/ 0 w 41"/>
                      <a:gd name="T31" fmla="*/ 0 h 17"/>
                      <a:gd name="T32" fmla="*/ 0 w 41"/>
                      <a:gd name="T33" fmla="*/ 0 h 17"/>
                      <a:gd name="T34" fmla="*/ 0 w 41"/>
                      <a:gd name="T35" fmla="*/ 0 h 17"/>
                      <a:gd name="T36" fmla="*/ 0 w 41"/>
                      <a:gd name="T37" fmla="*/ 0 h 17"/>
                      <a:gd name="T38" fmla="*/ 0 w 41"/>
                      <a:gd name="T39" fmla="*/ 0 h 17"/>
                      <a:gd name="T40" fmla="*/ 0 w 41"/>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17"/>
                      <a:gd name="T65" fmla="*/ 41 w 41"/>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17">
                        <a:moveTo>
                          <a:pt x="34" y="0"/>
                        </a:moveTo>
                        <a:lnTo>
                          <a:pt x="34" y="0"/>
                        </a:lnTo>
                        <a:lnTo>
                          <a:pt x="30" y="3"/>
                        </a:lnTo>
                        <a:lnTo>
                          <a:pt x="27" y="6"/>
                        </a:lnTo>
                        <a:lnTo>
                          <a:pt x="24" y="7"/>
                        </a:lnTo>
                        <a:lnTo>
                          <a:pt x="21" y="8"/>
                        </a:lnTo>
                        <a:lnTo>
                          <a:pt x="16" y="8"/>
                        </a:lnTo>
                        <a:lnTo>
                          <a:pt x="13" y="7"/>
                        </a:lnTo>
                        <a:lnTo>
                          <a:pt x="9" y="4"/>
                        </a:lnTo>
                        <a:lnTo>
                          <a:pt x="7" y="2"/>
                        </a:lnTo>
                        <a:lnTo>
                          <a:pt x="0" y="9"/>
                        </a:lnTo>
                        <a:lnTo>
                          <a:pt x="5" y="13"/>
                        </a:lnTo>
                        <a:lnTo>
                          <a:pt x="10" y="16"/>
                        </a:lnTo>
                        <a:lnTo>
                          <a:pt x="16" y="17"/>
                        </a:lnTo>
                        <a:lnTo>
                          <a:pt x="21" y="17"/>
                        </a:lnTo>
                        <a:lnTo>
                          <a:pt x="26" y="16"/>
                        </a:lnTo>
                        <a:lnTo>
                          <a:pt x="32" y="15"/>
                        </a:lnTo>
                        <a:lnTo>
                          <a:pt x="36" y="10"/>
                        </a:lnTo>
                        <a:lnTo>
                          <a:pt x="41" y="7"/>
                        </a:lnTo>
                        <a:lnTo>
                          <a:pt x="34"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31" name="Freeform 112"/>
                  <p:cNvSpPr>
                    <a:spLocks/>
                  </p:cNvSpPr>
                  <p:nvPr/>
                </p:nvSpPr>
                <p:spPr bwMode="auto">
                  <a:xfrm>
                    <a:off x="4977" y="2124"/>
                    <a:ext cx="2" cy="5"/>
                  </a:xfrm>
                  <a:custGeom>
                    <a:avLst/>
                    <a:gdLst>
                      <a:gd name="T0" fmla="*/ 0 w 18"/>
                      <a:gd name="T1" fmla="*/ 0 h 39"/>
                      <a:gd name="T2" fmla="*/ 0 w 18"/>
                      <a:gd name="T3" fmla="*/ 0 h 39"/>
                      <a:gd name="T4" fmla="*/ 0 w 18"/>
                      <a:gd name="T5" fmla="*/ 0 h 39"/>
                      <a:gd name="T6" fmla="*/ 0 w 18"/>
                      <a:gd name="T7" fmla="*/ 0 h 39"/>
                      <a:gd name="T8" fmla="*/ 0 w 18"/>
                      <a:gd name="T9" fmla="*/ 0 h 39"/>
                      <a:gd name="T10" fmla="*/ 0 w 18"/>
                      <a:gd name="T11" fmla="*/ 0 h 39"/>
                      <a:gd name="T12" fmla="*/ 0 w 18"/>
                      <a:gd name="T13" fmla="*/ 0 h 39"/>
                      <a:gd name="T14" fmla="*/ 0 w 18"/>
                      <a:gd name="T15" fmla="*/ 0 h 39"/>
                      <a:gd name="T16" fmla="*/ 0 w 18"/>
                      <a:gd name="T17" fmla="*/ 0 h 39"/>
                      <a:gd name="T18" fmla="*/ 0 w 18"/>
                      <a:gd name="T19" fmla="*/ 0 h 39"/>
                      <a:gd name="T20" fmla="*/ 0 w 18"/>
                      <a:gd name="T21" fmla="*/ 0 h 39"/>
                      <a:gd name="T22" fmla="*/ 0 w 18"/>
                      <a:gd name="T23" fmla="*/ 0 h 39"/>
                      <a:gd name="T24" fmla="*/ 0 w 18"/>
                      <a:gd name="T25" fmla="*/ 0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9"/>
                      <a:gd name="T41" fmla="*/ 18 w 18"/>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9">
                        <a:moveTo>
                          <a:pt x="0" y="7"/>
                        </a:moveTo>
                        <a:lnTo>
                          <a:pt x="2" y="9"/>
                        </a:lnTo>
                        <a:lnTo>
                          <a:pt x="6" y="14"/>
                        </a:lnTo>
                        <a:lnTo>
                          <a:pt x="9" y="21"/>
                        </a:lnTo>
                        <a:lnTo>
                          <a:pt x="8" y="28"/>
                        </a:lnTo>
                        <a:lnTo>
                          <a:pt x="6" y="32"/>
                        </a:lnTo>
                        <a:lnTo>
                          <a:pt x="13" y="39"/>
                        </a:lnTo>
                        <a:lnTo>
                          <a:pt x="17" y="30"/>
                        </a:lnTo>
                        <a:lnTo>
                          <a:pt x="18" y="21"/>
                        </a:lnTo>
                        <a:lnTo>
                          <a:pt x="15" y="10"/>
                        </a:lnTo>
                        <a:lnTo>
                          <a:pt x="6" y="0"/>
                        </a:lnTo>
                        <a:lnTo>
                          <a:pt x="7" y="1"/>
                        </a:lnTo>
                        <a:lnTo>
                          <a:pt x="0" y="7"/>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32" name="Freeform 113"/>
                  <p:cNvSpPr>
                    <a:spLocks/>
                  </p:cNvSpPr>
                  <p:nvPr/>
                </p:nvSpPr>
                <p:spPr bwMode="auto">
                  <a:xfrm>
                    <a:off x="4976" y="2121"/>
                    <a:ext cx="7" cy="4"/>
                  </a:xfrm>
                  <a:custGeom>
                    <a:avLst/>
                    <a:gdLst>
                      <a:gd name="T0" fmla="*/ 0 w 46"/>
                      <a:gd name="T1" fmla="*/ 0 h 28"/>
                      <a:gd name="T2" fmla="*/ 0 w 46"/>
                      <a:gd name="T3" fmla="*/ 0 h 28"/>
                      <a:gd name="T4" fmla="*/ 0 w 46"/>
                      <a:gd name="T5" fmla="*/ 0 h 28"/>
                      <a:gd name="T6" fmla="*/ 0 w 46"/>
                      <a:gd name="T7" fmla="*/ 0 h 28"/>
                      <a:gd name="T8" fmla="*/ 0 w 46"/>
                      <a:gd name="T9" fmla="*/ 0 h 28"/>
                      <a:gd name="T10" fmla="*/ 0 w 46"/>
                      <a:gd name="T11" fmla="*/ 0 h 28"/>
                      <a:gd name="T12" fmla="*/ 0 w 46"/>
                      <a:gd name="T13" fmla="*/ 0 h 28"/>
                      <a:gd name="T14" fmla="*/ 0 w 46"/>
                      <a:gd name="T15" fmla="*/ 0 h 28"/>
                      <a:gd name="T16" fmla="*/ 0 w 46"/>
                      <a:gd name="T17" fmla="*/ 0 h 28"/>
                      <a:gd name="T18" fmla="*/ 0 w 46"/>
                      <a:gd name="T19" fmla="*/ 0 h 28"/>
                      <a:gd name="T20" fmla="*/ 0 w 46"/>
                      <a:gd name="T21" fmla="*/ 0 h 28"/>
                      <a:gd name="T22" fmla="*/ 0 w 46"/>
                      <a:gd name="T23" fmla="*/ 0 h 28"/>
                      <a:gd name="T24" fmla="*/ 0 w 46"/>
                      <a:gd name="T25" fmla="*/ 0 h 28"/>
                      <a:gd name="T26" fmla="*/ 0 w 46"/>
                      <a:gd name="T27" fmla="*/ 0 h 28"/>
                      <a:gd name="T28" fmla="*/ 0 w 46"/>
                      <a:gd name="T29" fmla="*/ 0 h 28"/>
                      <a:gd name="T30" fmla="*/ 0 w 46"/>
                      <a:gd name="T31" fmla="*/ 0 h 28"/>
                      <a:gd name="T32" fmla="*/ 0 w 46"/>
                      <a:gd name="T33" fmla="*/ 0 h 28"/>
                      <a:gd name="T34" fmla="*/ 0 w 46"/>
                      <a:gd name="T35" fmla="*/ 0 h 28"/>
                      <a:gd name="T36" fmla="*/ 0 w 46"/>
                      <a:gd name="T37" fmla="*/ 0 h 28"/>
                      <a:gd name="T38" fmla="*/ 0 w 46"/>
                      <a:gd name="T39" fmla="*/ 0 h 28"/>
                      <a:gd name="T40" fmla="*/ 0 w 46"/>
                      <a:gd name="T41" fmla="*/ 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28"/>
                      <a:gd name="T65" fmla="*/ 46 w 46"/>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28">
                        <a:moveTo>
                          <a:pt x="37" y="7"/>
                        </a:moveTo>
                        <a:lnTo>
                          <a:pt x="43" y="3"/>
                        </a:lnTo>
                        <a:lnTo>
                          <a:pt x="34" y="0"/>
                        </a:lnTo>
                        <a:lnTo>
                          <a:pt x="26" y="3"/>
                        </a:lnTo>
                        <a:lnTo>
                          <a:pt x="18" y="5"/>
                        </a:lnTo>
                        <a:lnTo>
                          <a:pt x="12" y="8"/>
                        </a:lnTo>
                        <a:lnTo>
                          <a:pt x="6" y="13"/>
                        </a:lnTo>
                        <a:lnTo>
                          <a:pt x="2" y="17"/>
                        </a:lnTo>
                        <a:lnTo>
                          <a:pt x="0" y="23"/>
                        </a:lnTo>
                        <a:lnTo>
                          <a:pt x="3" y="28"/>
                        </a:lnTo>
                        <a:lnTo>
                          <a:pt x="10" y="22"/>
                        </a:lnTo>
                        <a:lnTo>
                          <a:pt x="11" y="23"/>
                        </a:lnTo>
                        <a:lnTo>
                          <a:pt x="11" y="22"/>
                        </a:lnTo>
                        <a:lnTo>
                          <a:pt x="12" y="19"/>
                        </a:lnTo>
                        <a:lnTo>
                          <a:pt x="17" y="17"/>
                        </a:lnTo>
                        <a:lnTo>
                          <a:pt x="23" y="14"/>
                        </a:lnTo>
                        <a:lnTo>
                          <a:pt x="28" y="12"/>
                        </a:lnTo>
                        <a:lnTo>
                          <a:pt x="34" y="12"/>
                        </a:lnTo>
                        <a:lnTo>
                          <a:pt x="40" y="12"/>
                        </a:lnTo>
                        <a:lnTo>
                          <a:pt x="46" y="7"/>
                        </a:lnTo>
                        <a:lnTo>
                          <a:pt x="37" y="7"/>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33" name="Freeform 114"/>
                  <p:cNvSpPr>
                    <a:spLocks/>
                  </p:cNvSpPr>
                  <p:nvPr/>
                </p:nvSpPr>
                <p:spPr bwMode="auto">
                  <a:xfrm>
                    <a:off x="4981" y="2115"/>
                    <a:ext cx="2" cy="7"/>
                  </a:xfrm>
                  <a:custGeom>
                    <a:avLst/>
                    <a:gdLst>
                      <a:gd name="T0" fmla="*/ 0 w 12"/>
                      <a:gd name="T1" fmla="*/ 0 h 45"/>
                      <a:gd name="T2" fmla="*/ 0 w 12"/>
                      <a:gd name="T3" fmla="*/ 0 h 45"/>
                      <a:gd name="T4" fmla="*/ 0 w 12"/>
                      <a:gd name="T5" fmla="*/ 0 h 45"/>
                      <a:gd name="T6" fmla="*/ 0 w 12"/>
                      <a:gd name="T7" fmla="*/ 0 h 45"/>
                      <a:gd name="T8" fmla="*/ 0 w 12"/>
                      <a:gd name="T9" fmla="*/ 0 h 45"/>
                      <a:gd name="T10" fmla="*/ 0 w 12"/>
                      <a:gd name="T11" fmla="*/ 0 h 45"/>
                      <a:gd name="T12" fmla="*/ 0 w 12"/>
                      <a:gd name="T13" fmla="*/ 0 h 45"/>
                      <a:gd name="T14" fmla="*/ 0 w 12"/>
                      <a:gd name="T15" fmla="*/ 0 h 45"/>
                      <a:gd name="T16" fmla="*/ 0 w 12"/>
                      <a:gd name="T17" fmla="*/ 0 h 45"/>
                      <a:gd name="T18" fmla="*/ 0 w 12"/>
                      <a:gd name="T19" fmla="*/ 0 h 45"/>
                      <a:gd name="T20" fmla="*/ 0 w 12"/>
                      <a:gd name="T21" fmla="*/ 0 h 45"/>
                      <a:gd name="T22" fmla="*/ 0 w 12"/>
                      <a:gd name="T23" fmla="*/ 0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45"/>
                      <a:gd name="T38" fmla="*/ 12 w 12"/>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45">
                        <a:moveTo>
                          <a:pt x="7" y="9"/>
                        </a:moveTo>
                        <a:lnTo>
                          <a:pt x="3" y="5"/>
                        </a:lnTo>
                        <a:lnTo>
                          <a:pt x="0" y="45"/>
                        </a:lnTo>
                        <a:lnTo>
                          <a:pt x="9" y="45"/>
                        </a:lnTo>
                        <a:lnTo>
                          <a:pt x="12" y="5"/>
                        </a:lnTo>
                        <a:lnTo>
                          <a:pt x="9" y="0"/>
                        </a:lnTo>
                        <a:lnTo>
                          <a:pt x="12" y="5"/>
                        </a:lnTo>
                        <a:lnTo>
                          <a:pt x="11" y="1"/>
                        </a:lnTo>
                        <a:lnTo>
                          <a:pt x="8" y="0"/>
                        </a:lnTo>
                        <a:lnTo>
                          <a:pt x="5" y="1"/>
                        </a:lnTo>
                        <a:lnTo>
                          <a:pt x="3" y="5"/>
                        </a:lnTo>
                        <a:lnTo>
                          <a:pt x="7" y="9"/>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34" name="Freeform 115"/>
                  <p:cNvSpPr>
                    <a:spLocks/>
                  </p:cNvSpPr>
                  <p:nvPr/>
                </p:nvSpPr>
                <p:spPr bwMode="auto">
                  <a:xfrm>
                    <a:off x="4973" y="2115"/>
                    <a:ext cx="10" cy="4"/>
                  </a:xfrm>
                  <a:custGeom>
                    <a:avLst/>
                    <a:gdLst>
                      <a:gd name="T0" fmla="*/ 0 w 71"/>
                      <a:gd name="T1" fmla="*/ 0 h 27"/>
                      <a:gd name="T2" fmla="*/ 0 w 71"/>
                      <a:gd name="T3" fmla="*/ 0 h 27"/>
                      <a:gd name="T4" fmla="*/ 0 w 71"/>
                      <a:gd name="T5" fmla="*/ 0 h 27"/>
                      <a:gd name="T6" fmla="*/ 0 w 71"/>
                      <a:gd name="T7" fmla="*/ 0 h 27"/>
                      <a:gd name="T8" fmla="*/ 0 w 71"/>
                      <a:gd name="T9" fmla="*/ 0 h 27"/>
                      <a:gd name="T10" fmla="*/ 0 w 71"/>
                      <a:gd name="T11" fmla="*/ 0 h 27"/>
                      <a:gd name="T12" fmla="*/ 0 w 71"/>
                      <a:gd name="T13" fmla="*/ 0 h 27"/>
                      <a:gd name="T14" fmla="*/ 0 w 71"/>
                      <a:gd name="T15" fmla="*/ 0 h 27"/>
                      <a:gd name="T16" fmla="*/ 0 w 71"/>
                      <a:gd name="T17" fmla="*/ 0 h 27"/>
                      <a:gd name="T18" fmla="*/ 0 w 71"/>
                      <a:gd name="T19" fmla="*/ 0 h 27"/>
                      <a:gd name="T20" fmla="*/ 0 w 71"/>
                      <a:gd name="T21" fmla="*/ 0 h 27"/>
                      <a:gd name="T22" fmla="*/ 0 w 71"/>
                      <a:gd name="T23" fmla="*/ 0 h 27"/>
                      <a:gd name="T24" fmla="*/ 0 w 71"/>
                      <a:gd name="T25" fmla="*/ 0 h 27"/>
                      <a:gd name="T26" fmla="*/ 0 w 71"/>
                      <a:gd name="T27" fmla="*/ 0 h 27"/>
                      <a:gd name="T28" fmla="*/ 0 w 71"/>
                      <a:gd name="T29" fmla="*/ 0 h 27"/>
                      <a:gd name="T30" fmla="*/ 0 w 71"/>
                      <a:gd name="T31" fmla="*/ 0 h 27"/>
                      <a:gd name="T32" fmla="*/ 0 w 71"/>
                      <a:gd name="T33" fmla="*/ 0 h 27"/>
                      <a:gd name="T34" fmla="*/ 0 w 71"/>
                      <a:gd name="T35" fmla="*/ 0 h 27"/>
                      <a:gd name="T36" fmla="*/ 0 w 71"/>
                      <a:gd name="T37" fmla="*/ 0 h 27"/>
                      <a:gd name="T38" fmla="*/ 0 w 71"/>
                      <a:gd name="T39" fmla="*/ 0 h 27"/>
                      <a:gd name="T40" fmla="*/ 0 w 71"/>
                      <a:gd name="T41" fmla="*/ 0 h 27"/>
                      <a:gd name="T42" fmla="*/ 0 w 71"/>
                      <a:gd name="T43" fmla="*/ 0 h 27"/>
                      <a:gd name="T44" fmla="*/ 0 w 71"/>
                      <a:gd name="T45" fmla="*/ 0 h 27"/>
                      <a:gd name="T46" fmla="*/ 0 w 71"/>
                      <a:gd name="T47" fmla="*/ 0 h 27"/>
                      <a:gd name="T48" fmla="*/ 0 w 71"/>
                      <a:gd name="T49" fmla="*/ 0 h 27"/>
                      <a:gd name="T50" fmla="*/ 0 w 71"/>
                      <a:gd name="T51" fmla="*/ 0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
                      <a:gd name="T79" fmla="*/ 0 h 27"/>
                      <a:gd name="T80" fmla="*/ 71 w 71"/>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 h="27">
                        <a:moveTo>
                          <a:pt x="0" y="23"/>
                        </a:moveTo>
                        <a:lnTo>
                          <a:pt x="9" y="25"/>
                        </a:lnTo>
                        <a:lnTo>
                          <a:pt x="12" y="23"/>
                        </a:lnTo>
                        <a:lnTo>
                          <a:pt x="17" y="19"/>
                        </a:lnTo>
                        <a:lnTo>
                          <a:pt x="27" y="16"/>
                        </a:lnTo>
                        <a:lnTo>
                          <a:pt x="37" y="14"/>
                        </a:lnTo>
                        <a:lnTo>
                          <a:pt x="46" y="11"/>
                        </a:lnTo>
                        <a:lnTo>
                          <a:pt x="55" y="11"/>
                        </a:lnTo>
                        <a:lnTo>
                          <a:pt x="64" y="11"/>
                        </a:lnTo>
                        <a:lnTo>
                          <a:pt x="69" y="11"/>
                        </a:lnTo>
                        <a:lnTo>
                          <a:pt x="71" y="2"/>
                        </a:lnTo>
                        <a:lnTo>
                          <a:pt x="64" y="0"/>
                        </a:lnTo>
                        <a:lnTo>
                          <a:pt x="55" y="2"/>
                        </a:lnTo>
                        <a:lnTo>
                          <a:pt x="46" y="2"/>
                        </a:lnTo>
                        <a:lnTo>
                          <a:pt x="35" y="5"/>
                        </a:lnTo>
                        <a:lnTo>
                          <a:pt x="25" y="7"/>
                        </a:lnTo>
                        <a:lnTo>
                          <a:pt x="15" y="10"/>
                        </a:lnTo>
                        <a:lnTo>
                          <a:pt x="7" y="14"/>
                        </a:lnTo>
                        <a:lnTo>
                          <a:pt x="0" y="20"/>
                        </a:lnTo>
                        <a:lnTo>
                          <a:pt x="9" y="23"/>
                        </a:lnTo>
                        <a:lnTo>
                          <a:pt x="0" y="20"/>
                        </a:lnTo>
                        <a:lnTo>
                          <a:pt x="0" y="24"/>
                        </a:lnTo>
                        <a:lnTo>
                          <a:pt x="4" y="27"/>
                        </a:lnTo>
                        <a:lnTo>
                          <a:pt x="7" y="27"/>
                        </a:lnTo>
                        <a:lnTo>
                          <a:pt x="9" y="25"/>
                        </a:lnTo>
                        <a:lnTo>
                          <a:pt x="0" y="23"/>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35" name="Freeform 116"/>
                  <p:cNvSpPr>
                    <a:spLocks/>
                  </p:cNvSpPr>
                  <p:nvPr/>
                </p:nvSpPr>
                <p:spPr bwMode="auto">
                  <a:xfrm>
                    <a:off x="4959" y="2112"/>
                    <a:ext cx="15" cy="6"/>
                  </a:xfrm>
                  <a:custGeom>
                    <a:avLst/>
                    <a:gdLst>
                      <a:gd name="T0" fmla="*/ 0 w 102"/>
                      <a:gd name="T1" fmla="*/ 0 h 44"/>
                      <a:gd name="T2" fmla="*/ 0 w 102"/>
                      <a:gd name="T3" fmla="*/ 0 h 44"/>
                      <a:gd name="T4" fmla="*/ 0 w 102"/>
                      <a:gd name="T5" fmla="*/ 0 h 44"/>
                      <a:gd name="T6" fmla="*/ 0 w 102"/>
                      <a:gd name="T7" fmla="*/ 0 h 44"/>
                      <a:gd name="T8" fmla="*/ 0 w 102"/>
                      <a:gd name="T9" fmla="*/ 0 h 44"/>
                      <a:gd name="T10" fmla="*/ 0 w 102"/>
                      <a:gd name="T11" fmla="*/ 0 h 44"/>
                      <a:gd name="T12" fmla="*/ 0 w 102"/>
                      <a:gd name="T13" fmla="*/ 0 h 44"/>
                      <a:gd name="T14" fmla="*/ 0 w 102"/>
                      <a:gd name="T15" fmla="*/ 0 h 44"/>
                      <a:gd name="T16" fmla="*/ 0 w 102"/>
                      <a:gd name="T17" fmla="*/ 0 h 44"/>
                      <a:gd name="T18" fmla="*/ 0 w 102"/>
                      <a:gd name="T19" fmla="*/ 0 h 44"/>
                      <a:gd name="T20" fmla="*/ 0 w 102"/>
                      <a:gd name="T21" fmla="*/ 0 h 44"/>
                      <a:gd name="T22" fmla="*/ 0 w 102"/>
                      <a:gd name="T23" fmla="*/ 0 h 44"/>
                      <a:gd name="T24" fmla="*/ 0 w 102"/>
                      <a:gd name="T25" fmla="*/ 0 h 44"/>
                      <a:gd name="T26" fmla="*/ 0 w 102"/>
                      <a:gd name="T27" fmla="*/ 0 h 44"/>
                      <a:gd name="T28" fmla="*/ 0 w 102"/>
                      <a:gd name="T29" fmla="*/ 0 h 44"/>
                      <a:gd name="T30" fmla="*/ 0 w 102"/>
                      <a:gd name="T31" fmla="*/ 0 h 44"/>
                      <a:gd name="T32" fmla="*/ 0 w 102"/>
                      <a:gd name="T33" fmla="*/ 0 h 44"/>
                      <a:gd name="T34" fmla="*/ 0 w 102"/>
                      <a:gd name="T35" fmla="*/ 0 h 44"/>
                      <a:gd name="T36" fmla="*/ 0 w 102"/>
                      <a:gd name="T37" fmla="*/ 0 h 44"/>
                      <a:gd name="T38" fmla="*/ 0 w 102"/>
                      <a:gd name="T39" fmla="*/ 0 h 44"/>
                      <a:gd name="T40" fmla="*/ 0 w 102"/>
                      <a:gd name="T41" fmla="*/ 0 h 44"/>
                      <a:gd name="T42" fmla="*/ 0 w 102"/>
                      <a:gd name="T43" fmla="*/ 0 h 44"/>
                      <a:gd name="T44" fmla="*/ 0 w 102"/>
                      <a:gd name="T45" fmla="*/ 0 h 44"/>
                      <a:gd name="T46" fmla="*/ 0 w 102"/>
                      <a:gd name="T47" fmla="*/ 0 h 44"/>
                      <a:gd name="T48" fmla="*/ 0 w 102"/>
                      <a:gd name="T49" fmla="*/ 0 h 44"/>
                      <a:gd name="T50" fmla="*/ 0 w 102"/>
                      <a:gd name="T51" fmla="*/ 0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2"/>
                      <a:gd name="T79" fmla="*/ 0 h 44"/>
                      <a:gd name="T80" fmla="*/ 102 w 102"/>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2" h="44">
                        <a:moveTo>
                          <a:pt x="5" y="10"/>
                        </a:moveTo>
                        <a:lnTo>
                          <a:pt x="5" y="10"/>
                        </a:lnTo>
                        <a:lnTo>
                          <a:pt x="33" y="11"/>
                        </a:lnTo>
                        <a:lnTo>
                          <a:pt x="54" y="14"/>
                        </a:lnTo>
                        <a:lnTo>
                          <a:pt x="70" y="19"/>
                        </a:lnTo>
                        <a:lnTo>
                          <a:pt x="81" y="23"/>
                        </a:lnTo>
                        <a:lnTo>
                          <a:pt x="88" y="29"/>
                        </a:lnTo>
                        <a:lnTo>
                          <a:pt x="91" y="33"/>
                        </a:lnTo>
                        <a:lnTo>
                          <a:pt x="93" y="38"/>
                        </a:lnTo>
                        <a:lnTo>
                          <a:pt x="93" y="44"/>
                        </a:lnTo>
                        <a:lnTo>
                          <a:pt x="102" y="44"/>
                        </a:lnTo>
                        <a:lnTo>
                          <a:pt x="102" y="38"/>
                        </a:lnTo>
                        <a:lnTo>
                          <a:pt x="100" y="29"/>
                        </a:lnTo>
                        <a:lnTo>
                          <a:pt x="95" y="22"/>
                        </a:lnTo>
                        <a:lnTo>
                          <a:pt x="86" y="14"/>
                        </a:lnTo>
                        <a:lnTo>
                          <a:pt x="72" y="10"/>
                        </a:lnTo>
                        <a:lnTo>
                          <a:pt x="54" y="5"/>
                        </a:lnTo>
                        <a:lnTo>
                          <a:pt x="33" y="2"/>
                        </a:lnTo>
                        <a:lnTo>
                          <a:pt x="5" y="1"/>
                        </a:lnTo>
                        <a:lnTo>
                          <a:pt x="5" y="0"/>
                        </a:lnTo>
                        <a:lnTo>
                          <a:pt x="1" y="2"/>
                        </a:lnTo>
                        <a:lnTo>
                          <a:pt x="0" y="5"/>
                        </a:lnTo>
                        <a:lnTo>
                          <a:pt x="1" y="9"/>
                        </a:lnTo>
                        <a:lnTo>
                          <a:pt x="5" y="11"/>
                        </a:lnTo>
                        <a:lnTo>
                          <a:pt x="5" y="1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36" name="Freeform 117"/>
                  <p:cNvSpPr>
                    <a:spLocks/>
                  </p:cNvSpPr>
                  <p:nvPr/>
                </p:nvSpPr>
                <p:spPr bwMode="auto">
                  <a:xfrm>
                    <a:off x="4979" y="2171"/>
                    <a:ext cx="7" cy="8"/>
                  </a:xfrm>
                  <a:custGeom>
                    <a:avLst/>
                    <a:gdLst>
                      <a:gd name="T0" fmla="*/ 0 w 52"/>
                      <a:gd name="T1" fmla="*/ 0 h 56"/>
                      <a:gd name="T2" fmla="*/ 0 w 52"/>
                      <a:gd name="T3" fmla="*/ 0 h 56"/>
                      <a:gd name="T4" fmla="*/ 0 w 52"/>
                      <a:gd name="T5" fmla="*/ 0 h 56"/>
                      <a:gd name="T6" fmla="*/ 0 w 52"/>
                      <a:gd name="T7" fmla="*/ 0 h 56"/>
                      <a:gd name="T8" fmla="*/ 0 w 52"/>
                      <a:gd name="T9" fmla="*/ 0 h 56"/>
                      <a:gd name="T10" fmla="*/ 0 w 52"/>
                      <a:gd name="T11" fmla="*/ 0 h 56"/>
                      <a:gd name="T12" fmla="*/ 0 w 52"/>
                      <a:gd name="T13" fmla="*/ 0 h 56"/>
                      <a:gd name="T14" fmla="*/ 0 w 52"/>
                      <a:gd name="T15" fmla="*/ 0 h 56"/>
                      <a:gd name="T16" fmla="*/ 0 w 52"/>
                      <a:gd name="T17" fmla="*/ 0 h 56"/>
                      <a:gd name="T18" fmla="*/ 0 w 52"/>
                      <a:gd name="T19" fmla="*/ 0 h 56"/>
                      <a:gd name="T20" fmla="*/ 0 w 52"/>
                      <a:gd name="T21" fmla="*/ 0 h 56"/>
                      <a:gd name="T22" fmla="*/ 0 w 52"/>
                      <a:gd name="T23" fmla="*/ 0 h 56"/>
                      <a:gd name="T24" fmla="*/ 0 w 52"/>
                      <a:gd name="T25" fmla="*/ 0 h 56"/>
                      <a:gd name="T26" fmla="*/ 0 w 52"/>
                      <a:gd name="T27" fmla="*/ 0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56"/>
                      <a:gd name="T44" fmla="*/ 52 w 52"/>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56">
                        <a:moveTo>
                          <a:pt x="52" y="52"/>
                        </a:moveTo>
                        <a:lnTo>
                          <a:pt x="45" y="54"/>
                        </a:lnTo>
                        <a:lnTo>
                          <a:pt x="38" y="56"/>
                        </a:lnTo>
                        <a:lnTo>
                          <a:pt x="30" y="56"/>
                        </a:lnTo>
                        <a:lnTo>
                          <a:pt x="22" y="55"/>
                        </a:lnTo>
                        <a:lnTo>
                          <a:pt x="16" y="52"/>
                        </a:lnTo>
                        <a:lnTo>
                          <a:pt x="9" y="47"/>
                        </a:lnTo>
                        <a:lnTo>
                          <a:pt x="5" y="42"/>
                        </a:lnTo>
                        <a:lnTo>
                          <a:pt x="1" y="34"/>
                        </a:lnTo>
                        <a:lnTo>
                          <a:pt x="0" y="23"/>
                        </a:lnTo>
                        <a:lnTo>
                          <a:pt x="3" y="13"/>
                        </a:lnTo>
                        <a:lnTo>
                          <a:pt x="8" y="5"/>
                        </a:lnTo>
                        <a:lnTo>
                          <a:pt x="15" y="0"/>
                        </a:lnTo>
                        <a:lnTo>
                          <a:pt x="52" y="52"/>
                        </a:lnTo>
                        <a:close/>
                      </a:path>
                    </a:pathLst>
                  </a:custGeom>
                  <a:solidFill>
                    <a:srgbClr val="FFFFFF"/>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37" name="Freeform 118"/>
                  <p:cNvSpPr>
                    <a:spLocks/>
                  </p:cNvSpPr>
                  <p:nvPr/>
                </p:nvSpPr>
                <p:spPr bwMode="auto">
                  <a:xfrm>
                    <a:off x="4986" y="2178"/>
                    <a:ext cx="1" cy="1"/>
                  </a:xfrm>
                  <a:custGeom>
                    <a:avLst/>
                    <a:gdLst>
                      <a:gd name="T0" fmla="*/ 0 w 7"/>
                      <a:gd name="T1" fmla="*/ 0 h 9"/>
                      <a:gd name="T2" fmla="*/ 0 w 7"/>
                      <a:gd name="T3" fmla="*/ 0 h 9"/>
                      <a:gd name="T4" fmla="*/ 0 w 7"/>
                      <a:gd name="T5" fmla="*/ 0 h 9"/>
                      <a:gd name="T6" fmla="*/ 0 w 7"/>
                      <a:gd name="T7" fmla="*/ 0 h 9"/>
                      <a:gd name="T8" fmla="*/ 0 w 7"/>
                      <a:gd name="T9" fmla="*/ 0 h 9"/>
                      <a:gd name="T10" fmla="*/ 0 w 7"/>
                      <a:gd name="T11" fmla="*/ 0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5" y="9"/>
                        </a:moveTo>
                        <a:lnTo>
                          <a:pt x="7" y="7"/>
                        </a:lnTo>
                        <a:lnTo>
                          <a:pt x="7" y="2"/>
                        </a:lnTo>
                        <a:lnTo>
                          <a:pt x="4" y="0"/>
                        </a:lnTo>
                        <a:lnTo>
                          <a:pt x="0" y="0"/>
                        </a:lnTo>
                        <a:lnTo>
                          <a:pt x="5" y="9"/>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38" name="Freeform 119"/>
                  <p:cNvSpPr>
                    <a:spLocks/>
                  </p:cNvSpPr>
                  <p:nvPr/>
                </p:nvSpPr>
                <p:spPr bwMode="auto">
                  <a:xfrm>
                    <a:off x="4978" y="2176"/>
                    <a:ext cx="8" cy="4"/>
                  </a:xfrm>
                  <a:custGeom>
                    <a:avLst/>
                    <a:gdLst>
                      <a:gd name="T0" fmla="*/ 0 w 57"/>
                      <a:gd name="T1" fmla="*/ 0 h 28"/>
                      <a:gd name="T2" fmla="*/ 0 w 57"/>
                      <a:gd name="T3" fmla="*/ 0 h 28"/>
                      <a:gd name="T4" fmla="*/ 0 w 57"/>
                      <a:gd name="T5" fmla="*/ 0 h 28"/>
                      <a:gd name="T6" fmla="*/ 0 w 57"/>
                      <a:gd name="T7" fmla="*/ 0 h 28"/>
                      <a:gd name="T8" fmla="*/ 0 w 57"/>
                      <a:gd name="T9" fmla="*/ 0 h 28"/>
                      <a:gd name="T10" fmla="*/ 0 w 57"/>
                      <a:gd name="T11" fmla="*/ 0 h 28"/>
                      <a:gd name="T12" fmla="*/ 0 w 57"/>
                      <a:gd name="T13" fmla="*/ 0 h 28"/>
                      <a:gd name="T14" fmla="*/ 0 w 57"/>
                      <a:gd name="T15" fmla="*/ 0 h 28"/>
                      <a:gd name="T16" fmla="*/ 0 w 57"/>
                      <a:gd name="T17" fmla="*/ 0 h 28"/>
                      <a:gd name="T18" fmla="*/ 0 w 57"/>
                      <a:gd name="T19" fmla="*/ 0 h 28"/>
                      <a:gd name="T20" fmla="*/ 0 w 57"/>
                      <a:gd name="T21" fmla="*/ 0 h 28"/>
                      <a:gd name="T22" fmla="*/ 0 w 57"/>
                      <a:gd name="T23" fmla="*/ 0 h 28"/>
                      <a:gd name="T24" fmla="*/ 0 w 57"/>
                      <a:gd name="T25" fmla="*/ 0 h 28"/>
                      <a:gd name="T26" fmla="*/ 0 w 57"/>
                      <a:gd name="T27" fmla="*/ 0 h 28"/>
                      <a:gd name="T28" fmla="*/ 0 w 57"/>
                      <a:gd name="T29" fmla="*/ 0 h 28"/>
                      <a:gd name="T30" fmla="*/ 0 w 57"/>
                      <a:gd name="T31" fmla="*/ 0 h 28"/>
                      <a:gd name="T32" fmla="*/ 0 w 57"/>
                      <a:gd name="T33" fmla="*/ 0 h 28"/>
                      <a:gd name="T34" fmla="*/ 0 w 57"/>
                      <a:gd name="T35" fmla="*/ 0 h 28"/>
                      <a:gd name="T36" fmla="*/ 0 w 57"/>
                      <a:gd name="T37" fmla="*/ 0 h 28"/>
                      <a:gd name="T38" fmla="*/ 0 w 57"/>
                      <a:gd name="T39" fmla="*/ 0 h 28"/>
                      <a:gd name="T40" fmla="*/ 0 w 57"/>
                      <a:gd name="T41" fmla="*/ 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28"/>
                      <a:gd name="T65" fmla="*/ 57 w 57"/>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28">
                        <a:moveTo>
                          <a:pt x="0" y="2"/>
                        </a:moveTo>
                        <a:lnTo>
                          <a:pt x="0" y="2"/>
                        </a:lnTo>
                        <a:lnTo>
                          <a:pt x="3" y="11"/>
                        </a:lnTo>
                        <a:lnTo>
                          <a:pt x="9" y="18"/>
                        </a:lnTo>
                        <a:lnTo>
                          <a:pt x="16" y="23"/>
                        </a:lnTo>
                        <a:lnTo>
                          <a:pt x="24" y="27"/>
                        </a:lnTo>
                        <a:lnTo>
                          <a:pt x="33" y="28"/>
                        </a:lnTo>
                        <a:lnTo>
                          <a:pt x="41" y="28"/>
                        </a:lnTo>
                        <a:lnTo>
                          <a:pt x="49" y="25"/>
                        </a:lnTo>
                        <a:lnTo>
                          <a:pt x="57" y="23"/>
                        </a:lnTo>
                        <a:lnTo>
                          <a:pt x="52" y="14"/>
                        </a:lnTo>
                        <a:lnTo>
                          <a:pt x="47" y="16"/>
                        </a:lnTo>
                        <a:lnTo>
                          <a:pt x="41" y="19"/>
                        </a:lnTo>
                        <a:lnTo>
                          <a:pt x="33" y="19"/>
                        </a:lnTo>
                        <a:lnTo>
                          <a:pt x="27" y="18"/>
                        </a:lnTo>
                        <a:lnTo>
                          <a:pt x="21" y="14"/>
                        </a:lnTo>
                        <a:lnTo>
                          <a:pt x="15" y="11"/>
                        </a:lnTo>
                        <a:lnTo>
                          <a:pt x="12" y="6"/>
                        </a:lnTo>
                        <a:lnTo>
                          <a:pt x="9" y="0"/>
                        </a:lnTo>
                        <a:lnTo>
                          <a:pt x="0" y="2"/>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39" name="Freeform 120"/>
                  <p:cNvSpPr>
                    <a:spLocks/>
                  </p:cNvSpPr>
                  <p:nvPr/>
                </p:nvSpPr>
                <p:spPr bwMode="auto">
                  <a:xfrm>
                    <a:off x="4978" y="2171"/>
                    <a:ext cx="3" cy="5"/>
                  </a:xfrm>
                  <a:custGeom>
                    <a:avLst/>
                    <a:gdLst>
                      <a:gd name="T0" fmla="*/ 0 w 20"/>
                      <a:gd name="T1" fmla="*/ 0 h 39"/>
                      <a:gd name="T2" fmla="*/ 0 w 20"/>
                      <a:gd name="T3" fmla="*/ 0 h 39"/>
                      <a:gd name="T4" fmla="*/ 0 w 20"/>
                      <a:gd name="T5" fmla="*/ 0 h 39"/>
                      <a:gd name="T6" fmla="*/ 0 w 20"/>
                      <a:gd name="T7" fmla="*/ 0 h 39"/>
                      <a:gd name="T8" fmla="*/ 0 w 20"/>
                      <a:gd name="T9" fmla="*/ 0 h 39"/>
                      <a:gd name="T10" fmla="*/ 0 w 20"/>
                      <a:gd name="T11" fmla="*/ 0 h 39"/>
                      <a:gd name="T12" fmla="*/ 0 w 20"/>
                      <a:gd name="T13" fmla="*/ 0 h 39"/>
                      <a:gd name="T14" fmla="*/ 0 w 20"/>
                      <a:gd name="T15" fmla="*/ 0 h 39"/>
                      <a:gd name="T16" fmla="*/ 0 w 20"/>
                      <a:gd name="T17" fmla="*/ 0 h 39"/>
                      <a:gd name="T18" fmla="*/ 0 w 20"/>
                      <a:gd name="T19" fmla="*/ 0 h 39"/>
                      <a:gd name="T20" fmla="*/ 0 w 20"/>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39"/>
                      <a:gd name="T35" fmla="*/ 20 w 2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39">
                        <a:moveTo>
                          <a:pt x="17" y="0"/>
                        </a:moveTo>
                        <a:lnTo>
                          <a:pt x="9" y="5"/>
                        </a:lnTo>
                        <a:lnTo>
                          <a:pt x="3" y="15"/>
                        </a:lnTo>
                        <a:lnTo>
                          <a:pt x="0" y="27"/>
                        </a:lnTo>
                        <a:lnTo>
                          <a:pt x="1" y="39"/>
                        </a:lnTo>
                        <a:lnTo>
                          <a:pt x="10" y="37"/>
                        </a:lnTo>
                        <a:lnTo>
                          <a:pt x="9" y="27"/>
                        </a:lnTo>
                        <a:lnTo>
                          <a:pt x="12" y="18"/>
                        </a:lnTo>
                        <a:lnTo>
                          <a:pt x="15" y="12"/>
                        </a:lnTo>
                        <a:lnTo>
                          <a:pt x="20" y="9"/>
                        </a:lnTo>
                        <a:lnTo>
                          <a:pt x="17"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40" name="Freeform 121"/>
                  <p:cNvSpPr>
                    <a:spLocks/>
                  </p:cNvSpPr>
                  <p:nvPr/>
                </p:nvSpPr>
                <p:spPr bwMode="auto">
                  <a:xfrm>
                    <a:off x="4981" y="2171"/>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3" y="9"/>
                        </a:moveTo>
                        <a:lnTo>
                          <a:pt x="6" y="6"/>
                        </a:lnTo>
                        <a:lnTo>
                          <a:pt x="6" y="3"/>
                        </a:lnTo>
                        <a:lnTo>
                          <a:pt x="4" y="1"/>
                        </a:lnTo>
                        <a:lnTo>
                          <a:pt x="0" y="0"/>
                        </a:lnTo>
                        <a:lnTo>
                          <a:pt x="3" y="9"/>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41" name="Freeform 122"/>
                  <p:cNvSpPr>
                    <a:spLocks/>
                  </p:cNvSpPr>
                  <p:nvPr/>
                </p:nvSpPr>
                <p:spPr bwMode="auto">
                  <a:xfrm>
                    <a:off x="4981" y="2116"/>
                    <a:ext cx="3" cy="5"/>
                  </a:xfrm>
                  <a:custGeom>
                    <a:avLst/>
                    <a:gdLst>
                      <a:gd name="T0" fmla="*/ 0 w 18"/>
                      <a:gd name="T1" fmla="*/ 0 h 35"/>
                      <a:gd name="T2" fmla="*/ 0 w 18"/>
                      <a:gd name="T3" fmla="*/ 0 h 35"/>
                      <a:gd name="T4" fmla="*/ 0 w 18"/>
                      <a:gd name="T5" fmla="*/ 0 h 35"/>
                      <a:gd name="T6" fmla="*/ 0 w 18"/>
                      <a:gd name="T7" fmla="*/ 0 h 35"/>
                      <a:gd name="T8" fmla="*/ 0 w 18"/>
                      <a:gd name="T9" fmla="*/ 0 h 35"/>
                      <a:gd name="T10" fmla="*/ 0 w 18"/>
                      <a:gd name="T11" fmla="*/ 0 h 35"/>
                      <a:gd name="T12" fmla="*/ 0 w 18"/>
                      <a:gd name="T13" fmla="*/ 0 h 35"/>
                      <a:gd name="T14" fmla="*/ 0 w 18"/>
                      <a:gd name="T15" fmla="*/ 0 h 35"/>
                      <a:gd name="T16" fmla="*/ 0 w 18"/>
                      <a:gd name="T17" fmla="*/ 0 h 35"/>
                      <a:gd name="T18" fmla="*/ 0 w 18"/>
                      <a:gd name="T19" fmla="*/ 0 h 35"/>
                      <a:gd name="T20" fmla="*/ 0 w 18"/>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5"/>
                      <a:gd name="T35" fmla="*/ 18 w 18"/>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5">
                        <a:moveTo>
                          <a:pt x="14" y="35"/>
                        </a:moveTo>
                        <a:lnTo>
                          <a:pt x="18" y="1"/>
                        </a:lnTo>
                        <a:lnTo>
                          <a:pt x="14" y="0"/>
                        </a:lnTo>
                        <a:lnTo>
                          <a:pt x="11" y="0"/>
                        </a:lnTo>
                        <a:lnTo>
                          <a:pt x="7" y="0"/>
                        </a:lnTo>
                        <a:lnTo>
                          <a:pt x="2" y="0"/>
                        </a:lnTo>
                        <a:lnTo>
                          <a:pt x="0" y="32"/>
                        </a:lnTo>
                        <a:lnTo>
                          <a:pt x="3" y="32"/>
                        </a:lnTo>
                        <a:lnTo>
                          <a:pt x="8" y="33"/>
                        </a:lnTo>
                        <a:lnTo>
                          <a:pt x="12" y="34"/>
                        </a:lnTo>
                        <a:lnTo>
                          <a:pt x="14" y="35"/>
                        </a:lnTo>
                        <a:close/>
                      </a:path>
                    </a:pathLst>
                  </a:custGeom>
                  <a:solidFill>
                    <a:srgbClr val="FFFFFF"/>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42" name="Freeform 123"/>
                  <p:cNvSpPr>
                    <a:spLocks/>
                  </p:cNvSpPr>
                  <p:nvPr/>
                </p:nvSpPr>
                <p:spPr bwMode="auto">
                  <a:xfrm>
                    <a:off x="4976" y="2123"/>
                    <a:ext cx="2" cy="1"/>
                  </a:xfrm>
                  <a:custGeom>
                    <a:avLst/>
                    <a:gdLst>
                      <a:gd name="T0" fmla="*/ 0 w 8"/>
                      <a:gd name="T1" fmla="*/ 0 h 8"/>
                      <a:gd name="T2" fmla="*/ 0 w 8"/>
                      <a:gd name="T3" fmla="*/ 0 h 8"/>
                      <a:gd name="T4" fmla="*/ 0 w 8"/>
                      <a:gd name="T5" fmla="*/ 0 h 8"/>
                      <a:gd name="T6" fmla="*/ 0 w 8"/>
                      <a:gd name="T7" fmla="*/ 0 h 8"/>
                      <a:gd name="T8" fmla="*/ 0 w 8"/>
                      <a:gd name="T9" fmla="*/ 0 h 8"/>
                      <a:gd name="T10" fmla="*/ 0 w 8"/>
                      <a:gd name="T11" fmla="*/ 0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0" y="7"/>
                        </a:moveTo>
                        <a:lnTo>
                          <a:pt x="4" y="8"/>
                        </a:lnTo>
                        <a:lnTo>
                          <a:pt x="7" y="7"/>
                        </a:lnTo>
                        <a:lnTo>
                          <a:pt x="8" y="4"/>
                        </a:lnTo>
                        <a:lnTo>
                          <a:pt x="7" y="0"/>
                        </a:lnTo>
                        <a:lnTo>
                          <a:pt x="0" y="7"/>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43" name="Freeform 124"/>
                  <p:cNvSpPr>
                    <a:spLocks/>
                  </p:cNvSpPr>
                  <p:nvPr/>
                </p:nvSpPr>
                <p:spPr bwMode="auto">
                  <a:xfrm>
                    <a:off x="4976" y="2122"/>
                    <a:ext cx="1"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5"/>
                      <a:gd name="T35" fmla="*/ 13 w 13"/>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5">
                        <a:moveTo>
                          <a:pt x="0" y="12"/>
                        </a:moveTo>
                        <a:lnTo>
                          <a:pt x="1" y="11"/>
                        </a:lnTo>
                        <a:lnTo>
                          <a:pt x="2" y="11"/>
                        </a:lnTo>
                        <a:lnTo>
                          <a:pt x="3" y="13"/>
                        </a:lnTo>
                        <a:lnTo>
                          <a:pt x="6" y="15"/>
                        </a:lnTo>
                        <a:lnTo>
                          <a:pt x="13" y="8"/>
                        </a:lnTo>
                        <a:lnTo>
                          <a:pt x="10" y="6"/>
                        </a:lnTo>
                        <a:lnTo>
                          <a:pt x="6" y="4"/>
                        </a:lnTo>
                        <a:lnTo>
                          <a:pt x="3" y="2"/>
                        </a:lnTo>
                        <a:lnTo>
                          <a:pt x="0" y="0"/>
                        </a:lnTo>
                        <a:lnTo>
                          <a:pt x="0" y="12"/>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44" name="Freeform 125"/>
                  <p:cNvSpPr>
                    <a:spLocks/>
                  </p:cNvSpPr>
                  <p:nvPr/>
                </p:nvSpPr>
                <p:spPr bwMode="auto">
                  <a:xfrm>
                    <a:off x="4975" y="2122"/>
                    <a:ext cx="1" cy="2"/>
                  </a:xfrm>
                  <a:custGeom>
                    <a:avLst/>
                    <a:gdLst>
                      <a:gd name="T0" fmla="*/ 0 w 5"/>
                      <a:gd name="T1" fmla="*/ 0 h 12"/>
                      <a:gd name="T2" fmla="*/ 0 w 5"/>
                      <a:gd name="T3" fmla="*/ 0 h 12"/>
                      <a:gd name="T4" fmla="*/ 0 w 5"/>
                      <a:gd name="T5" fmla="*/ 0 h 12"/>
                      <a:gd name="T6" fmla="*/ 0 w 5"/>
                      <a:gd name="T7" fmla="*/ 0 h 12"/>
                      <a:gd name="T8" fmla="*/ 0 w 5"/>
                      <a:gd name="T9" fmla="*/ 0 h 12"/>
                      <a:gd name="T10" fmla="*/ 0 w 5"/>
                      <a:gd name="T11" fmla="*/ 0 h 12"/>
                      <a:gd name="T12" fmla="*/ 0 60000 65536"/>
                      <a:gd name="T13" fmla="*/ 0 60000 65536"/>
                      <a:gd name="T14" fmla="*/ 0 60000 65536"/>
                      <a:gd name="T15" fmla="*/ 0 60000 65536"/>
                      <a:gd name="T16" fmla="*/ 0 60000 65536"/>
                      <a:gd name="T17" fmla="*/ 0 60000 65536"/>
                      <a:gd name="T18" fmla="*/ 0 w 5"/>
                      <a:gd name="T19" fmla="*/ 0 h 12"/>
                      <a:gd name="T20" fmla="*/ 5 w 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 h="12">
                        <a:moveTo>
                          <a:pt x="5" y="0"/>
                        </a:moveTo>
                        <a:lnTo>
                          <a:pt x="1" y="3"/>
                        </a:lnTo>
                        <a:lnTo>
                          <a:pt x="0" y="6"/>
                        </a:lnTo>
                        <a:lnTo>
                          <a:pt x="1" y="9"/>
                        </a:lnTo>
                        <a:lnTo>
                          <a:pt x="5" y="12"/>
                        </a:lnTo>
                        <a:lnTo>
                          <a:pt x="5"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45" name="Freeform 126"/>
                  <p:cNvSpPr>
                    <a:spLocks/>
                  </p:cNvSpPr>
                  <p:nvPr/>
                </p:nvSpPr>
                <p:spPr bwMode="auto">
                  <a:xfrm>
                    <a:off x="4973" y="2118"/>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4" y="9"/>
                        </a:moveTo>
                        <a:lnTo>
                          <a:pt x="6" y="7"/>
                        </a:lnTo>
                        <a:lnTo>
                          <a:pt x="6" y="2"/>
                        </a:lnTo>
                        <a:lnTo>
                          <a:pt x="3" y="0"/>
                        </a:lnTo>
                        <a:lnTo>
                          <a:pt x="0" y="0"/>
                        </a:lnTo>
                        <a:lnTo>
                          <a:pt x="4" y="9"/>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46" name="Freeform 127"/>
                  <p:cNvSpPr>
                    <a:spLocks/>
                  </p:cNvSpPr>
                  <p:nvPr/>
                </p:nvSpPr>
                <p:spPr bwMode="auto">
                  <a:xfrm>
                    <a:off x="4970" y="2118"/>
                    <a:ext cx="3" cy="11"/>
                  </a:xfrm>
                  <a:custGeom>
                    <a:avLst/>
                    <a:gdLst>
                      <a:gd name="T0" fmla="*/ 0 w 25"/>
                      <a:gd name="T1" fmla="*/ 0 h 82"/>
                      <a:gd name="T2" fmla="*/ 0 w 25"/>
                      <a:gd name="T3" fmla="*/ 0 h 82"/>
                      <a:gd name="T4" fmla="*/ 0 w 25"/>
                      <a:gd name="T5" fmla="*/ 0 h 82"/>
                      <a:gd name="T6" fmla="*/ 0 w 25"/>
                      <a:gd name="T7" fmla="*/ 0 h 82"/>
                      <a:gd name="T8" fmla="*/ 0 w 25"/>
                      <a:gd name="T9" fmla="*/ 0 h 82"/>
                      <a:gd name="T10" fmla="*/ 0 w 25"/>
                      <a:gd name="T11" fmla="*/ 0 h 82"/>
                      <a:gd name="T12" fmla="*/ 0 w 25"/>
                      <a:gd name="T13" fmla="*/ 0 h 82"/>
                      <a:gd name="T14" fmla="*/ 0 w 25"/>
                      <a:gd name="T15" fmla="*/ 0 h 82"/>
                      <a:gd name="T16" fmla="*/ 0 w 25"/>
                      <a:gd name="T17" fmla="*/ 0 h 82"/>
                      <a:gd name="T18" fmla="*/ 0 w 25"/>
                      <a:gd name="T19" fmla="*/ 0 h 82"/>
                      <a:gd name="T20" fmla="*/ 0 w 25"/>
                      <a:gd name="T21" fmla="*/ 0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82"/>
                      <a:gd name="T35" fmla="*/ 25 w 25"/>
                      <a:gd name="T36" fmla="*/ 82 h 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82">
                        <a:moveTo>
                          <a:pt x="22" y="73"/>
                        </a:moveTo>
                        <a:lnTo>
                          <a:pt x="12" y="58"/>
                        </a:lnTo>
                        <a:lnTo>
                          <a:pt x="9" y="37"/>
                        </a:lnTo>
                        <a:lnTo>
                          <a:pt x="16" y="20"/>
                        </a:lnTo>
                        <a:lnTo>
                          <a:pt x="25" y="9"/>
                        </a:lnTo>
                        <a:lnTo>
                          <a:pt x="21" y="0"/>
                        </a:lnTo>
                        <a:lnTo>
                          <a:pt x="7" y="16"/>
                        </a:lnTo>
                        <a:lnTo>
                          <a:pt x="0" y="37"/>
                        </a:lnTo>
                        <a:lnTo>
                          <a:pt x="3" y="61"/>
                        </a:lnTo>
                        <a:lnTo>
                          <a:pt x="17" y="82"/>
                        </a:lnTo>
                        <a:lnTo>
                          <a:pt x="22" y="73"/>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47" name="Freeform 128"/>
                  <p:cNvSpPr>
                    <a:spLocks/>
                  </p:cNvSpPr>
                  <p:nvPr/>
                </p:nvSpPr>
                <p:spPr bwMode="auto">
                  <a:xfrm>
                    <a:off x="4972" y="2128"/>
                    <a:ext cx="1" cy="1"/>
                  </a:xfrm>
                  <a:custGeom>
                    <a:avLst/>
                    <a:gdLst>
                      <a:gd name="T0" fmla="*/ 0 w 7"/>
                      <a:gd name="T1" fmla="*/ 0 h 9"/>
                      <a:gd name="T2" fmla="*/ 0 w 7"/>
                      <a:gd name="T3" fmla="*/ 0 h 9"/>
                      <a:gd name="T4" fmla="*/ 0 w 7"/>
                      <a:gd name="T5" fmla="*/ 0 h 9"/>
                      <a:gd name="T6" fmla="*/ 0 w 7"/>
                      <a:gd name="T7" fmla="*/ 0 h 9"/>
                      <a:gd name="T8" fmla="*/ 0 w 7"/>
                      <a:gd name="T9" fmla="*/ 0 h 9"/>
                      <a:gd name="T10" fmla="*/ 0 w 7"/>
                      <a:gd name="T11" fmla="*/ 0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0" y="9"/>
                        </a:moveTo>
                        <a:lnTo>
                          <a:pt x="4" y="9"/>
                        </a:lnTo>
                        <a:lnTo>
                          <a:pt x="7" y="5"/>
                        </a:lnTo>
                        <a:lnTo>
                          <a:pt x="7" y="2"/>
                        </a:lnTo>
                        <a:lnTo>
                          <a:pt x="5" y="0"/>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48" name="Freeform 129"/>
                  <p:cNvSpPr>
                    <a:spLocks/>
                  </p:cNvSpPr>
                  <p:nvPr/>
                </p:nvSpPr>
                <p:spPr bwMode="auto">
                  <a:xfrm>
                    <a:off x="4973" y="2116"/>
                    <a:ext cx="1" cy="1"/>
                  </a:xfrm>
                  <a:custGeom>
                    <a:avLst/>
                    <a:gdLst>
                      <a:gd name="T0" fmla="*/ 0 w 7"/>
                      <a:gd name="T1" fmla="*/ 0 h 9"/>
                      <a:gd name="T2" fmla="*/ 0 w 7"/>
                      <a:gd name="T3" fmla="*/ 0 h 9"/>
                      <a:gd name="T4" fmla="*/ 0 w 7"/>
                      <a:gd name="T5" fmla="*/ 0 h 9"/>
                      <a:gd name="T6" fmla="*/ 0 w 7"/>
                      <a:gd name="T7" fmla="*/ 0 h 9"/>
                      <a:gd name="T8" fmla="*/ 0 w 7"/>
                      <a:gd name="T9" fmla="*/ 0 h 9"/>
                      <a:gd name="T10" fmla="*/ 0 w 7"/>
                      <a:gd name="T11" fmla="*/ 0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5" y="9"/>
                        </a:moveTo>
                        <a:lnTo>
                          <a:pt x="7" y="7"/>
                        </a:lnTo>
                        <a:lnTo>
                          <a:pt x="7" y="2"/>
                        </a:lnTo>
                        <a:lnTo>
                          <a:pt x="4" y="0"/>
                        </a:lnTo>
                        <a:lnTo>
                          <a:pt x="0" y="0"/>
                        </a:lnTo>
                        <a:lnTo>
                          <a:pt x="5" y="9"/>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49" name="Freeform 130"/>
                  <p:cNvSpPr>
                    <a:spLocks/>
                  </p:cNvSpPr>
                  <p:nvPr/>
                </p:nvSpPr>
                <p:spPr bwMode="auto">
                  <a:xfrm>
                    <a:off x="4927" y="2116"/>
                    <a:ext cx="46" cy="6"/>
                  </a:xfrm>
                  <a:custGeom>
                    <a:avLst/>
                    <a:gdLst>
                      <a:gd name="T0" fmla="*/ 0 w 323"/>
                      <a:gd name="T1" fmla="*/ 0 h 42"/>
                      <a:gd name="T2" fmla="*/ 0 w 323"/>
                      <a:gd name="T3" fmla="*/ 0 h 42"/>
                      <a:gd name="T4" fmla="*/ 0 w 323"/>
                      <a:gd name="T5" fmla="*/ 0 h 42"/>
                      <a:gd name="T6" fmla="*/ 0 w 323"/>
                      <a:gd name="T7" fmla="*/ 0 h 42"/>
                      <a:gd name="T8" fmla="*/ 0 w 323"/>
                      <a:gd name="T9" fmla="*/ 0 h 42"/>
                      <a:gd name="T10" fmla="*/ 0 w 323"/>
                      <a:gd name="T11" fmla="*/ 0 h 42"/>
                      <a:gd name="T12" fmla="*/ 0 w 323"/>
                      <a:gd name="T13" fmla="*/ 0 h 42"/>
                      <a:gd name="T14" fmla="*/ 0 w 323"/>
                      <a:gd name="T15" fmla="*/ 0 h 42"/>
                      <a:gd name="T16" fmla="*/ 0 w 323"/>
                      <a:gd name="T17" fmla="*/ 0 h 42"/>
                      <a:gd name="T18" fmla="*/ 0 w 323"/>
                      <a:gd name="T19" fmla="*/ 0 h 42"/>
                      <a:gd name="T20" fmla="*/ 1 w 323"/>
                      <a:gd name="T21" fmla="*/ 0 h 42"/>
                      <a:gd name="T22" fmla="*/ 1 w 323"/>
                      <a:gd name="T23" fmla="*/ 0 h 42"/>
                      <a:gd name="T24" fmla="*/ 1 w 323"/>
                      <a:gd name="T25" fmla="*/ 0 h 42"/>
                      <a:gd name="T26" fmla="*/ 1 w 323"/>
                      <a:gd name="T27" fmla="*/ 0 h 42"/>
                      <a:gd name="T28" fmla="*/ 1 w 323"/>
                      <a:gd name="T29" fmla="*/ 0 h 42"/>
                      <a:gd name="T30" fmla="*/ 1 w 323"/>
                      <a:gd name="T31" fmla="*/ 0 h 42"/>
                      <a:gd name="T32" fmla="*/ 1 w 323"/>
                      <a:gd name="T33" fmla="*/ 0 h 42"/>
                      <a:gd name="T34" fmla="*/ 1 w 323"/>
                      <a:gd name="T35" fmla="*/ 0 h 42"/>
                      <a:gd name="T36" fmla="*/ 1 w 323"/>
                      <a:gd name="T37" fmla="*/ 0 h 42"/>
                      <a:gd name="T38" fmla="*/ 1 w 323"/>
                      <a:gd name="T39" fmla="*/ 0 h 42"/>
                      <a:gd name="T40" fmla="*/ 1 w 323"/>
                      <a:gd name="T41" fmla="*/ 0 h 42"/>
                      <a:gd name="T42" fmla="*/ 1 w 323"/>
                      <a:gd name="T43" fmla="*/ 0 h 42"/>
                      <a:gd name="T44" fmla="*/ 1 w 323"/>
                      <a:gd name="T45" fmla="*/ 0 h 42"/>
                      <a:gd name="T46" fmla="*/ 1 w 323"/>
                      <a:gd name="T47" fmla="*/ 0 h 42"/>
                      <a:gd name="T48" fmla="*/ 1 w 323"/>
                      <a:gd name="T49" fmla="*/ 0 h 42"/>
                      <a:gd name="T50" fmla="*/ 1 w 323"/>
                      <a:gd name="T51" fmla="*/ 0 h 42"/>
                      <a:gd name="T52" fmla="*/ 0 w 323"/>
                      <a:gd name="T53" fmla="*/ 0 h 42"/>
                      <a:gd name="T54" fmla="*/ 0 w 323"/>
                      <a:gd name="T55" fmla="*/ 0 h 42"/>
                      <a:gd name="T56" fmla="*/ 0 w 323"/>
                      <a:gd name="T57" fmla="*/ 0 h 42"/>
                      <a:gd name="T58" fmla="*/ 0 w 323"/>
                      <a:gd name="T59" fmla="*/ 0 h 42"/>
                      <a:gd name="T60" fmla="*/ 0 w 323"/>
                      <a:gd name="T61" fmla="*/ 0 h 42"/>
                      <a:gd name="T62" fmla="*/ 0 w 323"/>
                      <a:gd name="T63" fmla="*/ 0 h 42"/>
                      <a:gd name="T64" fmla="*/ 0 w 323"/>
                      <a:gd name="T65" fmla="*/ 0 h 42"/>
                      <a:gd name="T66" fmla="*/ 0 w 323"/>
                      <a:gd name="T67" fmla="*/ 0 h 42"/>
                      <a:gd name="T68" fmla="*/ 0 w 323"/>
                      <a:gd name="T69" fmla="*/ 0 h 42"/>
                      <a:gd name="T70" fmla="*/ 0 w 323"/>
                      <a:gd name="T71" fmla="*/ 0 h 42"/>
                      <a:gd name="T72" fmla="*/ 0 w 323"/>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3"/>
                      <a:gd name="T112" fmla="*/ 0 h 42"/>
                      <a:gd name="T113" fmla="*/ 323 w 323"/>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3" h="42">
                        <a:moveTo>
                          <a:pt x="0" y="28"/>
                        </a:moveTo>
                        <a:lnTo>
                          <a:pt x="0" y="28"/>
                        </a:lnTo>
                        <a:lnTo>
                          <a:pt x="15" y="32"/>
                        </a:lnTo>
                        <a:lnTo>
                          <a:pt x="34" y="36"/>
                        </a:lnTo>
                        <a:lnTo>
                          <a:pt x="54" y="38"/>
                        </a:lnTo>
                        <a:lnTo>
                          <a:pt x="75" y="40"/>
                        </a:lnTo>
                        <a:lnTo>
                          <a:pt x="97" y="41"/>
                        </a:lnTo>
                        <a:lnTo>
                          <a:pt x="121" y="42"/>
                        </a:lnTo>
                        <a:lnTo>
                          <a:pt x="146" y="40"/>
                        </a:lnTo>
                        <a:lnTo>
                          <a:pt x="169" y="39"/>
                        </a:lnTo>
                        <a:lnTo>
                          <a:pt x="193" y="38"/>
                        </a:lnTo>
                        <a:lnTo>
                          <a:pt x="216" y="35"/>
                        </a:lnTo>
                        <a:lnTo>
                          <a:pt x="239" y="32"/>
                        </a:lnTo>
                        <a:lnTo>
                          <a:pt x="259" y="29"/>
                        </a:lnTo>
                        <a:lnTo>
                          <a:pt x="279" y="24"/>
                        </a:lnTo>
                        <a:lnTo>
                          <a:pt x="296" y="20"/>
                        </a:lnTo>
                        <a:lnTo>
                          <a:pt x="311" y="14"/>
                        </a:lnTo>
                        <a:lnTo>
                          <a:pt x="323" y="9"/>
                        </a:lnTo>
                        <a:lnTo>
                          <a:pt x="318" y="0"/>
                        </a:lnTo>
                        <a:lnTo>
                          <a:pt x="308" y="5"/>
                        </a:lnTo>
                        <a:lnTo>
                          <a:pt x="294" y="11"/>
                        </a:lnTo>
                        <a:lnTo>
                          <a:pt x="277" y="16"/>
                        </a:lnTo>
                        <a:lnTo>
                          <a:pt x="259" y="20"/>
                        </a:lnTo>
                        <a:lnTo>
                          <a:pt x="239" y="23"/>
                        </a:lnTo>
                        <a:lnTo>
                          <a:pt x="216" y="26"/>
                        </a:lnTo>
                        <a:lnTo>
                          <a:pt x="193" y="29"/>
                        </a:lnTo>
                        <a:lnTo>
                          <a:pt x="169" y="30"/>
                        </a:lnTo>
                        <a:lnTo>
                          <a:pt x="146" y="31"/>
                        </a:lnTo>
                        <a:lnTo>
                          <a:pt x="121" y="31"/>
                        </a:lnTo>
                        <a:lnTo>
                          <a:pt x="97" y="30"/>
                        </a:lnTo>
                        <a:lnTo>
                          <a:pt x="75" y="31"/>
                        </a:lnTo>
                        <a:lnTo>
                          <a:pt x="54" y="29"/>
                        </a:lnTo>
                        <a:lnTo>
                          <a:pt x="34" y="27"/>
                        </a:lnTo>
                        <a:lnTo>
                          <a:pt x="18" y="23"/>
                        </a:lnTo>
                        <a:lnTo>
                          <a:pt x="2" y="19"/>
                        </a:lnTo>
                        <a:lnTo>
                          <a:pt x="0" y="28"/>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50" name="Freeform 131"/>
                  <p:cNvSpPr>
                    <a:spLocks/>
                  </p:cNvSpPr>
                  <p:nvPr/>
                </p:nvSpPr>
                <p:spPr bwMode="auto">
                  <a:xfrm>
                    <a:off x="4921" y="2118"/>
                    <a:ext cx="6" cy="2"/>
                  </a:xfrm>
                  <a:custGeom>
                    <a:avLst/>
                    <a:gdLst>
                      <a:gd name="T0" fmla="*/ 0 w 45"/>
                      <a:gd name="T1" fmla="*/ 0 h 15"/>
                      <a:gd name="T2" fmla="*/ 0 w 45"/>
                      <a:gd name="T3" fmla="*/ 0 h 15"/>
                      <a:gd name="T4" fmla="*/ 0 w 45"/>
                      <a:gd name="T5" fmla="*/ 0 h 15"/>
                      <a:gd name="T6" fmla="*/ 0 w 45"/>
                      <a:gd name="T7" fmla="*/ 0 h 15"/>
                      <a:gd name="T8" fmla="*/ 0 w 45"/>
                      <a:gd name="T9" fmla="*/ 0 h 15"/>
                      <a:gd name="T10" fmla="*/ 0 w 45"/>
                      <a:gd name="T11" fmla="*/ 0 h 15"/>
                      <a:gd name="T12" fmla="*/ 0 w 45"/>
                      <a:gd name="T13" fmla="*/ 0 h 15"/>
                      <a:gd name="T14" fmla="*/ 0 w 45"/>
                      <a:gd name="T15" fmla="*/ 0 h 15"/>
                      <a:gd name="T16" fmla="*/ 0 w 45"/>
                      <a:gd name="T17" fmla="*/ 0 h 15"/>
                      <a:gd name="T18" fmla="*/ 0 w 45"/>
                      <a:gd name="T19" fmla="*/ 0 h 15"/>
                      <a:gd name="T20" fmla="*/ 0 w 45"/>
                      <a:gd name="T21" fmla="*/ 0 h 15"/>
                      <a:gd name="T22" fmla="*/ 0 w 45"/>
                      <a:gd name="T23" fmla="*/ 0 h 15"/>
                      <a:gd name="T24" fmla="*/ 0 w 45"/>
                      <a:gd name="T25" fmla="*/ 0 h 15"/>
                      <a:gd name="T26" fmla="*/ 0 w 45"/>
                      <a:gd name="T27" fmla="*/ 0 h 15"/>
                      <a:gd name="T28" fmla="*/ 0 w 45"/>
                      <a:gd name="T29" fmla="*/ 0 h 15"/>
                      <a:gd name="T30" fmla="*/ 0 w 45"/>
                      <a:gd name="T31" fmla="*/ 0 h 15"/>
                      <a:gd name="T32" fmla="*/ 0 w 45"/>
                      <a:gd name="T33" fmla="*/ 0 h 15"/>
                      <a:gd name="T34" fmla="*/ 0 w 45"/>
                      <a:gd name="T35" fmla="*/ 0 h 15"/>
                      <a:gd name="T36" fmla="*/ 0 w 45"/>
                      <a:gd name="T37" fmla="*/ 0 h 15"/>
                      <a:gd name="T38" fmla="*/ 0 w 45"/>
                      <a:gd name="T39" fmla="*/ 0 h 15"/>
                      <a:gd name="T40" fmla="*/ 0 w 45"/>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15"/>
                      <a:gd name="T65" fmla="*/ 45 w 4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15">
                        <a:moveTo>
                          <a:pt x="2" y="14"/>
                        </a:moveTo>
                        <a:lnTo>
                          <a:pt x="2" y="14"/>
                        </a:lnTo>
                        <a:lnTo>
                          <a:pt x="7" y="13"/>
                        </a:lnTo>
                        <a:lnTo>
                          <a:pt x="11" y="11"/>
                        </a:lnTo>
                        <a:lnTo>
                          <a:pt x="16" y="10"/>
                        </a:lnTo>
                        <a:lnTo>
                          <a:pt x="21" y="11"/>
                        </a:lnTo>
                        <a:lnTo>
                          <a:pt x="26" y="10"/>
                        </a:lnTo>
                        <a:lnTo>
                          <a:pt x="31" y="11"/>
                        </a:lnTo>
                        <a:lnTo>
                          <a:pt x="37" y="13"/>
                        </a:lnTo>
                        <a:lnTo>
                          <a:pt x="43" y="15"/>
                        </a:lnTo>
                        <a:lnTo>
                          <a:pt x="45" y="6"/>
                        </a:lnTo>
                        <a:lnTo>
                          <a:pt x="39" y="4"/>
                        </a:lnTo>
                        <a:lnTo>
                          <a:pt x="31" y="3"/>
                        </a:lnTo>
                        <a:lnTo>
                          <a:pt x="26" y="1"/>
                        </a:lnTo>
                        <a:lnTo>
                          <a:pt x="21" y="0"/>
                        </a:lnTo>
                        <a:lnTo>
                          <a:pt x="16" y="1"/>
                        </a:lnTo>
                        <a:lnTo>
                          <a:pt x="9" y="3"/>
                        </a:lnTo>
                        <a:lnTo>
                          <a:pt x="5" y="4"/>
                        </a:lnTo>
                        <a:lnTo>
                          <a:pt x="0" y="5"/>
                        </a:lnTo>
                        <a:lnTo>
                          <a:pt x="2" y="14"/>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51" name="Freeform 132"/>
                  <p:cNvSpPr>
                    <a:spLocks/>
                  </p:cNvSpPr>
                  <p:nvPr/>
                </p:nvSpPr>
                <p:spPr bwMode="auto">
                  <a:xfrm>
                    <a:off x="4915" y="2118"/>
                    <a:ext cx="6" cy="2"/>
                  </a:xfrm>
                  <a:custGeom>
                    <a:avLst/>
                    <a:gdLst>
                      <a:gd name="T0" fmla="*/ 0 w 43"/>
                      <a:gd name="T1" fmla="*/ 0 h 12"/>
                      <a:gd name="T2" fmla="*/ 0 w 43"/>
                      <a:gd name="T3" fmla="*/ 0 h 12"/>
                      <a:gd name="T4" fmla="*/ 0 w 43"/>
                      <a:gd name="T5" fmla="*/ 0 h 12"/>
                      <a:gd name="T6" fmla="*/ 0 w 43"/>
                      <a:gd name="T7" fmla="*/ 0 h 12"/>
                      <a:gd name="T8" fmla="*/ 0 w 43"/>
                      <a:gd name="T9" fmla="*/ 0 h 12"/>
                      <a:gd name="T10" fmla="*/ 0 w 43"/>
                      <a:gd name="T11" fmla="*/ 0 h 12"/>
                      <a:gd name="T12" fmla="*/ 0 w 43"/>
                      <a:gd name="T13" fmla="*/ 0 h 12"/>
                      <a:gd name="T14" fmla="*/ 0 w 43"/>
                      <a:gd name="T15" fmla="*/ 0 h 12"/>
                      <a:gd name="T16" fmla="*/ 0 w 43"/>
                      <a:gd name="T17" fmla="*/ 0 h 12"/>
                      <a:gd name="T18" fmla="*/ 0 w 43"/>
                      <a:gd name="T19" fmla="*/ 0 h 12"/>
                      <a:gd name="T20" fmla="*/ 0 w 43"/>
                      <a:gd name="T21" fmla="*/ 0 h 12"/>
                      <a:gd name="T22" fmla="*/ 0 w 43"/>
                      <a:gd name="T23" fmla="*/ 0 h 12"/>
                      <a:gd name="T24" fmla="*/ 0 w 43"/>
                      <a:gd name="T25" fmla="*/ 0 h 12"/>
                      <a:gd name="T26" fmla="*/ 0 w 43"/>
                      <a:gd name="T27" fmla="*/ 0 h 12"/>
                      <a:gd name="T28" fmla="*/ 0 w 43"/>
                      <a:gd name="T29" fmla="*/ 0 h 12"/>
                      <a:gd name="T30" fmla="*/ 0 w 43"/>
                      <a:gd name="T31" fmla="*/ 0 h 12"/>
                      <a:gd name="T32" fmla="*/ 0 w 43"/>
                      <a:gd name="T33" fmla="*/ 0 h 12"/>
                      <a:gd name="T34" fmla="*/ 0 w 43"/>
                      <a:gd name="T35" fmla="*/ 0 h 12"/>
                      <a:gd name="T36" fmla="*/ 0 w 43"/>
                      <a:gd name="T37" fmla="*/ 0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12"/>
                      <a:gd name="T59" fmla="*/ 43 w 43"/>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12">
                        <a:moveTo>
                          <a:pt x="0" y="9"/>
                        </a:moveTo>
                        <a:lnTo>
                          <a:pt x="4" y="10"/>
                        </a:lnTo>
                        <a:lnTo>
                          <a:pt x="9" y="11"/>
                        </a:lnTo>
                        <a:lnTo>
                          <a:pt x="14" y="12"/>
                        </a:lnTo>
                        <a:lnTo>
                          <a:pt x="20" y="12"/>
                        </a:lnTo>
                        <a:lnTo>
                          <a:pt x="25" y="11"/>
                        </a:lnTo>
                        <a:lnTo>
                          <a:pt x="31" y="11"/>
                        </a:lnTo>
                        <a:lnTo>
                          <a:pt x="37" y="10"/>
                        </a:lnTo>
                        <a:lnTo>
                          <a:pt x="43" y="9"/>
                        </a:lnTo>
                        <a:lnTo>
                          <a:pt x="41" y="0"/>
                        </a:lnTo>
                        <a:lnTo>
                          <a:pt x="37" y="1"/>
                        </a:lnTo>
                        <a:lnTo>
                          <a:pt x="31" y="2"/>
                        </a:lnTo>
                        <a:lnTo>
                          <a:pt x="25" y="2"/>
                        </a:lnTo>
                        <a:lnTo>
                          <a:pt x="20" y="3"/>
                        </a:lnTo>
                        <a:lnTo>
                          <a:pt x="14" y="3"/>
                        </a:lnTo>
                        <a:lnTo>
                          <a:pt x="11" y="2"/>
                        </a:lnTo>
                        <a:lnTo>
                          <a:pt x="6" y="1"/>
                        </a:lnTo>
                        <a:lnTo>
                          <a:pt x="4" y="0"/>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52" name="Freeform 133"/>
                  <p:cNvSpPr>
                    <a:spLocks/>
                  </p:cNvSpPr>
                  <p:nvPr/>
                </p:nvSpPr>
                <p:spPr bwMode="auto">
                  <a:xfrm>
                    <a:off x="4915" y="2118"/>
                    <a:ext cx="1" cy="2"/>
                  </a:xfrm>
                  <a:custGeom>
                    <a:avLst/>
                    <a:gdLst>
                      <a:gd name="T0" fmla="*/ 0 w 7"/>
                      <a:gd name="T1" fmla="*/ 0 h 9"/>
                      <a:gd name="T2" fmla="*/ 0 w 7"/>
                      <a:gd name="T3" fmla="*/ 0 h 9"/>
                      <a:gd name="T4" fmla="*/ 0 w 7"/>
                      <a:gd name="T5" fmla="*/ 0 h 9"/>
                      <a:gd name="T6" fmla="*/ 0 w 7"/>
                      <a:gd name="T7" fmla="*/ 0 h 9"/>
                      <a:gd name="T8" fmla="*/ 0 w 7"/>
                      <a:gd name="T9" fmla="*/ 0 h 9"/>
                      <a:gd name="T10" fmla="*/ 0 w 7"/>
                      <a:gd name="T11" fmla="*/ 0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7" y="0"/>
                        </a:moveTo>
                        <a:lnTo>
                          <a:pt x="4" y="0"/>
                        </a:lnTo>
                        <a:lnTo>
                          <a:pt x="0" y="2"/>
                        </a:lnTo>
                        <a:lnTo>
                          <a:pt x="0" y="6"/>
                        </a:lnTo>
                        <a:lnTo>
                          <a:pt x="3" y="9"/>
                        </a:lnTo>
                        <a:lnTo>
                          <a:pt x="7"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53" name="Freeform 134"/>
                  <p:cNvSpPr>
                    <a:spLocks/>
                  </p:cNvSpPr>
                  <p:nvPr/>
                </p:nvSpPr>
                <p:spPr bwMode="auto">
                  <a:xfrm>
                    <a:off x="4970" y="2144"/>
                    <a:ext cx="2" cy="1"/>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9" y="2"/>
                        </a:lnTo>
                        <a:lnTo>
                          <a:pt x="6" y="0"/>
                        </a:lnTo>
                        <a:lnTo>
                          <a:pt x="3" y="2"/>
                        </a:lnTo>
                        <a:lnTo>
                          <a:pt x="0" y="5"/>
                        </a:lnTo>
                        <a:lnTo>
                          <a:pt x="12" y="5"/>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54" name="Freeform 135"/>
                  <p:cNvSpPr>
                    <a:spLocks/>
                  </p:cNvSpPr>
                  <p:nvPr/>
                </p:nvSpPr>
                <p:spPr bwMode="auto">
                  <a:xfrm>
                    <a:off x="4969" y="2144"/>
                    <a:ext cx="3" cy="3"/>
                  </a:xfrm>
                  <a:custGeom>
                    <a:avLst/>
                    <a:gdLst>
                      <a:gd name="T0" fmla="*/ 0 w 16"/>
                      <a:gd name="T1" fmla="*/ 0 h 16"/>
                      <a:gd name="T2" fmla="*/ 0 w 16"/>
                      <a:gd name="T3" fmla="*/ 0 h 16"/>
                      <a:gd name="T4" fmla="*/ 0 w 16"/>
                      <a:gd name="T5" fmla="*/ 0 h 16"/>
                      <a:gd name="T6" fmla="*/ 0 w 16"/>
                      <a:gd name="T7" fmla="*/ 0 h 16"/>
                      <a:gd name="T8" fmla="*/ 0 w 16"/>
                      <a:gd name="T9" fmla="*/ 0 h 16"/>
                      <a:gd name="T10" fmla="*/ 0 w 16"/>
                      <a:gd name="T11" fmla="*/ 0 h 16"/>
                      <a:gd name="T12" fmla="*/ 0 w 16"/>
                      <a:gd name="T13" fmla="*/ 0 h 16"/>
                      <a:gd name="T14" fmla="*/ 0 w 16"/>
                      <a:gd name="T15" fmla="*/ 0 h 16"/>
                      <a:gd name="T16" fmla="*/ 0 w 16"/>
                      <a:gd name="T17" fmla="*/ 0 h 16"/>
                      <a:gd name="T18" fmla="*/ 0 w 16"/>
                      <a:gd name="T19" fmla="*/ 0 h 16"/>
                      <a:gd name="T20" fmla="*/ 0 w 16"/>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6"/>
                      <a:gd name="T35" fmla="*/ 16 w 1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6">
                        <a:moveTo>
                          <a:pt x="0" y="16"/>
                        </a:moveTo>
                        <a:lnTo>
                          <a:pt x="5" y="14"/>
                        </a:lnTo>
                        <a:lnTo>
                          <a:pt x="10" y="10"/>
                        </a:lnTo>
                        <a:lnTo>
                          <a:pt x="13" y="6"/>
                        </a:lnTo>
                        <a:lnTo>
                          <a:pt x="16" y="0"/>
                        </a:lnTo>
                        <a:lnTo>
                          <a:pt x="4" y="0"/>
                        </a:lnTo>
                        <a:lnTo>
                          <a:pt x="4" y="1"/>
                        </a:lnTo>
                        <a:lnTo>
                          <a:pt x="3" y="3"/>
                        </a:lnTo>
                        <a:lnTo>
                          <a:pt x="1" y="5"/>
                        </a:lnTo>
                        <a:lnTo>
                          <a:pt x="0" y="5"/>
                        </a:lnTo>
                        <a:lnTo>
                          <a:pt x="0" y="16"/>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55" name="Freeform 136"/>
                  <p:cNvSpPr>
                    <a:spLocks/>
                  </p:cNvSpPr>
                  <p:nvPr/>
                </p:nvSpPr>
                <p:spPr bwMode="auto">
                  <a:xfrm>
                    <a:off x="4969" y="2145"/>
                    <a:ext cx="1" cy="2"/>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0"/>
                        </a:moveTo>
                        <a:lnTo>
                          <a:pt x="1" y="2"/>
                        </a:lnTo>
                        <a:lnTo>
                          <a:pt x="0" y="5"/>
                        </a:lnTo>
                        <a:lnTo>
                          <a:pt x="1" y="9"/>
                        </a:lnTo>
                        <a:lnTo>
                          <a:pt x="5" y="11"/>
                        </a:lnTo>
                        <a:lnTo>
                          <a:pt x="5"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56" name="Freeform 137"/>
                  <p:cNvSpPr>
                    <a:spLocks/>
                  </p:cNvSpPr>
                  <p:nvPr/>
                </p:nvSpPr>
                <p:spPr bwMode="auto">
                  <a:xfrm>
                    <a:off x="4965" y="2145"/>
                    <a:ext cx="1" cy="1"/>
                  </a:xfrm>
                  <a:custGeom>
                    <a:avLst/>
                    <a:gdLst>
                      <a:gd name="T0" fmla="*/ 0 w 8"/>
                      <a:gd name="T1" fmla="*/ 0 h 4"/>
                      <a:gd name="T2" fmla="*/ 0 w 8"/>
                      <a:gd name="T3" fmla="*/ 0 h 4"/>
                      <a:gd name="T4" fmla="*/ 0 w 8"/>
                      <a:gd name="T5" fmla="*/ 0 h 4"/>
                      <a:gd name="T6" fmla="*/ 0 w 8"/>
                      <a:gd name="T7" fmla="*/ 0 h 4"/>
                      <a:gd name="T8" fmla="*/ 0 w 8"/>
                      <a:gd name="T9" fmla="*/ 0 h 4"/>
                      <a:gd name="T10" fmla="*/ 0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8" y="4"/>
                        </a:moveTo>
                        <a:lnTo>
                          <a:pt x="7" y="1"/>
                        </a:lnTo>
                        <a:lnTo>
                          <a:pt x="4" y="0"/>
                        </a:lnTo>
                        <a:lnTo>
                          <a:pt x="1" y="1"/>
                        </a:lnTo>
                        <a:lnTo>
                          <a:pt x="0" y="4"/>
                        </a:lnTo>
                        <a:lnTo>
                          <a:pt x="8" y="4"/>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57" name="Freeform 138"/>
                  <p:cNvSpPr>
                    <a:spLocks/>
                  </p:cNvSpPr>
                  <p:nvPr/>
                </p:nvSpPr>
                <p:spPr bwMode="auto">
                  <a:xfrm>
                    <a:off x="4964" y="2146"/>
                    <a:ext cx="2" cy="2"/>
                  </a:xfrm>
                  <a:custGeom>
                    <a:avLst/>
                    <a:gdLst>
                      <a:gd name="T0" fmla="*/ 0 w 16"/>
                      <a:gd name="T1" fmla="*/ 0 h 16"/>
                      <a:gd name="T2" fmla="*/ 0 w 16"/>
                      <a:gd name="T3" fmla="*/ 0 h 16"/>
                      <a:gd name="T4" fmla="*/ 0 w 16"/>
                      <a:gd name="T5" fmla="*/ 0 h 16"/>
                      <a:gd name="T6" fmla="*/ 0 w 16"/>
                      <a:gd name="T7" fmla="*/ 0 h 16"/>
                      <a:gd name="T8" fmla="*/ 0 w 16"/>
                      <a:gd name="T9" fmla="*/ 0 h 16"/>
                      <a:gd name="T10" fmla="*/ 0 w 16"/>
                      <a:gd name="T11" fmla="*/ 0 h 16"/>
                      <a:gd name="T12" fmla="*/ 0 w 16"/>
                      <a:gd name="T13" fmla="*/ 0 h 16"/>
                      <a:gd name="T14" fmla="*/ 0 w 16"/>
                      <a:gd name="T15" fmla="*/ 0 h 16"/>
                      <a:gd name="T16" fmla="*/ 0 w 16"/>
                      <a:gd name="T17" fmla="*/ 0 h 16"/>
                      <a:gd name="T18" fmla="*/ 0 w 16"/>
                      <a:gd name="T19" fmla="*/ 0 h 16"/>
                      <a:gd name="T20" fmla="*/ 0 w 16"/>
                      <a:gd name="T21" fmla="*/ 0 h 16"/>
                      <a:gd name="T22" fmla="*/ 0 w 16"/>
                      <a:gd name="T23" fmla="*/ 0 h 16"/>
                      <a:gd name="T24" fmla="*/ 0 w 16"/>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6"/>
                      <a:gd name="T41" fmla="*/ 16 w 1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6">
                        <a:moveTo>
                          <a:pt x="2" y="16"/>
                        </a:moveTo>
                        <a:lnTo>
                          <a:pt x="1" y="16"/>
                        </a:lnTo>
                        <a:lnTo>
                          <a:pt x="6" y="15"/>
                        </a:lnTo>
                        <a:lnTo>
                          <a:pt x="12" y="11"/>
                        </a:lnTo>
                        <a:lnTo>
                          <a:pt x="16" y="6"/>
                        </a:lnTo>
                        <a:lnTo>
                          <a:pt x="16" y="0"/>
                        </a:lnTo>
                        <a:lnTo>
                          <a:pt x="8" y="0"/>
                        </a:lnTo>
                        <a:lnTo>
                          <a:pt x="8" y="4"/>
                        </a:lnTo>
                        <a:lnTo>
                          <a:pt x="5" y="5"/>
                        </a:lnTo>
                        <a:lnTo>
                          <a:pt x="4" y="6"/>
                        </a:lnTo>
                        <a:lnTo>
                          <a:pt x="1" y="7"/>
                        </a:lnTo>
                        <a:lnTo>
                          <a:pt x="0" y="7"/>
                        </a:lnTo>
                        <a:lnTo>
                          <a:pt x="2" y="16"/>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58" name="Freeform 139"/>
                  <p:cNvSpPr>
                    <a:spLocks/>
                  </p:cNvSpPr>
                  <p:nvPr/>
                </p:nvSpPr>
                <p:spPr bwMode="auto">
                  <a:xfrm>
                    <a:off x="4960" y="2146"/>
                    <a:ext cx="4" cy="2"/>
                  </a:xfrm>
                  <a:custGeom>
                    <a:avLst/>
                    <a:gdLst>
                      <a:gd name="T0" fmla="*/ 0 w 26"/>
                      <a:gd name="T1" fmla="*/ 0 h 15"/>
                      <a:gd name="T2" fmla="*/ 0 w 26"/>
                      <a:gd name="T3" fmla="*/ 0 h 15"/>
                      <a:gd name="T4" fmla="*/ 0 w 26"/>
                      <a:gd name="T5" fmla="*/ 0 h 15"/>
                      <a:gd name="T6" fmla="*/ 0 w 26"/>
                      <a:gd name="T7" fmla="*/ 0 h 15"/>
                      <a:gd name="T8" fmla="*/ 0 w 26"/>
                      <a:gd name="T9" fmla="*/ 0 h 15"/>
                      <a:gd name="T10" fmla="*/ 0 w 26"/>
                      <a:gd name="T11" fmla="*/ 0 h 15"/>
                      <a:gd name="T12" fmla="*/ 0 w 26"/>
                      <a:gd name="T13" fmla="*/ 0 h 15"/>
                      <a:gd name="T14" fmla="*/ 0 w 26"/>
                      <a:gd name="T15" fmla="*/ 0 h 15"/>
                      <a:gd name="T16" fmla="*/ 0 w 26"/>
                      <a:gd name="T17" fmla="*/ 0 h 15"/>
                      <a:gd name="T18" fmla="*/ 0 w 26"/>
                      <a:gd name="T19" fmla="*/ 0 h 15"/>
                      <a:gd name="T20" fmla="*/ 0 w 26"/>
                      <a:gd name="T21" fmla="*/ 0 h 15"/>
                      <a:gd name="T22" fmla="*/ 0 w 26"/>
                      <a:gd name="T23" fmla="*/ 0 h 15"/>
                      <a:gd name="T24" fmla="*/ 0 w 2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5"/>
                      <a:gd name="T41" fmla="*/ 26 w 2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5">
                        <a:moveTo>
                          <a:pt x="0" y="3"/>
                        </a:moveTo>
                        <a:lnTo>
                          <a:pt x="0" y="3"/>
                        </a:lnTo>
                        <a:lnTo>
                          <a:pt x="5" y="9"/>
                        </a:lnTo>
                        <a:lnTo>
                          <a:pt x="12" y="14"/>
                        </a:lnTo>
                        <a:lnTo>
                          <a:pt x="19" y="15"/>
                        </a:lnTo>
                        <a:lnTo>
                          <a:pt x="26" y="15"/>
                        </a:lnTo>
                        <a:lnTo>
                          <a:pt x="24" y="6"/>
                        </a:lnTo>
                        <a:lnTo>
                          <a:pt x="19" y="6"/>
                        </a:lnTo>
                        <a:lnTo>
                          <a:pt x="15" y="5"/>
                        </a:lnTo>
                        <a:lnTo>
                          <a:pt x="11" y="3"/>
                        </a:lnTo>
                        <a:lnTo>
                          <a:pt x="9" y="0"/>
                        </a:lnTo>
                        <a:lnTo>
                          <a:pt x="0" y="3"/>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59" name="Freeform 140"/>
                  <p:cNvSpPr>
                    <a:spLocks/>
                  </p:cNvSpPr>
                  <p:nvPr/>
                </p:nvSpPr>
                <p:spPr bwMode="auto">
                  <a:xfrm>
                    <a:off x="4960" y="2143"/>
                    <a:ext cx="2" cy="3"/>
                  </a:xfrm>
                  <a:custGeom>
                    <a:avLst/>
                    <a:gdLst>
                      <a:gd name="T0" fmla="*/ 0 w 13"/>
                      <a:gd name="T1" fmla="*/ 0 h 26"/>
                      <a:gd name="T2" fmla="*/ 0 w 13"/>
                      <a:gd name="T3" fmla="*/ 0 h 26"/>
                      <a:gd name="T4" fmla="*/ 0 w 13"/>
                      <a:gd name="T5" fmla="*/ 0 h 26"/>
                      <a:gd name="T6" fmla="*/ 0 w 13"/>
                      <a:gd name="T7" fmla="*/ 0 h 26"/>
                      <a:gd name="T8" fmla="*/ 0 w 13"/>
                      <a:gd name="T9" fmla="*/ 0 h 26"/>
                      <a:gd name="T10" fmla="*/ 0 w 13"/>
                      <a:gd name="T11" fmla="*/ 0 h 26"/>
                      <a:gd name="T12" fmla="*/ 0 w 13"/>
                      <a:gd name="T13" fmla="*/ 0 h 26"/>
                      <a:gd name="T14" fmla="*/ 0 w 13"/>
                      <a:gd name="T15" fmla="*/ 0 h 26"/>
                      <a:gd name="T16" fmla="*/ 0 w 13"/>
                      <a:gd name="T17" fmla="*/ 0 h 26"/>
                      <a:gd name="T18" fmla="*/ 0 w 13"/>
                      <a:gd name="T19" fmla="*/ 0 h 26"/>
                      <a:gd name="T20" fmla="*/ 0 w 13"/>
                      <a:gd name="T21" fmla="*/ 0 h 26"/>
                      <a:gd name="T22" fmla="*/ 0 w 13"/>
                      <a:gd name="T23" fmla="*/ 0 h 26"/>
                      <a:gd name="T24" fmla="*/ 0 w 13"/>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26"/>
                      <a:gd name="T41" fmla="*/ 13 w 13"/>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26">
                        <a:moveTo>
                          <a:pt x="13" y="1"/>
                        </a:moveTo>
                        <a:lnTo>
                          <a:pt x="13" y="0"/>
                        </a:lnTo>
                        <a:lnTo>
                          <a:pt x="5" y="4"/>
                        </a:lnTo>
                        <a:lnTo>
                          <a:pt x="2" y="12"/>
                        </a:lnTo>
                        <a:lnTo>
                          <a:pt x="0" y="19"/>
                        </a:lnTo>
                        <a:lnTo>
                          <a:pt x="2" y="26"/>
                        </a:lnTo>
                        <a:lnTo>
                          <a:pt x="11" y="23"/>
                        </a:lnTo>
                        <a:lnTo>
                          <a:pt x="11" y="19"/>
                        </a:lnTo>
                        <a:lnTo>
                          <a:pt x="11" y="14"/>
                        </a:lnTo>
                        <a:lnTo>
                          <a:pt x="12" y="11"/>
                        </a:lnTo>
                        <a:lnTo>
                          <a:pt x="13" y="11"/>
                        </a:lnTo>
                        <a:lnTo>
                          <a:pt x="13" y="10"/>
                        </a:lnTo>
                        <a:lnTo>
                          <a:pt x="13" y="1"/>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60" name="Freeform 141"/>
                  <p:cNvSpPr>
                    <a:spLocks/>
                  </p:cNvSpPr>
                  <p:nvPr/>
                </p:nvSpPr>
                <p:spPr bwMode="auto">
                  <a:xfrm>
                    <a:off x="4962" y="2143"/>
                    <a:ext cx="3" cy="1"/>
                  </a:xfrm>
                  <a:custGeom>
                    <a:avLst/>
                    <a:gdLst>
                      <a:gd name="T0" fmla="*/ 0 w 24"/>
                      <a:gd name="T1" fmla="*/ 0 h 13"/>
                      <a:gd name="T2" fmla="*/ 0 w 24"/>
                      <a:gd name="T3" fmla="*/ 0 h 13"/>
                      <a:gd name="T4" fmla="*/ 0 w 24"/>
                      <a:gd name="T5" fmla="*/ 0 h 13"/>
                      <a:gd name="T6" fmla="*/ 0 w 24"/>
                      <a:gd name="T7" fmla="*/ 0 h 13"/>
                      <a:gd name="T8" fmla="*/ 0 w 24"/>
                      <a:gd name="T9" fmla="*/ 0 h 13"/>
                      <a:gd name="T10" fmla="*/ 0 w 24"/>
                      <a:gd name="T11" fmla="*/ 0 h 13"/>
                      <a:gd name="T12" fmla="*/ 0 w 24"/>
                      <a:gd name="T13" fmla="*/ 0 h 13"/>
                      <a:gd name="T14" fmla="*/ 0 w 24"/>
                      <a:gd name="T15" fmla="*/ 0 h 13"/>
                      <a:gd name="T16" fmla="*/ 0 w 24"/>
                      <a:gd name="T17" fmla="*/ 0 h 13"/>
                      <a:gd name="T18" fmla="*/ 0 w 24"/>
                      <a:gd name="T19" fmla="*/ 0 h 13"/>
                      <a:gd name="T20" fmla="*/ 0 w 24"/>
                      <a:gd name="T21" fmla="*/ 0 h 13"/>
                      <a:gd name="T22" fmla="*/ 0 w 24"/>
                      <a:gd name="T23" fmla="*/ 0 h 13"/>
                      <a:gd name="T24" fmla="*/ 0 w 24"/>
                      <a:gd name="T25" fmla="*/ 0 h 13"/>
                      <a:gd name="T26" fmla="*/ 0 w 24"/>
                      <a:gd name="T27" fmla="*/ 0 h 13"/>
                      <a:gd name="T28" fmla="*/ 0 w 24"/>
                      <a:gd name="T29" fmla="*/ 0 h 13"/>
                      <a:gd name="T30" fmla="*/ 0 w 24"/>
                      <a:gd name="T31" fmla="*/ 0 h 13"/>
                      <a:gd name="T32" fmla="*/ 0 w 24"/>
                      <a:gd name="T33" fmla="*/ 0 h 13"/>
                      <a:gd name="T34" fmla="*/ 0 w 24"/>
                      <a:gd name="T35" fmla="*/ 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3"/>
                      <a:gd name="T56" fmla="*/ 24 w 24"/>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3">
                        <a:moveTo>
                          <a:pt x="15" y="10"/>
                        </a:moveTo>
                        <a:lnTo>
                          <a:pt x="23" y="5"/>
                        </a:lnTo>
                        <a:lnTo>
                          <a:pt x="17" y="1"/>
                        </a:lnTo>
                        <a:lnTo>
                          <a:pt x="10" y="0"/>
                        </a:lnTo>
                        <a:lnTo>
                          <a:pt x="6" y="1"/>
                        </a:lnTo>
                        <a:lnTo>
                          <a:pt x="0" y="2"/>
                        </a:lnTo>
                        <a:lnTo>
                          <a:pt x="0" y="11"/>
                        </a:lnTo>
                        <a:lnTo>
                          <a:pt x="6" y="10"/>
                        </a:lnTo>
                        <a:lnTo>
                          <a:pt x="10" y="11"/>
                        </a:lnTo>
                        <a:lnTo>
                          <a:pt x="15" y="10"/>
                        </a:lnTo>
                        <a:lnTo>
                          <a:pt x="16" y="12"/>
                        </a:lnTo>
                        <a:lnTo>
                          <a:pt x="24" y="8"/>
                        </a:lnTo>
                        <a:lnTo>
                          <a:pt x="16" y="12"/>
                        </a:lnTo>
                        <a:lnTo>
                          <a:pt x="19" y="13"/>
                        </a:lnTo>
                        <a:lnTo>
                          <a:pt x="23" y="12"/>
                        </a:lnTo>
                        <a:lnTo>
                          <a:pt x="24" y="9"/>
                        </a:lnTo>
                        <a:lnTo>
                          <a:pt x="23" y="5"/>
                        </a:lnTo>
                        <a:lnTo>
                          <a:pt x="15" y="1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61" name="Freeform 142"/>
                  <p:cNvSpPr>
                    <a:spLocks/>
                  </p:cNvSpPr>
                  <p:nvPr/>
                </p:nvSpPr>
                <p:spPr bwMode="auto">
                  <a:xfrm>
                    <a:off x="4964" y="2140"/>
                    <a:ext cx="3" cy="4"/>
                  </a:xfrm>
                  <a:custGeom>
                    <a:avLst/>
                    <a:gdLst>
                      <a:gd name="T0" fmla="*/ 0 w 17"/>
                      <a:gd name="T1" fmla="*/ 0 h 27"/>
                      <a:gd name="T2" fmla="*/ 0 w 17"/>
                      <a:gd name="T3" fmla="*/ 0 h 27"/>
                      <a:gd name="T4" fmla="*/ 0 w 17"/>
                      <a:gd name="T5" fmla="*/ 0 h 27"/>
                      <a:gd name="T6" fmla="*/ 0 w 17"/>
                      <a:gd name="T7" fmla="*/ 0 h 27"/>
                      <a:gd name="T8" fmla="*/ 0 w 17"/>
                      <a:gd name="T9" fmla="*/ 0 h 27"/>
                      <a:gd name="T10" fmla="*/ 0 w 17"/>
                      <a:gd name="T11" fmla="*/ 0 h 27"/>
                      <a:gd name="T12" fmla="*/ 0 w 17"/>
                      <a:gd name="T13" fmla="*/ 0 h 27"/>
                      <a:gd name="T14" fmla="*/ 0 w 17"/>
                      <a:gd name="T15" fmla="*/ 0 h 27"/>
                      <a:gd name="T16" fmla="*/ 0 w 17"/>
                      <a:gd name="T17" fmla="*/ 0 h 27"/>
                      <a:gd name="T18" fmla="*/ 0 w 17"/>
                      <a:gd name="T19" fmla="*/ 0 h 27"/>
                      <a:gd name="T20" fmla="*/ 0 w 17"/>
                      <a:gd name="T21" fmla="*/ 0 h 27"/>
                      <a:gd name="T22" fmla="*/ 0 w 17"/>
                      <a:gd name="T23" fmla="*/ 0 h 27"/>
                      <a:gd name="T24" fmla="*/ 0 w 17"/>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7"/>
                      <a:gd name="T41" fmla="*/ 17 w 17"/>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7">
                        <a:moveTo>
                          <a:pt x="14" y="0"/>
                        </a:moveTo>
                        <a:lnTo>
                          <a:pt x="16" y="0"/>
                        </a:lnTo>
                        <a:lnTo>
                          <a:pt x="9" y="3"/>
                        </a:lnTo>
                        <a:lnTo>
                          <a:pt x="2" y="9"/>
                        </a:lnTo>
                        <a:lnTo>
                          <a:pt x="0" y="18"/>
                        </a:lnTo>
                        <a:lnTo>
                          <a:pt x="0" y="27"/>
                        </a:lnTo>
                        <a:lnTo>
                          <a:pt x="9" y="25"/>
                        </a:lnTo>
                        <a:lnTo>
                          <a:pt x="9" y="18"/>
                        </a:lnTo>
                        <a:lnTo>
                          <a:pt x="11" y="13"/>
                        </a:lnTo>
                        <a:lnTo>
                          <a:pt x="13" y="10"/>
                        </a:lnTo>
                        <a:lnTo>
                          <a:pt x="16" y="9"/>
                        </a:lnTo>
                        <a:lnTo>
                          <a:pt x="17" y="9"/>
                        </a:lnTo>
                        <a:lnTo>
                          <a:pt x="14"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62" name="Freeform 143"/>
                  <p:cNvSpPr>
                    <a:spLocks/>
                  </p:cNvSpPr>
                  <p:nvPr/>
                </p:nvSpPr>
                <p:spPr bwMode="auto">
                  <a:xfrm>
                    <a:off x="4966" y="2139"/>
                    <a:ext cx="6" cy="4"/>
                  </a:xfrm>
                  <a:custGeom>
                    <a:avLst/>
                    <a:gdLst>
                      <a:gd name="T0" fmla="*/ 0 w 42"/>
                      <a:gd name="T1" fmla="*/ 0 h 23"/>
                      <a:gd name="T2" fmla="*/ 0 w 42"/>
                      <a:gd name="T3" fmla="*/ 0 h 23"/>
                      <a:gd name="T4" fmla="*/ 0 w 42"/>
                      <a:gd name="T5" fmla="*/ 0 h 23"/>
                      <a:gd name="T6" fmla="*/ 0 w 42"/>
                      <a:gd name="T7" fmla="*/ 0 h 23"/>
                      <a:gd name="T8" fmla="*/ 0 w 42"/>
                      <a:gd name="T9" fmla="*/ 0 h 23"/>
                      <a:gd name="T10" fmla="*/ 0 w 42"/>
                      <a:gd name="T11" fmla="*/ 0 h 23"/>
                      <a:gd name="T12" fmla="*/ 0 w 42"/>
                      <a:gd name="T13" fmla="*/ 0 h 23"/>
                      <a:gd name="T14" fmla="*/ 0 w 42"/>
                      <a:gd name="T15" fmla="*/ 0 h 23"/>
                      <a:gd name="T16" fmla="*/ 0 w 42"/>
                      <a:gd name="T17" fmla="*/ 0 h 23"/>
                      <a:gd name="T18" fmla="*/ 0 w 42"/>
                      <a:gd name="T19" fmla="*/ 0 h 23"/>
                      <a:gd name="T20" fmla="*/ 0 w 42"/>
                      <a:gd name="T21" fmla="*/ 0 h 23"/>
                      <a:gd name="T22" fmla="*/ 0 w 42"/>
                      <a:gd name="T23" fmla="*/ 0 h 23"/>
                      <a:gd name="T24" fmla="*/ 0 w 42"/>
                      <a:gd name="T25" fmla="*/ 0 h 23"/>
                      <a:gd name="T26" fmla="*/ 0 w 42"/>
                      <a:gd name="T27" fmla="*/ 0 h 23"/>
                      <a:gd name="T28" fmla="*/ 0 w 42"/>
                      <a:gd name="T29" fmla="*/ 0 h 23"/>
                      <a:gd name="T30" fmla="*/ 0 w 42"/>
                      <a:gd name="T31" fmla="*/ 0 h 23"/>
                      <a:gd name="T32" fmla="*/ 0 w 42"/>
                      <a:gd name="T33" fmla="*/ 0 h 23"/>
                      <a:gd name="T34" fmla="*/ 0 w 42"/>
                      <a:gd name="T35" fmla="*/ 0 h 23"/>
                      <a:gd name="T36" fmla="*/ 0 w 42"/>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23"/>
                      <a:gd name="T59" fmla="*/ 42 w 42"/>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23">
                        <a:moveTo>
                          <a:pt x="42" y="23"/>
                        </a:moveTo>
                        <a:lnTo>
                          <a:pt x="40" y="13"/>
                        </a:lnTo>
                        <a:lnTo>
                          <a:pt x="34" y="6"/>
                        </a:lnTo>
                        <a:lnTo>
                          <a:pt x="26" y="3"/>
                        </a:lnTo>
                        <a:lnTo>
                          <a:pt x="20" y="0"/>
                        </a:lnTo>
                        <a:lnTo>
                          <a:pt x="13" y="3"/>
                        </a:lnTo>
                        <a:lnTo>
                          <a:pt x="8" y="4"/>
                        </a:lnTo>
                        <a:lnTo>
                          <a:pt x="4" y="5"/>
                        </a:lnTo>
                        <a:lnTo>
                          <a:pt x="0" y="6"/>
                        </a:lnTo>
                        <a:lnTo>
                          <a:pt x="3" y="15"/>
                        </a:lnTo>
                        <a:lnTo>
                          <a:pt x="6" y="14"/>
                        </a:lnTo>
                        <a:lnTo>
                          <a:pt x="11" y="13"/>
                        </a:lnTo>
                        <a:lnTo>
                          <a:pt x="15" y="12"/>
                        </a:lnTo>
                        <a:lnTo>
                          <a:pt x="20" y="12"/>
                        </a:lnTo>
                        <a:lnTo>
                          <a:pt x="24" y="12"/>
                        </a:lnTo>
                        <a:lnTo>
                          <a:pt x="27" y="13"/>
                        </a:lnTo>
                        <a:lnTo>
                          <a:pt x="31" y="17"/>
                        </a:lnTo>
                        <a:lnTo>
                          <a:pt x="33" y="23"/>
                        </a:lnTo>
                        <a:lnTo>
                          <a:pt x="42" y="23"/>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63" name="Freeform 144"/>
                  <p:cNvSpPr>
                    <a:spLocks/>
                  </p:cNvSpPr>
                  <p:nvPr/>
                </p:nvSpPr>
                <p:spPr bwMode="auto">
                  <a:xfrm>
                    <a:off x="4971" y="2143"/>
                    <a:ext cx="1" cy="1"/>
                  </a:xfrm>
                  <a:custGeom>
                    <a:avLst/>
                    <a:gdLst>
                      <a:gd name="T0" fmla="*/ 0 w 9"/>
                      <a:gd name="T1" fmla="*/ 0 h 4"/>
                      <a:gd name="T2" fmla="*/ 0 w 9"/>
                      <a:gd name="T3" fmla="*/ 0 h 4"/>
                      <a:gd name="T4" fmla="*/ 0 w 9"/>
                      <a:gd name="T5" fmla="*/ 0 h 4"/>
                      <a:gd name="T6" fmla="*/ 0 w 9"/>
                      <a:gd name="T7" fmla="*/ 0 h 4"/>
                      <a:gd name="T8" fmla="*/ 0 w 9"/>
                      <a:gd name="T9" fmla="*/ 0 h 4"/>
                      <a:gd name="T10" fmla="*/ 0 w 9"/>
                      <a:gd name="T11" fmla="*/ 0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0" y="0"/>
                        </a:moveTo>
                        <a:lnTo>
                          <a:pt x="1" y="3"/>
                        </a:lnTo>
                        <a:lnTo>
                          <a:pt x="5" y="4"/>
                        </a:lnTo>
                        <a:lnTo>
                          <a:pt x="8" y="3"/>
                        </a:lnTo>
                        <a:lnTo>
                          <a:pt x="9" y="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64" name="Freeform 145"/>
                  <p:cNvSpPr>
                    <a:spLocks/>
                  </p:cNvSpPr>
                  <p:nvPr/>
                </p:nvSpPr>
                <p:spPr bwMode="auto">
                  <a:xfrm>
                    <a:off x="4958" y="2148"/>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2" y="1"/>
                        </a:lnTo>
                        <a:lnTo>
                          <a:pt x="0" y="3"/>
                        </a:lnTo>
                        <a:lnTo>
                          <a:pt x="1" y="6"/>
                        </a:lnTo>
                        <a:lnTo>
                          <a:pt x="3" y="9"/>
                        </a:lnTo>
                        <a:lnTo>
                          <a:pt x="6"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65" name="Freeform 146"/>
                  <p:cNvSpPr>
                    <a:spLocks/>
                  </p:cNvSpPr>
                  <p:nvPr/>
                </p:nvSpPr>
                <p:spPr bwMode="auto">
                  <a:xfrm>
                    <a:off x="4958" y="2146"/>
                    <a:ext cx="3" cy="3"/>
                  </a:xfrm>
                  <a:custGeom>
                    <a:avLst/>
                    <a:gdLst>
                      <a:gd name="T0" fmla="*/ 0 w 24"/>
                      <a:gd name="T1" fmla="*/ 0 h 24"/>
                      <a:gd name="T2" fmla="*/ 0 w 24"/>
                      <a:gd name="T3" fmla="*/ 0 h 24"/>
                      <a:gd name="T4" fmla="*/ 0 w 24"/>
                      <a:gd name="T5" fmla="*/ 0 h 24"/>
                      <a:gd name="T6" fmla="*/ 0 w 24"/>
                      <a:gd name="T7" fmla="*/ 0 h 24"/>
                      <a:gd name="T8" fmla="*/ 0 w 24"/>
                      <a:gd name="T9" fmla="*/ 0 h 24"/>
                      <a:gd name="T10" fmla="*/ 0 w 24"/>
                      <a:gd name="T11" fmla="*/ 0 h 24"/>
                      <a:gd name="T12" fmla="*/ 0 w 24"/>
                      <a:gd name="T13" fmla="*/ 0 h 24"/>
                      <a:gd name="T14" fmla="*/ 0 w 24"/>
                      <a:gd name="T15" fmla="*/ 0 h 24"/>
                      <a:gd name="T16" fmla="*/ 0 w 24"/>
                      <a:gd name="T17" fmla="*/ 0 h 24"/>
                      <a:gd name="T18" fmla="*/ 0 w 24"/>
                      <a:gd name="T19" fmla="*/ 0 h 24"/>
                      <a:gd name="T20" fmla="*/ 0 w 24"/>
                      <a:gd name="T21" fmla="*/ 0 h 24"/>
                      <a:gd name="T22" fmla="*/ 0 w 24"/>
                      <a:gd name="T23" fmla="*/ 0 h 24"/>
                      <a:gd name="T24" fmla="*/ 0 w 2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4"/>
                      <a:gd name="T41" fmla="*/ 24 w 2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4">
                        <a:moveTo>
                          <a:pt x="15" y="2"/>
                        </a:moveTo>
                        <a:lnTo>
                          <a:pt x="15" y="1"/>
                        </a:lnTo>
                        <a:lnTo>
                          <a:pt x="14" y="8"/>
                        </a:lnTo>
                        <a:lnTo>
                          <a:pt x="11" y="13"/>
                        </a:lnTo>
                        <a:lnTo>
                          <a:pt x="7" y="15"/>
                        </a:lnTo>
                        <a:lnTo>
                          <a:pt x="3" y="15"/>
                        </a:lnTo>
                        <a:lnTo>
                          <a:pt x="0" y="24"/>
                        </a:lnTo>
                        <a:lnTo>
                          <a:pt x="9" y="24"/>
                        </a:lnTo>
                        <a:lnTo>
                          <a:pt x="18" y="19"/>
                        </a:lnTo>
                        <a:lnTo>
                          <a:pt x="23" y="10"/>
                        </a:lnTo>
                        <a:lnTo>
                          <a:pt x="24" y="1"/>
                        </a:lnTo>
                        <a:lnTo>
                          <a:pt x="24" y="0"/>
                        </a:lnTo>
                        <a:lnTo>
                          <a:pt x="15" y="2"/>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66" name="Freeform 147"/>
                  <p:cNvSpPr>
                    <a:spLocks/>
                  </p:cNvSpPr>
                  <p:nvPr/>
                </p:nvSpPr>
                <p:spPr bwMode="auto">
                  <a:xfrm>
                    <a:off x="4957" y="2144"/>
                    <a:ext cx="4" cy="2"/>
                  </a:xfrm>
                  <a:custGeom>
                    <a:avLst/>
                    <a:gdLst>
                      <a:gd name="T0" fmla="*/ 0 w 28"/>
                      <a:gd name="T1" fmla="*/ 0 h 15"/>
                      <a:gd name="T2" fmla="*/ 0 w 28"/>
                      <a:gd name="T3" fmla="*/ 0 h 15"/>
                      <a:gd name="T4" fmla="*/ 0 w 28"/>
                      <a:gd name="T5" fmla="*/ 0 h 15"/>
                      <a:gd name="T6" fmla="*/ 0 w 28"/>
                      <a:gd name="T7" fmla="*/ 0 h 15"/>
                      <a:gd name="T8" fmla="*/ 0 w 28"/>
                      <a:gd name="T9" fmla="*/ 0 h 15"/>
                      <a:gd name="T10" fmla="*/ 0 w 28"/>
                      <a:gd name="T11" fmla="*/ 0 h 15"/>
                      <a:gd name="T12" fmla="*/ 0 w 28"/>
                      <a:gd name="T13" fmla="*/ 0 h 15"/>
                      <a:gd name="T14" fmla="*/ 0 w 28"/>
                      <a:gd name="T15" fmla="*/ 0 h 15"/>
                      <a:gd name="T16" fmla="*/ 0 w 28"/>
                      <a:gd name="T17" fmla="*/ 0 h 15"/>
                      <a:gd name="T18" fmla="*/ 0 w 28"/>
                      <a:gd name="T19" fmla="*/ 0 h 15"/>
                      <a:gd name="T20" fmla="*/ 0 w 28"/>
                      <a:gd name="T21" fmla="*/ 0 h 15"/>
                      <a:gd name="T22" fmla="*/ 0 w 28"/>
                      <a:gd name="T23" fmla="*/ 0 h 15"/>
                      <a:gd name="T24" fmla="*/ 0 w 28"/>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5"/>
                      <a:gd name="T41" fmla="*/ 28 w 28"/>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5">
                        <a:moveTo>
                          <a:pt x="1" y="10"/>
                        </a:moveTo>
                        <a:lnTo>
                          <a:pt x="2" y="10"/>
                        </a:lnTo>
                        <a:lnTo>
                          <a:pt x="9" y="9"/>
                        </a:lnTo>
                        <a:lnTo>
                          <a:pt x="14" y="9"/>
                        </a:lnTo>
                        <a:lnTo>
                          <a:pt x="17" y="11"/>
                        </a:lnTo>
                        <a:lnTo>
                          <a:pt x="19" y="15"/>
                        </a:lnTo>
                        <a:lnTo>
                          <a:pt x="28" y="13"/>
                        </a:lnTo>
                        <a:lnTo>
                          <a:pt x="23" y="4"/>
                        </a:lnTo>
                        <a:lnTo>
                          <a:pt x="17" y="0"/>
                        </a:lnTo>
                        <a:lnTo>
                          <a:pt x="9" y="0"/>
                        </a:lnTo>
                        <a:lnTo>
                          <a:pt x="0" y="1"/>
                        </a:lnTo>
                        <a:lnTo>
                          <a:pt x="1" y="1"/>
                        </a:lnTo>
                        <a:lnTo>
                          <a:pt x="1" y="1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67" name="Freeform 148"/>
                  <p:cNvSpPr>
                    <a:spLocks/>
                  </p:cNvSpPr>
                  <p:nvPr/>
                </p:nvSpPr>
                <p:spPr bwMode="auto">
                  <a:xfrm>
                    <a:off x="4955" y="2144"/>
                    <a:ext cx="3" cy="5"/>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w 17"/>
                      <a:gd name="T11" fmla="*/ 0 h 32"/>
                      <a:gd name="T12" fmla="*/ 0 w 17"/>
                      <a:gd name="T13" fmla="*/ 0 h 32"/>
                      <a:gd name="T14" fmla="*/ 0 w 17"/>
                      <a:gd name="T15" fmla="*/ 0 h 32"/>
                      <a:gd name="T16" fmla="*/ 0 w 17"/>
                      <a:gd name="T17" fmla="*/ 0 h 32"/>
                      <a:gd name="T18" fmla="*/ 0 w 17"/>
                      <a:gd name="T19" fmla="*/ 0 h 32"/>
                      <a:gd name="T20" fmla="*/ 0 w 17"/>
                      <a:gd name="T21" fmla="*/ 0 h 32"/>
                      <a:gd name="T22" fmla="*/ 0 w 17"/>
                      <a:gd name="T23" fmla="*/ 0 h 32"/>
                      <a:gd name="T24" fmla="*/ 0 w 17"/>
                      <a:gd name="T25" fmla="*/ 0 h 32"/>
                      <a:gd name="T26" fmla="*/ 0 w 17"/>
                      <a:gd name="T27" fmla="*/ 0 h 32"/>
                      <a:gd name="T28" fmla="*/ 0 w 17"/>
                      <a:gd name="T29" fmla="*/ 0 h 32"/>
                      <a:gd name="T30" fmla="*/ 0 w 17"/>
                      <a:gd name="T31" fmla="*/ 0 h 32"/>
                      <a:gd name="T32" fmla="*/ 0 w 17"/>
                      <a:gd name="T33" fmla="*/ 0 h 32"/>
                      <a:gd name="T34" fmla="*/ 0 w 17"/>
                      <a:gd name="T35" fmla="*/ 0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32"/>
                      <a:gd name="T56" fmla="*/ 17 w 17"/>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32">
                        <a:moveTo>
                          <a:pt x="8" y="32"/>
                        </a:moveTo>
                        <a:lnTo>
                          <a:pt x="11" y="26"/>
                        </a:lnTo>
                        <a:lnTo>
                          <a:pt x="9" y="20"/>
                        </a:lnTo>
                        <a:lnTo>
                          <a:pt x="9" y="13"/>
                        </a:lnTo>
                        <a:lnTo>
                          <a:pt x="11" y="12"/>
                        </a:lnTo>
                        <a:lnTo>
                          <a:pt x="17" y="9"/>
                        </a:lnTo>
                        <a:lnTo>
                          <a:pt x="17" y="0"/>
                        </a:lnTo>
                        <a:lnTo>
                          <a:pt x="7" y="3"/>
                        </a:lnTo>
                        <a:lnTo>
                          <a:pt x="0" y="11"/>
                        </a:lnTo>
                        <a:lnTo>
                          <a:pt x="0" y="20"/>
                        </a:lnTo>
                        <a:lnTo>
                          <a:pt x="2" y="30"/>
                        </a:lnTo>
                        <a:lnTo>
                          <a:pt x="6" y="23"/>
                        </a:lnTo>
                        <a:lnTo>
                          <a:pt x="2" y="30"/>
                        </a:lnTo>
                        <a:lnTo>
                          <a:pt x="5" y="32"/>
                        </a:lnTo>
                        <a:lnTo>
                          <a:pt x="9" y="32"/>
                        </a:lnTo>
                        <a:lnTo>
                          <a:pt x="11" y="29"/>
                        </a:lnTo>
                        <a:lnTo>
                          <a:pt x="11" y="26"/>
                        </a:lnTo>
                        <a:lnTo>
                          <a:pt x="8" y="32"/>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68" name="Freeform 149"/>
                  <p:cNvSpPr>
                    <a:spLocks/>
                  </p:cNvSpPr>
                  <p:nvPr/>
                </p:nvSpPr>
                <p:spPr bwMode="auto">
                  <a:xfrm>
                    <a:off x="4941" y="2147"/>
                    <a:ext cx="15" cy="3"/>
                  </a:xfrm>
                  <a:custGeom>
                    <a:avLst/>
                    <a:gdLst>
                      <a:gd name="T0" fmla="*/ 0 w 106"/>
                      <a:gd name="T1" fmla="*/ 0 h 17"/>
                      <a:gd name="T2" fmla="*/ 0 w 106"/>
                      <a:gd name="T3" fmla="*/ 0 h 17"/>
                      <a:gd name="T4" fmla="*/ 0 w 106"/>
                      <a:gd name="T5" fmla="*/ 0 h 17"/>
                      <a:gd name="T6" fmla="*/ 0 w 106"/>
                      <a:gd name="T7" fmla="*/ 0 h 17"/>
                      <a:gd name="T8" fmla="*/ 0 w 106"/>
                      <a:gd name="T9" fmla="*/ 0 h 17"/>
                      <a:gd name="T10" fmla="*/ 0 w 106"/>
                      <a:gd name="T11" fmla="*/ 0 h 17"/>
                      <a:gd name="T12" fmla="*/ 0 w 106"/>
                      <a:gd name="T13" fmla="*/ 0 h 17"/>
                      <a:gd name="T14" fmla="*/ 0 w 106"/>
                      <a:gd name="T15" fmla="*/ 0 h 17"/>
                      <a:gd name="T16" fmla="*/ 0 w 106"/>
                      <a:gd name="T17" fmla="*/ 0 h 17"/>
                      <a:gd name="T18" fmla="*/ 0 w 106"/>
                      <a:gd name="T19" fmla="*/ 0 h 17"/>
                      <a:gd name="T20" fmla="*/ 0 w 106"/>
                      <a:gd name="T21" fmla="*/ 0 h 17"/>
                      <a:gd name="T22" fmla="*/ 0 w 106"/>
                      <a:gd name="T23" fmla="*/ 0 h 17"/>
                      <a:gd name="T24" fmla="*/ 0 w 106"/>
                      <a:gd name="T25" fmla="*/ 0 h 17"/>
                      <a:gd name="T26" fmla="*/ 0 w 106"/>
                      <a:gd name="T27" fmla="*/ 0 h 17"/>
                      <a:gd name="T28" fmla="*/ 0 w 106"/>
                      <a:gd name="T29" fmla="*/ 0 h 17"/>
                      <a:gd name="T30" fmla="*/ 0 w 106"/>
                      <a:gd name="T31" fmla="*/ 0 h 17"/>
                      <a:gd name="T32" fmla="*/ 0 w 106"/>
                      <a:gd name="T33" fmla="*/ 0 h 17"/>
                      <a:gd name="T34" fmla="*/ 0 w 106"/>
                      <a:gd name="T35" fmla="*/ 0 h 17"/>
                      <a:gd name="T36" fmla="*/ 0 w 106"/>
                      <a:gd name="T37" fmla="*/ 0 h 17"/>
                      <a:gd name="T38" fmla="*/ 0 w 106"/>
                      <a:gd name="T39" fmla="*/ 0 h 17"/>
                      <a:gd name="T40" fmla="*/ 0 w 106"/>
                      <a:gd name="T41" fmla="*/ 0 h 17"/>
                      <a:gd name="T42" fmla="*/ 0 w 106"/>
                      <a:gd name="T43" fmla="*/ 0 h 17"/>
                      <a:gd name="T44" fmla="*/ 0 w 106"/>
                      <a:gd name="T45" fmla="*/ 0 h 17"/>
                      <a:gd name="T46" fmla="*/ 0 w 106"/>
                      <a:gd name="T47" fmla="*/ 0 h 17"/>
                      <a:gd name="T48" fmla="*/ 0 w 106"/>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6"/>
                      <a:gd name="T76" fmla="*/ 0 h 17"/>
                      <a:gd name="T77" fmla="*/ 106 w 106"/>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6" h="17">
                        <a:moveTo>
                          <a:pt x="5" y="15"/>
                        </a:moveTo>
                        <a:lnTo>
                          <a:pt x="5" y="15"/>
                        </a:lnTo>
                        <a:lnTo>
                          <a:pt x="18" y="17"/>
                        </a:lnTo>
                        <a:lnTo>
                          <a:pt x="32" y="17"/>
                        </a:lnTo>
                        <a:lnTo>
                          <a:pt x="45" y="17"/>
                        </a:lnTo>
                        <a:lnTo>
                          <a:pt x="59" y="15"/>
                        </a:lnTo>
                        <a:lnTo>
                          <a:pt x="71" y="14"/>
                        </a:lnTo>
                        <a:lnTo>
                          <a:pt x="83" y="13"/>
                        </a:lnTo>
                        <a:lnTo>
                          <a:pt x="95" y="12"/>
                        </a:lnTo>
                        <a:lnTo>
                          <a:pt x="106" y="9"/>
                        </a:lnTo>
                        <a:lnTo>
                          <a:pt x="104" y="0"/>
                        </a:lnTo>
                        <a:lnTo>
                          <a:pt x="95" y="3"/>
                        </a:lnTo>
                        <a:lnTo>
                          <a:pt x="83" y="4"/>
                        </a:lnTo>
                        <a:lnTo>
                          <a:pt x="71" y="5"/>
                        </a:lnTo>
                        <a:lnTo>
                          <a:pt x="59" y="6"/>
                        </a:lnTo>
                        <a:lnTo>
                          <a:pt x="45" y="6"/>
                        </a:lnTo>
                        <a:lnTo>
                          <a:pt x="32" y="6"/>
                        </a:lnTo>
                        <a:lnTo>
                          <a:pt x="18" y="6"/>
                        </a:lnTo>
                        <a:lnTo>
                          <a:pt x="5" y="6"/>
                        </a:lnTo>
                        <a:lnTo>
                          <a:pt x="2" y="7"/>
                        </a:lnTo>
                        <a:lnTo>
                          <a:pt x="0" y="10"/>
                        </a:lnTo>
                        <a:lnTo>
                          <a:pt x="2" y="14"/>
                        </a:lnTo>
                        <a:lnTo>
                          <a:pt x="5" y="15"/>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69" name="Freeform 150"/>
                  <p:cNvSpPr>
                    <a:spLocks/>
                  </p:cNvSpPr>
                  <p:nvPr/>
                </p:nvSpPr>
                <p:spPr bwMode="auto">
                  <a:xfrm>
                    <a:off x="4920" y="2144"/>
                    <a:ext cx="22" cy="6"/>
                  </a:xfrm>
                  <a:custGeom>
                    <a:avLst/>
                    <a:gdLst>
                      <a:gd name="T0" fmla="*/ 0 w 155"/>
                      <a:gd name="T1" fmla="*/ 0 h 41"/>
                      <a:gd name="T2" fmla="*/ 0 w 155"/>
                      <a:gd name="T3" fmla="*/ 0 h 41"/>
                      <a:gd name="T4" fmla="*/ 0 w 155"/>
                      <a:gd name="T5" fmla="*/ 0 h 41"/>
                      <a:gd name="T6" fmla="*/ 0 w 155"/>
                      <a:gd name="T7" fmla="*/ 0 h 41"/>
                      <a:gd name="T8" fmla="*/ 0 w 155"/>
                      <a:gd name="T9" fmla="*/ 0 h 41"/>
                      <a:gd name="T10" fmla="*/ 0 w 155"/>
                      <a:gd name="T11" fmla="*/ 0 h 41"/>
                      <a:gd name="T12" fmla="*/ 0 w 155"/>
                      <a:gd name="T13" fmla="*/ 0 h 41"/>
                      <a:gd name="T14" fmla="*/ 0 w 155"/>
                      <a:gd name="T15" fmla="*/ 0 h 41"/>
                      <a:gd name="T16" fmla="*/ 0 w 155"/>
                      <a:gd name="T17" fmla="*/ 0 h 41"/>
                      <a:gd name="T18" fmla="*/ 0 w 155"/>
                      <a:gd name="T19" fmla="*/ 0 h 41"/>
                      <a:gd name="T20" fmla="*/ 0 w 155"/>
                      <a:gd name="T21" fmla="*/ 0 h 41"/>
                      <a:gd name="T22" fmla="*/ 0 w 155"/>
                      <a:gd name="T23" fmla="*/ 0 h 41"/>
                      <a:gd name="T24" fmla="*/ 0 w 155"/>
                      <a:gd name="T25" fmla="*/ 0 h 41"/>
                      <a:gd name="T26" fmla="*/ 0 w 155"/>
                      <a:gd name="T27" fmla="*/ 0 h 41"/>
                      <a:gd name="T28" fmla="*/ 0 w 155"/>
                      <a:gd name="T29" fmla="*/ 0 h 41"/>
                      <a:gd name="T30" fmla="*/ 0 w 155"/>
                      <a:gd name="T31" fmla="*/ 0 h 41"/>
                      <a:gd name="T32" fmla="*/ 0 w 155"/>
                      <a:gd name="T33" fmla="*/ 0 h 41"/>
                      <a:gd name="T34" fmla="*/ 0 w 155"/>
                      <a:gd name="T35" fmla="*/ 0 h 41"/>
                      <a:gd name="T36" fmla="*/ 0 w 155"/>
                      <a:gd name="T37" fmla="*/ 0 h 41"/>
                      <a:gd name="T38" fmla="*/ 0 w 155"/>
                      <a:gd name="T39" fmla="*/ 0 h 41"/>
                      <a:gd name="T40" fmla="*/ 0 w 155"/>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
                      <a:gd name="T64" fmla="*/ 0 h 41"/>
                      <a:gd name="T65" fmla="*/ 155 w 155"/>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 h="41">
                        <a:moveTo>
                          <a:pt x="0" y="0"/>
                        </a:moveTo>
                        <a:lnTo>
                          <a:pt x="0" y="1"/>
                        </a:lnTo>
                        <a:lnTo>
                          <a:pt x="6" y="14"/>
                        </a:lnTo>
                        <a:lnTo>
                          <a:pt x="21" y="24"/>
                        </a:lnTo>
                        <a:lnTo>
                          <a:pt x="42" y="30"/>
                        </a:lnTo>
                        <a:lnTo>
                          <a:pt x="67" y="34"/>
                        </a:lnTo>
                        <a:lnTo>
                          <a:pt x="93" y="38"/>
                        </a:lnTo>
                        <a:lnTo>
                          <a:pt x="118" y="40"/>
                        </a:lnTo>
                        <a:lnTo>
                          <a:pt x="139" y="41"/>
                        </a:lnTo>
                        <a:lnTo>
                          <a:pt x="155" y="40"/>
                        </a:lnTo>
                        <a:lnTo>
                          <a:pt x="155" y="31"/>
                        </a:lnTo>
                        <a:lnTo>
                          <a:pt x="139" y="30"/>
                        </a:lnTo>
                        <a:lnTo>
                          <a:pt x="118" y="31"/>
                        </a:lnTo>
                        <a:lnTo>
                          <a:pt x="93" y="29"/>
                        </a:lnTo>
                        <a:lnTo>
                          <a:pt x="67" y="25"/>
                        </a:lnTo>
                        <a:lnTo>
                          <a:pt x="44" y="21"/>
                        </a:lnTo>
                        <a:lnTo>
                          <a:pt x="24" y="15"/>
                        </a:lnTo>
                        <a:lnTo>
                          <a:pt x="12" y="7"/>
                        </a:lnTo>
                        <a:lnTo>
                          <a:pt x="9" y="1"/>
                        </a:lnTo>
                        <a:lnTo>
                          <a:pt x="9" y="2"/>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70" name="Freeform 151"/>
                  <p:cNvSpPr>
                    <a:spLocks/>
                  </p:cNvSpPr>
                  <p:nvPr/>
                </p:nvSpPr>
                <p:spPr bwMode="auto">
                  <a:xfrm>
                    <a:off x="4920" y="2142"/>
                    <a:ext cx="2" cy="2"/>
                  </a:xfrm>
                  <a:custGeom>
                    <a:avLst/>
                    <a:gdLst>
                      <a:gd name="T0" fmla="*/ 0 w 18"/>
                      <a:gd name="T1" fmla="*/ 0 h 17"/>
                      <a:gd name="T2" fmla="*/ 0 w 18"/>
                      <a:gd name="T3" fmla="*/ 0 h 17"/>
                      <a:gd name="T4" fmla="*/ 0 w 18"/>
                      <a:gd name="T5" fmla="*/ 0 h 17"/>
                      <a:gd name="T6" fmla="*/ 0 w 18"/>
                      <a:gd name="T7" fmla="*/ 0 h 17"/>
                      <a:gd name="T8" fmla="*/ 0 w 18"/>
                      <a:gd name="T9" fmla="*/ 0 h 17"/>
                      <a:gd name="T10" fmla="*/ 0 w 18"/>
                      <a:gd name="T11" fmla="*/ 0 h 17"/>
                      <a:gd name="T12" fmla="*/ 0 w 18"/>
                      <a:gd name="T13" fmla="*/ 0 h 17"/>
                      <a:gd name="T14" fmla="*/ 0 w 18"/>
                      <a:gd name="T15" fmla="*/ 0 h 17"/>
                      <a:gd name="T16" fmla="*/ 0 w 18"/>
                      <a:gd name="T17" fmla="*/ 0 h 17"/>
                      <a:gd name="T18" fmla="*/ 0 w 18"/>
                      <a:gd name="T19" fmla="*/ 0 h 17"/>
                      <a:gd name="T20" fmla="*/ 0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4" y="0"/>
                        </a:moveTo>
                        <a:lnTo>
                          <a:pt x="9" y="2"/>
                        </a:lnTo>
                        <a:lnTo>
                          <a:pt x="5" y="7"/>
                        </a:lnTo>
                        <a:lnTo>
                          <a:pt x="1" y="10"/>
                        </a:lnTo>
                        <a:lnTo>
                          <a:pt x="0" y="15"/>
                        </a:lnTo>
                        <a:lnTo>
                          <a:pt x="9" y="17"/>
                        </a:lnTo>
                        <a:lnTo>
                          <a:pt x="10" y="15"/>
                        </a:lnTo>
                        <a:lnTo>
                          <a:pt x="11" y="14"/>
                        </a:lnTo>
                        <a:lnTo>
                          <a:pt x="14" y="11"/>
                        </a:lnTo>
                        <a:lnTo>
                          <a:pt x="18" y="9"/>
                        </a:lnTo>
                        <a:lnTo>
                          <a:pt x="14"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71" name="Freeform 152"/>
                  <p:cNvSpPr>
                    <a:spLocks/>
                  </p:cNvSpPr>
                  <p:nvPr/>
                </p:nvSpPr>
                <p:spPr bwMode="auto">
                  <a:xfrm>
                    <a:off x="4922" y="2142"/>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4" y="9"/>
                        </a:moveTo>
                        <a:lnTo>
                          <a:pt x="6" y="7"/>
                        </a:lnTo>
                        <a:lnTo>
                          <a:pt x="6" y="2"/>
                        </a:lnTo>
                        <a:lnTo>
                          <a:pt x="3" y="0"/>
                        </a:lnTo>
                        <a:lnTo>
                          <a:pt x="0" y="0"/>
                        </a:lnTo>
                        <a:lnTo>
                          <a:pt x="4" y="9"/>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72" name="Freeform 153"/>
                  <p:cNvSpPr>
                    <a:spLocks/>
                  </p:cNvSpPr>
                  <p:nvPr/>
                </p:nvSpPr>
                <p:spPr bwMode="auto">
                  <a:xfrm>
                    <a:off x="4930" y="2146"/>
                    <a:ext cx="1" cy="1"/>
                  </a:xfrm>
                  <a:custGeom>
                    <a:avLst/>
                    <a:gdLst>
                      <a:gd name="T0" fmla="*/ 0 w 9"/>
                      <a:gd name="T1" fmla="*/ 0 h 5"/>
                      <a:gd name="T2" fmla="*/ 0 w 9"/>
                      <a:gd name="T3" fmla="*/ 0 h 5"/>
                      <a:gd name="T4" fmla="*/ 0 w 9"/>
                      <a:gd name="T5" fmla="*/ 0 h 5"/>
                      <a:gd name="T6" fmla="*/ 0 w 9"/>
                      <a:gd name="T7" fmla="*/ 0 h 5"/>
                      <a:gd name="T8" fmla="*/ 0 w 9"/>
                      <a:gd name="T9" fmla="*/ 0 h 5"/>
                      <a:gd name="T10" fmla="*/ 0 w 9"/>
                      <a:gd name="T11" fmla="*/ 0 h 5"/>
                      <a:gd name="T12" fmla="*/ 0 60000 65536"/>
                      <a:gd name="T13" fmla="*/ 0 60000 65536"/>
                      <a:gd name="T14" fmla="*/ 0 60000 65536"/>
                      <a:gd name="T15" fmla="*/ 0 60000 65536"/>
                      <a:gd name="T16" fmla="*/ 0 60000 65536"/>
                      <a:gd name="T17" fmla="*/ 0 60000 65536"/>
                      <a:gd name="T18" fmla="*/ 0 w 9"/>
                      <a:gd name="T19" fmla="*/ 0 h 5"/>
                      <a:gd name="T20" fmla="*/ 9 w 9"/>
                      <a:gd name="T21" fmla="*/ 5 h 5"/>
                    </a:gdLst>
                    <a:ahLst/>
                    <a:cxnLst>
                      <a:cxn ang="T12">
                        <a:pos x="T0" y="T1"/>
                      </a:cxn>
                      <a:cxn ang="T13">
                        <a:pos x="T2" y="T3"/>
                      </a:cxn>
                      <a:cxn ang="T14">
                        <a:pos x="T4" y="T5"/>
                      </a:cxn>
                      <a:cxn ang="T15">
                        <a:pos x="T6" y="T7"/>
                      </a:cxn>
                      <a:cxn ang="T16">
                        <a:pos x="T8" y="T9"/>
                      </a:cxn>
                      <a:cxn ang="T17">
                        <a:pos x="T10" y="T11"/>
                      </a:cxn>
                    </a:cxnLst>
                    <a:rect l="T18" t="T19" r="T20" b="T21"/>
                    <a:pathLst>
                      <a:path w="9" h="5">
                        <a:moveTo>
                          <a:pt x="0" y="0"/>
                        </a:moveTo>
                        <a:lnTo>
                          <a:pt x="1" y="4"/>
                        </a:lnTo>
                        <a:lnTo>
                          <a:pt x="4" y="5"/>
                        </a:lnTo>
                        <a:lnTo>
                          <a:pt x="8" y="4"/>
                        </a:lnTo>
                        <a:lnTo>
                          <a:pt x="9" y="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73" name="Freeform 154"/>
                  <p:cNvSpPr>
                    <a:spLocks/>
                  </p:cNvSpPr>
                  <p:nvPr/>
                </p:nvSpPr>
                <p:spPr bwMode="auto">
                  <a:xfrm>
                    <a:off x="4926" y="2143"/>
                    <a:ext cx="5" cy="3"/>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23"/>
                      <a:gd name="T65" fmla="*/ 38 w 38"/>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23">
                        <a:moveTo>
                          <a:pt x="4" y="13"/>
                        </a:moveTo>
                        <a:lnTo>
                          <a:pt x="4" y="13"/>
                        </a:lnTo>
                        <a:lnTo>
                          <a:pt x="7" y="11"/>
                        </a:lnTo>
                        <a:lnTo>
                          <a:pt x="12" y="10"/>
                        </a:lnTo>
                        <a:lnTo>
                          <a:pt x="18" y="11"/>
                        </a:lnTo>
                        <a:lnTo>
                          <a:pt x="22" y="10"/>
                        </a:lnTo>
                        <a:lnTo>
                          <a:pt x="24" y="12"/>
                        </a:lnTo>
                        <a:lnTo>
                          <a:pt x="27" y="14"/>
                        </a:lnTo>
                        <a:lnTo>
                          <a:pt x="29" y="17"/>
                        </a:lnTo>
                        <a:lnTo>
                          <a:pt x="29" y="23"/>
                        </a:lnTo>
                        <a:lnTo>
                          <a:pt x="38" y="23"/>
                        </a:lnTo>
                        <a:lnTo>
                          <a:pt x="38" y="17"/>
                        </a:lnTo>
                        <a:lnTo>
                          <a:pt x="36" y="10"/>
                        </a:lnTo>
                        <a:lnTo>
                          <a:pt x="31" y="5"/>
                        </a:lnTo>
                        <a:lnTo>
                          <a:pt x="24" y="1"/>
                        </a:lnTo>
                        <a:lnTo>
                          <a:pt x="18" y="0"/>
                        </a:lnTo>
                        <a:lnTo>
                          <a:pt x="12" y="1"/>
                        </a:lnTo>
                        <a:lnTo>
                          <a:pt x="5" y="2"/>
                        </a:lnTo>
                        <a:lnTo>
                          <a:pt x="0" y="4"/>
                        </a:lnTo>
                        <a:lnTo>
                          <a:pt x="4" y="13"/>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74" name="Freeform 155"/>
                  <p:cNvSpPr>
                    <a:spLocks/>
                  </p:cNvSpPr>
                  <p:nvPr/>
                </p:nvSpPr>
                <p:spPr bwMode="auto">
                  <a:xfrm>
                    <a:off x="4924" y="2143"/>
                    <a:ext cx="2" cy="5"/>
                  </a:xfrm>
                  <a:custGeom>
                    <a:avLst/>
                    <a:gdLst>
                      <a:gd name="T0" fmla="*/ 0 w 14"/>
                      <a:gd name="T1" fmla="*/ 0 h 33"/>
                      <a:gd name="T2" fmla="*/ 0 w 14"/>
                      <a:gd name="T3" fmla="*/ 0 h 33"/>
                      <a:gd name="T4" fmla="*/ 0 w 14"/>
                      <a:gd name="T5" fmla="*/ 0 h 33"/>
                      <a:gd name="T6" fmla="*/ 0 w 14"/>
                      <a:gd name="T7" fmla="*/ 0 h 33"/>
                      <a:gd name="T8" fmla="*/ 0 w 14"/>
                      <a:gd name="T9" fmla="*/ 0 h 33"/>
                      <a:gd name="T10" fmla="*/ 0 w 14"/>
                      <a:gd name="T11" fmla="*/ 0 h 33"/>
                      <a:gd name="T12" fmla="*/ 0 w 14"/>
                      <a:gd name="T13" fmla="*/ 0 h 33"/>
                      <a:gd name="T14" fmla="*/ 0 w 14"/>
                      <a:gd name="T15" fmla="*/ 0 h 33"/>
                      <a:gd name="T16" fmla="*/ 0 w 14"/>
                      <a:gd name="T17" fmla="*/ 0 h 33"/>
                      <a:gd name="T18" fmla="*/ 0 w 14"/>
                      <a:gd name="T19" fmla="*/ 0 h 33"/>
                      <a:gd name="T20" fmla="*/ 0 w 1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33"/>
                      <a:gd name="T35" fmla="*/ 14 w 1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33">
                        <a:moveTo>
                          <a:pt x="14" y="24"/>
                        </a:moveTo>
                        <a:lnTo>
                          <a:pt x="11" y="22"/>
                        </a:lnTo>
                        <a:lnTo>
                          <a:pt x="9" y="18"/>
                        </a:lnTo>
                        <a:lnTo>
                          <a:pt x="10" y="14"/>
                        </a:lnTo>
                        <a:lnTo>
                          <a:pt x="13" y="9"/>
                        </a:lnTo>
                        <a:lnTo>
                          <a:pt x="9" y="0"/>
                        </a:lnTo>
                        <a:lnTo>
                          <a:pt x="1" y="9"/>
                        </a:lnTo>
                        <a:lnTo>
                          <a:pt x="0" y="18"/>
                        </a:lnTo>
                        <a:lnTo>
                          <a:pt x="4" y="28"/>
                        </a:lnTo>
                        <a:lnTo>
                          <a:pt x="12" y="33"/>
                        </a:lnTo>
                        <a:lnTo>
                          <a:pt x="14" y="24"/>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75" name="Freeform 156"/>
                  <p:cNvSpPr>
                    <a:spLocks/>
                  </p:cNvSpPr>
                  <p:nvPr/>
                </p:nvSpPr>
                <p:spPr bwMode="auto">
                  <a:xfrm>
                    <a:off x="4926" y="2147"/>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0" y="9"/>
                        </a:moveTo>
                        <a:lnTo>
                          <a:pt x="3" y="8"/>
                        </a:lnTo>
                        <a:lnTo>
                          <a:pt x="6" y="5"/>
                        </a:lnTo>
                        <a:lnTo>
                          <a:pt x="6" y="2"/>
                        </a:lnTo>
                        <a:lnTo>
                          <a:pt x="2" y="0"/>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76" name="Freeform 157"/>
                  <p:cNvSpPr>
                    <a:spLocks/>
                  </p:cNvSpPr>
                  <p:nvPr/>
                </p:nvSpPr>
                <p:spPr bwMode="auto">
                  <a:xfrm>
                    <a:off x="4933" y="2148"/>
                    <a:ext cx="1" cy="1"/>
                  </a:xfrm>
                  <a:custGeom>
                    <a:avLst/>
                    <a:gdLst>
                      <a:gd name="T0" fmla="*/ 0 w 7"/>
                      <a:gd name="T1" fmla="*/ 0 h 9"/>
                      <a:gd name="T2" fmla="*/ 0 w 7"/>
                      <a:gd name="T3" fmla="*/ 0 h 9"/>
                      <a:gd name="T4" fmla="*/ 0 w 7"/>
                      <a:gd name="T5" fmla="*/ 0 h 9"/>
                      <a:gd name="T6" fmla="*/ 0 w 7"/>
                      <a:gd name="T7" fmla="*/ 0 h 9"/>
                      <a:gd name="T8" fmla="*/ 0 w 7"/>
                      <a:gd name="T9" fmla="*/ 0 h 9"/>
                      <a:gd name="T10" fmla="*/ 0 w 7"/>
                      <a:gd name="T11" fmla="*/ 0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0" y="9"/>
                        </a:moveTo>
                        <a:lnTo>
                          <a:pt x="4" y="9"/>
                        </a:lnTo>
                        <a:lnTo>
                          <a:pt x="7" y="5"/>
                        </a:lnTo>
                        <a:lnTo>
                          <a:pt x="7" y="2"/>
                        </a:lnTo>
                        <a:lnTo>
                          <a:pt x="5" y="0"/>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77" name="Freeform 158"/>
                  <p:cNvSpPr>
                    <a:spLocks/>
                  </p:cNvSpPr>
                  <p:nvPr/>
                </p:nvSpPr>
                <p:spPr bwMode="auto">
                  <a:xfrm>
                    <a:off x="4932" y="2144"/>
                    <a:ext cx="3" cy="5"/>
                  </a:xfrm>
                  <a:custGeom>
                    <a:avLst/>
                    <a:gdLst>
                      <a:gd name="T0" fmla="*/ 0 w 20"/>
                      <a:gd name="T1" fmla="*/ 0 h 38"/>
                      <a:gd name="T2" fmla="*/ 0 w 20"/>
                      <a:gd name="T3" fmla="*/ 0 h 38"/>
                      <a:gd name="T4" fmla="*/ 0 w 20"/>
                      <a:gd name="T5" fmla="*/ 0 h 38"/>
                      <a:gd name="T6" fmla="*/ 0 w 20"/>
                      <a:gd name="T7" fmla="*/ 0 h 38"/>
                      <a:gd name="T8" fmla="*/ 0 w 20"/>
                      <a:gd name="T9" fmla="*/ 0 h 38"/>
                      <a:gd name="T10" fmla="*/ 0 w 20"/>
                      <a:gd name="T11" fmla="*/ 0 h 38"/>
                      <a:gd name="T12" fmla="*/ 0 w 20"/>
                      <a:gd name="T13" fmla="*/ 0 h 38"/>
                      <a:gd name="T14" fmla="*/ 0 w 20"/>
                      <a:gd name="T15" fmla="*/ 0 h 38"/>
                      <a:gd name="T16" fmla="*/ 0 w 20"/>
                      <a:gd name="T17" fmla="*/ 0 h 38"/>
                      <a:gd name="T18" fmla="*/ 0 w 20"/>
                      <a:gd name="T19" fmla="*/ 0 h 38"/>
                      <a:gd name="T20" fmla="*/ 0 w 20"/>
                      <a:gd name="T21" fmla="*/ 0 h 38"/>
                      <a:gd name="T22" fmla="*/ 0 w 20"/>
                      <a:gd name="T23" fmla="*/ 0 h 38"/>
                      <a:gd name="T24" fmla="*/ 0 w 20"/>
                      <a:gd name="T25" fmla="*/ 0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8"/>
                      <a:gd name="T41" fmla="*/ 20 w 20"/>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8">
                        <a:moveTo>
                          <a:pt x="20" y="0"/>
                        </a:moveTo>
                        <a:lnTo>
                          <a:pt x="20" y="0"/>
                        </a:lnTo>
                        <a:lnTo>
                          <a:pt x="7" y="5"/>
                        </a:lnTo>
                        <a:lnTo>
                          <a:pt x="0" y="15"/>
                        </a:lnTo>
                        <a:lnTo>
                          <a:pt x="0" y="28"/>
                        </a:lnTo>
                        <a:lnTo>
                          <a:pt x="9" y="38"/>
                        </a:lnTo>
                        <a:lnTo>
                          <a:pt x="14" y="29"/>
                        </a:lnTo>
                        <a:lnTo>
                          <a:pt x="9" y="25"/>
                        </a:lnTo>
                        <a:lnTo>
                          <a:pt x="9" y="18"/>
                        </a:lnTo>
                        <a:lnTo>
                          <a:pt x="14" y="12"/>
                        </a:lnTo>
                        <a:lnTo>
                          <a:pt x="20" y="9"/>
                        </a:lnTo>
                        <a:lnTo>
                          <a:pt x="20"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78" name="Freeform 159"/>
                  <p:cNvSpPr>
                    <a:spLocks/>
                  </p:cNvSpPr>
                  <p:nvPr/>
                </p:nvSpPr>
                <p:spPr bwMode="auto">
                  <a:xfrm>
                    <a:off x="4935" y="2144"/>
                    <a:ext cx="3" cy="3"/>
                  </a:xfrm>
                  <a:custGeom>
                    <a:avLst/>
                    <a:gdLst>
                      <a:gd name="T0" fmla="*/ 0 w 27"/>
                      <a:gd name="T1" fmla="*/ 0 h 20"/>
                      <a:gd name="T2" fmla="*/ 0 w 27"/>
                      <a:gd name="T3" fmla="*/ 0 h 20"/>
                      <a:gd name="T4" fmla="*/ 0 w 27"/>
                      <a:gd name="T5" fmla="*/ 0 h 20"/>
                      <a:gd name="T6" fmla="*/ 0 w 27"/>
                      <a:gd name="T7" fmla="*/ 0 h 20"/>
                      <a:gd name="T8" fmla="*/ 0 w 27"/>
                      <a:gd name="T9" fmla="*/ 0 h 20"/>
                      <a:gd name="T10" fmla="*/ 0 w 27"/>
                      <a:gd name="T11" fmla="*/ 0 h 20"/>
                      <a:gd name="T12" fmla="*/ 0 w 27"/>
                      <a:gd name="T13" fmla="*/ 0 h 20"/>
                      <a:gd name="T14" fmla="*/ 0 w 27"/>
                      <a:gd name="T15" fmla="*/ 0 h 20"/>
                      <a:gd name="T16" fmla="*/ 0 w 27"/>
                      <a:gd name="T17" fmla="*/ 0 h 20"/>
                      <a:gd name="T18" fmla="*/ 0 w 27"/>
                      <a:gd name="T19" fmla="*/ 0 h 20"/>
                      <a:gd name="T20" fmla="*/ 0 w 27"/>
                      <a:gd name="T21" fmla="*/ 0 h 20"/>
                      <a:gd name="T22" fmla="*/ 0 w 27"/>
                      <a:gd name="T23" fmla="*/ 0 h 20"/>
                      <a:gd name="T24" fmla="*/ 0 w 27"/>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0"/>
                      <a:gd name="T41" fmla="*/ 27 w 2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0">
                        <a:moveTo>
                          <a:pt x="27" y="19"/>
                        </a:moveTo>
                        <a:lnTo>
                          <a:pt x="27" y="18"/>
                        </a:lnTo>
                        <a:lnTo>
                          <a:pt x="25" y="11"/>
                        </a:lnTo>
                        <a:lnTo>
                          <a:pt x="18" y="4"/>
                        </a:lnTo>
                        <a:lnTo>
                          <a:pt x="11" y="1"/>
                        </a:lnTo>
                        <a:lnTo>
                          <a:pt x="0" y="0"/>
                        </a:lnTo>
                        <a:lnTo>
                          <a:pt x="0" y="9"/>
                        </a:lnTo>
                        <a:lnTo>
                          <a:pt x="8" y="10"/>
                        </a:lnTo>
                        <a:lnTo>
                          <a:pt x="14" y="13"/>
                        </a:lnTo>
                        <a:lnTo>
                          <a:pt x="16" y="15"/>
                        </a:lnTo>
                        <a:lnTo>
                          <a:pt x="18" y="20"/>
                        </a:lnTo>
                        <a:lnTo>
                          <a:pt x="18" y="19"/>
                        </a:lnTo>
                        <a:lnTo>
                          <a:pt x="27" y="19"/>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79" name="Freeform 160"/>
                  <p:cNvSpPr>
                    <a:spLocks/>
                  </p:cNvSpPr>
                  <p:nvPr/>
                </p:nvSpPr>
                <p:spPr bwMode="auto">
                  <a:xfrm>
                    <a:off x="4937" y="2147"/>
                    <a:ext cx="1" cy="2"/>
                  </a:xfrm>
                  <a:custGeom>
                    <a:avLst/>
                    <a:gdLst>
                      <a:gd name="T0" fmla="*/ 0 w 13"/>
                      <a:gd name="T1" fmla="*/ 0 h 19"/>
                      <a:gd name="T2" fmla="*/ 0 w 13"/>
                      <a:gd name="T3" fmla="*/ 0 h 19"/>
                      <a:gd name="T4" fmla="*/ 0 w 13"/>
                      <a:gd name="T5" fmla="*/ 0 h 19"/>
                      <a:gd name="T6" fmla="*/ 0 w 13"/>
                      <a:gd name="T7" fmla="*/ 0 h 19"/>
                      <a:gd name="T8" fmla="*/ 0 w 13"/>
                      <a:gd name="T9" fmla="*/ 0 h 19"/>
                      <a:gd name="T10" fmla="*/ 0 w 13"/>
                      <a:gd name="T11" fmla="*/ 0 h 19"/>
                      <a:gd name="T12" fmla="*/ 0 w 13"/>
                      <a:gd name="T13" fmla="*/ 0 h 19"/>
                      <a:gd name="T14" fmla="*/ 0 w 13"/>
                      <a:gd name="T15" fmla="*/ 0 h 19"/>
                      <a:gd name="T16" fmla="*/ 0 w 13"/>
                      <a:gd name="T17" fmla="*/ 0 h 19"/>
                      <a:gd name="T18" fmla="*/ 0 w 13"/>
                      <a:gd name="T19" fmla="*/ 0 h 19"/>
                      <a:gd name="T20" fmla="*/ 0 w 1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9"/>
                      <a:gd name="T35" fmla="*/ 13 w 13"/>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9">
                        <a:moveTo>
                          <a:pt x="0" y="19"/>
                        </a:moveTo>
                        <a:lnTo>
                          <a:pt x="7" y="16"/>
                        </a:lnTo>
                        <a:lnTo>
                          <a:pt x="12" y="11"/>
                        </a:lnTo>
                        <a:lnTo>
                          <a:pt x="13" y="4"/>
                        </a:lnTo>
                        <a:lnTo>
                          <a:pt x="13" y="0"/>
                        </a:lnTo>
                        <a:lnTo>
                          <a:pt x="4" y="0"/>
                        </a:lnTo>
                        <a:lnTo>
                          <a:pt x="4" y="4"/>
                        </a:lnTo>
                        <a:lnTo>
                          <a:pt x="3" y="6"/>
                        </a:lnTo>
                        <a:lnTo>
                          <a:pt x="2" y="8"/>
                        </a:lnTo>
                        <a:lnTo>
                          <a:pt x="0" y="10"/>
                        </a:lnTo>
                        <a:lnTo>
                          <a:pt x="0" y="19"/>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80" name="Freeform 161"/>
                  <p:cNvSpPr>
                    <a:spLocks/>
                  </p:cNvSpPr>
                  <p:nvPr/>
                </p:nvSpPr>
                <p:spPr bwMode="auto">
                  <a:xfrm>
                    <a:off x="4936" y="2148"/>
                    <a:ext cx="1" cy="1"/>
                  </a:xfrm>
                  <a:custGeom>
                    <a:avLst/>
                    <a:gdLst>
                      <a:gd name="T0" fmla="*/ 0 w 5"/>
                      <a:gd name="T1" fmla="*/ 0 h 9"/>
                      <a:gd name="T2" fmla="*/ 0 w 5"/>
                      <a:gd name="T3" fmla="*/ 0 h 9"/>
                      <a:gd name="T4" fmla="*/ 0 w 5"/>
                      <a:gd name="T5" fmla="*/ 0 h 9"/>
                      <a:gd name="T6" fmla="*/ 0 w 5"/>
                      <a:gd name="T7" fmla="*/ 0 h 9"/>
                      <a:gd name="T8" fmla="*/ 0 w 5"/>
                      <a:gd name="T9" fmla="*/ 0 h 9"/>
                      <a:gd name="T10" fmla="*/ 0 w 5"/>
                      <a:gd name="T11" fmla="*/ 0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5" y="0"/>
                        </a:moveTo>
                        <a:lnTo>
                          <a:pt x="2" y="1"/>
                        </a:lnTo>
                        <a:lnTo>
                          <a:pt x="0" y="4"/>
                        </a:lnTo>
                        <a:lnTo>
                          <a:pt x="2" y="8"/>
                        </a:lnTo>
                        <a:lnTo>
                          <a:pt x="5" y="9"/>
                        </a:lnTo>
                        <a:lnTo>
                          <a:pt x="5"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81" name="Freeform 162"/>
                  <p:cNvSpPr>
                    <a:spLocks/>
                  </p:cNvSpPr>
                  <p:nvPr/>
                </p:nvSpPr>
                <p:spPr bwMode="auto">
                  <a:xfrm>
                    <a:off x="4938" y="2146"/>
                    <a:ext cx="1" cy="1"/>
                  </a:xfrm>
                  <a:custGeom>
                    <a:avLst/>
                    <a:gdLst>
                      <a:gd name="T0" fmla="*/ 0 w 9"/>
                      <a:gd name="T1" fmla="*/ 0 h 6"/>
                      <a:gd name="T2" fmla="*/ 0 w 9"/>
                      <a:gd name="T3" fmla="*/ 0 h 6"/>
                      <a:gd name="T4" fmla="*/ 0 w 9"/>
                      <a:gd name="T5" fmla="*/ 0 h 6"/>
                      <a:gd name="T6" fmla="*/ 0 w 9"/>
                      <a:gd name="T7" fmla="*/ 0 h 6"/>
                      <a:gd name="T8" fmla="*/ 0 w 9"/>
                      <a:gd name="T9" fmla="*/ 0 h 6"/>
                      <a:gd name="T10" fmla="*/ 0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0"/>
                        </a:moveTo>
                        <a:lnTo>
                          <a:pt x="1" y="4"/>
                        </a:lnTo>
                        <a:lnTo>
                          <a:pt x="3" y="6"/>
                        </a:lnTo>
                        <a:lnTo>
                          <a:pt x="6" y="5"/>
                        </a:lnTo>
                        <a:lnTo>
                          <a:pt x="9" y="2"/>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82" name="Freeform 163"/>
                  <p:cNvSpPr>
                    <a:spLocks/>
                  </p:cNvSpPr>
                  <p:nvPr/>
                </p:nvSpPr>
                <p:spPr bwMode="auto">
                  <a:xfrm>
                    <a:off x="4938" y="2144"/>
                    <a:ext cx="5" cy="2"/>
                  </a:xfrm>
                  <a:custGeom>
                    <a:avLst/>
                    <a:gdLst>
                      <a:gd name="T0" fmla="*/ 0 w 41"/>
                      <a:gd name="T1" fmla="*/ 0 h 17"/>
                      <a:gd name="T2" fmla="*/ 0 w 41"/>
                      <a:gd name="T3" fmla="*/ 0 h 17"/>
                      <a:gd name="T4" fmla="*/ 0 w 41"/>
                      <a:gd name="T5" fmla="*/ 0 h 17"/>
                      <a:gd name="T6" fmla="*/ 0 w 41"/>
                      <a:gd name="T7" fmla="*/ 0 h 17"/>
                      <a:gd name="T8" fmla="*/ 0 w 41"/>
                      <a:gd name="T9" fmla="*/ 0 h 17"/>
                      <a:gd name="T10" fmla="*/ 0 w 41"/>
                      <a:gd name="T11" fmla="*/ 0 h 17"/>
                      <a:gd name="T12" fmla="*/ 0 w 41"/>
                      <a:gd name="T13" fmla="*/ 0 h 17"/>
                      <a:gd name="T14" fmla="*/ 0 w 41"/>
                      <a:gd name="T15" fmla="*/ 0 h 17"/>
                      <a:gd name="T16" fmla="*/ 0 w 41"/>
                      <a:gd name="T17" fmla="*/ 0 h 17"/>
                      <a:gd name="T18" fmla="*/ 0 w 41"/>
                      <a:gd name="T19" fmla="*/ 0 h 17"/>
                      <a:gd name="T20" fmla="*/ 0 w 41"/>
                      <a:gd name="T21" fmla="*/ 0 h 17"/>
                      <a:gd name="T22" fmla="*/ 0 w 41"/>
                      <a:gd name="T23" fmla="*/ 0 h 17"/>
                      <a:gd name="T24" fmla="*/ 0 w 41"/>
                      <a:gd name="T25" fmla="*/ 0 h 17"/>
                      <a:gd name="T26" fmla="*/ 0 w 41"/>
                      <a:gd name="T27" fmla="*/ 0 h 17"/>
                      <a:gd name="T28" fmla="*/ 0 w 41"/>
                      <a:gd name="T29" fmla="*/ 0 h 17"/>
                      <a:gd name="T30" fmla="*/ 0 w 41"/>
                      <a:gd name="T31" fmla="*/ 0 h 17"/>
                      <a:gd name="T32" fmla="*/ 0 w 41"/>
                      <a:gd name="T33" fmla="*/ 0 h 17"/>
                      <a:gd name="T34" fmla="*/ 0 w 41"/>
                      <a:gd name="T35" fmla="*/ 0 h 17"/>
                      <a:gd name="T36" fmla="*/ 0 w 41"/>
                      <a:gd name="T37" fmla="*/ 0 h 17"/>
                      <a:gd name="T38" fmla="*/ 0 w 41"/>
                      <a:gd name="T39" fmla="*/ 0 h 17"/>
                      <a:gd name="T40" fmla="*/ 0 w 41"/>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17"/>
                      <a:gd name="T65" fmla="*/ 41 w 41"/>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17">
                        <a:moveTo>
                          <a:pt x="41" y="8"/>
                        </a:moveTo>
                        <a:lnTo>
                          <a:pt x="41" y="8"/>
                        </a:lnTo>
                        <a:lnTo>
                          <a:pt x="36" y="4"/>
                        </a:lnTo>
                        <a:lnTo>
                          <a:pt x="30" y="1"/>
                        </a:lnTo>
                        <a:lnTo>
                          <a:pt x="23" y="0"/>
                        </a:lnTo>
                        <a:lnTo>
                          <a:pt x="19" y="0"/>
                        </a:lnTo>
                        <a:lnTo>
                          <a:pt x="12" y="1"/>
                        </a:lnTo>
                        <a:lnTo>
                          <a:pt x="6" y="4"/>
                        </a:lnTo>
                        <a:lnTo>
                          <a:pt x="2" y="8"/>
                        </a:lnTo>
                        <a:lnTo>
                          <a:pt x="0" y="15"/>
                        </a:lnTo>
                        <a:lnTo>
                          <a:pt x="9" y="17"/>
                        </a:lnTo>
                        <a:lnTo>
                          <a:pt x="11" y="13"/>
                        </a:lnTo>
                        <a:lnTo>
                          <a:pt x="13" y="11"/>
                        </a:lnTo>
                        <a:lnTo>
                          <a:pt x="14" y="10"/>
                        </a:lnTo>
                        <a:lnTo>
                          <a:pt x="19" y="8"/>
                        </a:lnTo>
                        <a:lnTo>
                          <a:pt x="23" y="8"/>
                        </a:lnTo>
                        <a:lnTo>
                          <a:pt x="28" y="10"/>
                        </a:lnTo>
                        <a:lnTo>
                          <a:pt x="31" y="11"/>
                        </a:lnTo>
                        <a:lnTo>
                          <a:pt x="34" y="15"/>
                        </a:lnTo>
                        <a:lnTo>
                          <a:pt x="41" y="8"/>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83" name="Freeform 164"/>
                  <p:cNvSpPr>
                    <a:spLocks/>
                  </p:cNvSpPr>
                  <p:nvPr/>
                </p:nvSpPr>
                <p:spPr bwMode="auto">
                  <a:xfrm>
                    <a:off x="4942" y="2145"/>
                    <a:ext cx="2" cy="5"/>
                  </a:xfrm>
                  <a:custGeom>
                    <a:avLst/>
                    <a:gdLst>
                      <a:gd name="T0" fmla="*/ 0 w 17"/>
                      <a:gd name="T1" fmla="*/ 0 h 33"/>
                      <a:gd name="T2" fmla="*/ 0 w 17"/>
                      <a:gd name="T3" fmla="*/ 0 h 33"/>
                      <a:gd name="T4" fmla="*/ 0 w 17"/>
                      <a:gd name="T5" fmla="*/ 0 h 33"/>
                      <a:gd name="T6" fmla="*/ 0 w 17"/>
                      <a:gd name="T7" fmla="*/ 0 h 33"/>
                      <a:gd name="T8" fmla="*/ 0 w 17"/>
                      <a:gd name="T9" fmla="*/ 0 h 33"/>
                      <a:gd name="T10" fmla="*/ 0 w 17"/>
                      <a:gd name="T11" fmla="*/ 0 h 33"/>
                      <a:gd name="T12" fmla="*/ 0 w 17"/>
                      <a:gd name="T13" fmla="*/ 0 h 33"/>
                      <a:gd name="T14" fmla="*/ 0 w 17"/>
                      <a:gd name="T15" fmla="*/ 0 h 33"/>
                      <a:gd name="T16" fmla="*/ 0 w 17"/>
                      <a:gd name="T17" fmla="*/ 0 h 33"/>
                      <a:gd name="T18" fmla="*/ 0 w 17"/>
                      <a:gd name="T19" fmla="*/ 0 h 33"/>
                      <a:gd name="T20" fmla="*/ 0 w 17"/>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33"/>
                      <a:gd name="T35" fmla="*/ 17 w 17"/>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33">
                        <a:moveTo>
                          <a:pt x="0" y="33"/>
                        </a:moveTo>
                        <a:lnTo>
                          <a:pt x="8" y="31"/>
                        </a:lnTo>
                        <a:lnTo>
                          <a:pt x="16" y="23"/>
                        </a:lnTo>
                        <a:lnTo>
                          <a:pt x="17" y="13"/>
                        </a:lnTo>
                        <a:lnTo>
                          <a:pt x="11" y="0"/>
                        </a:lnTo>
                        <a:lnTo>
                          <a:pt x="4" y="7"/>
                        </a:lnTo>
                        <a:lnTo>
                          <a:pt x="8" y="13"/>
                        </a:lnTo>
                        <a:lnTo>
                          <a:pt x="7" y="18"/>
                        </a:lnTo>
                        <a:lnTo>
                          <a:pt x="3" y="22"/>
                        </a:lnTo>
                        <a:lnTo>
                          <a:pt x="0" y="24"/>
                        </a:lnTo>
                        <a:lnTo>
                          <a:pt x="0" y="33"/>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84" name="Freeform 165"/>
                  <p:cNvSpPr>
                    <a:spLocks/>
                  </p:cNvSpPr>
                  <p:nvPr/>
                </p:nvSpPr>
                <p:spPr bwMode="auto">
                  <a:xfrm>
                    <a:off x="4941" y="2148"/>
                    <a:ext cx="1" cy="2"/>
                  </a:xfrm>
                  <a:custGeom>
                    <a:avLst/>
                    <a:gdLst>
                      <a:gd name="T0" fmla="*/ 0 w 5"/>
                      <a:gd name="T1" fmla="*/ 0 h 9"/>
                      <a:gd name="T2" fmla="*/ 0 w 5"/>
                      <a:gd name="T3" fmla="*/ 0 h 9"/>
                      <a:gd name="T4" fmla="*/ 0 w 5"/>
                      <a:gd name="T5" fmla="*/ 0 h 9"/>
                      <a:gd name="T6" fmla="*/ 0 w 5"/>
                      <a:gd name="T7" fmla="*/ 0 h 9"/>
                      <a:gd name="T8" fmla="*/ 0 w 5"/>
                      <a:gd name="T9" fmla="*/ 0 h 9"/>
                      <a:gd name="T10" fmla="*/ 0 w 5"/>
                      <a:gd name="T11" fmla="*/ 0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5" y="0"/>
                        </a:moveTo>
                        <a:lnTo>
                          <a:pt x="2" y="1"/>
                        </a:lnTo>
                        <a:lnTo>
                          <a:pt x="0" y="4"/>
                        </a:lnTo>
                        <a:lnTo>
                          <a:pt x="2" y="8"/>
                        </a:lnTo>
                        <a:lnTo>
                          <a:pt x="5" y="9"/>
                        </a:lnTo>
                        <a:lnTo>
                          <a:pt x="5"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85" name="Freeform 166"/>
                  <p:cNvSpPr>
                    <a:spLocks/>
                  </p:cNvSpPr>
                  <p:nvPr/>
                </p:nvSpPr>
                <p:spPr bwMode="auto">
                  <a:xfrm>
                    <a:off x="4922" y="2143"/>
                    <a:ext cx="1" cy="1"/>
                  </a:xfrm>
                  <a:custGeom>
                    <a:avLst/>
                    <a:gdLst>
                      <a:gd name="T0" fmla="*/ 0 w 9"/>
                      <a:gd name="T1" fmla="*/ 0 h 5"/>
                      <a:gd name="T2" fmla="*/ 0 w 9"/>
                      <a:gd name="T3" fmla="*/ 0 h 5"/>
                      <a:gd name="T4" fmla="*/ 0 w 9"/>
                      <a:gd name="T5" fmla="*/ 0 h 5"/>
                      <a:gd name="T6" fmla="*/ 0 w 9"/>
                      <a:gd name="T7" fmla="*/ 0 h 5"/>
                      <a:gd name="T8" fmla="*/ 0 w 9"/>
                      <a:gd name="T9" fmla="*/ 0 h 5"/>
                      <a:gd name="T10" fmla="*/ 0 w 9"/>
                      <a:gd name="T11" fmla="*/ 0 h 5"/>
                      <a:gd name="T12" fmla="*/ 0 60000 65536"/>
                      <a:gd name="T13" fmla="*/ 0 60000 65536"/>
                      <a:gd name="T14" fmla="*/ 0 60000 65536"/>
                      <a:gd name="T15" fmla="*/ 0 60000 65536"/>
                      <a:gd name="T16" fmla="*/ 0 60000 65536"/>
                      <a:gd name="T17" fmla="*/ 0 60000 65536"/>
                      <a:gd name="T18" fmla="*/ 0 w 9"/>
                      <a:gd name="T19" fmla="*/ 0 h 5"/>
                      <a:gd name="T20" fmla="*/ 9 w 9"/>
                      <a:gd name="T21" fmla="*/ 5 h 5"/>
                    </a:gdLst>
                    <a:ahLst/>
                    <a:cxnLst>
                      <a:cxn ang="T12">
                        <a:pos x="T0" y="T1"/>
                      </a:cxn>
                      <a:cxn ang="T13">
                        <a:pos x="T2" y="T3"/>
                      </a:cxn>
                      <a:cxn ang="T14">
                        <a:pos x="T4" y="T5"/>
                      </a:cxn>
                      <a:cxn ang="T15">
                        <a:pos x="T6" y="T7"/>
                      </a:cxn>
                      <a:cxn ang="T16">
                        <a:pos x="T8" y="T9"/>
                      </a:cxn>
                      <a:cxn ang="T17">
                        <a:pos x="T10" y="T11"/>
                      </a:cxn>
                    </a:cxnLst>
                    <a:rect l="T18" t="T19" r="T20" b="T21"/>
                    <a:pathLst>
                      <a:path w="9" h="5">
                        <a:moveTo>
                          <a:pt x="0" y="2"/>
                        </a:moveTo>
                        <a:lnTo>
                          <a:pt x="2" y="4"/>
                        </a:lnTo>
                        <a:lnTo>
                          <a:pt x="5" y="5"/>
                        </a:lnTo>
                        <a:lnTo>
                          <a:pt x="8" y="3"/>
                        </a:lnTo>
                        <a:lnTo>
                          <a:pt x="9" y="0"/>
                        </a:lnTo>
                        <a:lnTo>
                          <a:pt x="0" y="2"/>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86" name="Freeform 167"/>
                  <p:cNvSpPr>
                    <a:spLocks/>
                  </p:cNvSpPr>
                  <p:nvPr/>
                </p:nvSpPr>
                <p:spPr bwMode="auto">
                  <a:xfrm>
                    <a:off x="4922" y="2140"/>
                    <a:ext cx="4" cy="3"/>
                  </a:xfrm>
                  <a:custGeom>
                    <a:avLst/>
                    <a:gdLst>
                      <a:gd name="T0" fmla="*/ 0 w 30"/>
                      <a:gd name="T1" fmla="*/ 0 h 21"/>
                      <a:gd name="T2" fmla="*/ 0 w 30"/>
                      <a:gd name="T3" fmla="*/ 0 h 21"/>
                      <a:gd name="T4" fmla="*/ 0 w 30"/>
                      <a:gd name="T5" fmla="*/ 0 h 21"/>
                      <a:gd name="T6" fmla="*/ 0 w 30"/>
                      <a:gd name="T7" fmla="*/ 0 h 21"/>
                      <a:gd name="T8" fmla="*/ 0 w 30"/>
                      <a:gd name="T9" fmla="*/ 0 h 21"/>
                      <a:gd name="T10" fmla="*/ 0 w 30"/>
                      <a:gd name="T11" fmla="*/ 0 h 21"/>
                      <a:gd name="T12" fmla="*/ 0 w 30"/>
                      <a:gd name="T13" fmla="*/ 0 h 21"/>
                      <a:gd name="T14" fmla="*/ 0 w 30"/>
                      <a:gd name="T15" fmla="*/ 0 h 21"/>
                      <a:gd name="T16" fmla="*/ 0 w 30"/>
                      <a:gd name="T17" fmla="*/ 0 h 21"/>
                      <a:gd name="T18" fmla="*/ 0 w 30"/>
                      <a:gd name="T19" fmla="*/ 0 h 21"/>
                      <a:gd name="T20" fmla="*/ 0 w 30"/>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1"/>
                      <a:gd name="T35" fmla="*/ 30 w 30"/>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1">
                        <a:moveTo>
                          <a:pt x="30" y="9"/>
                        </a:moveTo>
                        <a:lnTo>
                          <a:pt x="18" y="0"/>
                        </a:lnTo>
                        <a:lnTo>
                          <a:pt x="6" y="3"/>
                        </a:lnTo>
                        <a:lnTo>
                          <a:pt x="1" y="13"/>
                        </a:lnTo>
                        <a:lnTo>
                          <a:pt x="0" y="21"/>
                        </a:lnTo>
                        <a:lnTo>
                          <a:pt x="9" y="19"/>
                        </a:lnTo>
                        <a:lnTo>
                          <a:pt x="10" y="15"/>
                        </a:lnTo>
                        <a:lnTo>
                          <a:pt x="13" y="10"/>
                        </a:lnTo>
                        <a:lnTo>
                          <a:pt x="15" y="9"/>
                        </a:lnTo>
                        <a:lnTo>
                          <a:pt x="21" y="13"/>
                        </a:lnTo>
                        <a:lnTo>
                          <a:pt x="30" y="9"/>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87" name="Freeform 168"/>
                  <p:cNvSpPr>
                    <a:spLocks/>
                  </p:cNvSpPr>
                  <p:nvPr/>
                </p:nvSpPr>
                <p:spPr bwMode="auto">
                  <a:xfrm>
                    <a:off x="4925" y="2141"/>
                    <a:ext cx="1" cy="1"/>
                  </a:xfrm>
                  <a:custGeom>
                    <a:avLst/>
                    <a:gdLst>
                      <a:gd name="T0" fmla="*/ 0 w 9"/>
                      <a:gd name="T1" fmla="*/ 0 h 6"/>
                      <a:gd name="T2" fmla="*/ 0 w 9"/>
                      <a:gd name="T3" fmla="*/ 0 h 6"/>
                      <a:gd name="T4" fmla="*/ 0 w 9"/>
                      <a:gd name="T5" fmla="*/ 0 h 6"/>
                      <a:gd name="T6" fmla="*/ 0 w 9"/>
                      <a:gd name="T7" fmla="*/ 0 h 6"/>
                      <a:gd name="T8" fmla="*/ 0 w 9"/>
                      <a:gd name="T9" fmla="*/ 0 h 6"/>
                      <a:gd name="T10" fmla="*/ 0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4"/>
                        </a:moveTo>
                        <a:lnTo>
                          <a:pt x="2" y="6"/>
                        </a:lnTo>
                        <a:lnTo>
                          <a:pt x="7" y="6"/>
                        </a:lnTo>
                        <a:lnTo>
                          <a:pt x="9" y="3"/>
                        </a:lnTo>
                        <a:lnTo>
                          <a:pt x="9" y="0"/>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88" name="Freeform 169"/>
                  <p:cNvSpPr>
                    <a:spLocks/>
                  </p:cNvSpPr>
                  <p:nvPr/>
                </p:nvSpPr>
                <p:spPr bwMode="auto">
                  <a:xfrm>
                    <a:off x="4925" y="2141"/>
                    <a:ext cx="1" cy="1"/>
                  </a:xfrm>
                  <a:custGeom>
                    <a:avLst/>
                    <a:gdLst>
                      <a:gd name="T0" fmla="*/ 0 w 8"/>
                      <a:gd name="T1" fmla="*/ 0 h 7"/>
                      <a:gd name="T2" fmla="*/ 0 w 8"/>
                      <a:gd name="T3" fmla="*/ 0 h 7"/>
                      <a:gd name="T4" fmla="*/ 0 w 8"/>
                      <a:gd name="T5" fmla="*/ 0 h 7"/>
                      <a:gd name="T6" fmla="*/ 0 w 8"/>
                      <a:gd name="T7" fmla="*/ 0 h 7"/>
                      <a:gd name="T8" fmla="*/ 0 w 8"/>
                      <a:gd name="T9" fmla="*/ 0 h 7"/>
                      <a:gd name="T10" fmla="*/ 0 w 8"/>
                      <a:gd name="T11" fmla="*/ 0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0" y="6"/>
                        </a:moveTo>
                        <a:lnTo>
                          <a:pt x="3" y="7"/>
                        </a:lnTo>
                        <a:lnTo>
                          <a:pt x="7" y="6"/>
                        </a:lnTo>
                        <a:lnTo>
                          <a:pt x="8" y="3"/>
                        </a:lnTo>
                        <a:lnTo>
                          <a:pt x="7" y="0"/>
                        </a:lnTo>
                        <a:lnTo>
                          <a:pt x="0" y="6"/>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89" name="Freeform 170"/>
                  <p:cNvSpPr>
                    <a:spLocks/>
                  </p:cNvSpPr>
                  <p:nvPr/>
                </p:nvSpPr>
                <p:spPr bwMode="auto">
                  <a:xfrm>
                    <a:off x="4924" y="2138"/>
                    <a:ext cx="7" cy="4"/>
                  </a:xfrm>
                  <a:custGeom>
                    <a:avLst/>
                    <a:gdLst>
                      <a:gd name="T0" fmla="*/ 0 w 49"/>
                      <a:gd name="T1" fmla="*/ 0 h 31"/>
                      <a:gd name="T2" fmla="*/ 0 w 49"/>
                      <a:gd name="T3" fmla="*/ 0 h 31"/>
                      <a:gd name="T4" fmla="*/ 0 w 49"/>
                      <a:gd name="T5" fmla="*/ 0 h 31"/>
                      <a:gd name="T6" fmla="*/ 0 w 49"/>
                      <a:gd name="T7" fmla="*/ 0 h 31"/>
                      <a:gd name="T8" fmla="*/ 0 w 49"/>
                      <a:gd name="T9" fmla="*/ 0 h 31"/>
                      <a:gd name="T10" fmla="*/ 0 w 49"/>
                      <a:gd name="T11" fmla="*/ 0 h 31"/>
                      <a:gd name="T12" fmla="*/ 0 w 49"/>
                      <a:gd name="T13" fmla="*/ 0 h 31"/>
                      <a:gd name="T14" fmla="*/ 0 w 49"/>
                      <a:gd name="T15" fmla="*/ 0 h 31"/>
                      <a:gd name="T16" fmla="*/ 0 w 49"/>
                      <a:gd name="T17" fmla="*/ 0 h 31"/>
                      <a:gd name="T18" fmla="*/ 0 w 49"/>
                      <a:gd name="T19" fmla="*/ 0 h 31"/>
                      <a:gd name="T20" fmla="*/ 0 w 49"/>
                      <a:gd name="T21" fmla="*/ 0 h 31"/>
                      <a:gd name="T22" fmla="*/ 0 w 49"/>
                      <a:gd name="T23" fmla="*/ 0 h 31"/>
                      <a:gd name="T24" fmla="*/ 0 w 49"/>
                      <a:gd name="T25" fmla="*/ 0 h 31"/>
                      <a:gd name="T26" fmla="*/ 0 w 49"/>
                      <a:gd name="T27" fmla="*/ 0 h 31"/>
                      <a:gd name="T28" fmla="*/ 0 w 49"/>
                      <a:gd name="T29" fmla="*/ 0 h 31"/>
                      <a:gd name="T30" fmla="*/ 0 w 49"/>
                      <a:gd name="T31" fmla="*/ 0 h 31"/>
                      <a:gd name="T32" fmla="*/ 0 w 49"/>
                      <a:gd name="T33" fmla="*/ 0 h 31"/>
                      <a:gd name="T34" fmla="*/ 0 w 49"/>
                      <a:gd name="T35" fmla="*/ 0 h 31"/>
                      <a:gd name="T36" fmla="*/ 0 w 49"/>
                      <a:gd name="T37" fmla="*/ 0 h 31"/>
                      <a:gd name="T38" fmla="*/ 0 w 49"/>
                      <a:gd name="T39" fmla="*/ 0 h 31"/>
                      <a:gd name="T40" fmla="*/ 0 w 49"/>
                      <a:gd name="T41" fmla="*/ 0 h 31"/>
                      <a:gd name="T42" fmla="*/ 0 w 49"/>
                      <a:gd name="T43" fmla="*/ 0 h 31"/>
                      <a:gd name="T44" fmla="*/ 0 w 49"/>
                      <a:gd name="T45" fmla="*/ 0 h 31"/>
                      <a:gd name="T46" fmla="*/ 0 w 49"/>
                      <a:gd name="T47" fmla="*/ 0 h 31"/>
                      <a:gd name="T48" fmla="*/ 0 w 49"/>
                      <a:gd name="T49" fmla="*/ 0 h 31"/>
                      <a:gd name="T50" fmla="*/ 0 w 49"/>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31"/>
                      <a:gd name="T80" fmla="*/ 49 w 49"/>
                      <a:gd name="T81" fmla="*/ 31 h 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31">
                        <a:moveTo>
                          <a:pt x="45" y="13"/>
                        </a:moveTo>
                        <a:lnTo>
                          <a:pt x="48" y="15"/>
                        </a:lnTo>
                        <a:lnTo>
                          <a:pt x="38" y="6"/>
                        </a:lnTo>
                        <a:lnTo>
                          <a:pt x="28" y="2"/>
                        </a:lnTo>
                        <a:lnTo>
                          <a:pt x="19" y="0"/>
                        </a:lnTo>
                        <a:lnTo>
                          <a:pt x="11" y="2"/>
                        </a:lnTo>
                        <a:lnTo>
                          <a:pt x="4" y="7"/>
                        </a:lnTo>
                        <a:lnTo>
                          <a:pt x="0" y="15"/>
                        </a:lnTo>
                        <a:lnTo>
                          <a:pt x="0" y="22"/>
                        </a:lnTo>
                        <a:lnTo>
                          <a:pt x="4" y="31"/>
                        </a:lnTo>
                        <a:lnTo>
                          <a:pt x="11" y="25"/>
                        </a:lnTo>
                        <a:lnTo>
                          <a:pt x="9" y="20"/>
                        </a:lnTo>
                        <a:lnTo>
                          <a:pt x="9" y="17"/>
                        </a:lnTo>
                        <a:lnTo>
                          <a:pt x="11" y="13"/>
                        </a:lnTo>
                        <a:lnTo>
                          <a:pt x="13" y="11"/>
                        </a:lnTo>
                        <a:lnTo>
                          <a:pt x="19" y="11"/>
                        </a:lnTo>
                        <a:lnTo>
                          <a:pt x="25" y="11"/>
                        </a:lnTo>
                        <a:lnTo>
                          <a:pt x="33" y="15"/>
                        </a:lnTo>
                        <a:lnTo>
                          <a:pt x="41" y="21"/>
                        </a:lnTo>
                        <a:lnTo>
                          <a:pt x="45" y="22"/>
                        </a:lnTo>
                        <a:lnTo>
                          <a:pt x="41" y="21"/>
                        </a:lnTo>
                        <a:lnTo>
                          <a:pt x="45" y="22"/>
                        </a:lnTo>
                        <a:lnTo>
                          <a:pt x="48" y="21"/>
                        </a:lnTo>
                        <a:lnTo>
                          <a:pt x="49" y="18"/>
                        </a:lnTo>
                        <a:lnTo>
                          <a:pt x="48" y="15"/>
                        </a:lnTo>
                        <a:lnTo>
                          <a:pt x="45" y="13"/>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90" name="Freeform 171"/>
                  <p:cNvSpPr>
                    <a:spLocks/>
                  </p:cNvSpPr>
                  <p:nvPr/>
                </p:nvSpPr>
                <p:spPr bwMode="auto">
                  <a:xfrm>
                    <a:off x="4931" y="2138"/>
                    <a:ext cx="15" cy="3"/>
                  </a:xfrm>
                  <a:custGeom>
                    <a:avLst/>
                    <a:gdLst>
                      <a:gd name="T0" fmla="*/ 0 w 109"/>
                      <a:gd name="T1" fmla="*/ 0 h 16"/>
                      <a:gd name="T2" fmla="*/ 0 w 109"/>
                      <a:gd name="T3" fmla="*/ 0 h 16"/>
                      <a:gd name="T4" fmla="*/ 0 w 109"/>
                      <a:gd name="T5" fmla="*/ 0 h 16"/>
                      <a:gd name="T6" fmla="*/ 0 w 109"/>
                      <a:gd name="T7" fmla="*/ 0 h 16"/>
                      <a:gd name="T8" fmla="*/ 0 w 109"/>
                      <a:gd name="T9" fmla="*/ 0 h 16"/>
                      <a:gd name="T10" fmla="*/ 0 w 109"/>
                      <a:gd name="T11" fmla="*/ 0 h 16"/>
                      <a:gd name="T12" fmla="*/ 0 w 109"/>
                      <a:gd name="T13" fmla="*/ 0 h 16"/>
                      <a:gd name="T14" fmla="*/ 0 w 109"/>
                      <a:gd name="T15" fmla="*/ 0 h 16"/>
                      <a:gd name="T16" fmla="*/ 0 w 109"/>
                      <a:gd name="T17" fmla="*/ 0 h 16"/>
                      <a:gd name="T18" fmla="*/ 0 w 109"/>
                      <a:gd name="T19" fmla="*/ 0 h 16"/>
                      <a:gd name="T20" fmla="*/ 0 w 109"/>
                      <a:gd name="T21" fmla="*/ 0 h 16"/>
                      <a:gd name="T22" fmla="*/ 0 w 109"/>
                      <a:gd name="T23" fmla="*/ 0 h 16"/>
                      <a:gd name="T24" fmla="*/ 0 w 109"/>
                      <a:gd name="T25" fmla="*/ 0 h 16"/>
                      <a:gd name="T26" fmla="*/ 0 w 109"/>
                      <a:gd name="T27" fmla="*/ 0 h 16"/>
                      <a:gd name="T28" fmla="*/ 0 w 109"/>
                      <a:gd name="T29" fmla="*/ 0 h 16"/>
                      <a:gd name="T30" fmla="*/ 0 w 109"/>
                      <a:gd name="T31" fmla="*/ 0 h 16"/>
                      <a:gd name="T32" fmla="*/ 0 w 109"/>
                      <a:gd name="T33" fmla="*/ 0 h 16"/>
                      <a:gd name="T34" fmla="*/ 0 w 109"/>
                      <a:gd name="T35" fmla="*/ 0 h 16"/>
                      <a:gd name="T36" fmla="*/ 0 w 109"/>
                      <a:gd name="T37" fmla="*/ 0 h 16"/>
                      <a:gd name="T38" fmla="*/ 0 w 109"/>
                      <a:gd name="T39" fmla="*/ 0 h 16"/>
                      <a:gd name="T40" fmla="*/ 0 w 109"/>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
                      <a:gd name="T64" fmla="*/ 0 h 16"/>
                      <a:gd name="T65" fmla="*/ 109 w 109"/>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 h="16">
                        <a:moveTo>
                          <a:pt x="109" y="0"/>
                        </a:moveTo>
                        <a:lnTo>
                          <a:pt x="109" y="0"/>
                        </a:lnTo>
                        <a:lnTo>
                          <a:pt x="94" y="0"/>
                        </a:lnTo>
                        <a:lnTo>
                          <a:pt x="79" y="0"/>
                        </a:lnTo>
                        <a:lnTo>
                          <a:pt x="65" y="1"/>
                        </a:lnTo>
                        <a:lnTo>
                          <a:pt x="51" y="1"/>
                        </a:lnTo>
                        <a:lnTo>
                          <a:pt x="38" y="3"/>
                        </a:lnTo>
                        <a:lnTo>
                          <a:pt x="24" y="4"/>
                        </a:lnTo>
                        <a:lnTo>
                          <a:pt x="12" y="6"/>
                        </a:lnTo>
                        <a:lnTo>
                          <a:pt x="0" y="7"/>
                        </a:lnTo>
                        <a:lnTo>
                          <a:pt x="0" y="16"/>
                        </a:lnTo>
                        <a:lnTo>
                          <a:pt x="12" y="15"/>
                        </a:lnTo>
                        <a:lnTo>
                          <a:pt x="24" y="13"/>
                        </a:lnTo>
                        <a:lnTo>
                          <a:pt x="38" y="12"/>
                        </a:lnTo>
                        <a:lnTo>
                          <a:pt x="51" y="12"/>
                        </a:lnTo>
                        <a:lnTo>
                          <a:pt x="65" y="12"/>
                        </a:lnTo>
                        <a:lnTo>
                          <a:pt x="79" y="11"/>
                        </a:lnTo>
                        <a:lnTo>
                          <a:pt x="94" y="11"/>
                        </a:lnTo>
                        <a:lnTo>
                          <a:pt x="109" y="11"/>
                        </a:lnTo>
                        <a:lnTo>
                          <a:pt x="109"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91" name="Freeform 172"/>
                  <p:cNvSpPr>
                    <a:spLocks/>
                  </p:cNvSpPr>
                  <p:nvPr/>
                </p:nvSpPr>
                <p:spPr bwMode="auto">
                  <a:xfrm>
                    <a:off x="4946" y="2138"/>
                    <a:ext cx="19" cy="3"/>
                  </a:xfrm>
                  <a:custGeom>
                    <a:avLst/>
                    <a:gdLst>
                      <a:gd name="T0" fmla="*/ 0 w 128"/>
                      <a:gd name="T1" fmla="*/ 0 h 20"/>
                      <a:gd name="T2" fmla="*/ 0 w 128"/>
                      <a:gd name="T3" fmla="*/ 0 h 20"/>
                      <a:gd name="T4" fmla="*/ 0 w 128"/>
                      <a:gd name="T5" fmla="*/ 0 h 20"/>
                      <a:gd name="T6" fmla="*/ 0 w 128"/>
                      <a:gd name="T7" fmla="*/ 0 h 20"/>
                      <a:gd name="T8" fmla="*/ 0 w 128"/>
                      <a:gd name="T9" fmla="*/ 0 h 20"/>
                      <a:gd name="T10" fmla="*/ 0 w 128"/>
                      <a:gd name="T11" fmla="*/ 0 h 20"/>
                      <a:gd name="T12" fmla="*/ 0 w 128"/>
                      <a:gd name="T13" fmla="*/ 0 h 20"/>
                      <a:gd name="T14" fmla="*/ 0 w 128"/>
                      <a:gd name="T15" fmla="*/ 0 h 20"/>
                      <a:gd name="T16" fmla="*/ 0 w 128"/>
                      <a:gd name="T17" fmla="*/ 0 h 20"/>
                      <a:gd name="T18" fmla="*/ 0 w 128"/>
                      <a:gd name="T19" fmla="*/ 0 h 20"/>
                      <a:gd name="T20" fmla="*/ 0 w 128"/>
                      <a:gd name="T21" fmla="*/ 0 h 20"/>
                      <a:gd name="T22" fmla="*/ 0 w 128"/>
                      <a:gd name="T23" fmla="*/ 0 h 20"/>
                      <a:gd name="T24" fmla="*/ 0 w 128"/>
                      <a:gd name="T25" fmla="*/ 0 h 20"/>
                      <a:gd name="T26" fmla="*/ 0 w 128"/>
                      <a:gd name="T27" fmla="*/ 0 h 20"/>
                      <a:gd name="T28" fmla="*/ 0 w 128"/>
                      <a:gd name="T29" fmla="*/ 0 h 20"/>
                      <a:gd name="T30" fmla="*/ 0 w 128"/>
                      <a:gd name="T31" fmla="*/ 0 h 20"/>
                      <a:gd name="T32" fmla="*/ 0 w 128"/>
                      <a:gd name="T33" fmla="*/ 0 h 20"/>
                      <a:gd name="T34" fmla="*/ 0 w 128"/>
                      <a:gd name="T35" fmla="*/ 0 h 20"/>
                      <a:gd name="T36" fmla="*/ 0 w 128"/>
                      <a:gd name="T37" fmla="*/ 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20"/>
                      <a:gd name="T59" fmla="*/ 128 w 128"/>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20">
                        <a:moveTo>
                          <a:pt x="128" y="11"/>
                        </a:moveTo>
                        <a:lnTo>
                          <a:pt x="116" y="9"/>
                        </a:lnTo>
                        <a:lnTo>
                          <a:pt x="101" y="6"/>
                        </a:lnTo>
                        <a:lnTo>
                          <a:pt x="87" y="5"/>
                        </a:lnTo>
                        <a:lnTo>
                          <a:pt x="71" y="3"/>
                        </a:lnTo>
                        <a:lnTo>
                          <a:pt x="54" y="1"/>
                        </a:lnTo>
                        <a:lnTo>
                          <a:pt x="38" y="1"/>
                        </a:lnTo>
                        <a:lnTo>
                          <a:pt x="20" y="0"/>
                        </a:lnTo>
                        <a:lnTo>
                          <a:pt x="0" y="0"/>
                        </a:lnTo>
                        <a:lnTo>
                          <a:pt x="0" y="11"/>
                        </a:lnTo>
                        <a:lnTo>
                          <a:pt x="20" y="11"/>
                        </a:lnTo>
                        <a:lnTo>
                          <a:pt x="38" y="12"/>
                        </a:lnTo>
                        <a:lnTo>
                          <a:pt x="54" y="12"/>
                        </a:lnTo>
                        <a:lnTo>
                          <a:pt x="71" y="12"/>
                        </a:lnTo>
                        <a:lnTo>
                          <a:pt x="87" y="14"/>
                        </a:lnTo>
                        <a:lnTo>
                          <a:pt x="101" y="15"/>
                        </a:lnTo>
                        <a:lnTo>
                          <a:pt x="116" y="18"/>
                        </a:lnTo>
                        <a:lnTo>
                          <a:pt x="128" y="20"/>
                        </a:lnTo>
                        <a:lnTo>
                          <a:pt x="128" y="11"/>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92" name="Freeform 173"/>
                  <p:cNvSpPr>
                    <a:spLocks/>
                  </p:cNvSpPr>
                  <p:nvPr/>
                </p:nvSpPr>
                <p:spPr bwMode="auto">
                  <a:xfrm>
                    <a:off x="4965" y="2140"/>
                    <a:ext cx="1" cy="1"/>
                  </a:xfrm>
                  <a:custGeom>
                    <a:avLst/>
                    <a:gdLst>
                      <a:gd name="T0" fmla="*/ 0 w 5"/>
                      <a:gd name="T1" fmla="*/ 0 h 9"/>
                      <a:gd name="T2" fmla="*/ 0 w 5"/>
                      <a:gd name="T3" fmla="*/ 0 h 9"/>
                      <a:gd name="T4" fmla="*/ 0 w 5"/>
                      <a:gd name="T5" fmla="*/ 0 h 9"/>
                      <a:gd name="T6" fmla="*/ 0 w 5"/>
                      <a:gd name="T7" fmla="*/ 0 h 9"/>
                      <a:gd name="T8" fmla="*/ 0 w 5"/>
                      <a:gd name="T9" fmla="*/ 0 h 9"/>
                      <a:gd name="T10" fmla="*/ 0 w 5"/>
                      <a:gd name="T11" fmla="*/ 0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0" y="9"/>
                        </a:moveTo>
                        <a:lnTo>
                          <a:pt x="4" y="8"/>
                        </a:lnTo>
                        <a:lnTo>
                          <a:pt x="5" y="4"/>
                        </a:lnTo>
                        <a:lnTo>
                          <a:pt x="4" y="1"/>
                        </a:lnTo>
                        <a:lnTo>
                          <a:pt x="0" y="0"/>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93" name="Freeform 174"/>
                  <p:cNvSpPr>
                    <a:spLocks/>
                  </p:cNvSpPr>
                  <p:nvPr/>
                </p:nvSpPr>
                <p:spPr bwMode="auto">
                  <a:xfrm>
                    <a:off x="4959" y="2154"/>
                    <a:ext cx="5" cy="3"/>
                  </a:xfrm>
                  <a:custGeom>
                    <a:avLst/>
                    <a:gdLst>
                      <a:gd name="T0" fmla="*/ 0 w 34"/>
                      <a:gd name="T1" fmla="*/ 0 h 21"/>
                      <a:gd name="T2" fmla="*/ 0 w 34"/>
                      <a:gd name="T3" fmla="*/ 0 h 21"/>
                      <a:gd name="T4" fmla="*/ 0 w 34"/>
                      <a:gd name="T5" fmla="*/ 0 h 21"/>
                      <a:gd name="T6" fmla="*/ 0 w 34"/>
                      <a:gd name="T7" fmla="*/ 0 h 21"/>
                      <a:gd name="T8" fmla="*/ 0 w 34"/>
                      <a:gd name="T9" fmla="*/ 0 h 21"/>
                      <a:gd name="T10" fmla="*/ 0 w 34"/>
                      <a:gd name="T11" fmla="*/ 0 h 21"/>
                      <a:gd name="T12" fmla="*/ 0 w 34"/>
                      <a:gd name="T13" fmla="*/ 0 h 21"/>
                      <a:gd name="T14" fmla="*/ 0 w 34"/>
                      <a:gd name="T15" fmla="*/ 0 h 21"/>
                      <a:gd name="T16" fmla="*/ 0 w 34"/>
                      <a:gd name="T17" fmla="*/ 0 h 21"/>
                      <a:gd name="T18" fmla="*/ 0 w 34"/>
                      <a:gd name="T19" fmla="*/ 0 h 21"/>
                      <a:gd name="T20" fmla="*/ 0 w 34"/>
                      <a:gd name="T21" fmla="*/ 0 h 21"/>
                      <a:gd name="T22" fmla="*/ 0 w 34"/>
                      <a:gd name="T23" fmla="*/ 0 h 21"/>
                      <a:gd name="T24" fmla="*/ 0 w 34"/>
                      <a:gd name="T25" fmla="*/ 0 h 21"/>
                      <a:gd name="T26" fmla="*/ 0 w 34"/>
                      <a:gd name="T27" fmla="*/ 0 h 21"/>
                      <a:gd name="T28" fmla="*/ 0 w 34"/>
                      <a:gd name="T29" fmla="*/ 0 h 21"/>
                      <a:gd name="T30" fmla="*/ 0 w 34"/>
                      <a:gd name="T31" fmla="*/ 0 h 21"/>
                      <a:gd name="T32" fmla="*/ 0 w 34"/>
                      <a:gd name="T33" fmla="*/ 0 h 21"/>
                      <a:gd name="T34" fmla="*/ 0 w 34"/>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21"/>
                      <a:gd name="T56" fmla="*/ 34 w 34"/>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21">
                        <a:moveTo>
                          <a:pt x="29" y="0"/>
                        </a:moveTo>
                        <a:lnTo>
                          <a:pt x="26" y="1"/>
                        </a:lnTo>
                        <a:lnTo>
                          <a:pt x="23" y="4"/>
                        </a:lnTo>
                        <a:lnTo>
                          <a:pt x="16" y="7"/>
                        </a:lnTo>
                        <a:lnTo>
                          <a:pt x="8" y="10"/>
                        </a:lnTo>
                        <a:lnTo>
                          <a:pt x="0" y="12"/>
                        </a:lnTo>
                        <a:lnTo>
                          <a:pt x="2" y="21"/>
                        </a:lnTo>
                        <a:lnTo>
                          <a:pt x="10" y="19"/>
                        </a:lnTo>
                        <a:lnTo>
                          <a:pt x="18" y="16"/>
                        </a:lnTo>
                        <a:lnTo>
                          <a:pt x="27" y="12"/>
                        </a:lnTo>
                        <a:lnTo>
                          <a:pt x="33" y="8"/>
                        </a:lnTo>
                        <a:lnTo>
                          <a:pt x="29" y="9"/>
                        </a:lnTo>
                        <a:lnTo>
                          <a:pt x="33" y="8"/>
                        </a:lnTo>
                        <a:lnTo>
                          <a:pt x="34" y="5"/>
                        </a:lnTo>
                        <a:lnTo>
                          <a:pt x="33" y="1"/>
                        </a:lnTo>
                        <a:lnTo>
                          <a:pt x="29" y="0"/>
                        </a:lnTo>
                        <a:lnTo>
                          <a:pt x="26" y="1"/>
                        </a:lnTo>
                        <a:lnTo>
                          <a:pt x="29"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94" name="Freeform 175"/>
                  <p:cNvSpPr>
                    <a:spLocks/>
                  </p:cNvSpPr>
                  <p:nvPr/>
                </p:nvSpPr>
                <p:spPr bwMode="auto">
                  <a:xfrm>
                    <a:off x="4963" y="2154"/>
                    <a:ext cx="11" cy="14"/>
                  </a:xfrm>
                  <a:custGeom>
                    <a:avLst/>
                    <a:gdLst>
                      <a:gd name="T0" fmla="*/ 0 w 71"/>
                      <a:gd name="T1" fmla="*/ 0 h 96"/>
                      <a:gd name="T2" fmla="*/ 0 w 71"/>
                      <a:gd name="T3" fmla="*/ 0 h 96"/>
                      <a:gd name="T4" fmla="*/ 0 w 71"/>
                      <a:gd name="T5" fmla="*/ 0 h 96"/>
                      <a:gd name="T6" fmla="*/ 0 w 71"/>
                      <a:gd name="T7" fmla="*/ 0 h 96"/>
                      <a:gd name="T8" fmla="*/ 0 w 71"/>
                      <a:gd name="T9" fmla="*/ 0 h 96"/>
                      <a:gd name="T10" fmla="*/ 0 w 71"/>
                      <a:gd name="T11" fmla="*/ 0 h 96"/>
                      <a:gd name="T12" fmla="*/ 0 w 71"/>
                      <a:gd name="T13" fmla="*/ 0 h 96"/>
                      <a:gd name="T14" fmla="*/ 0 w 71"/>
                      <a:gd name="T15" fmla="*/ 0 h 96"/>
                      <a:gd name="T16" fmla="*/ 0 w 71"/>
                      <a:gd name="T17" fmla="*/ 0 h 96"/>
                      <a:gd name="T18" fmla="*/ 0 w 71"/>
                      <a:gd name="T19" fmla="*/ 0 h 96"/>
                      <a:gd name="T20" fmla="*/ 0 w 71"/>
                      <a:gd name="T21" fmla="*/ 0 h 96"/>
                      <a:gd name="T22" fmla="*/ 0 w 71"/>
                      <a:gd name="T23" fmla="*/ 0 h 96"/>
                      <a:gd name="T24" fmla="*/ 0 w 71"/>
                      <a:gd name="T25" fmla="*/ 0 h 96"/>
                      <a:gd name="T26" fmla="*/ 0 w 71"/>
                      <a:gd name="T27" fmla="*/ 0 h 96"/>
                      <a:gd name="T28" fmla="*/ 0 w 71"/>
                      <a:gd name="T29" fmla="*/ 0 h 96"/>
                      <a:gd name="T30" fmla="*/ 0 w 71"/>
                      <a:gd name="T31" fmla="*/ 0 h 96"/>
                      <a:gd name="T32" fmla="*/ 0 w 71"/>
                      <a:gd name="T33" fmla="*/ 0 h 96"/>
                      <a:gd name="T34" fmla="*/ 0 w 71"/>
                      <a:gd name="T35" fmla="*/ 0 h 96"/>
                      <a:gd name="T36" fmla="*/ 0 w 71"/>
                      <a:gd name="T37" fmla="*/ 0 h 96"/>
                      <a:gd name="T38" fmla="*/ 0 w 71"/>
                      <a:gd name="T39" fmla="*/ 0 h 96"/>
                      <a:gd name="T40" fmla="*/ 0 w 71"/>
                      <a:gd name="T41" fmla="*/ 0 h 96"/>
                      <a:gd name="T42" fmla="*/ 0 w 71"/>
                      <a:gd name="T43" fmla="*/ 0 h 96"/>
                      <a:gd name="T44" fmla="*/ 0 w 71"/>
                      <a:gd name="T45" fmla="*/ 0 h 96"/>
                      <a:gd name="T46" fmla="*/ 0 w 71"/>
                      <a:gd name="T47" fmla="*/ 0 h 96"/>
                      <a:gd name="T48" fmla="*/ 0 w 71"/>
                      <a:gd name="T49" fmla="*/ 0 h 96"/>
                      <a:gd name="T50" fmla="*/ 0 w 71"/>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
                      <a:gd name="T79" fmla="*/ 0 h 96"/>
                      <a:gd name="T80" fmla="*/ 71 w 71"/>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 h="96">
                        <a:moveTo>
                          <a:pt x="66" y="96"/>
                        </a:moveTo>
                        <a:lnTo>
                          <a:pt x="69" y="92"/>
                        </a:lnTo>
                        <a:lnTo>
                          <a:pt x="71" y="77"/>
                        </a:lnTo>
                        <a:lnTo>
                          <a:pt x="68" y="61"/>
                        </a:lnTo>
                        <a:lnTo>
                          <a:pt x="63" y="46"/>
                        </a:lnTo>
                        <a:lnTo>
                          <a:pt x="55" y="33"/>
                        </a:lnTo>
                        <a:lnTo>
                          <a:pt x="44" y="20"/>
                        </a:lnTo>
                        <a:lnTo>
                          <a:pt x="32" y="10"/>
                        </a:lnTo>
                        <a:lnTo>
                          <a:pt x="16" y="4"/>
                        </a:lnTo>
                        <a:lnTo>
                          <a:pt x="0" y="0"/>
                        </a:lnTo>
                        <a:lnTo>
                          <a:pt x="0" y="9"/>
                        </a:lnTo>
                        <a:lnTo>
                          <a:pt x="14" y="12"/>
                        </a:lnTo>
                        <a:lnTo>
                          <a:pt x="27" y="19"/>
                        </a:lnTo>
                        <a:lnTo>
                          <a:pt x="37" y="27"/>
                        </a:lnTo>
                        <a:lnTo>
                          <a:pt x="46" y="37"/>
                        </a:lnTo>
                        <a:lnTo>
                          <a:pt x="54" y="50"/>
                        </a:lnTo>
                        <a:lnTo>
                          <a:pt x="59" y="63"/>
                        </a:lnTo>
                        <a:lnTo>
                          <a:pt x="60" y="77"/>
                        </a:lnTo>
                        <a:lnTo>
                          <a:pt x="60" y="92"/>
                        </a:lnTo>
                        <a:lnTo>
                          <a:pt x="63" y="87"/>
                        </a:lnTo>
                        <a:lnTo>
                          <a:pt x="60" y="92"/>
                        </a:lnTo>
                        <a:lnTo>
                          <a:pt x="61" y="95"/>
                        </a:lnTo>
                        <a:lnTo>
                          <a:pt x="64" y="96"/>
                        </a:lnTo>
                        <a:lnTo>
                          <a:pt x="68" y="95"/>
                        </a:lnTo>
                        <a:lnTo>
                          <a:pt x="69" y="92"/>
                        </a:lnTo>
                        <a:lnTo>
                          <a:pt x="66" y="96"/>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95" name="Freeform 176"/>
                  <p:cNvSpPr>
                    <a:spLocks/>
                  </p:cNvSpPr>
                  <p:nvPr/>
                </p:nvSpPr>
                <p:spPr bwMode="auto">
                  <a:xfrm>
                    <a:off x="4967" y="2166"/>
                    <a:ext cx="6" cy="3"/>
                  </a:xfrm>
                  <a:custGeom>
                    <a:avLst/>
                    <a:gdLst>
                      <a:gd name="T0" fmla="*/ 0 w 38"/>
                      <a:gd name="T1" fmla="*/ 0 h 18"/>
                      <a:gd name="T2" fmla="*/ 0 w 38"/>
                      <a:gd name="T3" fmla="*/ 0 h 18"/>
                      <a:gd name="T4" fmla="*/ 0 w 38"/>
                      <a:gd name="T5" fmla="*/ 0 h 18"/>
                      <a:gd name="T6" fmla="*/ 0 w 38"/>
                      <a:gd name="T7" fmla="*/ 0 h 18"/>
                      <a:gd name="T8" fmla="*/ 0 w 38"/>
                      <a:gd name="T9" fmla="*/ 0 h 18"/>
                      <a:gd name="T10" fmla="*/ 0 w 38"/>
                      <a:gd name="T11" fmla="*/ 0 h 18"/>
                      <a:gd name="T12" fmla="*/ 0 w 38"/>
                      <a:gd name="T13" fmla="*/ 0 h 18"/>
                      <a:gd name="T14" fmla="*/ 0 w 38"/>
                      <a:gd name="T15" fmla="*/ 0 h 18"/>
                      <a:gd name="T16" fmla="*/ 0 w 38"/>
                      <a:gd name="T17" fmla="*/ 0 h 18"/>
                      <a:gd name="T18" fmla="*/ 0 w 38"/>
                      <a:gd name="T19" fmla="*/ 0 h 18"/>
                      <a:gd name="T20" fmla="*/ 0 w 38"/>
                      <a:gd name="T21" fmla="*/ 0 h 18"/>
                      <a:gd name="T22" fmla="*/ 0 w 38"/>
                      <a:gd name="T23" fmla="*/ 0 h 18"/>
                      <a:gd name="T24" fmla="*/ 0 w 38"/>
                      <a:gd name="T25" fmla="*/ 0 h 18"/>
                      <a:gd name="T26" fmla="*/ 0 w 38"/>
                      <a:gd name="T27" fmla="*/ 0 h 18"/>
                      <a:gd name="T28" fmla="*/ 0 w 38"/>
                      <a:gd name="T29" fmla="*/ 0 h 18"/>
                      <a:gd name="T30" fmla="*/ 0 w 38"/>
                      <a:gd name="T31" fmla="*/ 0 h 18"/>
                      <a:gd name="T32" fmla="*/ 0 w 38"/>
                      <a:gd name="T33" fmla="*/ 0 h 18"/>
                      <a:gd name="T34" fmla="*/ 0 w 3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18"/>
                      <a:gd name="T56" fmla="*/ 38 w 3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18">
                        <a:moveTo>
                          <a:pt x="0" y="14"/>
                        </a:moveTo>
                        <a:lnTo>
                          <a:pt x="7" y="18"/>
                        </a:lnTo>
                        <a:lnTo>
                          <a:pt x="13" y="16"/>
                        </a:lnTo>
                        <a:lnTo>
                          <a:pt x="21" y="14"/>
                        </a:lnTo>
                        <a:lnTo>
                          <a:pt x="30" y="12"/>
                        </a:lnTo>
                        <a:lnTo>
                          <a:pt x="38" y="9"/>
                        </a:lnTo>
                        <a:lnTo>
                          <a:pt x="35" y="0"/>
                        </a:lnTo>
                        <a:lnTo>
                          <a:pt x="27" y="3"/>
                        </a:lnTo>
                        <a:lnTo>
                          <a:pt x="18" y="5"/>
                        </a:lnTo>
                        <a:lnTo>
                          <a:pt x="11" y="7"/>
                        </a:lnTo>
                        <a:lnTo>
                          <a:pt x="5" y="9"/>
                        </a:lnTo>
                        <a:lnTo>
                          <a:pt x="12" y="14"/>
                        </a:lnTo>
                        <a:lnTo>
                          <a:pt x="5" y="9"/>
                        </a:lnTo>
                        <a:lnTo>
                          <a:pt x="3" y="12"/>
                        </a:lnTo>
                        <a:lnTo>
                          <a:pt x="2" y="15"/>
                        </a:lnTo>
                        <a:lnTo>
                          <a:pt x="4" y="17"/>
                        </a:lnTo>
                        <a:lnTo>
                          <a:pt x="7" y="18"/>
                        </a:lnTo>
                        <a:lnTo>
                          <a:pt x="0" y="14"/>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96" name="Freeform 177"/>
                  <p:cNvSpPr>
                    <a:spLocks/>
                  </p:cNvSpPr>
                  <p:nvPr/>
                </p:nvSpPr>
                <p:spPr bwMode="auto">
                  <a:xfrm>
                    <a:off x="4959" y="2156"/>
                    <a:ext cx="10" cy="12"/>
                  </a:xfrm>
                  <a:custGeom>
                    <a:avLst/>
                    <a:gdLst>
                      <a:gd name="T0" fmla="*/ 0 w 72"/>
                      <a:gd name="T1" fmla="*/ 0 h 89"/>
                      <a:gd name="T2" fmla="*/ 0 w 72"/>
                      <a:gd name="T3" fmla="*/ 0 h 89"/>
                      <a:gd name="T4" fmla="*/ 0 w 72"/>
                      <a:gd name="T5" fmla="*/ 0 h 89"/>
                      <a:gd name="T6" fmla="*/ 0 w 72"/>
                      <a:gd name="T7" fmla="*/ 0 h 89"/>
                      <a:gd name="T8" fmla="*/ 0 w 72"/>
                      <a:gd name="T9" fmla="*/ 0 h 89"/>
                      <a:gd name="T10" fmla="*/ 0 w 72"/>
                      <a:gd name="T11" fmla="*/ 0 h 89"/>
                      <a:gd name="T12" fmla="*/ 0 w 72"/>
                      <a:gd name="T13" fmla="*/ 0 h 89"/>
                      <a:gd name="T14" fmla="*/ 0 w 72"/>
                      <a:gd name="T15" fmla="*/ 0 h 89"/>
                      <a:gd name="T16" fmla="*/ 0 w 72"/>
                      <a:gd name="T17" fmla="*/ 0 h 89"/>
                      <a:gd name="T18" fmla="*/ 0 w 72"/>
                      <a:gd name="T19" fmla="*/ 0 h 89"/>
                      <a:gd name="T20" fmla="*/ 0 w 72"/>
                      <a:gd name="T21" fmla="*/ 0 h 89"/>
                      <a:gd name="T22" fmla="*/ 0 w 72"/>
                      <a:gd name="T23" fmla="*/ 0 h 89"/>
                      <a:gd name="T24" fmla="*/ 0 w 72"/>
                      <a:gd name="T25" fmla="*/ 0 h 89"/>
                      <a:gd name="T26" fmla="*/ 0 w 72"/>
                      <a:gd name="T27" fmla="*/ 0 h 89"/>
                      <a:gd name="T28" fmla="*/ 0 w 72"/>
                      <a:gd name="T29" fmla="*/ 0 h 89"/>
                      <a:gd name="T30" fmla="*/ 0 w 72"/>
                      <a:gd name="T31" fmla="*/ 0 h 89"/>
                      <a:gd name="T32" fmla="*/ 0 w 72"/>
                      <a:gd name="T33" fmla="*/ 0 h 89"/>
                      <a:gd name="T34" fmla="*/ 0 w 72"/>
                      <a:gd name="T35" fmla="*/ 0 h 89"/>
                      <a:gd name="T36" fmla="*/ 0 w 72"/>
                      <a:gd name="T37" fmla="*/ 0 h 89"/>
                      <a:gd name="T38" fmla="*/ 0 w 72"/>
                      <a:gd name="T39" fmla="*/ 0 h 89"/>
                      <a:gd name="T40" fmla="*/ 0 w 72"/>
                      <a:gd name="T41" fmla="*/ 0 h 89"/>
                      <a:gd name="T42" fmla="*/ 0 w 72"/>
                      <a:gd name="T43" fmla="*/ 0 h 89"/>
                      <a:gd name="T44" fmla="*/ 0 w 72"/>
                      <a:gd name="T45" fmla="*/ 0 h 89"/>
                      <a:gd name="T46" fmla="*/ 0 w 72"/>
                      <a:gd name="T47" fmla="*/ 0 h 89"/>
                      <a:gd name="T48" fmla="*/ 0 w 72"/>
                      <a:gd name="T49" fmla="*/ 0 h 89"/>
                      <a:gd name="T50" fmla="*/ 0 w 72"/>
                      <a:gd name="T51" fmla="*/ 0 h 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9"/>
                      <a:gd name="T80" fmla="*/ 72 w 72"/>
                      <a:gd name="T81" fmla="*/ 89 h 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9">
                        <a:moveTo>
                          <a:pt x="3" y="0"/>
                        </a:moveTo>
                        <a:lnTo>
                          <a:pt x="3" y="9"/>
                        </a:lnTo>
                        <a:lnTo>
                          <a:pt x="20" y="16"/>
                        </a:lnTo>
                        <a:lnTo>
                          <a:pt x="32" y="25"/>
                        </a:lnTo>
                        <a:lnTo>
                          <a:pt x="44" y="36"/>
                        </a:lnTo>
                        <a:lnTo>
                          <a:pt x="50" y="47"/>
                        </a:lnTo>
                        <a:lnTo>
                          <a:pt x="56" y="59"/>
                        </a:lnTo>
                        <a:lnTo>
                          <a:pt x="59" y="71"/>
                        </a:lnTo>
                        <a:lnTo>
                          <a:pt x="62" y="80"/>
                        </a:lnTo>
                        <a:lnTo>
                          <a:pt x="60" y="89"/>
                        </a:lnTo>
                        <a:lnTo>
                          <a:pt x="72" y="89"/>
                        </a:lnTo>
                        <a:lnTo>
                          <a:pt x="71" y="80"/>
                        </a:lnTo>
                        <a:lnTo>
                          <a:pt x="68" y="69"/>
                        </a:lnTo>
                        <a:lnTo>
                          <a:pt x="65" y="56"/>
                        </a:lnTo>
                        <a:lnTo>
                          <a:pt x="59" y="43"/>
                        </a:lnTo>
                        <a:lnTo>
                          <a:pt x="50" y="30"/>
                        </a:lnTo>
                        <a:lnTo>
                          <a:pt x="39" y="18"/>
                        </a:lnTo>
                        <a:lnTo>
                          <a:pt x="25" y="7"/>
                        </a:lnTo>
                        <a:lnTo>
                          <a:pt x="5" y="0"/>
                        </a:lnTo>
                        <a:lnTo>
                          <a:pt x="5" y="9"/>
                        </a:lnTo>
                        <a:lnTo>
                          <a:pt x="5" y="0"/>
                        </a:lnTo>
                        <a:lnTo>
                          <a:pt x="2" y="2"/>
                        </a:lnTo>
                        <a:lnTo>
                          <a:pt x="0" y="4"/>
                        </a:lnTo>
                        <a:lnTo>
                          <a:pt x="1" y="7"/>
                        </a:lnTo>
                        <a:lnTo>
                          <a:pt x="3" y="9"/>
                        </a:lnTo>
                        <a:lnTo>
                          <a:pt x="3"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97" name="Freeform 178"/>
                  <p:cNvSpPr>
                    <a:spLocks/>
                  </p:cNvSpPr>
                  <p:nvPr/>
                </p:nvSpPr>
                <p:spPr bwMode="auto">
                  <a:xfrm>
                    <a:off x="4970" y="2171"/>
                    <a:ext cx="4" cy="3"/>
                  </a:xfrm>
                  <a:custGeom>
                    <a:avLst/>
                    <a:gdLst>
                      <a:gd name="T0" fmla="*/ 0 w 30"/>
                      <a:gd name="T1" fmla="*/ 0 h 18"/>
                      <a:gd name="T2" fmla="*/ 0 w 30"/>
                      <a:gd name="T3" fmla="*/ 0 h 18"/>
                      <a:gd name="T4" fmla="*/ 0 w 30"/>
                      <a:gd name="T5" fmla="*/ 0 h 18"/>
                      <a:gd name="T6" fmla="*/ 0 w 30"/>
                      <a:gd name="T7" fmla="*/ 0 h 18"/>
                      <a:gd name="T8" fmla="*/ 0 w 30"/>
                      <a:gd name="T9" fmla="*/ 0 h 18"/>
                      <a:gd name="T10" fmla="*/ 0 w 30"/>
                      <a:gd name="T11" fmla="*/ 0 h 18"/>
                      <a:gd name="T12" fmla="*/ 0 w 30"/>
                      <a:gd name="T13" fmla="*/ 0 h 18"/>
                      <a:gd name="T14" fmla="*/ 0 w 30"/>
                      <a:gd name="T15" fmla="*/ 0 h 18"/>
                      <a:gd name="T16" fmla="*/ 0 w 30"/>
                      <a:gd name="T17" fmla="*/ 0 h 18"/>
                      <a:gd name="T18" fmla="*/ 0 w 30"/>
                      <a:gd name="T19" fmla="*/ 0 h 18"/>
                      <a:gd name="T20" fmla="*/ 0 w 30"/>
                      <a:gd name="T21" fmla="*/ 0 h 18"/>
                      <a:gd name="T22" fmla="*/ 0 w 30"/>
                      <a:gd name="T23" fmla="*/ 0 h 18"/>
                      <a:gd name="T24" fmla="*/ 0 w 30"/>
                      <a:gd name="T25" fmla="*/ 0 h 18"/>
                      <a:gd name="T26" fmla="*/ 0 w 30"/>
                      <a:gd name="T27" fmla="*/ 0 h 18"/>
                      <a:gd name="T28" fmla="*/ 0 w 30"/>
                      <a:gd name="T29" fmla="*/ 0 h 18"/>
                      <a:gd name="T30" fmla="*/ 0 w 30"/>
                      <a:gd name="T31" fmla="*/ 0 h 18"/>
                      <a:gd name="T32" fmla="*/ 0 w 30"/>
                      <a:gd name="T33" fmla="*/ 0 h 18"/>
                      <a:gd name="T34" fmla="*/ 0 w 30"/>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18"/>
                      <a:gd name="T56" fmla="*/ 30 w 30"/>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18">
                        <a:moveTo>
                          <a:pt x="30" y="3"/>
                        </a:moveTo>
                        <a:lnTo>
                          <a:pt x="23" y="1"/>
                        </a:lnTo>
                        <a:lnTo>
                          <a:pt x="19" y="3"/>
                        </a:lnTo>
                        <a:lnTo>
                          <a:pt x="12" y="5"/>
                        </a:lnTo>
                        <a:lnTo>
                          <a:pt x="6" y="8"/>
                        </a:lnTo>
                        <a:lnTo>
                          <a:pt x="0" y="9"/>
                        </a:lnTo>
                        <a:lnTo>
                          <a:pt x="0" y="18"/>
                        </a:lnTo>
                        <a:lnTo>
                          <a:pt x="8" y="17"/>
                        </a:lnTo>
                        <a:lnTo>
                          <a:pt x="15" y="14"/>
                        </a:lnTo>
                        <a:lnTo>
                          <a:pt x="24" y="12"/>
                        </a:lnTo>
                        <a:lnTo>
                          <a:pt x="29" y="8"/>
                        </a:lnTo>
                        <a:lnTo>
                          <a:pt x="21" y="5"/>
                        </a:lnTo>
                        <a:lnTo>
                          <a:pt x="29" y="8"/>
                        </a:lnTo>
                        <a:lnTo>
                          <a:pt x="30" y="4"/>
                        </a:lnTo>
                        <a:lnTo>
                          <a:pt x="29" y="1"/>
                        </a:lnTo>
                        <a:lnTo>
                          <a:pt x="26" y="0"/>
                        </a:lnTo>
                        <a:lnTo>
                          <a:pt x="23" y="1"/>
                        </a:lnTo>
                        <a:lnTo>
                          <a:pt x="30" y="3"/>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98" name="Freeform 179"/>
                  <p:cNvSpPr>
                    <a:spLocks/>
                  </p:cNvSpPr>
                  <p:nvPr/>
                </p:nvSpPr>
                <p:spPr bwMode="auto">
                  <a:xfrm>
                    <a:off x="4968" y="2171"/>
                    <a:ext cx="7" cy="12"/>
                  </a:xfrm>
                  <a:custGeom>
                    <a:avLst/>
                    <a:gdLst>
                      <a:gd name="T0" fmla="*/ 0 w 46"/>
                      <a:gd name="T1" fmla="*/ 0 h 81"/>
                      <a:gd name="T2" fmla="*/ 0 w 46"/>
                      <a:gd name="T3" fmla="*/ 0 h 81"/>
                      <a:gd name="T4" fmla="*/ 0 w 46"/>
                      <a:gd name="T5" fmla="*/ 0 h 81"/>
                      <a:gd name="T6" fmla="*/ 0 w 46"/>
                      <a:gd name="T7" fmla="*/ 0 h 81"/>
                      <a:gd name="T8" fmla="*/ 0 w 46"/>
                      <a:gd name="T9" fmla="*/ 0 h 81"/>
                      <a:gd name="T10" fmla="*/ 0 w 46"/>
                      <a:gd name="T11" fmla="*/ 0 h 81"/>
                      <a:gd name="T12" fmla="*/ 0 w 46"/>
                      <a:gd name="T13" fmla="*/ 0 h 81"/>
                      <a:gd name="T14" fmla="*/ 0 w 46"/>
                      <a:gd name="T15" fmla="*/ 0 h 81"/>
                      <a:gd name="T16" fmla="*/ 0 w 46"/>
                      <a:gd name="T17" fmla="*/ 0 h 81"/>
                      <a:gd name="T18" fmla="*/ 0 w 46"/>
                      <a:gd name="T19" fmla="*/ 0 h 81"/>
                      <a:gd name="T20" fmla="*/ 0 w 46"/>
                      <a:gd name="T21" fmla="*/ 0 h 81"/>
                      <a:gd name="T22" fmla="*/ 0 w 46"/>
                      <a:gd name="T23" fmla="*/ 0 h 81"/>
                      <a:gd name="T24" fmla="*/ 0 w 46"/>
                      <a:gd name="T25" fmla="*/ 0 h 81"/>
                      <a:gd name="T26" fmla="*/ 0 w 46"/>
                      <a:gd name="T27" fmla="*/ 0 h 81"/>
                      <a:gd name="T28" fmla="*/ 0 w 46"/>
                      <a:gd name="T29" fmla="*/ 0 h 81"/>
                      <a:gd name="T30" fmla="*/ 0 w 46"/>
                      <a:gd name="T31" fmla="*/ 0 h 81"/>
                      <a:gd name="T32" fmla="*/ 0 w 46"/>
                      <a:gd name="T33" fmla="*/ 0 h 81"/>
                      <a:gd name="T34" fmla="*/ 0 w 46"/>
                      <a:gd name="T35" fmla="*/ 0 h 81"/>
                      <a:gd name="T36" fmla="*/ 0 w 46"/>
                      <a:gd name="T37" fmla="*/ 0 h 81"/>
                      <a:gd name="T38" fmla="*/ 0 w 46"/>
                      <a:gd name="T39" fmla="*/ 0 h 81"/>
                      <a:gd name="T40" fmla="*/ 0 w 46"/>
                      <a:gd name="T41" fmla="*/ 0 h 81"/>
                      <a:gd name="T42" fmla="*/ 0 w 46"/>
                      <a:gd name="T43" fmla="*/ 0 h 81"/>
                      <a:gd name="T44" fmla="*/ 0 w 46"/>
                      <a:gd name="T45" fmla="*/ 0 h 81"/>
                      <a:gd name="T46" fmla="*/ 0 w 46"/>
                      <a:gd name="T47" fmla="*/ 0 h 81"/>
                      <a:gd name="T48" fmla="*/ 0 w 46"/>
                      <a:gd name="T49" fmla="*/ 0 h 81"/>
                      <a:gd name="T50" fmla="*/ 0 w 46"/>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81"/>
                      <a:gd name="T80" fmla="*/ 46 w 46"/>
                      <a:gd name="T81" fmla="*/ 81 h 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81">
                        <a:moveTo>
                          <a:pt x="0" y="74"/>
                        </a:moveTo>
                        <a:lnTo>
                          <a:pt x="5" y="81"/>
                        </a:lnTo>
                        <a:lnTo>
                          <a:pt x="22" y="77"/>
                        </a:lnTo>
                        <a:lnTo>
                          <a:pt x="34" y="68"/>
                        </a:lnTo>
                        <a:lnTo>
                          <a:pt x="42" y="56"/>
                        </a:lnTo>
                        <a:lnTo>
                          <a:pt x="44" y="44"/>
                        </a:lnTo>
                        <a:lnTo>
                          <a:pt x="46" y="32"/>
                        </a:lnTo>
                        <a:lnTo>
                          <a:pt x="44" y="20"/>
                        </a:lnTo>
                        <a:lnTo>
                          <a:pt x="41" y="8"/>
                        </a:lnTo>
                        <a:lnTo>
                          <a:pt x="38" y="0"/>
                        </a:lnTo>
                        <a:lnTo>
                          <a:pt x="29" y="2"/>
                        </a:lnTo>
                        <a:lnTo>
                          <a:pt x="32" y="10"/>
                        </a:lnTo>
                        <a:lnTo>
                          <a:pt x="35" y="20"/>
                        </a:lnTo>
                        <a:lnTo>
                          <a:pt x="35" y="32"/>
                        </a:lnTo>
                        <a:lnTo>
                          <a:pt x="35" y="44"/>
                        </a:lnTo>
                        <a:lnTo>
                          <a:pt x="33" y="54"/>
                        </a:lnTo>
                        <a:lnTo>
                          <a:pt x="27" y="62"/>
                        </a:lnTo>
                        <a:lnTo>
                          <a:pt x="19" y="68"/>
                        </a:lnTo>
                        <a:lnTo>
                          <a:pt x="5" y="72"/>
                        </a:lnTo>
                        <a:lnTo>
                          <a:pt x="9" y="79"/>
                        </a:lnTo>
                        <a:lnTo>
                          <a:pt x="5" y="72"/>
                        </a:lnTo>
                        <a:lnTo>
                          <a:pt x="1" y="73"/>
                        </a:lnTo>
                        <a:lnTo>
                          <a:pt x="0" y="76"/>
                        </a:lnTo>
                        <a:lnTo>
                          <a:pt x="1" y="80"/>
                        </a:lnTo>
                        <a:lnTo>
                          <a:pt x="5" y="81"/>
                        </a:lnTo>
                        <a:lnTo>
                          <a:pt x="0" y="74"/>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199" name="Freeform 180"/>
                  <p:cNvSpPr>
                    <a:spLocks/>
                  </p:cNvSpPr>
                  <p:nvPr/>
                </p:nvSpPr>
                <p:spPr bwMode="auto">
                  <a:xfrm>
                    <a:off x="4968" y="2172"/>
                    <a:ext cx="3" cy="11"/>
                  </a:xfrm>
                  <a:custGeom>
                    <a:avLst/>
                    <a:gdLst>
                      <a:gd name="T0" fmla="*/ 0 w 20"/>
                      <a:gd name="T1" fmla="*/ 0 h 73"/>
                      <a:gd name="T2" fmla="*/ 0 w 20"/>
                      <a:gd name="T3" fmla="*/ 0 h 73"/>
                      <a:gd name="T4" fmla="*/ 0 w 20"/>
                      <a:gd name="T5" fmla="*/ 0 h 73"/>
                      <a:gd name="T6" fmla="*/ 0 w 20"/>
                      <a:gd name="T7" fmla="*/ 0 h 73"/>
                      <a:gd name="T8" fmla="*/ 0 w 20"/>
                      <a:gd name="T9" fmla="*/ 0 h 73"/>
                      <a:gd name="T10" fmla="*/ 0 w 20"/>
                      <a:gd name="T11" fmla="*/ 0 h 73"/>
                      <a:gd name="T12" fmla="*/ 0 w 20"/>
                      <a:gd name="T13" fmla="*/ 0 h 73"/>
                      <a:gd name="T14" fmla="*/ 0 w 20"/>
                      <a:gd name="T15" fmla="*/ 0 h 73"/>
                      <a:gd name="T16" fmla="*/ 0 w 20"/>
                      <a:gd name="T17" fmla="*/ 0 h 73"/>
                      <a:gd name="T18" fmla="*/ 0 w 20"/>
                      <a:gd name="T19" fmla="*/ 0 h 73"/>
                      <a:gd name="T20" fmla="*/ 0 w 20"/>
                      <a:gd name="T21" fmla="*/ 0 h 73"/>
                      <a:gd name="T22" fmla="*/ 0 w 20"/>
                      <a:gd name="T23" fmla="*/ 0 h 73"/>
                      <a:gd name="T24" fmla="*/ 0 w 20"/>
                      <a:gd name="T25" fmla="*/ 0 h 73"/>
                      <a:gd name="T26" fmla="*/ 0 w 20"/>
                      <a:gd name="T27" fmla="*/ 0 h 73"/>
                      <a:gd name="T28" fmla="*/ 0 w 20"/>
                      <a:gd name="T29" fmla="*/ 0 h 73"/>
                      <a:gd name="T30" fmla="*/ 0 w 20"/>
                      <a:gd name="T31" fmla="*/ 0 h 73"/>
                      <a:gd name="T32" fmla="*/ 0 w 20"/>
                      <a:gd name="T33" fmla="*/ 0 h 73"/>
                      <a:gd name="T34" fmla="*/ 0 w 20"/>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73"/>
                      <a:gd name="T56" fmla="*/ 20 w 20"/>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73">
                        <a:moveTo>
                          <a:pt x="8" y="0"/>
                        </a:moveTo>
                        <a:lnTo>
                          <a:pt x="4" y="5"/>
                        </a:lnTo>
                        <a:lnTo>
                          <a:pt x="8" y="20"/>
                        </a:lnTo>
                        <a:lnTo>
                          <a:pt x="9" y="37"/>
                        </a:lnTo>
                        <a:lnTo>
                          <a:pt x="8" y="52"/>
                        </a:lnTo>
                        <a:lnTo>
                          <a:pt x="0" y="68"/>
                        </a:lnTo>
                        <a:lnTo>
                          <a:pt x="9" y="73"/>
                        </a:lnTo>
                        <a:lnTo>
                          <a:pt x="17" y="55"/>
                        </a:lnTo>
                        <a:lnTo>
                          <a:pt x="20" y="37"/>
                        </a:lnTo>
                        <a:lnTo>
                          <a:pt x="17" y="20"/>
                        </a:lnTo>
                        <a:lnTo>
                          <a:pt x="13" y="3"/>
                        </a:lnTo>
                        <a:lnTo>
                          <a:pt x="8" y="9"/>
                        </a:lnTo>
                        <a:lnTo>
                          <a:pt x="13" y="3"/>
                        </a:lnTo>
                        <a:lnTo>
                          <a:pt x="10" y="0"/>
                        </a:lnTo>
                        <a:lnTo>
                          <a:pt x="7" y="0"/>
                        </a:lnTo>
                        <a:lnTo>
                          <a:pt x="5" y="2"/>
                        </a:lnTo>
                        <a:lnTo>
                          <a:pt x="4" y="5"/>
                        </a:lnTo>
                        <a:lnTo>
                          <a:pt x="8"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00" name="Freeform 181"/>
                  <p:cNvSpPr>
                    <a:spLocks/>
                  </p:cNvSpPr>
                  <p:nvPr/>
                </p:nvSpPr>
                <p:spPr bwMode="auto">
                  <a:xfrm>
                    <a:off x="4920" y="2223"/>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2" y="2"/>
                        </a:lnTo>
                        <a:lnTo>
                          <a:pt x="0" y="4"/>
                        </a:lnTo>
                        <a:lnTo>
                          <a:pt x="1" y="7"/>
                        </a:lnTo>
                        <a:lnTo>
                          <a:pt x="4" y="9"/>
                        </a:lnTo>
                        <a:lnTo>
                          <a:pt x="6" y="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01" name="Freeform 182"/>
                  <p:cNvSpPr>
                    <a:spLocks/>
                  </p:cNvSpPr>
                  <p:nvPr/>
                </p:nvSpPr>
                <p:spPr bwMode="auto">
                  <a:xfrm>
                    <a:off x="4920" y="2223"/>
                    <a:ext cx="51" cy="5"/>
                  </a:xfrm>
                  <a:custGeom>
                    <a:avLst/>
                    <a:gdLst>
                      <a:gd name="T0" fmla="*/ 1 w 353"/>
                      <a:gd name="T1" fmla="*/ 0 h 36"/>
                      <a:gd name="T2" fmla="*/ 1 w 353"/>
                      <a:gd name="T3" fmla="*/ 0 h 36"/>
                      <a:gd name="T4" fmla="*/ 1 w 353"/>
                      <a:gd name="T5" fmla="*/ 0 h 36"/>
                      <a:gd name="T6" fmla="*/ 1 w 353"/>
                      <a:gd name="T7" fmla="*/ 0 h 36"/>
                      <a:gd name="T8" fmla="*/ 1 w 353"/>
                      <a:gd name="T9" fmla="*/ 0 h 36"/>
                      <a:gd name="T10" fmla="*/ 1 w 353"/>
                      <a:gd name="T11" fmla="*/ 0 h 36"/>
                      <a:gd name="T12" fmla="*/ 1 w 353"/>
                      <a:gd name="T13" fmla="*/ 0 h 36"/>
                      <a:gd name="T14" fmla="*/ 1 w 353"/>
                      <a:gd name="T15" fmla="*/ 0 h 36"/>
                      <a:gd name="T16" fmla="*/ 0 w 353"/>
                      <a:gd name="T17" fmla="*/ 0 h 36"/>
                      <a:gd name="T18" fmla="*/ 0 w 353"/>
                      <a:gd name="T19" fmla="*/ 0 h 36"/>
                      <a:gd name="T20" fmla="*/ 0 w 353"/>
                      <a:gd name="T21" fmla="*/ 0 h 36"/>
                      <a:gd name="T22" fmla="*/ 0 w 353"/>
                      <a:gd name="T23" fmla="*/ 0 h 36"/>
                      <a:gd name="T24" fmla="*/ 0 w 353"/>
                      <a:gd name="T25" fmla="*/ 0 h 36"/>
                      <a:gd name="T26" fmla="*/ 0 w 353"/>
                      <a:gd name="T27" fmla="*/ 0 h 36"/>
                      <a:gd name="T28" fmla="*/ 0 w 353"/>
                      <a:gd name="T29" fmla="*/ 0 h 36"/>
                      <a:gd name="T30" fmla="*/ 0 w 353"/>
                      <a:gd name="T31" fmla="*/ 0 h 36"/>
                      <a:gd name="T32" fmla="*/ 0 w 353"/>
                      <a:gd name="T33" fmla="*/ 0 h 36"/>
                      <a:gd name="T34" fmla="*/ 0 w 353"/>
                      <a:gd name="T35" fmla="*/ 0 h 36"/>
                      <a:gd name="T36" fmla="*/ 0 w 353"/>
                      <a:gd name="T37" fmla="*/ 0 h 36"/>
                      <a:gd name="T38" fmla="*/ 0 w 353"/>
                      <a:gd name="T39" fmla="*/ 0 h 36"/>
                      <a:gd name="T40" fmla="*/ 0 w 353"/>
                      <a:gd name="T41" fmla="*/ 0 h 36"/>
                      <a:gd name="T42" fmla="*/ 0 w 353"/>
                      <a:gd name="T43" fmla="*/ 0 h 36"/>
                      <a:gd name="T44" fmla="*/ 0 w 353"/>
                      <a:gd name="T45" fmla="*/ 0 h 36"/>
                      <a:gd name="T46" fmla="*/ 0 w 353"/>
                      <a:gd name="T47" fmla="*/ 0 h 36"/>
                      <a:gd name="T48" fmla="*/ 0 w 353"/>
                      <a:gd name="T49" fmla="*/ 0 h 36"/>
                      <a:gd name="T50" fmla="*/ 0 w 353"/>
                      <a:gd name="T51" fmla="*/ 0 h 36"/>
                      <a:gd name="T52" fmla="*/ 1 w 353"/>
                      <a:gd name="T53" fmla="*/ 0 h 36"/>
                      <a:gd name="T54" fmla="*/ 1 w 353"/>
                      <a:gd name="T55" fmla="*/ 0 h 36"/>
                      <a:gd name="T56" fmla="*/ 1 w 353"/>
                      <a:gd name="T57" fmla="*/ 0 h 36"/>
                      <a:gd name="T58" fmla="*/ 1 w 353"/>
                      <a:gd name="T59" fmla="*/ 0 h 36"/>
                      <a:gd name="T60" fmla="*/ 1 w 353"/>
                      <a:gd name="T61" fmla="*/ 0 h 36"/>
                      <a:gd name="T62" fmla="*/ 1 w 353"/>
                      <a:gd name="T63" fmla="*/ 0 h 36"/>
                      <a:gd name="T64" fmla="*/ 1 w 353"/>
                      <a:gd name="T65" fmla="*/ 0 h 36"/>
                      <a:gd name="T66" fmla="*/ 1 w 353"/>
                      <a:gd name="T67" fmla="*/ 0 h 36"/>
                      <a:gd name="T68" fmla="*/ 1 w 353"/>
                      <a:gd name="T69" fmla="*/ 0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36"/>
                      <a:gd name="T107" fmla="*/ 353 w 353"/>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36">
                        <a:moveTo>
                          <a:pt x="349" y="3"/>
                        </a:moveTo>
                        <a:lnTo>
                          <a:pt x="333" y="9"/>
                        </a:lnTo>
                        <a:lnTo>
                          <a:pt x="313" y="16"/>
                        </a:lnTo>
                        <a:lnTo>
                          <a:pt x="292" y="19"/>
                        </a:lnTo>
                        <a:lnTo>
                          <a:pt x="268" y="23"/>
                        </a:lnTo>
                        <a:lnTo>
                          <a:pt x="243" y="25"/>
                        </a:lnTo>
                        <a:lnTo>
                          <a:pt x="217" y="25"/>
                        </a:lnTo>
                        <a:lnTo>
                          <a:pt x="190" y="25"/>
                        </a:lnTo>
                        <a:lnTo>
                          <a:pt x="163" y="25"/>
                        </a:lnTo>
                        <a:lnTo>
                          <a:pt x="138" y="24"/>
                        </a:lnTo>
                        <a:lnTo>
                          <a:pt x="112" y="22"/>
                        </a:lnTo>
                        <a:lnTo>
                          <a:pt x="87" y="18"/>
                        </a:lnTo>
                        <a:lnTo>
                          <a:pt x="65" y="15"/>
                        </a:lnTo>
                        <a:lnTo>
                          <a:pt x="44" y="12"/>
                        </a:lnTo>
                        <a:lnTo>
                          <a:pt x="28" y="8"/>
                        </a:lnTo>
                        <a:lnTo>
                          <a:pt x="13" y="4"/>
                        </a:lnTo>
                        <a:lnTo>
                          <a:pt x="2" y="0"/>
                        </a:lnTo>
                        <a:lnTo>
                          <a:pt x="0" y="9"/>
                        </a:lnTo>
                        <a:lnTo>
                          <a:pt x="11" y="13"/>
                        </a:lnTo>
                        <a:lnTo>
                          <a:pt x="25" y="17"/>
                        </a:lnTo>
                        <a:lnTo>
                          <a:pt x="44" y="21"/>
                        </a:lnTo>
                        <a:lnTo>
                          <a:pt x="65" y="24"/>
                        </a:lnTo>
                        <a:lnTo>
                          <a:pt x="87" y="27"/>
                        </a:lnTo>
                        <a:lnTo>
                          <a:pt x="112" y="31"/>
                        </a:lnTo>
                        <a:lnTo>
                          <a:pt x="138" y="33"/>
                        </a:lnTo>
                        <a:lnTo>
                          <a:pt x="163" y="34"/>
                        </a:lnTo>
                        <a:lnTo>
                          <a:pt x="190" y="36"/>
                        </a:lnTo>
                        <a:lnTo>
                          <a:pt x="217" y="36"/>
                        </a:lnTo>
                        <a:lnTo>
                          <a:pt x="243" y="34"/>
                        </a:lnTo>
                        <a:lnTo>
                          <a:pt x="268" y="32"/>
                        </a:lnTo>
                        <a:lnTo>
                          <a:pt x="292" y="28"/>
                        </a:lnTo>
                        <a:lnTo>
                          <a:pt x="315" y="25"/>
                        </a:lnTo>
                        <a:lnTo>
                          <a:pt x="335" y="18"/>
                        </a:lnTo>
                        <a:lnTo>
                          <a:pt x="353" y="12"/>
                        </a:lnTo>
                        <a:lnTo>
                          <a:pt x="349" y="3"/>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02" name="Freeform 183"/>
                  <p:cNvSpPr>
                    <a:spLocks/>
                  </p:cNvSpPr>
                  <p:nvPr/>
                </p:nvSpPr>
                <p:spPr bwMode="auto">
                  <a:xfrm>
                    <a:off x="4970" y="2223"/>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4" y="9"/>
                        </a:moveTo>
                        <a:lnTo>
                          <a:pt x="6" y="6"/>
                        </a:lnTo>
                        <a:lnTo>
                          <a:pt x="6" y="2"/>
                        </a:lnTo>
                        <a:lnTo>
                          <a:pt x="3" y="0"/>
                        </a:lnTo>
                        <a:lnTo>
                          <a:pt x="0" y="0"/>
                        </a:lnTo>
                        <a:lnTo>
                          <a:pt x="4" y="9"/>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grpSp>
            <p:sp>
              <p:nvSpPr>
                <p:cNvPr id="1096" name="Freeform 184"/>
                <p:cNvSpPr>
                  <a:spLocks/>
                </p:cNvSpPr>
                <p:nvPr/>
              </p:nvSpPr>
              <p:spPr bwMode="auto">
                <a:xfrm>
                  <a:off x="4529" y="2112"/>
                  <a:ext cx="84" cy="94"/>
                </a:xfrm>
                <a:custGeom>
                  <a:avLst/>
                  <a:gdLst>
                    <a:gd name="T0" fmla="*/ 31 w 84"/>
                    <a:gd name="T1" fmla="*/ 0 h 94"/>
                    <a:gd name="T2" fmla="*/ 18 w 84"/>
                    <a:gd name="T3" fmla="*/ 17 h 94"/>
                    <a:gd name="T4" fmla="*/ 10 w 84"/>
                    <a:gd name="T5" fmla="*/ 29 h 94"/>
                    <a:gd name="T6" fmla="*/ 0 w 84"/>
                    <a:gd name="T7" fmla="*/ 56 h 94"/>
                    <a:gd name="T8" fmla="*/ 9 w 84"/>
                    <a:gd name="T9" fmla="*/ 86 h 94"/>
                    <a:gd name="T10" fmla="*/ 36 w 84"/>
                    <a:gd name="T11" fmla="*/ 93 h 94"/>
                    <a:gd name="T12" fmla="*/ 72 w 84"/>
                    <a:gd name="T13" fmla="*/ 89 h 94"/>
                    <a:gd name="T14" fmla="*/ 82 w 84"/>
                    <a:gd name="T15" fmla="*/ 65 h 94"/>
                    <a:gd name="T16" fmla="*/ 82 w 84"/>
                    <a:gd name="T17" fmla="*/ 35 h 94"/>
                    <a:gd name="T18" fmla="*/ 70 w 84"/>
                    <a:gd name="T19" fmla="*/ 15 h 94"/>
                    <a:gd name="T20" fmla="*/ 22 w 84"/>
                    <a:gd name="T21" fmla="*/ 15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94"/>
                    <a:gd name="T35" fmla="*/ 84 w 84"/>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94">
                      <a:moveTo>
                        <a:pt x="31" y="0"/>
                      </a:moveTo>
                      <a:cubicBezTo>
                        <a:pt x="26" y="6"/>
                        <a:pt x="21" y="12"/>
                        <a:pt x="18" y="17"/>
                      </a:cubicBezTo>
                      <a:cubicBezTo>
                        <a:pt x="15" y="22"/>
                        <a:pt x="13" y="23"/>
                        <a:pt x="10" y="29"/>
                      </a:cubicBezTo>
                      <a:cubicBezTo>
                        <a:pt x="7" y="35"/>
                        <a:pt x="0" y="47"/>
                        <a:pt x="0" y="56"/>
                      </a:cubicBezTo>
                      <a:cubicBezTo>
                        <a:pt x="0" y="65"/>
                        <a:pt x="3" y="80"/>
                        <a:pt x="9" y="86"/>
                      </a:cubicBezTo>
                      <a:cubicBezTo>
                        <a:pt x="15" y="92"/>
                        <a:pt x="26" y="93"/>
                        <a:pt x="36" y="93"/>
                      </a:cubicBezTo>
                      <a:cubicBezTo>
                        <a:pt x="46" y="93"/>
                        <a:pt x="64" y="94"/>
                        <a:pt x="72" y="89"/>
                      </a:cubicBezTo>
                      <a:cubicBezTo>
                        <a:pt x="80" y="84"/>
                        <a:pt x="80" y="74"/>
                        <a:pt x="82" y="65"/>
                      </a:cubicBezTo>
                      <a:cubicBezTo>
                        <a:pt x="84" y="56"/>
                        <a:pt x="84" y="43"/>
                        <a:pt x="82" y="35"/>
                      </a:cubicBezTo>
                      <a:cubicBezTo>
                        <a:pt x="80" y="27"/>
                        <a:pt x="80" y="18"/>
                        <a:pt x="70" y="15"/>
                      </a:cubicBezTo>
                      <a:cubicBezTo>
                        <a:pt x="60" y="12"/>
                        <a:pt x="41" y="13"/>
                        <a:pt x="22" y="15"/>
                      </a:cubicBezTo>
                    </a:path>
                  </a:pathLst>
                </a:custGeom>
                <a:solidFill>
                  <a:srgbClr val="CCFFCC"/>
                </a:solidFill>
                <a:ln w="9525">
                  <a:noFill/>
                  <a:round/>
                  <a:headEnd/>
                  <a:tailEn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sp>
              <p:nvSpPr>
                <p:cNvPr id="1097" name="Freeform 185"/>
                <p:cNvSpPr>
                  <a:spLocks/>
                </p:cNvSpPr>
                <p:nvPr/>
              </p:nvSpPr>
              <p:spPr bwMode="auto">
                <a:xfrm>
                  <a:off x="4356" y="2085"/>
                  <a:ext cx="66" cy="30"/>
                </a:xfrm>
                <a:custGeom>
                  <a:avLst/>
                  <a:gdLst>
                    <a:gd name="T0" fmla="*/ 47 w 66"/>
                    <a:gd name="T1" fmla="*/ 0 h 30"/>
                    <a:gd name="T2" fmla="*/ 66 w 66"/>
                    <a:gd name="T3" fmla="*/ 2 h 30"/>
                    <a:gd name="T4" fmla="*/ 66 w 66"/>
                    <a:gd name="T5" fmla="*/ 30 h 30"/>
                    <a:gd name="T6" fmla="*/ 56 w 66"/>
                    <a:gd name="T7" fmla="*/ 29 h 30"/>
                    <a:gd name="T8" fmla="*/ 56 w 66"/>
                    <a:gd name="T9" fmla="*/ 14 h 30"/>
                    <a:gd name="T10" fmla="*/ 44 w 66"/>
                    <a:gd name="T11" fmla="*/ 15 h 30"/>
                    <a:gd name="T12" fmla="*/ 0 w 66"/>
                    <a:gd name="T13" fmla="*/ 17 h 30"/>
                    <a:gd name="T14" fmla="*/ 0 w 66"/>
                    <a:gd name="T15" fmla="*/ 2 h 30"/>
                    <a:gd name="T16" fmla="*/ 47 w 66"/>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30"/>
                    <a:gd name="T29" fmla="*/ 66 w 6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30">
                      <a:moveTo>
                        <a:pt x="47" y="0"/>
                      </a:moveTo>
                      <a:lnTo>
                        <a:pt x="66" y="2"/>
                      </a:lnTo>
                      <a:lnTo>
                        <a:pt x="66" y="30"/>
                      </a:lnTo>
                      <a:lnTo>
                        <a:pt x="56" y="29"/>
                      </a:lnTo>
                      <a:lnTo>
                        <a:pt x="56" y="14"/>
                      </a:lnTo>
                      <a:lnTo>
                        <a:pt x="44" y="15"/>
                      </a:lnTo>
                      <a:lnTo>
                        <a:pt x="0" y="17"/>
                      </a:lnTo>
                      <a:lnTo>
                        <a:pt x="0" y="2"/>
                      </a:lnTo>
                      <a:lnTo>
                        <a:pt x="47" y="0"/>
                      </a:lnTo>
                      <a:close/>
                    </a:path>
                  </a:pathLst>
                </a:custGeom>
                <a:solidFill>
                  <a:srgbClr val="CCFFCC"/>
                </a:solidFill>
                <a:ln w="9525">
                  <a:solidFill>
                    <a:schemeClr val="tx1"/>
                  </a:solidFill>
                  <a:round/>
                  <a:headEnd/>
                  <a:tailEn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sp>
              <p:nvSpPr>
                <p:cNvPr id="1098" name="AutoShape 186"/>
                <p:cNvSpPr>
                  <a:spLocks noChangeArrowheads="1"/>
                </p:cNvSpPr>
                <p:nvPr/>
              </p:nvSpPr>
              <p:spPr bwMode="auto">
                <a:xfrm>
                  <a:off x="4272" y="1488"/>
                  <a:ext cx="1248" cy="240"/>
                </a:xfrm>
                <a:prstGeom prst="triangle">
                  <a:avLst>
                    <a:gd name="adj" fmla="val 50000"/>
                  </a:avLst>
                </a:prstGeom>
                <a:solidFill>
                  <a:srgbClr val="CC6600"/>
                </a:solidFill>
                <a:ln w="19050">
                  <a:solidFill>
                    <a:schemeClr val="tx1"/>
                  </a:solidFill>
                  <a:miter lim="800000"/>
                  <a:headEnd/>
                  <a:tailEnd/>
                </a:ln>
              </p:spPr>
              <p:txBody>
                <a:bodyPr wrap="none" anchor="ctr"/>
                <a:lstStyle/>
                <a:p>
                  <a:pPr eaLnBrk="0" fontAlgn="base" hangingPunct="0">
                    <a:spcBef>
                      <a:spcPct val="0"/>
                    </a:spcBef>
                    <a:spcAft>
                      <a:spcPct val="0"/>
                    </a:spcAft>
                  </a:pPr>
                  <a:endParaRPr lang="en-US" sz="4000" b="1">
                    <a:solidFill>
                      <a:srgbClr val="FFFF00"/>
                    </a:solidFill>
                    <a:latin typeface="Times New Roman" pitchFamily="18" charset="0"/>
                  </a:endParaRPr>
                </a:p>
              </p:txBody>
            </p:sp>
            <p:grpSp>
              <p:nvGrpSpPr>
                <p:cNvPr id="9" name="Group 187"/>
                <p:cNvGrpSpPr>
                  <a:grpSpLocks/>
                </p:cNvGrpSpPr>
                <p:nvPr/>
              </p:nvGrpSpPr>
              <p:grpSpPr bwMode="auto">
                <a:xfrm>
                  <a:off x="4368" y="2208"/>
                  <a:ext cx="288" cy="240"/>
                  <a:chOff x="4752" y="2304"/>
                  <a:chExt cx="240" cy="144"/>
                </a:xfrm>
              </p:grpSpPr>
              <p:sp>
                <p:nvSpPr>
                  <p:cNvPr id="1101" name="Line 188"/>
                  <p:cNvSpPr>
                    <a:spLocks noChangeShapeType="1"/>
                  </p:cNvSpPr>
                  <p:nvPr/>
                </p:nvSpPr>
                <p:spPr bwMode="auto">
                  <a:xfrm flipV="1">
                    <a:off x="4944" y="2304"/>
                    <a:ext cx="0" cy="144"/>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sp>
                <p:nvSpPr>
                  <p:cNvPr id="1102" name="Line 189"/>
                  <p:cNvSpPr>
                    <a:spLocks noChangeShapeType="1"/>
                  </p:cNvSpPr>
                  <p:nvPr/>
                </p:nvSpPr>
                <p:spPr bwMode="auto">
                  <a:xfrm flipV="1">
                    <a:off x="4800" y="2304"/>
                    <a:ext cx="0" cy="144"/>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sp>
                <p:nvSpPr>
                  <p:cNvPr id="1103" name="Line 190"/>
                  <p:cNvSpPr>
                    <a:spLocks noChangeShapeType="1"/>
                  </p:cNvSpPr>
                  <p:nvPr/>
                </p:nvSpPr>
                <p:spPr bwMode="auto">
                  <a:xfrm>
                    <a:off x="4752" y="2304"/>
                    <a:ext cx="240"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grpSp>
            <p:sp>
              <p:nvSpPr>
                <p:cNvPr id="1100" name="Line 191"/>
                <p:cNvSpPr>
                  <a:spLocks noChangeShapeType="1"/>
                </p:cNvSpPr>
                <p:nvPr/>
              </p:nvSpPr>
              <p:spPr bwMode="auto">
                <a:xfrm flipV="1">
                  <a:off x="4848" y="1728"/>
                  <a:ext cx="0" cy="720"/>
                </a:xfrm>
                <a:prstGeom prst="line">
                  <a:avLst/>
                </a:prstGeom>
                <a:noFill/>
                <a:ln w="9525">
                  <a:solidFill>
                    <a:schemeClr val="tx1"/>
                  </a:solidFill>
                  <a:round/>
                  <a:headEnd/>
                  <a:tailEnd/>
                </a:ln>
              </p:spPr>
              <p:txBody>
                <a:bodyPr wrap="none" anchor="ctr"/>
                <a:lstStyle/>
                <a:p>
                  <a:pPr fontAlgn="base">
                    <a:spcBef>
                      <a:spcPct val="0"/>
                    </a:spcBef>
                    <a:spcAft>
                      <a:spcPct val="0"/>
                    </a:spcAft>
                  </a:pPr>
                  <a:endParaRPr lang="en-US" sz="4000" b="1">
                    <a:solidFill>
                      <a:srgbClr val="FFFF00"/>
                    </a:solidFill>
                    <a:latin typeface="Times New Roman" pitchFamily="18" charset="0"/>
                  </a:endParaRPr>
                </a:p>
              </p:txBody>
            </p:sp>
            <p:graphicFrame>
              <p:nvGraphicFramePr>
                <p:cNvPr id="1029" name="Object 192"/>
                <p:cNvGraphicFramePr>
                  <a:graphicFrameLocks noChangeAspect="1"/>
                </p:cNvGraphicFramePr>
                <p:nvPr/>
              </p:nvGraphicFramePr>
              <p:xfrm>
                <a:off x="4944" y="2064"/>
                <a:ext cx="476" cy="384"/>
              </p:xfrm>
              <a:graphic>
                <a:graphicData uri="http://schemas.openxmlformats.org/presentationml/2006/ole">
                  <mc:AlternateContent xmlns:mc="http://schemas.openxmlformats.org/markup-compatibility/2006">
                    <mc:Choice xmlns:v="urn:schemas-microsoft-com:vml" Requires="v">
                      <p:oleObj spid="_x0000_s12160" name="Clip" r:id="rId10" imgW="2050999" imgH="1240841" progId="">
                        <p:embed/>
                      </p:oleObj>
                    </mc:Choice>
                    <mc:Fallback>
                      <p:oleObj name="Clip" r:id="rId10" imgW="2050999" imgH="1240841"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44" y="2064"/>
                              <a:ext cx="476"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193"/>
                <p:cNvGraphicFramePr>
                  <a:graphicFrameLocks noChangeAspect="1"/>
                </p:cNvGraphicFramePr>
                <p:nvPr/>
              </p:nvGraphicFramePr>
              <p:xfrm>
                <a:off x="5098" y="2036"/>
                <a:ext cx="246" cy="376"/>
              </p:xfrm>
              <a:graphic>
                <a:graphicData uri="http://schemas.openxmlformats.org/presentationml/2006/ole">
                  <mc:AlternateContent xmlns:mc="http://schemas.openxmlformats.org/markup-compatibility/2006">
                    <mc:Choice xmlns:v="urn:schemas-microsoft-com:vml" Requires="v">
                      <p:oleObj spid="_x0000_s12161" name="Clip" r:id="rId12" imgW="1495044" imgH="1714500" progId="">
                        <p:embed/>
                      </p:oleObj>
                    </mc:Choice>
                    <mc:Fallback>
                      <p:oleObj name="Clip" r:id="rId12" imgW="1495044" imgH="17145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98" y="2036"/>
                              <a:ext cx="246" cy="3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90" name="Text Box 268"/>
              <p:cNvSpPr txBox="1">
                <a:spLocks noChangeArrowheads="1"/>
              </p:cNvSpPr>
              <p:nvPr/>
            </p:nvSpPr>
            <p:spPr bwMode="auto">
              <a:xfrm>
                <a:off x="3300303" y="4117975"/>
                <a:ext cx="646331" cy="46166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400" b="1">
                    <a:solidFill>
                      <a:srgbClr val="000000"/>
                    </a:solidFill>
                  </a:rPr>
                  <a:t>Soil</a:t>
                </a:r>
              </a:p>
            </p:txBody>
          </p:sp>
          <p:pic>
            <p:nvPicPr>
              <p:cNvPr id="11" name="Picture 10">
                <a:extLst>
                  <a:ext uri="{FF2B5EF4-FFF2-40B4-BE49-F238E27FC236}">
                    <a16:creationId xmlns:a16="http://schemas.microsoft.com/office/drawing/2014/main" id="{1D04CEEA-8D3A-4D93-B257-91CD5BE2BDF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2155" y="2759075"/>
                <a:ext cx="1367066" cy="947833"/>
              </a:xfrm>
              <a:prstGeom prst="rect">
                <a:avLst/>
              </a:prstGeom>
            </p:spPr>
          </p:pic>
          <p:grpSp>
            <p:nvGrpSpPr>
              <p:cNvPr id="2" name="Group 9"/>
              <p:cNvGrpSpPr>
                <a:grpSpLocks/>
              </p:cNvGrpSpPr>
              <p:nvPr/>
            </p:nvGrpSpPr>
            <p:grpSpPr bwMode="auto">
              <a:xfrm flipH="1">
                <a:off x="2013543" y="3139909"/>
                <a:ext cx="373063" cy="358775"/>
                <a:chOff x="1540" y="2132"/>
                <a:chExt cx="235" cy="226"/>
              </a:xfrm>
            </p:grpSpPr>
            <p:sp>
              <p:nvSpPr>
                <p:cNvPr id="1255" name="Freeform 10"/>
                <p:cNvSpPr>
                  <a:spLocks/>
                </p:cNvSpPr>
                <p:nvPr/>
              </p:nvSpPr>
              <p:spPr bwMode="auto">
                <a:xfrm>
                  <a:off x="1540" y="2132"/>
                  <a:ext cx="235" cy="226"/>
                </a:xfrm>
                <a:custGeom>
                  <a:avLst/>
                  <a:gdLst>
                    <a:gd name="T0" fmla="*/ 1 w 1410"/>
                    <a:gd name="T1" fmla="*/ 0 h 1357"/>
                    <a:gd name="T2" fmla="*/ 2 w 1410"/>
                    <a:gd name="T3" fmla="*/ 0 h 1357"/>
                    <a:gd name="T4" fmla="*/ 2 w 1410"/>
                    <a:gd name="T5" fmla="*/ 0 h 1357"/>
                    <a:gd name="T6" fmla="*/ 2 w 1410"/>
                    <a:gd name="T7" fmla="*/ 0 h 1357"/>
                    <a:gd name="T8" fmla="*/ 3 w 1410"/>
                    <a:gd name="T9" fmla="*/ 1 h 1357"/>
                    <a:gd name="T10" fmla="*/ 3 w 1410"/>
                    <a:gd name="T11" fmla="*/ 1 h 1357"/>
                    <a:gd name="T12" fmla="*/ 3 w 1410"/>
                    <a:gd name="T13" fmla="*/ 1 h 1357"/>
                    <a:gd name="T14" fmla="*/ 4 w 1410"/>
                    <a:gd name="T15" fmla="*/ 1 h 1357"/>
                    <a:gd name="T16" fmla="*/ 4 w 1410"/>
                    <a:gd name="T17" fmla="*/ 1 h 1357"/>
                    <a:gd name="T18" fmla="*/ 5 w 1410"/>
                    <a:gd name="T19" fmla="*/ 1 h 1357"/>
                    <a:gd name="T20" fmla="*/ 6 w 1410"/>
                    <a:gd name="T21" fmla="*/ 2 h 1357"/>
                    <a:gd name="T22" fmla="*/ 6 w 1410"/>
                    <a:gd name="T23" fmla="*/ 2 h 1357"/>
                    <a:gd name="T24" fmla="*/ 6 w 1410"/>
                    <a:gd name="T25" fmla="*/ 2 h 1357"/>
                    <a:gd name="T26" fmla="*/ 7 w 1410"/>
                    <a:gd name="T27" fmla="*/ 2 h 1357"/>
                    <a:gd name="T28" fmla="*/ 6 w 1410"/>
                    <a:gd name="T29" fmla="*/ 3 h 1357"/>
                    <a:gd name="T30" fmla="*/ 6 w 1410"/>
                    <a:gd name="T31" fmla="*/ 3 h 1357"/>
                    <a:gd name="T32" fmla="*/ 6 w 1410"/>
                    <a:gd name="T33" fmla="*/ 3 h 1357"/>
                    <a:gd name="T34" fmla="*/ 6 w 1410"/>
                    <a:gd name="T35" fmla="*/ 3 h 1357"/>
                    <a:gd name="T36" fmla="*/ 6 w 1410"/>
                    <a:gd name="T37" fmla="*/ 3 h 1357"/>
                    <a:gd name="T38" fmla="*/ 6 w 1410"/>
                    <a:gd name="T39" fmla="*/ 5 h 1357"/>
                    <a:gd name="T40" fmla="*/ 6 w 1410"/>
                    <a:gd name="T41" fmla="*/ 6 h 1357"/>
                    <a:gd name="T42" fmla="*/ 6 w 1410"/>
                    <a:gd name="T43" fmla="*/ 6 h 1357"/>
                    <a:gd name="T44" fmla="*/ 5 w 1410"/>
                    <a:gd name="T45" fmla="*/ 6 h 1357"/>
                    <a:gd name="T46" fmla="*/ 5 w 1410"/>
                    <a:gd name="T47" fmla="*/ 6 h 1357"/>
                    <a:gd name="T48" fmla="*/ 4 w 1410"/>
                    <a:gd name="T49" fmla="*/ 6 h 1357"/>
                    <a:gd name="T50" fmla="*/ 4 w 1410"/>
                    <a:gd name="T51" fmla="*/ 6 h 1357"/>
                    <a:gd name="T52" fmla="*/ 4 w 1410"/>
                    <a:gd name="T53" fmla="*/ 6 h 1357"/>
                    <a:gd name="T54" fmla="*/ 4 w 1410"/>
                    <a:gd name="T55" fmla="*/ 5 h 1357"/>
                    <a:gd name="T56" fmla="*/ 4 w 1410"/>
                    <a:gd name="T57" fmla="*/ 4 h 1357"/>
                    <a:gd name="T58" fmla="*/ 4 w 1410"/>
                    <a:gd name="T59" fmla="*/ 4 h 1357"/>
                    <a:gd name="T60" fmla="*/ 4 w 1410"/>
                    <a:gd name="T61" fmla="*/ 4 h 1357"/>
                    <a:gd name="T62" fmla="*/ 4 w 1410"/>
                    <a:gd name="T63" fmla="*/ 5 h 1357"/>
                    <a:gd name="T64" fmla="*/ 4 w 1410"/>
                    <a:gd name="T65" fmla="*/ 5 h 1357"/>
                    <a:gd name="T66" fmla="*/ 3 w 1410"/>
                    <a:gd name="T67" fmla="*/ 5 h 1357"/>
                    <a:gd name="T68" fmla="*/ 2 w 1410"/>
                    <a:gd name="T69" fmla="*/ 5 h 1357"/>
                    <a:gd name="T70" fmla="*/ 3 w 1410"/>
                    <a:gd name="T71" fmla="*/ 5 h 1357"/>
                    <a:gd name="T72" fmla="*/ 3 w 1410"/>
                    <a:gd name="T73" fmla="*/ 5 h 1357"/>
                    <a:gd name="T74" fmla="*/ 3 w 1410"/>
                    <a:gd name="T75" fmla="*/ 4 h 1357"/>
                    <a:gd name="T76" fmla="*/ 3 w 1410"/>
                    <a:gd name="T77" fmla="*/ 3 h 1357"/>
                    <a:gd name="T78" fmla="*/ 2 w 1410"/>
                    <a:gd name="T79" fmla="*/ 3 h 1357"/>
                    <a:gd name="T80" fmla="*/ 2 w 1410"/>
                    <a:gd name="T81" fmla="*/ 4 h 1357"/>
                    <a:gd name="T82" fmla="*/ 2 w 1410"/>
                    <a:gd name="T83" fmla="*/ 5 h 1357"/>
                    <a:gd name="T84" fmla="*/ 1 w 1410"/>
                    <a:gd name="T85" fmla="*/ 5 h 1357"/>
                    <a:gd name="T86" fmla="*/ 1 w 1410"/>
                    <a:gd name="T87" fmla="*/ 5 h 1357"/>
                    <a:gd name="T88" fmla="*/ 1 w 1410"/>
                    <a:gd name="T89" fmla="*/ 5 h 1357"/>
                    <a:gd name="T90" fmla="*/ 0 w 1410"/>
                    <a:gd name="T91" fmla="*/ 5 h 1357"/>
                    <a:gd name="T92" fmla="*/ 1 w 1410"/>
                    <a:gd name="T93" fmla="*/ 5 h 1357"/>
                    <a:gd name="T94" fmla="*/ 1 w 1410"/>
                    <a:gd name="T95" fmla="*/ 4 h 1357"/>
                    <a:gd name="T96" fmla="*/ 1 w 1410"/>
                    <a:gd name="T97" fmla="*/ 3 h 1357"/>
                    <a:gd name="T98" fmla="*/ 2 w 1410"/>
                    <a:gd name="T99" fmla="*/ 3 h 1357"/>
                    <a:gd name="T100" fmla="*/ 1 w 1410"/>
                    <a:gd name="T101" fmla="*/ 3 h 1357"/>
                    <a:gd name="T102" fmla="*/ 1 w 1410"/>
                    <a:gd name="T103" fmla="*/ 3 h 1357"/>
                    <a:gd name="T104" fmla="*/ 0 w 1410"/>
                    <a:gd name="T105" fmla="*/ 3 h 1357"/>
                    <a:gd name="T106" fmla="*/ 0 w 1410"/>
                    <a:gd name="T107" fmla="*/ 2 h 1357"/>
                    <a:gd name="T108" fmla="*/ 0 w 1410"/>
                    <a:gd name="T109" fmla="*/ 2 h 1357"/>
                    <a:gd name="T110" fmla="*/ 0 w 1410"/>
                    <a:gd name="T111" fmla="*/ 1 h 1357"/>
                    <a:gd name="T112" fmla="*/ 0 w 1410"/>
                    <a:gd name="T113" fmla="*/ 1 h 1357"/>
                    <a:gd name="T114" fmla="*/ 0 w 1410"/>
                    <a:gd name="T115" fmla="*/ 1 h 1357"/>
                    <a:gd name="T116" fmla="*/ 1 w 1410"/>
                    <a:gd name="T117" fmla="*/ 0 h 1357"/>
                    <a:gd name="T118" fmla="*/ 1 w 1410"/>
                    <a:gd name="T119" fmla="*/ 0 h 13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10"/>
                    <a:gd name="T181" fmla="*/ 0 h 1357"/>
                    <a:gd name="T182" fmla="*/ 1410 w 1410"/>
                    <a:gd name="T183" fmla="*/ 1357 h 13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10" h="1357">
                      <a:moveTo>
                        <a:pt x="216" y="23"/>
                      </a:moveTo>
                      <a:lnTo>
                        <a:pt x="219" y="21"/>
                      </a:lnTo>
                      <a:lnTo>
                        <a:pt x="222" y="20"/>
                      </a:lnTo>
                      <a:lnTo>
                        <a:pt x="227" y="19"/>
                      </a:lnTo>
                      <a:lnTo>
                        <a:pt x="233" y="18"/>
                      </a:lnTo>
                      <a:lnTo>
                        <a:pt x="239" y="16"/>
                      </a:lnTo>
                      <a:lnTo>
                        <a:pt x="245" y="14"/>
                      </a:lnTo>
                      <a:lnTo>
                        <a:pt x="252" y="13"/>
                      </a:lnTo>
                      <a:lnTo>
                        <a:pt x="259" y="13"/>
                      </a:lnTo>
                      <a:lnTo>
                        <a:pt x="266" y="12"/>
                      </a:lnTo>
                      <a:lnTo>
                        <a:pt x="274" y="10"/>
                      </a:lnTo>
                      <a:lnTo>
                        <a:pt x="284" y="6"/>
                      </a:lnTo>
                      <a:lnTo>
                        <a:pt x="295" y="4"/>
                      </a:lnTo>
                      <a:lnTo>
                        <a:pt x="305" y="2"/>
                      </a:lnTo>
                      <a:lnTo>
                        <a:pt x="317" y="0"/>
                      </a:lnTo>
                      <a:lnTo>
                        <a:pt x="329" y="3"/>
                      </a:lnTo>
                      <a:lnTo>
                        <a:pt x="340" y="7"/>
                      </a:lnTo>
                      <a:lnTo>
                        <a:pt x="351" y="14"/>
                      </a:lnTo>
                      <a:lnTo>
                        <a:pt x="360" y="20"/>
                      </a:lnTo>
                      <a:lnTo>
                        <a:pt x="367" y="26"/>
                      </a:lnTo>
                      <a:lnTo>
                        <a:pt x="373" y="30"/>
                      </a:lnTo>
                      <a:lnTo>
                        <a:pt x="377" y="34"/>
                      </a:lnTo>
                      <a:lnTo>
                        <a:pt x="379" y="37"/>
                      </a:lnTo>
                      <a:lnTo>
                        <a:pt x="381" y="38"/>
                      </a:lnTo>
                      <a:lnTo>
                        <a:pt x="381" y="39"/>
                      </a:lnTo>
                      <a:lnTo>
                        <a:pt x="385" y="37"/>
                      </a:lnTo>
                      <a:lnTo>
                        <a:pt x="393" y="32"/>
                      </a:lnTo>
                      <a:lnTo>
                        <a:pt x="402" y="26"/>
                      </a:lnTo>
                      <a:lnTo>
                        <a:pt x="409" y="21"/>
                      </a:lnTo>
                      <a:lnTo>
                        <a:pt x="415" y="19"/>
                      </a:lnTo>
                      <a:lnTo>
                        <a:pt x="427" y="16"/>
                      </a:lnTo>
                      <a:lnTo>
                        <a:pt x="441" y="13"/>
                      </a:lnTo>
                      <a:lnTo>
                        <a:pt x="459" y="11"/>
                      </a:lnTo>
                      <a:lnTo>
                        <a:pt x="475" y="10"/>
                      </a:lnTo>
                      <a:lnTo>
                        <a:pt x="490" y="10"/>
                      </a:lnTo>
                      <a:lnTo>
                        <a:pt x="503" y="11"/>
                      </a:lnTo>
                      <a:lnTo>
                        <a:pt x="510" y="14"/>
                      </a:lnTo>
                      <a:lnTo>
                        <a:pt x="516" y="21"/>
                      </a:lnTo>
                      <a:lnTo>
                        <a:pt x="525" y="33"/>
                      </a:lnTo>
                      <a:lnTo>
                        <a:pt x="537" y="46"/>
                      </a:lnTo>
                      <a:lnTo>
                        <a:pt x="549" y="61"/>
                      </a:lnTo>
                      <a:lnTo>
                        <a:pt x="559" y="75"/>
                      </a:lnTo>
                      <a:lnTo>
                        <a:pt x="569" y="88"/>
                      </a:lnTo>
                      <a:lnTo>
                        <a:pt x="576" y="97"/>
                      </a:lnTo>
                      <a:lnTo>
                        <a:pt x="579" y="102"/>
                      </a:lnTo>
                      <a:lnTo>
                        <a:pt x="583" y="107"/>
                      </a:lnTo>
                      <a:lnTo>
                        <a:pt x="591" y="114"/>
                      </a:lnTo>
                      <a:lnTo>
                        <a:pt x="599" y="119"/>
                      </a:lnTo>
                      <a:lnTo>
                        <a:pt x="605" y="124"/>
                      </a:lnTo>
                      <a:lnTo>
                        <a:pt x="611" y="132"/>
                      </a:lnTo>
                      <a:lnTo>
                        <a:pt x="618" y="146"/>
                      </a:lnTo>
                      <a:lnTo>
                        <a:pt x="624" y="163"/>
                      </a:lnTo>
                      <a:lnTo>
                        <a:pt x="625" y="175"/>
                      </a:lnTo>
                      <a:lnTo>
                        <a:pt x="622" y="182"/>
                      </a:lnTo>
                      <a:lnTo>
                        <a:pt x="621" y="187"/>
                      </a:lnTo>
                      <a:lnTo>
                        <a:pt x="625" y="189"/>
                      </a:lnTo>
                      <a:lnTo>
                        <a:pt x="632" y="188"/>
                      </a:lnTo>
                      <a:lnTo>
                        <a:pt x="638" y="187"/>
                      </a:lnTo>
                      <a:lnTo>
                        <a:pt x="645" y="185"/>
                      </a:lnTo>
                      <a:lnTo>
                        <a:pt x="653" y="184"/>
                      </a:lnTo>
                      <a:lnTo>
                        <a:pt x="661" y="182"/>
                      </a:lnTo>
                      <a:lnTo>
                        <a:pt x="668" y="181"/>
                      </a:lnTo>
                      <a:lnTo>
                        <a:pt x="674" y="180"/>
                      </a:lnTo>
                      <a:lnTo>
                        <a:pt x="679" y="179"/>
                      </a:lnTo>
                      <a:lnTo>
                        <a:pt x="680" y="179"/>
                      </a:lnTo>
                      <a:lnTo>
                        <a:pt x="694" y="179"/>
                      </a:lnTo>
                      <a:lnTo>
                        <a:pt x="694" y="180"/>
                      </a:lnTo>
                      <a:lnTo>
                        <a:pt x="695" y="182"/>
                      </a:lnTo>
                      <a:lnTo>
                        <a:pt x="697" y="185"/>
                      </a:lnTo>
                      <a:lnTo>
                        <a:pt x="701" y="185"/>
                      </a:lnTo>
                      <a:lnTo>
                        <a:pt x="704" y="185"/>
                      </a:lnTo>
                      <a:lnTo>
                        <a:pt x="711" y="184"/>
                      </a:lnTo>
                      <a:lnTo>
                        <a:pt x="721" y="184"/>
                      </a:lnTo>
                      <a:lnTo>
                        <a:pt x="734" y="182"/>
                      </a:lnTo>
                      <a:lnTo>
                        <a:pt x="749" y="181"/>
                      </a:lnTo>
                      <a:lnTo>
                        <a:pt x="765" y="180"/>
                      </a:lnTo>
                      <a:lnTo>
                        <a:pt x="783" y="180"/>
                      </a:lnTo>
                      <a:lnTo>
                        <a:pt x="801" y="179"/>
                      </a:lnTo>
                      <a:lnTo>
                        <a:pt x="819" y="178"/>
                      </a:lnTo>
                      <a:lnTo>
                        <a:pt x="838" y="177"/>
                      </a:lnTo>
                      <a:lnTo>
                        <a:pt x="854" y="175"/>
                      </a:lnTo>
                      <a:lnTo>
                        <a:pt x="869" y="174"/>
                      </a:lnTo>
                      <a:lnTo>
                        <a:pt x="883" y="174"/>
                      </a:lnTo>
                      <a:lnTo>
                        <a:pt x="894" y="173"/>
                      </a:lnTo>
                      <a:lnTo>
                        <a:pt x="901" y="173"/>
                      </a:lnTo>
                      <a:lnTo>
                        <a:pt x="905" y="173"/>
                      </a:lnTo>
                      <a:lnTo>
                        <a:pt x="913" y="172"/>
                      </a:lnTo>
                      <a:lnTo>
                        <a:pt x="927" y="171"/>
                      </a:lnTo>
                      <a:lnTo>
                        <a:pt x="944" y="168"/>
                      </a:lnTo>
                      <a:lnTo>
                        <a:pt x="964" y="166"/>
                      </a:lnTo>
                      <a:lnTo>
                        <a:pt x="985" y="165"/>
                      </a:lnTo>
                      <a:lnTo>
                        <a:pt x="1005" y="164"/>
                      </a:lnTo>
                      <a:lnTo>
                        <a:pt x="1022" y="165"/>
                      </a:lnTo>
                      <a:lnTo>
                        <a:pt x="1035" y="168"/>
                      </a:lnTo>
                      <a:lnTo>
                        <a:pt x="1047" y="174"/>
                      </a:lnTo>
                      <a:lnTo>
                        <a:pt x="1062" y="184"/>
                      </a:lnTo>
                      <a:lnTo>
                        <a:pt x="1077" y="194"/>
                      </a:lnTo>
                      <a:lnTo>
                        <a:pt x="1094" y="207"/>
                      </a:lnTo>
                      <a:lnTo>
                        <a:pt x="1111" y="220"/>
                      </a:lnTo>
                      <a:lnTo>
                        <a:pt x="1127" y="233"/>
                      </a:lnTo>
                      <a:lnTo>
                        <a:pt x="1141" y="243"/>
                      </a:lnTo>
                      <a:lnTo>
                        <a:pt x="1152" y="252"/>
                      </a:lnTo>
                      <a:lnTo>
                        <a:pt x="1164" y="263"/>
                      </a:lnTo>
                      <a:lnTo>
                        <a:pt x="1178" y="276"/>
                      </a:lnTo>
                      <a:lnTo>
                        <a:pt x="1194" y="292"/>
                      </a:lnTo>
                      <a:lnTo>
                        <a:pt x="1211" y="308"/>
                      </a:lnTo>
                      <a:lnTo>
                        <a:pt x="1226" y="324"/>
                      </a:lnTo>
                      <a:lnTo>
                        <a:pt x="1239" y="336"/>
                      </a:lnTo>
                      <a:lnTo>
                        <a:pt x="1247" y="345"/>
                      </a:lnTo>
                      <a:lnTo>
                        <a:pt x="1251" y="348"/>
                      </a:lnTo>
                      <a:lnTo>
                        <a:pt x="1253" y="350"/>
                      </a:lnTo>
                      <a:lnTo>
                        <a:pt x="1258" y="357"/>
                      </a:lnTo>
                      <a:lnTo>
                        <a:pt x="1262" y="367"/>
                      </a:lnTo>
                      <a:lnTo>
                        <a:pt x="1263" y="375"/>
                      </a:lnTo>
                      <a:lnTo>
                        <a:pt x="1262" y="390"/>
                      </a:lnTo>
                      <a:lnTo>
                        <a:pt x="1260" y="413"/>
                      </a:lnTo>
                      <a:lnTo>
                        <a:pt x="1259" y="434"/>
                      </a:lnTo>
                      <a:lnTo>
                        <a:pt x="1258" y="444"/>
                      </a:lnTo>
                      <a:lnTo>
                        <a:pt x="1259" y="444"/>
                      </a:lnTo>
                      <a:lnTo>
                        <a:pt x="1263" y="444"/>
                      </a:lnTo>
                      <a:lnTo>
                        <a:pt x="1270" y="446"/>
                      </a:lnTo>
                      <a:lnTo>
                        <a:pt x="1276" y="447"/>
                      </a:lnTo>
                      <a:lnTo>
                        <a:pt x="1284" y="448"/>
                      </a:lnTo>
                      <a:lnTo>
                        <a:pt x="1293" y="449"/>
                      </a:lnTo>
                      <a:lnTo>
                        <a:pt x="1303" y="452"/>
                      </a:lnTo>
                      <a:lnTo>
                        <a:pt x="1313" y="453"/>
                      </a:lnTo>
                      <a:lnTo>
                        <a:pt x="1321" y="455"/>
                      </a:lnTo>
                      <a:lnTo>
                        <a:pt x="1328" y="458"/>
                      </a:lnTo>
                      <a:lnTo>
                        <a:pt x="1332" y="461"/>
                      </a:lnTo>
                      <a:lnTo>
                        <a:pt x="1343" y="477"/>
                      </a:lnTo>
                      <a:lnTo>
                        <a:pt x="1351" y="501"/>
                      </a:lnTo>
                      <a:lnTo>
                        <a:pt x="1357" y="522"/>
                      </a:lnTo>
                      <a:lnTo>
                        <a:pt x="1359" y="531"/>
                      </a:lnTo>
                      <a:lnTo>
                        <a:pt x="1363" y="530"/>
                      </a:lnTo>
                      <a:lnTo>
                        <a:pt x="1371" y="529"/>
                      </a:lnTo>
                      <a:lnTo>
                        <a:pt x="1382" y="528"/>
                      </a:lnTo>
                      <a:lnTo>
                        <a:pt x="1392" y="531"/>
                      </a:lnTo>
                      <a:lnTo>
                        <a:pt x="1400" y="538"/>
                      </a:lnTo>
                      <a:lnTo>
                        <a:pt x="1406" y="546"/>
                      </a:lnTo>
                      <a:lnTo>
                        <a:pt x="1410" y="556"/>
                      </a:lnTo>
                      <a:lnTo>
                        <a:pt x="1410" y="563"/>
                      </a:lnTo>
                      <a:lnTo>
                        <a:pt x="1406" y="570"/>
                      </a:lnTo>
                      <a:lnTo>
                        <a:pt x="1399" y="579"/>
                      </a:lnTo>
                      <a:lnTo>
                        <a:pt x="1393" y="587"/>
                      </a:lnTo>
                      <a:lnTo>
                        <a:pt x="1390" y="591"/>
                      </a:lnTo>
                      <a:lnTo>
                        <a:pt x="1384" y="598"/>
                      </a:lnTo>
                      <a:lnTo>
                        <a:pt x="1377" y="607"/>
                      </a:lnTo>
                      <a:lnTo>
                        <a:pt x="1379" y="607"/>
                      </a:lnTo>
                      <a:lnTo>
                        <a:pt x="1384" y="609"/>
                      </a:lnTo>
                      <a:lnTo>
                        <a:pt x="1390" y="610"/>
                      </a:lnTo>
                      <a:lnTo>
                        <a:pt x="1396" y="613"/>
                      </a:lnTo>
                      <a:lnTo>
                        <a:pt x="1398" y="619"/>
                      </a:lnTo>
                      <a:lnTo>
                        <a:pt x="1398" y="629"/>
                      </a:lnTo>
                      <a:lnTo>
                        <a:pt x="1394" y="640"/>
                      </a:lnTo>
                      <a:lnTo>
                        <a:pt x="1387" y="649"/>
                      </a:lnTo>
                      <a:lnTo>
                        <a:pt x="1378" y="652"/>
                      </a:lnTo>
                      <a:lnTo>
                        <a:pt x="1368" y="652"/>
                      </a:lnTo>
                      <a:lnTo>
                        <a:pt x="1359" y="650"/>
                      </a:lnTo>
                      <a:lnTo>
                        <a:pt x="1356" y="649"/>
                      </a:lnTo>
                      <a:lnTo>
                        <a:pt x="1359" y="665"/>
                      </a:lnTo>
                      <a:lnTo>
                        <a:pt x="1358" y="668"/>
                      </a:lnTo>
                      <a:lnTo>
                        <a:pt x="1356" y="673"/>
                      </a:lnTo>
                      <a:lnTo>
                        <a:pt x="1352" y="679"/>
                      </a:lnTo>
                      <a:lnTo>
                        <a:pt x="1345" y="682"/>
                      </a:lnTo>
                      <a:lnTo>
                        <a:pt x="1341" y="682"/>
                      </a:lnTo>
                      <a:lnTo>
                        <a:pt x="1334" y="679"/>
                      </a:lnTo>
                      <a:lnTo>
                        <a:pt x="1325" y="678"/>
                      </a:lnTo>
                      <a:lnTo>
                        <a:pt x="1317" y="675"/>
                      </a:lnTo>
                      <a:lnTo>
                        <a:pt x="1309" y="672"/>
                      </a:lnTo>
                      <a:lnTo>
                        <a:pt x="1302" y="671"/>
                      </a:lnTo>
                      <a:lnTo>
                        <a:pt x="1297" y="669"/>
                      </a:lnTo>
                      <a:lnTo>
                        <a:pt x="1296" y="669"/>
                      </a:lnTo>
                      <a:lnTo>
                        <a:pt x="1275" y="645"/>
                      </a:lnTo>
                      <a:lnTo>
                        <a:pt x="1276" y="651"/>
                      </a:lnTo>
                      <a:lnTo>
                        <a:pt x="1280" y="663"/>
                      </a:lnTo>
                      <a:lnTo>
                        <a:pt x="1284" y="675"/>
                      </a:lnTo>
                      <a:lnTo>
                        <a:pt x="1288" y="680"/>
                      </a:lnTo>
                      <a:lnTo>
                        <a:pt x="1293" y="682"/>
                      </a:lnTo>
                      <a:lnTo>
                        <a:pt x="1297" y="684"/>
                      </a:lnTo>
                      <a:lnTo>
                        <a:pt x="1302" y="689"/>
                      </a:lnTo>
                      <a:lnTo>
                        <a:pt x="1303" y="696"/>
                      </a:lnTo>
                      <a:lnTo>
                        <a:pt x="1303" y="703"/>
                      </a:lnTo>
                      <a:lnTo>
                        <a:pt x="1302" y="710"/>
                      </a:lnTo>
                      <a:lnTo>
                        <a:pt x="1300" y="717"/>
                      </a:lnTo>
                      <a:lnTo>
                        <a:pt x="1296" y="720"/>
                      </a:lnTo>
                      <a:lnTo>
                        <a:pt x="1293" y="721"/>
                      </a:lnTo>
                      <a:lnTo>
                        <a:pt x="1287" y="722"/>
                      </a:lnTo>
                      <a:lnTo>
                        <a:pt x="1279" y="724"/>
                      </a:lnTo>
                      <a:lnTo>
                        <a:pt x="1270" y="725"/>
                      </a:lnTo>
                      <a:lnTo>
                        <a:pt x="1262" y="725"/>
                      </a:lnTo>
                      <a:lnTo>
                        <a:pt x="1255" y="726"/>
                      </a:lnTo>
                      <a:lnTo>
                        <a:pt x="1251" y="726"/>
                      </a:lnTo>
                      <a:lnTo>
                        <a:pt x="1248" y="726"/>
                      </a:lnTo>
                      <a:lnTo>
                        <a:pt x="1246" y="746"/>
                      </a:lnTo>
                      <a:lnTo>
                        <a:pt x="1241" y="798"/>
                      </a:lnTo>
                      <a:lnTo>
                        <a:pt x="1233" y="873"/>
                      </a:lnTo>
                      <a:lnTo>
                        <a:pt x="1225" y="958"/>
                      </a:lnTo>
                      <a:lnTo>
                        <a:pt x="1218" y="1044"/>
                      </a:lnTo>
                      <a:lnTo>
                        <a:pt x="1213" y="1121"/>
                      </a:lnTo>
                      <a:lnTo>
                        <a:pt x="1211" y="1176"/>
                      </a:lnTo>
                      <a:lnTo>
                        <a:pt x="1214" y="1201"/>
                      </a:lnTo>
                      <a:lnTo>
                        <a:pt x="1218" y="1205"/>
                      </a:lnTo>
                      <a:lnTo>
                        <a:pt x="1215" y="1210"/>
                      </a:lnTo>
                      <a:lnTo>
                        <a:pt x="1210" y="1215"/>
                      </a:lnTo>
                      <a:lnTo>
                        <a:pt x="1203" y="1219"/>
                      </a:lnTo>
                      <a:lnTo>
                        <a:pt x="1194" y="1223"/>
                      </a:lnTo>
                      <a:lnTo>
                        <a:pt x="1186" y="1225"/>
                      </a:lnTo>
                      <a:lnTo>
                        <a:pt x="1180" y="1226"/>
                      </a:lnTo>
                      <a:lnTo>
                        <a:pt x="1178" y="1227"/>
                      </a:lnTo>
                      <a:lnTo>
                        <a:pt x="1178" y="1229"/>
                      </a:lnTo>
                      <a:lnTo>
                        <a:pt x="1177" y="1233"/>
                      </a:lnTo>
                      <a:lnTo>
                        <a:pt x="1176" y="1238"/>
                      </a:lnTo>
                      <a:lnTo>
                        <a:pt x="1177" y="1244"/>
                      </a:lnTo>
                      <a:lnTo>
                        <a:pt x="1178" y="1252"/>
                      </a:lnTo>
                      <a:lnTo>
                        <a:pt x="1178" y="1265"/>
                      </a:lnTo>
                      <a:lnTo>
                        <a:pt x="1178" y="1278"/>
                      </a:lnTo>
                      <a:lnTo>
                        <a:pt x="1178" y="1282"/>
                      </a:lnTo>
                      <a:lnTo>
                        <a:pt x="1179" y="1283"/>
                      </a:lnTo>
                      <a:lnTo>
                        <a:pt x="1182" y="1287"/>
                      </a:lnTo>
                      <a:lnTo>
                        <a:pt x="1183" y="1293"/>
                      </a:lnTo>
                      <a:lnTo>
                        <a:pt x="1182" y="1300"/>
                      </a:lnTo>
                      <a:lnTo>
                        <a:pt x="1179" y="1303"/>
                      </a:lnTo>
                      <a:lnTo>
                        <a:pt x="1173" y="1307"/>
                      </a:lnTo>
                      <a:lnTo>
                        <a:pt x="1165" y="1310"/>
                      </a:lnTo>
                      <a:lnTo>
                        <a:pt x="1157" y="1314"/>
                      </a:lnTo>
                      <a:lnTo>
                        <a:pt x="1148" y="1316"/>
                      </a:lnTo>
                      <a:lnTo>
                        <a:pt x="1139" y="1318"/>
                      </a:lnTo>
                      <a:lnTo>
                        <a:pt x="1131" y="1321"/>
                      </a:lnTo>
                      <a:lnTo>
                        <a:pt x="1125" y="1321"/>
                      </a:lnTo>
                      <a:lnTo>
                        <a:pt x="1120" y="1321"/>
                      </a:lnTo>
                      <a:lnTo>
                        <a:pt x="1113" y="1320"/>
                      </a:lnTo>
                      <a:lnTo>
                        <a:pt x="1106" y="1320"/>
                      </a:lnTo>
                      <a:lnTo>
                        <a:pt x="1098" y="1318"/>
                      </a:lnTo>
                      <a:lnTo>
                        <a:pt x="1091" y="1317"/>
                      </a:lnTo>
                      <a:lnTo>
                        <a:pt x="1086" y="1317"/>
                      </a:lnTo>
                      <a:lnTo>
                        <a:pt x="1082" y="1316"/>
                      </a:lnTo>
                      <a:lnTo>
                        <a:pt x="1081" y="1316"/>
                      </a:lnTo>
                      <a:lnTo>
                        <a:pt x="1063" y="1329"/>
                      </a:lnTo>
                      <a:lnTo>
                        <a:pt x="1059" y="1330"/>
                      </a:lnTo>
                      <a:lnTo>
                        <a:pt x="1046" y="1332"/>
                      </a:lnTo>
                      <a:lnTo>
                        <a:pt x="1026" y="1337"/>
                      </a:lnTo>
                      <a:lnTo>
                        <a:pt x="1004" y="1342"/>
                      </a:lnTo>
                      <a:lnTo>
                        <a:pt x="979" y="1348"/>
                      </a:lnTo>
                      <a:lnTo>
                        <a:pt x="956" y="1351"/>
                      </a:lnTo>
                      <a:lnTo>
                        <a:pt x="935" y="1355"/>
                      </a:lnTo>
                      <a:lnTo>
                        <a:pt x="920" y="1357"/>
                      </a:lnTo>
                      <a:lnTo>
                        <a:pt x="905" y="1357"/>
                      </a:lnTo>
                      <a:lnTo>
                        <a:pt x="887" y="1356"/>
                      </a:lnTo>
                      <a:lnTo>
                        <a:pt x="868" y="1353"/>
                      </a:lnTo>
                      <a:lnTo>
                        <a:pt x="848" y="1351"/>
                      </a:lnTo>
                      <a:lnTo>
                        <a:pt x="829" y="1349"/>
                      </a:lnTo>
                      <a:lnTo>
                        <a:pt x="813" y="1345"/>
                      </a:lnTo>
                      <a:lnTo>
                        <a:pt x="803" y="1343"/>
                      </a:lnTo>
                      <a:lnTo>
                        <a:pt x="797" y="1342"/>
                      </a:lnTo>
                      <a:lnTo>
                        <a:pt x="793" y="1335"/>
                      </a:lnTo>
                      <a:lnTo>
                        <a:pt x="792" y="1324"/>
                      </a:lnTo>
                      <a:lnTo>
                        <a:pt x="790" y="1314"/>
                      </a:lnTo>
                      <a:lnTo>
                        <a:pt x="790" y="1309"/>
                      </a:lnTo>
                      <a:lnTo>
                        <a:pt x="800" y="1294"/>
                      </a:lnTo>
                      <a:lnTo>
                        <a:pt x="798" y="1290"/>
                      </a:lnTo>
                      <a:lnTo>
                        <a:pt x="794" y="1280"/>
                      </a:lnTo>
                      <a:lnTo>
                        <a:pt x="797" y="1266"/>
                      </a:lnTo>
                      <a:lnTo>
                        <a:pt x="811" y="1250"/>
                      </a:lnTo>
                      <a:lnTo>
                        <a:pt x="824" y="1243"/>
                      </a:lnTo>
                      <a:lnTo>
                        <a:pt x="838" y="1237"/>
                      </a:lnTo>
                      <a:lnTo>
                        <a:pt x="854" y="1233"/>
                      </a:lnTo>
                      <a:lnTo>
                        <a:pt x="869" y="1231"/>
                      </a:lnTo>
                      <a:lnTo>
                        <a:pt x="884" y="1230"/>
                      </a:lnTo>
                      <a:lnTo>
                        <a:pt x="897" y="1229"/>
                      </a:lnTo>
                      <a:lnTo>
                        <a:pt x="907" y="1229"/>
                      </a:lnTo>
                      <a:lnTo>
                        <a:pt x="914" y="1230"/>
                      </a:lnTo>
                      <a:lnTo>
                        <a:pt x="922" y="1231"/>
                      </a:lnTo>
                      <a:lnTo>
                        <a:pt x="931" y="1229"/>
                      </a:lnTo>
                      <a:lnTo>
                        <a:pt x="938" y="1224"/>
                      </a:lnTo>
                      <a:lnTo>
                        <a:pt x="943" y="1220"/>
                      </a:lnTo>
                      <a:lnTo>
                        <a:pt x="945" y="1213"/>
                      </a:lnTo>
                      <a:lnTo>
                        <a:pt x="948" y="1203"/>
                      </a:lnTo>
                      <a:lnTo>
                        <a:pt x="949" y="1194"/>
                      </a:lnTo>
                      <a:lnTo>
                        <a:pt x="950" y="1189"/>
                      </a:lnTo>
                      <a:lnTo>
                        <a:pt x="959" y="1187"/>
                      </a:lnTo>
                      <a:lnTo>
                        <a:pt x="963" y="1175"/>
                      </a:lnTo>
                      <a:lnTo>
                        <a:pt x="971" y="1146"/>
                      </a:lnTo>
                      <a:lnTo>
                        <a:pt x="978" y="1105"/>
                      </a:lnTo>
                      <a:lnTo>
                        <a:pt x="979" y="1059"/>
                      </a:lnTo>
                      <a:lnTo>
                        <a:pt x="976" y="1015"/>
                      </a:lnTo>
                      <a:lnTo>
                        <a:pt x="971" y="973"/>
                      </a:lnTo>
                      <a:lnTo>
                        <a:pt x="965" y="940"/>
                      </a:lnTo>
                      <a:lnTo>
                        <a:pt x="960" y="924"/>
                      </a:lnTo>
                      <a:lnTo>
                        <a:pt x="955" y="895"/>
                      </a:lnTo>
                      <a:lnTo>
                        <a:pt x="948" y="839"/>
                      </a:lnTo>
                      <a:lnTo>
                        <a:pt x="941" y="785"/>
                      </a:lnTo>
                      <a:lnTo>
                        <a:pt x="938" y="761"/>
                      </a:lnTo>
                      <a:lnTo>
                        <a:pt x="872" y="771"/>
                      </a:lnTo>
                      <a:lnTo>
                        <a:pt x="867" y="775"/>
                      </a:lnTo>
                      <a:lnTo>
                        <a:pt x="858" y="783"/>
                      </a:lnTo>
                      <a:lnTo>
                        <a:pt x="848" y="794"/>
                      </a:lnTo>
                      <a:lnTo>
                        <a:pt x="842" y="802"/>
                      </a:lnTo>
                      <a:lnTo>
                        <a:pt x="842" y="806"/>
                      </a:lnTo>
                      <a:lnTo>
                        <a:pt x="845" y="811"/>
                      </a:lnTo>
                      <a:lnTo>
                        <a:pt x="848" y="816"/>
                      </a:lnTo>
                      <a:lnTo>
                        <a:pt x="854" y="822"/>
                      </a:lnTo>
                      <a:lnTo>
                        <a:pt x="859" y="831"/>
                      </a:lnTo>
                      <a:lnTo>
                        <a:pt x="866" y="851"/>
                      </a:lnTo>
                      <a:lnTo>
                        <a:pt x="875" y="876"/>
                      </a:lnTo>
                      <a:lnTo>
                        <a:pt x="884" y="905"/>
                      </a:lnTo>
                      <a:lnTo>
                        <a:pt x="893" y="933"/>
                      </a:lnTo>
                      <a:lnTo>
                        <a:pt x="901" y="958"/>
                      </a:lnTo>
                      <a:lnTo>
                        <a:pt x="905" y="974"/>
                      </a:lnTo>
                      <a:lnTo>
                        <a:pt x="908" y="981"/>
                      </a:lnTo>
                      <a:lnTo>
                        <a:pt x="897" y="998"/>
                      </a:lnTo>
                      <a:lnTo>
                        <a:pt x="898" y="1000"/>
                      </a:lnTo>
                      <a:lnTo>
                        <a:pt x="901" y="1006"/>
                      </a:lnTo>
                      <a:lnTo>
                        <a:pt x="903" y="1015"/>
                      </a:lnTo>
                      <a:lnTo>
                        <a:pt x="907" y="1027"/>
                      </a:lnTo>
                      <a:lnTo>
                        <a:pt x="907" y="1043"/>
                      </a:lnTo>
                      <a:lnTo>
                        <a:pt x="903" y="1062"/>
                      </a:lnTo>
                      <a:lnTo>
                        <a:pt x="898" y="1079"/>
                      </a:lnTo>
                      <a:lnTo>
                        <a:pt x="895" y="1091"/>
                      </a:lnTo>
                      <a:lnTo>
                        <a:pt x="893" y="1094"/>
                      </a:lnTo>
                      <a:lnTo>
                        <a:pt x="886" y="1098"/>
                      </a:lnTo>
                      <a:lnTo>
                        <a:pt x="877" y="1100"/>
                      </a:lnTo>
                      <a:lnTo>
                        <a:pt x="868" y="1103"/>
                      </a:lnTo>
                      <a:lnTo>
                        <a:pt x="858" y="1105"/>
                      </a:lnTo>
                      <a:lnTo>
                        <a:pt x="849" y="1106"/>
                      </a:lnTo>
                      <a:lnTo>
                        <a:pt x="843" y="1107"/>
                      </a:lnTo>
                      <a:lnTo>
                        <a:pt x="841" y="1107"/>
                      </a:lnTo>
                      <a:lnTo>
                        <a:pt x="818" y="1103"/>
                      </a:lnTo>
                      <a:lnTo>
                        <a:pt x="814" y="1104"/>
                      </a:lnTo>
                      <a:lnTo>
                        <a:pt x="805" y="1106"/>
                      </a:lnTo>
                      <a:lnTo>
                        <a:pt x="796" y="1110"/>
                      </a:lnTo>
                      <a:lnTo>
                        <a:pt x="789" y="1114"/>
                      </a:lnTo>
                      <a:lnTo>
                        <a:pt x="785" y="1115"/>
                      </a:lnTo>
                      <a:lnTo>
                        <a:pt x="778" y="1117"/>
                      </a:lnTo>
                      <a:lnTo>
                        <a:pt x="767" y="1118"/>
                      </a:lnTo>
                      <a:lnTo>
                        <a:pt x="753" y="1120"/>
                      </a:lnTo>
                      <a:lnTo>
                        <a:pt x="738" y="1121"/>
                      </a:lnTo>
                      <a:lnTo>
                        <a:pt x="721" y="1124"/>
                      </a:lnTo>
                      <a:lnTo>
                        <a:pt x="703" y="1125"/>
                      </a:lnTo>
                      <a:lnTo>
                        <a:pt x="684" y="1126"/>
                      </a:lnTo>
                      <a:lnTo>
                        <a:pt x="665" y="1127"/>
                      </a:lnTo>
                      <a:lnTo>
                        <a:pt x="646" y="1128"/>
                      </a:lnTo>
                      <a:lnTo>
                        <a:pt x="628" y="1129"/>
                      </a:lnTo>
                      <a:lnTo>
                        <a:pt x="613" y="1129"/>
                      </a:lnTo>
                      <a:lnTo>
                        <a:pt x="599" y="1131"/>
                      </a:lnTo>
                      <a:lnTo>
                        <a:pt x="587" y="1129"/>
                      </a:lnTo>
                      <a:lnTo>
                        <a:pt x="580" y="1129"/>
                      </a:lnTo>
                      <a:lnTo>
                        <a:pt x="576" y="1128"/>
                      </a:lnTo>
                      <a:lnTo>
                        <a:pt x="565" y="1119"/>
                      </a:lnTo>
                      <a:lnTo>
                        <a:pt x="555" y="1105"/>
                      </a:lnTo>
                      <a:lnTo>
                        <a:pt x="546" y="1092"/>
                      </a:lnTo>
                      <a:lnTo>
                        <a:pt x="543" y="1086"/>
                      </a:lnTo>
                      <a:lnTo>
                        <a:pt x="549" y="1071"/>
                      </a:lnTo>
                      <a:lnTo>
                        <a:pt x="550" y="1066"/>
                      </a:lnTo>
                      <a:lnTo>
                        <a:pt x="552" y="1055"/>
                      </a:lnTo>
                      <a:lnTo>
                        <a:pt x="556" y="1041"/>
                      </a:lnTo>
                      <a:lnTo>
                        <a:pt x="559" y="1031"/>
                      </a:lnTo>
                      <a:lnTo>
                        <a:pt x="563" y="1028"/>
                      </a:lnTo>
                      <a:lnTo>
                        <a:pt x="567" y="1026"/>
                      </a:lnTo>
                      <a:lnTo>
                        <a:pt x="574" y="1023"/>
                      </a:lnTo>
                      <a:lnTo>
                        <a:pt x="584" y="1021"/>
                      </a:lnTo>
                      <a:lnTo>
                        <a:pt x="594" y="1020"/>
                      </a:lnTo>
                      <a:lnTo>
                        <a:pt x="605" y="1019"/>
                      </a:lnTo>
                      <a:lnTo>
                        <a:pt x="617" y="1017"/>
                      </a:lnTo>
                      <a:lnTo>
                        <a:pt x="628" y="1017"/>
                      </a:lnTo>
                      <a:lnTo>
                        <a:pt x="635" y="1016"/>
                      </a:lnTo>
                      <a:lnTo>
                        <a:pt x="642" y="1014"/>
                      </a:lnTo>
                      <a:lnTo>
                        <a:pt x="649" y="1012"/>
                      </a:lnTo>
                      <a:lnTo>
                        <a:pt x="654" y="1008"/>
                      </a:lnTo>
                      <a:lnTo>
                        <a:pt x="659" y="1005"/>
                      </a:lnTo>
                      <a:lnTo>
                        <a:pt x="662" y="1001"/>
                      </a:lnTo>
                      <a:lnTo>
                        <a:pt x="665" y="1000"/>
                      </a:lnTo>
                      <a:lnTo>
                        <a:pt x="666" y="999"/>
                      </a:lnTo>
                      <a:lnTo>
                        <a:pt x="669" y="989"/>
                      </a:lnTo>
                      <a:lnTo>
                        <a:pt x="675" y="967"/>
                      </a:lnTo>
                      <a:lnTo>
                        <a:pt x="679" y="942"/>
                      </a:lnTo>
                      <a:lnTo>
                        <a:pt x="677" y="921"/>
                      </a:lnTo>
                      <a:lnTo>
                        <a:pt x="673" y="910"/>
                      </a:lnTo>
                      <a:lnTo>
                        <a:pt x="667" y="899"/>
                      </a:lnTo>
                      <a:lnTo>
                        <a:pt x="660" y="885"/>
                      </a:lnTo>
                      <a:lnTo>
                        <a:pt x="652" y="869"/>
                      </a:lnTo>
                      <a:lnTo>
                        <a:pt x="645" y="857"/>
                      </a:lnTo>
                      <a:lnTo>
                        <a:pt x="639" y="846"/>
                      </a:lnTo>
                      <a:lnTo>
                        <a:pt x="634" y="838"/>
                      </a:lnTo>
                      <a:lnTo>
                        <a:pt x="633" y="836"/>
                      </a:lnTo>
                      <a:lnTo>
                        <a:pt x="635" y="819"/>
                      </a:lnTo>
                      <a:lnTo>
                        <a:pt x="640" y="783"/>
                      </a:lnTo>
                      <a:lnTo>
                        <a:pt x="643" y="747"/>
                      </a:lnTo>
                      <a:lnTo>
                        <a:pt x="641" y="728"/>
                      </a:lnTo>
                      <a:lnTo>
                        <a:pt x="636" y="726"/>
                      </a:lnTo>
                      <a:lnTo>
                        <a:pt x="628" y="721"/>
                      </a:lnTo>
                      <a:lnTo>
                        <a:pt x="618" y="717"/>
                      </a:lnTo>
                      <a:lnTo>
                        <a:pt x="607" y="711"/>
                      </a:lnTo>
                      <a:lnTo>
                        <a:pt x="598" y="706"/>
                      </a:lnTo>
                      <a:lnTo>
                        <a:pt x="588" y="701"/>
                      </a:lnTo>
                      <a:lnTo>
                        <a:pt x="583" y="699"/>
                      </a:lnTo>
                      <a:lnTo>
                        <a:pt x="580" y="698"/>
                      </a:lnTo>
                      <a:lnTo>
                        <a:pt x="577" y="701"/>
                      </a:lnTo>
                      <a:lnTo>
                        <a:pt x="567" y="712"/>
                      </a:lnTo>
                      <a:lnTo>
                        <a:pt x="555" y="726"/>
                      </a:lnTo>
                      <a:lnTo>
                        <a:pt x="538" y="743"/>
                      </a:lnTo>
                      <a:lnTo>
                        <a:pt x="523" y="761"/>
                      </a:lnTo>
                      <a:lnTo>
                        <a:pt x="508" y="778"/>
                      </a:lnTo>
                      <a:lnTo>
                        <a:pt x="497" y="792"/>
                      </a:lnTo>
                      <a:lnTo>
                        <a:pt x="491" y="802"/>
                      </a:lnTo>
                      <a:lnTo>
                        <a:pt x="486" y="816"/>
                      </a:lnTo>
                      <a:lnTo>
                        <a:pt x="473" y="843"/>
                      </a:lnTo>
                      <a:lnTo>
                        <a:pt x="455" y="876"/>
                      </a:lnTo>
                      <a:lnTo>
                        <a:pt x="436" y="912"/>
                      </a:lnTo>
                      <a:lnTo>
                        <a:pt x="417" y="950"/>
                      </a:lnTo>
                      <a:lnTo>
                        <a:pt x="401" y="980"/>
                      </a:lnTo>
                      <a:lnTo>
                        <a:pt x="390" y="1002"/>
                      </a:lnTo>
                      <a:lnTo>
                        <a:pt x="385" y="1010"/>
                      </a:lnTo>
                      <a:lnTo>
                        <a:pt x="364" y="1012"/>
                      </a:lnTo>
                      <a:lnTo>
                        <a:pt x="365" y="1012"/>
                      </a:lnTo>
                      <a:lnTo>
                        <a:pt x="366" y="1014"/>
                      </a:lnTo>
                      <a:lnTo>
                        <a:pt x="366" y="1019"/>
                      </a:lnTo>
                      <a:lnTo>
                        <a:pt x="364" y="1030"/>
                      </a:lnTo>
                      <a:lnTo>
                        <a:pt x="360" y="1038"/>
                      </a:lnTo>
                      <a:lnTo>
                        <a:pt x="356" y="1048"/>
                      </a:lnTo>
                      <a:lnTo>
                        <a:pt x="349" y="1058"/>
                      </a:lnTo>
                      <a:lnTo>
                        <a:pt x="342" y="1068"/>
                      </a:lnTo>
                      <a:lnTo>
                        <a:pt x="335" y="1077"/>
                      </a:lnTo>
                      <a:lnTo>
                        <a:pt x="328" y="1086"/>
                      </a:lnTo>
                      <a:lnTo>
                        <a:pt x="322" y="1093"/>
                      </a:lnTo>
                      <a:lnTo>
                        <a:pt x="316" y="1099"/>
                      </a:lnTo>
                      <a:lnTo>
                        <a:pt x="305" y="1110"/>
                      </a:lnTo>
                      <a:lnTo>
                        <a:pt x="297" y="1121"/>
                      </a:lnTo>
                      <a:lnTo>
                        <a:pt x="290" y="1134"/>
                      </a:lnTo>
                      <a:lnTo>
                        <a:pt x="288" y="1145"/>
                      </a:lnTo>
                      <a:lnTo>
                        <a:pt x="286" y="1155"/>
                      </a:lnTo>
                      <a:lnTo>
                        <a:pt x="281" y="1167"/>
                      </a:lnTo>
                      <a:lnTo>
                        <a:pt x="274" y="1176"/>
                      </a:lnTo>
                      <a:lnTo>
                        <a:pt x="264" y="1183"/>
                      </a:lnTo>
                      <a:lnTo>
                        <a:pt x="259" y="1185"/>
                      </a:lnTo>
                      <a:lnTo>
                        <a:pt x="254" y="1187"/>
                      </a:lnTo>
                      <a:lnTo>
                        <a:pt x="249" y="1188"/>
                      </a:lnTo>
                      <a:lnTo>
                        <a:pt x="245" y="1188"/>
                      </a:lnTo>
                      <a:lnTo>
                        <a:pt x="240" y="1188"/>
                      </a:lnTo>
                      <a:lnTo>
                        <a:pt x="235" y="1187"/>
                      </a:lnTo>
                      <a:lnTo>
                        <a:pt x="232" y="1184"/>
                      </a:lnTo>
                      <a:lnTo>
                        <a:pt x="228" y="1181"/>
                      </a:lnTo>
                      <a:lnTo>
                        <a:pt x="225" y="1176"/>
                      </a:lnTo>
                      <a:lnTo>
                        <a:pt x="224" y="1173"/>
                      </a:lnTo>
                      <a:lnTo>
                        <a:pt x="224" y="1171"/>
                      </a:lnTo>
                      <a:lnTo>
                        <a:pt x="188" y="1156"/>
                      </a:lnTo>
                      <a:lnTo>
                        <a:pt x="185" y="1157"/>
                      </a:lnTo>
                      <a:lnTo>
                        <a:pt x="178" y="1161"/>
                      </a:lnTo>
                      <a:lnTo>
                        <a:pt x="170" y="1166"/>
                      </a:lnTo>
                      <a:lnTo>
                        <a:pt x="164" y="1171"/>
                      </a:lnTo>
                      <a:lnTo>
                        <a:pt x="160" y="1175"/>
                      </a:lnTo>
                      <a:lnTo>
                        <a:pt x="154" y="1177"/>
                      </a:lnTo>
                      <a:lnTo>
                        <a:pt x="147" y="1180"/>
                      </a:lnTo>
                      <a:lnTo>
                        <a:pt x="139" y="1182"/>
                      </a:lnTo>
                      <a:lnTo>
                        <a:pt x="130" y="1183"/>
                      </a:lnTo>
                      <a:lnTo>
                        <a:pt x="122" y="1184"/>
                      </a:lnTo>
                      <a:lnTo>
                        <a:pt x="116" y="1183"/>
                      </a:lnTo>
                      <a:lnTo>
                        <a:pt x="111" y="1181"/>
                      </a:lnTo>
                      <a:lnTo>
                        <a:pt x="105" y="1175"/>
                      </a:lnTo>
                      <a:lnTo>
                        <a:pt x="101" y="1170"/>
                      </a:lnTo>
                      <a:lnTo>
                        <a:pt x="98" y="1164"/>
                      </a:lnTo>
                      <a:lnTo>
                        <a:pt x="101" y="1156"/>
                      </a:lnTo>
                      <a:lnTo>
                        <a:pt x="105" y="1149"/>
                      </a:lnTo>
                      <a:lnTo>
                        <a:pt x="114" y="1139"/>
                      </a:lnTo>
                      <a:lnTo>
                        <a:pt x="125" y="1126"/>
                      </a:lnTo>
                      <a:lnTo>
                        <a:pt x="138" y="1113"/>
                      </a:lnTo>
                      <a:lnTo>
                        <a:pt x="150" y="1100"/>
                      </a:lnTo>
                      <a:lnTo>
                        <a:pt x="160" y="1089"/>
                      </a:lnTo>
                      <a:lnTo>
                        <a:pt x="169" y="1080"/>
                      </a:lnTo>
                      <a:lnTo>
                        <a:pt x="171" y="1078"/>
                      </a:lnTo>
                      <a:lnTo>
                        <a:pt x="171" y="1073"/>
                      </a:lnTo>
                      <a:lnTo>
                        <a:pt x="171" y="1062"/>
                      </a:lnTo>
                      <a:lnTo>
                        <a:pt x="171" y="1049"/>
                      </a:lnTo>
                      <a:lnTo>
                        <a:pt x="174" y="1042"/>
                      </a:lnTo>
                      <a:lnTo>
                        <a:pt x="183" y="1034"/>
                      </a:lnTo>
                      <a:lnTo>
                        <a:pt x="191" y="1022"/>
                      </a:lnTo>
                      <a:lnTo>
                        <a:pt x="198" y="1009"/>
                      </a:lnTo>
                      <a:lnTo>
                        <a:pt x="206" y="996"/>
                      </a:lnTo>
                      <a:lnTo>
                        <a:pt x="213" y="984"/>
                      </a:lnTo>
                      <a:lnTo>
                        <a:pt x="218" y="973"/>
                      </a:lnTo>
                      <a:lnTo>
                        <a:pt x="221" y="965"/>
                      </a:lnTo>
                      <a:lnTo>
                        <a:pt x="222" y="963"/>
                      </a:lnTo>
                      <a:lnTo>
                        <a:pt x="192" y="942"/>
                      </a:lnTo>
                      <a:lnTo>
                        <a:pt x="197" y="932"/>
                      </a:lnTo>
                      <a:lnTo>
                        <a:pt x="211" y="909"/>
                      </a:lnTo>
                      <a:lnTo>
                        <a:pt x="231" y="875"/>
                      </a:lnTo>
                      <a:lnTo>
                        <a:pt x="254" y="836"/>
                      </a:lnTo>
                      <a:lnTo>
                        <a:pt x="276" y="795"/>
                      </a:lnTo>
                      <a:lnTo>
                        <a:pt x="297" y="759"/>
                      </a:lnTo>
                      <a:lnTo>
                        <a:pt x="314" y="732"/>
                      </a:lnTo>
                      <a:lnTo>
                        <a:pt x="322" y="718"/>
                      </a:lnTo>
                      <a:lnTo>
                        <a:pt x="329" y="706"/>
                      </a:lnTo>
                      <a:lnTo>
                        <a:pt x="335" y="693"/>
                      </a:lnTo>
                      <a:lnTo>
                        <a:pt x="338" y="680"/>
                      </a:lnTo>
                      <a:lnTo>
                        <a:pt x="340" y="669"/>
                      </a:lnTo>
                      <a:lnTo>
                        <a:pt x="342" y="655"/>
                      </a:lnTo>
                      <a:lnTo>
                        <a:pt x="342" y="637"/>
                      </a:lnTo>
                      <a:lnTo>
                        <a:pt x="342" y="622"/>
                      </a:lnTo>
                      <a:lnTo>
                        <a:pt x="342" y="616"/>
                      </a:lnTo>
                      <a:lnTo>
                        <a:pt x="328" y="612"/>
                      </a:lnTo>
                      <a:lnTo>
                        <a:pt x="311" y="585"/>
                      </a:lnTo>
                      <a:lnTo>
                        <a:pt x="309" y="585"/>
                      </a:lnTo>
                      <a:lnTo>
                        <a:pt x="303" y="585"/>
                      </a:lnTo>
                      <a:lnTo>
                        <a:pt x="294" y="585"/>
                      </a:lnTo>
                      <a:lnTo>
                        <a:pt x="283" y="584"/>
                      </a:lnTo>
                      <a:lnTo>
                        <a:pt x="270" y="582"/>
                      </a:lnTo>
                      <a:lnTo>
                        <a:pt x="257" y="580"/>
                      </a:lnTo>
                      <a:lnTo>
                        <a:pt x="246" y="577"/>
                      </a:lnTo>
                      <a:lnTo>
                        <a:pt x="236" y="571"/>
                      </a:lnTo>
                      <a:lnTo>
                        <a:pt x="222" y="564"/>
                      </a:lnTo>
                      <a:lnTo>
                        <a:pt x="213" y="564"/>
                      </a:lnTo>
                      <a:lnTo>
                        <a:pt x="208" y="568"/>
                      </a:lnTo>
                      <a:lnTo>
                        <a:pt x="207" y="574"/>
                      </a:lnTo>
                      <a:lnTo>
                        <a:pt x="207" y="579"/>
                      </a:lnTo>
                      <a:lnTo>
                        <a:pt x="205" y="585"/>
                      </a:lnTo>
                      <a:lnTo>
                        <a:pt x="199" y="589"/>
                      </a:lnTo>
                      <a:lnTo>
                        <a:pt x="191" y="592"/>
                      </a:lnTo>
                      <a:lnTo>
                        <a:pt x="181" y="592"/>
                      </a:lnTo>
                      <a:lnTo>
                        <a:pt x="173" y="591"/>
                      </a:lnTo>
                      <a:lnTo>
                        <a:pt x="166" y="588"/>
                      </a:lnTo>
                      <a:lnTo>
                        <a:pt x="159" y="585"/>
                      </a:lnTo>
                      <a:lnTo>
                        <a:pt x="156" y="584"/>
                      </a:lnTo>
                      <a:lnTo>
                        <a:pt x="151" y="581"/>
                      </a:lnTo>
                      <a:lnTo>
                        <a:pt x="144" y="580"/>
                      </a:lnTo>
                      <a:lnTo>
                        <a:pt x="138" y="579"/>
                      </a:lnTo>
                      <a:lnTo>
                        <a:pt x="130" y="577"/>
                      </a:lnTo>
                      <a:lnTo>
                        <a:pt x="123" y="574"/>
                      </a:lnTo>
                      <a:lnTo>
                        <a:pt x="115" y="572"/>
                      </a:lnTo>
                      <a:lnTo>
                        <a:pt x="107" y="568"/>
                      </a:lnTo>
                      <a:lnTo>
                        <a:pt x="98" y="561"/>
                      </a:lnTo>
                      <a:lnTo>
                        <a:pt x="89" y="550"/>
                      </a:lnTo>
                      <a:lnTo>
                        <a:pt x="81" y="533"/>
                      </a:lnTo>
                      <a:lnTo>
                        <a:pt x="74" y="516"/>
                      </a:lnTo>
                      <a:lnTo>
                        <a:pt x="67" y="498"/>
                      </a:lnTo>
                      <a:lnTo>
                        <a:pt x="62" y="483"/>
                      </a:lnTo>
                      <a:lnTo>
                        <a:pt x="60" y="472"/>
                      </a:lnTo>
                      <a:lnTo>
                        <a:pt x="61" y="466"/>
                      </a:lnTo>
                      <a:lnTo>
                        <a:pt x="66" y="459"/>
                      </a:lnTo>
                      <a:lnTo>
                        <a:pt x="69" y="451"/>
                      </a:lnTo>
                      <a:lnTo>
                        <a:pt x="69" y="445"/>
                      </a:lnTo>
                      <a:lnTo>
                        <a:pt x="61" y="446"/>
                      </a:lnTo>
                      <a:lnTo>
                        <a:pt x="55" y="448"/>
                      </a:lnTo>
                      <a:lnTo>
                        <a:pt x="48" y="451"/>
                      </a:lnTo>
                      <a:lnTo>
                        <a:pt x="41" y="451"/>
                      </a:lnTo>
                      <a:lnTo>
                        <a:pt x="35" y="449"/>
                      </a:lnTo>
                      <a:lnTo>
                        <a:pt x="29" y="446"/>
                      </a:lnTo>
                      <a:lnTo>
                        <a:pt x="25" y="440"/>
                      </a:lnTo>
                      <a:lnTo>
                        <a:pt x="21" y="432"/>
                      </a:lnTo>
                      <a:lnTo>
                        <a:pt x="20" y="422"/>
                      </a:lnTo>
                      <a:lnTo>
                        <a:pt x="16" y="396"/>
                      </a:lnTo>
                      <a:lnTo>
                        <a:pt x="14" y="371"/>
                      </a:lnTo>
                      <a:lnTo>
                        <a:pt x="14" y="353"/>
                      </a:lnTo>
                      <a:lnTo>
                        <a:pt x="21" y="342"/>
                      </a:lnTo>
                      <a:lnTo>
                        <a:pt x="23" y="338"/>
                      </a:lnTo>
                      <a:lnTo>
                        <a:pt x="20" y="326"/>
                      </a:lnTo>
                      <a:lnTo>
                        <a:pt x="14" y="312"/>
                      </a:lnTo>
                      <a:lnTo>
                        <a:pt x="7" y="294"/>
                      </a:lnTo>
                      <a:lnTo>
                        <a:pt x="2" y="277"/>
                      </a:lnTo>
                      <a:lnTo>
                        <a:pt x="0" y="261"/>
                      </a:lnTo>
                      <a:lnTo>
                        <a:pt x="2" y="247"/>
                      </a:lnTo>
                      <a:lnTo>
                        <a:pt x="14" y="237"/>
                      </a:lnTo>
                      <a:lnTo>
                        <a:pt x="29" y="231"/>
                      </a:lnTo>
                      <a:lnTo>
                        <a:pt x="41" y="227"/>
                      </a:lnTo>
                      <a:lnTo>
                        <a:pt x="49" y="224"/>
                      </a:lnTo>
                      <a:lnTo>
                        <a:pt x="56" y="222"/>
                      </a:lnTo>
                      <a:lnTo>
                        <a:pt x="62" y="221"/>
                      </a:lnTo>
                      <a:lnTo>
                        <a:pt x="64" y="221"/>
                      </a:lnTo>
                      <a:lnTo>
                        <a:pt x="67" y="221"/>
                      </a:lnTo>
                      <a:lnTo>
                        <a:pt x="62" y="216"/>
                      </a:lnTo>
                      <a:lnTo>
                        <a:pt x="54" y="205"/>
                      </a:lnTo>
                      <a:lnTo>
                        <a:pt x="47" y="189"/>
                      </a:lnTo>
                      <a:lnTo>
                        <a:pt x="50" y="175"/>
                      </a:lnTo>
                      <a:lnTo>
                        <a:pt x="56" y="168"/>
                      </a:lnTo>
                      <a:lnTo>
                        <a:pt x="63" y="161"/>
                      </a:lnTo>
                      <a:lnTo>
                        <a:pt x="71" y="154"/>
                      </a:lnTo>
                      <a:lnTo>
                        <a:pt x="78" y="149"/>
                      </a:lnTo>
                      <a:lnTo>
                        <a:pt x="87" y="143"/>
                      </a:lnTo>
                      <a:lnTo>
                        <a:pt x="94" y="138"/>
                      </a:lnTo>
                      <a:lnTo>
                        <a:pt x="100" y="136"/>
                      </a:lnTo>
                      <a:lnTo>
                        <a:pt x="105" y="136"/>
                      </a:lnTo>
                      <a:lnTo>
                        <a:pt x="111" y="131"/>
                      </a:lnTo>
                      <a:lnTo>
                        <a:pt x="115" y="116"/>
                      </a:lnTo>
                      <a:lnTo>
                        <a:pt x="118" y="98"/>
                      </a:lnTo>
                      <a:lnTo>
                        <a:pt x="128" y="83"/>
                      </a:lnTo>
                      <a:lnTo>
                        <a:pt x="136" y="79"/>
                      </a:lnTo>
                      <a:lnTo>
                        <a:pt x="146" y="76"/>
                      </a:lnTo>
                      <a:lnTo>
                        <a:pt x="157" y="74"/>
                      </a:lnTo>
                      <a:lnTo>
                        <a:pt x="167" y="74"/>
                      </a:lnTo>
                      <a:lnTo>
                        <a:pt x="177" y="74"/>
                      </a:lnTo>
                      <a:lnTo>
                        <a:pt x="185" y="75"/>
                      </a:lnTo>
                      <a:lnTo>
                        <a:pt x="190" y="76"/>
                      </a:lnTo>
                      <a:lnTo>
                        <a:pt x="192" y="76"/>
                      </a:lnTo>
                      <a:lnTo>
                        <a:pt x="192" y="73"/>
                      </a:lnTo>
                      <a:lnTo>
                        <a:pt x="193" y="66"/>
                      </a:lnTo>
                      <a:lnTo>
                        <a:pt x="195" y="55"/>
                      </a:lnTo>
                      <a:lnTo>
                        <a:pt x="200" y="46"/>
                      </a:lnTo>
                      <a:lnTo>
                        <a:pt x="207" y="38"/>
                      </a:lnTo>
                      <a:lnTo>
                        <a:pt x="212" y="30"/>
                      </a:lnTo>
                      <a:lnTo>
                        <a:pt x="215" y="25"/>
                      </a:lnTo>
                      <a:lnTo>
                        <a:pt x="216" y="23"/>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56" name="Freeform 11"/>
                <p:cNvSpPr>
                  <a:spLocks/>
                </p:cNvSpPr>
                <p:nvPr/>
              </p:nvSpPr>
              <p:spPr bwMode="auto">
                <a:xfrm>
                  <a:off x="1542" y="2133"/>
                  <a:ext cx="100" cy="96"/>
                </a:xfrm>
                <a:custGeom>
                  <a:avLst/>
                  <a:gdLst>
                    <a:gd name="T0" fmla="*/ 1 w 603"/>
                    <a:gd name="T1" fmla="*/ 3 h 575"/>
                    <a:gd name="T2" fmla="*/ 1 w 603"/>
                    <a:gd name="T3" fmla="*/ 3 h 575"/>
                    <a:gd name="T4" fmla="*/ 1 w 603"/>
                    <a:gd name="T5" fmla="*/ 3 h 575"/>
                    <a:gd name="T6" fmla="*/ 1 w 603"/>
                    <a:gd name="T7" fmla="*/ 3 h 575"/>
                    <a:gd name="T8" fmla="*/ 1 w 603"/>
                    <a:gd name="T9" fmla="*/ 2 h 575"/>
                    <a:gd name="T10" fmla="*/ 1 w 603"/>
                    <a:gd name="T11" fmla="*/ 2 h 575"/>
                    <a:gd name="T12" fmla="*/ 1 w 603"/>
                    <a:gd name="T13" fmla="*/ 2 h 575"/>
                    <a:gd name="T14" fmla="*/ 1 w 603"/>
                    <a:gd name="T15" fmla="*/ 2 h 575"/>
                    <a:gd name="T16" fmla="*/ 1 w 603"/>
                    <a:gd name="T17" fmla="*/ 2 h 575"/>
                    <a:gd name="T18" fmla="*/ 1 w 603"/>
                    <a:gd name="T19" fmla="*/ 2 h 575"/>
                    <a:gd name="T20" fmla="*/ 1 w 603"/>
                    <a:gd name="T21" fmla="*/ 2 h 575"/>
                    <a:gd name="T22" fmla="*/ 1 w 603"/>
                    <a:gd name="T23" fmla="*/ 2 h 575"/>
                    <a:gd name="T24" fmla="*/ 1 w 603"/>
                    <a:gd name="T25" fmla="*/ 2 h 575"/>
                    <a:gd name="T26" fmla="*/ 2 w 603"/>
                    <a:gd name="T27" fmla="*/ 2 h 575"/>
                    <a:gd name="T28" fmla="*/ 2 w 603"/>
                    <a:gd name="T29" fmla="*/ 2 h 575"/>
                    <a:gd name="T30" fmla="*/ 2 w 603"/>
                    <a:gd name="T31" fmla="*/ 1 h 575"/>
                    <a:gd name="T32" fmla="*/ 2 w 603"/>
                    <a:gd name="T33" fmla="*/ 1 h 575"/>
                    <a:gd name="T34" fmla="*/ 2 w 603"/>
                    <a:gd name="T35" fmla="*/ 1 h 575"/>
                    <a:gd name="T36" fmla="*/ 2 w 603"/>
                    <a:gd name="T37" fmla="*/ 1 h 575"/>
                    <a:gd name="T38" fmla="*/ 2 w 603"/>
                    <a:gd name="T39" fmla="*/ 1 h 575"/>
                    <a:gd name="T40" fmla="*/ 2 w 603"/>
                    <a:gd name="T41" fmla="*/ 2 h 575"/>
                    <a:gd name="T42" fmla="*/ 2 w 603"/>
                    <a:gd name="T43" fmla="*/ 2 h 575"/>
                    <a:gd name="T44" fmla="*/ 2 w 603"/>
                    <a:gd name="T45" fmla="*/ 1 h 575"/>
                    <a:gd name="T46" fmla="*/ 3 w 603"/>
                    <a:gd name="T47" fmla="*/ 1 h 575"/>
                    <a:gd name="T48" fmla="*/ 3 w 603"/>
                    <a:gd name="T49" fmla="*/ 1 h 575"/>
                    <a:gd name="T50" fmla="*/ 3 w 603"/>
                    <a:gd name="T51" fmla="*/ 1 h 575"/>
                    <a:gd name="T52" fmla="*/ 2 w 603"/>
                    <a:gd name="T53" fmla="*/ 1 h 575"/>
                    <a:gd name="T54" fmla="*/ 2 w 603"/>
                    <a:gd name="T55" fmla="*/ 1 h 575"/>
                    <a:gd name="T56" fmla="*/ 2 w 603"/>
                    <a:gd name="T57" fmla="*/ 0 h 575"/>
                    <a:gd name="T58" fmla="*/ 2 w 603"/>
                    <a:gd name="T59" fmla="*/ 0 h 575"/>
                    <a:gd name="T60" fmla="*/ 2 w 603"/>
                    <a:gd name="T61" fmla="*/ 0 h 575"/>
                    <a:gd name="T62" fmla="*/ 2 w 603"/>
                    <a:gd name="T63" fmla="*/ 0 h 575"/>
                    <a:gd name="T64" fmla="*/ 2 w 603"/>
                    <a:gd name="T65" fmla="*/ 0 h 575"/>
                    <a:gd name="T66" fmla="*/ 2 w 603"/>
                    <a:gd name="T67" fmla="*/ 0 h 575"/>
                    <a:gd name="T68" fmla="*/ 2 w 603"/>
                    <a:gd name="T69" fmla="*/ 0 h 575"/>
                    <a:gd name="T70" fmla="*/ 2 w 603"/>
                    <a:gd name="T71" fmla="*/ 0 h 575"/>
                    <a:gd name="T72" fmla="*/ 1 w 603"/>
                    <a:gd name="T73" fmla="*/ 0 h 575"/>
                    <a:gd name="T74" fmla="*/ 1 w 603"/>
                    <a:gd name="T75" fmla="*/ 0 h 575"/>
                    <a:gd name="T76" fmla="*/ 1 w 603"/>
                    <a:gd name="T77" fmla="*/ 0 h 575"/>
                    <a:gd name="T78" fmla="*/ 1 w 603"/>
                    <a:gd name="T79" fmla="*/ 0 h 575"/>
                    <a:gd name="T80" fmla="*/ 1 w 603"/>
                    <a:gd name="T81" fmla="*/ 0 h 575"/>
                    <a:gd name="T82" fmla="*/ 1 w 603"/>
                    <a:gd name="T83" fmla="*/ 0 h 575"/>
                    <a:gd name="T84" fmla="*/ 1 w 603"/>
                    <a:gd name="T85" fmla="*/ 0 h 575"/>
                    <a:gd name="T86" fmla="*/ 0 w 603"/>
                    <a:gd name="T87" fmla="*/ 1 h 575"/>
                    <a:gd name="T88" fmla="*/ 0 w 603"/>
                    <a:gd name="T89" fmla="*/ 1 h 575"/>
                    <a:gd name="T90" fmla="*/ 0 w 603"/>
                    <a:gd name="T91" fmla="*/ 1 h 575"/>
                    <a:gd name="T92" fmla="*/ 0 w 603"/>
                    <a:gd name="T93" fmla="*/ 1 h 575"/>
                    <a:gd name="T94" fmla="*/ 0 w 603"/>
                    <a:gd name="T95" fmla="*/ 1 h 575"/>
                    <a:gd name="T96" fmla="*/ 0 w 603"/>
                    <a:gd name="T97" fmla="*/ 1 h 575"/>
                    <a:gd name="T98" fmla="*/ 0 w 603"/>
                    <a:gd name="T99" fmla="*/ 1 h 575"/>
                    <a:gd name="T100" fmla="*/ 0 w 603"/>
                    <a:gd name="T101" fmla="*/ 1 h 575"/>
                    <a:gd name="T102" fmla="*/ 0 w 603"/>
                    <a:gd name="T103" fmla="*/ 2 h 575"/>
                    <a:gd name="T104" fmla="*/ 0 w 603"/>
                    <a:gd name="T105" fmla="*/ 2 h 575"/>
                    <a:gd name="T106" fmla="*/ 0 w 603"/>
                    <a:gd name="T107" fmla="*/ 2 h 575"/>
                    <a:gd name="T108" fmla="*/ 0 w 603"/>
                    <a:gd name="T109" fmla="*/ 2 h 575"/>
                    <a:gd name="T110" fmla="*/ 0 w 603"/>
                    <a:gd name="T111" fmla="*/ 2 h 575"/>
                    <a:gd name="T112" fmla="*/ 0 w 603"/>
                    <a:gd name="T113" fmla="*/ 2 h 575"/>
                    <a:gd name="T114" fmla="*/ 0 w 603"/>
                    <a:gd name="T115" fmla="*/ 3 h 5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3"/>
                    <a:gd name="T175" fmla="*/ 0 h 575"/>
                    <a:gd name="T176" fmla="*/ 603 w 603"/>
                    <a:gd name="T177" fmla="*/ 575 h 5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3" h="575">
                      <a:moveTo>
                        <a:pt x="114" y="556"/>
                      </a:moveTo>
                      <a:lnTo>
                        <a:pt x="119" y="551"/>
                      </a:lnTo>
                      <a:lnTo>
                        <a:pt x="125" y="551"/>
                      </a:lnTo>
                      <a:lnTo>
                        <a:pt x="131" y="553"/>
                      </a:lnTo>
                      <a:lnTo>
                        <a:pt x="138" y="557"/>
                      </a:lnTo>
                      <a:lnTo>
                        <a:pt x="144" y="562"/>
                      </a:lnTo>
                      <a:lnTo>
                        <a:pt x="149" y="567"/>
                      </a:lnTo>
                      <a:lnTo>
                        <a:pt x="155" y="571"/>
                      </a:lnTo>
                      <a:lnTo>
                        <a:pt x="158" y="574"/>
                      </a:lnTo>
                      <a:lnTo>
                        <a:pt x="165" y="575"/>
                      </a:lnTo>
                      <a:lnTo>
                        <a:pt x="170" y="575"/>
                      </a:lnTo>
                      <a:lnTo>
                        <a:pt x="174" y="574"/>
                      </a:lnTo>
                      <a:lnTo>
                        <a:pt x="178" y="570"/>
                      </a:lnTo>
                      <a:lnTo>
                        <a:pt x="183" y="564"/>
                      </a:lnTo>
                      <a:lnTo>
                        <a:pt x="187" y="554"/>
                      </a:lnTo>
                      <a:lnTo>
                        <a:pt x="192" y="546"/>
                      </a:lnTo>
                      <a:lnTo>
                        <a:pt x="197" y="542"/>
                      </a:lnTo>
                      <a:lnTo>
                        <a:pt x="202" y="543"/>
                      </a:lnTo>
                      <a:lnTo>
                        <a:pt x="211" y="546"/>
                      </a:lnTo>
                      <a:lnTo>
                        <a:pt x="220" y="549"/>
                      </a:lnTo>
                      <a:lnTo>
                        <a:pt x="227" y="550"/>
                      </a:lnTo>
                      <a:lnTo>
                        <a:pt x="231" y="550"/>
                      </a:lnTo>
                      <a:lnTo>
                        <a:pt x="232" y="548"/>
                      </a:lnTo>
                      <a:lnTo>
                        <a:pt x="235" y="544"/>
                      </a:lnTo>
                      <a:lnTo>
                        <a:pt x="245" y="537"/>
                      </a:lnTo>
                      <a:lnTo>
                        <a:pt x="252" y="533"/>
                      </a:lnTo>
                      <a:lnTo>
                        <a:pt x="257" y="528"/>
                      </a:lnTo>
                      <a:lnTo>
                        <a:pt x="263" y="521"/>
                      </a:lnTo>
                      <a:lnTo>
                        <a:pt x="268" y="514"/>
                      </a:lnTo>
                      <a:lnTo>
                        <a:pt x="273" y="507"/>
                      </a:lnTo>
                      <a:lnTo>
                        <a:pt x="276" y="499"/>
                      </a:lnTo>
                      <a:lnTo>
                        <a:pt x="279" y="492"/>
                      </a:lnTo>
                      <a:lnTo>
                        <a:pt x="280" y="486"/>
                      </a:lnTo>
                      <a:lnTo>
                        <a:pt x="281" y="474"/>
                      </a:lnTo>
                      <a:lnTo>
                        <a:pt x="280" y="464"/>
                      </a:lnTo>
                      <a:lnTo>
                        <a:pt x="276" y="458"/>
                      </a:lnTo>
                      <a:lnTo>
                        <a:pt x="272" y="460"/>
                      </a:lnTo>
                      <a:lnTo>
                        <a:pt x="267" y="469"/>
                      </a:lnTo>
                      <a:lnTo>
                        <a:pt x="260" y="478"/>
                      </a:lnTo>
                      <a:lnTo>
                        <a:pt x="253" y="484"/>
                      </a:lnTo>
                      <a:lnTo>
                        <a:pt x="246" y="485"/>
                      </a:lnTo>
                      <a:lnTo>
                        <a:pt x="241" y="483"/>
                      </a:lnTo>
                      <a:lnTo>
                        <a:pt x="235" y="480"/>
                      </a:lnTo>
                      <a:lnTo>
                        <a:pt x="229" y="476"/>
                      </a:lnTo>
                      <a:lnTo>
                        <a:pt x="224" y="471"/>
                      </a:lnTo>
                      <a:lnTo>
                        <a:pt x="219" y="466"/>
                      </a:lnTo>
                      <a:lnTo>
                        <a:pt x="215" y="460"/>
                      </a:lnTo>
                      <a:lnTo>
                        <a:pt x="214" y="455"/>
                      </a:lnTo>
                      <a:lnTo>
                        <a:pt x="217" y="449"/>
                      </a:lnTo>
                      <a:lnTo>
                        <a:pt x="225" y="437"/>
                      </a:lnTo>
                      <a:lnTo>
                        <a:pt x="233" y="427"/>
                      </a:lnTo>
                      <a:lnTo>
                        <a:pt x="240" y="422"/>
                      </a:lnTo>
                      <a:lnTo>
                        <a:pt x="245" y="428"/>
                      </a:lnTo>
                      <a:lnTo>
                        <a:pt x="248" y="437"/>
                      </a:lnTo>
                      <a:lnTo>
                        <a:pt x="253" y="435"/>
                      </a:lnTo>
                      <a:lnTo>
                        <a:pt x="257" y="431"/>
                      </a:lnTo>
                      <a:lnTo>
                        <a:pt x="263" y="436"/>
                      </a:lnTo>
                      <a:lnTo>
                        <a:pt x="267" y="441"/>
                      </a:lnTo>
                      <a:lnTo>
                        <a:pt x="270" y="444"/>
                      </a:lnTo>
                      <a:lnTo>
                        <a:pt x="274" y="445"/>
                      </a:lnTo>
                      <a:lnTo>
                        <a:pt x="277" y="445"/>
                      </a:lnTo>
                      <a:lnTo>
                        <a:pt x="280" y="443"/>
                      </a:lnTo>
                      <a:lnTo>
                        <a:pt x="283" y="439"/>
                      </a:lnTo>
                      <a:lnTo>
                        <a:pt x="289" y="434"/>
                      </a:lnTo>
                      <a:lnTo>
                        <a:pt x="295" y="428"/>
                      </a:lnTo>
                      <a:lnTo>
                        <a:pt x="302" y="421"/>
                      </a:lnTo>
                      <a:lnTo>
                        <a:pt x="308" y="414"/>
                      </a:lnTo>
                      <a:lnTo>
                        <a:pt x="312" y="408"/>
                      </a:lnTo>
                      <a:lnTo>
                        <a:pt x="315" y="403"/>
                      </a:lnTo>
                      <a:lnTo>
                        <a:pt x="319" y="396"/>
                      </a:lnTo>
                      <a:lnTo>
                        <a:pt x="325" y="389"/>
                      </a:lnTo>
                      <a:lnTo>
                        <a:pt x="329" y="381"/>
                      </a:lnTo>
                      <a:lnTo>
                        <a:pt x="328" y="372"/>
                      </a:lnTo>
                      <a:lnTo>
                        <a:pt x="325" y="358"/>
                      </a:lnTo>
                      <a:lnTo>
                        <a:pt x="325" y="345"/>
                      </a:lnTo>
                      <a:lnTo>
                        <a:pt x="326" y="337"/>
                      </a:lnTo>
                      <a:lnTo>
                        <a:pt x="323" y="332"/>
                      </a:lnTo>
                      <a:lnTo>
                        <a:pt x="317" y="330"/>
                      </a:lnTo>
                      <a:lnTo>
                        <a:pt x="315" y="326"/>
                      </a:lnTo>
                      <a:lnTo>
                        <a:pt x="317" y="323"/>
                      </a:lnTo>
                      <a:lnTo>
                        <a:pt x="324" y="323"/>
                      </a:lnTo>
                      <a:lnTo>
                        <a:pt x="335" y="324"/>
                      </a:lnTo>
                      <a:lnTo>
                        <a:pt x="343" y="328"/>
                      </a:lnTo>
                      <a:lnTo>
                        <a:pt x="349" y="333"/>
                      </a:lnTo>
                      <a:lnTo>
                        <a:pt x="350" y="343"/>
                      </a:lnTo>
                      <a:lnTo>
                        <a:pt x="350" y="351"/>
                      </a:lnTo>
                      <a:lnTo>
                        <a:pt x="351" y="354"/>
                      </a:lnTo>
                      <a:lnTo>
                        <a:pt x="355" y="356"/>
                      </a:lnTo>
                      <a:lnTo>
                        <a:pt x="358" y="356"/>
                      </a:lnTo>
                      <a:lnTo>
                        <a:pt x="363" y="351"/>
                      </a:lnTo>
                      <a:lnTo>
                        <a:pt x="370" y="340"/>
                      </a:lnTo>
                      <a:lnTo>
                        <a:pt x="378" y="326"/>
                      </a:lnTo>
                      <a:lnTo>
                        <a:pt x="385" y="316"/>
                      </a:lnTo>
                      <a:lnTo>
                        <a:pt x="393" y="310"/>
                      </a:lnTo>
                      <a:lnTo>
                        <a:pt x="400" y="304"/>
                      </a:lnTo>
                      <a:lnTo>
                        <a:pt x="404" y="297"/>
                      </a:lnTo>
                      <a:lnTo>
                        <a:pt x="404" y="288"/>
                      </a:lnTo>
                      <a:lnTo>
                        <a:pt x="400" y="277"/>
                      </a:lnTo>
                      <a:lnTo>
                        <a:pt x="397" y="268"/>
                      </a:lnTo>
                      <a:lnTo>
                        <a:pt x="393" y="260"/>
                      </a:lnTo>
                      <a:lnTo>
                        <a:pt x="393" y="249"/>
                      </a:lnTo>
                      <a:lnTo>
                        <a:pt x="394" y="237"/>
                      </a:lnTo>
                      <a:lnTo>
                        <a:pt x="398" y="223"/>
                      </a:lnTo>
                      <a:lnTo>
                        <a:pt x="404" y="212"/>
                      </a:lnTo>
                      <a:lnTo>
                        <a:pt x="415" y="210"/>
                      </a:lnTo>
                      <a:lnTo>
                        <a:pt x="424" y="212"/>
                      </a:lnTo>
                      <a:lnTo>
                        <a:pt x="432" y="216"/>
                      </a:lnTo>
                      <a:lnTo>
                        <a:pt x="440" y="219"/>
                      </a:lnTo>
                      <a:lnTo>
                        <a:pt x="448" y="224"/>
                      </a:lnTo>
                      <a:lnTo>
                        <a:pt x="455" y="228"/>
                      </a:lnTo>
                      <a:lnTo>
                        <a:pt x="461" y="233"/>
                      </a:lnTo>
                      <a:lnTo>
                        <a:pt x="465" y="238"/>
                      </a:lnTo>
                      <a:lnTo>
                        <a:pt x="466" y="242"/>
                      </a:lnTo>
                      <a:lnTo>
                        <a:pt x="468" y="249"/>
                      </a:lnTo>
                      <a:lnTo>
                        <a:pt x="473" y="255"/>
                      </a:lnTo>
                      <a:lnTo>
                        <a:pt x="477" y="262"/>
                      </a:lnTo>
                      <a:lnTo>
                        <a:pt x="477" y="272"/>
                      </a:lnTo>
                      <a:lnTo>
                        <a:pt x="474" y="283"/>
                      </a:lnTo>
                      <a:lnTo>
                        <a:pt x="470" y="294"/>
                      </a:lnTo>
                      <a:lnTo>
                        <a:pt x="467" y="301"/>
                      </a:lnTo>
                      <a:lnTo>
                        <a:pt x="463" y="303"/>
                      </a:lnTo>
                      <a:lnTo>
                        <a:pt x="460" y="304"/>
                      </a:lnTo>
                      <a:lnTo>
                        <a:pt x="457" y="307"/>
                      </a:lnTo>
                      <a:lnTo>
                        <a:pt x="459" y="310"/>
                      </a:lnTo>
                      <a:lnTo>
                        <a:pt x="465" y="312"/>
                      </a:lnTo>
                      <a:lnTo>
                        <a:pt x="469" y="314"/>
                      </a:lnTo>
                      <a:lnTo>
                        <a:pt x="475" y="314"/>
                      </a:lnTo>
                      <a:lnTo>
                        <a:pt x="481" y="315"/>
                      </a:lnTo>
                      <a:lnTo>
                        <a:pt x="487" y="315"/>
                      </a:lnTo>
                      <a:lnTo>
                        <a:pt x="493" y="315"/>
                      </a:lnTo>
                      <a:lnTo>
                        <a:pt x="498" y="314"/>
                      </a:lnTo>
                      <a:lnTo>
                        <a:pt x="504" y="311"/>
                      </a:lnTo>
                      <a:lnTo>
                        <a:pt x="509" y="308"/>
                      </a:lnTo>
                      <a:lnTo>
                        <a:pt x="517" y="302"/>
                      </a:lnTo>
                      <a:lnTo>
                        <a:pt x="523" y="296"/>
                      </a:lnTo>
                      <a:lnTo>
                        <a:pt x="529" y="291"/>
                      </a:lnTo>
                      <a:lnTo>
                        <a:pt x="535" y="286"/>
                      </a:lnTo>
                      <a:lnTo>
                        <a:pt x="541" y="279"/>
                      </a:lnTo>
                      <a:lnTo>
                        <a:pt x="545" y="275"/>
                      </a:lnTo>
                      <a:lnTo>
                        <a:pt x="549" y="275"/>
                      </a:lnTo>
                      <a:lnTo>
                        <a:pt x="551" y="282"/>
                      </a:lnTo>
                      <a:lnTo>
                        <a:pt x="555" y="287"/>
                      </a:lnTo>
                      <a:lnTo>
                        <a:pt x="560" y="284"/>
                      </a:lnTo>
                      <a:lnTo>
                        <a:pt x="564" y="276"/>
                      </a:lnTo>
                      <a:lnTo>
                        <a:pt x="563" y="266"/>
                      </a:lnTo>
                      <a:lnTo>
                        <a:pt x="560" y="253"/>
                      </a:lnTo>
                      <a:lnTo>
                        <a:pt x="560" y="240"/>
                      </a:lnTo>
                      <a:lnTo>
                        <a:pt x="562" y="225"/>
                      </a:lnTo>
                      <a:lnTo>
                        <a:pt x="563" y="211"/>
                      </a:lnTo>
                      <a:lnTo>
                        <a:pt x="564" y="199"/>
                      </a:lnTo>
                      <a:lnTo>
                        <a:pt x="567" y="191"/>
                      </a:lnTo>
                      <a:lnTo>
                        <a:pt x="571" y="185"/>
                      </a:lnTo>
                      <a:lnTo>
                        <a:pt x="579" y="182"/>
                      </a:lnTo>
                      <a:lnTo>
                        <a:pt x="589" y="178"/>
                      </a:lnTo>
                      <a:lnTo>
                        <a:pt x="596" y="175"/>
                      </a:lnTo>
                      <a:lnTo>
                        <a:pt x="600" y="170"/>
                      </a:lnTo>
                      <a:lnTo>
                        <a:pt x="603" y="167"/>
                      </a:lnTo>
                      <a:lnTo>
                        <a:pt x="601" y="157"/>
                      </a:lnTo>
                      <a:lnTo>
                        <a:pt x="598" y="142"/>
                      </a:lnTo>
                      <a:lnTo>
                        <a:pt x="589" y="125"/>
                      </a:lnTo>
                      <a:lnTo>
                        <a:pt x="574" y="109"/>
                      </a:lnTo>
                      <a:lnTo>
                        <a:pt x="560" y="101"/>
                      </a:lnTo>
                      <a:lnTo>
                        <a:pt x="552" y="97"/>
                      </a:lnTo>
                      <a:lnTo>
                        <a:pt x="546" y="95"/>
                      </a:lnTo>
                      <a:lnTo>
                        <a:pt x="541" y="97"/>
                      </a:lnTo>
                      <a:lnTo>
                        <a:pt x="534" y="97"/>
                      </a:lnTo>
                      <a:lnTo>
                        <a:pt x="525" y="95"/>
                      </a:lnTo>
                      <a:lnTo>
                        <a:pt x="521" y="92"/>
                      </a:lnTo>
                      <a:lnTo>
                        <a:pt x="522" y="85"/>
                      </a:lnTo>
                      <a:lnTo>
                        <a:pt x="527" y="77"/>
                      </a:lnTo>
                      <a:lnTo>
                        <a:pt x="529" y="72"/>
                      </a:lnTo>
                      <a:lnTo>
                        <a:pt x="529" y="66"/>
                      </a:lnTo>
                      <a:lnTo>
                        <a:pt x="525" y="58"/>
                      </a:lnTo>
                      <a:lnTo>
                        <a:pt x="522" y="52"/>
                      </a:lnTo>
                      <a:lnTo>
                        <a:pt x="518" y="46"/>
                      </a:lnTo>
                      <a:lnTo>
                        <a:pt x="514" y="39"/>
                      </a:lnTo>
                      <a:lnTo>
                        <a:pt x="509" y="32"/>
                      </a:lnTo>
                      <a:lnTo>
                        <a:pt x="504" y="27"/>
                      </a:lnTo>
                      <a:lnTo>
                        <a:pt x="500" y="21"/>
                      </a:lnTo>
                      <a:lnTo>
                        <a:pt x="495" y="17"/>
                      </a:lnTo>
                      <a:lnTo>
                        <a:pt x="490" y="16"/>
                      </a:lnTo>
                      <a:lnTo>
                        <a:pt x="487" y="15"/>
                      </a:lnTo>
                      <a:lnTo>
                        <a:pt x="481" y="13"/>
                      </a:lnTo>
                      <a:lnTo>
                        <a:pt x="475" y="11"/>
                      </a:lnTo>
                      <a:lnTo>
                        <a:pt x="469" y="9"/>
                      </a:lnTo>
                      <a:lnTo>
                        <a:pt x="462" y="8"/>
                      </a:lnTo>
                      <a:lnTo>
                        <a:pt x="455" y="7"/>
                      </a:lnTo>
                      <a:lnTo>
                        <a:pt x="448" y="7"/>
                      </a:lnTo>
                      <a:lnTo>
                        <a:pt x="441" y="8"/>
                      </a:lnTo>
                      <a:lnTo>
                        <a:pt x="434" y="10"/>
                      </a:lnTo>
                      <a:lnTo>
                        <a:pt x="427" y="11"/>
                      </a:lnTo>
                      <a:lnTo>
                        <a:pt x="420" y="14"/>
                      </a:lnTo>
                      <a:lnTo>
                        <a:pt x="413" y="15"/>
                      </a:lnTo>
                      <a:lnTo>
                        <a:pt x="407" y="17"/>
                      </a:lnTo>
                      <a:lnTo>
                        <a:pt x="403" y="20"/>
                      </a:lnTo>
                      <a:lnTo>
                        <a:pt x="398" y="22"/>
                      </a:lnTo>
                      <a:lnTo>
                        <a:pt x="395" y="24"/>
                      </a:lnTo>
                      <a:lnTo>
                        <a:pt x="392" y="29"/>
                      </a:lnTo>
                      <a:lnTo>
                        <a:pt x="388" y="34"/>
                      </a:lnTo>
                      <a:lnTo>
                        <a:pt x="385" y="39"/>
                      </a:lnTo>
                      <a:lnTo>
                        <a:pt x="385" y="44"/>
                      </a:lnTo>
                      <a:lnTo>
                        <a:pt x="387" y="48"/>
                      </a:lnTo>
                      <a:lnTo>
                        <a:pt x="388" y="52"/>
                      </a:lnTo>
                      <a:lnTo>
                        <a:pt x="390" y="56"/>
                      </a:lnTo>
                      <a:lnTo>
                        <a:pt x="388" y="60"/>
                      </a:lnTo>
                      <a:lnTo>
                        <a:pt x="385" y="64"/>
                      </a:lnTo>
                      <a:lnTo>
                        <a:pt x="378" y="65"/>
                      </a:lnTo>
                      <a:lnTo>
                        <a:pt x="372" y="66"/>
                      </a:lnTo>
                      <a:lnTo>
                        <a:pt x="369" y="66"/>
                      </a:lnTo>
                      <a:lnTo>
                        <a:pt x="367" y="65"/>
                      </a:lnTo>
                      <a:lnTo>
                        <a:pt x="364" y="60"/>
                      </a:lnTo>
                      <a:lnTo>
                        <a:pt x="363" y="57"/>
                      </a:lnTo>
                      <a:lnTo>
                        <a:pt x="366" y="52"/>
                      </a:lnTo>
                      <a:lnTo>
                        <a:pt x="370" y="48"/>
                      </a:lnTo>
                      <a:lnTo>
                        <a:pt x="369" y="41"/>
                      </a:lnTo>
                      <a:lnTo>
                        <a:pt x="365" y="35"/>
                      </a:lnTo>
                      <a:lnTo>
                        <a:pt x="360" y="31"/>
                      </a:lnTo>
                      <a:lnTo>
                        <a:pt x="357" y="29"/>
                      </a:lnTo>
                      <a:lnTo>
                        <a:pt x="350" y="24"/>
                      </a:lnTo>
                      <a:lnTo>
                        <a:pt x="342" y="18"/>
                      </a:lnTo>
                      <a:lnTo>
                        <a:pt x="332" y="13"/>
                      </a:lnTo>
                      <a:lnTo>
                        <a:pt x="323" y="7"/>
                      </a:lnTo>
                      <a:lnTo>
                        <a:pt x="314" y="3"/>
                      </a:lnTo>
                      <a:lnTo>
                        <a:pt x="307" y="0"/>
                      </a:lnTo>
                      <a:lnTo>
                        <a:pt x="302" y="0"/>
                      </a:lnTo>
                      <a:lnTo>
                        <a:pt x="296" y="1"/>
                      </a:lnTo>
                      <a:lnTo>
                        <a:pt x="288" y="2"/>
                      </a:lnTo>
                      <a:lnTo>
                        <a:pt x="276" y="3"/>
                      </a:lnTo>
                      <a:lnTo>
                        <a:pt x="264" y="4"/>
                      </a:lnTo>
                      <a:lnTo>
                        <a:pt x="253" y="6"/>
                      </a:lnTo>
                      <a:lnTo>
                        <a:pt x="242" y="8"/>
                      </a:lnTo>
                      <a:lnTo>
                        <a:pt x="234" y="10"/>
                      </a:lnTo>
                      <a:lnTo>
                        <a:pt x="229" y="14"/>
                      </a:lnTo>
                      <a:lnTo>
                        <a:pt x="222" y="18"/>
                      </a:lnTo>
                      <a:lnTo>
                        <a:pt x="217" y="20"/>
                      </a:lnTo>
                      <a:lnTo>
                        <a:pt x="210" y="21"/>
                      </a:lnTo>
                      <a:lnTo>
                        <a:pt x="205" y="29"/>
                      </a:lnTo>
                      <a:lnTo>
                        <a:pt x="199" y="38"/>
                      </a:lnTo>
                      <a:lnTo>
                        <a:pt x="192" y="44"/>
                      </a:lnTo>
                      <a:lnTo>
                        <a:pt x="188" y="50"/>
                      </a:lnTo>
                      <a:lnTo>
                        <a:pt x="188" y="56"/>
                      </a:lnTo>
                      <a:lnTo>
                        <a:pt x="191" y="62"/>
                      </a:lnTo>
                      <a:lnTo>
                        <a:pt x="193" y="65"/>
                      </a:lnTo>
                      <a:lnTo>
                        <a:pt x="195" y="66"/>
                      </a:lnTo>
                      <a:lnTo>
                        <a:pt x="201" y="65"/>
                      </a:lnTo>
                      <a:lnTo>
                        <a:pt x="206" y="64"/>
                      </a:lnTo>
                      <a:lnTo>
                        <a:pt x="205" y="66"/>
                      </a:lnTo>
                      <a:lnTo>
                        <a:pt x="202" y="71"/>
                      </a:lnTo>
                      <a:lnTo>
                        <a:pt x="200" y="76"/>
                      </a:lnTo>
                      <a:lnTo>
                        <a:pt x="197" y="78"/>
                      </a:lnTo>
                      <a:lnTo>
                        <a:pt x="191" y="80"/>
                      </a:lnTo>
                      <a:lnTo>
                        <a:pt x="183" y="80"/>
                      </a:lnTo>
                      <a:lnTo>
                        <a:pt x="170" y="80"/>
                      </a:lnTo>
                      <a:lnTo>
                        <a:pt x="163" y="79"/>
                      </a:lnTo>
                      <a:lnTo>
                        <a:pt x="156" y="77"/>
                      </a:lnTo>
                      <a:lnTo>
                        <a:pt x="150" y="74"/>
                      </a:lnTo>
                      <a:lnTo>
                        <a:pt x="145" y="73"/>
                      </a:lnTo>
                      <a:lnTo>
                        <a:pt x="140" y="72"/>
                      </a:lnTo>
                      <a:lnTo>
                        <a:pt x="136" y="72"/>
                      </a:lnTo>
                      <a:lnTo>
                        <a:pt x="132" y="73"/>
                      </a:lnTo>
                      <a:lnTo>
                        <a:pt x="129" y="76"/>
                      </a:lnTo>
                      <a:lnTo>
                        <a:pt x="122" y="83"/>
                      </a:lnTo>
                      <a:lnTo>
                        <a:pt x="114" y="91"/>
                      </a:lnTo>
                      <a:lnTo>
                        <a:pt x="108" y="99"/>
                      </a:lnTo>
                      <a:lnTo>
                        <a:pt x="105" y="109"/>
                      </a:lnTo>
                      <a:lnTo>
                        <a:pt x="104" y="120"/>
                      </a:lnTo>
                      <a:lnTo>
                        <a:pt x="101" y="127"/>
                      </a:lnTo>
                      <a:lnTo>
                        <a:pt x="96" y="133"/>
                      </a:lnTo>
                      <a:lnTo>
                        <a:pt x="91" y="136"/>
                      </a:lnTo>
                      <a:lnTo>
                        <a:pt x="88" y="137"/>
                      </a:lnTo>
                      <a:lnTo>
                        <a:pt x="84" y="137"/>
                      </a:lnTo>
                      <a:lnTo>
                        <a:pt x="80" y="139"/>
                      </a:lnTo>
                      <a:lnTo>
                        <a:pt x="73" y="142"/>
                      </a:lnTo>
                      <a:lnTo>
                        <a:pt x="64" y="148"/>
                      </a:lnTo>
                      <a:lnTo>
                        <a:pt x="55" y="154"/>
                      </a:lnTo>
                      <a:lnTo>
                        <a:pt x="47" y="161"/>
                      </a:lnTo>
                      <a:lnTo>
                        <a:pt x="43" y="169"/>
                      </a:lnTo>
                      <a:lnTo>
                        <a:pt x="45" y="178"/>
                      </a:lnTo>
                      <a:lnTo>
                        <a:pt x="47" y="188"/>
                      </a:lnTo>
                      <a:lnTo>
                        <a:pt x="50" y="196"/>
                      </a:lnTo>
                      <a:lnTo>
                        <a:pt x="56" y="202"/>
                      </a:lnTo>
                      <a:lnTo>
                        <a:pt x="63" y="205"/>
                      </a:lnTo>
                      <a:lnTo>
                        <a:pt x="69" y="209"/>
                      </a:lnTo>
                      <a:lnTo>
                        <a:pt x="74" y="209"/>
                      </a:lnTo>
                      <a:lnTo>
                        <a:pt x="78" y="206"/>
                      </a:lnTo>
                      <a:lnTo>
                        <a:pt x="81" y="204"/>
                      </a:lnTo>
                      <a:lnTo>
                        <a:pt x="82" y="207"/>
                      </a:lnTo>
                      <a:lnTo>
                        <a:pt x="81" y="211"/>
                      </a:lnTo>
                      <a:lnTo>
                        <a:pt x="81" y="213"/>
                      </a:lnTo>
                      <a:lnTo>
                        <a:pt x="81" y="214"/>
                      </a:lnTo>
                      <a:lnTo>
                        <a:pt x="80" y="218"/>
                      </a:lnTo>
                      <a:lnTo>
                        <a:pt x="77" y="221"/>
                      </a:lnTo>
                      <a:lnTo>
                        <a:pt x="73" y="224"/>
                      </a:lnTo>
                      <a:lnTo>
                        <a:pt x="67" y="225"/>
                      </a:lnTo>
                      <a:lnTo>
                        <a:pt x="59" y="224"/>
                      </a:lnTo>
                      <a:lnTo>
                        <a:pt x="50" y="223"/>
                      </a:lnTo>
                      <a:lnTo>
                        <a:pt x="43" y="223"/>
                      </a:lnTo>
                      <a:lnTo>
                        <a:pt x="40" y="223"/>
                      </a:lnTo>
                      <a:lnTo>
                        <a:pt x="35" y="224"/>
                      </a:lnTo>
                      <a:lnTo>
                        <a:pt x="29" y="225"/>
                      </a:lnTo>
                      <a:lnTo>
                        <a:pt x="24" y="226"/>
                      </a:lnTo>
                      <a:lnTo>
                        <a:pt x="18" y="228"/>
                      </a:lnTo>
                      <a:lnTo>
                        <a:pt x="13" y="230"/>
                      </a:lnTo>
                      <a:lnTo>
                        <a:pt x="9" y="233"/>
                      </a:lnTo>
                      <a:lnTo>
                        <a:pt x="6" y="235"/>
                      </a:lnTo>
                      <a:lnTo>
                        <a:pt x="2" y="242"/>
                      </a:lnTo>
                      <a:lnTo>
                        <a:pt x="0" y="249"/>
                      </a:lnTo>
                      <a:lnTo>
                        <a:pt x="0" y="258"/>
                      </a:lnTo>
                      <a:lnTo>
                        <a:pt x="2" y="266"/>
                      </a:lnTo>
                      <a:lnTo>
                        <a:pt x="6" y="277"/>
                      </a:lnTo>
                      <a:lnTo>
                        <a:pt x="9" y="295"/>
                      </a:lnTo>
                      <a:lnTo>
                        <a:pt x="14" y="312"/>
                      </a:lnTo>
                      <a:lnTo>
                        <a:pt x="20" y="324"/>
                      </a:lnTo>
                      <a:lnTo>
                        <a:pt x="24" y="331"/>
                      </a:lnTo>
                      <a:lnTo>
                        <a:pt x="25" y="337"/>
                      </a:lnTo>
                      <a:lnTo>
                        <a:pt x="22" y="343"/>
                      </a:lnTo>
                      <a:lnTo>
                        <a:pt x="19" y="347"/>
                      </a:lnTo>
                      <a:lnTo>
                        <a:pt x="15" y="357"/>
                      </a:lnTo>
                      <a:lnTo>
                        <a:pt x="12" y="372"/>
                      </a:lnTo>
                      <a:lnTo>
                        <a:pt x="11" y="389"/>
                      </a:lnTo>
                      <a:lnTo>
                        <a:pt x="12" y="400"/>
                      </a:lnTo>
                      <a:lnTo>
                        <a:pt x="15" y="407"/>
                      </a:lnTo>
                      <a:lnTo>
                        <a:pt x="21" y="415"/>
                      </a:lnTo>
                      <a:lnTo>
                        <a:pt x="27" y="422"/>
                      </a:lnTo>
                      <a:lnTo>
                        <a:pt x="34" y="424"/>
                      </a:lnTo>
                      <a:lnTo>
                        <a:pt x="41" y="427"/>
                      </a:lnTo>
                      <a:lnTo>
                        <a:pt x="47" y="429"/>
                      </a:lnTo>
                      <a:lnTo>
                        <a:pt x="52" y="430"/>
                      </a:lnTo>
                      <a:lnTo>
                        <a:pt x="56" y="424"/>
                      </a:lnTo>
                      <a:lnTo>
                        <a:pt x="61" y="414"/>
                      </a:lnTo>
                      <a:lnTo>
                        <a:pt x="66" y="405"/>
                      </a:lnTo>
                      <a:lnTo>
                        <a:pt x="67" y="396"/>
                      </a:lnTo>
                      <a:lnTo>
                        <a:pt x="67" y="391"/>
                      </a:lnTo>
                      <a:lnTo>
                        <a:pt x="66" y="391"/>
                      </a:lnTo>
                      <a:lnTo>
                        <a:pt x="68" y="396"/>
                      </a:lnTo>
                      <a:lnTo>
                        <a:pt x="69" y="405"/>
                      </a:lnTo>
                      <a:lnTo>
                        <a:pt x="69" y="412"/>
                      </a:lnTo>
                      <a:lnTo>
                        <a:pt x="68" y="420"/>
                      </a:lnTo>
                      <a:lnTo>
                        <a:pt x="67" y="431"/>
                      </a:lnTo>
                      <a:lnTo>
                        <a:pt x="64" y="443"/>
                      </a:lnTo>
                      <a:lnTo>
                        <a:pt x="63" y="452"/>
                      </a:lnTo>
                      <a:lnTo>
                        <a:pt x="62" y="460"/>
                      </a:lnTo>
                      <a:lnTo>
                        <a:pt x="61" y="472"/>
                      </a:lnTo>
                      <a:lnTo>
                        <a:pt x="61" y="484"/>
                      </a:lnTo>
                      <a:lnTo>
                        <a:pt x="64" y="493"/>
                      </a:lnTo>
                      <a:lnTo>
                        <a:pt x="69" y="504"/>
                      </a:lnTo>
                      <a:lnTo>
                        <a:pt x="73" y="515"/>
                      </a:lnTo>
                      <a:lnTo>
                        <a:pt x="78" y="528"/>
                      </a:lnTo>
                      <a:lnTo>
                        <a:pt x="88" y="537"/>
                      </a:lnTo>
                      <a:lnTo>
                        <a:pt x="98" y="544"/>
                      </a:lnTo>
                      <a:lnTo>
                        <a:pt x="107" y="550"/>
                      </a:lnTo>
                      <a:lnTo>
                        <a:pt x="112" y="555"/>
                      </a:lnTo>
                      <a:lnTo>
                        <a:pt x="114" y="556"/>
                      </a:lnTo>
                      <a:close/>
                    </a:path>
                  </a:pathLst>
                </a:custGeom>
                <a:solidFill>
                  <a:srgbClr val="CC664C"/>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57" name="Freeform 12"/>
                <p:cNvSpPr>
                  <a:spLocks/>
                </p:cNvSpPr>
                <p:nvPr/>
              </p:nvSpPr>
              <p:spPr bwMode="auto">
                <a:xfrm>
                  <a:off x="1576" y="2229"/>
                  <a:ext cx="60" cy="70"/>
                </a:xfrm>
                <a:custGeom>
                  <a:avLst/>
                  <a:gdLst>
                    <a:gd name="T0" fmla="*/ 1 w 361"/>
                    <a:gd name="T1" fmla="*/ 0 h 419"/>
                    <a:gd name="T2" fmla="*/ 1 w 361"/>
                    <a:gd name="T3" fmla="*/ 0 h 419"/>
                    <a:gd name="T4" fmla="*/ 1 w 361"/>
                    <a:gd name="T5" fmla="*/ 0 h 419"/>
                    <a:gd name="T6" fmla="*/ 1 w 361"/>
                    <a:gd name="T7" fmla="*/ 0 h 419"/>
                    <a:gd name="T8" fmla="*/ 1 w 361"/>
                    <a:gd name="T9" fmla="*/ 0 h 419"/>
                    <a:gd name="T10" fmla="*/ 1 w 361"/>
                    <a:gd name="T11" fmla="*/ 0 h 419"/>
                    <a:gd name="T12" fmla="*/ 1 w 361"/>
                    <a:gd name="T13" fmla="*/ 0 h 419"/>
                    <a:gd name="T14" fmla="*/ 1 w 361"/>
                    <a:gd name="T15" fmla="*/ 0 h 419"/>
                    <a:gd name="T16" fmla="*/ 1 w 361"/>
                    <a:gd name="T17" fmla="*/ 0 h 419"/>
                    <a:gd name="T18" fmla="*/ 1 w 361"/>
                    <a:gd name="T19" fmla="*/ 0 h 419"/>
                    <a:gd name="T20" fmla="*/ 1 w 361"/>
                    <a:gd name="T21" fmla="*/ 0 h 419"/>
                    <a:gd name="T22" fmla="*/ 1 w 361"/>
                    <a:gd name="T23" fmla="*/ 0 h 419"/>
                    <a:gd name="T24" fmla="*/ 1 w 361"/>
                    <a:gd name="T25" fmla="*/ 0 h 419"/>
                    <a:gd name="T26" fmla="*/ 1 w 361"/>
                    <a:gd name="T27" fmla="*/ 0 h 419"/>
                    <a:gd name="T28" fmla="*/ 1 w 361"/>
                    <a:gd name="T29" fmla="*/ 0 h 419"/>
                    <a:gd name="T30" fmla="*/ 1 w 361"/>
                    <a:gd name="T31" fmla="*/ 0 h 419"/>
                    <a:gd name="T32" fmla="*/ 2 w 361"/>
                    <a:gd name="T33" fmla="*/ 0 h 419"/>
                    <a:gd name="T34" fmla="*/ 2 w 361"/>
                    <a:gd name="T35" fmla="*/ 0 h 419"/>
                    <a:gd name="T36" fmla="*/ 2 w 361"/>
                    <a:gd name="T37" fmla="*/ 0 h 419"/>
                    <a:gd name="T38" fmla="*/ 2 w 361"/>
                    <a:gd name="T39" fmla="*/ 1 h 419"/>
                    <a:gd name="T40" fmla="*/ 1 w 361"/>
                    <a:gd name="T41" fmla="*/ 1 h 419"/>
                    <a:gd name="T42" fmla="*/ 1 w 361"/>
                    <a:gd name="T43" fmla="*/ 1 h 419"/>
                    <a:gd name="T44" fmla="*/ 1 w 361"/>
                    <a:gd name="T45" fmla="*/ 1 h 419"/>
                    <a:gd name="T46" fmla="*/ 1 w 361"/>
                    <a:gd name="T47" fmla="*/ 1 h 419"/>
                    <a:gd name="T48" fmla="*/ 1 w 361"/>
                    <a:gd name="T49" fmla="*/ 1 h 419"/>
                    <a:gd name="T50" fmla="*/ 1 w 361"/>
                    <a:gd name="T51" fmla="*/ 1 h 419"/>
                    <a:gd name="T52" fmla="*/ 1 w 361"/>
                    <a:gd name="T53" fmla="*/ 2 h 419"/>
                    <a:gd name="T54" fmla="*/ 1 w 361"/>
                    <a:gd name="T55" fmla="*/ 2 h 419"/>
                    <a:gd name="T56" fmla="*/ 1 w 361"/>
                    <a:gd name="T57" fmla="*/ 2 h 419"/>
                    <a:gd name="T58" fmla="*/ 1 w 361"/>
                    <a:gd name="T59" fmla="*/ 2 h 419"/>
                    <a:gd name="T60" fmla="*/ 1 w 361"/>
                    <a:gd name="T61" fmla="*/ 2 h 419"/>
                    <a:gd name="T62" fmla="*/ 1 w 361"/>
                    <a:gd name="T63" fmla="*/ 2 h 419"/>
                    <a:gd name="T64" fmla="*/ 1 w 361"/>
                    <a:gd name="T65" fmla="*/ 2 h 419"/>
                    <a:gd name="T66" fmla="*/ 0 w 361"/>
                    <a:gd name="T67" fmla="*/ 2 h 419"/>
                    <a:gd name="T68" fmla="*/ 0 w 361"/>
                    <a:gd name="T69" fmla="*/ 2 h 419"/>
                    <a:gd name="T70" fmla="*/ 0 w 361"/>
                    <a:gd name="T71" fmla="*/ 2 h 419"/>
                    <a:gd name="T72" fmla="*/ 0 w 361"/>
                    <a:gd name="T73" fmla="*/ 2 h 419"/>
                    <a:gd name="T74" fmla="*/ 0 w 361"/>
                    <a:gd name="T75" fmla="*/ 2 h 419"/>
                    <a:gd name="T76" fmla="*/ 0 w 361"/>
                    <a:gd name="T77" fmla="*/ 2 h 419"/>
                    <a:gd name="T78" fmla="*/ 0 w 361"/>
                    <a:gd name="T79" fmla="*/ 2 h 419"/>
                    <a:gd name="T80" fmla="*/ 0 w 361"/>
                    <a:gd name="T81" fmla="*/ 2 h 419"/>
                    <a:gd name="T82" fmla="*/ 0 w 361"/>
                    <a:gd name="T83" fmla="*/ 2 h 419"/>
                    <a:gd name="T84" fmla="*/ 0 w 361"/>
                    <a:gd name="T85" fmla="*/ 1 h 419"/>
                    <a:gd name="T86" fmla="*/ 0 w 361"/>
                    <a:gd name="T87" fmla="*/ 1 h 419"/>
                    <a:gd name="T88" fmla="*/ 0 w 361"/>
                    <a:gd name="T89" fmla="*/ 1 h 419"/>
                    <a:gd name="T90" fmla="*/ 1 w 361"/>
                    <a:gd name="T91" fmla="*/ 1 h 419"/>
                    <a:gd name="T92" fmla="*/ 1 w 361"/>
                    <a:gd name="T93" fmla="*/ 0 h 419"/>
                    <a:gd name="T94" fmla="*/ 1 w 361"/>
                    <a:gd name="T95" fmla="*/ 0 h 419"/>
                    <a:gd name="T96" fmla="*/ 1 w 361"/>
                    <a:gd name="T97" fmla="*/ 0 h 4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1"/>
                    <a:gd name="T148" fmla="*/ 0 h 419"/>
                    <a:gd name="T149" fmla="*/ 361 w 361"/>
                    <a:gd name="T150" fmla="*/ 419 h 4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1" h="419">
                      <a:moveTo>
                        <a:pt x="139" y="29"/>
                      </a:moveTo>
                      <a:lnTo>
                        <a:pt x="141" y="28"/>
                      </a:lnTo>
                      <a:lnTo>
                        <a:pt x="147" y="26"/>
                      </a:lnTo>
                      <a:lnTo>
                        <a:pt x="156" y="25"/>
                      </a:lnTo>
                      <a:lnTo>
                        <a:pt x="165" y="24"/>
                      </a:lnTo>
                      <a:lnTo>
                        <a:pt x="170" y="24"/>
                      </a:lnTo>
                      <a:lnTo>
                        <a:pt x="175" y="25"/>
                      </a:lnTo>
                      <a:lnTo>
                        <a:pt x="179" y="25"/>
                      </a:lnTo>
                      <a:lnTo>
                        <a:pt x="184" y="25"/>
                      </a:lnTo>
                      <a:lnTo>
                        <a:pt x="189" y="26"/>
                      </a:lnTo>
                      <a:lnTo>
                        <a:pt x="193" y="25"/>
                      </a:lnTo>
                      <a:lnTo>
                        <a:pt x="198" y="24"/>
                      </a:lnTo>
                      <a:lnTo>
                        <a:pt x="203" y="23"/>
                      </a:lnTo>
                      <a:lnTo>
                        <a:pt x="209" y="21"/>
                      </a:lnTo>
                      <a:lnTo>
                        <a:pt x="216" y="17"/>
                      </a:lnTo>
                      <a:lnTo>
                        <a:pt x="223" y="14"/>
                      </a:lnTo>
                      <a:lnTo>
                        <a:pt x="231" y="11"/>
                      </a:lnTo>
                      <a:lnTo>
                        <a:pt x="237" y="8"/>
                      </a:lnTo>
                      <a:lnTo>
                        <a:pt x="243" y="7"/>
                      </a:lnTo>
                      <a:lnTo>
                        <a:pt x="246" y="4"/>
                      </a:lnTo>
                      <a:lnTo>
                        <a:pt x="247" y="4"/>
                      </a:lnTo>
                      <a:lnTo>
                        <a:pt x="255" y="0"/>
                      </a:lnTo>
                      <a:lnTo>
                        <a:pt x="257" y="2"/>
                      </a:lnTo>
                      <a:lnTo>
                        <a:pt x="261" y="8"/>
                      </a:lnTo>
                      <a:lnTo>
                        <a:pt x="268" y="16"/>
                      </a:lnTo>
                      <a:lnTo>
                        <a:pt x="277" y="25"/>
                      </a:lnTo>
                      <a:lnTo>
                        <a:pt x="287" y="36"/>
                      </a:lnTo>
                      <a:lnTo>
                        <a:pt x="298" y="46"/>
                      </a:lnTo>
                      <a:lnTo>
                        <a:pt x="308" y="54"/>
                      </a:lnTo>
                      <a:lnTo>
                        <a:pt x="319" y="60"/>
                      </a:lnTo>
                      <a:lnTo>
                        <a:pt x="328" y="65"/>
                      </a:lnTo>
                      <a:lnTo>
                        <a:pt x="336" y="68"/>
                      </a:lnTo>
                      <a:lnTo>
                        <a:pt x="343" y="73"/>
                      </a:lnTo>
                      <a:lnTo>
                        <a:pt x="349" y="77"/>
                      </a:lnTo>
                      <a:lnTo>
                        <a:pt x="354" y="80"/>
                      </a:lnTo>
                      <a:lnTo>
                        <a:pt x="357" y="82"/>
                      </a:lnTo>
                      <a:lnTo>
                        <a:pt x="360" y="85"/>
                      </a:lnTo>
                      <a:lnTo>
                        <a:pt x="361" y="85"/>
                      </a:lnTo>
                      <a:lnTo>
                        <a:pt x="360" y="86"/>
                      </a:lnTo>
                      <a:lnTo>
                        <a:pt x="356" y="91"/>
                      </a:lnTo>
                      <a:lnTo>
                        <a:pt x="350" y="95"/>
                      </a:lnTo>
                      <a:lnTo>
                        <a:pt x="344" y="102"/>
                      </a:lnTo>
                      <a:lnTo>
                        <a:pt x="337" y="110"/>
                      </a:lnTo>
                      <a:lnTo>
                        <a:pt x="330" y="119"/>
                      </a:lnTo>
                      <a:lnTo>
                        <a:pt x="323" y="126"/>
                      </a:lnTo>
                      <a:lnTo>
                        <a:pt x="319" y="131"/>
                      </a:lnTo>
                      <a:lnTo>
                        <a:pt x="310" y="143"/>
                      </a:lnTo>
                      <a:lnTo>
                        <a:pt x="296" y="164"/>
                      </a:lnTo>
                      <a:lnTo>
                        <a:pt x="278" y="193"/>
                      </a:lnTo>
                      <a:lnTo>
                        <a:pt x="258" y="227"/>
                      </a:lnTo>
                      <a:lnTo>
                        <a:pt x="238" y="260"/>
                      </a:lnTo>
                      <a:lnTo>
                        <a:pt x="220" y="291"/>
                      </a:lnTo>
                      <a:lnTo>
                        <a:pt x="208" y="315"/>
                      </a:lnTo>
                      <a:lnTo>
                        <a:pt x="202" y="330"/>
                      </a:lnTo>
                      <a:lnTo>
                        <a:pt x="198" y="340"/>
                      </a:lnTo>
                      <a:lnTo>
                        <a:pt x="193" y="352"/>
                      </a:lnTo>
                      <a:lnTo>
                        <a:pt x="186" y="363"/>
                      </a:lnTo>
                      <a:lnTo>
                        <a:pt x="181" y="376"/>
                      </a:lnTo>
                      <a:lnTo>
                        <a:pt x="174" y="388"/>
                      </a:lnTo>
                      <a:lnTo>
                        <a:pt x="168" y="397"/>
                      </a:lnTo>
                      <a:lnTo>
                        <a:pt x="163" y="403"/>
                      </a:lnTo>
                      <a:lnTo>
                        <a:pt x="162" y="405"/>
                      </a:lnTo>
                      <a:lnTo>
                        <a:pt x="160" y="408"/>
                      </a:lnTo>
                      <a:lnTo>
                        <a:pt x="155" y="412"/>
                      </a:lnTo>
                      <a:lnTo>
                        <a:pt x="147" y="417"/>
                      </a:lnTo>
                      <a:lnTo>
                        <a:pt x="136" y="419"/>
                      </a:lnTo>
                      <a:lnTo>
                        <a:pt x="129" y="418"/>
                      </a:lnTo>
                      <a:lnTo>
                        <a:pt x="121" y="417"/>
                      </a:lnTo>
                      <a:lnTo>
                        <a:pt x="110" y="414"/>
                      </a:lnTo>
                      <a:lnTo>
                        <a:pt x="100" y="410"/>
                      </a:lnTo>
                      <a:lnTo>
                        <a:pt x="89" y="407"/>
                      </a:lnTo>
                      <a:lnTo>
                        <a:pt x="80" y="403"/>
                      </a:lnTo>
                      <a:lnTo>
                        <a:pt x="71" y="401"/>
                      </a:lnTo>
                      <a:lnTo>
                        <a:pt x="64" y="398"/>
                      </a:lnTo>
                      <a:lnTo>
                        <a:pt x="57" y="396"/>
                      </a:lnTo>
                      <a:lnTo>
                        <a:pt x="47" y="391"/>
                      </a:lnTo>
                      <a:lnTo>
                        <a:pt x="38" y="386"/>
                      </a:lnTo>
                      <a:lnTo>
                        <a:pt x="27" y="379"/>
                      </a:lnTo>
                      <a:lnTo>
                        <a:pt x="18" y="373"/>
                      </a:lnTo>
                      <a:lnTo>
                        <a:pt x="10" y="366"/>
                      </a:lnTo>
                      <a:lnTo>
                        <a:pt x="4" y="360"/>
                      </a:lnTo>
                      <a:lnTo>
                        <a:pt x="0" y="356"/>
                      </a:lnTo>
                      <a:lnTo>
                        <a:pt x="5" y="345"/>
                      </a:lnTo>
                      <a:lnTo>
                        <a:pt x="17" y="319"/>
                      </a:lnTo>
                      <a:lnTo>
                        <a:pt x="36" y="284"/>
                      </a:lnTo>
                      <a:lnTo>
                        <a:pt x="57" y="245"/>
                      </a:lnTo>
                      <a:lnTo>
                        <a:pt x="79" y="204"/>
                      </a:lnTo>
                      <a:lnTo>
                        <a:pt x="99" y="168"/>
                      </a:lnTo>
                      <a:lnTo>
                        <a:pt x="114" y="140"/>
                      </a:lnTo>
                      <a:lnTo>
                        <a:pt x="122" y="126"/>
                      </a:lnTo>
                      <a:lnTo>
                        <a:pt x="129" y="112"/>
                      </a:lnTo>
                      <a:lnTo>
                        <a:pt x="133" y="96"/>
                      </a:lnTo>
                      <a:lnTo>
                        <a:pt x="135" y="81"/>
                      </a:lnTo>
                      <a:lnTo>
                        <a:pt x="137" y="67"/>
                      </a:lnTo>
                      <a:lnTo>
                        <a:pt x="141" y="51"/>
                      </a:lnTo>
                      <a:lnTo>
                        <a:pt x="141" y="39"/>
                      </a:lnTo>
                      <a:lnTo>
                        <a:pt x="140" y="31"/>
                      </a:lnTo>
                      <a:lnTo>
                        <a:pt x="139" y="29"/>
                      </a:lnTo>
                      <a:close/>
                    </a:path>
                  </a:pathLst>
                </a:custGeom>
                <a:solidFill>
                  <a:srgbClr val="FFFFFF"/>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58" name="Freeform 13"/>
                <p:cNvSpPr>
                  <a:spLocks/>
                </p:cNvSpPr>
                <p:nvPr/>
              </p:nvSpPr>
              <p:spPr bwMode="auto">
                <a:xfrm>
                  <a:off x="1631" y="2179"/>
                  <a:ext cx="31" cy="54"/>
                </a:xfrm>
                <a:custGeom>
                  <a:avLst/>
                  <a:gdLst>
                    <a:gd name="T0" fmla="*/ 0 w 187"/>
                    <a:gd name="T1" fmla="*/ 0 h 328"/>
                    <a:gd name="T2" fmla="*/ 0 w 187"/>
                    <a:gd name="T3" fmla="*/ 0 h 328"/>
                    <a:gd name="T4" fmla="*/ 0 w 187"/>
                    <a:gd name="T5" fmla="*/ 0 h 328"/>
                    <a:gd name="T6" fmla="*/ 0 w 187"/>
                    <a:gd name="T7" fmla="*/ 0 h 328"/>
                    <a:gd name="T8" fmla="*/ 0 w 187"/>
                    <a:gd name="T9" fmla="*/ 0 h 328"/>
                    <a:gd name="T10" fmla="*/ 1 w 187"/>
                    <a:gd name="T11" fmla="*/ 1 h 328"/>
                    <a:gd name="T12" fmla="*/ 1 w 187"/>
                    <a:gd name="T13" fmla="*/ 1 h 328"/>
                    <a:gd name="T14" fmla="*/ 1 w 187"/>
                    <a:gd name="T15" fmla="*/ 1 h 328"/>
                    <a:gd name="T16" fmla="*/ 1 w 187"/>
                    <a:gd name="T17" fmla="*/ 1 h 328"/>
                    <a:gd name="T18" fmla="*/ 1 w 187"/>
                    <a:gd name="T19" fmla="*/ 1 h 328"/>
                    <a:gd name="T20" fmla="*/ 1 w 187"/>
                    <a:gd name="T21" fmla="*/ 1 h 328"/>
                    <a:gd name="T22" fmla="*/ 1 w 187"/>
                    <a:gd name="T23" fmla="*/ 1 h 328"/>
                    <a:gd name="T24" fmla="*/ 0 w 187"/>
                    <a:gd name="T25" fmla="*/ 1 h 328"/>
                    <a:gd name="T26" fmla="*/ 0 w 187"/>
                    <a:gd name="T27" fmla="*/ 1 h 328"/>
                    <a:gd name="T28" fmla="*/ 0 w 187"/>
                    <a:gd name="T29" fmla="*/ 1 h 328"/>
                    <a:gd name="T30" fmla="*/ 0 w 187"/>
                    <a:gd name="T31" fmla="*/ 1 h 328"/>
                    <a:gd name="T32" fmla="*/ 0 w 187"/>
                    <a:gd name="T33" fmla="*/ 1 h 328"/>
                    <a:gd name="T34" fmla="*/ 0 w 187"/>
                    <a:gd name="T35" fmla="*/ 1 h 328"/>
                    <a:gd name="T36" fmla="*/ 0 w 187"/>
                    <a:gd name="T37" fmla="*/ 1 h 328"/>
                    <a:gd name="T38" fmla="*/ 0 w 187"/>
                    <a:gd name="T39" fmla="*/ 1 h 328"/>
                    <a:gd name="T40" fmla="*/ 0 w 187"/>
                    <a:gd name="T41" fmla="*/ 1 h 328"/>
                    <a:gd name="T42" fmla="*/ 0 w 187"/>
                    <a:gd name="T43" fmla="*/ 1 h 328"/>
                    <a:gd name="T44" fmla="*/ 0 w 187"/>
                    <a:gd name="T45" fmla="*/ 1 h 328"/>
                    <a:gd name="T46" fmla="*/ 0 w 187"/>
                    <a:gd name="T47" fmla="*/ 1 h 328"/>
                    <a:gd name="T48" fmla="*/ 0 w 187"/>
                    <a:gd name="T49" fmla="*/ 1 h 328"/>
                    <a:gd name="T50" fmla="*/ 0 w 187"/>
                    <a:gd name="T51" fmla="*/ 1 h 328"/>
                    <a:gd name="T52" fmla="*/ 0 w 187"/>
                    <a:gd name="T53" fmla="*/ 1 h 328"/>
                    <a:gd name="T54" fmla="*/ 0 w 187"/>
                    <a:gd name="T55" fmla="*/ 1 h 328"/>
                    <a:gd name="T56" fmla="*/ 0 w 187"/>
                    <a:gd name="T57" fmla="*/ 1 h 328"/>
                    <a:gd name="T58" fmla="*/ 0 w 187"/>
                    <a:gd name="T59" fmla="*/ 1 h 328"/>
                    <a:gd name="T60" fmla="*/ 0 w 187"/>
                    <a:gd name="T61" fmla="*/ 0 h 328"/>
                    <a:gd name="T62" fmla="*/ 0 w 187"/>
                    <a:gd name="T63" fmla="*/ 0 h 328"/>
                    <a:gd name="T64" fmla="*/ 0 w 187"/>
                    <a:gd name="T65" fmla="*/ 0 h 328"/>
                    <a:gd name="T66" fmla="*/ 0 w 187"/>
                    <a:gd name="T67" fmla="*/ 0 h 328"/>
                    <a:gd name="T68" fmla="*/ 0 w 187"/>
                    <a:gd name="T69" fmla="*/ 0 h 328"/>
                    <a:gd name="T70" fmla="*/ 0 w 187"/>
                    <a:gd name="T71" fmla="*/ 0 h 3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7"/>
                    <a:gd name="T109" fmla="*/ 0 h 328"/>
                    <a:gd name="T110" fmla="*/ 187 w 187"/>
                    <a:gd name="T111" fmla="*/ 328 h 3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7" h="328">
                      <a:moveTo>
                        <a:pt x="46" y="0"/>
                      </a:moveTo>
                      <a:lnTo>
                        <a:pt x="47" y="3"/>
                      </a:lnTo>
                      <a:lnTo>
                        <a:pt x="50" y="12"/>
                      </a:lnTo>
                      <a:lnTo>
                        <a:pt x="55" y="26"/>
                      </a:lnTo>
                      <a:lnTo>
                        <a:pt x="61" y="42"/>
                      </a:lnTo>
                      <a:lnTo>
                        <a:pt x="68" y="59"/>
                      </a:lnTo>
                      <a:lnTo>
                        <a:pt x="77" y="75"/>
                      </a:lnTo>
                      <a:lnTo>
                        <a:pt x="86" y="91"/>
                      </a:lnTo>
                      <a:lnTo>
                        <a:pt x="95" y="101"/>
                      </a:lnTo>
                      <a:lnTo>
                        <a:pt x="105" y="112"/>
                      </a:lnTo>
                      <a:lnTo>
                        <a:pt x="120" y="123"/>
                      </a:lnTo>
                      <a:lnTo>
                        <a:pt x="135" y="136"/>
                      </a:lnTo>
                      <a:lnTo>
                        <a:pt x="150" y="149"/>
                      </a:lnTo>
                      <a:lnTo>
                        <a:pt x="165" y="161"/>
                      </a:lnTo>
                      <a:lnTo>
                        <a:pt x="177" y="170"/>
                      </a:lnTo>
                      <a:lnTo>
                        <a:pt x="184" y="177"/>
                      </a:lnTo>
                      <a:lnTo>
                        <a:pt x="187" y="179"/>
                      </a:lnTo>
                      <a:lnTo>
                        <a:pt x="187" y="187"/>
                      </a:lnTo>
                      <a:lnTo>
                        <a:pt x="185" y="207"/>
                      </a:lnTo>
                      <a:lnTo>
                        <a:pt x="180" y="229"/>
                      </a:lnTo>
                      <a:lnTo>
                        <a:pt x="173" y="244"/>
                      </a:lnTo>
                      <a:lnTo>
                        <a:pt x="167" y="250"/>
                      </a:lnTo>
                      <a:lnTo>
                        <a:pt x="158" y="260"/>
                      </a:lnTo>
                      <a:lnTo>
                        <a:pt x="146" y="270"/>
                      </a:lnTo>
                      <a:lnTo>
                        <a:pt x="135" y="282"/>
                      </a:lnTo>
                      <a:lnTo>
                        <a:pt x="122" y="293"/>
                      </a:lnTo>
                      <a:lnTo>
                        <a:pt x="111" y="304"/>
                      </a:lnTo>
                      <a:lnTo>
                        <a:pt x="102" y="312"/>
                      </a:lnTo>
                      <a:lnTo>
                        <a:pt x="95" y="317"/>
                      </a:lnTo>
                      <a:lnTo>
                        <a:pt x="90" y="319"/>
                      </a:lnTo>
                      <a:lnTo>
                        <a:pt x="84" y="323"/>
                      </a:lnTo>
                      <a:lnTo>
                        <a:pt x="80" y="324"/>
                      </a:lnTo>
                      <a:lnTo>
                        <a:pt x="74" y="326"/>
                      </a:lnTo>
                      <a:lnTo>
                        <a:pt x="69" y="327"/>
                      </a:lnTo>
                      <a:lnTo>
                        <a:pt x="65" y="327"/>
                      </a:lnTo>
                      <a:lnTo>
                        <a:pt x="61" y="328"/>
                      </a:lnTo>
                      <a:lnTo>
                        <a:pt x="59" y="328"/>
                      </a:lnTo>
                      <a:lnTo>
                        <a:pt x="54" y="326"/>
                      </a:lnTo>
                      <a:lnTo>
                        <a:pt x="47" y="320"/>
                      </a:lnTo>
                      <a:lnTo>
                        <a:pt x="38" y="312"/>
                      </a:lnTo>
                      <a:lnTo>
                        <a:pt x="28" y="303"/>
                      </a:lnTo>
                      <a:lnTo>
                        <a:pt x="19" y="295"/>
                      </a:lnTo>
                      <a:lnTo>
                        <a:pt x="11" y="286"/>
                      </a:lnTo>
                      <a:lnTo>
                        <a:pt x="5" y="281"/>
                      </a:lnTo>
                      <a:lnTo>
                        <a:pt x="3" y="278"/>
                      </a:lnTo>
                      <a:lnTo>
                        <a:pt x="1" y="276"/>
                      </a:lnTo>
                      <a:lnTo>
                        <a:pt x="0" y="271"/>
                      </a:lnTo>
                      <a:lnTo>
                        <a:pt x="0" y="265"/>
                      </a:lnTo>
                      <a:lnTo>
                        <a:pt x="4" y="261"/>
                      </a:lnTo>
                      <a:lnTo>
                        <a:pt x="8" y="255"/>
                      </a:lnTo>
                      <a:lnTo>
                        <a:pt x="13" y="247"/>
                      </a:lnTo>
                      <a:lnTo>
                        <a:pt x="18" y="237"/>
                      </a:lnTo>
                      <a:lnTo>
                        <a:pt x="24" y="225"/>
                      </a:lnTo>
                      <a:lnTo>
                        <a:pt x="29" y="206"/>
                      </a:lnTo>
                      <a:lnTo>
                        <a:pt x="29" y="186"/>
                      </a:lnTo>
                      <a:lnTo>
                        <a:pt x="28" y="171"/>
                      </a:lnTo>
                      <a:lnTo>
                        <a:pt x="27" y="164"/>
                      </a:lnTo>
                      <a:lnTo>
                        <a:pt x="29" y="161"/>
                      </a:lnTo>
                      <a:lnTo>
                        <a:pt x="33" y="151"/>
                      </a:lnTo>
                      <a:lnTo>
                        <a:pt x="40" y="142"/>
                      </a:lnTo>
                      <a:lnTo>
                        <a:pt x="46" y="136"/>
                      </a:lnTo>
                      <a:lnTo>
                        <a:pt x="50" y="127"/>
                      </a:lnTo>
                      <a:lnTo>
                        <a:pt x="54" y="110"/>
                      </a:lnTo>
                      <a:lnTo>
                        <a:pt x="54" y="91"/>
                      </a:lnTo>
                      <a:lnTo>
                        <a:pt x="54" y="75"/>
                      </a:lnTo>
                      <a:lnTo>
                        <a:pt x="52" y="65"/>
                      </a:lnTo>
                      <a:lnTo>
                        <a:pt x="50" y="61"/>
                      </a:lnTo>
                      <a:lnTo>
                        <a:pt x="48" y="59"/>
                      </a:lnTo>
                      <a:lnTo>
                        <a:pt x="46" y="47"/>
                      </a:lnTo>
                      <a:lnTo>
                        <a:pt x="45" y="28"/>
                      </a:lnTo>
                      <a:lnTo>
                        <a:pt x="45" y="12"/>
                      </a:lnTo>
                      <a:lnTo>
                        <a:pt x="46" y="3"/>
                      </a:lnTo>
                      <a:lnTo>
                        <a:pt x="46" y="0"/>
                      </a:lnTo>
                      <a:close/>
                    </a:path>
                  </a:pathLst>
                </a:custGeom>
                <a:solidFill>
                  <a:srgbClr val="FFFFFF"/>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59" name="Freeform 14"/>
                <p:cNvSpPr>
                  <a:spLocks/>
                </p:cNvSpPr>
                <p:nvPr/>
              </p:nvSpPr>
              <p:spPr bwMode="auto">
                <a:xfrm>
                  <a:off x="1647" y="2162"/>
                  <a:ext cx="102" cy="58"/>
                </a:xfrm>
                <a:custGeom>
                  <a:avLst/>
                  <a:gdLst>
                    <a:gd name="T0" fmla="*/ 0 w 607"/>
                    <a:gd name="T1" fmla="*/ 0 h 348"/>
                    <a:gd name="T2" fmla="*/ 0 w 607"/>
                    <a:gd name="T3" fmla="*/ 0 h 348"/>
                    <a:gd name="T4" fmla="*/ 0 w 607"/>
                    <a:gd name="T5" fmla="*/ 0 h 348"/>
                    <a:gd name="T6" fmla="*/ 0 w 607"/>
                    <a:gd name="T7" fmla="*/ 1 h 348"/>
                    <a:gd name="T8" fmla="*/ 0 w 607"/>
                    <a:gd name="T9" fmla="*/ 1 h 348"/>
                    <a:gd name="T10" fmla="*/ 0 w 607"/>
                    <a:gd name="T11" fmla="*/ 1 h 348"/>
                    <a:gd name="T12" fmla="*/ 1 w 607"/>
                    <a:gd name="T13" fmla="*/ 1 h 348"/>
                    <a:gd name="T14" fmla="*/ 1 w 607"/>
                    <a:gd name="T15" fmla="*/ 1 h 348"/>
                    <a:gd name="T16" fmla="*/ 1 w 607"/>
                    <a:gd name="T17" fmla="*/ 1 h 348"/>
                    <a:gd name="T18" fmla="*/ 1 w 607"/>
                    <a:gd name="T19" fmla="*/ 1 h 348"/>
                    <a:gd name="T20" fmla="*/ 1 w 607"/>
                    <a:gd name="T21" fmla="*/ 1 h 348"/>
                    <a:gd name="T22" fmla="*/ 1 w 607"/>
                    <a:gd name="T23" fmla="*/ 1 h 348"/>
                    <a:gd name="T24" fmla="*/ 1 w 607"/>
                    <a:gd name="T25" fmla="*/ 1 h 348"/>
                    <a:gd name="T26" fmla="*/ 1 w 607"/>
                    <a:gd name="T27" fmla="*/ 1 h 348"/>
                    <a:gd name="T28" fmla="*/ 2 w 607"/>
                    <a:gd name="T29" fmla="*/ 1 h 348"/>
                    <a:gd name="T30" fmla="*/ 2 w 607"/>
                    <a:gd name="T31" fmla="*/ 1 h 348"/>
                    <a:gd name="T32" fmla="*/ 2 w 607"/>
                    <a:gd name="T33" fmla="*/ 1 h 348"/>
                    <a:gd name="T34" fmla="*/ 2 w 607"/>
                    <a:gd name="T35" fmla="*/ 1 h 348"/>
                    <a:gd name="T36" fmla="*/ 2 w 607"/>
                    <a:gd name="T37" fmla="*/ 1 h 348"/>
                    <a:gd name="T38" fmla="*/ 2 w 607"/>
                    <a:gd name="T39" fmla="*/ 1 h 348"/>
                    <a:gd name="T40" fmla="*/ 2 w 607"/>
                    <a:gd name="T41" fmla="*/ 1 h 348"/>
                    <a:gd name="T42" fmla="*/ 2 w 607"/>
                    <a:gd name="T43" fmla="*/ 1 h 348"/>
                    <a:gd name="T44" fmla="*/ 2 w 607"/>
                    <a:gd name="T45" fmla="*/ 1 h 348"/>
                    <a:gd name="T46" fmla="*/ 2 w 607"/>
                    <a:gd name="T47" fmla="*/ 2 h 348"/>
                    <a:gd name="T48" fmla="*/ 3 w 607"/>
                    <a:gd name="T49" fmla="*/ 2 h 348"/>
                    <a:gd name="T50" fmla="*/ 3 w 607"/>
                    <a:gd name="T51" fmla="*/ 2 h 348"/>
                    <a:gd name="T52" fmla="*/ 3 w 607"/>
                    <a:gd name="T53" fmla="*/ 2 h 348"/>
                    <a:gd name="T54" fmla="*/ 3 w 607"/>
                    <a:gd name="T55" fmla="*/ 2 h 348"/>
                    <a:gd name="T56" fmla="*/ 3 w 607"/>
                    <a:gd name="T57" fmla="*/ 1 h 348"/>
                    <a:gd name="T58" fmla="*/ 3 w 607"/>
                    <a:gd name="T59" fmla="*/ 1 h 348"/>
                    <a:gd name="T60" fmla="*/ 3 w 607"/>
                    <a:gd name="T61" fmla="*/ 1 h 348"/>
                    <a:gd name="T62" fmla="*/ 3 w 607"/>
                    <a:gd name="T63" fmla="*/ 1 h 348"/>
                    <a:gd name="T64" fmla="*/ 3 w 607"/>
                    <a:gd name="T65" fmla="*/ 0 h 348"/>
                    <a:gd name="T66" fmla="*/ 2 w 607"/>
                    <a:gd name="T67" fmla="*/ 0 h 348"/>
                    <a:gd name="T68" fmla="*/ 2 w 607"/>
                    <a:gd name="T69" fmla="*/ 0 h 348"/>
                    <a:gd name="T70" fmla="*/ 2 w 607"/>
                    <a:gd name="T71" fmla="*/ 0 h 348"/>
                    <a:gd name="T72" fmla="*/ 2 w 607"/>
                    <a:gd name="T73" fmla="*/ 0 h 348"/>
                    <a:gd name="T74" fmla="*/ 1 w 607"/>
                    <a:gd name="T75" fmla="*/ 0 h 348"/>
                    <a:gd name="T76" fmla="*/ 1 w 607"/>
                    <a:gd name="T77" fmla="*/ 0 h 348"/>
                    <a:gd name="T78" fmla="*/ 1 w 607"/>
                    <a:gd name="T79" fmla="*/ 0 h 348"/>
                    <a:gd name="T80" fmla="*/ 1 w 607"/>
                    <a:gd name="T81" fmla="*/ 0 h 348"/>
                    <a:gd name="T82" fmla="*/ 1 w 607"/>
                    <a:gd name="T83" fmla="*/ 0 h 348"/>
                    <a:gd name="T84" fmla="*/ 0 w 607"/>
                    <a:gd name="T85" fmla="*/ 0 h 348"/>
                    <a:gd name="T86" fmla="*/ 0 w 607"/>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7"/>
                    <a:gd name="T133" fmla="*/ 0 h 348"/>
                    <a:gd name="T134" fmla="*/ 607 w 607"/>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7" h="348">
                      <a:moveTo>
                        <a:pt x="26" y="16"/>
                      </a:moveTo>
                      <a:lnTo>
                        <a:pt x="23" y="16"/>
                      </a:lnTo>
                      <a:lnTo>
                        <a:pt x="16" y="16"/>
                      </a:lnTo>
                      <a:lnTo>
                        <a:pt x="8" y="20"/>
                      </a:lnTo>
                      <a:lnTo>
                        <a:pt x="1" y="27"/>
                      </a:lnTo>
                      <a:lnTo>
                        <a:pt x="0" y="35"/>
                      </a:lnTo>
                      <a:lnTo>
                        <a:pt x="1" y="50"/>
                      </a:lnTo>
                      <a:lnTo>
                        <a:pt x="5" y="70"/>
                      </a:lnTo>
                      <a:lnTo>
                        <a:pt x="10" y="91"/>
                      </a:lnTo>
                      <a:lnTo>
                        <a:pt x="16" y="113"/>
                      </a:lnTo>
                      <a:lnTo>
                        <a:pt x="25" y="133"/>
                      </a:lnTo>
                      <a:lnTo>
                        <a:pt x="32" y="149"/>
                      </a:lnTo>
                      <a:lnTo>
                        <a:pt x="39" y="159"/>
                      </a:lnTo>
                      <a:lnTo>
                        <a:pt x="47" y="166"/>
                      </a:lnTo>
                      <a:lnTo>
                        <a:pt x="55" y="174"/>
                      </a:lnTo>
                      <a:lnTo>
                        <a:pt x="65" y="183"/>
                      </a:lnTo>
                      <a:lnTo>
                        <a:pt x="75" y="191"/>
                      </a:lnTo>
                      <a:lnTo>
                        <a:pt x="84" y="200"/>
                      </a:lnTo>
                      <a:lnTo>
                        <a:pt x="92" y="205"/>
                      </a:lnTo>
                      <a:lnTo>
                        <a:pt x="98" y="211"/>
                      </a:lnTo>
                      <a:lnTo>
                        <a:pt x="103" y="214"/>
                      </a:lnTo>
                      <a:lnTo>
                        <a:pt x="108" y="215"/>
                      </a:lnTo>
                      <a:lnTo>
                        <a:pt x="115" y="217"/>
                      </a:lnTo>
                      <a:lnTo>
                        <a:pt x="124" y="221"/>
                      </a:lnTo>
                      <a:lnTo>
                        <a:pt x="133" y="223"/>
                      </a:lnTo>
                      <a:lnTo>
                        <a:pt x="143" y="225"/>
                      </a:lnTo>
                      <a:lnTo>
                        <a:pt x="151" y="226"/>
                      </a:lnTo>
                      <a:lnTo>
                        <a:pt x="158" y="228"/>
                      </a:lnTo>
                      <a:lnTo>
                        <a:pt x="161" y="226"/>
                      </a:lnTo>
                      <a:lnTo>
                        <a:pt x="164" y="224"/>
                      </a:lnTo>
                      <a:lnTo>
                        <a:pt x="167" y="219"/>
                      </a:lnTo>
                      <a:lnTo>
                        <a:pt x="171" y="214"/>
                      </a:lnTo>
                      <a:lnTo>
                        <a:pt x="177" y="207"/>
                      </a:lnTo>
                      <a:lnTo>
                        <a:pt x="182" y="200"/>
                      </a:lnTo>
                      <a:lnTo>
                        <a:pt x="188" y="193"/>
                      </a:lnTo>
                      <a:lnTo>
                        <a:pt x="195" y="188"/>
                      </a:lnTo>
                      <a:lnTo>
                        <a:pt x="202" y="184"/>
                      </a:lnTo>
                      <a:lnTo>
                        <a:pt x="212" y="181"/>
                      </a:lnTo>
                      <a:lnTo>
                        <a:pt x="222" y="177"/>
                      </a:lnTo>
                      <a:lnTo>
                        <a:pt x="236" y="174"/>
                      </a:lnTo>
                      <a:lnTo>
                        <a:pt x="250" y="169"/>
                      </a:lnTo>
                      <a:lnTo>
                        <a:pt x="264" y="166"/>
                      </a:lnTo>
                      <a:lnTo>
                        <a:pt x="280" y="162"/>
                      </a:lnTo>
                      <a:lnTo>
                        <a:pt x="292" y="161"/>
                      </a:lnTo>
                      <a:lnTo>
                        <a:pt x="304" y="161"/>
                      </a:lnTo>
                      <a:lnTo>
                        <a:pt x="313" y="162"/>
                      </a:lnTo>
                      <a:lnTo>
                        <a:pt x="322" y="163"/>
                      </a:lnTo>
                      <a:lnTo>
                        <a:pt x="328" y="163"/>
                      </a:lnTo>
                      <a:lnTo>
                        <a:pt x="333" y="165"/>
                      </a:lnTo>
                      <a:lnTo>
                        <a:pt x="337" y="165"/>
                      </a:lnTo>
                      <a:lnTo>
                        <a:pt x="340" y="165"/>
                      </a:lnTo>
                      <a:lnTo>
                        <a:pt x="344" y="162"/>
                      </a:lnTo>
                      <a:lnTo>
                        <a:pt x="347" y="159"/>
                      </a:lnTo>
                      <a:lnTo>
                        <a:pt x="353" y="152"/>
                      </a:lnTo>
                      <a:lnTo>
                        <a:pt x="358" y="147"/>
                      </a:lnTo>
                      <a:lnTo>
                        <a:pt x="361" y="146"/>
                      </a:lnTo>
                      <a:lnTo>
                        <a:pt x="364" y="149"/>
                      </a:lnTo>
                      <a:lnTo>
                        <a:pt x="364" y="154"/>
                      </a:lnTo>
                      <a:lnTo>
                        <a:pt x="361" y="160"/>
                      </a:lnTo>
                      <a:lnTo>
                        <a:pt x="360" y="165"/>
                      </a:lnTo>
                      <a:lnTo>
                        <a:pt x="364" y="170"/>
                      </a:lnTo>
                      <a:lnTo>
                        <a:pt x="370" y="177"/>
                      </a:lnTo>
                      <a:lnTo>
                        <a:pt x="381" y="190"/>
                      </a:lnTo>
                      <a:lnTo>
                        <a:pt x="395" y="207"/>
                      </a:lnTo>
                      <a:lnTo>
                        <a:pt x="412" y="226"/>
                      </a:lnTo>
                      <a:lnTo>
                        <a:pt x="428" y="245"/>
                      </a:lnTo>
                      <a:lnTo>
                        <a:pt x="443" y="263"/>
                      </a:lnTo>
                      <a:lnTo>
                        <a:pt x="455" y="276"/>
                      </a:lnTo>
                      <a:lnTo>
                        <a:pt x="462" y="283"/>
                      </a:lnTo>
                      <a:lnTo>
                        <a:pt x="468" y="289"/>
                      </a:lnTo>
                      <a:lnTo>
                        <a:pt x="476" y="299"/>
                      </a:lnTo>
                      <a:lnTo>
                        <a:pt x="485" y="309"/>
                      </a:lnTo>
                      <a:lnTo>
                        <a:pt x="496" y="320"/>
                      </a:lnTo>
                      <a:lnTo>
                        <a:pt x="506" y="330"/>
                      </a:lnTo>
                      <a:lnTo>
                        <a:pt x="516" y="339"/>
                      </a:lnTo>
                      <a:lnTo>
                        <a:pt x="523" y="345"/>
                      </a:lnTo>
                      <a:lnTo>
                        <a:pt x="528" y="348"/>
                      </a:lnTo>
                      <a:lnTo>
                        <a:pt x="532" y="346"/>
                      </a:lnTo>
                      <a:lnTo>
                        <a:pt x="539" y="344"/>
                      </a:lnTo>
                      <a:lnTo>
                        <a:pt x="547" y="341"/>
                      </a:lnTo>
                      <a:lnTo>
                        <a:pt x="557" y="336"/>
                      </a:lnTo>
                      <a:lnTo>
                        <a:pt x="565" y="330"/>
                      </a:lnTo>
                      <a:lnTo>
                        <a:pt x="573" y="324"/>
                      </a:lnTo>
                      <a:lnTo>
                        <a:pt x="580" y="318"/>
                      </a:lnTo>
                      <a:lnTo>
                        <a:pt x="585" y="314"/>
                      </a:lnTo>
                      <a:lnTo>
                        <a:pt x="592" y="299"/>
                      </a:lnTo>
                      <a:lnTo>
                        <a:pt x="599" y="276"/>
                      </a:lnTo>
                      <a:lnTo>
                        <a:pt x="604" y="254"/>
                      </a:lnTo>
                      <a:lnTo>
                        <a:pt x="605" y="237"/>
                      </a:lnTo>
                      <a:lnTo>
                        <a:pt x="604" y="219"/>
                      </a:lnTo>
                      <a:lnTo>
                        <a:pt x="605" y="205"/>
                      </a:lnTo>
                      <a:lnTo>
                        <a:pt x="606" y="197"/>
                      </a:lnTo>
                      <a:lnTo>
                        <a:pt x="607" y="194"/>
                      </a:lnTo>
                      <a:lnTo>
                        <a:pt x="604" y="189"/>
                      </a:lnTo>
                      <a:lnTo>
                        <a:pt x="593" y="177"/>
                      </a:lnTo>
                      <a:lnTo>
                        <a:pt x="578" y="162"/>
                      </a:lnTo>
                      <a:lnTo>
                        <a:pt x="560" y="142"/>
                      </a:lnTo>
                      <a:lnTo>
                        <a:pt x="542" y="124"/>
                      </a:lnTo>
                      <a:lnTo>
                        <a:pt x="525" y="106"/>
                      </a:lnTo>
                      <a:lnTo>
                        <a:pt x="512" y="93"/>
                      </a:lnTo>
                      <a:lnTo>
                        <a:pt x="505" y="88"/>
                      </a:lnTo>
                      <a:lnTo>
                        <a:pt x="498" y="82"/>
                      </a:lnTo>
                      <a:lnTo>
                        <a:pt x="487" y="71"/>
                      </a:lnTo>
                      <a:lnTo>
                        <a:pt x="470" y="58"/>
                      </a:lnTo>
                      <a:lnTo>
                        <a:pt x="453" y="43"/>
                      </a:lnTo>
                      <a:lnTo>
                        <a:pt x="434" y="29"/>
                      </a:lnTo>
                      <a:lnTo>
                        <a:pt x="416" y="15"/>
                      </a:lnTo>
                      <a:lnTo>
                        <a:pt x="399" y="6"/>
                      </a:lnTo>
                      <a:lnTo>
                        <a:pt x="385" y="1"/>
                      </a:lnTo>
                      <a:lnTo>
                        <a:pt x="373" y="0"/>
                      </a:lnTo>
                      <a:lnTo>
                        <a:pt x="359" y="0"/>
                      </a:lnTo>
                      <a:lnTo>
                        <a:pt x="340" y="1"/>
                      </a:lnTo>
                      <a:lnTo>
                        <a:pt x="320" y="1"/>
                      </a:lnTo>
                      <a:lnTo>
                        <a:pt x="298" y="2"/>
                      </a:lnTo>
                      <a:lnTo>
                        <a:pt x="275" y="4"/>
                      </a:lnTo>
                      <a:lnTo>
                        <a:pt x="251" y="6"/>
                      </a:lnTo>
                      <a:lnTo>
                        <a:pt x="229" y="7"/>
                      </a:lnTo>
                      <a:lnTo>
                        <a:pt x="208" y="9"/>
                      </a:lnTo>
                      <a:lnTo>
                        <a:pt x="188" y="11"/>
                      </a:lnTo>
                      <a:lnTo>
                        <a:pt x="171" y="12"/>
                      </a:lnTo>
                      <a:lnTo>
                        <a:pt x="158" y="13"/>
                      </a:lnTo>
                      <a:lnTo>
                        <a:pt x="147" y="13"/>
                      </a:lnTo>
                      <a:lnTo>
                        <a:pt x="143" y="13"/>
                      </a:lnTo>
                      <a:lnTo>
                        <a:pt x="144" y="13"/>
                      </a:lnTo>
                      <a:lnTo>
                        <a:pt x="151" y="12"/>
                      </a:lnTo>
                      <a:lnTo>
                        <a:pt x="139" y="13"/>
                      </a:lnTo>
                      <a:lnTo>
                        <a:pt x="123" y="14"/>
                      </a:lnTo>
                      <a:lnTo>
                        <a:pt x="102" y="15"/>
                      </a:lnTo>
                      <a:lnTo>
                        <a:pt x="81" y="15"/>
                      </a:lnTo>
                      <a:lnTo>
                        <a:pt x="60" y="16"/>
                      </a:lnTo>
                      <a:lnTo>
                        <a:pt x="42" y="16"/>
                      </a:lnTo>
                      <a:lnTo>
                        <a:pt x="30" y="16"/>
                      </a:lnTo>
                      <a:lnTo>
                        <a:pt x="26" y="16"/>
                      </a:lnTo>
                      <a:close/>
                    </a:path>
                  </a:pathLst>
                </a:custGeom>
                <a:solidFill>
                  <a:srgbClr val="FFFFFF"/>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60" name="Freeform 15"/>
                <p:cNvSpPr>
                  <a:spLocks/>
                </p:cNvSpPr>
                <p:nvPr/>
              </p:nvSpPr>
              <p:spPr bwMode="auto">
                <a:xfrm>
                  <a:off x="1645" y="2192"/>
                  <a:ext cx="100" cy="142"/>
                </a:xfrm>
                <a:custGeom>
                  <a:avLst/>
                  <a:gdLst>
                    <a:gd name="T0" fmla="*/ 1 w 602"/>
                    <a:gd name="T1" fmla="*/ 1 h 851"/>
                    <a:gd name="T2" fmla="*/ 1 w 602"/>
                    <a:gd name="T3" fmla="*/ 0 h 851"/>
                    <a:gd name="T4" fmla="*/ 1 w 602"/>
                    <a:gd name="T5" fmla="*/ 0 h 851"/>
                    <a:gd name="T6" fmla="*/ 1 w 602"/>
                    <a:gd name="T7" fmla="*/ 0 h 851"/>
                    <a:gd name="T8" fmla="*/ 1 w 602"/>
                    <a:gd name="T9" fmla="*/ 0 h 851"/>
                    <a:gd name="T10" fmla="*/ 1 w 602"/>
                    <a:gd name="T11" fmla="*/ 0 h 851"/>
                    <a:gd name="T12" fmla="*/ 1 w 602"/>
                    <a:gd name="T13" fmla="*/ 0 h 851"/>
                    <a:gd name="T14" fmla="*/ 2 w 602"/>
                    <a:gd name="T15" fmla="*/ 0 h 851"/>
                    <a:gd name="T16" fmla="*/ 2 w 602"/>
                    <a:gd name="T17" fmla="*/ 0 h 851"/>
                    <a:gd name="T18" fmla="*/ 2 w 602"/>
                    <a:gd name="T19" fmla="*/ 0 h 851"/>
                    <a:gd name="T20" fmla="*/ 2 w 602"/>
                    <a:gd name="T21" fmla="*/ 1 h 851"/>
                    <a:gd name="T22" fmla="*/ 2 w 602"/>
                    <a:gd name="T23" fmla="*/ 1 h 851"/>
                    <a:gd name="T24" fmla="*/ 2 w 602"/>
                    <a:gd name="T25" fmla="*/ 1 h 851"/>
                    <a:gd name="T26" fmla="*/ 3 w 602"/>
                    <a:gd name="T27" fmla="*/ 1 h 851"/>
                    <a:gd name="T28" fmla="*/ 3 w 602"/>
                    <a:gd name="T29" fmla="*/ 1 h 851"/>
                    <a:gd name="T30" fmla="*/ 3 w 602"/>
                    <a:gd name="T31" fmla="*/ 2 h 851"/>
                    <a:gd name="T32" fmla="*/ 3 w 602"/>
                    <a:gd name="T33" fmla="*/ 2 h 851"/>
                    <a:gd name="T34" fmla="*/ 3 w 602"/>
                    <a:gd name="T35" fmla="*/ 2 h 851"/>
                    <a:gd name="T36" fmla="*/ 3 w 602"/>
                    <a:gd name="T37" fmla="*/ 3 h 851"/>
                    <a:gd name="T38" fmla="*/ 3 w 602"/>
                    <a:gd name="T39" fmla="*/ 4 h 851"/>
                    <a:gd name="T40" fmla="*/ 2 w 602"/>
                    <a:gd name="T41" fmla="*/ 4 h 851"/>
                    <a:gd name="T42" fmla="*/ 2 w 602"/>
                    <a:gd name="T43" fmla="*/ 4 h 851"/>
                    <a:gd name="T44" fmla="*/ 2 w 602"/>
                    <a:gd name="T45" fmla="*/ 4 h 851"/>
                    <a:gd name="T46" fmla="*/ 2 w 602"/>
                    <a:gd name="T47" fmla="*/ 4 h 851"/>
                    <a:gd name="T48" fmla="*/ 1 w 602"/>
                    <a:gd name="T49" fmla="*/ 4 h 851"/>
                    <a:gd name="T50" fmla="*/ 2 w 602"/>
                    <a:gd name="T51" fmla="*/ 4 h 851"/>
                    <a:gd name="T52" fmla="*/ 2 w 602"/>
                    <a:gd name="T53" fmla="*/ 3 h 851"/>
                    <a:gd name="T54" fmla="*/ 1 w 602"/>
                    <a:gd name="T55" fmla="*/ 2 h 851"/>
                    <a:gd name="T56" fmla="*/ 1 w 602"/>
                    <a:gd name="T57" fmla="*/ 2 h 851"/>
                    <a:gd name="T58" fmla="*/ 2 w 602"/>
                    <a:gd name="T59" fmla="*/ 2 h 851"/>
                    <a:gd name="T60" fmla="*/ 1 w 602"/>
                    <a:gd name="T61" fmla="*/ 2 h 851"/>
                    <a:gd name="T62" fmla="*/ 1 w 602"/>
                    <a:gd name="T63" fmla="*/ 2 h 851"/>
                    <a:gd name="T64" fmla="*/ 1 w 602"/>
                    <a:gd name="T65" fmla="*/ 2 h 851"/>
                    <a:gd name="T66" fmla="*/ 1 w 602"/>
                    <a:gd name="T67" fmla="*/ 2 h 851"/>
                    <a:gd name="T68" fmla="*/ 1 w 602"/>
                    <a:gd name="T69" fmla="*/ 2 h 851"/>
                    <a:gd name="T70" fmla="*/ 1 w 602"/>
                    <a:gd name="T71" fmla="*/ 2 h 851"/>
                    <a:gd name="T72" fmla="*/ 1 w 602"/>
                    <a:gd name="T73" fmla="*/ 2 h 851"/>
                    <a:gd name="T74" fmla="*/ 1 w 602"/>
                    <a:gd name="T75" fmla="*/ 2 h 851"/>
                    <a:gd name="T76" fmla="*/ 0 w 602"/>
                    <a:gd name="T77" fmla="*/ 2 h 851"/>
                    <a:gd name="T78" fmla="*/ 0 w 602"/>
                    <a:gd name="T79" fmla="*/ 2 h 851"/>
                    <a:gd name="T80" fmla="*/ 0 w 602"/>
                    <a:gd name="T81" fmla="*/ 2 h 851"/>
                    <a:gd name="T82" fmla="*/ 0 w 602"/>
                    <a:gd name="T83" fmla="*/ 2 h 851"/>
                    <a:gd name="T84" fmla="*/ 0 w 602"/>
                    <a:gd name="T85" fmla="*/ 2 h 851"/>
                    <a:gd name="T86" fmla="*/ 0 w 602"/>
                    <a:gd name="T87" fmla="*/ 2 h 851"/>
                    <a:gd name="T88" fmla="*/ 0 w 602"/>
                    <a:gd name="T89" fmla="*/ 1 h 851"/>
                    <a:gd name="T90" fmla="*/ 0 w 602"/>
                    <a:gd name="T91" fmla="*/ 1 h 851"/>
                    <a:gd name="T92" fmla="*/ 0 w 602"/>
                    <a:gd name="T93" fmla="*/ 1 h 851"/>
                    <a:gd name="T94" fmla="*/ 0 w 602"/>
                    <a:gd name="T95" fmla="*/ 1 h 851"/>
                    <a:gd name="T96" fmla="*/ 0 w 602"/>
                    <a:gd name="T97" fmla="*/ 1 h 851"/>
                    <a:gd name="T98" fmla="*/ 0 w 602"/>
                    <a:gd name="T99" fmla="*/ 1 h 851"/>
                    <a:gd name="T100" fmla="*/ 0 w 602"/>
                    <a:gd name="T101" fmla="*/ 1 h 851"/>
                    <a:gd name="T102" fmla="*/ 0 w 602"/>
                    <a:gd name="T103" fmla="*/ 1 h 851"/>
                    <a:gd name="T104" fmla="*/ 0 w 602"/>
                    <a:gd name="T105" fmla="*/ 1 h 851"/>
                    <a:gd name="T106" fmla="*/ 0 w 602"/>
                    <a:gd name="T107" fmla="*/ 1 h 851"/>
                    <a:gd name="T108" fmla="*/ 1 w 602"/>
                    <a:gd name="T109" fmla="*/ 1 h 851"/>
                    <a:gd name="T110" fmla="*/ 1 w 602"/>
                    <a:gd name="T111" fmla="*/ 1 h 851"/>
                    <a:gd name="T112" fmla="*/ 1 w 602"/>
                    <a:gd name="T113" fmla="*/ 1 h 8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2"/>
                    <a:gd name="T172" fmla="*/ 0 h 851"/>
                    <a:gd name="T173" fmla="*/ 602 w 602"/>
                    <a:gd name="T174" fmla="*/ 851 h 8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2" h="851">
                      <a:moveTo>
                        <a:pt x="215" y="118"/>
                      </a:moveTo>
                      <a:lnTo>
                        <a:pt x="221" y="113"/>
                      </a:lnTo>
                      <a:lnTo>
                        <a:pt x="223" y="108"/>
                      </a:lnTo>
                      <a:lnTo>
                        <a:pt x="224" y="100"/>
                      </a:lnTo>
                      <a:lnTo>
                        <a:pt x="224" y="89"/>
                      </a:lnTo>
                      <a:lnTo>
                        <a:pt x="224" y="75"/>
                      </a:lnTo>
                      <a:lnTo>
                        <a:pt x="224" y="64"/>
                      </a:lnTo>
                      <a:lnTo>
                        <a:pt x="224" y="57"/>
                      </a:lnTo>
                      <a:lnTo>
                        <a:pt x="224" y="55"/>
                      </a:lnTo>
                      <a:lnTo>
                        <a:pt x="223" y="53"/>
                      </a:lnTo>
                      <a:lnTo>
                        <a:pt x="221" y="48"/>
                      </a:lnTo>
                      <a:lnTo>
                        <a:pt x="221" y="43"/>
                      </a:lnTo>
                      <a:lnTo>
                        <a:pt x="227" y="41"/>
                      </a:lnTo>
                      <a:lnTo>
                        <a:pt x="231" y="41"/>
                      </a:lnTo>
                      <a:lnTo>
                        <a:pt x="237" y="40"/>
                      </a:lnTo>
                      <a:lnTo>
                        <a:pt x="243" y="39"/>
                      </a:lnTo>
                      <a:lnTo>
                        <a:pt x="249" y="36"/>
                      </a:lnTo>
                      <a:lnTo>
                        <a:pt x="256" y="33"/>
                      </a:lnTo>
                      <a:lnTo>
                        <a:pt x="263" y="29"/>
                      </a:lnTo>
                      <a:lnTo>
                        <a:pt x="270" y="25"/>
                      </a:lnTo>
                      <a:lnTo>
                        <a:pt x="277" y="19"/>
                      </a:lnTo>
                      <a:lnTo>
                        <a:pt x="285" y="13"/>
                      </a:lnTo>
                      <a:lnTo>
                        <a:pt x="293" y="8"/>
                      </a:lnTo>
                      <a:lnTo>
                        <a:pt x="301" y="6"/>
                      </a:lnTo>
                      <a:lnTo>
                        <a:pt x="311" y="2"/>
                      </a:lnTo>
                      <a:lnTo>
                        <a:pt x="319" y="1"/>
                      </a:lnTo>
                      <a:lnTo>
                        <a:pt x="328" y="0"/>
                      </a:lnTo>
                      <a:lnTo>
                        <a:pt x="336" y="0"/>
                      </a:lnTo>
                      <a:lnTo>
                        <a:pt x="344" y="0"/>
                      </a:lnTo>
                      <a:lnTo>
                        <a:pt x="349" y="1"/>
                      </a:lnTo>
                      <a:lnTo>
                        <a:pt x="355" y="1"/>
                      </a:lnTo>
                      <a:lnTo>
                        <a:pt x="361" y="2"/>
                      </a:lnTo>
                      <a:lnTo>
                        <a:pt x="366" y="2"/>
                      </a:lnTo>
                      <a:lnTo>
                        <a:pt x="370" y="5"/>
                      </a:lnTo>
                      <a:lnTo>
                        <a:pt x="374" y="7"/>
                      </a:lnTo>
                      <a:lnTo>
                        <a:pt x="379" y="11"/>
                      </a:lnTo>
                      <a:lnTo>
                        <a:pt x="382" y="15"/>
                      </a:lnTo>
                      <a:lnTo>
                        <a:pt x="391" y="26"/>
                      </a:lnTo>
                      <a:lnTo>
                        <a:pt x="410" y="47"/>
                      </a:lnTo>
                      <a:lnTo>
                        <a:pt x="435" y="74"/>
                      </a:lnTo>
                      <a:lnTo>
                        <a:pt x="462" y="103"/>
                      </a:lnTo>
                      <a:lnTo>
                        <a:pt x="489" y="132"/>
                      </a:lnTo>
                      <a:lnTo>
                        <a:pt x="512" y="157"/>
                      </a:lnTo>
                      <a:lnTo>
                        <a:pt x="528" y="176"/>
                      </a:lnTo>
                      <a:lnTo>
                        <a:pt x="535" y="184"/>
                      </a:lnTo>
                      <a:lnTo>
                        <a:pt x="540" y="187"/>
                      </a:lnTo>
                      <a:lnTo>
                        <a:pt x="547" y="187"/>
                      </a:lnTo>
                      <a:lnTo>
                        <a:pt x="553" y="187"/>
                      </a:lnTo>
                      <a:lnTo>
                        <a:pt x="555" y="187"/>
                      </a:lnTo>
                      <a:lnTo>
                        <a:pt x="556" y="188"/>
                      </a:lnTo>
                      <a:lnTo>
                        <a:pt x="558" y="190"/>
                      </a:lnTo>
                      <a:lnTo>
                        <a:pt x="561" y="196"/>
                      </a:lnTo>
                      <a:lnTo>
                        <a:pt x="565" y="204"/>
                      </a:lnTo>
                      <a:lnTo>
                        <a:pt x="569" y="213"/>
                      </a:lnTo>
                      <a:lnTo>
                        <a:pt x="575" y="223"/>
                      </a:lnTo>
                      <a:lnTo>
                        <a:pt x="580" y="233"/>
                      </a:lnTo>
                      <a:lnTo>
                        <a:pt x="583" y="245"/>
                      </a:lnTo>
                      <a:lnTo>
                        <a:pt x="586" y="259"/>
                      </a:lnTo>
                      <a:lnTo>
                        <a:pt x="586" y="275"/>
                      </a:lnTo>
                      <a:lnTo>
                        <a:pt x="584" y="289"/>
                      </a:lnTo>
                      <a:lnTo>
                        <a:pt x="583" y="297"/>
                      </a:lnTo>
                      <a:lnTo>
                        <a:pt x="583" y="300"/>
                      </a:lnTo>
                      <a:lnTo>
                        <a:pt x="583" y="302"/>
                      </a:lnTo>
                      <a:lnTo>
                        <a:pt x="584" y="307"/>
                      </a:lnTo>
                      <a:lnTo>
                        <a:pt x="590" y="315"/>
                      </a:lnTo>
                      <a:lnTo>
                        <a:pt x="596" y="327"/>
                      </a:lnTo>
                      <a:lnTo>
                        <a:pt x="600" y="338"/>
                      </a:lnTo>
                      <a:lnTo>
                        <a:pt x="602" y="350"/>
                      </a:lnTo>
                      <a:lnTo>
                        <a:pt x="601" y="359"/>
                      </a:lnTo>
                      <a:lnTo>
                        <a:pt x="599" y="372"/>
                      </a:lnTo>
                      <a:lnTo>
                        <a:pt x="594" y="391"/>
                      </a:lnTo>
                      <a:lnTo>
                        <a:pt x="589" y="414"/>
                      </a:lnTo>
                      <a:lnTo>
                        <a:pt x="587" y="439"/>
                      </a:lnTo>
                      <a:lnTo>
                        <a:pt x="584" y="476"/>
                      </a:lnTo>
                      <a:lnTo>
                        <a:pt x="580" y="530"/>
                      </a:lnTo>
                      <a:lnTo>
                        <a:pt x="576" y="578"/>
                      </a:lnTo>
                      <a:lnTo>
                        <a:pt x="575" y="608"/>
                      </a:lnTo>
                      <a:lnTo>
                        <a:pt x="575" y="648"/>
                      </a:lnTo>
                      <a:lnTo>
                        <a:pt x="574" y="723"/>
                      </a:lnTo>
                      <a:lnTo>
                        <a:pt x="572" y="795"/>
                      </a:lnTo>
                      <a:lnTo>
                        <a:pt x="572" y="827"/>
                      </a:lnTo>
                      <a:lnTo>
                        <a:pt x="572" y="828"/>
                      </a:lnTo>
                      <a:lnTo>
                        <a:pt x="568" y="832"/>
                      </a:lnTo>
                      <a:lnTo>
                        <a:pt x="561" y="836"/>
                      </a:lnTo>
                      <a:lnTo>
                        <a:pt x="548" y="842"/>
                      </a:lnTo>
                      <a:lnTo>
                        <a:pt x="539" y="844"/>
                      </a:lnTo>
                      <a:lnTo>
                        <a:pt x="527" y="847"/>
                      </a:lnTo>
                      <a:lnTo>
                        <a:pt x="514" y="848"/>
                      </a:lnTo>
                      <a:lnTo>
                        <a:pt x="500" y="849"/>
                      </a:lnTo>
                      <a:lnTo>
                        <a:pt x="485" y="850"/>
                      </a:lnTo>
                      <a:lnTo>
                        <a:pt x="470" y="851"/>
                      </a:lnTo>
                      <a:lnTo>
                        <a:pt x="456" y="851"/>
                      </a:lnTo>
                      <a:lnTo>
                        <a:pt x="442" y="851"/>
                      </a:lnTo>
                      <a:lnTo>
                        <a:pt x="428" y="850"/>
                      </a:lnTo>
                      <a:lnTo>
                        <a:pt x="411" y="849"/>
                      </a:lnTo>
                      <a:lnTo>
                        <a:pt x="394" y="847"/>
                      </a:lnTo>
                      <a:lnTo>
                        <a:pt x="377" y="844"/>
                      </a:lnTo>
                      <a:lnTo>
                        <a:pt x="363" y="842"/>
                      </a:lnTo>
                      <a:lnTo>
                        <a:pt x="351" y="840"/>
                      </a:lnTo>
                      <a:lnTo>
                        <a:pt x="344" y="839"/>
                      </a:lnTo>
                      <a:lnTo>
                        <a:pt x="340" y="837"/>
                      </a:lnTo>
                      <a:lnTo>
                        <a:pt x="344" y="828"/>
                      </a:lnTo>
                      <a:lnTo>
                        <a:pt x="352" y="806"/>
                      </a:lnTo>
                      <a:lnTo>
                        <a:pt x="360" y="780"/>
                      </a:lnTo>
                      <a:lnTo>
                        <a:pt x="365" y="760"/>
                      </a:lnTo>
                      <a:lnTo>
                        <a:pt x="365" y="729"/>
                      </a:lnTo>
                      <a:lnTo>
                        <a:pt x="362" y="676"/>
                      </a:lnTo>
                      <a:lnTo>
                        <a:pt x="359" y="623"/>
                      </a:lnTo>
                      <a:lnTo>
                        <a:pt x="354" y="589"/>
                      </a:lnTo>
                      <a:lnTo>
                        <a:pt x="347" y="557"/>
                      </a:lnTo>
                      <a:lnTo>
                        <a:pt x="338" y="506"/>
                      </a:lnTo>
                      <a:lnTo>
                        <a:pt x="329" y="456"/>
                      </a:lnTo>
                      <a:lnTo>
                        <a:pt x="327" y="427"/>
                      </a:lnTo>
                      <a:lnTo>
                        <a:pt x="328" y="416"/>
                      </a:lnTo>
                      <a:lnTo>
                        <a:pt x="331" y="408"/>
                      </a:lnTo>
                      <a:lnTo>
                        <a:pt x="334" y="402"/>
                      </a:lnTo>
                      <a:lnTo>
                        <a:pt x="341" y="395"/>
                      </a:lnTo>
                      <a:lnTo>
                        <a:pt x="348" y="387"/>
                      </a:lnTo>
                      <a:lnTo>
                        <a:pt x="352" y="377"/>
                      </a:lnTo>
                      <a:lnTo>
                        <a:pt x="353" y="366"/>
                      </a:lnTo>
                      <a:lnTo>
                        <a:pt x="354" y="359"/>
                      </a:lnTo>
                      <a:lnTo>
                        <a:pt x="352" y="358"/>
                      </a:lnTo>
                      <a:lnTo>
                        <a:pt x="344" y="360"/>
                      </a:lnTo>
                      <a:lnTo>
                        <a:pt x="335" y="364"/>
                      </a:lnTo>
                      <a:lnTo>
                        <a:pt x="332" y="366"/>
                      </a:lnTo>
                      <a:lnTo>
                        <a:pt x="331" y="366"/>
                      </a:lnTo>
                      <a:lnTo>
                        <a:pt x="327" y="369"/>
                      </a:lnTo>
                      <a:lnTo>
                        <a:pt x="322" y="371"/>
                      </a:lnTo>
                      <a:lnTo>
                        <a:pt x="317" y="373"/>
                      </a:lnTo>
                      <a:lnTo>
                        <a:pt x="311" y="377"/>
                      </a:lnTo>
                      <a:lnTo>
                        <a:pt x="304" y="380"/>
                      </a:lnTo>
                      <a:lnTo>
                        <a:pt x="298" y="384"/>
                      </a:lnTo>
                      <a:lnTo>
                        <a:pt x="292" y="386"/>
                      </a:lnTo>
                      <a:lnTo>
                        <a:pt x="287" y="388"/>
                      </a:lnTo>
                      <a:lnTo>
                        <a:pt x="283" y="390"/>
                      </a:lnTo>
                      <a:lnTo>
                        <a:pt x="278" y="391"/>
                      </a:lnTo>
                      <a:lnTo>
                        <a:pt x="273" y="392"/>
                      </a:lnTo>
                      <a:lnTo>
                        <a:pt x="267" y="392"/>
                      </a:lnTo>
                      <a:lnTo>
                        <a:pt x="263" y="393"/>
                      </a:lnTo>
                      <a:lnTo>
                        <a:pt x="257" y="393"/>
                      </a:lnTo>
                      <a:lnTo>
                        <a:pt x="251" y="394"/>
                      </a:lnTo>
                      <a:lnTo>
                        <a:pt x="241" y="397"/>
                      </a:lnTo>
                      <a:lnTo>
                        <a:pt x="232" y="399"/>
                      </a:lnTo>
                      <a:lnTo>
                        <a:pt x="227" y="400"/>
                      </a:lnTo>
                      <a:lnTo>
                        <a:pt x="222" y="401"/>
                      </a:lnTo>
                      <a:lnTo>
                        <a:pt x="218" y="401"/>
                      </a:lnTo>
                      <a:lnTo>
                        <a:pt x="212" y="401"/>
                      </a:lnTo>
                      <a:lnTo>
                        <a:pt x="204" y="400"/>
                      </a:lnTo>
                      <a:lnTo>
                        <a:pt x="196" y="400"/>
                      </a:lnTo>
                      <a:lnTo>
                        <a:pt x="187" y="399"/>
                      </a:lnTo>
                      <a:lnTo>
                        <a:pt x="177" y="399"/>
                      </a:lnTo>
                      <a:lnTo>
                        <a:pt x="168" y="398"/>
                      </a:lnTo>
                      <a:lnTo>
                        <a:pt x="161" y="398"/>
                      </a:lnTo>
                      <a:lnTo>
                        <a:pt x="153" y="397"/>
                      </a:lnTo>
                      <a:lnTo>
                        <a:pt x="141" y="394"/>
                      </a:lnTo>
                      <a:lnTo>
                        <a:pt x="128" y="393"/>
                      </a:lnTo>
                      <a:lnTo>
                        <a:pt x="115" y="390"/>
                      </a:lnTo>
                      <a:lnTo>
                        <a:pt x="101" y="387"/>
                      </a:lnTo>
                      <a:lnTo>
                        <a:pt x="88" y="385"/>
                      </a:lnTo>
                      <a:lnTo>
                        <a:pt x="78" y="381"/>
                      </a:lnTo>
                      <a:lnTo>
                        <a:pt x="70" y="379"/>
                      </a:lnTo>
                      <a:lnTo>
                        <a:pt x="59" y="374"/>
                      </a:lnTo>
                      <a:lnTo>
                        <a:pt x="52" y="372"/>
                      </a:lnTo>
                      <a:lnTo>
                        <a:pt x="48" y="369"/>
                      </a:lnTo>
                      <a:lnTo>
                        <a:pt x="42" y="364"/>
                      </a:lnTo>
                      <a:lnTo>
                        <a:pt x="35" y="358"/>
                      </a:lnTo>
                      <a:lnTo>
                        <a:pt x="30" y="352"/>
                      </a:lnTo>
                      <a:lnTo>
                        <a:pt x="29" y="349"/>
                      </a:lnTo>
                      <a:lnTo>
                        <a:pt x="35" y="346"/>
                      </a:lnTo>
                      <a:lnTo>
                        <a:pt x="43" y="346"/>
                      </a:lnTo>
                      <a:lnTo>
                        <a:pt x="49" y="346"/>
                      </a:lnTo>
                      <a:lnTo>
                        <a:pt x="55" y="344"/>
                      </a:lnTo>
                      <a:lnTo>
                        <a:pt x="62" y="336"/>
                      </a:lnTo>
                      <a:lnTo>
                        <a:pt x="69" y="328"/>
                      </a:lnTo>
                      <a:lnTo>
                        <a:pt x="76" y="325"/>
                      </a:lnTo>
                      <a:lnTo>
                        <a:pt x="77" y="322"/>
                      </a:lnTo>
                      <a:lnTo>
                        <a:pt x="70" y="310"/>
                      </a:lnTo>
                      <a:lnTo>
                        <a:pt x="60" y="297"/>
                      </a:lnTo>
                      <a:lnTo>
                        <a:pt x="55" y="290"/>
                      </a:lnTo>
                      <a:lnTo>
                        <a:pt x="48" y="287"/>
                      </a:lnTo>
                      <a:lnTo>
                        <a:pt x="38" y="281"/>
                      </a:lnTo>
                      <a:lnTo>
                        <a:pt x="32" y="276"/>
                      </a:lnTo>
                      <a:lnTo>
                        <a:pt x="28" y="273"/>
                      </a:lnTo>
                      <a:lnTo>
                        <a:pt x="23" y="269"/>
                      </a:lnTo>
                      <a:lnTo>
                        <a:pt x="18" y="267"/>
                      </a:lnTo>
                      <a:lnTo>
                        <a:pt x="15" y="264"/>
                      </a:lnTo>
                      <a:lnTo>
                        <a:pt x="11" y="261"/>
                      </a:lnTo>
                      <a:lnTo>
                        <a:pt x="7" y="260"/>
                      </a:lnTo>
                      <a:lnTo>
                        <a:pt x="2" y="258"/>
                      </a:lnTo>
                      <a:lnTo>
                        <a:pt x="0" y="255"/>
                      </a:lnTo>
                      <a:lnTo>
                        <a:pt x="2" y="252"/>
                      </a:lnTo>
                      <a:lnTo>
                        <a:pt x="8" y="248"/>
                      </a:lnTo>
                      <a:lnTo>
                        <a:pt x="15" y="244"/>
                      </a:lnTo>
                      <a:lnTo>
                        <a:pt x="23" y="240"/>
                      </a:lnTo>
                      <a:lnTo>
                        <a:pt x="31" y="238"/>
                      </a:lnTo>
                      <a:lnTo>
                        <a:pt x="36" y="236"/>
                      </a:lnTo>
                      <a:lnTo>
                        <a:pt x="38" y="234"/>
                      </a:lnTo>
                      <a:lnTo>
                        <a:pt x="39" y="233"/>
                      </a:lnTo>
                      <a:lnTo>
                        <a:pt x="44" y="229"/>
                      </a:lnTo>
                      <a:lnTo>
                        <a:pt x="50" y="222"/>
                      </a:lnTo>
                      <a:lnTo>
                        <a:pt x="57" y="215"/>
                      </a:lnTo>
                      <a:lnTo>
                        <a:pt x="64" y="206"/>
                      </a:lnTo>
                      <a:lnTo>
                        <a:pt x="72" y="198"/>
                      </a:lnTo>
                      <a:lnTo>
                        <a:pt x="78" y="191"/>
                      </a:lnTo>
                      <a:lnTo>
                        <a:pt x="83" y="187"/>
                      </a:lnTo>
                      <a:lnTo>
                        <a:pt x="90" y="178"/>
                      </a:lnTo>
                      <a:lnTo>
                        <a:pt x="97" y="168"/>
                      </a:lnTo>
                      <a:lnTo>
                        <a:pt x="104" y="159"/>
                      </a:lnTo>
                      <a:lnTo>
                        <a:pt x="111" y="149"/>
                      </a:lnTo>
                      <a:lnTo>
                        <a:pt x="114" y="143"/>
                      </a:lnTo>
                      <a:lnTo>
                        <a:pt x="115" y="136"/>
                      </a:lnTo>
                      <a:lnTo>
                        <a:pt x="115" y="129"/>
                      </a:lnTo>
                      <a:lnTo>
                        <a:pt x="117" y="121"/>
                      </a:lnTo>
                      <a:lnTo>
                        <a:pt x="120" y="117"/>
                      </a:lnTo>
                      <a:lnTo>
                        <a:pt x="125" y="115"/>
                      </a:lnTo>
                      <a:lnTo>
                        <a:pt x="128" y="117"/>
                      </a:lnTo>
                      <a:lnTo>
                        <a:pt x="131" y="118"/>
                      </a:lnTo>
                      <a:lnTo>
                        <a:pt x="134" y="120"/>
                      </a:lnTo>
                      <a:lnTo>
                        <a:pt x="142" y="125"/>
                      </a:lnTo>
                      <a:lnTo>
                        <a:pt x="153" y="131"/>
                      </a:lnTo>
                      <a:lnTo>
                        <a:pt x="163" y="134"/>
                      </a:lnTo>
                      <a:lnTo>
                        <a:pt x="169" y="134"/>
                      </a:lnTo>
                      <a:lnTo>
                        <a:pt x="177" y="133"/>
                      </a:lnTo>
                      <a:lnTo>
                        <a:pt x="186" y="131"/>
                      </a:lnTo>
                      <a:lnTo>
                        <a:pt x="195" y="127"/>
                      </a:lnTo>
                      <a:lnTo>
                        <a:pt x="202" y="124"/>
                      </a:lnTo>
                      <a:lnTo>
                        <a:pt x="209" y="121"/>
                      </a:lnTo>
                      <a:lnTo>
                        <a:pt x="214" y="119"/>
                      </a:lnTo>
                      <a:lnTo>
                        <a:pt x="215" y="118"/>
                      </a:lnTo>
                      <a:close/>
                    </a:path>
                  </a:pathLst>
                </a:custGeom>
                <a:solidFill>
                  <a:srgbClr val="B2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61" name="Freeform 16"/>
                <p:cNvSpPr>
                  <a:spLocks/>
                </p:cNvSpPr>
                <p:nvPr/>
              </p:nvSpPr>
              <p:spPr bwMode="auto">
                <a:xfrm>
                  <a:off x="1648" y="2253"/>
                  <a:ext cx="41" cy="47"/>
                </a:xfrm>
                <a:custGeom>
                  <a:avLst/>
                  <a:gdLst>
                    <a:gd name="T0" fmla="*/ 0 w 247"/>
                    <a:gd name="T1" fmla="*/ 0 h 279"/>
                    <a:gd name="T2" fmla="*/ 0 w 247"/>
                    <a:gd name="T3" fmla="*/ 0 h 279"/>
                    <a:gd name="T4" fmla="*/ 0 w 247"/>
                    <a:gd name="T5" fmla="*/ 0 h 279"/>
                    <a:gd name="T6" fmla="*/ 0 w 247"/>
                    <a:gd name="T7" fmla="*/ 0 h 279"/>
                    <a:gd name="T8" fmla="*/ 0 w 247"/>
                    <a:gd name="T9" fmla="*/ 0 h 279"/>
                    <a:gd name="T10" fmla="*/ 0 w 247"/>
                    <a:gd name="T11" fmla="*/ 0 h 279"/>
                    <a:gd name="T12" fmla="*/ 0 w 247"/>
                    <a:gd name="T13" fmla="*/ 0 h 279"/>
                    <a:gd name="T14" fmla="*/ 0 w 247"/>
                    <a:gd name="T15" fmla="*/ 0 h 279"/>
                    <a:gd name="T16" fmla="*/ 0 w 247"/>
                    <a:gd name="T17" fmla="*/ 0 h 279"/>
                    <a:gd name="T18" fmla="*/ 1 w 247"/>
                    <a:gd name="T19" fmla="*/ 0 h 279"/>
                    <a:gd name="T20" fmla="*/ 1 w 247"/>
                    <a:gd name="T21" fmla="*/ 0 h 279"/>
                    <a:gd name="T22" fmla="*/ 1 w 247"/>
                    <a:gd name="T23" fmla="*/ 0 h 279"/>
                    <a:gd name="T24" fmla="*/ 1 w 247"/>
                    <a:gd name="T25" fmla="*/ 0 h 279"/>
                    <a:gd name="T26" fmla="*/ 1 w 247"/>
                    <a:gd name="T27" fmla="*/ 0 h 279"/>
                    <a:gd name="T28" fmla="*/ 1 w 247"/>
                    <a:gd name="T29" fmla="*/ 0 h 279"/>
                    <a:gd name="T30" fmla="*/ 1 w 247"/>
                    <a:gd name="T31" fmla="*/ 1 h 279"/>
                    <a:gd name="T32" fmla="*/ 1 w 247"/>
                    <a:gd name="T33" fmla="*/ 1 h 279"/>
                    <a:gd name="T34" fmla="*/ 1 w 247"/>
                    <a:gd name="T35" fmla="*/ 1 h 279"/>
                    <a:gd name="T36" fmla="*/ 1 w 247"/>
                    <a:gd name="T37" fmla="*/ 1 h 279"/>
                    <a:gd name="T38" fmla="*/ 1 w 247"/>
                    <a:gd name="T39" fmla="*/ 1 h 279"/>
                    <a:gd name="T40" fmla="*/ 1 w 247"/>
                    <a:gd name="T41" fmla="*/ 1 h 279"/>
                    <a:gd name="T42" fmla="*/ 1 w 247"/>
                    <a:gd name="T43" fmla="*/ 1 h 279"/>
                    <a:gd name="T44" fmla="*/ 1 w 247"/>
                    <a:gd name="T45" fmla="*/ 1 h 279"/>
                    <a:gd name="T46" fmla="*/ 1 w 247"/>
                    <a:gd name="T47" fmla="*/ 1 h 279"/>
                    <a:gd name="T48" fmla="*/ 1 w 247"/>
                    <a:gd name="T49" fmla="*/ 1 h 279"/>
                    <a:gd name="T50" fmla="*/ 1 w 247"/>
                    <a:gd name="T51" fmla="*/ 1 h 279"/>
                    <a:gd name="T52" fmla="*/ 1 w 247"/>
                    <a:gd name="T53" fmla="*/ 1 h 279"/>
                    <a:gd name="T54" fmla="*/ 1 w 247"/>
                    <a:gd name="T55" fmla="*/ 1 h 279"/>
                    <a:gd name="T56" fmla="*/ 0 w 247"/>
                    <a:gd name="T57" fmla="*/ 1 h 279"/>
                    <a:gd name="T58" fmla="*/ 0 w 247"/>
                    <a:gd name="T59" fmla="*/ 1 h 279"/>
                    <a:gd name="T60" fmla="*/ 0 w 247"/>
                    <a:gd name="T61" fmla="*/ 1 h 279"/>
                    <a:gd name="T62" fmla="*/ 0 w 247"/>
                    <a:gd name="T63" fmla="*/ 1 h 279"/>
                    <a:gd name="T64" fmla="*/ 0 w 247"/>
                    <a:gd name="T65" fmla="*/ 1 h 279"/>
                    <a:gd name="T66" fmla="*/ 0 w 247"/>
                    <a:gd name="T67" fmla="*/ 1 h 279"/>
                    <a:gd name="T68" fmla="*/ 0 w 247"/>
                    <a:gd name="T69" fmla="*/ 1 h 279"/>
                    <a:gd name="T70" fmla="*/ 0 w 247"/>
                    <a:gd name="T71" fmla="*/ 1 h 279"/>
                    <a:gd name="T72" fmla="*/ 0 w 247"/>
                    <a:gd name="T73" fmla="*/ 1 h 279"/>
                    <a:gd name="T74" fmla="*/ 0 w 247"/>
                    <a:gd name="T75" fmla="*/ 1 h 279"/>
                    <a:gd name="T76" fmla="*/ 0 w 247"/>
                    <a:gd name="T77" fmla="*/ 0 h 279"/>
                    <a:gd name="T78" fmla="*/ 0 w 247"/>
                    <a:gd name="T79" fmla="*/ 0 h 279"/>
                    <a:gd name="T80" fmla="*/ 0 w 247"/>
                    <a:gd name="T81" fmla="*/ 0 h 2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7"/>
                    <a:gd name="T124" fmla="*/ 0 h 279"/>
                    <a:gd name="T125" fmla="*/ 247 w 247"/>
                    <a:gd name="T126" fmla="*/ 279 h 2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7" h="279">
                      <a:moveTo>
                        <a:pt x="8" y="5"/>
                      </a:moveTo>
                      <a:lnTo>
                        <a:pt x="11" y="6"/>
                      </a:lnTo>
                      <a:lnTo>
                        <a:pt x="15" y="9"/>
                      </a:lnTo>
                      <a:lnTo>
                        <a:pt x="22" y="12"/>
                      </a:lnTo>
                      <a:lnTo>
                        <a:pt x="31" y="16"/>
                      </a:lnTo>
                      <a:lnTo>
                        <a:pt x="39" y="20"/>
                      </a:lnTo>
                      <a:lnTo>
                        <a:pt x="47" y="24"/>
                      </a:lnTo>
                      <a:lnTo>
                        <a:pt x="53" y="27"/>
                      </a:lnTo>
                      <a:lnTo>
                        <a:pt x="57" y="28"/>
                      </a:lnTo>
                      <a:lnTo>
                        <a:pt x="63" y="31"/>
                      </a:lnTo>
                      <a:lnTo>
                        <a:pt x="69" y="33"/>
                      </a:lnTo>
                      <a:lnTo>
                        <a:pt x="76" y="35"/>
                      </a:lnTo>
                      <a:lnTo>
                        <a:pt x="83" y="37"/>
                      </a:lnTo>
                      <a:lnTo>
                        <a:pt x="89" y="38"/>
                      </a:lnTo>
                      <a:lnTo>
                        <a:pt x="95" y="39"/>
                      </a:lnTo>
                      <a:lnTo>
                        <a:pt x="101" y="40"/>
                      </a:lnTo>
                      <a:lnTo>
                        <a:pt x="105" y="40"/>
                      </a:lnTo>
                      <a:lnTo>
                        <a:pt x="112" y="41"/>
                      </a:lnTo>
                      <a:lnTo>
                        <a:pt x="124" y="41"/>
                      </a:lnTo>
                      <a:lnTo>
                        <a:pt x="139" y="41"/>
                      </a:lnTo>
                      <a:lnTo>
                        <a:pt x="156" y="41"/>
                      </a:lnTo>
                      <a:lnTo>
                        <a:pt x="171" y="41"/>
                      </a:lnTo>
                      <a:lnTo>
                        <a:pt x="184" y="40"/>
                      </a:lnTo>
                      <a:lnTo>
                        <a:pt x="193" y="40"/>
                      </a:lnTo>
                      <a:lnTo>
                        <a:pt x="197" y="40"/>
                      </a:lnTo>
                      <a:lnTo>
                        <a:pt x="195" y="42"/>
                      </a:lnTo>
                      <a:lnTo>
                        <a:pt x="194" y="49"/>
                      </a:lnTo>
                      <a:lnTo>
                        <a:pt x="192" y="59"/>
                      </a:lnTo>
                      <a:lnTo>
                        <a:pt x="188" y="68"/>
                      </a:lnTo>
                      <a:lnTo>
                        <a:pt x="184" y="77"/>
                      </a:lnTo>
                      <a:lnTo>
                        <a:pt x="179" y="84"/>
                      </a:lnTo>
                      <a:lnTo>
                        <a:pt x="176" y="89"/>
                      </a:lnTo>
                      <a:lnTo>
                        <a:pt x="174" y="90"/>
                      </a:lnTo>
                      <a:lnTo>
                        <a:pt x="174" y="91"/>
                      </a:lnTo>
                      <a:lnTo>
                        <a:pt x="174" y="95"/>
                      </a:lnTo>
                      <a:lnTo>
                        <a:pt x="177" y="97"/>
                      </a:lnTo>
                      <a:lnTo>
                        <a:pt x="181" y="96"/>
                      </a:lnTo>
                      <a:lnTo>
                        <a:pt x="187" y="95"/>
                      </a:lnTo>
                      <a:lnTo>
                        <a:pt x="191" y="97"/>
                      </a:lnTo>
                      <a:lnTo>
                        <a:pt x="195" y="103"/>
                      </a:lnTo>
                      <a:lnTo>
                        <a:pt x="199" y="111"/>
                      </a:lnTo>
                      <a:lnTo>
                        <a:pt x="203" y="121"/>
                      </a:lnTo>
                      <a:lnTo>
                        <a:pt x="210" y="138"/>
                      </a:lnTo>
                      <a:lnTo>
                        <a:pt x="218" y="161"/>
                      </a:lnTo>
                      <a:lnTo>
                        <a:pt x="226" y="187"/>
                      </a:lnTo>
                      <a:lnTo>
                        <a:pt x="234" y="211"/>
                      </a:lnTo>
                      <a:lnTo>
                        <a:pt x="240" y="232"/>
                      </a:lnTo>
                      <a:lnTo>
                        <a:pt x="245" y="248"/>
                      </a:lnTo>
                      <a:lnTo>
                        <a:pt x="247" y="253"/>
                      </a:lnTo>
                      <a:lnTo>
                        <a:pt x="241" y="258"/>
                      </a:lnTo>
                      <a:lnTo>
                        <a:pt x="227" y="262"/>
                      </a:lnTo>
                      <a:lnTo>
                        <a:pt x="210" y="266"/>
                      </a:lnTo>
                      <a:lnTo>
                        <a:pt x="188" y="270"/>
                      </a:lnTo>
                      <a:lnTo>
                        <a:pt x="167" y="273"/>
                      </a:lnTo>
                      <a:lnTo>
                        <a:pt x="149" y="276"/>
                      </a:lnTo>
                      <a:lnTo>
                        <a:pt x="133" y="277"/>
                      </a:lnTo>
                      <a:lnTo>
                        <a:pt x="124" y="278"/>
                      </a:lnTo>
                      <a:lnTo>
                        <a:pt x="116" y="279"/>
                      </a:lnTo>
                      <a:lnTo>
                        <a:pt x="105" y="279"/>
                      </a:lnTo>
                      <a:lnTo>
                        <a:pt x="93" y="279"/>
                      </a:lnTo>
                      <a:lnTo>
                        <a:pt x="79" y="278"/>
                      </a:lnTo>
                      <a:lnTo>
                        <a:pt x="66" y="278"/>
                      </a:lnTo>
                      <a:lnTo>
                        <a:pt x="54" y="277"/>
                      </a:lnTo>
                      <a:lnTo>
                        <a:pt x="45" y="276"/>
                      </a:lnTo>
                      <a:lnTo>
                        <a:pt x="40" y="274"/>
                      </a:lnTo>
                      <a:lnTo>
                        <a:pt x="38" y="270"/>
                      </a:lnTo>
                      <a:lnTo>
                        <a:pt x="38" y="259"/>
                      </a:lnTo>
                      <a:lnTo>
                        <a:pt x="40" y="245"/>
                      </a:lnTo>
                      <a:lnTo>
                        <a:pt x="42" y="230"/>
                      </a:lnTo>
                      <a:lnTo>
                        <a:pt x="43" y="211"/>
                      </a:lnTo>
                      <a:lnTo>
                        <a:pt x="40" y="186"/>
                      </a:lnTo>
                      <a:lnTo>
                        <a:pt x="35" y="161"/>
                      </a:lnTo>
                      <a:lnTo>
                        <a:pt x="29" y="145"/>
                      </a:lnTo>
                      <a:lnTo>
                        <a:pt x="21" y="136"/>
                      </a:lnTo>
                      <a:lnTo>
                        <a:pt x="11" y="128"/>
                      </a:lnTo>
                      <a:lnTo>
                        <a:pt x="2" y="118"/>
                      </a:lnTo>
                      <a:lnTo>
                        <a:pt x="0" y="107"/>
                      </a:lnTo>
                      <a:lnTo>
                        <a:pt x="1" y="82"/>
                      </a:lnTo>
                      <a:lnTo>
                        <a:pt x="4" y="46"/>
                      </a:lnTo>
                      <a:lnTo>
                        <a:pt x="5" y="14"/>
                      </a:lnTo>
                      <a:lnTo>
                        <a:pt x="6" y="0"/>
                      </a:lnTo>
                      <a:lnTo>
                        <a:pt x="8" y="5"/>
                      </a:lnTo>
                      <a:close/>
                    </a:path>
                  </a:pathLst>
                </a:custGeom>
                <a:solidFill>
                  <a:srgbClr val="B2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62" name="Freeform 17"/>
                <p:cNvSpPr>
                  <a:spLocks/>
                </p:cNvSpPr>
                <p:nvPr/>
              </p:nvSpPr>
              <p:spPr bwMode="auto">
                <a:xfrm>
                  <a:off x="1620" y="2225"/>
                  <a:ext cx="34" cy="25"/>
                </a:xfrm>
                <a:custGeom>
                  <a:avLst/>
                  <a:gdLst>
                    <a:gd name="T0" fmla="*/ 0 w 206"/>
                    <a:gd name="T1" fmla="*/ 0 h 149"/>
                    <a:gd name="T2" fmla="*/ 0 w 206"/>
                    <a:gd name="T3" fmla="*/ 0 h 149"/>
                    <a:gd name="T4" fmla="*/ 0 w 206"/>
                    <a:gd name="T5" fmla="*/ 0 h 149"/>
                    <a:gd name="T6" fmla="*/ 0 w 206"/>
                    <a:gd name="T7" fmla="*/ 0 h 149"/>
                    <a:gd name="T8" fmla="*/ 0 w 206"/>
                    <a:gd name="T9" fmla="*/ 0 h 149"/>
                    <a:gd name="T10" fmla="*/ 0 w 206"/>
                    <a:gd name="T11" fmla="*/ 0 h 149"/>
                    <a:gd name="T12" fmla="*/ 0 w 206"/>
                    <a:gd name="T13" fmla="*/ 0 h 149"/>
                    <a:gd name="T14" fmla="*/ 0 w 206"/>
                    <a:gd name="T15" fmla="*/ 0 h 149"/>
                    <a:gd name="T16" fmla="*/ 0 w 206"/>
                    <a:gd name="T17" fmla="*/ 0 h 149"/>
                    <a:gd name="T18" fmla="*/ 0 w 206"/>
                    <a:gd name="T19" fmla="*/ 0 h 149"/>
                    <a:gd name="T20" fmla="*/ 0 w 206"/>
                    <a:gd name="T21" fmla="*/ 0 h 149"/>
                    <a:gd name="T22" fmla="*/ 0 w 206"/>
                    <a:gd name="T23" fmla="*/ 0 h 149"/>
                    <a:gd name="T24" fmla="*/ 0 w 206"/>
                    <a:gd name="T25" fmla="*/ 0 h 149"/>
                    <a:gd name="T26" fmla="*/ 0 w 206"/>
                    <a:gd name="T27" fmla="*/ 0 h 149"/>
                    <a:gd name="T28" fmla="*/ 0 w 206"/>
                    <a:gd name="T29" fmla="*/ 0 h 149"/>
                    <a:gd name="T30" fmla="*/ 0 w 206"/>
                    <a:gd name="T31" fmla="*/ 0 h 149"/>
                    <a:gd name="T32" fmla="*/ 0 w 206"/>
                    <a:gd name="T33" fmla="*/ 0 h 149"/>
                    <a:gd name="T34" fmla="*/ 0 w 206"/>
                    <a:gd name="T35" fmla="*/ 0 h 149"/>
                    <a:gd name="T36" fmla="*/ 0 w 206"/>
                    <a:gd name="T37" fmla="*/ 0 h 149"/>
                    <a:gd name="T38" fmla="*/ 0 w 206"/>
                    <a:gd name="T39" fmla="*/ 0 h 149"/>
                    <a:gd name="T40" fmla="*/ 0 w 206"/>
                    <a:gd name="T41" fmla="*/ 0 h 149"/>
                    <a:gd name="T42" fmla="*/ 0 w 206"/>
                    <a:gd name="T43" fmla="*/ 0 h 149"/>
                    <a:gd name="T44" fmla="*/ 0 w 206"/>
                    <a:gd name="T45" fmla="*/ 0 h 149"/>
                    <a:gd name="T46" fmla="*/ 1 w 206"/>
                    <a:gd name="T47" fmla="*/ 0 h 149"/>
                    <a:gd name="T48" fmla="*/ 1 w 206"/>
                    <a:gd name="T49" fmla="*/ 0 h 149"/>
                    <a:gd name="T50" fmla="*/ 1 w 206"/>
                    <a:gd name="T51" fmla="*/ 0 h 149"/>
                    <a:gd name="T52" fmla="*/ 1 w 206"/>
                    <a:gd name="T53" fmla="*/ 0 h 149"/>
                    <a:gd name="T54" fmla="*/ 1 w 206"/>
                    <a:gd name="T55" fmla="*/ 0 h 149"/>
                    <a:gd name="T56" fmla="*/ 1 w 206"/>
                    <a:gd name="T57" fmla="*/ 0 h 149"/>
                    <a:gd name="T58" fmla="*/ 1 w 206"/>
                    <a:gd name="T59" fmla="*/ 0 h 149"/>
                    <a:gd name="T60" fmla="*/ 1 w 206"/>
                    <a:gd name="T61" fmla="*/ 1 h 149"/>
                    <a:gd name="T62" fmla="*/ 1 w 206"/>
                    <a:gd name="T63" fmla="*/ 1 h 149"/>
                    <a:gd name="T64" fmla="*/ 1 w 206"/>
                    <a:gd name="T65" fmla="*/ 1 h 149"/>
                    <a:gd name="T66" fmla="*/ 1 w 206"/>
                    <a:gd name="T67" fmla="*/ 1 h 149"/>
                    <a:gd name="T68" fmla="*/ 1 w 206"/>
                    <a:gd name="T69" fmla="*/ 1 h 149"/>
                    <a:gd name="T70" fmla="*/ 1 w 206"/>
                    <a:gd name="T71" fmla="*/ 1 h 149"/>
                    <a:gd name="T72" fmla="*/ 1 w 206"/>
                    <a:gd name="T73" fmla="*/ 1 h 149"/>
                    <a:gd name="T74" fmla="*/ 1 w 206"/>
                    <a:gd name="T75" fmla="*/ 1 h 149"/>
                    <a:gd name="T76" fmla="*/ 1 w 206"/>
                    <a:gd name="T77" fmla="*/ 1 h 149"/>
                    <a:gd name="T78" fmla="*/ 1 w 206"/>
                    <a:gd name="T79" fmla="*/ 1 h 149"/>
                    <a:gd name="T80" fmla="*/ 1 w 206"/>
                    <a:gd name="T81" fmla="*/ 1 h 149"/>
                    <a:gd name="T82" fmla="*/ 1 w 206"/>
                    <a:gd name="T83" fmla="*/ 1 h 149"/>
                    <a:gd name="T84" fmla="*/ 1 w 206"/>
                    <a:gd name="T85" fmla="*/ 1 h 149"/>
                    <a:gd name="T86" fmla="*/ 1 w 206"/>
                    <a:gd name="T87" fmla="*/ 1 h 149"/>
                    <a:gd name="T88" fmla="*/ 1 w 206"/>
                    <a:gd name="T89" fmla="*/ 1 h 149"/>
                    <a:gd name="T90" fmla="*/ 1 w 206"/>
                    <a:gd name="T91" fmla="*/ 1 h 149"/>
                    <a:gd name="T92" fmla="*/ 1 w 206"/>
                    <a:gd name="T93" fmla="*/ 1 h 149"/>
                    <a:gd name="T94" fmla="*/ 0 w 206"/>
                    <a:gd name="T95" fmla="*/ 1 h 149"/>
                    <a:gd name="T96" fmla="*/ 0 w 206"/>
                    <a:gd name="T97" fmla="*/ 1 h 149"/>
                    <a:gd name="T98" fmla="*/ 0 w 206"/>
                    <a:gd name="T99" fmla="*/ 1 h 149"/>
                    <a:gd name="T100" fmla="*/ 0 w 206"/>
                    <a:gd name="T101" fmla="*/ 1 h 149"/>
                    <a:gd name="T102" fmla="*/ 0 w 206"/>
                    <a:gd name="T103" fmla="*/ 1 h 149"/>
                    <a:gd name="T104" fmla="*/ 0 w 206"/>
                    <a:gd name="T105" fmla="*/ 1 h 149"/>
                    <a:gd name="T106" fmla="*/ 0 w 206"/>
                    <a:gd name="T107" fmla="*/ 1 h 149"/>
                    <a:gd name="T108" fmla="*/ 0 w 206"/>
                    <a:gd name="T109" fmla="*/ 1 h 149"/>
                    <a:gd name="T110" fmla="*/ 0 w 206"/>
                    <a:gd name="T111" fmla="*/ 1 h 149"/>
                    <a:gd name="T112" fmla="*/ 0 w 206"/>
                    <a:gd name="T113" fmla="*/ 1 h 149"/>
                    <a:gd name="T114" fmla="*/ 0 w 206"/>
                    <a:gd name="T115" fmla="*/ 0 h 149"/>
                    <a:gd name="T116" fmla="*/ 0 w 206"/>
                    <a:gd name="T117" fmla="*/ 0 h 149"/>
                    <a:gd name="T118" fmla="*/ 0 w 206"/>
                    <a:gd name="T119" fmla="*/ 0 h 149"/>
                    <a:gd name="T120" fmla="*/ 0 w 206"/>
                    <a:gd name="T121" fmla="*/ 0 h 1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6"/>
                    <a:gd name="T184" fmla="*/ 0 h 149"/>
                    <a:gd name="T185" fmla="*/ 206 w 206"/>
                    <a:gd name="T186" fmla="*/ 149 h 1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6" h="149">
                      <a:moveTo>
                        <a:pt x="46" y="70"/>
                      </a:moveTo>
                      <a:lnTo>
                        <a:pt x="35" y="61"/>
                      </a:lnTo>
                      <a:lnTo>
                        <a:pt x="27" y="52"/>
                      </a:lnTo>
                      <a:lnTo>
                        <a:pt x="19" y="44"/>
                      </a:lnTo>
                      <a:lnTo>
                        <a:pt x="13" y="37"/>
                      </a:lnTo>
                      <a:lnTo>
                        <a:pt x="7" y="31"/>
                      </a:lnTo>
                      <a:lnTo>
                        <a:pt x="4" y="27"/>
                      </a:lnTo>
                      <a:lnTo>
                        <a:pt x="1" y="23"/>
                      </a:lnTo>
                      <a:lnTo>
                        <a:pt x="0" y="22"/>
                      </a:lnTo>
                      <a:lnTo>
                        <a:pt x="7" y="19"/>
                      </a:lnTo>
                      <a:lnTo>
                        <a:pt x="14" y="15"/>
                      </a:lnTo>
                      <a:lnTo>
                        <a:pt x="22" y="13"/>
                      </a:lnTo>
                      <a:lnTo>
                        <a:pt x="28" y="9"/>
                      </a:lnTo>
                      <a:lnTo>
                        <a:pt x="33" y="6"/>
                      </a:lnTo>
                      <a:lnTo>
                        <a:pt x="39" y="3"/>
                      </a:lnTo>
                      <a:lnTo>
                        <a:pt x="43" y="1"/>
                      </a:lnTo>
                      <a:lnTo>
                        <a:pt x="44" y="0"/>
                      </a:lnTo>
                      <a:lnTo>
                        <a:pt x="48" y="3"/>
                      </a:lnTo>
                      <a:lnTo>
                        <a:pt x="57" y="12"/>
                      </a:lnTo>
                      <a:lnTo>
                        <a:pt x="71" y="23"/>
                      </a:lnTo>
                      <a:lnTo>
                        <a:pt x="87" y="37"/>
                      </a:lnTo>
                      <a:lnTo>
                        <a:pt x="103" y="51"/>
                      </a:lnTo>
                      <a:lnTo>
                        <a:pt x="118" y="63"/>
                      </a:lnTo>
                      <a:lnTo>
                        <a:pt x="131" y="72"/>
                      </a:lnTo>
                      <a:lnTo>
                        <a:pt x="138" y="77"/>
                      </a:lnTo>
                      <a:lnTo>
                        <a:pt x="143" y="78"/>
                      </a:lnTo>
                      <a:lnTo>
                        <a:pt x="149" y="79"/>
                      </a:lnTo>
                      <a:lnTo>
                        <a:pt x="154" y="82"/>
                      </a:lnTo>
                      <a:lnTo>
                        <a:pt x="161" y="84"/>
                      </a:lnTo>
                      <a:lnTo>
                        <a:pt x="167" y="86"/>
                      </a:lnTo>
                      <a:lnTo>
                        <a:pt x="173" y="90"/>
                      </a:lnTo>
                      <a:lnTo>
                        <a:pt x="179" y="93"/>
                      </a:lnTo>
                      <a:lnTo>
                        <a:pt x="184" y="98"/>
                      </a:lnTo>
                      <a:lnTo>
                        <a:pt x="193" y="106"/>
                      </a:lnTo>
                      <a:lnTo>
                        <a:pt x="201" y="112"/>
                      </a:lnTo>
                      <a:lnTo>
                        <a:pt x="206" y="118"/>
                      </a:lnTo>
                      <a:lnTo>
                        <a:pt x="204" y="124"/>
                      </a:lnTo>
                      <a:lnTo>
                        <a:pt x="198" y="131"/>
                      </a:lnTo>
                      <a:lnTo>
                        <a:pt x="192" y="136"/>
                      </a:lnTo>
                      <a:lnTo>
                        <a:pt x="185" y="140"/>
                      </a:lnTo>
                      <a:lnTo>
                        <a:pt x="179" y="142"/>
                      </a:lnTo>
                      <a:lnTo>
                        <a:pt x="174" y="145"/>
                      </a:lnTo>
                      <a:lnTo>
                        <a:pt x="171" y="148"/>
                      </a:lnTo>
                      <a:lnTo>
                        <a:pt x="164" y="149"/>
                      </a:lnTo>
                      <a:lnTo>
                        <a:pt x="151" y="143"/>
                      </a:lnTo>
                      <a:lnTo>
                        <a:pt x="143" y="139"/>
                      </a:lnTo>
                      <a:lnTo>
                        <a:pt x="136" y="133"/>
                      </a:lnTo>
                      <a:lnTo>
                        <a:pt x="130" y="128"/>
                      </a:lnTo>
                      <a:lnTo>
                        <a:pt x="125" y="122"/>
                      </a:lnTo>
                      <a:lnTo>
                        <a:pt x="121" y="119"/>
                      </a:lnTo>
                      <a:lnTo>
                        <a:pt x="117" y="114"/>
                      </a:lnTo>
                      <a:lnTo>
                        <a:pt x="113" y="112"/>
                      </a:lnTo>
                      <a:lnTo>
                        <a:pt x="110" y="110"/>
                      </a:lnTo>
                      <a:lnTo>
                        <a:pt x="104" y="106"/>
                      </a:lnTo>
                      <a:lnTo>
                        <a:pt x="95" y="101"/>
                      </a:lnTo>
                      <a:lnTo>
                        <a:pt x="84" y="94"/>
                      </a:lnTo>
                      <a:lnTo>
                        <a:pt x="74" y="87"/>
                      </a:lnTo>
                      <a:lnTo>
                        <a:pt x="63" y="80"/>
                      </a:lnTo>
                      <a:lnTo>
                        <a:pt x="54" y="76"/>
                      </a:lnTo>
                      <a:lnTo>
                        <a:pt x="48" y="71"/>
                      </a:lnTo>
                      <a:lnTo>
                        <a:pt x="46" y="70"/>
                      </a:lnTo>
                      <a:close/>
                    </a:path>
                  </a:pathLst>
                </a:custGeom>
                <a:solidFill>
                  <a:srgbClr val="B2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63" name="Freeform 18"/>
                <p:cNvSpPr>
                  <a:spLocks/>
                </p:cNvSpPr>
                <p:nvPr/>
              </p:nvSpPr>
              <p:spPr bwMode="auto">
                <a:xfrm>
                  <a:off x="1638" y="2164"/>
                  <a:ext cx="42" cy="49"/>
                </a:xfrm>
                <a:custGeom>
                  <a:avLst/>
                  <a:gdLst>
                    <a:gd name="T0" fmla="*/ 0 w 257"/>
                    <a:gd name="T1" fmla="*/ 0 h 293"/>
                    <a:gd name="T2" fmla="*/ 0 w 257"/>
                    <a:gd name="T3" fmla="*/ 0 h 293"/>
                    <a:gd name="T4" fmla="*/ 0 w 257"/>
                    <a:gd name="T5" fmla="*/ 0 h 293"/>
                    <a:gd name="T6" fmla="*/ 0 w 257"/>
                    <a:gd name="T7" fmla="*/ 0 h 293"/>
                    <a:gd name="T8" fmla="*/ 0 w 257"/>
                    <a:gd name="T9" fmla="*/ 1 h 293"/>
                    <a:gd name="T10" fmla="*/ 0 w 257"/>
                    <a:gd name="T11" fmla="*/ 1 h 293"/>
                    <a:gd name="T12" fmla="*/ 0 w 257"/>
                    <a:gd name="T13" fmla="*/ 1 h 293"/>
                    <a:gd name="T14" fmla="*/ 0 w 257"/>
                    <a:gd name="T15" fmla="*/ 1 h 293"/>
                    <a:gd name="T16" fmla="*/ 0 w 257"/>
                    <a:gd name="T17" fmla="*/ 1 h 293"/>
                    <a:gd name="T18" fmla="*/ 1 w 257"/>
                    <a:gd name="T19" fmla="*/ 1 h 293"/>
                    <a:gd name="T20" fmla="*/ 1 w 257"/>
                    <a:gd name="T21" fmla="*/ 1 h 293"/>
                    <a:gd name="T22" fmla="*/ 1 w 257"/>
                    <a:gd name="T23" fmla="*/ 1 h 293"/>
                    <a:gd name="T24" fmla="*/ 1 w 257"/>
                    <a:gd name="T25" fmla="*/ 1 h 293"/>
                    <a:gd name="T26" fmla="*/ 1 w 257"/>
                    <a:gd name="T27" fmla="*/ 1 h 293"/>
                    <a:gd name="T28" fmla="*/ 1 w 257"/>
                    <a:gd name="T29" fmla="*/ 1 h 293"/>
                    <a:gd name="T30" fmla="*/ 1 w 257"/>
                    <a:gd name="T31" fmla="*/ 1 h 293"/>
                    <a:gd name="T32" fmla="*/ 1 w 257"/>
                    <a:gd name="T33" fmla="*/ 1 h 293"/>
                    <a:gd name="T34" fmla="*/ 1 w 257"/>
                    <a:gd name="T35" fmla="*/ 1 h 293"/>
                    <a:gd name="T36" fmla="*/ 1 w 257"/>
                    <a:gd name="T37" fmla="*/ 1 h 293"/>
                    <a:gd name="T38" fmla="*/ 1 w 257"/>
                    <a:gd name="T39" fmla="*/ 1 h 293"/>
                    <a:gd name="T40" fmla="*/ 1 w 257"/>
                    <a:gd name="T41" fmla="*/ 1 h 293"/>
                    <a:gd name="T42" fmla="*/ 1 w 257"/>
                    <a:gd name="T43" fmla="*/ 1 h 293"/>
                    <a:gd name="T44" fmla="*/ 1 w 257"/>
                    <a:gd name="T45" fmla="*/ 1 h 293"/>
                    <a:gd name="T46" fmla="*/ 1 w 257"/>
                    <a:gd name="T47" fmla="*/ 1 h 293"/>
                    <a:gd name="T48" fmla="*/ 1 w 257"/>
                    <a:gd name="T49" fmla="*/ 1 h 293"/>
                    <a:gd name="T50" fmla="*/ 1 w 257"/>
                    <a:gd name="T51" fmla="*/ 1 h 293"/>
                    <a:gd name="T52" fmla="*/ 1 w 257"/>
                    <a:gd name="T53" fmla="*/ 1 h 293"/>
                    <a:gd name="T54" fmla="*/ 1 w 257"/>
                    <a:gd name="T55" fmla="*/ 1 h 293"/>
                    <a:gd name="T56" fmla="*/ 0 w 257"/>
                    <a:gd name="T57" fmla="*/ 1 h 293"/>
                    <a:gd name="T58" fmla="*/ 0 w 257"/>
                    <a:gd name="T59" fmla="*/ 1 h 293"/>
                    <a:gd name="T60" fmla="*/ 0 w 257"/>
                    <a:gd name="T61" fmla="*/ 1 h 293"/>
                    <a:gd name="T62" fmla="*/ 0 w 257"/>
                    <a:gd name="T63" fmla="*/ 1 h 293"/>
                    <a:gd name="T64" fmla="*/ 0 w 257"/>
                    <a:gd name="T65" fmla="*/ 1 h 293"/>
                    <a:gd name="T66" fmla="*/ 0 w 257"/>
                    <a:gd name="T67" fmla="*/ 1 h 293"/>
                    <a:gd name="T68" fmla="*/ 0 w 257"/>
                    <a:gd name="T69" fmla="*/ 1 h 293"/>
                    <a:gd name="T70" fmla="*/ 0 w 257"/>
                    <a:gd name="T71" fmla="*/ 0 h 293"/>
                    <a:gd name="T72" fmla="*/ 0 w 257"/>
                    <a:gd name="T73" fmla="*/ 0 h 293"/>
                    <a:gd name="T74" fmla="*/ 0 w 257"/>
                    <a:gd name="T75" fmla="*/ 0 h 293"/>
                    <a:gd name="T76" fmla="*/ 0 w 257"/>
                    <a:gd name="T77" fmla="*/ 0 h 2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7"/>
                    <a:gd name="T118" fmla="*/ 0 h 293"/>
                    <a:gd name="T119" fmla="*/ 257 w 257"/>
                    <a:gd name="T120" fmla="*/ 293 h 2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7" h="293">
                      <a:moveTo>
                        <a:pt x="20" y="3"/>
                      </a:moveTo>
                      <a:lnTo>
                        <a:pt x="55" y="0"/>
                      </a:lnTo>
                      <a:lnTo>
                        <a:pt x="54" y="2"/>
                      </a:lnTo>
                      <a:lnTo>
                        <a:pt x="51" y="8"/>
                      </a:lnTo>
                      <a:lnTo>
                        <a:pt x="47" y="17"/>
                      </a:lnTo>
                      <a:lnTo>
                        <a:pt x="45" y="27"/>
                      </a:lnTo>
                      <a:lnTo>
                        <a:pt x="46" y="35"/>
                      </a:lnTo>
                      <a:lnTo>
                        <a:pt x="50" y="50"/>
                      </a:lnTo>
                      <a:lnTo>
                        <a:pt x="54" y="69"/>
                      </a:lnTo>
                      <a:lnTo>
                        <a:pt x="61" y="90"/>
                      </a:lnTo>
                      <a:lnTo>
                        <a:pt x="69" y="111"/>
                      </a:lnTo>
                      <a:lnTo>
                        <a:pt x="79" y="131"/>
                      </a:lnTo>
                      <a:lnTo>
                        <a:pt x="87" y="147"/>
                      </a:lnTo>
                      <a:lnTo>
                        <a:pt x="96" y="157"/>
                      </a:lnTo>
                      <a:lnTo>
                        <a:pt x="102" y="163"/>
                      </a:lnTo>
                      <a:lnTo>
                        <a:pt x="109" y="170"/>
                      </a:lnTo>
                      <a:lnTo>
                        <a:pt x="116" y="177"/>
                      </a:lnTo>
                      <a:lnTo>
                        <a:pt x="124" y="184"/>
                      </a:lnTo>
                      <a:lnTo>
                        <a:pt x="131" y="191"/>
                      </a:lnTo>
                      <a:lnTo>
                        <a:pt x="139" y="196"/>
                      </a:lnTo>
                      <a:lnTo>
                        <a:pt x="146" y="201"/>
                      </a:lnTo>
                      <a:lnTo>
                        <a:pt x="153" y="204"/>
                      </a:lnTo>
                      <a:lnTo>
                        <a:pt x="155" y="205"/>
                      </a:lnTo>
                      <a:lnTo>
                        <a:pt x="163" y="208"/>
                      </a:lnTo>
                      <a:lnTo>
                        <a:pt x="174" y="210"/>
                      </a:lnTo>
                      <a:lnTo>
                        <a:pt x="186" y="213"/>
                      </a:lnTo>
                      <a:lnTo>
                        <a:pt x="199" y="217"/>
                      </a:lnTo>
                      <a:lnTo>
                        <a:pt x="212" y="219"/>
                      </a:lnTo>
                      <a:lnTo>
                        <a:pt x="223" y="222"/>
                      </a:lnTo>
                      <a:lnTo>
                        <a:pt x="229" y="222"/>
                      </a:lnTo>
                      <a:lnTo>
                        <a:pt x="236" y="223"/>
                      </a:lnTo>
                      <a:lnTo>
                        <a:pt x="241" y="225"/>
                      </a:lnTo>
                      <a:lnTo>
                        <a:pt x="247" y="230"/>
                      </a:lnTo>
                      <a:lnTo>
                        <a:pt x="253" y="234"/>
                      </a:lnTo>
                      <a:lnTo>
                        <a:pt x="257" y="241"/>
                      </a:lnTo>
                      <a:lnTo>
                        <a:pt x="257" y="252"/>
                      </a:lnTo>
                      <a:lnTo>
                        <a:pt x="255" y="263"/>
                      </a:lnTo>
                      <a:lnTo>
                        <a:pt x="253" y="273"/>
                      </a:lnTo>
                      <a:lnTo>
                        <a:pt x="251" y="276"/>
                      </a:lnTo>
                      <a:lnTo>
                        <a:pt x="247" y="280"/>
                      </a:lnTo>
                      <a:lnTo>
                        <a:pt x="241" y="283"/>
                      </a:lnTo>
                      <a:lnTo>
                        <a:pt x="237" y="286"/>
                      </a:lnTo>
                      <a:lnTo>
                        <a:pt x="231" y="289"/>
                      </a:lnTo>
                      <a:lnTo>
                        <a:pt x="225" y="290"/>
                      </a:lnTo>
                      <a:lnTo>
                        <a:pt x="219" y="293"/>
                      </a:lnTo>
                      <a:lnTo>
                        <a:pt x="215" y="293"/>
                      </a:lnTo>
                      <a:lnTo>
                        <a:pt x="210" y="291"/>
                      </a:lnTo>
                      <a:lnTo>
                        <a:pt x="206" y="290"/>
                      </a:lnTo>
                      <a:lnTo>
                        <a:pt x="202" y="287"/>
                      </a:lnTo>
                      <a:lnTo>
                        <a:pt x="196" y="283"/>
                      </a:lnTo>
                      <a:lnTo>
                        <a:pt x="191" y="280"/>
                      </a:lnTo>
                      <a:lnTo>
                        <a:pt x="186" y="276"/>
                      </a:lnTo>
                      <a:lnTo>
                        <a:pt x="181" y="273"/>
                      </a:lnTo>
                      <a:lnTo>
                        <a:pt x="176" y="270"/>
                      </a:lnTo>
                      <a:lnTo>
                        <a:pt x="168" y="267"/>
                      </a:lnTo>
                      <a:lnTo>
                        <a:pt x="156" y="260"/>
                      </a:lnTo>
                      <a:lnTo>
                        <a:pt x="141" y="251"/>
                      </a:lnTo>
                      <a:lnTo>
                        <a:pt x="124" y="240"/>
                      </a:lnTo>
                      <a:lnTo>
                        <a:pt x="108" y="230"/>
                      </a:lnTo>
                      <a:lnTo>
                        <a:pt x="94" y="219"/>
                      </a:lnTo>
                      <a:lnTo>
                        <a:pt x="82" y="211"/>
                      </a:lnTo>
                      <a:lnTo>
                        <a:pt x="77" y="204"/>
                      </a:lnTo>
                      <a:lnTo>
                        <a:pt x="72" y="197"/>
                      </a:lnTo>
                      <a:lnTo>
                        <a:pt x="65" y="189"/>
                      </a:lnTo>
                      <a:lnTo>
                        <a:pt x="58" y="180"/>
                      </a:lnTo>
                      <a:lnTo>
                        <a:pt x="50" y="168"/>
                      </a:lnTo>
                      <a:lnTo>
                        <a:pt x="41" y="156"/>
                      </a:lnTo>
                      <a:lnTo>
                        <a:pt x="34" y="145"/>
                      </a:lnTo>
                      <a:lnTo>
                        <a:pt x="29" y="132"/>
                      </a:lnTo>
                      <a:lnTo>
                        <a:pt x="24" y="120"/>
                      </a:lnTo>
                      <a:lnTo>
                        <a:pt x="16" y="98"/>
                      </a:lnTo>
                      <a:lnTo>
                        <a:pt x="7" y="77"/>
                      </a:lnTo>
                      <a:lnTo>
                        <a:pt x="0" y="57"/>
                      </a:lnTo>
                      <a:lnTo>
                        <a:pt x="0" y="38"/>
                      </a:lnTo>
                      <a:lnTo>
                        <a:pt x="6" y="22"/>
                      </a:lnTo>
                      <a:lnTo>
                        <a:pt x="13" y="12"/>
                      </a:lnTo>
                      <a:lnTo>
                        <a:pt x="18" y="6"/>
                      </a:lnTo>
                      <a:lnTo>
                        <a:pt x="20" y="3"/>
                      </a:lnTo>
                      <a:close/>
                    </a:path>
                  </a:pathLst>
                </a:custGeom>
                <a:solidFill>
                  <a:srgbClr val="B2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64" name="Freeform 19"/>
                <p:cNvSpPr>
                  <a:spLocks/>
                </p:cNvSpPr>
                <p:nvPr/>
              </p:nvSpPr>
              <p:spPr bwMode="auto">
                <a:xfrm>
                  <a:off x="1572" y="2317"/>
                  <a:ext cx="8" cy="8"/>
                </a:xfrm>
                <a:custGeom>
                  <a:avLst/>
                  <a:gdLst>
                    <a:gd name="T0" fmla="*/ 0 w 48"/>
                    <a:gd name="T1" fmla="*/ 0 h 51"/>
                    <a:gd name="T2" fmla="*/ 0 w 48"/>
                    <a:gd name="T3" fmla="*/ 0 h 51"/>
                    <a:gd name="T4" fmla="*/ 0 w 48"/>
                    <a:gd name="T5" fmla="*/ 0 h 51"/>
                    <a:gd name="T6" fmla="*/ 0 w 48"/>
                    <a:gd name="T7" fmla="*/ 0 h 51"/>
                    <a:gd name="T8" fmla="*/ 0 w 48"/>
                    <a:gd name="T9" fmla="*/ 0 h 51"/>
                    <a:gd name="T10" fmla="*/ 0 w 48"/>
                    <a:gd name="T11" fmla="*/ 0 h 51"/>
                    <a:gd name="T12" fmla="*/ 0 w 48"/>
                    <a:gd name="T13" fmla="*/ 0 h 51"/>
                    <a:gd name="T14" fmla="*/ 0 w 48"/>
                    <a:gd name="T15" fmla="*/ 0 h 51"/>
                    <a:gd name="T16" fmla="*/ 0 w 48"/>
                    <a:gd name="T17" fmla="*/ 0 h 51"/>
                    <a:gd name="T18" fmla="*/ 0 w 48"/>
                    <a:gd name="T19" fmla="*/ 0 h 51"/>
                    <a:gd name="T20" fmla="*/ 0 w 48"/>
                    <a:gd name="T21" fmla="*/ 0 h 51"/>
                    <a:gd name="T22" fmla="*/ 0 w 48"/>
                    <a:gd name="T23" fmla="*/ 0 h 51"/>
                    <a:gd name="T24" fmla="*/ 0 w 48"/>
                    <a:gd name="T25" fmla="*/ 0 h 51"/>
                    <a:gd name="T26" fmla="*/ 0 w 48"/>
                    <a:gd name="T27" fmla="*/ 0 h 51"/>
                    <a:gd name="T28" fmla="*/ 0 w 48"/>
                    <a:gd name="T29" fmla="*/ 0 h 51"/>
                    <a:gd name="T30" fmla="*/ 0 w 48"/>
                    <a:gd name="T31" fmla="*/ 0 h 51"/>
                    <a:gd name="T32" fmla="*/ 0 w 48"/>
                    <a:gd name="T33" fmla="*/ 0 h 51"/>
                    <a:gd name="T34" fmla="*/ 0 w 48"/>
                    <a:gd name="T35" fmla="*/ 0 h 51"/>
                    <a:gd name="T36" fmla="*/ 0 w 48"/>
                    <a:gd name="T37" fmla="*/ 0 h 51"/>
                    <a:gd name="T38" fmla="*/ 0 w 48"/>
                    <a:gd name="T39" fmla="*/ 0 h 51"/>
                    <a:gd name="T40" fmla="*/ 0 w 48"/>
                    <a:gd name="T41" fmla="*/ 0 h 51"/>
                    <a:gd name="T42" fmla="*/ 0 w 48"/>
                    <a:gd name="T43" fmla="*/ 0 h 51"/>
                    <a:gd name="T44" fmla="*/ 0 w 48"/>
                    <a:gd name="T45" fmla="*/ 0 h 51"/>
                    <a:gd name="T46" fmla="*/ 0 w 48"/>
                    <a:gd name="T47" fmla="*/ 0 h 51"/>
                    <a:gd name="T48" fmla="*/ 0 w 48"/>
                    <a:gd name="T49" fmla="*/ 0 h 51"/>
                    <a:gd name="T50" fmla="*/ 0 w 48"/>
                    <a:gd name="T51" fmla="*/ 0 h 51"/>
                    <a:gd name="T52" fmla="*/ 0 w 48"/>
                    <a:gd name="T53" fmla="*/ 0 h 51"/>
                    <a:gd name="T54" fmla="*/ 0 w 48"/>
                    <a:gd name="T55" fmla="*/ 0 h 51"/>
                    <a:gd name="T56" fmla="*/ 0 w 48"/>
                    <a:gd name="T57" fmla="*/ 0 h 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51"/>
                    <a:gd name="T89" fmla="*/ 48 w 48"/>
                    <a:gd name="T90" fmla="*/ 51 h 5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51">
                      <a:moveTo>
                        <a:pt x="0" y="33"/>
                      </a:moveTo>
                      <a:lnTo>
                        <a:pt x="6" y="28"/>
                      </a:lnTo>
                      <a:lnTo>
                        <a:pt x="11" y="22"/>
                      </a:lnTo>
                      <a:lnTo>
                        <a:pt x="14" y="17"/>
                      </a:lnTo>
                      <a:lnTo>
                        <a:pt x="16" y="15"/>
                      </a:lnTo>
                      <a:lnTo>
                        <a:pt x="17" y="11"/>
                      </a:lnTo>
                      <a:lnTo>
                        <a:pt x="20" y="5"/>
                      </a:lnTo>
                      <a:lnTo>
                        <a:pt x="25" y="0"/>
                      </a:lnTo>
                      <a:lnTo>
                        <a:pt x="27" y="1"/>
                      </a:lnTo>
                      <a:lnTo>
                        <a:pt x="27" y="5"/>
                      </a:lnTo>
                      <a:lnTo>
                        <a:pt x="27" y="10"/>
                      </a:lnTo>
                      <a:lnTo>
                        <a:pt x="29" y="12"/>
                      </a:lnTo>
                      <a:lnTo>
                        <a:pt x="32" y="14"/>
                      </a:lnTo>
                      <a:lnTo>
                        <a:pt x="37" y="12"/>
                      </a:lnTo>
                      <a:lnTo>
                        <a:pt x="43" y="12"/>
                      </a:lnTo>
                      <a:lnTo>
                        <a:pt x="47" y="12"/>
                      </a:lnTo>
                      <a:lnTo>
                        <a:pt x="48" y="12"/>
                      </a:lnTo>
                      <a:lnTo>
                        <a:pt x="47" y="15"/>
                      </a:lnTo>
                      <a:lnTo>
                        <a:pt x="44" y="21"/>
                      </a:lnTo>
                      <a:lnTo>
                        <a:pt x="39" y="26"/>
                      </a:lnTo>
                      <a:lnTo>
                        <a:pt x="33" y="32"/>
                      </a:lnTo>
                      <a:lnTo>
                        <a:pt x="32" y="37"/>
                      </a:lnTo>
                      <a:lnTo>
                        <a:pt x="32" y="45"/>
                      </a:lnTo>
                      <a:lnTo>
                        <a:pt x="32" y="51"/>
                      </a:lnTo>
                      <a:lnTo>
                        <a:pt x="29" y="51"/>
                      </a:lnTo>
                      <a:lnTo>
                        <a:pt x="20" y="46"/>
                      </a:lnTo>
                      <a:lnTo>
                        <a:pt x="11" y="40"/>
                      </a:lnTo>
                      <a:lnTo>
                        <a:pt x="4" y="36"/>
                      </a:lnTo>
                      <a:lnTo>
                        <a:pt x="0" y="33"/>
                      </a:lnTo>
                      <a:close/>
                    </a:path>
                  </a:pathLst>
                </a:custGeom>
                <a:solidFill>
                  <a:srgbClr val="F2CCBF"/>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65" name="Freeform 20"/>
                <p:cNvSpPr>
                  <a:spLocks/>
                </p:cNvSpPr>
                <p:nvPr/>
              </p:nvSpPr>
              <p:spPr bwMode="auto">
                <a:xfrm>
                  <a:off x="1578" y="2170"/>
                  <a:ext cx="60" cy="62"/>
                </a:xfrm>
                <a:custGeom>
                  <a:avLst/>
                  <a:gdLst>
                    <a:gd name="T0" fmla="*/ 0 w 355"/>
                    <a:gd name="T1" fmla="*/ 2 h 373"/>
                    <a:gd name="T2" fmla="*/ 0 w 355"/>
                    <a:gd name="T3" fmla="*/ 1 h 373"/>
                    <a:gd name="T4" fmla="*/ 1 w 355"/>
                    <a:gd name="T5" fmla="*/ 2 h 373"/>
                    <a:gd name="T6" fmla="*/ 1 w 355"/>
                    <a:gd name="T7" fmla="*/ 2 h 373"/>
                    <a:gd name="T8" fmla="*/ 1 w 355"/>
                    <a:gd name="T9" fmla="*/ 2 h 373"/>
                    <a:gd name="T10" fmla="*/ 1 w 355"/>
                    <a:gd name="T11" fmla="*/ 2 h 373"/>
                    <a:gd name="T12" fmla="*/ 1 w 355"/>
                    <a:gd name="T13" fmla="*/ 2 h 373"/>
                    <a:gd name="T14" fmla="*/ 1 w 355"/>
                    <a:gd name="T15" fmla="*/ 2 h 373"/>
                    <a:gd name="T16" fmla="*/ 1 w 355"/>
                    <a:gd name="T17" fmla="*/ 2 h 373"/>
                    <a:gd name="T18" fmla="*/ 1 w 355"/>
                    <a:gd name="T19" fmla="*/ 2 h 373"/>
                    <a:gd name="T20" fmla="*/ 1 w 355"/>
                    <a:gd name="T21" fmla="*/ 1 h 373"/>
                    <a:gd name="T22" fmla="*/ 1 w 355"/>
                    <a:gd name="T23" fmla="*/ 1 h 373"/>
                    <a:gd name="T24" fmla="*/ 1 w 355"/>
                    <a:gd name="T25" fmla="*/ 1 h 373"/>
                    <a:gd name="T26" fmla="*/ 2 w 355"/>
                    <a:gd name="T27" fmla="*/ 1 h 373"/>
                    <a:gd name="T28" fmla="*/ 2 w 355"/>
                    <a:gd name="T29" fmla="*/ 1 h 373"/>
                    <a:gd name="T30" fmla="*/ 2 w 355"/>
                    <a:gd name="T31" fmla="*/ 1 h 373"/>
                    <a:gd name="T32" fmla="*/ 2 w 355"/>
                    <a:gd name="T33" fmla="*/ 1 h 373"/>
                    <a:gd name="T34" fmla="*/ 2 w 355"/>
                    <a:gd name="T35" fmla="*/ 0 h 373"/>
                    <a:gd name="T36" fmla="*/ 2 w 355"/>
                    <a:gd name="T37" fmla="*/ 0 h 373"/>
                    <a:gd name="T38" fmla="*/ 2 w 355"/>
                    <a:gd name="T39" fmla="*/ 0 h 373"/>
                    <a:gd name="T40" fmla="*/ 2 w 355"/>
                    <a:gd name="T41" fmla="*/ 0 h 373"/>
                    <a:gd name="T42" fmla="*/ 1 w 355"/>
                    <a:gd name="T43" fmla="*/ 0 h 373"/>
                    <a:gd name="T44" fmla="*/ 1 w 355"/>
                    <a:gd name="T45" fmla="*/ 0 h 373"/>
                    <a:gd name="T46" fmla="*/ 1 w 355"/>
                    <a:gd name="T47" fmla="*/ 0 h 373"/>
                    <a:gd name="T48" fmla="*/ 1 w 355"/>
                    <a:gd name="T49" fmla="*/ 0 h 373"/>
                    <a:gd name="T50" fmla="*/ 1 w 355"/>
                    <a:gd name="T51" fmla="*/ 0 h 373"/>
                    <a:gd name="T52" fmla="*/ 1 w 355"/>
                    <a:gd name="T53" fmla="*/ 0 h 373"/>
                    <a:gd name="T54" fmla="*/ 1 w 355"/>
                    <a:gd name="T55" fmla="*/ 0 h 373"/>
                    <a:gd name="T56" fmla="*/ 1 w 355"/>
                    <a:gd name="T57" fmla="*/ 0 h 373"/>
                    <a:gd name="T58" fmla="*/ 1 w 355"/>
                    <a:gd name="T59" fmla="*/ 0 h 373"/>
                    <a:gd name="T60" fmla="*/ 1 w 355"/>
                    <a:gd name="T61" fmla="*/ 0 h 373"/>
                    <a:gd name="T62" fmla="*/ 1 w 355"/>
                    <a:gd name="T63" fmla="*/ 1 h 373"/>
                    <a:gd name="T64" fmla="*/ 1 w 355"/>
                    <a:gd name="T65" fmla="*/ 1 h 373"/>
                    <a:gd name="T66" fmla="*/ 1 w 355"/>
                    <a:gd name="T67" fmla="*/ 0 h 373"/>
                    <a:gd name="T68" fmla="*/ 1 w 355"/>
                    <a:gd name="T69" fmla="*/ 1 h 373"/>
                    <a:gd name="T70" fmla="*/ 1 w 355"/>
                    <a:gd name="T71" fmla="*/ 1 h 373"/>
                    <a:gd name="T72" fmla="*/ 0 w 355"/>
                    <a:gd name="T73" fmla="*/ 1 h 373"/>
                    <a:gd name="T74" fmla="*/ 0 w 355"/>
                    <a:gd name="T75" fmla="*/ 1 h 373"/>
                    <a:gd name="T76" fmla="*/ 0 w 355"/>
                    <a:gd name="T77" fmla="*/ 1 h 373"/>
                    <a:gd name="T78" fmla="*/ 0 w 355"/>
                    <a:gd name="T79" fmla="*/ 1 h 373"/>
                    <a:gd name="T80" fmla="*/ 0 w 355"/>
                    <a:gd name="T81" fmla="*/ 1 h 373"/>
                    <a:gd name="T82" fmla="*/ 0 w 355"/>
                    <a:gd name="T83" fmla="*/ 1 h 373"/>
                    <a:gd name="T84" fmla="*/ 0 w 355"/>
                    <a:gd name="T85" fmla="*/ 1 h 373"/>
                    <a:gd name="T86" fmla="*/ 0 w 355"/>
                    <a:gd name="T87" fmla="*/ 1 h 373"/>
                    <a:gd name="T88" fmla="*/ 0 w 355"/>
                    <a:gd name="T89" fmla="*/ 1 h 373"/>
                    <a:gd name="T90" fmla="*/ 0 w 355"/>
                    <a:gd name="T91" fmla="*/ 1 h 373"/>
                    <a:gd name="T92" fmla="*/ 0 w 355"/>
                    <a:gd name="T93" fmla="*/ 1 h 373"/>
                    <a:gd name="T94" fmla="*/ 0 w 355"/>
                    <a:gd name="T95" fmla="*/ 1 h 373"/>
                    <a:gd name="T96" fmla="*/ 0 w 355"/>
                    <a:gd name="T97" fmla="*/ 1 h 3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5"/>
                    <a:gd name="T148" fmla="*/ 0 h 373"/>
                    <a:gd name="T149" fmla="*/ 355 w 355"/>
                    <a:gd name="T150" fmla="*/ 373 h 3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5" h="373">
                      <a:moveTo>
                        <a:pt x="20" y="335"/>
                      </a:moveTo>
                      <a:lnTo>
                        <a:pt x="24" y="338"/>
                      </a:lnTo>
                      <a:lnTo>
                        <a:pt x="31" y="343"/>
                      </a:lnTo>
                      <a:lnTo>
                        <a:pt x="41" y="346"/>
                      </a:lnTo>
                      <a:lnTo>
                        <a:pt x="51" y="346"/>
                      </a:lnTo>
                      <a:lnTo>
                        <a:pt x="57" y="345"/>
                      </a:lnTo>
                      <a:lnTo>
                        <a:pt x="64" y="345"/>
                      </a:lnTo>
                      <a:lnTo>
                        <a:pt x="70" y="345"/>
                      </a:lnTo>
                      <a:lnTo>
                        <a:pt x="76" y="345"/>
                      </a:lnTo>
                      <a:lnTo>
                        <a:pt x="81" y="346"/>
                      </a:lnTo>
                      <a:lnTo>
                        <a:pt x="84" y="346"/>
                      </a:lnTo>
                      <a:lnTo>
                        <a:pt x="88" y="349"/>
                      </a:lnTo>
                      <a:lnTo>
                        <a:pt x="89" y="350"/>
                      </a:lnTo>
                      <a:lnTo>
                        <a:pt x="92" y="356"/>
                      </a:lnTo>
                      <a:lnTo>
                        <a:pt x="96" y="363"/>
                      </a:lnTo>
                      <a:lnTo>
                        <a:pt x="100" y="369"/>
                      </a:lnTo>
                      <a:lnTo>
                        <a:pt x="105" y="372"/>
                      </a:lnTo>
                      <a:lnTo>
                        <a:pt x="110" y="373"/>
                      </a:lnTo>
                      <a:lnTo>
                        <a:pt x="114" y="373"/>
                      </a:lnTo>
                      <a:lnTo>
                        <a:pt x="120" y="373"/>
                      </a:lnTo>
                      <a:lnTo>
                        <a:pt x="129" y="371"/>
                      </a:lnTo>
                      <a:lnTo>
                        <a:pt x="134" y="365"/>
                      </a:lnTo>
                      <a:lnTo>
                        <a:pt x="136" y="356"/>
                      </a:lnTo>
                      <a:lnTo>
                        <a:pt x="133" y="346"/>
                      </a:lnTo>
                      <a:lnTo>
                        <a:pt x="132" y="343"/>
                      </a:lnTo>
                      <a:lnTo>
                        <a:pt x="134" y="346"/>
                      </a:lnTo>
                      <a:lnTo>
                        <a:pt x="139" y="353"/>
                      </a:lnTo>
                      <a:lnTo>
                        <a:pt x="145" y="362"/>
                      </a:lnTo>
                      <a:lnTo>
                        <a:pt x="150" y="366"/>
                      </a:lnTo>
                      <a:lnTo>
                        <a:pt x="153" y="367"/>
                      </a:lnTo>
                      <a:lnTo>
                        <a:pt x="160" y="367"/>
                      </a:lnTo>
                      <a:lnTo>
                        <a:pt x="167" y="367"/>
                      </a:lnTo>
                      <a:lnTo>
                        <a:pt x="175" y="367"/>
                      </a:lnTo>
                      <a:lnTo>
                        <a:pt x="185" y="366"/>
                      </a:lnTo>
                      <a:lnTo>
                        <a:pt x="193" y="366"/>
                      </a:lnTo>
                      <a:lnTo>
                        <a:pt x="200" y="365"/>
                      </a:lnTo>
                      <a:lnTo>
                        <a:pt x="205" y="364"/>
                      </a:lnTo>
                      <a:lnTo>
                        <a:pt x="209" y="363"/>
                      </a:lnTo>
                      <a:lnTo>
                        <a:pt x="214" y="360"/>
                      </a:lnTo>
                      <a:lnTo>
                        <a:pt x="220" y="357"/>
                      </a:lnTo>
                      <a:lnTo>
                        <a:pt x="226" y="352"/>
                      </a:lnTo>
                      <a:lnTo>
                        <a:pt x="233" y="348"/>
                      </a:lnTo>
                      <a:lnTo>
                        <a:pt x="238" y="344"/>
                      </a:lnTo>
                      <a:lnTo>
                        <a:pt x="243" y="339"/>
                      </a:lnTo>
                      <a:lnTo>
                        <a:pt x="247" y="337"/>
                      </a:lnTo>
                      <a:lnTo>
                        <a:pt x="250" y="335"/>
                      </a:lnTo>
                      <a:lnTo>
                        <a:pt x="254" y="334"/>
                      </a:lnTo>
                      <a:lnTo>
                        <a:pt x="257" y="331"/>
                      </a:lnTo>
                      <a:lnTo>
                        <a:pt x="262" y="331"/>
                      </a:lnTo>
                      <a:lnTo>
                        <a:pt x="267" y="330"/>
                      </a:lnTo>
                      <a:lnTo>
                        <a:pt x="271" y="330"/>
                      </a:lnTo>
                      <a:lnTo>
                        <a:pt x="276" y="329"/>
                      </a:lnTo>
                      <a:lnTo>
                        <a:pt x="282" y="329"/>
                      </a:lnTo>
                      <a:lnTo>
                        <a:pt x="291" y="325"/>
                      </a:lnTo>
                      <a:lnTo>
                        <a:pt x="297" y="321"/>
                      </a:lnTo>
                      <a:lnTo>
                        <a:pt x="303" y="313"/>
                      </a:lnTo>
                      <a:lnTo>
                        <a:pt x="311" y="302"/>
                      </a:lnTo>
                      <a:lnTo>
                        <a:pt x="318" y="288"/>
                      </a:lnTo>
                      <a:lnTo>
                        <a:pt x="323" y="269"/>
                      </a:lnTo>
                      <a:lnTo>
                        <a:pt x="326" y="251"/>
                      </a:lnTo>
                      <a:lnTo>
                        <a:pt x="330" y="233"/>
                      </a:lnTo>
                      <a:lnTo>
                        <a:pt x="330" y="219"/>
                      </a:lnTo>
                      <a:lnTo>
                        <a:pt x="327" y="210"/>
                      </a:lnTo>
                      <a:lnTo>
                        <a:pt x="326" y="204"/>
                      </a:lnTo>
                      <a:lnTo>
                        <a:pt x="331" y="201"/>
                      </a:lnTo>
                      <a:lnTo>
                        <a:pt x="339" y="197"/>
                      </a:lnTo>
                      <a:lnTo>
                        <a:pt x="346" y="194"/>
                      </a:lnTo>
                      <a:lnTo>
                        <a:pt x="351" y="187"/>
                      </a:lnTo>
                      <a:lnTo>
                        <a:pt x="354" y="177"/>
                      </a:lnTo>
                      <a:lnTo>
                        <a:pt x="355" y="156"/>
                      </a:lnTo>
                      <a:lnTo>
                        <a:pt x="354" y="127"/>
                      </a:lnTo>
                      <a:lnTo>
                        <a:pt x="351" y="99"/>
                      </a:lnTo>
                      <a:lnTo>
                        <a:pt x="350" y="88"/>
                      </a:lnTo>
                      <a:lnTo>
                        <a:pt x="348" y="85"/>
                      </a:lnTo>
                      <a:lnTo>
                        <a:pt x="345" y="82"/>
                      </a:lnTo>
                      <a:lnTo>
                        <a:pt x="340" y="76"/>
                      </a:lnTo>
                      <a:lnTo>
                        <a:pt x="334" y="72"/>
                      </a:lnTo>
                      <a:lnTo>
                        <a:pt x="330" y="71"/>
                      </a:lnTo>
                      <a:lnTo>
                        <a:pt x="325" y="72"/>
                      </a:lnTo>
                      <a:lnTo>
                        <a:pt x="322" y="76"/>
                      </a:lnTo>
                      <a:lnTo>
                        <a:pt x="316" y="81"/>
                      </a:lnTo>
                      <a:lnTo>
                        <a:pt x="312" y="84"/>
                      </a:lnTo>
                      <a:lnTo>
                        <a:pt x="308" y="88"/>
                      </a:lnTo>
                      <a:lnTo>
                        <a:pt x="302" y="90"/>
                      </a:lnTo>
                      <a:lnTo>
                        <a:pt x="295" y="93"/>
                      </a:lnTo>
                      <a:lnTo>
                        <a:pt x="288" y="96"/>
                      </a:lnTo>
                      <a:lnTo>
                        <a:pt x="281" y="98"/>
                      </a:lnTo>
                      <a:lnTo>
                        <a:pt x="274" y="100"/>
                      </a:lnTo>
                      <a:lnTo>
                        <a:pt x="267" y="100"/>
                      </a:lnTo>
                      <a:lnTo>
                        <a:pt x="260" y="100"/>
                      </a:lnTo>
                      <a:lnTo>
                        <a:pt x="253" y="100"/>
                      </a:lnTo>
                      <a:lnTo>
                        <a:pt x="246" y="99"/>
                      </a:lnTo>
                      <a:lnTo>
                        <a:pt x="238" y="99"/>
                      </a:lnTo>
                      <a:lnTo>
                        <a:pt x="233" y="98"/>
                      </a:lnTo>
                      <a:lnTo>
                        <a:pt x="229" y="96"/>
                      </a:lnTo>
                      <a:lnTo>
                        <a:pt x="227" y="93"/>
                      </a:lnTo>
                      <a:lnTo>
                        <a:pt x="227" y="91"/>
                      </a:lnTo>
                      <a:lnTo>
                        <a:pt x="231" y="84"/>
                      </a:lnTo>
                      <a:lnTo>
                        <a:pt x="235" y="77"/>
                      </a:lnTo>
                      <a:lnTo>
                        <a:pt x="240" y="69"/>
                      </a:lnTo>
                      <a:lnTo>
                        <a:pt x="244" y="61"/>
                      </a:lnTo>
                      <a:lnTo>
                        <a:pt x="248" y="53"/>
                      </a:lnTo>
                      <a:lnTo>
                        <a:pt x="249" y="44"/>
                      </a:lnTo>
                      <a:lnTo>
                        <a:pt x="247" y="35"/>
                      </a:lnTo>
                      <a:lnTo>
                        <a:pt x="241" y="28"/>
                      </a:lnTo>
                      <a:lnTo>
                        <a:pt x="236" y="25"/>
                      </a:lnTo>
                      <a:lnTo>
                        <a:pt x="231" y="20"/>
                      </a:lnTo>
                      <a:lnTo>
                        <a:pt x="226" y="15"/>
                      </a:lnTo>
                      <a:lnTo>
                        <a:pt x="220" y="11"/>
                      </a:lnTo>
                      <a:lnTo>
                        <a:pt x="215" y="7"/>
                      </a:lnTo>
                      <a:lnTo>
                        <a:pt x="210" y="4"/>
                      </a:lnTo>
                      <a:lnTo>
                        <a:pt x="206" y="1"/>
                      </a:lnTo>
                      <a:lnTo>
                        <a:pt x="202" y="0"/>
                      </a:lnTo>
                      <a:lnTo>
                        <a:pt x="196" y="4"/>
                      </a:lnTo>
                      <a:lnTo>
                        <a:pt x="191" y="12"/>
                      </a:lnTo>
                      <a:lnTo>
                        <a:pt x="186" y="21"/>
                      </a:lnTo>
                      <a:lnTo>
                        <a:pt x="185" y="30"/>
                      </a:lnTo>
                      <a:lnTo>
                        <a:pt x="186" y="41"/>
                      </a:lnTo>
                      <a:lnTo>
                        <a:pt x="188" y="56"/>
                      </a:lnTo>
                      <a:lnTo>
                        <a:pt x="191" y="70"/>
                      </a:lnTo>
                      <a:lnTo>
                        <a:pt x="194" y="76"/>
                      </a:lnTo>
                      <a:lnTo>
                        <a:pt x="195" y="82"/>
                      </a:lnTo>
                      <a:lnTo>
                        <a:pt x="188" y="95"/>
                      </a:lnTo>
                      <a:lnTo>
                        <a:pt x="179" y="109"/>
                      </a:lnTo>
                      <a:lnTo>
                        <a:pt x="168" y="120"/>
                      </a:lnTo>
                      <a:lnTo>
                        <a:pt x="162" y="125"/>
                      </a:lnTo>
                      <a:lnTo>
                        <a:pt x="155" y="130"/>
                      </a:lnTo>
                      <a:lnTo>
                        <a:pt x="148" y="135"/>
                      </a:lnTo>
                      <a:lnTo>
                        <a:pt x="140" y="140"/>
                      </a:lnTo>
                      <a:lnTo>
                        <a:pt x="132" y="146"/>
                      </a:lnTo>
                      <a:lnTo>
                        <a:pt x="126" y="151"/>
                      </a:lnTo>
                      <a:lnTo>
                        <a:pt x="122" y="153"/>
                      </a:lnTo>
                      <a:lnTo>
                        <a:pt x="120" y="154"/>
                      </a:lnTo>
                      <a:lnTo>
                        <a:pt x="122" y="127"/>
                      </a:lnTo>
                      <a:lnTo>
                        <a:pt x="113" y="116"/>
                      </a:lnTo>
                      <a:lnTo>
                        <a:pt x="113" y="123"/>
                      </a:lnTo>
                      <a:lnTo>
                        <a:pt x="114" y="137"/>
                      </a:lnTo>
                      <a:lnTo>
                        <a:pt x="114" y="152"/>
                      </a:lnTo>
                      <a:lnTo>
                        <a:pt x="113" y="161"/>
                      </a:lnTo>
                      <a:lnTo>
                        <a:pt x="111" y="169"/>
                      </a:lnTo>
                      <a:lnTo>
                        <a:pt x="106" y="184"/>
                      </a:lnTo>
                      <a:lnTo>
                        <a:pt x="100" y="200"/>
                      </a:lnTo>
                      <a:lnTo>
                        <a:pt x="96" y="210"/>
                      </a:lnTo>
                      <a:lnTo>
                        <a:pt x="91" y="217"/>
                      </a:lnTo>
                      <a:lnTo>
                        <a:pt x="85" y="224"/>
                      </a:lnTo>
                      <a:lnTo>
                        <a:pt x="78" y="231"/>
                      </a:lnTo>
                      <a:lnTo>
                        <a:pt x="72" y="234"/>
                      </a:lnTo>
                      <a:lnTo>
                        <a:pt x="69" y="236"/>
                      </a:lnTo>
                      <a:lnTo>
                        <a:pt x="64" y="234"/>
                      </a:lnTo>
                      <a:lnTo>
                        <a:pt x="58" y="233"/>
                      </a:lnTo>
                      <a:lnTo>
                        <a:pt x="53" y="232"/>
                      </a:lnTo>
                      <a:lnTo>
                        <a:pt x="45" y="231"/>
                      </a:lnTo>
                      <a:lnTo>
                        <a:pt x="40" y="231"/>
                      </a:lnTo>
                      <a:lnTo>
                        <a:pt x="35" y="231"/>
                      </a:lnTo>
                      <a:lnTo>
                        <a:pt x="31" y="232"/>
                      </a:lnTo>
                      <a:lnTo>
                        <a:pt x="27" y="232"/>
                      </a:lnTo>
                      <a:lnTo>
                        <a:pt x="23" y="226"/>
                      </a:lnTo>
                      <a:lnTo>
                        <a:pt x="20" y="220"/>
                      </a:lnTo>
                      <a:lnTo>
                        <a:pt x="19" y="217"/>
                      </a:lnTo>
                      <a:lnTo>
                        <a:pt x="0" y="234"/>
                      </a:lnTo>
                      <a:lnTo>
                        <a:pt x="2" y="238"/>
                      </a:lnTo>
                      <a:lnTo>
                        <a:pt x="7" y="245"/>
                      </a:lnTo>
                      <a:lnTo>
                        <a:pt x="13" y="252"/>
                      </a:lnTo>
                      <a:lnTo>
                        <a:pt x="19" y="257"/>
                      </a:lnTo>
                      <a:lnTo>
                        <a:pt x="23" y="257"/>
                      </a:lnTo>
                      <a:lnTo>
                        <a:pt x="27" y="257"/>
                      </a:lnTo>
                      <a:lnTo>
                        <a:pt x="29" y="254"/>
                      </a:lnTo>
                      <a:lnTo>
                        <a:pt x="34" y="251"/>
                      </a:lnTo>
                      <a:lnTo>
                        <a:pt x="38" y="246"/>
                      </a:lnTo>
                      <a:lnTo>
                        <a:pt x="42" y="240"/>
                      </a:lnTo>
                      <a:lnTo>
                        <a:pt x="45" y="236"/>
                      </a:lnTo>
                      <a:lnTo>
                        <a:pt x="47" y="234"/>
                      </a:lnTo>
                      <a:lnTo>
                        <a:pt x="48" y="234"/>
                      </a:lnTo>
                      <a:lnTo>
                        <a:pt x="50" y="234"/>
                      </a:lnTo>
                      <a:lnTo>
                        <a:pt x="53" y="234"/>
                      </a:lnTo>
                      <a:lnTo>
                        <a:pt x="56" y="234"/>
                      </a:lnTo>
                      <a:lnTo>
                        <a:pt x="60" y="237"/>
                      </a:lnTo>
                      <a:lnTo>
                        <a:pt x="64" y="240"/>
                      </a:lnTo>
                      <a:lnTo>
                        <a:pt x="67" y="244"/>
                      </a:lnTo>
                      <a:lnTo>
                        <a:pt x="69" y="248"/>
                      </a:lnTo>
                      <a:lnTo>
                        <a:pt x="71" y="253"/>
                      </a:lnTo>
                      <a:lnTo>
                        <a:pt x="72" y="260"/>
                      </a:lnTo>
                      <a:lnTo>
                        <a:pt x="72" y="267"/>
                      </a:lnTo>
                      <a:lnTo>
                        <a:pt x="71" y="273"/>
                      </a:lnTo>
                      <a:lnTo>
                        <a:pt x="70" y="276"/>
                      </a:lnTo>
                      <a:lnTo>
                        <a:pt x="69" y="280"/>
                      </a:lnTo>
                      <a:lnTo>
                        <a:pt x="67" y="285"/>
                      </a:lnTo>
                      <a:lnTo>
                        <a:pt x="60" y="294"/>
                      </a:lnTo>
                      <a:lnTo>
                        <a:pt x="54" y="301"/>
                      </a:lnTo>
                      <a:lnTo>
                        <a:pt x="48" y="307"/>
                      </a:lnTo>
                      <a:lnTo>
                        <a:pt x="41" y="314"/>
                      </a:lnTo>
                      <a:lnTo>
                        <a:pt x="35" y="321"/>
                      </a:lnTo>
                      <a:lnTo>
                        <a:pt x="29" y="327"/>
                      </a:lnTo>
                      <a:lnTo>
                        <a:pt x="24" y="330"/>
                      </a:lnTo>
                      <a:lnTo>
                        <a:pt x="21" y="334"/>
                      </a:lnTo>
                      <a:lnTo>
                        <a:pt x="20" y="335"/>
                      </a:lnTo>
                      <a:close/>
                    </a:path>
                  </a:pathLst>
                </a:custGeom>
                <a:solidFill>
                  <a:srgbClr val="F2CCBF"/>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66" name="Freeform 21"/>
                <p:cNvSpPr>
                  <a:spLocks/>
                </p:cNvSpPr>
                <p:nvPr/>
              </p:nvSpPr>
              <p:spPr bwMode="auto">
                <a:xfrm>
                  <a:off x="1559" y="2294"/>
                  <a:ext cx="39" cy="35"/>
                </a:xfrm>
                <a:custGeom>
                  <a:avLst/>
                  <a:gdLst>
                    <a:gd name="T0" fmla="*/ 1 w 233"/>
                    <a:gd name="T1" fmla="*/ 0 h 209"/>
                    <a:gd name="T2" fmla="*/ 1 w 233"/>
                    <a:gd name="T3" fmla="*/ 0 h 209"/>
                    <a:gd name="T4" fmla="*/ 1 w 233"/>
                    <a:gd name="T5" fmla="*/ 0 h 209"/>
                    <a:gd name="T6" fmla="*/ 1 w 233"/>
                    <a:gd name="T7" fmla="*/ 0 h 209"/>
                    <a:gd name="T8" fmla="*/ 1 w 233"/>
                    <a:gd name="T9" fmla="*/ 0 h 209"/>
                    <a:gd name="T10" fmla="*/ 1 w 233"/>
                    <a:gd name="T11" fmla="*/ 0 h 209"/>
                    <a:gd name="T12" fmla="*/ 1 w 233"/>
                    <a:gd name="T13" fmla="*/ 0 h 209"/>
                    <a:gd name="T14" fmla="*/ 1 w 233"/>
                    <a:gd name="T15" fmla="*/ 1 h 209"/>
                    <a:gd name="T16" fmla="*/ 1 w 233"/>
                    <a:gd name="T17" fmla="*/ 1 h 209"/>
                    <a:gd name="T18" fmla="*/ 1 w 233"/>
                    <a:gd name="T19" fmla="*/ 1 h 209"/>
                    <a:gd name="T20" fmla="*/ 1 w 233"/>
                    <a:gd name="T21" fmla="*/ 1 h 209"/>
                    <a:gd name="T22" fmla="*/ 1 w 233"/>
                    <a:gd name="T23" fmla="*/ 1 h 209"/>
                    <a:gd name="T24" fmla="*/ 1 w 233"/>
                    <a:gd name="T25" fmla="*/ 1 h 209"/>
                    <a:gd name="T26" fmla="*/ 1 w 233"/>
                    <a:gd name="T27" fmla="*/ 1 h 209"/>
                    <a:gd name="T28" fmla="*/ 1 w 233"/>
                    <a:gd name="T29" fmla="*/ 1 h 209"/>
                    <a:gd name="T30" fmla="*/ 1 w 233"/>
                    <a:gd name="T31" fmla="*/ 1 h 209"/>
                    <a:gd name="T32" fmla="*/ 1 w 233"/>
                    <a:gd name="T33" fmla="*/ 1 h 209"/>
                    <a:gd name="T34" fmla="*/ 1 w 233"/>
                    <a:gd name="T35" fmla="*/ 1 h 209"/>
                    <a:gd name="T36" fmla="*/ 1 w 233"/>
                    <a:gd name="T37" fmla="*/ 1 h 209"/>
                    <a:gd name="T38" fmla="*/ 1 w 233"/>
                    <a:gd name="T39" fmla="*/ 1 h 209"/>
                    <a:gd name="T40" fmla="*/ 1 w 233"/>
                    <a:gd name="T41" fmla="*/ 1 h 209"/>
                    <a:gd name="T42" fmla="*/ 1 w 233"/>
                    <a:gd name="T43" fmla="*/ 1 h 209"/>
                    <a:gd name="T44" fmla="*/ 1 w 233"/>
                    <a:gd name="T45" fmla="*/ 1 h 209"/>
                    <a:gd name="T46" fmla="*/ 1 w 233"/>
                    <a:gd name="T47" fmla="*/ 1 h 209"/>
                    <a:gd name="T48" fmla="*/ 0 w 233"/>
                    <a:gd name="T49" fmla="*/ 1 h 209"/>
                    <a:gd name="T50" fmla="*/ 0 w 233"/>
                    <a:gd name="T51" fmla="*/ 1 h 209"/>
                    <a:gd name="T52" fmla="*/ 0 w 233"/>
                    <a:gd name="T53" fmla="*/ 1 h 209"/>
                    <a:gd name="T54" fmla="*/ 0 w 233"/>
                    <a:gd name="T55" fmla="*/ 1 h 209"/>
                    <a:gd name="T56" fmla="*/ 0 w 233"/>
                    <a:gd name="T57" fmla="*/ 1 h 209"/>
                    <a:gd name="T58" fmla="*/ 0 w 233"/>
                    <a:gd name="T59" fmla="*/ 1 h 209"/>
                    <a:gd name="T60" fmla="*/ 0 w 233"/>
                    <a:gd name="T61" fmla="*/ 1 h 209"/>
                    <a:gd name="T62" fmla="*/ 0 w 233"/>
                    <a:gd name="T63" fmla="*/ 1 h 209"/>
                    <a:gd name="T64" fmla="*/ 0 w 233"/>
                    <a:gd name="T65" fmla="*/ 1 h 209"/>
                    <a:gd name="T66" fmla="*/ 0 w 233"/>
                    <a:gd name="T67" fmla="*/ 1 h 209"/>
                    <a:gd name="T68" fmla="*/ 0 w 233"/>
                    <a:gd name="T69" fmla="*/ 1 h 209"/>
                    <a:gd name="T70" fmla="*/ 0 w 233"/>
                    <a:gd name="T71" fmla="*/ 1 h 209"/>
                    <a:gd name="T72" fmla="*/ 0 w 233"/>
                    <a:gd name="T73" fmla="*/ 1 h 209"/>
                    <a:gd name="T74" fmla="*/ 0 w 233"/>
                    <a:gd name="T75" fmla="*/ 1 h 209"/>
                    <a:gd name="T76" fmla="*/ 0 w 233"/>
                    <a:gd name="T77" fmla="*/ 0 h 209"/>
                    <a:gd name="T78" fmla="*/ 0 w 233"/>
                    <a:gd name="T79" fmla="*/ 0 h 209"/>
                    <a:gd name="T80" fmla="*/ 1 w 233"/>
                    <a:gd name="T81" fmla="*/ 0 h 209"/>
                    <a:gd name="T82" fmla="*/ 1 w 233"/>
                    <a:gd name="T83" fmla="*/ 0 h 209"/>
                    <a:gd name="T84" fmla="*/ 1 w 233"/>
                    <a:gd name="T85" fmla="*/ 0 h 209"/>
                    <a:gd name="T86" fmla="*/ 1 w 233"/>
                    <a:gd name="T87" fmla="*/ 0 h 2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3"/>
                    <a:gd name="T133" fmla="*/ 0 h 209"/>
                    <a:gd name="T134" fmla="*/ 233 w 233"/>
                    <a:gd name="T135" fmla="*/ 209 h 2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3" h="209">
                      <a:moveTo>
                        <a:pt x="119" y="0"/>
                      </a:moveTo>
                      <a:lnTo>
                        <a:pt x="122" y="2"/>
                      </a:lnTo>
                      <a:lnTo>
                        <a:pt x="132" y="7"/>
                      </a:lnTo>
                      <a:lnTo>
                        <a:pt x="145" y="14"/>
                      </a:lnTo>
                      <a:lnTo>
                        <a:pt x="161" y="22"/>
                      </a:lnTo>
                      <a:lnTo>
                        <a:pt x="179" y="30"/>
                      </a:lnTo>
                      <a:lnTo>
                        <a:pt x="195" y="37"/>
                      </a:lnTo>
                      <a:lnTo>
                        <a:pt x="208" y="42"/>
                      </a:lnTo>
                      <a:lnTo>
                        <a:pt x="218" y="44"/>
                      </a:lnTo>
                      <a:lnTo>
                        <a:pt x="229" y="44"/>
                      </a:lnTo>
                      <a:lnTo>
                        <a:pt x="233" y="46"/>
                      </a:lnTo>
                      <a:lnTo>
                        <a:pt x="233" y="50"/>
                      </a:lnTo>
                      <a:lnTo>
                        <a:pt x="231" y="57"/>
                      </a:lnTo>
                      <a:lnTo>
                        <a:pt x="225" y="71"/>
                      </a:lnTo>
                      <a:lnTo>
                        <a:pt x="216" y="91"/>
                      </a:lnTo>
                      <a:lnTo>
                        <a:pt x="205" y="109"/>
                      </a:lnTo>
                      <a:lnTo>
                        <a:pt x="197" y="118"/>
                      </a:lnTo>
                      <a:lnTo>
                        <a:pt x="189" y="125"/>
                      </a:lnTo>
                      <a:lnTo>
                        <a:pt x="180" y="138"/>
                      </a:lnTo>
                      <a:lnTo>
                        <a:pt x="172" y="152"/>
                      </a:lnTo>
                      <a:lnTo>
                        <a:pt x="166" y="163"/>
                      </a:lnTo>
                      <a:lnTo>
                        <a:pt x="163" y="173"/>
                      </a:lnTo>
                      <a:lnTo>
                        <a:pt x="161" y="183"/>
                      </a:lnTo>
                      <a:lnTo>
                        <a:pt x="159" y="193"/>
                      </a:lnTo>
                      <a:lnTo>
                        <a:pt x="153" y="198"/>
                      </a:lnTo>
                      <a:lnTo>
                        <a:pt x="146" y="203"/>
                      </a:lnTo>
                      <a:lnTo>
                        <a:pt x="140" y="207"/>
                      </a:lnTo>
                      <a:lnTo>
                        <a:pt x="134" y="209"/>
                      </a:lnTo>
                      <a:lnTo>
                        <a:pt x="127" y="205"/>
                      </a:lnTo>
                      <a:lnTo>
                        <a:pt x="121" y="197"/>
                      </a:lnTo>
                      <a:lnTo>
                        <a:pt x="118" y="188"/>
                      </a:lnTo>
                      <a:lnTo>
                        <a:pt x="119" y="177"/>
                      </a:lnTo>
                      <a:lnTo>
                        <a:pt x="126" y="170"/>
                      </a:lnTo>
                      <a:lnTo>
                        <a:pt x="135" y="163"/>
                      </a:lnTo>
                      <a:lnTo>
                        <a:pt x="138" y="156"/>
                      </a:lnTo>
                      <a:lnTo>
                        <a:pt x="138" y="149"/>
                      </a:lnTo>
                      <a:lnTo>
                        <a:pt x="139" y="142"/>
                      </a:lnTo>
                      <a:lnTo>
                        <a:pt x="140" y="139"/>
                      </a:lnTo>
                      <a:lnTo>
                        <a:pt x="138" y="139"/>
                      </a:lnTo>
                      <a:lnTo>
                        <a:pt x="133" y="139"/>
                      </a:lnTo>
                      <a:lnTo>
                        <a:pt x="127" y="135"/>
                      </a:lnTo>
                      <a:lnTo>
                        <a:pt x="124" y="130"/>
                      </a:lnTo>
                      <a:lnTo>
                        <a:pt x="121" y="124"/>
                      </a:lnTo>
                      <a:lnTo>
                        <a:pt x="118" y="123"/>
                      </a:lnTo>
                      <a:lnTo>
                        <a:pt x="113" y="126"/>
                      </a:lnTo>
                      <a:lnTo>
                        <a:pt x="106" y="131"/>
                      </a:lnTo>
                      <a:lnTo>
                        <a:pt x="100" y="132"/>
                      </a:lnTo>
                      <a:lnTo>
                        <a:pt x="94" y="134"/>
                      </a:lnTo>
                      <a:lnTo>
                        <a:pt x="91" y="138"/>
                      </a:lnTo>
                      <a:lnTo>
                        <a:pt x="85" y="147"/>
                      </a:lnTo>
                      <a:lnTo>
                        <a:pt x="77" y="160"/>
                      </a:lnTo>
                      <a:lnTo>
                        <a:pt x="67" y="172"/>
                      </a:lnTo>
                      <a:lnTo>
                        <a:pt x="60" y="179"/>
                      </a:lnTo>
                      <a:lnTo>
                        <a:pt x="57" y="181"/>
                      </a:lnTo>
                      <a:lnTo>
                        <a:pt x="52" y="183"/>
                      </a:lnTo>
                      <a:lnTo>
                        <a:pt x="48" y="187"/>
                      </a:lnTo>
                      <a:lnTo>
                        <a:pt x="42" y="190"/>
                      </a:lnTo>
                      <a:lnTo>
                        <a:pt x="36" y="194"/>
                      </a:lnTo>
                      <a:lnTo>
                        <a:pt x="31" y="197"/>
                      </a:lnTo>
                      <a:lnTo>
                        <a:pt x="25" y="198"/>
                      </a:lnTo>
                      <a:lnTo>
                        <a:pt x="22" y="200"/>
                      </a:lnTo>
                      <a:lnTo>
                        <a:pt x="15" y="200"/>
                      </a:lnTo>
                      <a:lnTo>
                        <a:pt x="7" y="198"/>
                      </a:lnTo>
                      <a:lnTo>
                        <a:pt x="1" y="195"/>
                      </a:lnTo>
                      <a:lnTo>
                        <a:pt x="0" y="188"/>
                      </a:lnTo>
                      <a:lnTo>
                        <a:pt x="3" y="179"/>
                      </a:lnTo>
                      <a:lnTo>
                        <a:pt x="10" y="166"/>
                      </a:lnTo>
                      <a:lnTo>
                        <a:pt x="19" y="154"/>
                      </a:lnTo>
                      <a:lnTo>
                        <a:pt x="31" y="146"/>
                      </a:lnTo>
                      <a:lnTo>
                        <a:pt x="42" y="138"/>
                      </a:lnTo>
                      <a:lnTo>
                        <a:pt x="51" y="128"/>
                      </a:lnTo>
                      <a:lnTo>
                        <a:pt x="59" y="118"/>
                      </a:lnTo>
                      <a:lnTo>
                        <a:pt x="65" y="111"/>
                      </a:lnTo>
                      <a:lnTo>
                        <a:pt x="69" y="105"/>
                      </a:lnTo>
                      <a:lnTo>
                        <a:pt x="70" y="99"/>
                      </a:lnTo>
                      <a:lnTo>
                        <a:pt x="69" y="92"/>
                      </a:lnTo>
                      <a:lnTo>
                        <a:pt x="66" y="85"/>
                      </a:lnTo>
                      <a:lnTo>
                        <a:pt x="66" y="78"/>
                      </a:lnTo>
                      <a:lnTo>
                        <a:pt x="69" y="71"/>
                      </a:lnTo>
                      <a:lnTo>
                        <a:pt x="74" y="64"/>
                      </a:lnTo>
                      <a:lnTo>
                        <a:pt x="84" y="57"/>
                      </a:lnTo>
                      <a:lnTo>
                        <a:pt x="92" y="48"/>
                      </a:lnTo>
                      <a:lnTo>
                        <a:pt x="98" y="39"/>
                      </a:lnTo>
                      <a:lnTo>
                        <a:pt x="102" y="29"/>
                      </a:lnTo>
                      <a:lnTo>
                        <a:pt x="108" y="21"/>
                      </a:lnTo>
                      <a:lnTo>
                        <a:pt x="113" y="14"/>
                      </a:lnTo>
                      <a:lnTo>
                        <a:pt x="117" y="7"/>
                      </a:lnTo>
                      <a:lnTo>
                        <a:pt x="119" y="2"/>
                      </a:lnTo>
                      <a:lnTo>
                        <a:pt x="119" y="0"/>
                      </a:lnTo>
                      <a:close/>
                    </a:path>
                  </a:pathLst>
                </a:custGeom>
                <a:solidFill>
                  <a:srgbClr val="F2CCBF"/>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67" name="Freeform 22"/>
                <p:cNvSpPr>
                  <a:spLocks/>
                </p:cNvSpPr>
                <p:nvPr/>
              </p:nvSpPr>
              <p:spPr bwMode="auto">
                <a:xfrm>
                  <a:off x="1737" y="2208"/>
                  <a:ext cx="36" cy="42"/>
                </a:xfrm>
                <a:custGeom>
                  <a:avLst/>
                  <a:gdLst>
                    <a:gd name="T0" fmla="*/ 0 w 214"/>
                    <a:gd name="T1" fmla="*/ 0 h 257"/>
                    <a:gd name="T2" fmla="*/ 0 w 214"/>
                    <a:gd name="T3" fmla="*/ 0 h 257"/>
                    <a:gd name="T4" fmla="*/ 0 w 214"/>
                    <a:gd name="T5" fmla="*/ 0 h 257"/>
                    <a:gd name="T6" fmla="*/ 0 w 214"/>
                    <a:gd name="T7" fmla="*/ 0 h 257"/>
                    <a:gd name="T8" fmla="*/ 0 w 214"/>
                    <a:gd name="T9" fmla="*/ 0 h 257"/>
                    <a:gd name="T10" fmla="*/ 1 w 214"/>
                    <a:gd name="T11" fmla="*/ 0 h 257"/>
                    <a:gd name="T12" fmla="*/ 1 w 214"/>
                    <a:gd name="T13" fmla="*/ 0 h 257"/>
                    <a:gd name="T14" fmla="*/ 1 w 214"/>
                    <a:gd name="T15" fmla="*/ 0 h 257"/>
                    <a:gd name="T16" fmla="*/ 1 w 214"/>
                    <a:gd name="T17" fmla="*/ 0 h 257"/>
                    <a:gd name="T18" fmla="*/ 1 w 214"/>
                    <a:gd name="T19" fmla="*/ 0 h 257"/>
                    <a:gd name="T20" fmla="*/ 1 w 214"/>
                    <a:gd name="T21" fmla="*/ 0 h 257"/>
                    <a:gd name="T22" fmla="*/ 1 w 214"/>
                    <a:gd name="T23" fmla="*/ 0 h 257"/>
                    <a:gd name="T24" fmla="*/ 1 w 214"/>
                    <a:gd name="T25" fmla="*/ 0 h 257"/>
                    <a:gd name="T26" fmla="*/ 1 w 214"/>
                    <a:gd name="T27" fmla="*/ 0 h 257"/>
                    <a:gd name="T28" fmla="*/ 1 w 214"/>
                    <a:gd name="T29" fmla="*/ 0 h 257"/>
                    <a:gd name="T30" fmla="*/ 1 w 214"/>
                    <a:gd name="T31" fmla="*/ 0 h 257"/>
                    <a:gd name="T32" fmla="*/ 1 w 214"/>
                    <a:gd name="T33" fmla="*/ 0 h 257"/>
                    <a:gd name="T34" fmla="*/ 1 w 214"/>
                    <a:gd name="T35" fmla="*/ 0 h 257"/>
                    <a:gd name="T36" fmla="*/ 1 w 214"/>
                    <a:gd name="T37" fmla="*/ 0 h 257"/>
                    <a:gd name="T38" fmla="*/ 1 w 214"/>
                    <a:gd name="T39" fmla="*/ 0 h 257"/>
                    <a:gd name="T40" fmla="*/ 1 w 214"/>
                    <a:gd name="T41" fmla="*/ 0 h 257"/>
                    <a:gd name="T42" fmla="*/ 1 w 214"/>
                    <a:gd name="T43" fmla="*/ 1 h 257"/>
                    <a:gd name="T44" fmla="*/ 1 w 214"/>
                    <a:gd name="T45" fmla="*/ 1 h 257"/>
                    <a:gd name="T46" fmla="*/ 1 w 214"/>
                    <a:gd name="T47" fmla="*/ 1 h 257"/>
                    <a:gd name="T48" fmla="*/ 1 w 214"/>
                    <a:gd name="T49" fmla="*/ 1 h 257"/>
                    <a:gd name="T50" fmla="*/ 1 w 214"/>
                    <a:gd name="T51" fmla="*/ 1 h 257"/>
                    <a:gd name="T52" fmla="*/ 1 w 214"/>
                    <a:gd name="T53" fmla="*/ 1 h 257"/>
                    <a:gd name="T54" fmla="*/ 1 w 214"/>
                    <a:gd name="T55" fmla="*/ 1 h 257"/>
                    <a:gd name="T56" fmla="*/ 1 w 214"/>
                    <a:gd name="T57" fmla="*/ 1 h 257"/>
                    <a:gd name="T58" fmla="*/ 1 w 214"/>
                    <a:gd name="T59" fmla="*/ 1 h 257"/>
                    <a:gd name="T60" fmla="*/ 1 w 214"/>
                    <a:gd name="T61" fmla="*/ 1 h 257"/>
                    <a:gd name="T62" fmla="*/ 1 w 214"/>
                    <a:gd name="T63" fmla="*/ 1 h 257"/>
                    <a:gd name="T64" fmla="*/ 1 w 214"/>
                    <a:gd name="T65" fmla="*/ 1 h 257"/>
                    <a:gd name="T66" fmla="*/ 1 w 214"/>
                    <a:gd name="T67" fmla="*/ 1 h 257"/>
                    <a:gd name="T68" fmla="*/ 1 w 214"/>
                    <a:gd name="T69" fmla="*/ 1 h 257"/>
                    <a:gd name="T70" fmla="*/ 1 w 214"/>
                    <a:gd name="T71" fmla="*/ 1 h 257"/>
                    <a:gd name="T72" fmla="*/ 1 w 214"/>
                    <a:gd name="T73" fmla="*/ 1 h 257"/>
                    <a:gd name="T74" fmla="*/ 1 w 214"/>
                    <a:gd name="T75" fmla="*/ 1 h 257"/>
                    <a:gd name="T76" fmla="*/ 1 w 214"/>
                    <a:gd name="T77" fmla="*/ 1 h 257"/>
                    <a:gd name="T78" fmla="*/ 1 w 214"/>
                    <a:gd name="T79" fmla="*/ 1 h 257"/>
                    <a:gd name="T80" fmla="*/ 1 w 214"/>
                    <a:gd name="T81" fmla="*/ 1 h 257"/>
                    <a:gd name="T82" fmla="*/ 0 w 214"/>
                    <a:gd name="T83" fmla="*/ 1 h 257"/>
                    <a:gd name="T84" fmla="*/ 0 w 214"/>
                    <a:gd name="T85" fmla="*/ 1 h 257"/>
                    <a:gd name="T86" fmla="*/ 0 w 214"/>
                    <a:gd name="T87" fmla="*/ 1 h 257"/>
                    <a:gd name="T88" fmla="*/ 1 w 214"/>
                    <a:gd name="T89" fmla="*/ 1 h 257"/>
                    <a:gd name="T90" fmla="*/ 1 w 214"/>
                    <a:gd name="T91" fmla="*/ 1 h 257"/>
                    <a:gd name="T92" fmla="*/ 1 w 214"/>
                    <a:gd name="T93" fmla="*/ 1 h 257"/>
                    <a:gd name="T94" fmla="*/ 1 w 214"/>
                    <a:gd name="T95" fmla="*/ 1 h 257"/>
                    <a:gd name="T96" fmla="*/ 0 w 214"/>
                    <a:gd name="T97" fmla="*/ 1 h 257"/>
                    <a:gd name="T98" fmla="*/ 0 w 214"/>
                    <a:gd name="T99" fmla="*/ 1 h 257"/>
                    <a:gd name="T100" fmla="*/ 0 w 214"/>
                    <a:gd name="T101" fmla="*/ 1 h 257"/>
                    <a:gd name="T102" fmla="*/ 0 w 214"/>
                    <a:gd name="T103" fmla="*/ 1 h 257"/>
                    <a:gd name="T104" fmla="*/ 0 w 214"/>
                    <a:gd name="T105" fmla="*/ 1 h 257"/>
                    <a:gd name="T106" fmla="*/ 0 w 214"/>
                    <a:gd name="T107" fmla="*/ 0 h 257"/>
                    <a:gd name="T108" fmla="*/ 0 w 214"/>
                    <a:gd name="T109" fmla="*/ 0 h 2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4"/>
                    <a:gd name="T166" fmla="*/ 0 h 257"/>
                    <a:gd name="T167" fmla="*/ 214 w 214"/>
                    <a:gd name="T168" fmla="*/ 257 h 2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4" h="257">
                      <a:moveTo>
                        <a:pt x="13" y="76"/>
                      </a:moveTo>
                      <a:lnTo>
                        <a:pt x="14" y="75"/>
                      </a:lnTo>
                      <a:lnTo>
                        <a:pt x="18" y="74"/>
                      </a:lnTo>
                      <a:lnTo>
                        <a:pt x="22" y="71"/>
                      </a:lnTo>
                      <a:lnTo>
                        <a:pt x="28" y="68"/>
                      </a:lnTo>
                      <a:lnTo>
                        <a:pt x="34" y="64"/>
                      </a:lnTo>
                      <a:lnTo>
                        <a:pt x="40" y="61"/>
                      </a:lnTo>
                      <a:lnTo>
                        <a:pt x="45" y="57"/>
                      </a:lnTo>
                      <a:lnTo>
                        <a:pt x="48" y="55"/>
                      </a:lnTo>
                      <a:lnTo>
                        <a:pt x="53" y="48"/>
                      </a:lnTo>
                      <a:lnTo>
                        <a:pt x="58" y="38"/>
                      </a:lnTo>
                      <a:lnTo>
                        <a:pt x="61" y="27"/>
                      </a:lnTo>
                      <a:lnTo>
                        <a:pt x="66" y="20"/>
                      </a:lnTo>
                      <a:lnTo>
                        <a:pt x="70" y="14"/>
                      </a:lnTo>
                      <a:lnTo>
                        <a:pt x="74" y="6"/>
                      </a:lnTo>
                      <a:lnTo>
                        <a:pt x="77" y="0"/>
                      </a:lnTo>
                      <a:lnTo>
                        <a:pt x="84" y="0"/>
                      </a:lnTo>
                      <a:lnTo>
                        <a:pt x="89" y="3"/>
                      </a:lnTo>
                      <a:lnTo>
                        <a:pt x="95" y="5"/>
                      </a:lnTo>
                      <a:lnTo>
                        <a:pt x="101" y="6"/>
                      </a:lnTo>
                      <a:lnTo>
                        <a:pt x="107" y="7"/>
                      </a:lnTo>
                      <a:lnTo>
                        <a:pt x="114" y="8"/>
                      </a:lnTo>
                      <a:lnTo>
                        <a:pt x="120" y="10"/>
                      </a:lnTo>
                      <a:lnTo>
                        <a:pt x="124" y="10"/>
                      </a:lnTo>
                      <a:lnTo>
                        <a:pt x="129" y="11"/>
                      </a:lnTo>
                      <a:lnTo>
                        <a:pt x="136" y="13"/>
                      </a:lnTo>
                      <a:lnTo>
                        <a:pt x="143" y="19"/>
                      </a:lnTo>
                      <a:lnTo>
                        <a:pt x="150" y="25"/>
                      </a:lnTo>
                      <a:lnTo>
                        <a:pt x="153" y="31"/>
                      </a:lnTo>
                      <a:lnTo>
                        <a:pt x="157" y="40"/>
                      </a:lnTo>
                      <a:lnTo>
                        <a:pt x="160" y="55"/>
                      </a:lnTo>
                      <a:lnTo>
                        <a:pt x="163" y="70"/>
                      </a:lnTo>
                      <a:lnTo>
                        <a:pt x="162" y="80"/>
                      </a:lnTo>
                      <a:lnTo>
                        <a:pt x="158" y="84"/>
                      </a:lnTo>
                      <a:lnTo>
                        <a:pt x="155" y="88"/>
                      </a:lnTo>
                      <a:lnTo>
                        <a:pt x="151" y="92"/>
                      </a:lnTo>
                      <a:lnTo>
                        <a:pt x="150" y="94"/>
                      </a:lnTo>
                      <a:lnTo>
                        <a:pt x="151" y="94"/>
                      </a:lnTo>
                      <a:lnTo>
                        <a:pt x="153" y="92"/>
                      </a:lnTo>
                      <a:lnTo>
                        <a:pt x="157" y="90"/>
                      </a:lnTo>
                      <a:lnTo>
                        <a:pt x="163" y="88"/>
                      </a:lnTo>
                      <a:lnTo>
                        <a:pt x="168" y="84"/>
                      </a:lnTo>
                      <a:lnTo>
                        <a:pt x="171" y="83"/>
                      </a:lnTo>
                      <a:lnTo>
                        <a:pt x="176" y="82"/>
                      </a:lnTo>
                      <a:lnTo>
                        <a:pt x="182" y="83"/>
                      </a:lnTo>
                      <a:lnTo>
                        <a:pt x="187" y="83"/>
                      </a:lnTo>
                      <a:lnTo>
                        <a:pt x="193" y="83"/>
                      </a:lnTo>
                      <a:lnTo>
                        <a:pt x="198" y="85"/>
                      </a:lnTo>
                      <a:lnTo>
                        <a:pt x="203" y="91"/>
                      </a:lnTo>
                      <a:lnTo>
                        <a:pt x="208" y="98"/>
                      </a:lnTo>
                      <a:lnTo>
                        <a:pt x="213" y="106"/>
                      </a:lnTo>
                      <a:lnTo>
                        <a:pt x="214" y="113"/>
                      </a:lnTo>
                      <a:lnTo>
                        <a:pt x="210" y="120"/>
                      </a:lnTo>
                      <a:lnTo>
                        <a:pt x="205" y="125"/>
                      </a:lnTo>
                      <a:lnTo>
                        <a:pt x="204" y="127"/>
                      </a:lnTo>
                      <a:lnTo>
                        <a:pt x="201" y="127"/>
                      </a:lnTo>
                      <a:lnTo>
                        <a:pt x="193" y="125"/>
                      </a:lnTo>
                      <a:lnTo>
                        <a:pt x="182" y="123"/>
                      </a:lnTo>
                      <a:lnTo>
                        <a:pt x="173" y="119"/>
                      </a:lnTo>
                      <a:lnTo>
                        <a:pt x="168" y="118"/>
                      </a:lnTo>
                      <a:lnTo>
                        <a:pt x="163" y="119"/>
                      </a:lnTo>
                      <a:lnTo>
                        <a:pt x="162" y="120"/>
                      </a:lnTo>
                      <a:lnTo>
                        <a:pt x="163" y="123"/>
                      </a:lnTo>
                      <a:lnTo>
                        <a:pt x="165" y="126"/>
                      </a:lnTo>
                      <a:lnTo>
                        <a:pt x="166" y="133"/>
                      </a:lnTo>
                      <a:lnTo>
                        <a:pt x="166" y="141"/>
                      </a:lnTo>
                      <a:lnTo>
                        <a:pt x="168" y="147"/>
                      </a:lnTo>
                      <a:lnTo>
                        <a:pt x="169" y="151"/>
                      </a:lnTo>
                      <a:lnTo>
                        <a:pt x="173" y="152"/>
                      </a:lnTo>
                      <a:lnTo>
                        <a:pt x="179" y="152"/>
                      </a:lnTo>
                      <a:lnTo>
                        <a:pt x="184" y="153"/>
                      </a:lnTo>
                      <a:lnTo>
                        <a:pt x="187" y="154"/>
                      </a:lnTo>
                      <a:lnTo>
                        <a:pt x="191" y="158"/>
                      </a:lnTo>
                      <a:lnTo>
                        <a:pt x="194" y="164"/>
                      </a:lnTo>
                      <a:lnTo>
                        <a:pt x="197" y="171"/>
                      </a:lnTo>
                      <a:lnTo>
                        <a:pt x="198" y="176"/>
                      </a:lnTo>
                      <a:lnTo>
                        <a:pt x="194" y="180"/>
                      </a:lnTo>
                      <a:lnTo>
                        <a:pt x="189" y="181"/>
                      </a:lnTo>
                      <a:lnTo>
                        <a:pt x="180" y="182"/>
                      </a:lnTo>
                      <a:lnTo>
                        <a:pt x="173" y="182"/>
                      </a:lnTo>
                      <a:lnTo>
                        <a:pt x="166" y="182"/>
                      </a:lnTo>
                      <a:lnTo>
                        <a:pt x="159" y="183"/>
                      </a:lnTo>
                      <a:lnTo>
                        <a:pt x="152" y="183"/>
                      </a:lnTo>
                      <a:lnTo>
                        <a:pt x="144" y="180"/>
                      </a:lnTo>
                      <a:lnTo>
                        <a:pt x="138" y="169"/>
                      </a:lnTo>
                      <a:lnTo>
                        <a:pt x="134" y="155"/>
                      </a:lnTo>
                      <a:lnTo>
                        <a:pt x="130" y="147"/>
                      </a:lnTo>
                      <a:lnTo>
                        <a:pt x="127" y="141"/>
                      </a:lnTo>
                      <a:lnTo>
                        <a:pt x="125" y="140"/>
                      </a:lnTo>
                      <a:lnTo>
                        <a:pt x="110" y="150"/>
                      </a:lnTo>
                      <a:lnTo>
                        <a:pt x="110" y="151"/>
                      </a:lnTo>
                      <a:lnTo>
                        <a:pt x="111" y="154"/>
                      </a:lnTo>
                      <a:lnTo>
                        <a:pt x="114" y="158"/>
                      </a:lnTo>
                      <a:lnTo>
                        <a:pt x="118" y="161"/>
                      </a:lnTo>
                      <a:lnTo>
                        <a:pt x="124" y="165"/>
                      </a:lnTo>
                      <a:lnTo>
                        <a:pt x="129" y="169"/>
                      </a:lnTo>
                      <a:lnTo>
                        <a:pt x="132" y="175"/>
                      </a:lnTo>
                      <a:lnTo>
                        <a:pt x="135" y="181"/>
                      </a:lnTo>
                      <a:lnTo>
                        <a:pt x="136" y="185"/>
                      </a:lnTo>
                      <a:lnTo>
                        <a:pt x="137" y="186"/>
                      </a:lnTo>
                      <a:lnTo>
                        <a:pt x="141" y="187"/>
                      </a:lnTo>
                      <a:lnTo>
                        <a:pt x="146" y="188"/>
                      </a:lnTo>
                      <a:lnTo>
                        <a:pt x="153" y="189"/>
                      </a:lnTo>
                      <a:lnTo>
                        <a:pt x="158" y="190"/>
                      </a:lnTo>
                      <a:lnTo>
                        <a:pt x="160" y="193"/>
                      </a:lnTo>
                      <a:lnTo>
                        <a:pt x="163" y="196"/>
                      </a:lnTo>
                      <a:lnTo>
                        <a:pt x="165" y="201"/>
                      </a:lnTo>
                      <a:lnTo>
                        <a:pt x="166" y="204"/>
                      </a:lnTo>
                      <a:lnTo>
                        <a:pt x="166" y="209"/>
                      </a:lnTo>
                      <a:lnTo>
                        <a:pt x="162" y="213"/>
                      </a:lnTo>
                      <a:lnTo>
                        <a:pt x="155" y="215"/>
                      </a:lnTo>
                      <a:lnTo>
                        <a:pt x="149" y="217"/>
                      </a:lnTo>
                      <a:lnTo>
                        <a:pt x="142" y="217"/>
                      </a:lnTo>
                      <a:lnTo>
                        <a:pt x="137" y="216"/>
                      </a:lnTo>
                      <a:lnTo>
                        <a:pt x="131" y="213"/>
                      </a:lnTo>
                      <a:lnTo>
                        <a:pt x="124" y="209"/>
                      </a:lnTo>
                      <a:lnTo>
                        <a:pt x="117" y="204"/>
                      </a:lnTo>
                      <a:lnTo>
                        <a:pt x="110" y="201"/>
                      </a:lnTo>
                      <a:lnTo>
                        <a:pt x="103" y="196"/>
                      </a:lnTo>
                      <a:lnTo>
                        <a:pt x="97" y="189"/>
                      </a:lnTo>
                      <a:lnTo>
                        <a:pt x="93" y="183"/>
                      </a:lnTo>
                      <a:lnTo>
                        <a:pt x="90" y="181"/>
                      </a:lnTo>
                      <a:lnTo>
                        <a:pt x="90" y="179"/>
                      </a:lnTo>
                      <a:lnTo>
                        <a:pt x="88" y="175"/>
                      </a:lnTo>
                      <a:lnTo>
                        <a:pt x="86" y="173"/>
                      </a:lnTo>
                      <a:lnTo>
                        <a:pt x="82" y="173"/>
                      </a:lnTo>
                      <a:lnTo>
                        <a:pt x="80" y="178"/>
                      </a:lnTo>
                      <a:lnTo>
                        <a:pt x="79" y="183"/>
                      </a:lnTo>
                      <a:lnTo>
                        <a:pt x="79" y="189"/>
                      </a:lnTo>
                      <a:lnTo>
                        <a:pt x="80" y="194"/>
                      </a:lnTo>
                      <a:lnTo>
                        <a:pt x="81" y="200"/>
                      </a:lnTo>
                      <a:lnTo>
                        <a:pt x="83" y="208"/>
                      </a:lnTo>
                      <a:lnTo>
                        <a:pt x="87" y="216"/>
                      </a:lnTo>
                      <a:lnTo>
                        <a:pt x="90" y="222"/>
                      </a:lnTo>
                      <a:lnTo>
                        <a:pt x="95" y="225"/>
                      </a:lnTo>
                      <a:lnTo>
                        <a:pt x="101" y="229"/>
                      </a:lnTo>
                      <a:lnTo>
                        <a:pt x="106" y="234"/>
                      </a:lnTo>
                      <a:lnTo>
                        <a:pt x="109" y="237"/>
                      </a:lnTo>
                      <a:lnTo>
                        <a:pt x="110" y="241"/>
                      </a:lnTo>
                      <a:lnTo>
                        <a:pt x="109" y="243"/>
                      </a:lnTo>
                      <a:lnTo>
                        <a:pt x="108" y="246"/>
                      </a:lnTo>
                      <a:lnTo>
                        <a:pt x="104" y="250"/>
                      </a:lnTo>
                      <a:lnTo>
                        <a:pt x="97" y="253"/>
                      </a:lnTo>
                      <a:lnTo>
                        <a:pt x="89" y="256"/>
                      </a:lnTo>
                      <a:lnTo>
                        <a:pt x="81" y="257"/>
                      </a:lnTo>
                      <a:lnTo>
                        <a:pt x="73" y="257"/>
                      </a:lnTo>
                      <a:lnTo>
                        <a:pt x="66" y="255"/>
                      </a:lnTo>
                      <a:lnTo>
                        <a:pt x="60" y="251"/>
                      </a:lnTo>
                      <a:lnTo>
                        <a:pt x="56" y="246"/>
                      </a:lnTo>
                      <a:lnTo>
                        <a:pt x="53" y="241"/>
                      </a:lnTo>
                      <a:lnTo>
                        <a:pt x="49" y="230"/>
                      </a:lnTo>
                      <a:lnTo>
                        <a:pt x="44" y="218"/>
                      </a:lnTo>
                      <a:lnTo>
                        <a:pt x="40" y="206"/>
                      </a:lnTo>
                      <a:lnTo>
                        <a:pt x="38" y="197"/>
                      </a:lnTo>
                      <a:lnTo>
                        <a:pt x="38" y="189"/>
                      </a:lnTo>
                      <a:lnTo>
                        <a:pt x="38" y="180"/>
                      </a:lnTo>
                      <a:lnTo>
                        <a:pt x="39" y="169"/>
                      </a:lnTo>
                      <a:lnTo>
                        <a:pt x="41" y="160"/>
                      </a:lnTo>
                      <a:lnTo>
                        <a:pt x="42" y="150"/>
                      </a:lnTo>
                      <a:lnTo>
                        <a:pt x="40" y="138"/>
                      </a:lnTo>
                      <a:lnTo>
                        <a:pt x="36" y="126"/>
                      </a:lnTo>
                      <a:lnTo>
                        <a:pt x="32" y="116"/>
                      </a:lnTo>
                      <a:lnTo>
                        <a:pt x="24" y="105"/>
                      </a:lnTo>
                      <a:lnTo>
                        <a:pt x="13" y="94"/>
                      </a:lnTo>
                      <a:lnTo>
                        <a:pt x="4" y="84"/>
                      </a:lnTo>
                      <a:lnTo>
                        <a:pt x="0" y="81"/>
                      </a:lnTo>
                      <a:lnTo>
                        <a:pt x="13" y="76"/>
                      </a:lnTo>
                      <a:close/>
                    </a:path>
                  </a:pathLst>
                </a:custGeom>
                <a:solidFill>
                  <a:srgbClr val="F2CCBF"/>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68" name="Freeform 23"/>
                <p:cNvSpPr>
                  <a:spLocks/>
                </p:cNvSpPr>
                <p:nvPr/>
              </p:nvSpPr>
              <p:spPr bwMode="auto">
                <a:xfrm>
                  <a:off x="1667" y="2202"/>
                  <a:ext cx="11" cy="9"/>
                </a:xfrm>
                <a:custGeom>
                  <a:avLst/>
                  <a:gdLst>
                    <a:gd name="T0" fmla="*/ 0 w 64"/>
                    <a:gd name="T1" fmla="*/ 0 h 52"/>
                    <a:gd name="T2" fmla="*/ 0 w 64"/>
                    <a:gd name="T3" fmla="*/ 0 h 52"/>
                    <a:gd name="T4" fmla="*/ 0 w 64"/>
                    <a:gd name="T5" fmla="*/ 0 h 52"/>
                    <a:gd name="T6" fmla="*/ 0 w 64"/>
                    <a:gd name="T7" fmla="*/ 0 h 52"/>
                    <a:gd name="T8" fmla="*/ 0 w 64"/>
                    <a:gd name="T9" fmla="*/ 0 h 52"/>
                    <a:gd name="T10" fmla="*/ 0 w 64"/>
                    <a:gd name="T11" fmla="*/ 0 h 52"/>
                    <a:gd name="T12" fmla="*/ 0 w 64"/>
                    <a:gd name="T13" fmla="*/ 0 h 52"/>
                    <a:gd name="T14" fmla="*/ 0 w 64"/>
                    <a:gd name="T15" fmla="*/ 0 h 52"/>
                    <a:gd name="T16" fmla="*/ 0 w 64"/>
                    <a:gd name="T17" fmla="*/ 0 h 52"/>
                    <a:gd name="T18" fmla="*/ 0 w 64"/>
                    <a:gd name="T19" fmla="*/ 0 h 52"/>
                    <a:gd name="T20" fmla="*/ 0 w 64"/>
                    <a:gd name="T21" fmla="*/ 0 h 52"/>
                    <a:gd name="T22" fmla="*/ 0 w 64"/>
                    <a:gd name="T23" fmla="*/ 0 h 52"/>
                    <a:gd name="T24" fmla="*/ 0 w 64"/>
                    <a:gd name="T25" fmla="*/ 0 h 52"/>
                    <a:gd name="T26" fmla="*/ 0 w 64"/>
                    <a:gd name="T27" fmla="*/ 0 h 52"/>
                    <a:gd name="T28" fmla="*/ 0 w 64"/>
                    <a:gd name="T29" fmla="*/ 0 h 52"/>
                    <a:gd name="T30" fmla="*/ 0 w 64"/>
                    <a:gd name="T31" fmla="*/ 0 h 52"/>
                    <a:gd name="T32" fmla="*/ 0 w 64"/>
                    <a:gd name="T33" fmla="*/ 0 h 52"/>
                    <a:gd name="T34" fmla="*/ 0 w 64"/>
                    <a:gd name="T35" fmla="*/ 0 h 52"/>
                    <a:gd name="T36" fmla="*/ 0 w 64"/>
                    <a:gd name="T37" fmla="*/ 0 h 52"/>
                    <a:gd name="T38" fmla="*/ 0 w 64"/>
                    <a:gd name="T39" fmla="*/ 0 h 52"/>
                    <a:gd name="T40" fmla="*/ 0 w 64"/>
                    <a:gd name="T41" fmla="*/ 0 h 52"/>
                    <a:gd name="T42" fmla="*/ 0 w 64"/>
                    <a:gd name="T43" fmla="*/ 0 h 52"/>
                    <a:gd name="T44" fmla="*/ 0 w 64"/>
                    <a:gd name="T45" fmla="*/ 0 h 52"/>
                    <a:gd name="T46" fmla="*/ 0 w 64"/>
                    <a:gd name="T47" fmla="*/ 0 h 52"/>
                    <a:gd name="T48" fmla="*/ 0 w 64"/>
                    <a:gd name="T49" fmla="*/ 0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2"/>
                    <a:gd name="T77" fmla="*/ 64 w 64"/>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2">
                      <a:moveTo>
                        <a:pt x="62" y="51"/>
                      </a:moveTo>
                      <a:lnTo>
                        <a:pt x="64" y="45"/>
                      </a:lnTo>
                      <a:lnTo>
                        <a:pt x="61" y="38"/>
                      </a:lnTo>
                      <a:lnTo>
                        <a:pt x="54" y="27"/>
                      </a:lnTo>
                      <a:lnTo>
                        <a:pt x="43" y="18"/>
                      </a:lnTo>
                      <a:lnTo>
                        <a:pt x="36" y="14"/>
                      </a:lnTo>
                      <a:lnTo>
                        <a:pt x="30" y="9"/>
                      </a:lnTo>
                      <a:lnTo>
                        <a:pt x="24" y="5"/>
                      </a:lnTo>
                      <a:lnTo>
                        <a:pt x="18" y="2"/>
                      </a:lnTo>
                      <a:lnTo>
                        <a:pt x="13" y="1"/>
                      </a:lnTo>
                      <a:lnTo>
                        <a:pt x="8" y="0"/>
                      </a:lnTo>
                      <a:lnTo>
                        <a:pt x="4" y="0"/>
                      </a:lnTo>
                      <a:lnTo>
                        <a:pt x="2" y="1"/>
                      </a:lnTo>
                      <a:lnTo>
                        <a:pt x="0" y="5"/>
                      </a:lnTo>
                      <a:lnTo>
                        <a:pt x="3" y="14"/>
                      </a:lnTo>
                      <a:lnTo>
                        <a:pt x="10" y="23"/>
                      </a:lnTo>
                      <a:lnTo>
                        <a:pt x="21" y="33"/>
                      </a:lnTo>
                      <a:lnTo>
                        <a:pt x="27" y="38"/>
                      </a:lnTo>
                      <a:lnTo>
                        <a:pt x="34" y="43"/>
                      </a:lnTo>
                      <a:lnTo>
                        <a:pt x="40" y="46"/>
                      </a:lnTo>
                      <a:lnTo>
                        <a:pt x="45" y="48"/>
                      </a:lnTo>
                      <a:lnTo>
                        <a:pt x="50" y="51"/>
                      </a:lnTo>
                      <a:lnTo>
                        <a:pt x="55" y="52"/>
                      </a:lnTo>
                      <a:lnTo>
                        <a:pt x="59" y="52"/>
                      </a:lnTo>
                      <a:lnTo>
                        <a:pt x="62" y="51"/>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69" name="Freeform 24"/>
                <p:cNvSpPr>
                  <a:spLocks/>
                </p:cNvSpPr>
                <p:nvPr/>
              </p:nvSpPr>
              <p:spPr bwMode="auto">
                <a:xfrm>
                  <a:off x="1640" y="2239"/>
                  <a:ext cx="11" cy="8"/>
                </a:xfrm>
                <a:custGeom>
                  <a:avLst/>
                  <a:gdLst>
                    <a:gd name="T0" fmla="*/ 0 w 65"/>
                    <a:gd name="T1" fmla="*/ 0 h 51"/>
                    <a:gd name="T2" fmla="*/ 0 w 65"/>
                    <a:gd name="T3" fmla="*/ 0 h 51"/>
                    <a:gd name="T4" fmla="*/ 0 w 65"/>
                    <a:gd name="T5" fmla="*/ 0 h 51"/>
                    <a:gd name="T6" fmla="*/ 0 w 65"/>
                    <a:gd name="T7" fmla="*/ 0 h 51"/>
                    <a:gd name="T8" fmla="*/ 0 w 65"/>
                    <a:gd name="T9" fmla="*/ 0 h 51"/>
                    <a:gd name="T10" fmla="*/ 0 w 65"/>
                    <a:gd name="T11" fmla="*/ 0 h 51"/>
                    <a:gd name="T12" fmla="*/ 0 w 65"/>
                    <a:gd name="T13" fmla="*/ 0 h 51"/>
                    <a:gd name="T14" fmla="*/ 0 w 65"/>
                    <a:gd name="T15" fmla="*/ 0 h 51"/>
                    <a:gd name="T16" fmla="*/ 0 w 65"/>
                    <a:gd name="T17" fmla="*/ 0 h 51"/>
                    <a:gd name="T18" fmla="*/ 0 w 65"/>
                    <a:gd name="T19" fmla="*/ 0 h 51"/>
                    <a:gd name="T20" fmla="*/ 0 w 65"/>
                    <a:gd name="T21" fmla="*/ 0 h 51"/>
                    <a:gd name="T22" fmla="*/ 0 w 65"/>
                    <a:gd name="T23" fmla="*/ 0 h 51"/>
                    <a:gd name="T24" fmla="*/ 0 w 65"/>
                    <a:gd name="T25" fmla="*/ 0 h 51"/>
                    <a:gd name="T26" fmla="*/ 0 w 65"/>
                    <a:gd name="T27" fmla="*/ 0 h 51"/>
                    <a:gd name="T28" fmla="*/ 0 w 65"/>
                    <a:gd name="T29" fmla="*/ 0 h 51"/>
                    <a:gd name="T30" fmla="*/ 0 w 65"/>
                    <a:gd name="T31" fmla="*/ 0 h 51"/>
                    <a:gd name="T32" fmla="*/ 0 w 65"/>
                    <a:gd name="T33" fmla="*/ 0 h 51"/>
                    <a:gd name="T34" fmla="*/ 0 w 65"/>
                    <a:gd name="T35" fmla="*/ 0 h 51"/>
                    <a:gd name="T36" fmla="*/ 0 w 65"/>
                    <a:gd name="T37" fmla="*/ 0 h 51"/>
                    <a:gd name="T38" fmla="*/ 0 w 65"/>
                    <a:gd name="T39" fmla="*/ 0 h 51"/>
                    <a:gd name="T40" fmla="*/ 0 w 65"/>
                    <a:gd name="T41" fmla="*/ 0 h 51"/>
                    <a:gd name="T42" fmla="*/ 0 w 65"/>
                    <a:gd name="T43" fmla="*/ 0 h 51"/>
                    <a:gd name="T44" fmla="*/ 0 w 65"/>
                    <a:gd name="T45" fmla="*/ 0 h 51"/>
                    <a:gd name="T46" fmla="*/ 0 w 65"/>
                    <a:gd name="T47" fmla="*/ 0 h 51"/>
                    <a:gd name="T48" fmla="*/ 0 w 65"/>
                    <a:gd name="T49" fmla="*/ 0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51"/>
                    <a:gd name="T77" fmla="*/ 65 w 65"/>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51">
                      <a:moveTo>
                        <a:pt x="62" y="50"/>
                      </a:moveTo>
                      <a:lnTo>
                        <a:pt x="65" y="45"/>
                      </a:lnTo>
                      <a:lnTo>
                        <a:pt x="61" y="37"/>
                      </a:lnTo>
                      <a:lnTo>
                        <a:pt x="54" y="28"/>
                      </a:lnTo>
                      <a:lnTo>
                        <a:pt x="42" y="17"/>
                      </a:lnTo>
                      <a:lnTo>
                        <a:pt x="37" y="13"/>
                      </a:lnTo>
                      <a:lnTo>
                        <a:pt x="30" y="8"/>
                      </a:lnTo>
                      <a:lnTo>
                        <a:pt x="24" y="5"/>
                      </a:lnTo>
                      <a:lnTo>
                        <a:pt x="19" y="2"/>
                      </a:lnTo>
                      <a:lnTo>
                        <a:pt x="13" y="1"/>
                      </a:lnTo>
                      <a:lnTo>
                        <a:pt x="9" y="0"/>
                      </a:lnTo>
                      <a:lnTo>
                        <a:pt x="5" y="0"/>
                      </a:lnTo>
                      <a:lnTo>
                        <a:pt x="2" y="1"/>
                      </a:lnTo>
                      <a:lnTo>
                        <a:pt x="0" y="6"/>
                      </a:lnTo>
                      <a:lnTo>
                        <a:pt x="3" y="13"/>
                      </a:lnTo>
                      <a:lnTo>
                        <a:pt x="11" y="23"/>
                      </a:lnTo>
                      <a:lnTo>
                        <a:pt x="21" y="33"/>
                      </a:lnTo>
                      <a:lnTo>
                        <a:pt x="27" y="37"/>
                      </a:lnTo>
                      <a:lnTo>
                        <a:pt x="34" y="42"/>
                      </a:lnTo>
                      <a:lnTo>
                        <a:pt x="40" y="45"/>
                      </a:lnTo>
                      <a:lnTo>
                        <a:pt x="46" y="48"/>
                      </a:lnTo>
                      <a:lnTo>
                        <a:pt x="51" y="50"/>
                      </a:lnTo>
                      <a:lnTo>
                        <a:pt x="55" y="51"/>
                      </a:lnTo>
                      <a:lnTo>
                        <a:pt x="60" y="51"/>
                      </a:lnTo>
                      <a:lnTo>
                        <a:pt x="62" y="50"/>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70" name="Freeform 25"/>
                <p:cNvSpPr>
                  <a:spLocks/>
                </p:cNvSpPr>
                <p:nvPr/>
              </p:nvSpPr>
              <p:spPr bwMode="auto">
                <a:xfrm>
                  <a:off x="1632" y="2298"/>
                  <a:ext cx="57" cy="17"/>
                </a:xfrm>
                <a:custGeom>
                  <a:avLst/>
                  <a:gdLst>
                    <a:gd name="T0" fmla="*/ 1 w 339"/>
                    <a:gd name="T1" fmla="*/ 0 h 105"/>
                    <a:gd name="T2" fmla="*/ 1 w 339"/>
                    <a:gd name="T3" fmla="*/ 0 h 105"/>
                    <a:gd name="T4" fmla="*/ 1 w 339"/>
                    <a:gd name="T5" fmla="*/ 0 h 105"/>
                    <a:gd name="T6" fmla="*/ 1 w 339"/>
                    <a:gd name="T7" fmla="*/ 0 h 105"/>
                    <a:gd name="T8" fmla="*/ 1 w 339"/>
                    <a:gd name="T9" fmla="*/ 0 h 105"/>
                    <a:gd name="T10" fmla="*/ 1 w 339"/>
                    <a:gd name="T11" fmla="*/ 0 h 105"/>
                    <a:gd name="T12" fmla="*/ 1 w 339"/>
                    <a:gd name="T13" fmla="*/ 0 h 105"/>
                    <a:gd name="T14" fmla="*/ 1 w 339"/>
                    <a:gd name="T15" fmla="*/ 0 h 105"/>
                    <a:gd name="T16" fmla="*/ 2 w 339"/>
                    <a:gd name="T17" fmla="*/ 0 h 105"/>
                    <a:gd name="T18" fmla="*/ 2 w 339"/>
                    <a:gd name="T19" fmla="*/ 0 h 105"/>
                    <a:gd name="T20" fmla="*/ 2 w 339"/>
                    <a:gd name="T21" fmla="*/ 0 h 105"/>
                    <a:gd name="T22" fmla="*/ 2 w 339"/>
                    <a:gd name="T23" fmla="*/ 0 h 105"/>
                    <a:gd name="T24" fmla="*/ 2 w 339"/>
                    <a:gd name="T25" fmla="*/ 0 h 105"/>
                    <a:gd name="T26" fmla="*/ 2 w 339"/>
                    <a:gd name="T27" fmla="*/ 0 h 105"/>
                    <a:gd name="T28" fmla="*/ 2 w 339"/>
                    <a:gd name="T29" fmla="*/ 0 h 105"/>
                    <a:gd name="T30" fmla="*/ 2 w 339"/>
                    <a:gd name="T31" fmla="*/ 0 h 105"/>
                    <a:gd name="T32" fmla="*/ 2 w 339"/>
                    <a:gd name="T33" fmla="*/ 0 h 105"/>
                    <a:gd name="T34" fmla="*/ 2 w 339"/>
                    <a:gd name="T35" fmla="*/ 0 h 105"/>
                    <a:gd name="T36" fmla="*/ 2 w 339"/>
                    <a:gd name="T37" fmla="*/ 0 h 105"/>
                    <a:gd name="T38" fmla="*/ 1 w 339"/>
                    <a:gd name="T39" fmla="*/ 0 h 105"/>
                    <a:gd name="T40" fmla="*/ 1 w 339"/>
                    <a:gd name="T41" fmla="*/ 0 h 105"/>
                    <a:gd name="T42" fmla="*/ 1 w 339"/>
                    <a:gd name="T43" fmla="*/ 0 h 105"/>
                    <a:gd name="T44" fmla="*/ 1 w 339"/>
                    <a:gd name="T45" fmla="*/ 0 h 105"/>
                    <a:gd name="T46" fmla="*/ 1 w 339"/>
                    <a:gd name="T47" fmla="*/ 0 h 105"/>
                    <a:gd name="T48" fmla="*/ 1 w 339"/>
                    <a:gd name="T49" fmla="*/ 0 h 105"/>
                    <a:gd name="T50" fmla="*/ 1 w 339"/>
                    <a:gd name="T51" fmla="*/ 0 h 105"/>
                    <a:gd name="T52" fmla="*/ 1 w 339"/>
                    <a:gd name="T53" fmla="*/ 0 h 105"/>
                    <a:gd name="T54" fmla="*/ 1 w 339"/>
                    <a:gd name="T55" fmla="*/ 0 h 105"/>
                    <a:gd name="T56" fmla="*/ 1 w 339"/>
                    <a:gd name="T57" fmla="*/ 0 h 105"/>
                    <a:gd name="T58" fmla="*/ 1 w 339"/>
                    <a:gd name="T59" fmla="*/ 0 h 105"/>
                    <a:gd name="T60" fmla="*/ 1 w 339"/>
                    <a:gd name="T61" fmla="*/ 0 h 105"/>
                    <a:gd name="T62" fmla="*/ 1 w 339"/>
                    <a:gd name="T63" fmla="*/ 0 h 105"/>
                    <a:gd name="T64" fmla="*/ 0 w 339"/>
                    <a:gd name="T65" fmla="*/ 0 h 105"/>
                    <a:gd name="T66" fmla="*/ 0 w 339"/>
                    <a:gd name="T67" fmla="*/ 0 h 105"/>
                    <a:gd name="T68" fmla="*/ 0 w 339"/>
                    <a:gd name="T69" fmla="*/ 0 h 105"/>
                    <a:gd name="T70" fmla="*/ 0 w 339"/>
                    <a:gd name="T71" fmla="*/ 0 h 105"/>
                    <a:gd name="T72" fmla="*/ 0 w 339"/>
                    <a:gd name="T73" fmla="*/ 0 h 105"/>
                    <a:gd name="T74" fmla="*/ 0 w 339"/>
                    <a:gd name="T75" fmla="*/ 0 h 105"/>
                    <a:gd name="T76" fmla="*/ 0 w 339"/>
                    <a:gd name="T77" fmla="*/ 0 h 105"/>
                    <a:gd name="T78" fmla="*/ 0 w 339"/>
                    <a:gd name="T79" fmla="*/ 0 h 105"/>
                    <a:gd name="T80" fmla="*/ 0 w 339"/>
                    <a:gd name="T81" fmla="*/ 0 h 105"/>
                    <a:gd name="T82" fmla="*/ 0 w 339"/>
                    <a:gd name="T83" fmla="*/ 0 h 105"/>
                    <a:gd name="T84" fmla="*/ 1 w 339"/>
                    <a:gd name="T85" fmla="*/ 0 h 105"/>
                    <a:gd name="T86" fmla="*/ 1 w 339"/>
                    <a:gd name="T87" fmla="*/ 0 h 1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9"/>
                    <a:gd name="T133" fmla="*/ 0 h 105"/>
                    <a:gd name="T134" fmla="*/ 339 w 339"/>
                    <a:gd name="T135" fmla="*/ 105 h 1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9" h="105">
                      <a:moveTo>
                        <a:pt x="115" y="17"/>
                      </a:moveTo>
                      <a:lnTo>
                        <a:pt x="118" y="17"/>
                      </a:lnTo>
                      <a:lnTo>
                        <a:pt x="126" y="17"/>
                      </a:lnTo>
                      <a:lnTo>
                        <a:pt x="136" y="18"/>
                      </a:lnTo>
                      <a:lnTo>
                        <a:pt x="149" y="18"/>
                      </a:lnTo>
                      <a:lnTo>
                        <a:pt x="162" y="18"/>
                      </a:lnTo>
                      <a:lnTo>
                        <a:pt x="175" y="19"/>
                      </a:lnTo>
                      <a:lnTo>
                        <a:pt x="184" y="19"/>
                      </a:lnTo>
                      <a:lnTo>
                        <a:pt x="189" y="19"/>
                      </a:lnTo>
                      <a:lnTo>
                        <a:pt x="195" y="19"/>
                      </a:lnTo>
                      <a:lnTo>
                        <a:pt x="208" y="18"/>
                      </a:lnTo>
                      <a:lnTo>
                        <a:pt x="224" y="17"/>
                      </a:lnTo>
                      <a:lnTo>
                        <a:pt x="244" y="16"/>
                      </a:lnTo>
                      <a:lnTo>
                        <a:pt x="263" y="15"/>
                      </a:lnTo>
                      <a:lnTo>
                        <a:pt x="280" y="12"/>
                      </a:lnTo>
                      <a:lnTo>
                        <a:pt x="293" y="11"/>
                      </a:lnTo>
                      <a:lnTo>
                        <a:pt x="300" y="9"/>
                      </a:lnTo>
                      <a:lnTo>
                        <a:pt x="304" y="8"/>
                      </a:lnTo>
                      <a:lnTo>
                        <a:pt x="310" y="5"/>
                      </a:lnTo>
                      <a:lnTo>
                        <a:pt x="315" y="4"/>
                      </a:lnTo>
                      <a:lnTo>
                        <a:pt x="321" y="2"/>
                      </a:lnTo>
                      <a:lnTo>
                        <a:pt x="326" y="1"/>
                      </a:lnTo>
                      <a:lnTo>
                        <a:pt x="331" y="1"/>
                      </a:lnTo>
                      <a:lnTo>
                        <a:pt x="334" y="0"/>
                      </a:lnTo>
                      <a:lnTo>
                        <a:pt x="335" y="0"/>
                      </a:lnTo>
                      <a:lnTo>
                        <a:pt x="335" y="1"/>
                      </a:lnTo>
                      <a:lnTo>
                        <a:pt x="338" y="4"/>
                      </a:lnTo>
                      <a:lnTo>
                        <a:pt x="339" y="10"/>
                      </a:lnTo>
                      <a:lnTo>
                        <a:pt x="339" y="19"/>
                      </a:lnTo>
                      <a:lnTo>
                        <a:pt x="339" y="32"/>
                      </a:lnTo>
                      <a:lnTo>
                        <a:pt x="336" y="50"/>
                      </a:lnTo>
                      <a:lnTo>
                        <a:pt x="335" y="65"/>
                      </a:lnTo>
                      <a:lnTo>
                        <a:pt x="334" y="74"/>
                      </a:lnTo>
                      <a:lnTo>
                        <a:pt x="332" y="78"/>
                      </a:lnTo>
                      <a:lnTo>
                        <a:pt x="328" y="80"/>
                      </a:lnTo>
                      <a:lnTo>
                        <a:pt x="322" y="81"/>
                      </a:lnTo>
                      <a:lnTo>
                        <a:pt x="314" y="84"/>
                      </a:lnTo>
                      <a:lnTo>
                        <a:pt x="308" y="85"/>
                      </a:lnTo>
                      <a:lnTo>
                        <a:pt x="303" y="85"/>
                      </a:lnTo>
                      <a:lnTo>
                        <a:pt x="296" y="86"/>
                      </a:lnTo>
                      <a:lnTo>
                        <a:pt x="288" y="86"/>
                      </a:lnTo>
                      <a:lnTo>
                        <a:pt x="281" y="86"/>
                      </a:lnTo>
                      <a:lnTo>
                        <a:pt x="276" y="86"/>
                      </a:lnTo>
                      <a:lnTo>
                        <a:pt x="269" y="86"/>
                      </a:lnTo>
                      <a:lnTo>
                        <a:pt x="263" y="86"/>
                      </a:lnTo>
                      <a:lnTo>
                        <a:pt x="257" y="86"/>
                      </a:lnTo>
                      <a:lnTo>
                        <a:pt x="251" y="85"/>
                      </a:lnTo>
                      <a:lnTo>
                        <a:pt x="245" y="85"/>
                      </a:lnTo>
                      <a:lnTo>
                        <a:pt x="239" y="85"/>
                      </a:lnTo>
                      <a:lnTo>
                        <a:pt x="232" y="85"/>
                      </a:lnTo>
                      <a:lnTo>
                        <a:pt x="226" y="86"/>
                      </a:lnTo>
                      <a:lnTo>
                        <a:pt x="221" y="87"/>
                      </a:lnTo>
                      <a:lnTo>
                        <a:pt x="215" y="89"/>
                      </a:lnTo>
                      <a:lnTo>
                        <a:pt x="209" y="92"/>
                      </a:lnTo>
                      <a:lnTo>
                        <a:pt x="203" y="94"/>
                      </a:lnTo>
                      <a:lnTo>
                        <a:pt x="196" y="96"/>
                      </a:lnTo>
                      <a:lnTo>
                        <a:pt x="190" y="98"/>
                      </a:lnTo>
                      <a:lnTo>
                        <a:pt x="182" y="99"/>
                      </a:lnTo>
                      <a:lnTo>
                        <a:pt x="174" y="100"/>
                      </a:lnTo>
                      <a:lnTo>
                        <a:pt x="166" y="101"/>
                      </a:lnTo>
                      <a:lnTo>
                        <a:pt x="157" y="102"/>
                      </a:lnTo>
                      <a:lnTo>
                        <a:pt x="146" y="103"/>
                      </a:lnTo>
                      <a:lnTo>
                        <a:pt x="128" y="105"/>
                      </a:lnTo>
                      <a:lnTo>
                        <a:pt x="108" y="105"/>
                      </a:lnTo>
                      <a:lnTo>
                        <a:pt x="87" y="105"/>
                      </a:lnTo>
                      <a:lnTo>
                        <a:pt x="66" y="103"/>
                      </a:lnTo>
                      <a:lnTo>
                        <a:pt x="49" y="102"/>
                      </a:lnTo>
                      <a:lnTo>
                        <a:pt x="35" y="102"/>
                      </a:lnTo>
                      <a:lnTo>
                        <a:pt x="28" y="101"/>
                      </a:lnTo>
                      <a:lnTo>
                        <a:pt x="21" y="100"/>
                      </a:lnTo>
                      <a:lnTo>
                        <a:pt x="16" y="98"/>
                      </a:lnTo>
                      <a:lnTo>
                        <a:pt x="11" y="93"/>
                      </a:lnTo>
                      <a:lnTo>
                        <a:pt x="4" y="84"/>
                      </a:lnTo>
                      <a:lnTo>
                        <a:pt x="1" y="77"/>
                      </a:lnTo>
                      <a:lnTo>
                        <a:pt x="0" y="68"/>
                      </a:lnTo>
                      <a:lnTo>
                        <a:pt x="1" y="60"/>
                      </a:lnTo>
                      <a:lnTo>
                        <a:pt x="3" y="52"/>
                      </a:lnTo>
                      <a:lnTo>
                        <a:pt x="8" y="45"/>
                      </a:lnTo>
                      <a:lnTo>
                        <a:pt x="12" y="39"/>
                      </a:lnTo>
                      <a:lnTo>
                        <a:pt x="19" y="35"/>
                      </a:lnTo>
                      <a:lnTo>
                        <a:pt x="28" y="32"/>
                      </a:lnTo>
                      <a:lnTo>
                        <a:pt x="39" y="31"/>
                      </a:lnTo>
                      <a:lnTo>
                        <a:pt x="52" y="29"/>
                      </a:lnTo>
                      <a:lnTo>
                        <a:pt x="66" y="26"/>
                      </a:lnTo>
                      <a:lnTo>
                        <a:pt x="81" y="23"/>
                      </a:lnTo>
                      <a:lnTo>
                        <a:pt x="94" y="21"/>
                      </a:lnTo>
                      <a:lnTo>
                        <a:pt x="105" y="19"/>
                      </a:lnTo>
                      <a:lnTo>
                        <a:pt x="113" y="17"/>
                      </a:lnTo>
                      <a:lnTo>
                        <a:pt x="115" y="17"/>
                      </a:lnTo>
                      <a:close/>
                    </a:path>
                  </a:pathLst>
                </a:custGeom>
                <a:solidFill>
                  <a:srgbClr val="9EA8A8"/>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71" name="Freeform 26"/>
                <p:cNvSpPr>
                  <a:spLocks/>
                </p:cNvSpPr>
                <p:nvPr/>
              </p:nvSpPr>
              <p:spPr bwMode="auto">
                <a:xfrm>
                  <a:off x="1673" y="2333"/>
                  <a:ext cx="60" cy="19"/>
                </a:xfrm>
                <a:custGeom>
                  <a:avLst/>
                  <a:gdLst>
                    <a:gd name="T0" fmla="*/ 0 w 362"/>
                    <a:gd name="T1" fmla="*/ 0 h 114"/>
                    <a:gd name="T2" fmla="*/ 0 w 362"/>
                    <a:gd name="T3" fmla="*/ 0 h 114"/>
                    <a:gd name="T4" fmla="*/ 0 w 362"/>
                    <a:gd name="T5" fmla="*/ 0 h 114"/>
                    <a:gd name="T6" fmla="*/ 0 w 362"/>
                    <a:gd name="T7" fmla="*/ 0 h 114"/>
                    <a:gd name="T8" fmla="*/ 0 w 362"/>
                    <a:gd name="T9" fmla="*/ 0 h 114"/>
                    <a:gd name="T10" fmla="*/ 0 w 362"/>
                    <a:gd name="T11" fmla="*/ 0 h 114"/>
                    <a:gd name="T12" fmla="*/ 0 w 362"/>
                    <a:gd name="T13" fmla="*/ 0 h 114"/>
                    <a:gd name="T14" fmla="*/ 0 w 362"/>
                    <a:gd name="T15" fmla="*/ 0 h 114"/>
                    <a:gd name="T16" fmla="*/ 0 w 362"/>
                    <a:gd name="T17" fmla="*/ 0 h 114"/>
                    <a:gd name="T18" fmla="*/ 0 w 362"/>
                    <a:gd name="T19" fmla="*/ 0 h 114"/>
                    <a:gd name="T20" fmla="*/ 0 w 362"/>
                    <a:gd name="T21" fmla="*/ 0 h 114"/>
                    <a:gd name="T22" fmla="*/ 0 w 362"/>
                    <a:gd name="T23" fmla="*/ 0 h 114"/>
                    <a:gd name="T24" fmla="*/ 0 w 362"/>
                    <a:gd name="T25" fmla="*/ 0 h 114"/>
                    <a:gd name="T26" fmla="*/ 1 w 362"/>
                    <a:gd name="T27" fmla="*/ 0 h 114"/>
                    <a:gd name="T28" fmla="*/ 1 w 362"/>
                    <a:gd name="T29" fmla="*/ 0 h 114"/>
                    <a:gd name="T30" fmla="*/ 1 w 362"/>
                    <a:gd name="T31" fmla="*/ 0 h 114"/>
                    <a:gd name="T32" fmla="*/ 1 w 362"/>
                    <a:gd name="T33" fmla="*/ 0 h 114"/>
                    <a:gd name="T34" fmla="*/ 1 w 362"/>
                    <a:gd name="T35" fmla="*/ 0 h 114"/>
                    <a:gd name="T36" fmla="*/ 1 w 362"/>
                    <a:gd name="T37" fmla="*/ 0 h 114"/>
                    <a:gd name="T38" fmla="*/ 1 w 362"/>
                    <a:gd name="T39" fmla="*/ 0 h 114"/>
                    <a:gd name="T40" fmla="*/ 1 w 362"/>
                    <a:gd name="T41" fmla="*/ 0 h 114"/>
                    <a:gd name="T42" fmla="*/ 1 w 362"/>
                    <a:gd name="T43" fmla="*/ 0 h 114"/>
                    <a:gd name="T44" fmla="*/ 1 w 362"/>
                    <a:gd name="T45" fmla="*/ 0 h 114"/>
                    <a:gd name="T46" fmla="*/ 1 w 362"/>
                    <a:gd name="T47" fmla="*/ 0 h 114"/>
                    <a:gd name="T48" fmla="*/ 1 w 362"/>
                    <a:gd name="T49" fmla="*/ 0 h 114"/>
                    <a:gd name="T50" fmla="*/ 2 w 362"/>
                    <a:gd name="T51" fmla="*/ 0 h 114"/>
                    <a:gd name="T52" fmla="*/ 2 w 362"/>
                    <a:gd name="T53" fmla="*/ 0 h 114"/>
                    <a:gd name="T54" fmla="*/ 2 w 362"/>
                    <a:gd name="T55" fmla="*/ 0 h 114"/>
                    <a:gd name="T56" fmla="*/ 2 w 362"/>
                    <a:gd name="T57" fmla="*/ 0 h 114"/>
                    <a:gd name="T58" fmla="*/ 2 w 362"/>
                    <a:gd name="T59" fmla="*/ 0 h 114"/>
                    <a:gd name="T60" fmla="*/ 2 w 362"/>
                    <a:gd name="T61" fmla="*/ 0 h 114"/>
                    <a:gd name="T62" fmla="*/ 1 w 362"/>
                    <a:gd name="T63" fmla="*/ 0 h 114"/>
                    <a:gd name="T64" fmla="*/ 1 w 362"/>
                    <a:gd name="T65" fmla="*/ 0 h 114"/>
                    <a:gd name="T66" fmla="*/ 1 w 362"/>
                    <a:gd name="T67" fmla="*/ 1 h 114"/>
                    <a:gd name="T68" fmla="*/ 1 w 362"/>
                    <a:gd name="T69" fmla="*/ 0 h 114"/>
                    <a:gd name="T70" fmla="*/ 1 w 362"/>
                    <a:gd name="T71" fmla="*/ 0 h 114"/>
                    <a:gd name="T72" fmla="*/ 1 w 362"/>
                    <a:gd name="T73" fmla="*/ 1 h 114"/>
                    <a:gd name="T74" fmla="*/ 1 w 362"/>
                    <a:gd name="T75" fmla="*/ 1 h 114"/>
                    <a:gd name="T76" fmla="*/ 1 w 362"/>
                    <a:gd name="T77" fmla="*/ 1 h 114"/>
                    <a:gd name="T78" fmla="*/ 1 w 362"/>
                    <a:gd name="T79" fmla="*/ 1 h 114"/>
                    <a:gd name="T80" fmla="*/ 1 w 362"/>
                    <a:gd name="T81" fmla="*/ 1 h 114"/>
                    <a:gd name="T82" fmla="*/ 0 w 362"/>
                    <a:gd name="T83" fmla="*/ 1 h 114"/>
                    <a:gd name="T84" fmla="*/ 0 w 362"/>
                    <a:gd name="T85" fmla="*/ 1 h 114"/>
                    <a:gd name="T86" fmla="*/ 0 w 362"/>
                    <a:gd name="T87" fmla="*/ 1 h 114"/>
                    <a:gd name="T88" fmla="*/ 0 w 362"/>
                    <a:gd name="T89" fmla="*/ 1 h 114"/>
                    <a:gd name="T90" fmla="*/ 0 w 362"/>
                    <a:gd name="T91" fmla="*/ 1 h 1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2"/>
                    <a:gd name="T139" fmla="*/ 0 h 114"/>
                    <a:gd name="T140" fmla="*/ 362 w 362"/>
                    <a:gd name="T141" fmla="*/ 114 h 1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2" h="114">
                      <a:moveTo>
                        <a:pt x="9" y="95"/>
                      </a:moveTo>
                      <a:lnTo>
                        <a:pt x="7" y="91"/>
                      </a:lnTo>
                      <a:lnTo>
                        <a:pt x="4" y="83"/>
                      </a:lnTo>
                      <a:lnTo>
                        <a:pt x="0" y="75"/>
                      </a:lnTo>
                      <a:lnTo>
                        <a:pt x="2" y="68"/>
                      </a:lnTo>
                      <a:lnTo>
                        <a:pt x="4" y="66"/>
                      </a:lnTo>
                      <a:lnTo>
                        <a:pt x="7" y="62"/>
                      </a:lnTo>
                      <a:lnTo>
                        <a:pt x="11" y="58"/>
                      </a:lnTo>
                      <a:lnTo>
                        <a:pt x="16" y="53"/>
                      </a:lnTo>
                      <a:lnTo>
                        <a:pt x="20" y="49"/>
                      </a:lnTo>
                      <a:lnTo>
                        <a:pt x="25" y="46"/>
                      </a:lnTo>
                      <a:lnTo>
                        <a:pt x="31" y="44"/>
                      </a:lnTo>
                      <a:lnTo>
                        <a:pt x="37" y="42"/>
                      </a:lnTo>
                      <a:lnTo>
                        <a:pt x="44" y="42"/>
                      </a:lnTo>
                      <a:lnTo>
                        <a:pt x="51" y="41"/>
                      </a:lnTo>
                      <a:lnTo>
                        <a:pt x="59" y="39"/>
                      </a:lnTo>
                      <a:lnTo>
                        <a:pt x="67" y="38"/>
                      </a:lnTo>
                      <a:lnTo>
                        <a:pt x="74" y="37"/>
                      </a:lnTo>
                      <a:lnTo>
                        <a:pt x="82" y="34"/>
                      </a:lnTo>
                      <a:lnTo>
                        <a:pt x="88" y="33"/>
                      </a:lnTo>
                      <a:lnTo>
                        <a:pt x="94" y="33"/>
                      </a:lnTo>
                      <a:lnTo>
                        <a:pt x="100" y="33"/>
                      </a:lnTo>
                      <a:lnTo>
                        <a:pt x="106" y="32"/>
                      </a:lnTo>
                      <a:lnTo>
                        <a:pt x="113" y="31"/>
                      </a:lnTo>
                      <a:lnTo>
                        <a:pt x="120" y="30"/>
                      </a:lnTo>
                      <a:lnTo>
                        <a:pt x="127" y="27"/>
                      </a:lnTo>
                      <a:lnTo>
                        <a:pt x="133" y="26"/>
                      </a:lnTo>
                      <a:lnTo>
                        <a:pt x="137" y="25"/>
                      </a:lnTo>
                      <a:lnTo>
                        <a:pt x="141" y="24"/>
                      </a:lnTo>
                      <a:lnTo>
                        <a:pt x="145" y="20"/>
                      </a:lnTo>
                      <a:lnTo>
                        <a:pt x="150" y="14"/>
                      </a:lnTo>
                      <a:lnTo>
                        <a:pt x="154" y="7"/>
                      </a:lnTo>
                      <a:lnTo>
                        <a:pt x="155" y="5"/>
                      </a:lnTo>
                      <a:lnTo>
                        <a:pt x="158" y="4"/>
                      </a:lnTo>
                      <a:lnTo>
                        <a:pt x="165" y="2"/>
                      </a:lnTo>
                      <a:lnTo>
                        <a:pt x="175" y="0"/>
                      </a:lnTo>
                      <a:lnTo>
                        <a:pt x="183" y="2"/>
                      </a:lnTo>
                      <a:lnTo>
                        <a:pt x="189" y="3"/>
                      </a:lnTo>
                      <a:lnTo>
                        <a:pt x="198" y="5"/>
                      </a:lnTo>
                      <a:lnTo>
                        <a:pt x="209" y="9"/>
                      </a:lnTo>
                      <a:lnTo>
                        <a:pt x="220" y="11"/>
                      </a:lnTo>
                      <a:lnTo>
                        <a:pt x="232" y="13"/>
                      </a:lnTo>
                      <a:lnTo>
                        <a:pt x="243" y="16"/>
                      </a:lnTo>
                      <a:lnTo>
                        <a:pt x="251" y="18"/>
                      </a:lnTo>
                      <a:lnTo>
                        <a:pt x="257" y="18"/>
                      </a:lnTo>
                      <a:lnTo>
                        <a:pt x="264" y="18"/>
                      </a:lnTo>
                      <a:lnTo>
                        <a:pt x="276" y="18"/>
                      </a:lnTo>
                      <a:lnTo>
                        <a:pt x="292" y="17"/>
                      </a:lnTo>
                      <a:lnTo>
                        <a:pt x="308" y="17"/>
                      </a:lnTo>
                      <a:lnTo>
                        <a:pt x="324" y="17"/>
                      </a:lnTo>
                      <a:lnTo>
                        <a:pt x="338" y="16"/>
                      </a:lnTo>
                      <a:lnTo>
                        <a:pt x="349" y="16"/>
                      </a:lnTo>
                      <a:lnTo>
                        <a:pt x="352" y="16"/>
                      </a:lnTo>
                      <a:lnTo>
                        <a:pt x="354" y="18"/>
                      </a:lnTo>
                      <a:lnTo>
                        <a:pt x="357" y="21"/>
                      </a:lnTo>
                      <a:lnTo>
                        <a:pt x="361" y="28"/>
                      </a:lnTo>
                      <a:lnTo>
                        <a:pt x="362" y="35"/>
                      </a:lnTo>
                      <a:lnTo>
                        <a:pt x="362" y="46"/>
                      </a:lnTo>
                      <a:lnTo>
                        <a:pt x="362" y="58"/>
                      </a:lnTo>
                      <a:lnTo>
                        <a:pt x="362" y="67"/>
                      </a:lnTo>
                      <a:lnTo>
                        <a:pt x="362" y="72"/>
                      </a:lnTo>
                      <a:lnTo>
                        <a:pt x="359" y="73"/>
                      </a:lnTo>
                      <a:lnTo>
                        <a:pt x="351" y="76"/>
                      </a:lnTo>
                      <a:lnTo>
                        <a:pt x="341" y="81"/>
                      </a:lnTo>
                      <a:lnTo>
                        <a:pt x="329" y="86"/>
                      </a:lnTo>
                      <a:lnTo>
                        <a:pt x="316" y="90"/>
                      </a:lnTo>
                      <a:lnTo>
                        <a:pt x="305" y="94"/>
                      </a:lnTo>
                      <a:lnTo>
                        <a:pt x="294" y="96"/>
                      </a:lnTo>
                      <a:lnTo>
                        <a:pt x="288" y="95"/>
                      </a:lnTo>
                      <a:lnTo>
                        <a:pt x="281" y="91"/>
                      </a:lnTo>
                      <a:lnTo>
                        <a:pt x="274" y="90"/>
                      </a:lnTo>
                      <a:lnTo>
                        <a:pt x="267" y="91"/>
                      </a:lnTo>
                      <a:lnTo>
                        <a:pt x="262" y="94"/>
                      </a:lnTo>
                      <a:lnTo>
                        <a:pt x="257" y="95"/>
                      </a:lnTo>
                      <a:lnTo>
                        <a:pt x="244" y="97"/>
                      </a:lnTo>
                      <a:lnTo>
                        <a:pt x="227" y="101"/>
                      </a:lnTo>
                      <a:lnTo>
                        <a:pt x="209" y="103"/>
                      </a:lnTo>
                      <a:lnTo>
                        <a:pt x="190" y="107"/>
                      </a:lnTo>
                      <a:lnTo>
                        <a:pt x="171" y="109"/>
                      </a:lnTo>
                      <a:lnTo>
                        <a:pt x="157" y="111"/>
                      </a:lnTo>
                      <a:lnTo>
                        <a:pt x="147" y="112"/>
                      </a:lnTo>
                      <a:lnTo>
                        <a:pt x="136" y="114"/>
                      </a:lnTo>
                      <a:lnTo>
                        <a:pt x="121" y="114"/>
                      </a:lnTo>
                      <a:lnTo>
                        <a:pt x="101" y="114"/>
                      </a:lnTo>
                      <a:lnTo>
                        <a:pt x="80" y="112"/>
                      </a:lnTo>
                      <a:lnTo>
                        <a:pt x="60" y="111"/>
                      </a:lnTo>
                      <a:lnTo>
                        <a:pt x="41" y="110"/>
                      </a:lnTo>
                      <a:lnTo>
                        <a:pt x="28" y="109"/>
                      </a:lnTo>
                      <a:lnTo>
                        <a:pt x="21" y="107"/>
                      </a:lnTo>
                      <a:lnTo>
                        <a:pt x="17" y="102"/>
                      </a:lnTo>
                      <a:lnTo>
                        <a:pt x="13" y="98"/>
                      </a:lnTo>
                      <a:lnTo>
                        <a:pt x="10" y="96"/>
                      </a:lnTo>
                      <a:lnTo>
                        <a:pt x="9" y="95"/>
                      </a:lnTo>
                      <a:close/>
                    </a:path>
                  </a:pathLst>
                </a:custGeom>
                <a:solidFill>
                  <a:srgbClr val="9EA8A8"/>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72" name="Freeform 27"/>
                <p:cNvSpPr>
                  <a:spLocks/>
                </p:cNvSpPr>
                <p:nvPr/>
              </p:nvSpPr>
              <p:spPr bwMode="auto">
                <a:xfrm>
                  <a:off x="1633" y="2312"/>
                  <a:ext cx="54" cy="7"/>
                </a:xfrm>
                <a:custGeom>
                  <a:avLst/>
                  <a:gdLst>
                    <a:gd name="T0" fmla="*/ 0 w 327"/>
                    <a:gd name="T1" fmla="*/ 0 h 39"/>
                    <a:gd name="T2" fmla="*/ 0 w 327"/>
                    <a:gd name="T3" fmla="*/ 0 h 39"/>
                    <a:gd name="T4" fmla="*/ 0 w 327"/>
                    <a:gd name="T5" fmla="*/ 0 h 39"/>
                    <a:gd name="T6" fmla="*/ 0 w 327"/>
                    <a:gd name="T7" fmla="*/ 0 h 39"/>
                    <a:gd name="T8" fmla="*/ 0 w 327"/>
                    <a:gd name="T9" fmla="*/ 0 h 39"/>
                    <a:gd name="T10" fmla="*/ 0 w 327"/>
                    <a:gd name="T11" fmla="*/ 0 h 39"/>
                    <a:gd name="T12" fmla="*/ 1 w 327"/>
                    <a:gd name="T13" fmla="*/ 0 h 39"/>
                    <a:gd name="T14" fmla="*/ 1 w 327"/>
                    <a:gd name="T15" fmla="*/ 0 h 39"/>
                    <a:gd name="T16" fmla="*/ 1 w 327"/>
                    <a:gd name="T17" fmla="*/ 0 h 39"/>
                    <a:gd name="T18" fmla="*/ 1 w 327"/>
                    <a:gd name="T19" fmla="*/ 0 h 39"/>
                    <a:gd name="T20" fmla="*/ 1 w 327"/>
                    <a:gd name="T21" fmla="*/ 0 h 39"/>
                    <a:gd name="T22" fmla="*/ 1 w 327"/>
                    <a:gd name="T23" fmla="*/ 0 h 39"/>
                    <a:gd name="T24" fmla="*/ 1 w 327"/>
                    <a:gd name="T25" fmla="*/ 0 h 39"/>
                    <a:gd name="T26" fmla="*/ 1 w 327"/>
                    <a:gd name="T27" fmla="*/ 0 h 39"/>
                    <a:gd name="T28" fmla="*/ 1 w 327"/>
                    <a:gd name="T29" fmla="*/ 0 h 39"/>
                    <a:gd name="T30" fmla="*/ 1 w 327"/>
                    <a:gd name="T31" fmla="*/ 0 h 39"/>
                    <a:gd name="T32" fmla="*/ 1 w 327"/>
                    <a:gd name="T33" fmla="*/ 0 h 39"/>
                    <a:gd name="T34" fmla="*/ 1 w 327"/>
                    <a:gd name="T35" fmla="*/ 0 h 39"/>
                    <a:gd name="T36" fmla="*/ 1 w 327"/>
                    <a:gd name="T37" fmla="*/ 0 h 39"/>
                    <a:gd name="T38" fmla="*/ 1 w 327"/>
                    <a:gd name="T39" fmla="*/ 0 h 39"/>
                    <a:gd name="T40" fmla="*/ 1 w 327"/>
                    <a:gd name="T41" fmla="*/ 0 h 39"/>
                    <a:gd name="T42" fmla="*/ 1 w 327"/>
                    <a:gd name="T43" fmla="*/ 0 h 39"/>
                    <a:gd name="T44" fmla="*/ 1 w 327"/>
                    <a:gd name="T45" fmla="*/ 0 h 39"/>
                    <a:gd name="T46" fmla="*/ 1 w 327"/>
                    <a:gd name="T47" fmla="*/ 0 h 39"/>
                    <a:gd name="T48" fmla="*/ 1 w 327"/>
                    <a:gd name="T49" fmla="*/ 0 h 39"/>
                    <a:gd name="T50" fmla="*/ 1 w 327"/>
                    <a:gd name="T51" fmla="*/ 0 h 39"/>
                    <a:gd name="T52" fmla="*/ 0 w 327"/>
                    <a:gd name="T53" fmla="*/ 0 h 39"/>
                    <a:gd name="T54" fmla="*/ 0 w 327"/>
                    <a:gd name="T55" fmla="*/ 0 h 39"/>
                    <a:gd name="T56" fmla="*/ 0 w 327"/>
                    <a:gd name="T57" fmla="*/ 0 h 39"/>
                    <a:gd name="T58" fmla="*/ 0 w 327"/>
                    <a:gd name="T59" fmla="*/ 0 h 39"/>
                    <a:gd name="T60" fmla="*/ 0 w 327"/>
                    <a:gd name="T61" fmla="*/ 0 h 39"/>
                    <a:gd name="T62" fmla="*/ 0 w 327"/>
                    <a:gd name="T63" fmla="*/ 0 h 39"/>
                    <a:gd name="T64" fmla="*/ 0 w 327"/>
                    <a:gd name="T65" fmla="*/ 0 h 39"/>
                    <a:gd name="T66" fmla="*/ 0 w 327"/>
                    <a:gd name="T67" fmla="*/ 0 h 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7"/>
                    <a:gd name="T103" fmla="*/ 0 h 39"/>
                    <a:gd name="T104" fmla="*/ 327 w 327"/>
                    <a:gd name="T105" fmla="*/ 39 h 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7" h="39">
                      <a:moveTo>
                        <a:pt x="4" y="23"/>
                      </a:moveTo>
                      <a:lnTo>
                        <a:pt x="6" y="25"/>
                      </a:lnTo>
                      <a:lnTo>
                        <a:pt x="12" y="31"/>
                      </a:lnTo>
                      <a:lnTo>
                        <a:pt x="18" y="37"/>
                      </a:lnTo>
                      <a:lnTo>
                        <a:pt x="24" y="39"/>
                      </a:lnTo>
                      <a:lnTo>
                        <a:pt x="29" y="39"/>
                      </a:lnTo>
                      <a:lnTo>
                        <a:pt x="41" y="39"/>
                      </a:lnTo>
                      <a:lnTo>
                        <a:pt x="58" y="39"/>
                      </a:lnTo>
                      <a:lnTo>
                        <a:pt x="75" y="39"/>
                      </a:lnTo>
                      <a:lnTo>
                        <a:pt x="94" y="39"/>
                      </a:lnTo>
                      <a:lnTo>
                        <a:pt x="110" y="39"/>
                      </a:lnTo>
                      <a:lnTo>
                        <a:pt x="123" y="39"/>
                      </a:lnTo>
                      <a:lnTo>
                        <a:pt x="130" y="39"/>
                      </a:lnTo>
                      <a:lnTo>
                        <a:pt x="136" y="38"/>
                      </a:lnTo>
                      <a:lnTo>
                        <a:pt x="144" y="36"/>
                      </a:lnTo>
                      <a:lnTo>
                        <a:pt x="156" y="34"/>
                      </a:lnTo>
                      <a:lnTo>
                        <a:pt x="169" y="31"/>
                      </a:lnTo>
                      <a:lnTo>
                        <a:pt x="180" y="28"/>
                      </a:lnTo>
                      <a:lnTo>
                        <a:pt x="192" y="25"/>
                      </a:lnTo>
                      <a:lnTo>
                        <a:pt x="200" y="24"/>
                      </a:lnTo>
                      <a:lnTo>
                        <a:pt x="206" y="23"/>
                      </a:lnTo>
                      <a:lnTo>
                        <a:pt x="211" y="22"/>
                      </a:lnTo>
                      <a:lnTo>
                        <a:pt x="217" y="21"/>
                      </a:lnTo>
                      <a:lnTo>
                        <a:pt x="224" y="20"/>
                      </a:lnTo>
                      <a:lnTo>
                        <a:pt x="232" y="18"/>
                      </a:lnTo>
                      <a:lnTo>
                        <a:pt x="240" y="17"/>
                      </a:lnTo>
                      <a:lnTo>
                        <a:pt x="246" y="16"/>
                      </a:lnTo>
                      <a:lnTo>
                        <a:pt x="251" y="15"/>
                      </a:lnTo>
                      <a:lnTo>
                        <a:pt x="252" y="15"/>
                      </a:lnTo>
                      <a:lnTo>
                        <a:pt x="283" y="17"/>
                      </a:lnTo>
                      <a:lnTo>
                        <a:pt x="321" y="9"/>
                      </a:lnTo>
                      <a:lnTo>
                        <a:pt x="327" y="0"/>
                      </a:lnTo>
                      <a:lnTo>
                        <a:pt x="324" y="0"/>
                      </a:lnTo>
                      <a:lnTo>
                        <a:pt x="318" y="1"/>
                      </a:lnTo>
                      <a:lnTo>
                        <a:pt x="309" y="1"/>
                      </a:lnTo>
                      <a:lnTo>
                        <a:pt x="299" y="2"/>
                      </a:lnTo>
                      <a:lnTo>
                        <a:pt x="288" y="3"/>
                      </a:lnTo>
                      <a:lnTo>
                        <a:pt x="279" y="4"/>
                      </a:lnTo>
                      <a:lnTo>
                        <a:pt x="270" y="6"/>
                      </a:lnTo>
                      <a:lnTo>
                        <a:pt x="267" y="7"/>
                      </a:lnTo>
                      <a:lnTo>
                        <a:pt x="260" y="8"/>
                      </a:lnTo>
                      <a:lnTo>
                        <a:pt x="249" y="8"/>
                      </a:lnTo>
                      <a:lnTo>
                        <a:pt x="240" y="8"/>
                      </a:lnTo>
                      <a:lnTo>
                        <a:pt x="235" y="8"/>
                      </a:lnTo>
                      <a:lnTo>
                        <a:pt x="232" y="9"/>
                      </a:lnTo>
                      <a:lnTo>
                        <a:pt x="221" y="10"/>
                      </a:lnTo>
                      <a:lnTo>
                        <a:pt x="206" y="14"/>
                      </a:lnTo>
                      <a:lnTo>
                        <a:pt x="189" y="17"/>
                      </a:lnTo>
                      <a:lnTo>
                        <a:pt x="170" y="21"/>
                      </a:lnTo>
                      <a:lnTo>
                        <a:pt x="153" y="24"/>
                      </a:lnTo>
                      <a:lnTo>
                        <a:pt x="142" y="27"/>
                      </a:lnTo>
                      <a:lnTo>
                        <a:pt x="135" y="29"/>
                      </a:lnTo>
                      <a:lnTo>
                        <a:pt x="130" y="30"/>
                      </a:lnTo>
                      <a:lnTo>
                        <a:pt x="121" y="30"/>
                      </a:lnTo>
                      <a:lnTo>
                        <a:pt x="110" y="30"/>
                      </a:lnTo>
                      <a:lnTo>
                        <a:pt x="98" y="30"/>
                      </a:lnTo>
                      <a:lnTo>
                        <a:pt x="86" y="30"/>
                      </a:lnTo>
                      <a:lnTo>
                        <a:pt x="75" y="30"/>
                      </a:lnTo>
                      <a:lnTo>
                        <a:pt x="66" y="30"/>
                      </a:lnTo>
                      <a:lnTo>
                        <a:pt x="61" y="31"/>
                      </a:lnTo>
                      <a:lnTo>
                        <a:pt x="55" y="31"/>
                      </a:lnTo>
                      <a:lnTo>
                        <a:pt x="46" y="30"/>
                      </a:lnTo>
                      <a:lnTo>
                        <a:pt x="36" y="27"/>
                      </a:lnTo>
                      <a:lnTo>
                        <a:pt x="26" y="23"/>
                      </a:lnTo>
                      <a:lnTo>
                        <a:pt x="17" y="18"/>
                      </a:lnTo>
                      <a:lnTo>
                        <a:pt x="8" y="15"/>
                      </a:lnTo>
                      <a:lnTo>
                        <a:pt x="3" y="13"/>
                      </a:lnTo>
                      <a:lnTo>
                        <a:pt x="0" y="11"/>
                      </a:lnTo>
                      <a:lnTo>
                        <a:pt x="4" y="23"/>
                      </a:lnTo>
                      <a:close/>
                    </a:path>
                  </a:pathLst>
                </a:custGeom>
                <a:solidFill>
                  <a:srgbClr val="384F4F"/>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73" name="Freeform 28"/>
                <p:cNvSpPr>
                  <a:spLocks/>
                </p:cNvSpPr>
                <p:nvPr/>
              </p:nvSpPr>
              <p:spPr bwMode="auto">
                <a:xfrm>
                  <a:off x="1673" y="2347"/>
                  <a:ext cx="61" cy="10"/>
                </a:xfrm>
                <a:custGeom>
                  <a:avLst/>
                  <a:gdLst>
                    <a:gd name="T0" fmla="*/ 0 w 371"/>
                    <a:gd name="T1" fmla="*/ 0 h 60"/>
                    <a:gd name="T2" fmla="*/ 0 w 371"/>
                    <a:gd name="T3" fmla="*/ 0 h 60"/>
                    <a:gd name="T4" fmla="*/ 0 w 371"/>
                    <a:gd name="T5" fmla="*/ 0 h 60"/>
                    <a:gd name="T6" fmla="*/ 0 w 371"/>
                    <a:gd name="T7" fmla="*/ 0 h 60"/>
                    <a:gd name="T8" fmla="*/ 0 w 371"/>
                    <a:gd name="T9" fmla="*/ 0 h 60"/>
                    <a:gd name="T10" fmla="*/ 0 w 371"/>
                    <a:gd name="T11" fmla="*/ 0 h 60"/>
                    <a:gd name="T12" fmla="*/ 0 w 371"/>
                    <a:gd name="T13" fmla="*/ 0 h 60"/>
                    <a:gd name="T14" fmla="*/ 0 w 371"/>
                    <a:gd name="T15" fmla="*/ 0 h 60"/>
                    <a:gd name="T16" fmla="*/ 0 w 371"/>
                    <a:gd name="T17" fmla="*/ 0 h 60"/>
                    <a:gd name="T18" fmla="*/ 1 w 371"/>
                    <a:gd name="T19" fmla="*/ 0 h 60"/>
                    <a:gd name="T20" fmla="*/ 1 w 371"/>
                    <a:gd name="T21" fmla="*/ 0 h 60"/>
                    <a:gd name="T22" fmla="*/ 1 w 371"/>
                    <a:gd name="T23" fmla="*/ 0 h 60"/>
                    <a:gd name="T24" fmla="*/ 1 w 371"/>
                    <a:gd name="T25" fmla="*/ 0 h 60"/>
                    <a:gd name="T26" fmla="*/ 1 w 371"/>
                    <a:gd name="T27" fmla="*/ 0 h 60"/>
                    <a:gd name="T28" fmla="*/ 1 w 371"/>
                    <a:gd name="T29" fmla="*/ 0 h 60"/>
                    <a:gd name="T30" fmla="*/ 1 w 371"/>
                    <a:gd name="T31" fmla="*/ 0 h 60"/>
                    <a:gd name="T32" fmla="*/ 1 w 371"/>
                    <a:gd name="T33" fmla="*/ 0 h 60"/>
                    <a:gd name="T34" fmla="*/ 1 w 371"/>
                    <a:gd name="T35" fmla="*/ 0 h 60"/>
                    <a:gd name="T36" fmla="*/ 1 w 371"/>
                    <a:gd name="T37" fmla="*/ 0 h 60"/>
                    <a:gd name="T38" fmla="*/ 1 w 371"/>
                    <a:gd name="T39" fmla="*/ 0 h 60"/>
                    <a:gd name="T40" fmla="*/ 1 w 371"/>
                    <a:gd name="T41" fmla="*/ 0 h 60"/>
                    <a:gd name="T42" fmla="*/ 1 w 371"/>
                    <a:gd name="T43" fmla="*/ 0 h 60"/>
                    <a:gd name="T44" fmla="*/ 1 w 371"/>
                    <a:gd name="T45" fmla="*/ 0 h 60"/>
                    <a:gd name="T46" fmla="*/ 1 w 371"/>
                    <a:gd name="T47" fmla="*/ 0 h 60"/>
                    <a:gd name="T48" fmla="*/ 2 w 371"/>
                    <a:gd name="T49" fmla="*/ 0 h 60"/>
                    <a:gd name="T50" fmla="*/ 2 w 371"/>
                    <a:gd name="T51" fmla="*/ 0 h 60"/>
                    <a:gd name="T52" fmla="*/ 2 w 371"/>
                    <a:gd name="T53" fmla="*/ 0 h 60"/>
                    <a:gd name="T54" fmla="*/ 2 w 371"/>
                    <a:gd name="T55" fmla="*/ 0 h 60"/>
                    <a:gd name="T56" fmla="*/ 2 w 371"/>
                    <a:gd name="T57" fmla="*/ 0 h 60"/>
                    <a:gd name="T58" fmla="*/ 1 w 371"/>
                    <a:gd name="T59" fmla="*/ 0 h 60"/>
                    <a:gd name="T60" fmla="*/ 1 w 371"/>
                    <a:gd name="T61" fmla="*/ 0 h 60"/>
                    <a:gd name="T62" fmla="*/ 1 w 371"/>
                    <a:gd name="T63" fmla="*/ 0 h 60"/>
                    <a:gd name="T64" fmla="*/ 1 w 371"/>
                    <a:gd name="T65" fmla="*/ 0 h 60"/>
                    <a:gd name="T66" fmla="*/ 1 w 371"/>
                    <a:gd name="T67" fmla="*/ 0 h 60"/>
                    <a:gd name="T68" fmla="*/ 1 w 371"/>
                    <a:gd name="T69" fmla="*/ 0 h 60"/>
                    <a:gd name="T70" fmla="*/ 1 w 371"/>
                    <a:gd name="T71" fmla="*/ 0 h 60"/>
                    <a:gd name="T72" fmla="*/ 1 w 371"/>
                    <a:gd name="T73" fmla="*/ 0 h 60"/>
                    <a:gd name="T74" fmla="*/ 1 w 371"/>
                    <a:gd name="T75" fmla="*/ 0 h 60"/>
                    <a:gd name="T76" fmla="*/ 1 w 371"/>
                    <a:gd name="T77" fmla="*/ 0 h 60"/>
                    <a:gd name="T78" fmla="*/ 1 w 371"/>
                    <a:gd name="T79" fmla="*/ 0 h 60"/>
                    <a:gd name="T80" fmla="*/ 1 w 371"/>
                    <a:gd name="T81" fmla="*/ 0 h 60"/>
                    <a:gd name="T82" fmla="*/ 1 w 371"/>
                    <a:gd name="T83" fmla="*/ 0 h 60"/>
                    <a:gd name="T84" fmla="*/ 1 w 371"/>
                    <a:gd name="T85" fmla="*/ 0 h 60"/>
                    <a:gd name="T86" fmla="*/ 0 w 371"/>
                    <a:gd name="T87" fmla="*/ 0 h 60"/>
                    <a:gd name="T88" fmla="*/ 0 w 371"/>
                    <a:gd name="T89" fmla="*/ 0 h 60"/>
                    <a:gd name="T90" fmla="*/ 0 w 371"/>
                    <a:gd name="T91" fmla="*/ 0 h 60"/>
                    <a:gd name="T92" fmla="*/ 0 w 371"/>
                    <a:gd name="T93" fmla="*/ 0 h 60"/>
                    <a:gd name="T94" fmla="*/ 0 w 371"/>
                    <a:gd name="T95" fmla="*/ 0 h 60"/>
                    <a:gd name="T96" fmla="*/ 0 w 371"/>
                    <a:gd name="T97" fmla="*/ 0 h 60"/>
                    <a:gd name="T98" fmla="*/ 0 w 371"/>
                    <a:gd name="T99" fmla="*/ 0 h 60"/>
                    <a:gd name="T100" fmla="*/ 0 w 371"/>
                    <a:gd name="T101" fmla="*/ 0 h 60"/>
                    <a:gd name="T102" fmla="*/ 0 w 371"/>
                    <a:gd name="T103" fmla="*/ 0 h 60"/>
                    <a:gd name="T104" fmla="*/ 0 w 371"/>
                    <a:gd name="T105" fmla="*/ 0 h 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1"/>
                    <a:gd name="T160" fmla="*/ 0 h 60"/>
                    <a:gd name="T161" fmla="*/ 371 w 371"/>
                    <a:gd name="T162" fmla="*/ 60 h 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1" h="60">
                      <a:moveTo>
                        <a:pt x="3" y="21"/>
                      </a:moveTo>
                      <a:lnTo>
                        <a:pt x="0" y="41"/>
                      </a:lnTo>
                      <a:lnTo>
                        <a:pt x="3" y="42"/>
                      </a:lnTo>
                      <a:lnTo>
                        <a:pt x="12" y="47"/>
                      </a:lnTo>
                      <a:lnTo>
                        <a:pt x="22" y="52"/>
                      </a:lnTo>
                      <a:lnTo>
                        <a:pt x="33" y="55"/>
                      </a:lnTo>
                      <a:lnTo>
                        <a:pt x="37" y="56"/>
                      </a:lnTo>
                      <a:lnTo>
                        <a:pt x="42" y="56"/>
                      </a:lnTo>
                      <a:lnTo>
                        <a:pt x="48" y="56"/>
                      </a:lnTo>
                      <a:lnTo>
                        <a:pt x="54" y="56"/>
                      </a:lnTo>
                      <a:lnTo>
                        <a:pt x="58" y="56"/>
                      </a:lnTo>
                      <a:lnTo>
                        <a:pt x="63" y="58"/>
                      </a:lnTo>
                      <a:lnTo>
                        <a:pt x="68" y="58"/>
                      </a:lnTo>
                      <a:lnTo>
                        <a:pt x="71" y="58"/>
                      </a:lnTo>
                      <a:lnTo>
                        <a:pt x="77" y="59"/>
                      </a:lnTo>
                      <a:lnTo>
                        <a:pt x="89" y="59"/>
                      </a:lnTo>
                      <a:lnTo>
                        <a:pt x="103" y="60"/>
                      </a:lnTo>
                      <a:lnTo>
                        <a:pt x="118" y="60"/>
                      </a:lnTo>
                      <a:lnTo>
                        <a:pt x="133" y="60"/>
                      </a:lnTo>
                      <a:lnTo>
                        <a:pt x="147" y="60"/>
                      </a:lnTo>
                      <a:lnTo>
                        <a:pt x="158" y="59"/>
                      </a:lnTo>
                      <a:lnTo>
                        <a:pt x="162" y="58"/>
                      </a:lnTo>
                      <a:lnTo>
                        <a:pt x="167" y="56"/>
                      </a:lnTo>
                      <a:lnTo>
                        <a:pt x="175" y="54"/>
                      </a:lnTo>
                      <a:lnTo>
                        <a:pt x="187" y="52"/>
                      </a:lnTo>
                      <a:lnTo>
                        <a:pt x="201" y="48"/>
                      </a:lnTo>
                      <a:lnTo>
                        <a:pt x="214" y="45"/>
                      </a:lnTo>
                      <a:lnTo>
                        <a:pt x="226" y="42"/>
                      </a:lnTo>
                      <a:lnTo>
                        <a:pt x="236" y="40"/>
                      </a:lnTo>
                      <a:lnTo>
                        <a:pt x="242" y="38"/>
                      </a:lnTo>
                      <a:lnTo>
                        <a:pt x="247" y="37"/>
                      </a:lnTo>
                      <a:lnTo>
                        <a:pt x="253" y="34"/>
                      </a:lnTo>
                      <a:lnTo>
                        <a:pt x="260" y="32"/>
                      </a:lnTo>
                      <a:lnTo>
                        <a:pt x="267" y="28"/>
                      </a:lnTo>
                      <a:lnTo>
                        <a:pt x="272" y="26"/>
                      </a:lnTo>
                      <a:lnTo>
                        <a:pt x="278" y="24"/>
                      </a:lnTo>
                      <a:lnTo>
                        <a:pt x="282" y="23"/>
                      </a:lnTo>
                      <a:lnTo>
                        <a:pt x="283" y="21"/>
                      </a:lnTo>
                      <a:lnTo>
                        <a:pt x="284" y="21"/>
                      </a:lnTo>
                      <a:lnTo>
                        <a:pt x="289" y="21"/>
                      </a:lnTo>
                      <a:lnTo>
                        <a:pt x="295" y="23"/>
                      </a:lnTo>
                      <a:lnTo>
                        <a:pt x="302" y="23"/>
                      </a:lnTo>
                      <a:lnTo>
                        <a:pt x="309" y="23"/>
                      </a:lnTo>
                      <a:lnTo>
                        <a:pt x="315" y="24"/>
                      </a:lnTo>
                      <a:lnTo>
                        <a:pt x="320" y="24"/>
                      </a:lnTo>
                      <a:lnTo>
                        <a:pt x="324" y="24"/>
                      </a:lnTo>
                      <a:lnTo>
                        <a:pt x="331" y="23"/>
                      </a:lnTo>
                      <a:lnTo>
                        <a:pt x="340" y="20"/>
                      </a:lnTo>
                      <a:lnTo>
                        <a:pt x="350" y="18"/>
                      </a:lnTo>
                      <a:lnTo>
                        <a:pt x="357" y="17"/>
                      </a:lnTo>
                      <a:lnTo>
                        <a:pt x="361" y="14"/>
                      </a:lnTo>
                      <a:lnTo>
                        <a:pt x="366" y="9"/>
                      </a:lnTo>
                      <a:lnTo>
                        <a:pt x="370" y="3"/>
                      </a:lnTo>
                      <a:lnTo>
                        <a:pt x="371" y="0"/>
                      </a:lnTo>
                      <a:lnTo>
                        <a:pt x="368" y="0"/>
                      </a:lnTo>
                      <a:lnTo>
                        <a:pt x="362" y="0"/>
                      </a:lnTo>
                      <a:lnTo>
                        <a:pt x="357" y="2"/>
                      </a:lnTo>
                      <a:lnTo>
                        <a:pt x="351" y="4"/>
                      </a:lnTo>
                      <a:lnTo>
                        <a:pt x="347" y="5"/>
                      </a:lnTo>
                      <a:lnTo>
                        <a:pt x="343" y="7"/>
                      </a:lnTo>
                      <a:lnTo>
                        <a:pt x="337" y="9"/>
                      </a:lnTo>
                      <a:lnTo>
                        <a:pt x="331" y="10"/>
                      </a:lnTo>
                      <a:lnTo>
                        <a:pt x="325" y="12"/>
                      </a:lnTo>
                      <a:lnTo>
                        <a:pt x="320" y="12"/>
                      </a:lnTo>
                      <a:lnTo>
                        <a:pt x="317" y="13"/>
                      </a:lnTo>
                      <a:lnTo>
                        <a:pt x="316" y="13"/>
                      </a:lnTo>
                      <a:lnTo>
                        <a:pt x="279" y="16"/>
                      </a:lnTo>
                      <a:lnTo>
                        <a:pt x="278" y="16"/>
                      </a:lnTo>
                      <a:lnTo>
                        <a:pt x="276" y="17"/>
                      </a:lnTo>
                      <a:lnTo>
                        <a:pt x="271" y="17"/>
                      </a:lnTo>
                      <a:lnTo>
                        <a:pt x="267" y="18"/>
                      </a:lnTo>
                      <a:lnTo>
                        <a:pt x="261" y="19"/>
                      </a:lnTo>
                      <a:lnTo>
                        <a:pt x="254" y="21"/>
                      </a:lnTo>
                      <a:lnTo>
                        <a:pt x="248" y="23"/>
                      </a:lnTo>
                      <a:lnTo>
                        <a:pt x="242" y="25"/>
                      </a:lnTo>
                      <a:lnTo>
                        <a:pt x="234" y="27"/>
                      </a:lnTo>
                      <a:lnTo>
                        <a:pt x="222" y="31"/>
                      </a:lnTo>
                      <a:lnTo>
                        <a:pt x="208" y="34"/>
                      </a:lnTo>
                      <a:lnTo>
                        <a:pt x="193" y="37"/>
                      </a:lnTo>
                      <a:lnTo>
                        <a:pt x="179" y="40"/>
                      </a:lnTo>
                      <a:lnTo>
                        <a:pt x="165" y="42"/>
                      </a:lnTo>
                      <a:lnTo>
                        <a:pt x="155" y="44"/>
                      </a:lnTo>
                      <a:lnTo>
                        <a:pt x="150" y="45"/>
                      </a:lnTo>
                      <a:lnTo>
                        <a:pt x="146" y="46"/>
                      </a:lnTo>
                      <a:lnTo>
                        <a:pt x="140" y="46"/>
                      </a:lnTo>
                      <a:lnTo>
                        <a:pt x="133" y="46"/>
                      </a:lnTo>
                      <a:lnTo>
                        <a:pt x="125" y="45"/>
                      </a:lnTo>
                      <a:lnTo>
                        <a:pt x="118" y="45"/>
                      </a:lnTo>
                      <a:lnTo>
                        <a:pt x="111" y="44"/>
                      </a:lnTo>
                      <a:lnTo>
                        <a:pt x="104" y="44"/>
                      </a:lnTo>
                      <a:lnTo>
                        <a:pt x="99" y="44"/>
                      </a:lnTo>
                      <a:lnTo>
                        <a:pt x="93" y="44"/>
                      </a:lnTo>
                      <a:lnTo>
                        <a:pt x="86" y="42"/>
                      </a:lnTo>
                      <a:lnTo>
                        <a:pt x="78" y="42"/>
                      </a:lnTo>
                      <a:lnTo>
                        <a:pt x="69" y="41"/>
                      </a:lnTo>
                      <a:lnTo>
                        <a:pt x="60" y="40"/>
                      </a:lnTo>
                      <a:lnTo>
                        <a:pt x="51" y="40"/>
                      </a:lnTo>
                      <a:lnTo>
                        <a:pt x="45" y="39"/>
                      </a:lnTo>
                      <a:lnTo>
                        <a:pt x="41" y="38"/>
                      </a:lnTo>
                      <a:lnTo>
                        <a:pt x="37" y="37"/>
                      </a:lnTo>
                      <a:lnTo>
                        <a:pt x="31" y="34"/>
                      </a:lnTo>
                      <a:lnTo>
                        <a:pt x="26" y="32"/>
                      </a:lnTo>
                      <a:lnTo>
                        <a:pt x="19" y="30"/>
                      </a:lnTo>
                      <a:lnTo>
                        <a:pt x="13" y="26"/>
                      </a:lnTo>
                      <a:lnTo>
                        <a:pt x="8" y="24"/>
                      </a:lnTo>
                      <a:lnTo>
                        <a:pt x="5" y="23"/>
                      </a:lnTo>
                      <a:lnTo>
                        <a:pt x="3" y="21"/>
                      </a:lnTo>
                      <a:close/>
                    </a:path>
                  </a:pathLst>
                </a:custGeom>
                <a:solidFill>
                  <a:srgbClr val="384F4F"/>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sp>
              <p:nvSpPr>
                <p:cNvPr id="1274" name="Freeform 29"/>
                <p:cNvSpPr>
                  <a:spLocks/>
                </p:cNvSpPr>
                <p:nvPr/>
              </p:nvSpPr>
              <p:spPr bwMode="auto">
                <a:xfrm>
                  <a:off x="1598" y="2220"/>
                  <a:ext cx="8" cy="6"/>
                </a:xfrm>
                <a:custGeom>
                  <a:avLst/>
                  <a:gdLst>
                    <a:gd name="T0" fmla="*/ 0 w 49"/>
                    <a:gd name="T1" fmla="*/ 0 h 39"/>
                    <a:gd name="T2" fmla="*/ 0 w 49"/>
                    <a:gd name="T3" fmla="*/ 0 h 39"/>
                    <a:gd name="T4" fmla="*/ 0 w 49"/>
                    <a:gd name="T5" fmla="*/ 0 h 39"/>
                    <a:gd name="T6" fmla="*/ 0 w 49"/>
                    <a:gd name="T7" fmla="*/ 0 h 39"/>
                    <a:gd name="T8" fmla="*/ 0 w 49"/>
                    <a:gd name="T9" fmla="*/ 0 h 39"/>
                    <a:gd name="T10" fmla="*/ 0 w 49"/>
                    <a:gd name="T11" fmla="*/ 0 h 39"/>
                    <a:gd name="T12" fmla="*/ 0 w 49"/>
                    <a:gd name="T13" fmla="*/ 0 h 39"/>
                    <a:gd name="T14" fmla="*/ 0 w 49"/>
                    <a:gd name="T15" fmla="*/ 0 h 39"/>
                    <a:gd name="T16" fmla="*/ 0 w 49"/>
                    <a:gd name="T17" fmla="*/ 0 h 39"/>
                    <a:gd name="T18" fmla="*/ 0 w 49"/>
                    <a:gd name="T19" fmla="*/ 0 h 39"/>
                    <a:gd name="T20" fmla="*/ 0 w 49"/>
                    <a:gd name="T21" fmla="*/ 0 h 39"/>
                    <a:gd name="T22" fmla="*/ 0 w 49"/>
                    <a:gd name="T23" fmla="*/ 0 h 39"/>
                    <a:gd name="T24" fmla="*/ 0 w 49"/>
                    <a:gd name="T25" fmla="*/ 0 h 39"/>
                    <a:gd name="T26" fmla="*/ 0 w 49"/>
                    <a:gd name="T27" fmla="*/ 0 h 39"/>
                    <a:gd name="T28" fmla="*/ 0 w 49"/>
                    <a:gd name="T29" fmla="*/ 0 h 39"/>
                    <a:gd name="T30" fmla="*/ 0 w 49"/>
                    <a:gd name="T31" fmla="*/ 0 h 39"/>
                    <a:gd name="T32" fmla="*/ 0 w 49"/>
                    <a:gd name="T33" fmla="*/ 0 h 39"/>
                    <a:gd name="T34" fmla="*/ 0 w 49"/>
                    <a:gd name="T35" fmla="*/ 0 h 39"/>
                    <a:gd name="T36" fmla="*/ 0 w 49"/>
                    <a:gd name="T37" fmla="*/ 0 h 39"/>
                    <a:gd name="T38" fmla="*/ 0 w 49"/>
                    <a:gd name="T39" fmla="*/ 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39"/>
                    <a:gd name="T62" fmla="*/ 49 w 49"/>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39">
                      <a:moveTo>
                        <a:pt x="21" y="28"/>
                      </a:moveTo>
                      <a:lnTo>
                        <a:pt x="23" y="26"/>
                      </a:lnTo>
                      <a:lnTo>
                        <a:pt x="27" y="25"/>
                      </a:lnTo>
                      <a:lnTo>
                        <a:pt x="31" y="22"/>
                      </a:lnTo>
                      <a:lnTo>
                        <a:pt x="35" y="19"/>
                      </a:lnTo>
                      <a:lnTo>
                        <a:pt x="37" y="15"/>
                      </a:lnTo>
                      <a:lnTo>
                        <a:pt x="39" y="8"/>
                      </a:lnTo>
                      <a:lnTo>
                        <a:pt x="41" y="2"/>
                      </a:lnTo>
                      <a:lnTo>
                        <a:pt x="41" y="0"/>
                      </a:lnTo>
                      <a:lnTo>
                        <a:pt x="49" y="11"/>
                      </a:lnTo>
                      <a:lnTo>
                        <a:pt x="48" y="14"/>
                      </a:lnTo>
                      <a:lnTo>
                        <a:pt x="45" y="19"/>
                      </a:lnTo>
                      <a:lnTo>
                        <a:pt x="43" y="26"/>
                      </a:lnTo>
                      <a:lnTo>
                        <a:pt x="39" y="33"/>
                      </a:lnTo>
                      <a:lnTo>
                        <a:pt x="35" y="38"/>
                      </a:lnTo>
                      <a:lnTo>
                        <a:pt x="25" y="39"/>
                      </a:lnTo>
                      <a:lnTo>
                        <a:pt x="17" y="38"/>
                      </a:lnTo>
                      <a:lnTo>
                        <a:pt x="14" y="38"/>
                      </a:lnTo>
                      <a:lnTo>
                        <a:pt x="0" y="28"/>
                      </a:lnTo>
                      <a:lnTo>
                        <a:pt x="21" y="28"/>
                      </a:lnTo>
                      <a:close/>
                    </a:path>
                  </a:pathLst>
                </a:custGeom>
                <a:solidFill>
                  <a:srgbClr val="000000"/>
                </a:solidFill>
                <a:ln w="9525">
                  <a:noFill/>
                  <a:round/>
                  <a:headEnd/>
                  <a:tailEnd/>
                </a:ln>
              </p:spPr>
              <p:txBody>
                <a:bodyPr/>
                <a:lstStyle/>
                <a:p>
                  <a:pPr fontAlgn="base">
                    <a:spcBef>
                      <a:spcPct val="0"/>
                    </a:spcBef>
                    <a:spcAft>
                      <a:spcPct val="0"/>
                    </a:spcAft>
                  </a:pPr>
                  <a:endParaRPr lang="en-US" sz="4000" b="1">
                    <a:solidFill>
                      <a:srgbClr val="FFFF00"/>
                    </a:solidFill>
                    <a:latin typeface="Times New Roman" pitchFamily="18" charset="0"/>
                  </a:endParaRPr>
                </a:p>
              </p:txBody>
            </p:sp>
          </p:grpSp>
          <p:sp>
            <p:nvSpPr>
              <p:cNvPr id="1080" name="Text Box 257"/>
              <p:cNvSpPr txBox="1">
                <a:spLocks noChangeArrowheads="1"/>
              </p:cNvSpPr>
              <p:nvPr/>
            </p:nvSpPr>
            <p:spPr bwMode="auto">
              <a:xfrm>
                <a:off x="1511494" y="4215186"/>
                <a:ext cx="1374095" cy="400110"/>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b="1" dirty="0">
                    <a:solidFill>
                      <a:srgbClr val="000000"/>
                    </a:solidFill>
                  </a:rPr>
                  <a:t>4. Leaching</a:t>
                </a:r>
              </a:p>
            </p:txBody>
          </p:sp>
        </p:grpSp>
        <p:sp>
          <p:nvSpPr>
            <p:cNvPr id="1049" name="Text Box 203"/>
            <p:cNvSpPr txBox="1">
              <a:spLocks noChangeArrowheads="1"/>
            </p:cNvSpPr>
            <p:nvPr/>
          </p:nvSpPr>
          <p:spPr bwMode="auto">
            <a:xfrm>
              <a:off x="8959850" y="6662738"/>
              <a:ext cx="184150" cy="214312"/>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endParaRPr lang="en-US" sz="800" b="1">
                <a:solidFill>
                  <a:srgbClr val="000000"/>
                </a:solidFill>
              </a:endParaRPr>
            </a:p>
          </p:txBody>
        </p:sp>
        <p:pic>
          <p:nvPicPr>
            <p:cNvPr id="252" name="Picture 552">
              <a:extLst>
                <a:ext uri="{FF2B5EF4-FFF2-40B4-BE49-F238E27FC236}">
                  <a16:creationId xmlns:a16="http://schemas.microsoft.com/office/drawing/2014/main" id="{031D9621-61BB-41A1-B052-86E8EC848AB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77377" y="1782557"/>
              <a:ext cx="2028826" cy="1345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3" name="Text Box 222">
              <a:extLst>
                <a:ext uri="{FF2B5EF4-FFF2-40B4-BE49-F238E27FC236}">
                  <a16:creationId xmlns:a16="http://schemas.microsoft.com/office/drawing/2014/main" id="{1B6BF34A-AA6E-4C0F-BCA8-7A7FEC8F20C3}"/>
                </a:ext>
              </a:extLst>
            </p:cNvPr>
            <p:cNvSpPr txBox="1">
              <a:spLocks noChangeArrowheads="1"/>
            </p:cNvSpPr>
            <p:nvPr/>
          </p:nvSpPr>
          <p:spPr bwMode="auto">
            <a:xfrm>
              <a:off x="2935398" y="1190111"/>
              <a:ext cx="1505540" cy="646331"/>
            </a:xfrm>
            <a:prstGeom prst="rect">
              <a:avLst/>
            </a:prstGeom>
            <a:noFill/>
            <a:ln w="9525">
              <a:noFill/>
              <a:miter lim="800000"/>
              <a:headEnd/>
              <a:tailEnd/>
            </a:ln>
          </p:spPr>
          <p:txBody>
            <a:bodyPr wrap="none">
              <a:spAutoFit/>
            </a:bodyPr>
            <a:lstStyle/>
            <a:p>
              <a:pPr algn="ctr" eaLnBrk="0" hangingPunct="0"/>
              <a:r>
                <a:rPr lang="en-US" b="1" dirty="0">
                  <a:solidFill>
                    <a:schemeClr val="tx1"/>
                  </a:solidFill>
                  <a:latin typeface="Arial" pitchFamily="34" charset="0"/>
                </a:rPr>
                <a:t>Commercial</a:t>
              </a:r>
            </a:p>
            <a:p>
              <a:pPr algn="ctr" eaLnBrk="0" hangingPunct="0"/>
              <a:r>
                <a:rPr lang="en-US" b="1" dirty="0">
                  <a:solidFill>
                    <a:schemeClr val="tx1"/>
                  </a:solidFill>
                  <a:latin typeface="Arial" pitchFamily="34" charset="0"/>
                </a:rPr>
                <a:t>Industrial</a:t>
              </a:r>
            </a:p>
          </p:txBody>
        </p:sp>
        <p:sp>
          <p:nvSpPr>
            <p:cNvPr id="254" name="Text Box 222">
              <a:extLst>
                <a:ext uri="{FF2B5EF4-FFF2-40B4-BE49-F238E27FC236}">
                  <a16:creationId xmlns:a16="http://schemas.microsoft.com/office/drawing/2014/main" id="{EAF25442-B380-415D-9E94-93186AAD9F23}"/>
                </a:ext>
              </a:extLst>
            </p:cNvPr>
            <p:cNvSpPr txBox="1">
              <a:spLocks noChangeArrowheads="1"/>
            </p:cNvSpPr>
            <p:nvPr/>
          </p:nvSpPr>
          <p:spPr bwMode="auto">
            <a:xfrm>
              <a:off x="7137192" y="2451664"/>
              <a:ext cx="1415772" cy="369332"/>
            </a:xfrm>
            <a:prstGeom prst="rect">
              <a:avLst/>
            </a:prstGeom>
            <a:noFill/>
            <a:ln w="9525">
              <a:noFill/>
              <a:miter lim="800000"/>
              <a:headEnd/>
              <a:tailEnd/>
            </a:ln>
          </p:spPr>
          <p:txBody>
            <a:bodyPr wrap="none">
              <a:spAutoFit/>
            </a:bodyPr>
            <a:lstStyle/>
            <a:p>
              <a:pPr algn="ctr" eaLnBrk="0" hangingPunct="0"/>
              <a:r>
                <a:rPr lang="en-US" b="1" dirty="0">
                  <a:solidFill>
                    <a:schemeClr val="tx1"/>
                  </a:solidFill>
                  <a:latin typeface="Arial" pitchFamily="34" charset="0"/>
                </a:rPr>
                <a:t>Residential</a:t>
              </a:r>
            </a:p>
          </p:txBody>
        </p:sp>
        <p:sp>
          <p:nvSpPr>
            <p:cNvPr id="256" name="Rectangle 219">
              <a:extLst>
                <a:ext uri="{FF2B5EF4-FFF2-40B4-BE49-F238E27FC236}">
                  <a16:creationId xmlns:a16="http://schemas.microsoft.com/office/drawing/2014/main" id="{B4920C7B-D1AE-439D-B11B-F630F32A520D}"/>
                </a:ext>
              </a:extLst>
            </p:cNvPr>
            <p:cNvSpPr txBox="1">
              <a:spLocks noChangeArrowheads="1"/>
            </p:cNvSpPr>
            <p:nvPr/>
          </p:nvSpPr>
          <p:spPr>
            <a:xfrm>
              <a:off x="609600" y="266700"/>
              <a:ext cx="8229600" cy="8509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mn-lt"/>
                  <a:cs typeface="Times New Roman" panose="02020603050405020304" pitchFamily="18" charset="0"/>
                </a:rPr>
                <a:t>Potential Environmental Concerns Posed by Contaminated Soil and Groundwater</a:t>
              </a:r>
              <a:endParaRPr lang="en-US" dirty="0">
                <a:latin typeface="+mn-lt"/>
                <a:cs typeface="Times New Roman" panose="02020603050405020304" pitchFamily="18" charset="0"/>
              </a:endParaRPr>
            </a:p>
          </p:txBody>
        </p:sp>
      </p:grpSp>
      <p:sp>
        <p:nvSpPr>
          <p:cNvPr id="12" name="Slide Number Placeholder 11"/>
          <p:cNvSpPr>
            <a:spLocks noGrp="1"/>
          </p:cNvSpPr>
          <p:nvPr>
            <p:ph type="sldNum" sz="quarter" idx="12"/>
          </p:nvPr>
        </p:nvSpPr>
        <p:spPr/>
        <p:txBody>
          <a:bodyPr/>
          <a:lstStyle/>
          <a:p>
            <a:fld id="{77CD6BDE-A700-4CC1-A8B9-DB2FE996EB9A}" type="slidenum">
              <a:rPr lang="en-US" smtClean="0"/>
              <a:pPr/>
              <a:t>7</a:t>
            </a:fld>
            <a:endParaRPr lang="en-US"/>
          </a:p>
        </p:txBody>
      </p:sp>
    </p:spTree>
    <p:extLst>
      <p:ext uri="{BB962C8B-B14F-4D97-AF65-F5344CB8AC3E}">
        <p14:creationId xmlns:p14="http://schemas.microsoft.com/office/powerpoint/2010/main" val="35814768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8585" y="260646"/>
            <a:ext cx="7006854" cy="1508105"/>
          </a:xfrm>
          <a:prstGeom prst="rect">
            <a:avLst/>
          </a:prstGeom>
          <a:noFill/>
        </p:spPr>
        <p:txBody>
          <a:bodyPr wrap="none" rtlCol="0">
            <a:spAutoFit/>
          </a:bodyPr>
          <a:lstStyle/>
          <a:p>
            <a:pPr algn="ctr"/>
            <a:r>
              <a:rPr lang="en-US" altLang="en-US" sz="3200" b="1" dirty="0">
                <a:ea typeface="SimSun" panose="02010600030101010101" pitchFamily="2" charset="-122"/>
                <a:cs typeface="Times New Roman" panose="02020603050405020304" pitchFamily="18" charset="0"/>
              </a:rPr>
              <a:t>Environmental Hazard Evaluation and</a:t>
            </a:r>
          </a:p>
          <a:p>
            <a:pPr algn="ctr"/>
            <a:r>
              <a:rPr lang="en-US" altLang="en-US" sz="3200" b="1" dirty="0">
                <a:ea typeface="SimSun" panose="02010600030101010101" pitchFamily="2" charset="-122"/>
                <a:cs typeface="Times New Roman" panose="02020603050405020304" pitchFamily="18" charset="0"/>
              </a:rPr>
              <a:t>Environmental Action (Screening) Levels</a:t>
            </a:r>
          </a:p>
          <a:p>
            <a:pPr algn="ctr"/>
            <a:r>
              <a:rPr lang="en-US" altLang="en-US" sz="2800" b="1" dirty="0">
                <a:ea typeface="SimSun" panose="02010600030101010101" pitchFamily="2" charset="-122"/>
                <a:cs typeface="Times New Roman" panose="02020603050405020304" pitchFamily="18" charset="0"/>
              </a:rPr>
              <a:t>(aka “risk assessment”)</a:t>
            </a:r>
          </a:p>
        </p:txBody>
      </p:sp>
      <p:grpSp>
        <p:nvGrpSpPr>
          <p:cNvPr id="2" name="Group 1"/>
          <p:cNvGrpSpPr/>
          <p:nvPr/>
        </p:nvGrpSpPr>
        <p:grpSpPr>
          <a:xfrm>
            <a:off x="2104977" y="1821038"/>
            <a:ext cx="5568127" cy="4925446"/>
            <a:chOff x="2104977" y="1342471"/>
            <a:chExt cx="5568127" cy="4925446"/>
          </a:xfrm>
        </p:grpSpPr>
        <p:sp>
          <p:nvSpPr>
            <p:cNvPr id="4" name="TextBox 3">
              <a:extLst>
                <a:ext uri="{FF2B5EF4-FFF2-40B4-BE49-F238E27FC236}">
                  <a16:creationId xmlns:a16="http://schemas.microsoft.com/office/drawing/2014/main" id="{ED822EA5-3AAB-4295-B393-9DAC28D8B9CE}"/>
                </a:ext>
              </a:extLst>
            </p:cNvPr>
            <p:cNvSpPr txBox="1"/>
            <p:nvPr/>
          </p:nvSpPr>
          <p:spPr>
            <a:xfrm>
              <a:off x="2104977" y="3590261"/>
              <a:ext cx="5284716" cy="2677656"/>
            </a:xfrm>
            <a:prstGeom prst="rect">
              <a:avLst/>
            </a:prstGeom>
            <a:noFill/>
            <a:ln>
              <a:noFill/>
            </a:ln>
          </p:spPr>
          <p:txBody>
            <a:bodyPr wrap="none" rtlCol="0">
              <a:spAutoFit/>
            </a:bodyPr>
            <a:lstStyle/>
            <a:p>
              <a:r>
                <a:rPr lang="en-US" altLang="en-US" sz="2800" b="1" u="sng" dirty="0">
                  <a:ea typeface="SimSun" panose="02010600030101010101" pitchFamily="2" charset="-122"/>
                  <a:cs typeface="Times New Roman" panose="02020603050405020304" pitchFamily="18" charset="0"/>
                </a:rPr>
                <a:t>Separate Models and Approaches:</a:t>
              </a:r>
            </a:p>
            <a:p>
              <a:pPr marL="457200" indent="-457200">
                <a:buFont typeface="Arial" panose="020B0604020202020204" pitchFamily="34" charset="0"/>
                <a:buChar char="•"/>
              </a:pPr>
              <a:r>
                <a:rPr lang="en-US" altLang="en-US" sz="2800" b="1" dirty="0">
                  <a:ea typeface="SimSun" panose="02010600030101010101" pitchFamily="2" charset="-122"/>
                  <a:cs typeface="Times New Roman" panose="02020603050405020304" pitchFamily="18" charset="0"/>
                </a:rPr>
                <a:t>Direct exposure;</a:t>
              </a:r>
            </a:p>
            <a:p>
              <a:pPr marL="457200" indent="-457200">
                <a:buFont typeface="Arial" panose="020B0604020202020204" pitchFamily="34" charset="0"/>
                <a:buChar char="•"/>
              </a:pPr>
              <a:r>
                <a:rPr lang="en-US" altLang="en-US" sz="2800" b="1" dirty="0">
                  <a:ea typeface="SimSun" panose="02010600030101010101" pitchFamily="2" charset="-122"/>
                  <a:cs typeface="Times New Roman" panose="02020603050405020304" pitchFamily="18" charset="0"/>
                </a:rPr>
                <a:t>Vapor intrusion;</a:t>
              </a:r>
            </a:p>
            <a:p>
              <a:pPr marL="457200" indent="-457200">
                <a:buFont typeface="Arial" panose="020B0604020202020204" pitchFamily="34" charset="0"/>
                <a:buChar char="•"/>
              </a:pPr>
              <a:r>
                <a:rPr lang="en-US" altLang="en-US" sz="2800" b="1" dirty="0">
                  <a:ea typeface="SimSun" panose="02010600030101010101" pitchFamily="2" charset="-122"/>
                  <a:cs typeface="Times New Roman" panose="02020603050405020304" pitchFamily="18" charset="0"/>
                </a:rPr>
                <a:t>Leaching;</a:t>
              </a:r>
            </a:p>
            <a:p>
              <a:pPr marL="457200" indent="-457200">
                <a:buFont typeface="Arial" panose="020B0604020202020204" pitchFamily="34" charset="0"/>
                <a:buChar char="•"/>
              </a:pPr>
              <a:r>
                <a:rPr lang="en-US" altLang="en-US" sz="2800" b="1" dirty="0">
                  <a:ea typeface="SimSun" panose="02010600030101010101" pitchFamily="2" charset="-122"/>
                  <a:cs typeface="Times New Roman" panose="02020603050405020304" pitchFamily="18" charset="0"/>
                </a:rPr>
                <a:t>Gross contamination;</a:t>
              </a:r>
            </a:p>
            <a:p>
              <a:pPr marL="457200" indent="-457200">
                <a:buFont typeface="Arial" panose="020B0604020202020204" pitchFamily="34" charset="0"/>
                <a:buChar char="•"/>
              </a:pPr>
              <a:r>
                <a:rPr lang="en-US" altLang="en-US" sz="2800" b="1" dirty="0" err="1">
                  <a:ea typeface="SimSun" panose="02010600030101010101" pitchFamily="2" charset="-122"/>
                  <a:cs typeface="Times New Roman" panose="02020603050405020304" pitchFamily="18" charset="0"/>
                </a:rPr>
                <a:t>Ecotoxicity</a:t>
              </a:r>
              <a:r>
                <a:rPr lang="en-US" altLang="en-US" sz="2800" b="1" dirty="0">
                  <a:ea typeface="SimSun" panose="02010600030101010101" pitchFamily="2" charset="-122"/>
                  <a:cs typeface="Times New Roman" panose="02020603050405020304" pitchFamily="18" charset="0"/>
                </a:rPr>
                <a:t> (site-specific).</a:t>
              </a:r>
            </a:p>
          </p:txBody>
        </p:sp>
        <p:sp>
          <p:nvSpPr>
            <p:cNvPr id="7" name="TextBox 6">
              <a:extLst>
                <a:ext uri="{FF2B5EF4-FFF2-40B4-BE49-F238E27FC236}">
                  <a16:creationId xmlns:a16="http://schemas.microsoft.com/office/drawing/2014/main" id="{ED822EA5-3AAB-4295-B393-9DAC28D8B9CE}"/>
                </a:ext>
              </a:extLst>
            </p:cNvPr>
            <p:cNvSpPr txBox="1"/>
            <p:nvPr/>
          </p:nvSpPr>
          <p:spPr>
            <a:xfrm>
              <a:off x="2104977" y="1342471"/>
              <a:ext cx="5568127" cy="2246769"/>
            </a:xfrm>
            <a:prstGeom prst="rect">
              <a:avLst/>
            </a:prstGeom>
            <a:noFill/>
            <a:ln>
              <a:noFill/>
            </a:ln>
          </p:spPr>
          <p:txBody>
            <a:bodyPr wrap="none" rtlCol="0">
              <a:spAutoFit/>
            </a:bodyPr>
            <a:lstStyle/>
            <a:p>
              <a:r>
                <a:rPr lang="en-US" altLang="en-US" sz="2800" b="1" u="sng" dirty="0">
                  <a:ea typeface="SimSun" panose="02010600030101010101" pitchFamily="2" charset="-122"/>
                  <a:cs typeface="Times New Roman" panose="02020603050405020304" pitchFamily="18" charset="0"/>
                </a:rPr>
                <a:t>Example Information Needs:</a:t>
              </a:r>
            </a:p>
            <a:p>
              <a:pPr marL="457200" indent="-457200">
                <a:buFont typeface="Arial" panose="020B0604020202020204" pitchFamily="34" charset="0"/>
                <a:buChar char="•"/>
              </a:pPr>
              <a:r>
                <a:rPr lang="en-US" altLang="en-US" sz="2800" b="1" dirty="0">
                  <a:ea typeface="SimSun" panose="02010600030101010101" pitchFamily="2" charset="-122"/>
                  <a:cs typeface="Times New Roman" panose="02020603050405020304" pitchFamily="18" charset="0"/>
                </a:rPr>
                <a:t>Toxicity Factors;</a:t>
              </a:r>
            </a:p>
            <a:p>
              <a:pPr marL="457200" indent="-457200">
                <a:buFont typeface="Arial" panose="020B0604020202020204" pitchFamily="34" charset="0"/>
                <a:buChar char="•"/>
              </a:pPr>
              <a:r>
                <a:rPr lang="en-US" altLang="en-US" sz="2800" b="1" dirty="0">
                  <a:ea typeface="SimSun" panose="02010600030101010101" pitchFamily="2" charset="-122"/>
                  <a:cs typeface="Times New Roman" panose="02020603050405020304" pitchFamily="18" charset="0"/>
                </a:rPr>
                <a:t>Physiochemical Constants;</a:t>
              </a:r>
            </a:p>
            <a:p>
              <a:pPr marL="457200" indent="-457200">
                <a:buFont typeface="Arial" panose="020B0604020202020204" pitchFamily="34" charset="0"/>
                <a:buChar char="•"/>
              </a:pPr>
              <a:r>
                <a:rPr lang="en-US" altLang="en-US" sz="2800" b="1" dirty="0">
                  <a:ea typeface="SimSun" panose="02010600030101010101" pitchFamily="2" charset="-122"/>
                  <a:cs typeface="Times New Roman" panose="02020603050405020304" pitchFamily="18" charset="0"/>
                </a:rPr>
                <a:t>Exposure Assumptions;</a:t>
              </a:r>
            </a:p>
            <a:p>
              <a:pPr marL="457200" indent="-457200">
                <a:buFont typeface="Arial" panose="020B0604020202020204" pitchFamily="34" charset="0"/>
                <a:buChar char="•"/>
              </a:pPr>
              <a:r>
                <a:rPr lang="en-US" altLang="en-US" sz="2800" b="1" dirty="0">
                  <a:ea typeface="SimSun" panose="02010600030101010101" pitchFamily="2" charset="-122"/>
                  <a:cs typeface="Times New Roman" panose="02020603050405020304" pitchFamily="18" charset="0"/>
                </a:rPr>
                <a:t>Soil and groundwater properties.</a:t>
              </a:r>
            </a:p>
          </p:txBody>
        </p:sp>
      </p:grpSp>
      <p:sp>
        <p:nvSpPr>
          <p:cNvPr id="3" name="Slide Number Placeholder 2"/>
          <p:cNvSpPr>
            <a:spLocks noGrp="1"/>
          </p:cNvSpPr>
          <p:nvPr>
            <p:ph type="sldNum" sz="quarter" idx="12"/>
          </p:nvPr>
        </p:nvSpPr>
        <p:spPr/>
        <p:txBody>
          <a:bodyPr/>
          <a:lstStyle/>
          <a:p>
            <a:fld id="{77CD6BDE-A700-4CC1-A8B9-DB2FE996EB9A}" type="slidenum">
              <a:rPr lang="en-US" smtClean="0"/>
              <a:pPr/>
              <a:t>8</a:t>
            </a:fld>
            <a:endParaRPr lang="en-US"/>
          </a:p>
        </p:txBody>
      </p:sp>
    </p:spTree>
    <p:extLst>
      <p:ext uri="{BB962C8B-B14F-4D97-AF65-F5344CB8AC3E}">
        <p14:creationId xmlns:p14="http://schemas.microsoft.com/office/powerpoint/2010/main" val="1134597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8"/>
          <p:cNvSpPr>
            <a:spLocks noChangeArrowheads="1"/>
          </p:cNvSpPr>
          <p:nvPr/>
        </p:nvSpPr>
        <p:spPr bwMode="auto">
          <a:xfrm>
            <a:off x="0" y="4311650"/>
            <a:ext cx="9144000" cy="2590800"/>
          </a:xfrm>
          <a:prstGeom prst="rect">
            <a:avLst/>
          </a:prstGeom>
          <a:solidFill>
            <a:srgbClr val="0070C0"/>
          </a:solidFill>
          <a:ln w="9525" algn="ctr">
            <a:solidFill>
              <a:schemeClr val="tx1"/>
            </a:solidFill>
            <a:round/>
            <a:headEnd/>
            <a:tailEnd/>
          </a:ln>
        </p:spPr>
        <p:txBody>
          <a:bodyPr/>
          <a:lstStyle/>
          <a:p>
            <a:pPr eaLnBrk="0" fontAlgn="base" hangingPunct="0">
              <a:spcBef>
                <a:spcPct val="0"/>
              </a:spcBef>
              <a:spcAft>
                <a:spcPct val="0"/>
              </a:spcAft>
            </a:pPr>
            <a:endParaRPr lang="en-US" sz="4000" b="1">
              <a:solidFill>
                <a:srgbClr val="FFFF00"/>
              </a:solidFill>
            </a:endParaRPr>
          </a:p>
        </p:txBody>
      </p:sp>
      <p:sp>
        <p:nvSpPr>
          <p:cNvPr id="22531" name="Rectangle 2"/>
          <p:cNvSpPr>
            <a:spLocks noChangeArrowheads="1"/>
          </p:cNvSpPr>
          <p:nvPr/>
        </p:nvSpPr>
        <p:spPr bwMode="auto">
          <a:xfrm>
            <a:off x="0" y="0"/>
            <a:ext cx="9144000" cy="2895600"/>
          </a:xfrm>
          <a:prstGeom prst="rect">
            <a:avLst/>
          </a:prstGeom>
          <a:solidFill>
            <a:srgbClr val="339966"/>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4000" b="1">
              <a:solidFill>
                <a:srgbClr val="FFFF00"/>
              </a:solidFill>
            </a:endParaRPr>
          </a:p>
        </p:txBody>
      </p:sp>
      <p:sp>
        <p:nvSpPr>
          <p:cNvPr id="22532" name="Rectangle 3"/>
          <p:cNvSpPr>
            <a:spLocks noGrp="1" noChangeArrowheads="1"/>
          </p:cNvSpPr>
          <p:nvPr>
            <p:ph type="title"/>
          </p:nvPr>
        </p:nvSpPr>
        <p:spPr>
          <a:xfrm>
            <a:off x="0" y="76199"/>
            <a:ext cx="4572000" cy="1004887"/>
          </a:xfrm>
        </p:spPr>
        <p:txBody>
          <a:bodyPr/>
          <a:lstStyle/>
          <a:p>
            <a:pPr algn="l"/>
            <a:r>
              <a:rPr lang="en-US" sz="2400" b="1" dirty="0">
                <a:solidFill>
                  <a:schemeClr val="tx1"/>
                </a:solidFill>
                <a:latin typeface="+mn-lt"/>
                <a:cs typeface="Times New Roman" panose="02020603050405020304" pitchFamily="18" charset="0"/>
              </a:rPr>
              <a:t>Benzene Risk-Based Action Levels (residential setting, HDOH 2017)</a:t>
            </a:r>
          </a:p>
        </p:txBody>
      </p:sp>
      <p:sp>
        <p:nvSpPr>
          <p:cNvPr id="22533" name="Rectangle 4"/>
          <p:cNvSpPr>
            <a:spLocks noChangeArrowheads="1"/>
          </p:cNvSpPr>
          <p:nvPr/>
        </p:nvSpPr>
        <p:spPr bwMode="auto">
          <a:xfrm>
            <a:off x="0" y="2895600"/>
            <a:ext cx="9144000" cy="1416050"/>
          </a:xfrm>
          <a:prstGeom prst="rect">
            <a:avLst/>
          </a:prstGeom>
          <a:solidFill>
            <a:srgbClr val="996633"/>
          </a:solidFill>
          <a:ln w="12700">
            <a:noFill/>
            <a:miter lim="800000"/>
            <a:headEnd/>
            <a:tailEnd/>
          </a:ln>
        </p:spPr>
        <p:txBody>
          <a:bodyPr wrap="none" anchor="ctr"/>
          <a:lstStyle/>
          <a:p>
            <a:pPr algn="ctr" eaLnBrk="0" fontAlgn="base" hangingPunct="0">
              <a:spcBef>
                <a:spcPct val="0"/>
              </a:spcBef>
              <a:spcAft>
                <a:spcPct val="0"/>
              </a:spcAft>
            </a:pPr>
            <a:endParaRPr lang="en-US" sz="4000" b="1">
              <a:solidFill>
                <a:srgbClr val="FFFF00"/>
              </a:solidFill>
            </a:endParaRPr>
          </a:p>
        </p:txBody>
      </p:sp>
      <p:sp>
        <p:nvSpPr>
          <p:cNvPr id="22534" name="Rectangle 5"/>
          <p:cNvSpPr>
            <a:spLocks noChangeArrowheads="1"/>
          </p:cNvSpPr>
          <p:nvPr/>
        </p:nvSpPr>
        <p:spPr bwMode="auto">
          <a:xfrm>
            <a:off x="0" y="0"/>
            <a:ext cx="9144000" cy="2895600"/>
          </a:xfrm>
          <a:prstGeom prst="rect">
            <a:avLst/>
          </a:prstGeom>
          <a:noFill/>
          <a:ln w="9525">
            <a:noFill/>
            <a:miter lim="800000"/>
            <a:headEnd/>
            <a:tailEnd/>
          </a:ln>
        </p:spPr>
        <p:txBody>
          <a:bodyPr wrap="none" anchor="ctr"/>
          <a:lstStyle/>
          <a:p>
            <a:pPr eaLnBrk="0" fontAlgn="base" hangingPunct="0">
              <a:spcBef>
                <a:spcPct val="0"/>
              </a:spcBef>
              <a:spcAft>
                <a:spcPct val="0"/>
              </a:spcAft>
            </a:pPr>
            <a:endParaRPr lang="en-US" sz="4000" b="1">
              <a:solidFill>
                <a:srgbClr val="FFFF00"/>
              </a:solidFill>
            </a:endParaRPr>
          </a:p>
        </p:txBody>
      </p:sp>
      <p:sp>
        <p:nvSpPr>
          <p:cNvPr id="22535" name="Rectangle 6"/>
          <p:cNvSpPr>
            <a:spLocks noChangeArrowheads="1"/>
          </p:cNvSpPr>
          <p:nvPr/>
        </p:nvSpPr>
        <p:spPr bwMode="auto">
          <a:xfrm>
            <a:off x="0" y="4267200"/>
            <a:ext cx="9144000" cy="2590800"/>
          </a:xfrm>
          <a:prstGeom prst="rect">
            <a:avLst/>
          </a:prstGeom>
          <a:noFill/>
          <a:ln w="9525">
            <a:noFill/>
            <a:miter lim="800000"/>
            <a:headEnd/>
            <a:tailEnd/>
          </a:ln>
        </p:spPr>
        <p:txBody>
          <a:bodyPr wrap="none" anchor="ctr"/>
          <a:lstStyle/>
          <a:p>
            <a:pPr algn="ctr" eaLnBrk="0" fontAlgn="base" hangingPunct="0">
              <a:spcBef>
                <a:spcPct val="20000"/>
              </a:spcBef>
              <a:spcAft>
                <a:spcPct val="0"/>
              </a:spcAft>
              <a:buFontTx/>
              <a:buChar char="•"/>
            </a:pPr>
            <a:endParaRPr kumimoji="1" lang="en-US" sz="3000">
              <a:solidFill>
                <a:srgbClr val="000000"/>
              </a:solidFill>
            </a:endParaRPr>
          </a:p>
        </p:txBody>
      </p:sp>
      <p:grpSp>
        <p:nvGrpSpPr>
          <p:cNvPr id="2" name="Group 7"/>
          <p:cNvGrpSpPr>
            <a:grpSpLocks/>
          </p:cNvGrpSpPr>
          <p:nvPr/>
        </p:nvGrpSpPr>
        <p:grpSpPr bwMode="auto">
          <a:xfrm>
            <a:off x="0" y="1600200"/>
            <a:ext cx="4572000" cy="4033838"/>
            <a:chOff x="0" y="1008"/>
            <a:chExt cx="2880" cy="2541"/>
          </a:xfrm>
        </p:grpSpPr>
        <p:sp>
          <p:nvSpPr>
            <p:cNvPr id="22563" name="Line 8"/>
            <p:cNvSpPr>
              <a:spLocks noChangeShapeType="1"/>
            </p:cNvSpPr>
            <p:nvPr/>
          </p:nvSpPr>
          <p:spPr bwMode="auto">
            <a:xfrm flipH="1">
              <a:off x="1200" y="3024"/>
              <a:ext cx="672" cy="0"/>
            </a:xfrm>
            <a:prstGeom prst="line">
              <a:avLst/>
            </a:prstGeom>
            <a:noFill/>
            <a:ln w="63500">
              <a:solidFill>
                <a:srgbClr val="00FF00"/>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grpSp>
          <p:nvGrpSpPr>
            <p:cNvPr id="3" name="Group 9"/>
            <p:cNvGrpSpPr>
              <a:grpSpLocks/>
            </p:cNvGrpSpPr>
            <p:nvPr/>
          </p:nvGrpSpPr>
          <p:grpSpPr bwMode="auto">
            <a:xfrm>
              <a:off x="0" y="1008"/>
              <a:ext cx="1296" cy="2541"/>
              <a:chOff x="0" y="1008"/>
              <a:chExt cx="1296" cy="2541"/>
            </a:xfrm>
          </p:grpSpPr>
          <p:sp>
            <p:nvSpPr>
              <p:cNvPr id="22566" name="Text Box 10"/>
              <p:cNvSpPr txBox="1">
                <a:spLocks noChangeArrowheads="1"/>
              </p:cNvSpPr>
              <p:nvPr/>
            </p:nvSpPr>
            <p:spPr bwMode="auto">
              <a:xfrm>
                <a:off x="0" y="2832"/>
                <a:ext cx="1200" cy="717"/>
              </a:xfrm>
              <a:prstGeom prst="rect">
                <a:avLst/>
              </a:prstGeom>
              <a:solidFill>
                <a:srgbClr val="00FF00"/>
              </a:solidFill>
              <a:ln w="12700">
                <a:solidFill>
                  <a:srgbClr val="00FF00"/>
                </a:solidFill>
                <a:miter lim="800000"/>
                <a:headEnd/>
                <a:tailEnd/>
              </a:ln>
            </p:spPr>
            <p:txBody>
              <a:bodyPr wrap="square">
                <a:spAutoFit/>
              </a:bodyPr>
              <a:lstStyle/>
              <a:p>
                <a:pPr algn="ctr" eaLnBrk="0" fontAlgn="base" hangingPunct="0">
                  <a:spcBef>
                    <a:spcPct val="0"/>
                  </a:spcBef>
                  <a:spcAft>
                    <a:spcPct val="0"/>
                  </a:spcAft>
                </a:pPr>
                <a:r>
                  <a:rPr kumimoji="1" lang="en-US" sz="2400" b="1" dirty="0">
                    <a:solidFill>
                      <a:srgbClr val="000000"/>
                    </a:solidFill>
                  </a:rPr>
                  <a:t>Aquatic Habitats</a:t>
                </a:r>
              </a:p>
              <a:p>
                <a:pPr algn="ctr" eaLnBrk="0" fontAlgn="base" hangingPunct="0">
                  <a:spcBef>
                    <a:spcPct val="0"/>
                  </a:spcBef>
                  <a:spcAft>
                    <a:spcPct val="0"/>
                  </a:spcAft>
                </a:pPr>
                <a:r>
                  <a:rPr kumimoji="1" lang="en-US" sz="2000" b="1" dirty="0">
                    <a:solidFill>
                      <a:srgbClr val="000000"/>
                    </a:solidFill>
                  </a:rPr>
                  <a:t>71 µg/L</a:t>
                </a:r>
              </a:p>
            </p:txBody>
          </p:sp>
          <p:sp>
            <p:nvSpPr>
              <p:cNvPr id="22567" name="Text Box 11"/>
              <p:cNvSpPr txBox="1">
                <a:spLocks noChangeArrowheads="1"/>
              </p:cNvSpPr>
              <p:nvPr/>
            </p:nvSpPr>
            <p:spPr bwMode="auto">
              <a:xfrm>
                <a:off x="144" y="1008"/>
                <a:ext cx="1152" cy="717"/>
              </a:xfrm>
              <a:prstGeom prst="rect">
                <a:avLst/>
              </a:prstGeom>
              <a:solidFill>
                <a:srgbClr val="00FF00"/>
              </a:solidFill>
              <a:ln w="12700">
                <a:solidFill>
                  <a:srgbClr val="00FF00"/>
                </a:solidFill>
                <a:miter lim="800000"/>
                <a:headEnd/>
                <a:tailEnd/>
              </a:ln>
            </p:spPr>
            <p:txBody>
              <a:bodyPr>
                <a:spAutoFit/>
              </a:bodyPr>
              <a:lstStyle/>
              <a:p>
                <a:pPr algn="ctr" eaLnBrk="0" fontAlgn="base" hangingPunct="0">
                  <a:spcBef>
                    <a:spcPct val="0"/>
                  </a:spcBef>
                  <a:spcAft>
                    <a:spcPct val="0"/>
                  </a:spcAft>
                </a:pPr>
                <a:r>
                  <a:rPr kumimoji="1" lang="en-US" sz="2400" b="1" dirty="0">
                    <a:solidFill>
                      <a:srgbClr val="000000"/>
                    </a:solidFill>
                  </a:rPr>
                  <a:t>Terrestrial</a:t>
                </a:r>
              </a:p>
              <a:p>
                <a:pPr algn="ctr" eaLnBrk="0" fontAlgn="base" hangingPunct="0">
                  <a:spcBef>
                    <a:spcPct val="0"/>
                  </a:spcBef>
                  <a:spcAft>
                    <a:spcPct val="0"/>
                  </a:spcAft>
                </a:pPr>
                <a:r>
                  <a:rPr kumimoji="1" lang="en-US" sz="2400" b="1" dirty="0">
                    <a:solidFill>
                      <a:srgbClr val="000000"/>
                    </a:solidFill>
                  </a:rPr>
                  <a:t> Habitats</a:t>
                </a:r>
              </a:p>
              <a:p>
                <a:pPr algn="ctr" eaLnBrk="0" fontAlgn="base" hangingPunct="0">
                  <a:spcBef>
                    <a:spcPct val="0"/>
                  </a:spcBef>
                  <a:spcAft>
                    <a:spcPct val="0"/>
                  </a:spcAft>
                </a:pPr>
                <a:r>
                  <a:rPr kumimoji="1" lang="en-US" sz="2000" b="1" dirty="0">
                    <a:solidFill>
                      <a:srgbClr val="000000"/>
                    </a:solidFill>
                  </a:rPr>
                  <a:t>(site specific)</a:t>
                </a:r>
              </a:p>
            </p:txBody>
          </p:sp>
        </p:grpSp>
        <p:sp>
          <p:nvSpPr>
            <p:cNvPr id="22565" name="Line 12"/>
            <p:cNvSpPr>
              <a:spLocks noChangeShapeType="1"/>
            </p:cNvSpPr>
            <p:nvPr/>
          </p:nvSpPr>
          <p:spPr bwMode="auto">
            <a:xfrm flipH="1" flipV="1">
              <a:off x="1296" y="1536"/>
              <a:ext cx="1584" cy="336"/>
            </a:xfrm>
            <a:prstGeom prst="line">
              <a:avLst/>
            </a:prstGeom>
            <a:noFill/>
            <a:ln w="63500">
              <a:solidFill>
                <a:srgbClr val="00FF00"/>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grpSp>
      <p:grpSp>
        <p:nvGrpSpPr>
          <p:cNvPr id="4" name="Group 45"/>
          <p:cNvGrpSpPr>
            <a:grpSpLocks/>
          </p:cNvGrpSpPr>
          <p:nvPr/>
        </p:nvGrpSpPr>
        <p:grpSpPr bwMode="auto">
          <a:xfrm>
            <a:off x="2667000" y="3505200"/>
            <a:ext cx="3581400" cy="990600"/>
            <a:chOff x="1680" y="2208"/>
            <a:chExt cx="2256" cy="624"/>
          </a:xfrm>
        </p:grpSpPr>
        <p:sp>
          <p:nvSpPr>
            <p:cNvPr id="22561" name="Line 14"/>
            <p:cNvSpPr>
              <a:spLocks noChangeShapeType="1"/>
            </p:cNvSpPr>
            <p:nvPr/>
          </p:nvSpPr>
          <p:spPr bwMode="auto">
            <a:xfrm>
              <a:off x="2881" y="2208"/>
              <a:ext cx="0" cy="624"/>
            </a:xfrm>
            <a:prstGeom prst="line">
              <a:avLst/>
            </a:prstGeom>
            <a:noFill/>
            <a:ln w="63500">
              <a:solidFill>
                <a:srgbClr val="00FFFF"/>
              </a:solidFill>
              <a:round/>
              <a:headEnd/>
              <a:tailEnd type="triangle" w="med" len="med"/>
            </a:ln>
          </p:spPr>
          <p:txBody>
            <a:bodyPr>
              <a:spAutoFit/>
            </a:bodyPr>
            <a:lstStyle/>
            <a:p>
              <a:pPr fontAlgn="base">
                <a:spcBef>
                  <a:spcPct val="0"/>
                </a:spcBef>
                <a:spcAft>
                  <a:spcPct val="0"/>
                </a:spcAft>
              </a:pPr>
              <a:endParaRPr lang="en-US" sz="4000" b="1">
                <a:solidFill>
                  <a:srgbClr val="FFFF00"/>
                </a:solidFill>
              </a:endParaRPr>
            </a:p>
          </p:txBody>
        </p:sp>
        <p:sp>
          <p:nvSpPr>
            <p:cNvPr id="22562" name="Text Box 15"/>
            <p:cNvSpPr txBox="1">
              <a:spLocks noChangeArrowheads="1"/>
            </p:cNvSpPr>
            <p:nvPr/>
          </p:nvSpPr>
          <p:spPr bwMode="auto">
            <a:xfrm>
              <a:off x="1680" y="2304"/>
              <a:ext cx="2256" cy="291"/>
            </a:xfrm>
            <a:prstGeom prst="rect">
              <a:avLst/>
            </a:prstGeom>
            <a:solidFill>
              <a:srgbClr val="00FFFF"/>
            </a:solidFill>
            <a:ln w="63500" algn="ctr">
              <a:solidFill>
                <a:srgbClr val="FF0000"/>
              </a:solidFill>
              <a:miter lim="800000"/>
              <a:headEnd/>
              <a:tailEnd/>
            </a:ln>
          </p:spPr>
          <p:txBody>
            <a:bodyPr>
              <a:spAutoFit/>
            </a:bodyPr>
            <a:lstStyle/>
            <a:p>
              <a:pPr algn="ctr" eaLnBrk="0" fontAlgn="base" hangingPunct="0">
                <a:spcBef>
                  <a:spcPct val="50000"/>
                </a:spcBef>
                <a:spcAft>
                  <a:spcPct val="0"/>
                </a:spcAft>
              </a:pPr>
              <a:r>
                <a:rPr kumimoji="1" lang="en-US" sz="2400" b="1" dirty="0">
                  <a:solidFill>
                    <a:srgbClr val="000000"/>
                  </a:solidFill>
                </a:rPr>
                <a:t>Leaching: </a:t>
              </a:r>
              <a:r>
                <a:rPr kumimoji="1" lang="en-US" sz="2000" b="1" dirty="0">
                  <a:solidFill>
                    <a:srgbClr val="000000"/>
                  </a:solidFill>
                </a:rPr>
                <a:t>0.30 mg/kg</a:t>
              </a:r>
            </a:p>
          </p:txBody>
        </p:sp>
      </p:grpSp>
      <p:sp>
        <p:nvSpPr>
          <p:cNvPr id="22538" name="Text Box 16"/>
          <p:cNvSpPr txBox="1">
            <a:spLocks noChangeArrowheads="1"/>
          </p:cNvSpPr>
          <p:nvPr/>
        </p:nvSpPr>
        <p:spPr bwMode="auto">
          <a:xfrm>
            <a:off x="6781800" y="152400"/>
            <a:ext cx="2362200" cy="523220"/>
          </a:xfrm>
          <a:prstGeom prst="rect">
            <a:avLst/>
          </a:prstGeom>
          <a:solidFill>
            <a:srgbClr val="FFFF00"/>
          </a:solidFill>
          <a:ln w="12700">
            <a:solidFill>
              <a:srgbClr val="000000"/>
            </a:solidFill>
            <a:miter lim="800000"/>
            <a:headEnd/>
            <a:tailEnd/>
          </a:ln>
        </p:spPr>
        <p:txBody>
          <a:bodyPr>
            <a:spAutoFit/>
          </a:bodyPr>
          <a:lstStyle/>
          <a:p>
            <a:pPr algn="ctr" eaLnBrk="0" fontAlgn="base" hangingPunct="0">
              <a:spcBef>
                <a:spcPct val="50000"/>
              </a:spcBef>
              <a:spcAft>
                <a:spcPct val="0"/>
              </a:spcAft>
            </a:pPr>
            <a:r>
              <a:rPr kumimoji="1" lang="en-US" sz="2800" b="1" dirty="0">
                <a:solidFill>
                  <a:srgbClr val="000000"/>
                </a:solidFill>
              </a:rPr>
              <a:t>INDOOR AIR</a:t>
            </a:r>
            <a:endParaRPr kumimoji="1" lang="en-US" sz="2400" b="1" dirty="0">
              <a:solidFill>
                <a:srgbClr val="000000"/>
              </a:solidFill>
            </a:endParaRPr>
          </a:p>
        </p:txBody>
      </p:sp>
      <p:sp>
        <p:nvSpPr>
          <p:cNvPr id="22539" name="Text Box 17"/>
          <p:cNvSpPr txBox="1">
            <a:spLocks noChangeArrowheads="1"/>
          </p:cNvSpPr>
          <p:nvPr/>
        </p:nvSpPr>
        <p:spPr bwMode="auto">
          <a:xfrm>
            <a:off x="6934200" y="2971800"/>
            <a:ext cx="2057400" cy="519113"/>
          </a:xfrm>
          <a:prstGeom prst="rect">
            <a:avLst/>
          </a:prstGeom>
          <a:solidFill>
            <a:srgbClr val="FFFF00"/>
          </a:solidFill>
          <a:ln w="12700">
            <a:noFill/>
            <a:miter lim="800000"/>
            <a:headEnd/>
            <a:tailEnd/>
          </a:ln>
        </p:spPr>
        <p:txBody>
          <a:bodyPr>
            <a:spAutoFit/>
          </a:bodyPr>
          <a:lstStyle/>
          <a:p>
            <a:pPr algn="ctr" eaLnBrk="0" fontAlgn="base" hangingPunct="0">
              <a:spcBef>
                <a:spcPct val="50000"/>
              </a:spcBef>
              <a:spcAft>
                <a:spcPct val="0"/>
              </a:spcAft>
            </a:pPr>
            <a:r>
              <a:rPr kumimoji="1" lang="en-US" sz="2800" b="1" dirty="0">
                <a:solidFill>
                  <a:srgbClr val="000000"/>
                </a:solidFill>
              </a:rPr>
              <a:t>SOIL GAS</a:t>
            </a:r>
          </a:p>
        </p:txBody>
      </p:sp>
      <p:grpSp>
        <p:nvGrpSpPr>
          <p:cNvPr id="5" name="Group 44"/>
          <p:cNvGrpSpPr>
            <a:grpSpLocks/>
          </p:cNvGrpSpPr>
          <p:nvPr/>
        </p:nvGrpSpPr>
        <p:grpSpPr bwMode="auto">
          <a:xfrm>
            <a:off x="2209800" y="1219200"/>
            <a:ext cx="2362200" cy="5440363"/>
            <a:chOff x="1392" y="768"/>
            <a:chExt cx="1488" cy="3427"/>
          </a:xfrm>
        </p:grpSpPr>
        <p:sp>
          <p:nvSpPr>
            <p:cNvPr id="22557" name="Line 19"/>
            <p:cNvSpPr>
              <a:spLocks noChangeShapeType="1"/>
            </p:cNvSpPr>
            <p:nvPr/>
          </p:nvSpPr>
          <p:spPr bwMode="auto">
            <a:xfrm flipH="1">
              <a:off x="2031" y="3120"/>
              <a:ext cx="849" cy="576"/>
            </a:xfrm>
            <a:prstGeom prst="line">
              <a:avLst/>
            </a:prstGeom>
            <a:noFill/>
            <a:ln w="63500">
              <a:solidFill>
                <a:srgbClr val="EAEAEA"/>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sp>
          <p:nvSpPr>
            <p:cNvPr id="22558" name="Line 20"/>
            <p:cNvSpPr>
              <a:spLocks noChangeShapeType="1"/>
            </p:cNvSpPr>
            <p:nvPr/>
          </p:nvSpPr>
          <p:spPr bwMode="auto">
            <a:xfrm flipH="1" flipV="1">
              <a:off x="2016" y="1296"/>
              <a:ext cx="864" cy="576"/>
            </a:xfrm>
            <a:prstGeom prst="line">
              <a:avLst/>
            </a:prstGeom>
            <a:noFill/>
            <a:ln w="63500">
              <a:solidFill>
                <a:srgbClr val="EAEAEA"/>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sp>
          <p:nvSpPr>
            <p:cNvPr id="22559" name="Text Box 21"/>
            <p:cNvSpPr txBox="1">
              <a:spLocks noChangeArrowheads="1"/>
            </p:cNvSpPr>
            <p:nvPr/>
          </p:nvSpPr>
          <p:spPr bwMode="auto">
            <a:xfrm>
              <a:off x="1392" y="3710"/>
              <a:ext cx="1266" cy="485"/>
            </a:xfrm>
            <a:prstGeom prst="rect">
              <a:avLst/>
            </a:prstGeom>
            <a:solidFill>
              <a:srgbClr val="EAEAEA"/>
            </a:solidFill>
            <a:ln w="9525">
              <a:solidFill>
                <a:schemeClr val="tx1"/>
              </a:solidFill>
              <a:miter lim="800000"/>
              <a:headEnd/>
              <a:tailEnd/>
            </a:ln>
          </p:spPr>
          <p:txBody>
            <a:bodyPr wrap="square">
              <a:spAutoFit/>
            </a:bodyPr>
            <a:lstStyle/>
            <a:p>
              <a:pPr algn="ctr" eaLnBrk="0" fontAlgn="base" hangingPunct="0">
                <a:spcBef>
                  <a:spcPct val="0"/>
                </a:spcBef>
                <a:spcAft>
                  <a:spcPct val="0"/>
                </a:spcAft>
              </a:pPr>
              <a:r>
                <a:rPr kumimoji="1" lang="en-US" sz="2400" b="1" dirty="0">
                  <a:solidFill>
                    <a:srgbClr val="000000"/>
                  </a:solidFill>
                </a:rPr>
                <a:t>Gross Cont.</a:t>
              </a:r>
            </a:p>
            <a:p>
              <a:pPr algn="ctr" eaLnBrk="0" fontAlgn="base" hangingPunct="0">
                <a:spcBef>
                  <a:spcPct val="0"/>
                </a:spcBef>
                <a:spcAft>
                  <a:spcPct val="0"/>
                </a:spcAft>
              </a:pPr>
              <a:r>
                <a:rPr kumimoji="1" lang="en-US" sz="2000" b="1" dirty="0">
                  <a:solidFill>
                    <a:srgbClr val="000000"/>
                  </a:solidFill>
                </a:rPr>
                <a:t>170 µg/L</a:t>
              </a:r>
            </a:p>
          </p:txBody>
        </p:sp>
        <p:sp>
          <p:nvSpPr>
            <p:cNvPr id="22560" name="Text Box 22"/>
            <p:cNvSpPr txBox="1">
              <a:spLocks noChangeArrowheads="1"/>
            </p:cNvSpPr>
            <p:nvPr/>
          </p:nvSpPr>
          <p:spPr bwMode="auto">
            <a:xfrm>
              <a:off x="1392" y="768"/>
              <a:ext cx="1266" cy="485"/>
            </a:xfrm>
            <a:prstGeom prst="rect">
              <a:avLst/>
            </a:prstGeom>
            <a:solidFill>
              <a:srgbClr val="EAEAEA"/>
            </a:solidFill>
            <a:ln w="9525">
              <a:solidFill>
                <a:schemeClr val="tx1"/>
              </a:solidFill>
              <a:miter lim="800000"/>
              <a:headEnd/>
              <a:tailEnd/>
            </a:ln>
          </p:spPr>
          <p:txBody>
            <a:bodyPr wrap="square">
              <a:spAutoFit/>
            </a:bodyPr>
            <a:lstStyle/>
            <a:p>
              <a:pPr algn="ctr" eaLnBrk="0" fontAlgn="base" hangingPunct="0">
                <a:spcBef>
                  <a:spcPct val="50000"/>
                </a:spcBef>
                <a:spcAft>
                  <a:spcPct val="0"/>
                </a:spcAft>
              </a:pPr>
              <a:r>
                <a:rPr kumimoji="1" lang="en-US" sz="2400" b="1" dirty="0">
                  <a:solidFill>
                    <a:srgbClr val="000000"/>
                  </a:solidFill>
                </a:rPr>
                <a:t>Gross Cont. </a:t>
              </a:r>
              <a:r>
                <a:rPr kumimoji="1" lang="en-US" sz="2000" b="1" dirty="0">
                  <a:solidFill>
                    <a:srgbClr val="000000"/>
                  </a:solidFill>
                </a:rPr>
                <a:t>500 mg/kg</a:t>
              </a:r>
            </a:p>
          </p:txBody>
        </p:sp>
      </p:grpSp>
      <p:sp>
        <p:nvSpPr>
          <p:cNvPr id="22541" name="Text Box 24"/>
          <p:cNvSpPr txBox="1">
            <a:spLocks noChangeArrowheads="1"/>
          </p:cNvSpPr>
          <p:nvPr/>
        </p:nvSpPr>
        <p:spPr bwMode="auto">
          <a:xfrm>
            <a:off x="6712818" y="990600"/>
            <a:ext cx="2209800" cy="769441"/>
          </a:xfrm>
          <a:prstGeom prst="rect">
            <a:avLst/>
          </a:prstGeom>
          <a:solidFill>
            <a:srgbClr val="FF99FF"/>
          </a:solidFill>
          <a:ln w="12700">
            <a:solidFill>
              <a:srgbClr val="000000"/>
            </a:solidFill>
            <a:miter lim="800000"/>
            <a:headEnd/>
            <a:tailEnd/>
          </a:ln>
        </p:spPr>
        <p:txBody>
          <a:bodyPr wrap="square">
            <a:spAutoFit/>
          </a:bodyPr>
          <a:lstStyle/>
          <a:p>
            <a:pPr algn="ctr" eaLnBrk="0" fontAlgn="base" hangingPunct="0">
              <a:spcBef>
                <a:spcPct val="50000"/>
              </a:spcBef>
              <a:spcAft>
                <a:spcPct val="0"/>
              </a:spcAft>
            </a:pPr>
            <a:r>
              <a:rPr kumimoji="1" lang="en-US" sz="2400" b="1" dirty="0">
                <a:solidFill>
                  <a:srgbClr val="000000"/>
                </a:solidFill>
              </a:rPr>
              <a:t>Vapor Intrusion     </a:t>
            </a:r>
            <a:r>
              <a:rPr kumimoji="1" lang="en-US" sz="2000" b="1" dirty="0">
                <a:solidFill>
                  <a:srgbClr val="000000"/>
                </a:solidFill>
              </a:rPr>
              <a:t>0.77 mg/kg</a:t>
            </a:r>
            <a:endParaRPr kumimoji="1" lang="en-US" sz="2000" b="1" baseline="30000" dirty="0">
              <a:solidFill>
                <a:srgbClr val="000000"/>
              </a:solidFill>
            </a:endParaRPr>
          </a:p>
        </p:txBody>
      </p:sp>
      <p:sp>
        <p:nvSpPr>
          <p:cNvPr id="22542" name="Line 26"/>
          <p:cNvSpPr>
            <a:spLocks noChangeShapeType="1"/>
          </p:cNvSpPr>
          <p:nvPr/>
        </p:nvSpPr>
        <p:spPr bwMode="auto">
          <a:xfrm flipV="1">
            <a:off x="6019800" y="1432978"/>
            <a:ext cx="693018" cy="204092"/>
          </a:xfrm>
          <a:prstGeom prst="line">
            <a:avLst/>
          </a:prstGeom>
          <a:noFill/>
          <a:ln w="63500">
            <a:solidFill>
              <a:srgbClr val="FF99FF"/>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sp>
        <p:nvSpPr>
          <p:cNvPr id="22544" name="Line 29"/>
          <p:cNvSpPr>
            <a:spLocks noChangeShapeType="1"/>
          </p:cNvSpPr>
          <p:nvPr/>
        </p:nvSpPr>
        <p:spPr bwMode="auto">
          <a:xfrm flipV="1">
            <a:off x="6705600" y="5192215"/>
            <a:ext cx="609600" cy="1056183"/>
          </a:xfrm>
          <a:prstGeom prst="line">
            <a:avLst/>
          </a:prstGeom>
          <a:noFill/>
          <a:ln w="63500">
            <a:solidFill>
              <a:srgbClr val="FF99FF"/>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sp>
        <p:nvSpPr>
          <p:cNvPr id="22545" name="Line 31"/>
          <p:cNvSpPr>
            <a:spLocks noChangeShapeType="1"/>
          </p:cNvSpPr>
          <p:nvPr/>
        </p:nvSpPr>
        <p:spPr bwMode="auto">
          <a:xfrm>
            <a:off x="4571999" y="4953001"/>
            <a:ext cx="1424537" cy="869950"/>
          </a:xfrm>
          <a:prstGeom prst="line">
            <a:avLst/>
          </a:prstGeom>
          <a:noFill/>
          <a:ln w="63500">
            <a:solidFill>
              <a:srgbClr val="FF99FF"/>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sp>
        <p:nvSpPr>
          <p:cNvPr id="22546" name="Line 32"/>
          <p:cNvSpPr>
            <a:spLocks noChangeShapeType="1"/>
          </p:cNvSpPr>
          <p:nvPr/>
        </p:nvSpPr>
        <p:spPr bwMode="auto">
          <a:xfrm flipV="1">
            <a:off x="4572000" y="2057400"/>
            <a:ext cx="838200" cy="914400"/>
          </a:xfrm>
          <a:prstGeom prst="line">
            <a:avLst/>
          </a:prstGeom>
          <a:noFill/>
          <a:ln w="63500">
            <a:solidFill>
              <a:srgbClr val="FF99FF"/>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sp>
        <p:nvSpPr>
          <p:cNvPr id="22547" name="Line 33"/>
          <p:cNvSpPr>
            <a:spLocks noChangeShapeType="1"/>
          </p:cNvSpPr>
          <p:nvPr/>
        </p:nvSpPr>
        <p:spPr bwMode="auto">
          <a:xfrm>
            <a:off x="6705600" y="6248399"/>
            <a:ext cx="609600" cy="1"/>
          </a:xfrm>
          <a:prstGeom prst="line">
            <a:avLst/>
          </a:prstGeom>
          <a:noFill/>
          <a:ln w="63500">
            <a:solidFill>
              <a:srgbClr val="FF99FF"/>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sp>
        <p:nvSpPr>
          <p:cNvPr id="22548" name="Text Box 34"/>
          <p:cNvSpPr txBox="1">
            <a:spLocks noChangeArrowheads="1"/>
          </p:cNvSpPr>
          <p:nvPr/>
        </p:nvSpPr>
        <p:spPr bwMode="auto">
          <a:xfrm>
            <a:off x="5334000" y="5867400"/>
            <a:ext cx="1371600" cy="835025"/>
          </a:xfrm>
          <a:prstGeom prst="rect">
            <a:avLst/>
          </a:prstGeom>
          <a:solidFill>
            <a:srgbClr val="FF99FF"/>
          </a:solidFill>
          <a:ln w="12700">
            <a:solidFill>
              <a:schemeClr val="tx1"/>
            </a:solidFill>
            <a:miter lim="800000"/>
            <a:headEnd/>
            <a:tailEnd/>
          </a:ln>
        </p:spPr>
        <p:txBody>
          <a:bodyPr>
            <a:spAutoFit/>
          </a:bodyPr>
          <a:lstStyle/>
          <a:p>
            <a:pPr algn="ctr" eaLnBrk="0" fontAlgn="base" hangingPunct="0">
              <a:spcBef>
                <a:spcPct val="50000"/>
              </a:spcBef>
              <a:spcAft>
                <a:spcPct val="0"/>
              </a:spcAft>
            </a:pPr>
            <a:r>
              <a:rPr kumimoji="1" lang="en-US" sz="2400" b="1" dirty="0">
                <a:solidFill>
                  <a:srgbClr val="000000"/>
                </a:solidFill>
              </a:rPr>
              <a:t>Human Health</a:t>
            </a:r>
          </a:p>
        </p:txBody>
      </p:sp>
      <p:sp>
        <p:nvSpPr>
          <p:cNvPr id="22549" name="Text Box 35"/>
          <p:cNvSpPr txBox="1">
            <a:spLocks noChangeArrowheads="1"/>
          </p:cNvSpPr>
          <p:nvPr/>
        </p:nvSpPr>
        <p:spPr bwMode="auto">
          <a:xfrm>
            <a:off x="7315200" y="5657850"/>
            <a:ext cx="1828800" cy="1138773"/>
          </a:xfrm>
          <a:prstGeom prst="rect">
            <a:avLst/>
          </a:prstGeom>
          <a:solidFill>
            <a:srgbClr val="FF99FF"/>
          </a:solidFill>
          <a:ln w="63500">
            <a:solidFill>
              <a:srgbClr val="FF0000"/>
            </a:solidFill>
            <a:miter lim="800000"/>
            <a:headEnd/>
            <a:tailEnd/>
          </a:ln>
        </p:spPr>
        <p:txBody>
          <a:bodyPr>
            <a:spAutoFit/>
          </a:bodyPr>
          <a:lstStyle/>
          <a:p>
            <a:pPr algn="ctr" eaLnBrk="0" fontAlgn="base" hangingPunct="0">
              <a:spcBef>
                <a:spcPct val="0"/>
              </a:spcBef>
              <a:spcAft>
                <a:spcPct val="0"/>
              </a:spcAft>
            </a:pPr>
            <a:r>
              <a:rPr kumimoji="1" lang="en-US" sz="2400" b="1" dirty="0">
                <a:solidFill>
                  <a:srgbClr val="000000"/>
                </a:solidFill>
              </a:rPr>
              <a:t>Drinking Water</a:t>
            </a:r>
          </a:p>
          <a:p>
            <a:pPr algn="ctr" eaLnBrk="0" fontAlgn="base" hangingPunct="0">
              <a:spcBef>
                <a:spcPct val="0"/>
              </a:spcBef>
              <a:spcAft>
                <a:spcPct val="0"/>
              </a:spcAft>
            </a:pPr>
            <a:r>
              <a:rPr kumimoji="1" lang="en-US" sz="2000" b="1" dirty="0">
                <a:solidFill>
                  <a:srgbClr val="000000"/>
                </a:solidFill>
              </a:rPr>
              <a:t>5 µg/L</a:t>
            </a:r>
          </a:p>
        </p:txBody>
      </p:sp>
      <p:sp>
        <p:nvSpPr>
          <p:cNvPr id="22550" name="Line 37"/>
          <p:cNvSpPr>
            <a:spLocks noChangeShapeType="1"/>
          </p:cNvSpPr>
          <p:nvPr/>
        </p:nvSpPr>
        <p:spPr bwMode="auto">
          <a:xfrm>
            <a:off x="6019800" y="1637069"/>
            <a:ext cx="609600" cy="761285"/>
          </a:xfrm>
          <a:prstGeom prst="line">
            <a:avLst/>
          </a:prstGeom>
          <a:noFill/>
          <a:ln w="63500">
            <a:solidFill>
              <a:srgbClr val="FF99FF"/>
            </a:solidFill>
            <a:round/>
            <a:headEnd/>
            <a:tailEnd type="triangle" w="med" len="med"/>
          </a:ln>
        </p:spPr>
        <p:txBody>
          <a:bodyPr/>
          <a:lstStyle/>
          <a:p>
            <a:pPr fontAlgn="base">
              <a:spcBef>
                <a:spcPct val="0"/>
              </a:spcBef>
              <a:spcAft>
                <a:spcPct val="0"/>
              </a:spcAft>
            </a:pPr>
            <a:endParaRPr lang="en-US" sz="4000" b="1">
              <a:solidFill>
                <a:srgbClr val="FFFF00"/>
              </a:solidFill>
            </a:endParaRPr>
          </a:p>
        </p:txBody>
      </p:sp>
      <p:sp>
        <p:nvSpPr>
          <p:cNvPr id="22551" name="Text Box 38"/>
          <p:cNvSpPr txBox="1">
            <a:spLocks noChangeArrowheads="1"/>
          </p:cNvSpPr>
          <p:nvPr/>
        </p:nvSpPr>
        <p:spPr bwMode="auto">
          <a:xfrm>
            <a:off x="4800600" y="1219200"/>
            <a:ext cx="1247775" cy="835025"/>
          </a:xfrm>
          <a:prstGeom prst="rect">
            <a:avLst/>
          </a:prstGeom>
          <a:solidFill>
            <a:srgbClr val="FF99FF"/>
          </a:solidFill>
          <a:ln w="12700">
            <a:solidFill>
              <a:schemeClr val="tx1"/>
            </a:solidFill>
            <a:miter lim="800000"/>
            <a:headEnd/>
            <a:tailEnd/>
          </a:ln>
        </p:spPr>
        <p:txBody>
          <a:bodyPr>
            <a:spAutoFit/>
          </a:bodyPr>
          <a:lstStyle/>
          <a:p>
            <a:pPr algn="ctr" eaLnBrk="0" fontAlgn="base" hangingPunct="0">
              <a:spcBef>
                <a:spcPct val="50000"/>
              </a:spcBef>
              <a:spcAft>
                <a:spcPct val="0"/>
              </a:spcAft>
            </a:pPr>
            <a:r>
              <a:rPr kumimoji="1" lang="en-US" sz="2400" b="1">
                <a:solidFill>
                  <a:srgbClr val="000000"/>
                </a:solidFill>
              </a:rPr>
              <a:t>Human Health</a:t>
            </a:r>
            <a:r>
              <a:rPr kumimoji="1" lang="en-US" sz="1400" b="1">
                <a:solidFill>
                  <a:srgbClr val="808080"/>
                </a:solidFill>
              </a:rPr>
              <a:t>  </a:t>
            </a:r>
          </a:p>
        </p:txBody>
      </p:sp>
      <p:sp>
        <p:nvSpPr>
          <p:cNvPr id="22552" name="Text Box 39"/>
          <p:cNvSpPr txBox="1">
            <a:spLocks noChangeArrowheads="1"/>
          </p:cNvSpPr>
          <p:nvPr/>
        </p:nvSpPr>
        <p:spPr bwMode="auto">
          <a:xfrm>
            <a:off x="6636618" y="1981200"/>
            <a:ext cx="2286000" cy="769441"/>
          </a:xfrm>
          <a:prstGeom prst="rect">
            <a:avLst/>
          </a:prstGeom>
          <a:solidFill>
            <a:srgbClr val="FF99FF"/>
          </a:solidFill>
          <a:ln w="12700">
            <a:solidFill>
              <a:schemeClr val="tx1"/>
            </a:solidFill>
            <a:miter lim="800000"/>
            <a:headEnd/>
            <a:tailEnd/>
          </a:ln>
        </p:spPr>
        <p:txBody>
          <a:bodyPr wrap="square">
            <a:spAutoFit/>
          </a:bodyPr>
          <a:lstStyle/>
          <a:p>
            <a:pPr algn="ctr" eaLnBrk="0" fontAlgn="base" hangingPunct="0">
              <a:spcBef>
                <a:spcPct val="50000"/>
              </a:spcBef>
              <a:spcAft>
                <a:spcPct val="0"/>
              </a:spcAft>
            </a:pPr>
            <a:r>
              <a:rPr kumimoji="1" lang="en-US" sz="2400" b="1" dirty="0">
                <a:solidFill>
                  <a:srgbClr val="000000"/>
                </a:solidFill>
              </a:rPr>
              <a:t>Direct Exposure</a:t>
            </a:r>
          </a:p>
          <a:p>
            <a:pPr algn="ctr" eaLnBrk="0" fontAlgn="base" hangingPunct="0">
              <a:spcAft>
                <a:spcPct val="0"/>
              </a:spcAft>
            </a:pPr>
            <a:r>
              <a:rPr kumimoji="1" lang="en-US" sz="2000" b="1" dirty="0">
                <a:solidFill>
                  <a:srgbClr val="000000"/>
                </a:solidFill>
              </a:rPr>
              <a:t>1.2 mg/kg</a:t>
            </a:r>
          </a:p>
        </p:txBody>
      </p:sp>
      <p:sp>
        <p:nvSpPr>
          <p:cNvPr id="22554" name="Text Box 41"/>
          <p:cNvSpPr txBox="1">
            <a:spLocks noChangeArrowheads="1"/>
          </p:cNvSpPr>
          <p:nvPr/>
        </p:nvSpPr>
        <p:spPr bwMode="auto">
          <a:xfrm>
            <a:off x="3810000" y="2971800"/>
            <a:ext cx="1447800" cy="519113"/>
          </a:xfrm>
          <a:prstGeom prst="rect">
            <a:avLst/>
          </a:prstGeom>
          <a:solidFill>
            <a:srgbClr val="FFFF00"/>
          </a:solidFill>
          <a:ln w="12700">
            <a:noFill/>
            <a:miter lim="800000"/>
            <a:headEnd/>
            <a:tailEnd/>
          </a:ln>
        </p:spPr>
        <p:txBody>
          <a:bodyPr>
            <a:spAutoFit/>
          </a:bodyPr>
          <a:lstStyle/>
          <a:p>
            <a:pPr algn="ctr" eaLnBrk="0" fontAlgn="base" hangingPunct="0">
              <a:spcBef>
                <a:spcPct val="50000"/>
              </a:spcBef>
              <a:spcAft>
                <a:spcPct val="0"/>
              </a:spcAft>
            </a:pPr>
            <a:r>
              <a:rPr kumimoji="1" lang="en-US" sz="2800" b="1">
                <a:solidFill>
                  <a:srgbClr val="000000"/>
                </a:solidFill>
              </a:rPr>
              <a:t>SOIL</a:t>
            </a:r>
          </a:p>
        </p:txBody>
      </p:sp>
      <p:sp>
        <p:nvSpPr>
          <p:cNvPr id="22555" name="Text Box 42"/>
          <p:cNvSpPr txBox="1">
            <a:spLocks noChangeArrowheads="1"/>
          </p:cNvSpPr>
          <p:nvPr/>
        </p:nvSpPr>
        <p:spPr bwMode="auto">
          <a:xfrm>
            <a:off x="2971800" y="4495800"/>
            <a:ext cx="3194050" cy="519113"/>
          </a:xfrm>
          <a:prstGeom prst="rect">
            <a:avLst/>
          </a:prstGeom>
          <a:solidFill>
            <a:srgbClr val="FFFF00"/>
          </a:solidFill>
          <a:ln w="12700">
            <a:noFill/>
            <a:miter lim="800000"/>
            <a:headEnd/>
            <a:tailEnd/>
          </a:ln>
        </p:spPr>
        <p:txBody>
          <a:bodyPr>
            <a:spAutoFit/>
          </a:bodyPr>
          <a:lstStyle/>
          <a:p>
            <a:pPr algn="ctr" eaLnBrk="0" fontAlgn="base" hangingPunct="0">
              <a:spcBef>
                <a:spcPct val="50000"/>
              </a:spcBef>
              <a:spcAft>
                <a:spcPct val="0"/>
              </a:spcAft>
            </a:pPr>
            <a:r>
              <a:rPr kumimoji="1" lang="en-US" sz="2800" b="1">
                <a:solidFill>
                  <a:srgbClr val="000000"/>
                </a:solidFill>
              </a:rPr>
              <a:t>GROUNDWATER</a:t>
            </a:r>
          </a:p>
        </p:txBody>
      </p:sp>
      <p:sp>
        <p:nvSpPr>
          <p:cNvPr id="22556" name="Text Box 43"/>
          <p:cNvSpPr txBox="1">
            <a:spLocks noChangeArrowheads="1"/>
          </p:cNvSpPr>
          <p:nvPr/>
        </p:nvSpPr>
        <p:spPr bwMode="auto">
          <a:xfrm>
            <a:off x="6800116" y="4422775"/>
            <a:ext cx="2266948" cy="769441"/>
          </a:xfrm>
          <a:prstGeom prst="rect">
            <a:avLst/>
          </a:prstGeom>
          <a:solidFill>
            <a:srgbClr val="FF99FF"/>
          </a:solidFill>
          <a:ln w="12700">
            <a:solidFill>
              <a:srgbClr val="000000"/>
            </a:solidFill>
            <a:miter lim="800000"/>
            <a:headEnd/>
            <a:tailEnd/>
          </a:ln>
        </p:spPr>
        <p:txBody>
          <a:bodyPr wrap="square">
            <a:spAutoFit/>
          </a:bodyPr>
          <a:lstStyle/>
          <a:p>
            <a:pPr algn="ctr" eaLnBrk="0" fontAlgn="base" hangingPunct="0">
              <a:spcBef>
                <a:spcPct val="0"/>
              </a:spcBef>
              <a:spcAft>
                <a:spcPct val="0"/>
              </a:spcAft>
            </a:pPr>
            <a:r>
              <a:rPr kumimoji="1" lang="en-US" sz="2400" b="1" dirty="0">
                <a:solidFill>
                  <a:srgbClr val="000000"/>
                </a:solidFill>
              </a:rPr>
              <a:t>Vapor Intrusion</a:t>
            </a:r>
          </a:p>
          <a:p>
            <a:pPr algn="ctr" eaLnBrk="0" fontAlgn="base" hangingPunct="0">
              <a:spcBef>
                <a:spcPct val="0"/>
              </a:spcBef>
              <a:spcAft>
                <a:spcPct val="0"/>
              </a:spcAft>
            </a:pPr>
            <a:r>
              <a:rPr kumimoji="1" lang="en-US" sz="2000" b="1" dirty="0">
                <a:solidFill>
                  <a:srgbClr val="000000"/>
                </a:solidFill>
              </a:rPr>
              <a:t>2,300 µg/L</a:t>
            </a:r>
          </a:p>
        </p:txBody>
      </p:sp>
      <p:sp>
        <p:nvSpPr>
          <p:cNvPr id="40" name="Text Box 40"/>
          <p:cNvSpPr txBox="1">
            <a:spLocks noChangeArrowheads="1"/>
          </p:cNvSpPr>
          <p:nvPr/>
        </p:nvSpPr>
        <p:spPr bwMode="auto">
          <a:xfrm>
            <a:off x="4724400" y="152400"/>
            <a:ext cx="1981200" cy="400110"/>
          </a:xfrm>
          <a:prstGeom prst="rect">
            <a:avLst/>
          </a:prstGeom>
          <a:solidFill>
            <a:srgbClr val="FF99FF"/>
          </a:solidFill>
          <a:ln w="12700">
            <a:solidFill>
              <a:schemeClr val="tx1"/>
            </a:solidFill>
            <a:miter lim="800000"/>
            <a:headEnd/>
            <a:tailEnd/>
          </a:ln>
        </p:spPr>
        <p:txBody>
          <a:bodyPr>
            <a:spAutoFit/>
          </a:bodyPr>
          <a:lstStyle/>
          <a:p>
            <a:pPr algn="ctr" eaLnBrk="0" fontAlgn="base" hangingPunct="0">
              <a:spcBef>
                <a:spcPct val="50000"/>
              </a:spcBef>
              <a:spcAft>
                <a:spcPct val="0"/>
              </a:spcAft>
            </a:pPr>
            <a:r>
              <a:rPr kumimoji="1" lang="en-US" sz="2000" b="1" dirty="0">
                <a:solidFill>
                  <a:srgbClr val="000000"/>
                </a:solidFill>
              </a:rPr>
              <a:t>0.36 µg/m</a:t>
            </a:r>
            <a:r>
              <a:rPr kumimoji="1" lang="en-US" sz="2000" b="1" baseline="30000" dirty="0">
                <a:solidFill>
                  <a:srgbClr val="000000"/>
                </a:solidFill>
              </a:rPr>
              <a:t>3</a:t>
            </a:r>
            <a:endParaRPr kumimoji="1" lang="en-US" sz="2000" b="1" dirty="0">
              <a:solidFill>
                <a:srgbClr val="000000"/>
              </a:solidFill>
            </a:endParaRPr>
          </a:p>
        </p:txBody>
      </p:sp>
      <p:sp>
        <p:nvSpPr>
          <p:cNvPr id="41" name="Text Box 40"/>
          <p:cNvSpPr txBox="1">
            <a:spLocks noChangeArrowheads="1"/>
          </p:cNvSpPr>
          <p:nvPr/>
        </p:nvSpPr>
        <p:spPr bwMode="auto">
          <a:xfrm>
            <a:off x="6334126" y="3522960"/>
            <a:ext cx="2809874" cy="400110"/>
          </a:xfrm>
          <a:prstGeom prst="rect">
            <a:avLst/>
          </a:prstGeom>
          <a:solidFill>
            <a:srgbClr val="FF99FF"/>
          </a:solidFill>
          <a:ln w="12700">
            <a:solidFill>
              <a:schemeClr val="tx1"/>
            </a:solidFill>
            <a:miter lim="800000"/>
            <a:headEnd/>
            <a:tailEnd/>
          </a:ln>
        </p:spPr>
        <p:txBody>
          <a:bodyPr wrap="square">
            <a:spAutoFit/>
          </a:bodyPr>
          <a:lstStyle/>
          <a:p>
            <a:pPr algn="ctr" eaLnBrk="0" fontAlgn="base" hangingPunct="0">
              <a:spcBef>
                <a:spcPct val="50000"/>
              </a:spcBef>
              <a:spcAft>
                <a:spcPct val="0"/>
              </a:spcAft>
            </a:pPr>
            <a:r>
              <a:rPr kumimoji="1" lang="en-US" sz="2000" b="1" dirty="0">
                <a:solidFill>
                  <a:srgbClr val="000000"/>
                </a:solidFill>
              </a:rPr>
              <a:t>720 µg/m</a:t>
            </a:r>
            <a:r>
              <a:rPr kumimoji="1" lang="en-US" sz="2000" b="1" baseline="30000" dirty="0">
                <a:solidFill>
                  <a:srgbClr val="000000"/>
                </a:solidFill>
              </a:rPr>
              <a:t>3</a:t>
            </a:r>
            <a:endParaRPr kumimoji="1" lang="en-US" sz="2000" b="1" dirty="0">
              <a:solidFill>
                <a:srgbClr val="000000"/>
              </a:solidFill>
            </a:endParaRPr>
          </a:p>
        </p:txBody>
      </p:sp>
      <p:sp>
        <p:nvSpPr>
          <p:cNvPr id="6" name="Slide Number Placeholder 5"/>
          <p:cNvSpPr>
            <a:spLocks noGrp="1"/>
          </p:cNvSpPr>
          <p:nvPr>
            <p:ph type="sldNum" sz="quarter" idx="12"/>
          </p:nvPr>
        </p:nvSpPr>
        <p:spPr/>
        <p:txBody>
          <a:bodyPr/>
          <a:lstStyle/>
          <a:p>
            <a:fld id="{77CD6BDE-A700-4CC1-A8B9-DB2FE996EB9A}" type="slidenum">
              <a:rPr lang="en-US" smtClean="0"/>
              <a:pPr/>
              <a:t>9</a:t>
            </a:fld>
            <a:endParaRPr lang="en-US"/>
          </a:p>
        </p:txBody>
      </p:sp>
    </p:spTree>
    <p:extLst>
      <p:ext uri="{BB962C8B-B14F-4D97-AF65-F5344CB8AC3E}">
        <p14:creationId xmlns:p14="http://schemas.microsoft.com/office/powerpoint/2010/main" val="2964285137"/>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9283</TotalTime>
  <Words>5447</Words>
  <Application>Microsoft Office PowerPoint</Application>
  <PresentationFormat>On-screen Show (4:3)</PresentationFormat>
  <Paragraphs>1232</Paragraphs>
  <Slides>59</Slides>
  <Notes>14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59</vt:i4>
      </vt:variant>
    </vt:vector>
  </HeadingPairs>
  <TitlesOfParts>
    <vt:vector size="69" baseType="lpstr">
      <vt:lpstr>Arial</vt:lpstr>
      <vt:lpstr>Calibri</vt:lpstr>
      <vt:lpstr>Calibri Light</vt:lpstr>
      <vt:lpstr>Cambria Math</vt:lpstr>
      <vt:lpstr>Tahoma</vt:lpstr>
      <vt:lpstr>Times New Roman</vt:lpstr>
      <vt:lpstr>Office Theme</vt:lpstr>
      <vt:lpstr>Default Design</vt:lpstr>
      <vt:lpstr>Clip</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Benzene Risk-Based Action Levels (residential setting, HDOH 2017)</vt:lpstr>
      <vt:lpstr>Toxicity Factors and Risk-Based Action Levels</vt:lpstr>
      <vt:lpstr>PowerPoint Presentation</vt:lpstr>
      <vt:lpstr>HDOH 2017 Site Investigation and “Environmental Hazard Assessment” Webinar Series</vt:lpstr>
      <vt:lpstr>PowerPoint Presentation</vt:lpstr>
      <vt:lpstr>PowerPoint Presentation</vt:lpstr>
      <vt:lpstr>PowerPoint Presentation</vt:lpstr>
      <vt:lpstr>PowerPoint Presentation</vt:lpstr>
      <vt:lpstr>PowerPoint Presentation</vt:lpstr>
      <vt:lpstr>Useful Moments of Enlightenment! No BTEX = No Risk?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Carbon Range Based Action Levels? Possible but not practical… (cost-benefit, lab limitations, degraded mixtures, etc.)</vt:lpstr>
      <vt:lpstr>PowerPoint Presentation</vt:lpstr>
      <vt:lpstr>PowerPoint Presentation</vt:lpstr>
      <vt:lpstr>PowerPoint Presentation</vt:lpstr>
      <vt:lpstr>Example TPHmd Action Levels (HIDOH 2017, *DW action levels under revision)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Rapid Identification of Potential Risks (“Soil Environmental Hazard Maps”)</dc:title>
  <dc:creator>Roger Brewer</dc:creator>
  <cp:lastModifiedBy>Brewer, Roger C</cp:lastModifiedBy>
  <cp:revision>846</cp:revision>
  <cp:lastPrinted>2022-03-22T20:03:43Z</cp:lastPrinted>
  <dcterms:created xsi:type="dcterms:W3CDTF">2016-11-08T19:06:23Z</dcterms:created>
  <dcterms:modified xsi:type="dcterms:W3CDTF">2022-04-02T22:04:15Z</dcterms:modified>
</cp:coreProperties>
</file>