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1016" r:id="rId2"/>
    <p:sldId id="257" r:id="rId3"/>
    <p:sldId id="1021" r:id="rId4"/>
    <p:sldId id="999" r:id="rId5"/>
    <p:sldId id="259" r:id="rId6"/>
    <p:sldId id="1072" r:id="rId7"/>
    <p:sldId id="1099" r:id="rId8"/>
    <p:sldId id="1124" r:id="rId9"/>
    <p:sldId id="1123" r:id="rId10"/>
    <p:sldId id="1024" r:id="rId11"/>
    <p:sldId id="1026" r:id="rId12"/>
    <p:sldId id="1025" r:id="rId13"/>
    <p:sldId id="1036" r:id="rId14"/>
    <p:sldId id="1037" r:id="rId15"/>
    <p:sldId id="1027" r:id="rId16"/>
    <p:sldId id="261" r:id="rId17"/>
    <p:sldId id="1106" r:id="rId18"/>
    <p:sldId id="1035" r:id="rId19"/>
    <p:sldId id="1029" r:id="rId20"/>
    <p:sldId id="1030" r:id="rId21"/>
    <p:sldId id="1031" r:id="rId22"/>
    <p:sldId id="1038" r:id="rId23"/>
    <p:sldId id="1040" r:id="rId24"/>
    <p:sldId id="1074" r:id="rId25"/>
    <p:sldId id="1067" r:id="rId26"/>
    <p:sldId id="1066" r:id="rId27"/>
    <p:sldId id="1121" r:id="rId28"/>
    <p:sldId id="1086" r:id="rId29"/>
    <p:sldId id="1087" r:id="rId30"/>
    <p:sldId id="1119" r:id="rId31"/>
    <p:sldId id="1125" r:id="rId32"/>
    <p:sldId id="1044" r:id="rId33"/>
    <p:sldId id="1076" r:id="rId34"/>
    <p:sldId id="1116" r:id="rId35"/>
    <p:sldId id="1115" r:id="rId36"/>
    <p:sldId id="1120" r:id="rId37"/>
    <p:sldId id="1117" r:id="rId38"/>
    <p:sldId id="1114" r:id="rId39"/>
    <p:sldId id="837" r:id="rId40"/>
    <p:sldId id="1126" r:id="rId41"/>
    <p:sldId id="1095" r:id="rId42"/>
    <p:sldId id="1128" r:id="rId43"/>
    <p:sldId id="1129" r:id="rId44"/>
    <p:sldId id="1077" r:id="rId45"/>
    <p:sldId id="1110" r:id="rId46"/>
    <p:sldId id="1111" r:id="rId47"/>
    <p:sldId id="1118" r:id="rId48"/>
    <p:sldId id="1122" r:id="rId49"/>
    <p:sldId id="1127" r:id="rId5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66FF"/>
    <a:srgbClr val="6699FF"/>
    <a:srgbClr val="99CCFF"/>
    <a:srgbClr val="000099"/>
    <a:srgbClr val="003399"/>
    <a:srgbClr val="3366CC"/>
    <a:srgbClr val="0099CC"/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062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A08E0-17D6-4291-A9F7-70D76D0DB8BA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C3B14-B69A-4D7C-8465-B43F1E170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91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9F115-888A-4A17-823E-A347E442B8F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76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BCBE7-0BC2-4131-893F-031FACEDD076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13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 txBox="1">
            <a:spLocks noGrp="1" noChangeArrowheads="1"/>
          </p:cNvSpPr>
          <p:nvPr/>
        </p:nvSpPr>
        <p:spPr bwMode="auto">
          <a:xfrm>
            <a:off x="4069486" y="8991200"/>
            <a:ext cx="3109685" cy="47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81" tIns="47541" rIns="95081" bIns="47541" anchor="b"/>
          <a:lstStyle/>
          <a:p>
            <a:pPr algn="r" defTabSz="954138"/>
            <a:fld id="{C40BDA44-672E-46F8-AA4E-C7589504D5E5}" type="slidenum">
              <a:rPr lang="en-US" sz="1200" kern="0">
                <a:solidFill>
                  <a:sysClr val="windowText" lastClr="000000"/>
                </a:solidFill>
                <a:latin typeface="Tahoma" pitchFamily="34" charset="0"/>
              </a:rPr>
              <a:pPr algn="r" defTabSz="954138"/>
              <a:t>9</a:t>
            </a:fld>
            <a:endParaRPr lang="en-US" sz="1200" kern="0" dirty="0">
              <a:solidFill>
                <a:sysClr val="windowText" lastClr="000000"/>
              </a:solidFill>
              <a:latin typeface="Tahoma" pitchFamily="34" charset="0"/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0344" y="4473892"/>
            <a:ext cx="6293147" cy="4717709"/>
          </a:xfrm>
          <a:noFill/>
          <a:ln/>
        </p:spPr>
        <p:txBody>
          <a:bodyPr/>
          <a:lstStyle/>
          <a:p>
            <a:pPr eaLnBrk="1" hangingPunct="1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1-5: Typically considered DQO process: Use TGM fore example CSMs, sampling strategy, and help ID COPCs - DU decisions always critical in the end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eaLnBrk="1" hangingPunct="1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Step 6: Sampling/Analytical Plan, Application of Sampling Theory, and Implementation (Use TGM Sections 3, 4, and 5) </a:t>
            </a:r>
          </a:p>
          <a:p>
            <a:pPr eaLnBrk="1" hangingPunct="1"/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7-10: Data Assessment:</a:t>
            </a:r>
          </a:p>
          <a:p>
            <a:pPr eaLnBrk="1" hangingPunct="1"/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EALs for Screening hazards (review all hazards above EALs, use Residential EALs to screen, can also list C/I use EALs for reference)</a:t>
            </a:r>
          </a:p>
          <a:p>
            <a:pPr eaLnBrk="1" hangingPunct="1"/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Inference to entire DU if collected properly (note areas cannot sample), Statistics (with MIS, means and RSD%, </a:t>
            </a:r>
          </a:p>
          <a:p>
            <a:pPr eaLnBrk="1" hangingPunct="1"/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QC for Field and Lab replicate data (e.g. triplicates, RSD% (Sect. 4 guidance)</a:t>
            </a:r>
          </a:p>
          <a:p>
            <a:pPr eaLnBrk="1" hangingPunct="1"/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Interpretation of data by comparing to EALs (look at all hazards &gt; EAL) </a:t>
            </a:r>
          </a:p>
          <a:p>
            <a:pPr eaLnBrk="1" hangingPunct="1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Potential Issues with not following a systematic approach include:</a:t>
            </a:r>
          </a:p>
          <a:p>
            <a:pPr marL="231392" indent="-231392" eaLnBrk="0" hangingPunct="0">
              <a:spcBef>
                <a:spcPct val="20000"/>
              </a:spcBef>
              <a:buFontTx/>
              <a:buChar char="•"/>
            </a:pPr>
            <a:r>
              <a:rPr lang="en-US" sz="1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Fuzzy objectives, Multiple mobilizations, Higher analytical costs</a:t>
            </a:r>
          </a:p>
          <a:p>
            <a:pPr marL="231392" indent="-231392" eaLnBrk="0" hangingPunct="0">
              <a:spcBef>
                <a:spcPct val="20000"/>
              </a:spcBef>
              <a:buFontTx/>
              <a:buChar char="•"/>
            </a:pPr>
            <a:r>
              <a:rPr lang="en-US" sz="1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Investigations not designed to optimize remediation, Repeated excavations, Underestimate contaminant mass for </a:t>
            </a:r>
            <a:r>
              <a:rPr lang="en-US" sz="1400" b="1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situ</a:t>
            </a:r>
            <a:r>
              <a:rPr lang="en-US" sz="1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treatment</a:t>
            </a:r>
          </a:p>
          <a:p>
            <a:pPr eaLnBrk="0" hangingPunct="0">
              <a:spcBef>
                <a:spcPct val="20000"/>
              </a:spcBef>
            </a:pPr>
            <a:r>
              <a:rPr lang="en-US" sz="1400" b="1" u="sng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EHE completed </a:t>
            </a:r>
            <a:r>
              <a:rPr lang="en-US" sz="1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 decision on action can be made … typically an NFA or removal/remediation action.  In some cases more investigation or special risk assessment.</a:t>
            </a:r>
          </a:p>
          <a:p>
            <a:pPr eaLnBrk="1" hangingPunct="1"/>
            <a:endParaRPr lang="en-US" baseline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610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BCBE7-0BC2-4131-893F-031FACEDD07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98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3B14-B69A-4D7C-8465-B43F1E1702D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58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311305-9ACE-4443-9E66-80D7448E0C2C}" type="slidenum">
              <a:rPr lang="en-US" smtClean="0">
                <a:latin typeface="Arial" pitchFamily="34" charset="0"/>
              </a:rPr>
              <a:pPr/>
              <a:t>39</a:t>
            </a:fld>
            <a:endParaRPr lang="en-US">
              <a:latin typeface="Arial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512"/>
            <a:ext cx="5607050" cy="418322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pitchFamily="34" charset="0"/>
              </a:rPr>
              <a:t>Structures removed. No obvious spill areas observable in the field.</a:t>
            </a:r>
          </a:p>
        </p:txBody>
      </p:sp>
    </p:spTree>
    <p:extLst>
      <p:ext uri="{BB962C8B-B14F-4D97-AF65-F5344CB8AC3E}">
        <p14:creationId xmlns:p14="http://schemas.microsoft.com/office/powerpoint/2010/main" val="934128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311305-9ACE-4443-9E66-80D7448E0C2C}" type="slidenum">
              <a:rPr lang="en-US" smtClean="0">
                <a:latin typeface="Arial" pitchFamily="34" charset="0"/>
              </a:rPr>
              <a:pPr/>
              <a:t>40</a:t>
            </a:fld>
            <a:endParaRPr lang="en-US">
              <a:latin typeface="Arial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512"/>
            <a:ext cx="5607050" cy="418322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pitchFamily="34" charset="0"/>
              </a:rPr>
              <a:t>Structures removed. No obvious spill areas observable in the field.</a:t>
            </a:r>
          </a:p>
        </p:txBody>
      </p:sp>
    </p:spTree>
    <p:extLst>
      <p:ext uri="{BB962C8B-B14F-4D97-AF65-F5344CB8AC3E}">
        <p14:creationId xmlns:p14="http://schemas.microsoft.com/office/powerpoint/2010/main" val="2028303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754710-3A11-4842-8918-95AD5BD860D6}" type="slidenum">
              <a:rPr lang="en-US" altLang="en-US">
                <a:solidFill>
                  <a:srgbClr val="000000"/>
                </a:solidFill>
              </a:rPr>
              <a:pPr/>
              <a:t>42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2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2192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0EF25-D2DE-4C3E-84EC-00A11E2D56A7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513"/>
            <a:ext cx="5607050" cy="4183220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Sample subsampled in lab using same method as standard MI samples.</a:t>
            </a:r>
          </a:p>
        </p:txBody>
      </p:sp>
    </p:spTree>
    <p:extLst>
      <p:ext uri="{BB962C8B-B14F-4D97-AF65-F5344CB8AC3E}">
        <p14:creationId xmlns:p14="http://schemas.microsoft.com/office/powerpoint/2010/main" val="1277697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3B14-B69A-4D7C-8465-B43F1E1702D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16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528B-1C4D-4D8F-94F1-BA287BECA5CF}" type="datetime1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FE56-12F5-4B3D-B278-F4E081AA3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6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CBC6-075F-42A2-874E-F52CE985D74F}" type="datetime1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FE56-12F5-4B3D-B278-F4E081AA3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4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6674C-1F68-475C-9FA9-066A7B407D65}" type="datetime1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FE56-12F5-4B3D-B278-F4E081AA3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54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457E-3ADA-4DDF-822C-A24DD2B49C6E}" type="datetime1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FE56-12F5-4B3D-B278-F4E081AA3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16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AE28-0755-4A14-957D-73B0C369F2C8}" type="datetime1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FE56-12F5-4B3D-B278-F4E081AA3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87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B5AC-FC53-4F9F-9C44-09DFFCD1B1B8}" type="datetime1">
              <a:rPr lang="en-US" smtClean="0"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FE56-12F5-4B3D-B278-F4E081AA3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7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7C6F5-D281-44CB-A969-BFA8E7CB9C0F}" type="datetime1">
              <a:rPr lang="en-US" smtClean="0"/>
              <a:t>11/20/2021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FE56-12F5-4B3D-B278-F4E081AA3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23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8C78-D47C-4965-9D73-A126D3CF1061}" type="datetime1">
              <a:rPr lang="en-US" smtClean="0"/>
              <a:t>11/20/2021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FE56-12F5-4B3D-B278-F4E081AA3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42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5AFF-7BDB-43DE-9CF9-84E99677E1CD}" type="datetime1">
              <a:rPr lang="en-US" smtClean="0"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FE56-12F5-4B3D-B278-F4E081AA3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52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6AFC-561C-4829-BBB7-72084C6D24E8}" type="datetime1">
              <a:rPr lang="en-US" smtClean="0"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FE56-12F5-4B3D-B278-F4E081AA3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23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6F46-1770-4820-937F-9A33509E25BB}" type="datetime1">
              <a:rPr lang="en-US" smtClean="0"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FE56-12F5-4B3D-B278-F4E081AA3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8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EE4A2-C2DB-4D7B-9465-09933287A097}" type="datetime1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DFE56-12F5-4B3D-B278-F4E081AA3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2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2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42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50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42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42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jpeg"/><Relationship Id="rId4" Type="http://schemas.openxmlformats.org/officeDocument/2006/relationships/image" Target="../media/image42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image" Target="../media/image89.jpg"/><Relationship Id="rId7" Type="http://schemas.openxmlformats.org/officeDocument/2006/relationships/image" Target="../media/image93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10" Type="http://schemas.openxmlformats.org/officeDocument/2006/relationships/image" Target="../media/image96.jpeg"/><Relationship Id="rId4" Type="http://schemas.openxmlformats.org/officeDocument/2006/relationships/image" Target="../media/image90.jpeg"/><Relationship Id="rId9" Type="http://schemas.openxmlformats.org/officeDocument/2006/relationships/image" Target="../media/image95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10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jpeg"/><Relationship Id="rId5" Type="http://schemas.openxmlformats.org/officeDocument/2006/relationships/image" Target="../media/image99.jpg"/><Relationship Id="rId4" Type="http://schemas.openxmlformats.org/officeDocument/2006/relationships/image" Target="../media/image9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24993"/>
            <a:ext cx="2133600" cy="365125"/>
          </a:xfrm>
        </p:spPr>
        <p:txBody>
          <a:bodyPr/>
          <a:lstStyle/>
          <a:p>
            <a:fld id="{27EB08C4-B206-4098-98C3-6DC2CE1146B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802FB6-1D56-4B7F-ACB4-693B00FCD5E8}"/>
              </a:ext>
            </a:extLst>
          </p:cNvPr>
          <p:cNvSpPr txBox="1"/>
          <p:nvPr/>
        </p:nvSpPr>
        <p:spPr>
          <a:xfrm>
            <a:off x="203199" y="1142497"/>
            <a:ext cx="873760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Roger Brewer, PhD, Senior Environmental Scientist</a:t>
            </a:r>
          </a:p>
          <a:p>
            <a:pPr algn="ctr">
              <a:spcAft>
                <a:spcPts val="600"/>
              </a:spcAft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Hawai´i Department of Health, Honolulu, Hawai´i, USA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(roger.brewer@doh.hawaii.gov)</a:t>
            </a: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USEPA Engineering Forum IS Subcommittee, November 17, 2021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0C24B01-89DE-4A47-86C4-6BC77F4E63D2}"/>
              </a:ext>
            </a:extLst>
          </p:cNvPr>
          <p:cNvSpPr txBox="1">
            <a:spLocks/>
          </p:cNvSpPr>
          <p:nvPr/>
        </p:nvSpPr>
        <p:spPr>
          <a:xfrm>
            <a:off x="0" y="48162"/>
            <a:ext cx="9144000" cy="1189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cap="small" dirty="0">
                <a:latin typeface="Times New Roman" pitchFamily="18" charset="0"/>
                <a:cs typeface="Times New Roman" pitchFamily="18" charset="0"/>
              </a:rPr>
              <a:t>Investigations of Contaminated Water:</a:t>
            </a:r>
          </a:p>
          <a:p>
            <a:r>
              <a:rPr lang="en-US" sz="2800" b="1" cap="small" dirty="0">
                <a:latin typeface="Times New Roman" pitchFamily="18" charset="0"/>
                <a:cs typeface="Times New Roman" pitchFamily="18" charset="0"/>
              </a:rPr>
              <a:t>More Than Just Putting Water in a Jar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02878" y="2688884"/>
            <a:ext cx="6896564" cy="3023759"/>
            <a:chOff x="1302878" y="2688884"/>
            <a:chExt cx="6896564" cy="302375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6" r="14747" b="2049"/>
            <a:stretch/>
          </p:blipFill>
          <p:spPr>
            <a:xfrm>
              <a:off x="6167739" y="4259404"/>
              <a:ext cx="2031703" cy="1453239"/>
            </a:xfrm>
            <a:prstGeom prst="rect">
              <a:avLst/>
            </a:prstGeom>
          </p:spPr>
        </p:pic>
        <p:pic>
          <p:nvPicPr>
            <p:cNvPr id="7" name="Picture 6" descr="A picture containing person, food, drinking&#10;&#10;Description automatically generated">
              <a:extLst>
                <a:ext uri="{FF2B5EF4-FFF2-40B4-BE49-F238E27FC236}">
                  <a16:creationId xmlns:a16="http://schemas.microsoft.com/office/drawing/2014/main" id="{738B63FD-EA92-45C8-9870-B863ED43E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6360" y="2688884"/>
              <a:ext cx="2111089" cy="134602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 descr="A picture containing ground, outdoor&#10;&#10;Description automatically generated">
              <a:extLst>
                <a:ext uri="{FF2B5EF4-FFF2-40B4-BE49-F238E27FC236}">
                  <a16:creationId xmlns:a16="http://schemas.microsoft.com/office/drawing/2014/main" id="{915DA00F-D6E6-4ECE-9F9D-51F321DDD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9162" y="4314139"/>
              <a:ext cx="2122591" cy="135137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74BC95A-D883-411A-9230-4222F6A2A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012" y="4326218"/>
              <a:ext cx="2106343" cy="133929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8" name="Picture 17" descr="A picture containing outdoor&#10;&#10;Description automatically generated">
              <a:extLst>
                <a:ext uri="{FF2B5EF4-FFF2-40B4-BE49-F238E27FC236}">
                  <a16:creationId xmlns:a16="http://schemas.microsoft.com/office/drawing/2014/main" id="{4B2D9199-0036-4B98-A528-6CE5D1A417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210"/>
            <a:stretch/>
          </p:blipFill>
          <p:spPr>
            <a:xfrm>
              <a:off x="1302878" y="2710530"/>
              <a:ext cx="2130458" cy="13435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0" name="Picture 19" descr="A picture containing water, outdoor, sky, lake&#10;&#10;Description automatically generated">
              <a:extLst>
                <a:ext uri="{FF2B5EF4-FFF2-40B4-BE49-F238E27FC236}">
                  <a16:creationId xmlns:a16="http://schemas.microsoft.com/office/drawing/2014/main" id="{19741978-4608-438D-8286-F0218D0FA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1621" y="2688884"/>
              <a:ext cx="1903940" cy="13699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996108" y="5714935"/>
            <a:ext cx="773516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“If I were given one hour to save the world, I would spend 59 minutes defining the problem and one minute solving it.”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Albert Einstein</a:t>
            </a:r>
          </a:p>
        </p:txBody>
      </p:sp>
    </p:spTree>
    <p:extLst>
      <p:ext uri="{BB962C8B-B14F-4D97-AF65-F5344CB8AC3E}">
        <p14:creationId xmlns:p14="http://schemas.microsoft.com/office/powerpoint/2010/main" val="53185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08C4-B206-4098-98C3-6DC2CE1146B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976327" y="5386996"/>
            <a:ext cx="5926428" cy="1483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Risk-Based: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 and individually test 10+ random, 1L samples and calculate a mean.</a:t>
            </a:r>
          </a:p>
          <a:p>
            <a:pPr algn="l"/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Risk-Based: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 single, continuous sample of circulating air during targeted exposure time.</a:t>
            </a:r>
          </a:p>
        </p:txBody>
      </p:sp>
      <p:sp>
        <p:nvSpPr>
          <p:cNvPr id="60" name="TextBox 5">
            <a:extLst>
              <a:ext uri="{FF2B5EF4-FFF2-40B4-BE49-F238E27FC236}">
                <a16:creationId xmlns:a16="http://schemas.microsoft.com/office/drawing/2014/main" id="{81862DFF-31DB-4D62-9B2D-0CD57518F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3734" y="3908981"/>
            <a:ext cx="5802536" cy="1400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588" indent="-1588">
              <a:spcAft>
                <a:spcPts val="600"/>
              </a:spcAft>
              <a:tabLst>
                <a:tab pos="2063750" algn="r"/>
              </a:tabLst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Data Needs: 	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What is the mean concentration of “X” in indoor air during the specified, exposure period?</a:t>
            </a:r>
          </a:p>
          <a:p>
            <a:pPr marL="1588" indent="-1588">
              <a:spcAft>
                <a:spcPts val="600"/>
              </a:spcAft>
              <a:tabLst>
                <a:tab pos="2063750" algn="r"/>
              </a:tabLst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Decision Unit: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Volume of air circulating within structure during the specified exposure period.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903D83A-A7DD-4904-97D9-A53E4CA6AA86}"/>
              </a:ext>
            </a:extLst>
          </p:cNvPr>
          <p:cNvGrpSpPr/>
          <p:nvPr/>
        </p:nvGrpSpPr>
        <p:grpSpPr>
          <a:xfrm>
            <a:off x="594919" y="905347"/>
            <a:ext cx="8201351" cy="2990397"/>
            <a:chOff x="723709" y="905347"/>
            <a:chExt cx="8201351" cy="2990397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8428585F-F717-4063-AEB5-8726C6690437}"/>
                </a:ext>
              </a:extLst>
            </p:cNvPr>
            <p:cNvGrpSpPr/>
            <p:nvPr/>
          </p:nvGrpSpPr>
          <p:grpSpPr>
            <a:xfrm>
              <a:off x="723709" y="905347"/>
              <a:ext cx="8201351" cy="2990397"/>
              <a:chOff x="942651" y="905347"/>
              <a:chExt cx="8201351" cy="2990397"/>
            </a:xfrm>
          </p:grpSpPr>
          <p:pic>
            <p:nvPicPr>
              <p:cNvPr id="57" name="Picture 56" descr="Shape&#10;&#10;Description automatically generated">
                <a:extLst>
                  <a:ext uri="{FF2B5EF4-FFF2-40B4-BE49-F238E27FC236}">
                    <a16:creationId xmlns:a16="http://schemas.microsoft.com/office/drawing/2014/main" id="{43D76618-4853-40F5-A07E-6030556C24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3616"/>
              <a:stretch/>
            </p:blipFill>
            <p:spPr>
              <a:xfrm>
                <a:off x="1241510" y="2511788"/>
                <a:ext cx="1181366" cy="956533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FC4035C-3FF3-447D-93B6-2321C5D649DA}"/>
                  </a:ext>
                </a:extLst>
              </p:cNvPr>
              <p:cNvSpPr txBox="1"/>
              <p:nvPr/>
            </p:nvSpPr>
            <p:spPr>
              <a:xfrm>
                <a:off x="6339593" y="1494363"/>
                <a:ext cx="280440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Default 24-Hour</a:t>
                </a:r>
              </a:p>
              <a:p>
                <a:pPr algn="ctr"/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Indoor Air Exchange</a:t>
                </a:r>
              </a:p>
              <a:p>
                <a:pPr algn="ctr"/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Volume (0.35 times/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hr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ctr"/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2,050,000 liters/day</a:t>
                </a:r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2CC24588-1E26-48BB-9352-AD6A42A1CC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3654" y="905347"/>
                <a:ext cx="2990397" cy="2990397"/>
              </a:xfrm>
              <a:prstGeom prst="rect">
                <a:avLst/>
              </a:prstGeom>
            </p:spPr>
          </p:pic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B0887A9-B2F8-4FB4-A51B-E26F39E17A8E}"/>
                  </a:ext>
                </a:extLst>
              </p:cNvPr>
              <p:cNvSpPr/>
              <p:nvPr/>
            </p:nvSpPr>
            <p:spPr>
              <a:xfrm>
                <a:off x="989935" y="3440793"/>
                <a:ext cx="5169012" cy="199046"/>
              </a:xfrm>
              <a:prstGeom prst="rect">
                <a:avLst/>
              </a:prstGeom>
              <a:solidFill>
                <a:srgbClr val="0099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BC92946-DC38-4413-8DB0-7EAC871AB13B}"/>
                  </a:ext>
                </a:extLst>
              </p:cNvPr>
              <p:cNvSpPr/>
              <p:nvPr/>
            </p:nvSpPr>
            <p:spPr>
              <a:xfrm>
                <a:off x="1893194" y="3451538"/>
                <a:ext cx="323155" cy="206062"/>
              </a:xfrm>
              <a:custGeom>
                <a:avLst/>
                <a:gdLst>
                  <a:gd name="connsiteX0" fmla="*/ 0 w 323155"/>
                  <a:gd name="connsiteY0" fmla="*/ 0 h 206062"/>
                  <a:gd name="connsiteX1" fmla="*/ 244699 w 323155"/>
                  <a:gd name="connsiteY1" fmla="*/ 0 h 206062"/>
                  <a:gd name="connsiteX2" fmla="*/ 244699 w 323155"/>
                  <a:gd name="connsiteY2" fmla="*/ 0 h 206062"/>
                  <a:gd name="connsiteX3" fmla="*/ 321972 w 323155"/>
                  <a:gd name="connsiteY3" fmla="*/ 128789 h 206062"/>
                  <a:gd name="connsiteX4" fmla="*/ 321972 w 323155"/>
                  <a:gd name="connsiteY4" fmla="*/ 193183 h 206062"/>
                  <a:gd name="connsiteX5" fmla="*/ 12879 w 323155"/>
                  <a:gd name="connsiteY5" fmla="*/ 206062 h 206062"/>
                  <a:gd name="connsiteX6" fmla="*/ 0 w 323155"/>
                  <a:gd name="connsiteY6" fmla="*/ 0 h 206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155" h="206062">
                    <a:moveTo>
                      <a:pt x="0" y="0"/>
                    </a:moveTo>
                    <a:lnTo>
                      <a:pt x="244699" y="0"/>
                    </a:lnTo>
                    <a:lnTo>
                      <a:pt x="244699" y="0"/>
                    </a:lnTo>
                    <a:cubicBezTo>
                      <a:pt x="266377" y="30349"/>
                      <a:pt x="316019" y="81163"/>
                      <a:pt x="321972" y="128789"/>
                    </a:cubicBezTo>
                    <a:cubicBezTo>
                      <a:pt x="324634" y="150088"/>
                      <a:pt x="321972" y="171718"/>
                      <a:pt x="321972" y="193183"/>
                    </a:cubicBezTo>
                    <a:lnTo>
                      <a:pt x="12879" y="2060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E958D09-91B4-4BEC-8F31-0BCDECB28E9B}"/>
                  </a:ext>
                </a:extLst>
              </p:cNvPr>
              <p:cNvSpPr txBox="1"/>
              <p:nvPr/>
            </p:nvSpPr>
            <p:spPr>
              <a:xfrm>
                <a:off x="942651" y="1474747"/>
                <a:ext cx="183918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Default Home</a:t>
                </a:r>
              </a:p>
              <a:p>
                <a:pPr algn="ctr"/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Volume</a:t>
                </a:r>
              </a:p>
              <a:p>
                <a:pPr algn="ctr"/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244,000 liters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FF83328-8855-4D54-87BC-2E667BE8D5A6}"/>
                  </a:ext>
                </a:extLst>
              </p:cNvPr>
              <p:cNvSpPr txBox="1"/>
              <p:nvPr/>
            </p:nvSpPr>
            <p:spPr>
              <a:xfrm>
                <a:off x="2270507" y="2757254"/>
                <a:ext cx="126536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Approx.</a:t>
                </a:r>
              </a:p>
              <a:p>
                <a:pPr algn="ctr"/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Scale</a:t>
                </a:r>
              </a:p>
            </p:txBody>
          </p:sp>
        </p:grp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BB467E30-8223-414A-BE0B-AF6E7CBE1DE7}"/>
                </a:ext>
              </a:extLst>
            </p:cNvPr>
            <p:cNvCxnSpPr/>
            <p:nvPr/>
          </p:nvCxnSpPr>
          <p:spPr>
            <a:xfrm flipH="1">
              <a:off x="5468922" y="2058444"/>
              <a:ext cx="839335" cy="37967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/>
          <p:cNvSpPr txBox="1">
            <a:spLocks/>
          </p:cNvSpPr>
          <p:nvPr/>
        </p:nvSpPr>
        <p:spPr>
          <a:xfrm>
            <a:off x="457200" y="70921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Indoor Air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(mostly well done)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FF97B3-17CB-44F0-BEBD-944E830860E5}"/>
              </a:ext>
            </a:extLst>
          </p:cNvPr>
          <p:cNvSpPr txBox="1"/>
          <p:nvPr/>
        </p:nvSpPr>
        <p:spPr>
          <a:xfrm>
            <a:off x="660910" y="650384"/>
            <a:ext cx="799740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Question: Does contaminant X in indoor air pose a chronic health risk?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5F9576-3A67-4E36-937E-CD28ACCF4750}"/>
              </a:ext>
            </a:extLst>
          </p:cNvPr>
          <p:cNvSpPr txBox="1"/>
          <p:nvPr/>
        </p:nvSpPr>
        <p:spPr>
          <a:xfrm>
            <a:off x="115668" y="5812921"/>
            <a:ext cx="2712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in individual small volumes is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irrelevant</a:t>
            </a:r>
          </a:p>
        </p:txBody>
      </p:sp>
      <p:pic>
        <p:nvPicPr>
          <p:cNvPr id="19" name="Picture 2" descr="Chestnut St Home#1 IA">
            <a:extLst>
              <a:ext uri="{FF2B5EF4-FFF2-40B4-BE49-F238E27FC236}">
                <a16:creationId xmlns:a16="http://schemas.microsoft.com/office/drawing/2014/main" id="{714BAAA5-E3BF-4E5A-890C-F37ED0557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489" y="4262684"/>
            <a:ext cx="2057246" cy="1542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90942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D0DF808-2746-44F1-AF53-45DCB9D9DB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69" y="2682326"/>
            <a:ext cx="2242639" cy="134256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08C4-B206-4098-98C3-6DC2CE1146B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721266" y="5317916"/>
            <a:ext cx="6400432" cy="1542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Risk-Based: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 and individually test a few random, 100-200g discrete samples and calculate a mean (or use “max”).</a:t>
            </a:r>
          </a:p>
          <a:p>
            <a:pPr algn="l"/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Risk-Based: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 and test a single, 1-2 kg sample from 30-75+ points (increments) throughout the Decision Unit.</a:t>
            </a:r>
          </a:p>
        </p:txBody>
      </p:sp>
      <p:sp>
        <p:nvSpPr>
          <p:cNvPr id="60" name="TextBox 5">
            <a:extLst>
              <a:ext uri="{FF2B5EF4-FFF2-40B4-BE49-F238E27FC236}">
                <a16:creationId xmlns:a16="http://schemas.microsoft.com/office/drawing/2014/main" id="{81862DFF-31DB-4D62-9B2D-0CD57518F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5857" y="4115484"/>
            <a:ext cx="6245884" cy="10926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588" indent="-1588">
              <a:spcAft>
                <a:spcPts val="600"/>
              </a:spcAft>
              <a:tabLst>
                <a:tab pos="2063750" algn="r"/>
              </a:tabLst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u="sng">
                <a:latin typeface="Times New Roman" pitchFamily="18" charset="0"/>
                <a:cs typeface="Times New Roman" pitchFamily="18" charset="0"/>
              </a:rPr>
              <a:t>Data Needs: 	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is the mean concentration of “X” in surface soil (during the specified, exposure period)?</a:t>
            </a:r>
          </a:p>
          <a:p>
            <a:pPr marL="1588" indent="-1588">
              <a:spcAft>
                <a:spcPts val="600"/>
              </a:spcAft>
              <a:tabLst>
                <a:tab pos="2063750" algn="r"/>
              </a:tabLst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Decision Unit: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Volume of soil included in exposure area.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4EE03C3-D3A7-41A5-85D9-088C02FC027D}"/>
              </a:ext>
            </a:extLst>
          </p:cNvPr>
          <p:cNvSpPr txBox="1">
            <a:spLocks/>
          </p:cNvSpPr>
          <p:nvPr/>
        </p:nvSpPr>
        <p:spPr>
          <a:xfrm>
            <a:off x="457200" y="79974"/>
            <a:ext cx="8229600" cy="883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Soil or Sediment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(poorly done in past)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(DU-MIS Sampling Methods; HIDOH 2021)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FF97B3-17CB-44F0-BEBD-944E830860E5}"/>
              </a:ext>
            </a:extLst>
          </p:cNvPr>
          <p:cNvSpPr txBox="1"/>
          <p:nvPr/>
        </p:nvSpPr>
        <p:spPr>
          <a:xfrm>
            <a:off x="341796" y="1638625"/>
            <a:ext cx="2405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Default Residential Exposure Area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500 m</a:t>
            </a:r>
            <a:r>
              <a:rPr 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(75 m</a:t>
            </a:r>
            <a:r>
              <a:rPr 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75126D3-AE0F-4844-B621-C8A3E82B9B49}"/>
              </a:ext>
            </a:extLst>
          </p:cNvPr>
          <p:cNvGrpSpPr/>
          <p:nvPr/>
        </p:nvGrpSpPr>
        <p:grpSpPr>
          <a:xfrm>
            <a:off x="3486133" y="1549494"/>
            <a:ext cx="2017184" cy="2155516"/>
            <a:chOff x="3486133" y="1549494"/>
            <a:chExt cx="2017184" cy="215551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4206AB7-E940-49AF-ABA9-8D65AB00E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5432" y="2243301"/>
              <a:ext cx="1858587" cy="14617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05F9576-3A67-4E36-937E-CD28ACCF4750}"/>
                </a:ext>
              </a:extLst>
            </p:cNvPr>
            <p:cNvSpPr txBox="1"/>
            <p:nvPr/>
          </p:nvSpPr>
          <p:spPr>
            <a:xfrm>
              <a:off x="3486133" y="1549494"/>
              <a:ext cx="20171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 truckloads</a:t>
              </a:r>
            </a:p>
          </p:txBody>
        </p:sp>
      </p:grpSp>
      <p:pic>
        <p:nvPicPr>
          <p:cNvPr id="24" name="Picture 2">
            <a:extLst>
              <a:ext uri="{FF2B5EF4-FFF2-40B4-BE49-F238E27FC236}">
                <a16:creationId xmlns:a16="http://schemas.microsoft.com/office/drawing/2014/main" id="{47774960-6E0B-48A6-ADB0-486BF7777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723" y="4262684"/>
            <a:ext cx="2057400" cy="15429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4F1E276-78C0-4941-83A5-3BEAD9FFAC40}"/>
              </a:ext>
            </a:extLst>
          </p:cNvPr>
          <p:cNvCxnSpPr/>
          <p:nvPr/>
        </p:nvCxnSpPr>
        <p:spPr>
          <a:xfrm flipH="1">
            <a:off x="2891490" y="2949019"/>
            <a:ext cx="528034" cy="3743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E007AE73-CD72-44C0-83F1-88D9799F33A1}"/>
              </a:ext>
            </a:extLst>
          </p:cNvPr>
          <p:cNvGrpSpPr/>
          <p:nvPr/>
        </p:nvGrpSpPr>
        <p:grpSpPr>
          <a:xfrm>
            <a:off x="6242426" y="1425339"/>
            <a:ext cx="2017184" cy="2639048"/>
            <a:chOff x="6242426" y="1389127"/>
            <a:chExt cx="2017184" cy="263904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66489B2-64E4-4DEA-849E-7BD29D02E619}"/>
                </a:ext>
              </a:extLst>
            </p:cNvPr>
            <p:cNvGrpSpPr/>
            <p:nvPr/>
          </p:nvGrpSpPr>
          <p:grpSpPr>
            <a:xfrm>
              <a:off x="6242426" y="1389127"/>
              <a:ext cx="2017184" cy="2039873"/>
              <a:chOff x="6242426" y="1389127"/>
              <a:chExt cx="2017184" cy="2039873"/>
            </a:xfrm>
          </p:grpSpPr>
          <p:pic>
            <p:nvPicPr>
              <p:cNvPr id="22" name="Picture 2" descr="Lable bag">
                <a:extLst>
                  <a:ext uri="{FF2B5EF4-FFF2-40B4-BE49-F238E27FC236}">
                    <a16:creationId xmlns:a16="http://schemas.microsoft.com/office/drawing/2014/main" id="{0BF9E383-2482-490F-8AAC-C79D544F24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l="6013" t="8018" r="21823" b="7562"/>
              <a:stretch/>
            </p:blipFill>
            <p:spPr bwMode="auto">
              <a:xfrm>
                <a:off x="6410459" y="2078767"/>
                <a:ext cx="1538958" cy="135023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B94EE84-4D84-4A1E-85CD-AFFB42D78AD7}"/>
                  </a:ext>
                </a:extLst>
              </p:cNvPr>
              <p:cNvSpPr txBox="1"/>
              <p:nvPr/>
            </p:nvSpPr>
            <p:spPr>
              <a:xfrm>
                <a:off x="6242426" y="1389127"/>
                <a:ext cx="201718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 Increment</a:t>
                </a:r>
              </a:p>
              <a:p>
                <a:pPr algn="ctr"/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Sample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7A2251F-5DBB-4C09-9D58-729A5FEC95F2}"/>
                </a:ext>
              </a:extLst>
            </p:cNvPr>
            <p:cNvSpPr txBox="1"/>
            <p:nvPr/>
          </p:nvSpPr>
          <p:spPr>
            <a:xfrm>
              <a:off x="6242426" y="3381844"/>
              <a:ext cx="1858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(triplicates used to test precision)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EFF97B3-17CB-44F0-BEBD-944E830860E5}"/>
              </a:ext>
            </a:extLst>
          </p:cNvPr>
          <p:cNvSpPr txBox="1"/>
          <p:nvPr/>
        </p:nvSpPr>
        <p:spPr>
          <a:xfrm>
            <a:off x="425510" y="994405"/>
            <a:ext cx="827870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Question: Does contaminant X in exposed soil pose a direct exposure risk?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5F9576-3A67-4E36-937E-CD28ACCF4750}"/>
              </a:ext>
            </a:extLst>
          </p:cNvPr>
          <p:cNvSpPr txBox="1"/>
          <p:nvPr/>
        </p:nvSpPr>
        <p:spPr>
          <a:xfrm>
            <a:off x="81484" y="5812921"/>
            <a:ext cx="2594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in individual increments is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irrelevant</a:t>
            </a:r>
          </a:p>
        </p:txBody>
      </p:sp>
    </p:spTree>
    <p:extLst>
      <p:ext uri="{BB962C8B-B14F-4D97-AF65-F5344CB8AC3E}">
        <p14:creationId xmlns:p14="http://schemas.microsoft.com/office/powerpoint/2010/main" val="715943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08C4-B206-4098-98C3-6DC2CE1146B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721266" y="5393222"/>
            <a:ext cx="6400432" cy="1400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Risk-Based: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 and test a few random, 1L subslab samples and calculate a mean (or use “max”).</a:t>
            </a:r>
          </a:p>
          <a:p>
            <a:pPr algn="l"/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Risk-Based: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 a single, continuous sample of vapors intruding a point air during specified time period (LVP).</a:t>
            </a:r>
          </a:p>
        </p:txBody>
      </p:sp>
      <p:sp>
        <p:nvSpPr>
          <p:cNvPr id="60" name="TextBox 5">
            <a:extLst>
              <a:ext uri="{FF2B5EF4-FFF2-40B4-BE49-F238E27FC236}">
                <a16:creationId xmlns:a16="http://schemas.microsoft.com/office/drawing/2014/main" id="{81862DFF-31DB-4D62-9B2D-0CD57518F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1419" y="3908981"/>
            <a:ext cx="6245884" cy="1400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588" indent="-1588">
              <a:spcAft>
                <a:spcPts val="600"/>
              </a:spcAft>
              <a:tabLst>
                <a:tab pos="2063750" algn="r"/>
              </a:tabLst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Data Needs: 	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What is the mean concentration of “X” in intruding vapors during the specified, exposure period?</a:t>
            </a:r>
          </a:p>
          <a:p>
            <a:pPr marL="1588" indent="-1588">
              <a:spcAft>
                <a:spcPts val="600"/>
              </a:spcAft>
              <a:tabLst>
                <a:tab pos="2063750" algn="r"/>
              </a:tabLst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Decision Unit: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Volume of subslab vapors anticipated to intrude structure during the specified exposure period.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4EE03C3-D3A7-41A5-85D9-088C02FC027D}"/>
              </a:ext>
            </a:extLst>
          </p:cNvPr>
          <p:cNvSpPr txBox="1">
            <a:spLocks/>
          </p:cNvSpPr>
          <p:nvPr/>
        </p:nvSpPr>
        <p:spPr>
          <a:xfrm>
            <a:off x="457200" y="116188"/>
            <a:ext cx="8229600" cy="883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Subslab Vapors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(similar to groundwater?)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(Large Volume Purge Sampling Methods; HIDOH 2021)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FF97B3-17CB-44F0-BEBD-944E830860E5}"/>
              </a:ext>
            </a:extLst>
          </p:cNvPr>
          <p:cNvSpPr txBox="1"/>
          <p:nvPr/>
        </p:nvSpPr>
        <p:spPr>
          <a:xfrm>
            <a:off x="135805" y="994407"/>
            <a:ext cx="893055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Question: Does contaminant X in subslab vapors air pose a vapor intrusion risk?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23709" y="1460770"/>
            <a:ext cx="7465534" cy="2412898"/>
            <a:chOff x="723709" y="1460770"/>
            <a:chExt cx="7465534" cy="2412898"/>
          </a:xfrm>
        </p:grpSpPr>
        <p:pic>
          <p:nvPicPr>
            <p:cNvPr id="57" name="Picture 56" descr="Shape&#10;&#10;Description automatically generated">
              <a:extLst>
                <a:ext uri="{FF2B5EF4-FFF2-40B4-BE49-F238E27FC236}">
                  <a16:creationId xmlns:a16="http://schemas.microsoft.com/office/drawing/2014/main" id="{43D76618-4853-40F5-A07E-6030556C24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616"/>
            <a:stretch/>
          </p:blipFill>
          <p:spPr>
            <a:xfrm>
              <a:off x="1022568" y="2511788"/>
              <a:ext cx="1181366" cy="956533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CC24588-1E26-48BB-9352-AD6A42A1C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081" y="2970524"/>
              <a:ext cx="547328" cy="547328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B0887A9-B2F8-4FB4-A51B-E26F39E17A8E}"/>
                </a:ext>
              </a:extLst>
            </p:cNvPr>
            <p:cNvSpPr/>
            <p:nvPr/>
          </p:nvSpPr>
          <p:spPr>
            <a:xfrm>
              <a:off x="770993" y="3440793"/>
              <a:ext cx="5169012" cy="199046"/>
            </a:xfrm>
            <a:prstGeom prst="rect">
              <a:avLst/>
            </a:prstGeom>
            <a:solidFill>
              <a:srgbClr val="00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BC92946-DC38-4413-8DB0-7EAC871AB13B}"/>
                </a:ext>
              </a:extLst>
            </p:cNvPr>
            <p:cNvSpPr/>
            <p:nvPr/>
          </p:nvSpPr>
          <p:spPr>
            <a:xfrm>
              <a:off x="1674252" y="3451538"/>
              <a:ext cx="323155" cy="206062"/>
            </a:xfrm>
            <a:custGeom>
              <a:avLst/>
              <a:gdLst>
                <a:gd name="connsiteX0" fmla="*/ 0 w 323155"/>
                <a:gd name="connsiteY0" fmla="*/ 0 h 206062"/>
                <a:gd name="connsiteX1" fmla="*/ 244699 w 323155"/>
                <a:gd name="connsiteY1" fmla="*/ 0 h 206062"/>
                <a:gd name="connsiteX2" fmla="*/ 244699 w 323155"/>
                <a:gd name="connsiteY2" fmla="*/ 0 h 206062"/>
                <a:gd name="connsiteX3" fmla="*/ 321972 w 323155"/>
                <a:gd name="connsiteY3" fmla="*/ 128789 h 206062"/>
                <a:gd name="connsiteX4" fmla="*/ 321972 w 323155"/>
                <a:gd name="connsiteY4" fmla="*/ 193183 h 206062"/>
                <a:gd name="connsiteX5" fmla="*/ 12879 w 323155"/>
                <a:gd name="connsiteY5" fmla="*/ 206062 h 206062"/>
                <a:gd name="connsiteX6" fmla="*/ 0 w 323155"/>
                <a:gd name="connsiteY6" fmla="*/ 0 h 20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155" h="206062">
                  <a:moveTo>
                    <a:pt x="0" y="0"/>
                  </a:moveTo>
                  <a:lnTo>
                    <a:pt x="244699" y="0"/>
                  </a:lnTo>
                  <a:lnTo>
                    <a:pt x="244699" y="0"/>
                  </a:lnTo>
                  <a:cubicBezTo>
                    <a:pt x="266377" y="30349"/>
                    <a:pt x="316019" y="81163"/>
                    <a:pt x="321972" y="128789"/>
                  </a:cubicBezTo>
                  <a:cubicBezTo>
                    <a:pt x="324634" y="150088"/>
                    <a:pt x="321972" y="171718"/>
                    <a:pt x="321972" y="193183"/>
                  </a:cubicBezTo>
                  <a:lnTo>
                    <a:pt x="12879" y="2060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FF83328-8855-4D54-87BC-2E667BE8D5A6}"/>
                </a:ext>
              </a:extLst>
            </p:cNvPr>
            <p:cNvSpPr txBox="1"/>
            <p:nvPr/>
          </p:nvSpPr>
          <p:spPr>
            <a:xfrm>
              <a:off x="2796724" y="3001688"/>
              <a:ext cx="21867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Approx. To Scale</a:t>
              </a:r>
            </a:p>
          </p:txBody>
        </p:sp>
        <p:sp>
          <p:nvSpPr>
            <p:cNvPr id="2" name="Arrow: Up 1">
              <a:extLst>
                <a:ext uri="{FF2B5EF4-FFF2-40B4-BE49-F238E27FC236}">
                  <a16:creationId xmlns:a16="http://schemas.microsoft.com/office/drawing/2014/main" id="{557B201E-1322-4833-A5B3-154F9C035AF5}"/>
                </a:ext>
              </a:extLst>
            </p:cNvPr>
            <p:cNvSpPr/>
            <p:nvPr/>
          </p:nvSpPr>
          <p:spPr>
            <a:xfrm>
              <a:off x="1306147" y="3429462"/>
              <a:ext cx="323155" cy="444206"/>
            </a:xfrm>
            <a:prstGeom prst="up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4020404-8AF7-4F1C-BAE6-7CA03C0156A8}"/>
                </a:ext>
              </a:extLst>
            </p:cNvPr>
            <p:cNvSpPr txBox="1"/>
            <p:nvPr/>
          </p:nvSpPr>
          <p:spPr>
            <a:xfrm>
              <a:off x="2976327" y="1460770"/>
              <a:ext cx="222166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Default Vapor Entry Rate Volume (cold climates; 5 L/min)</a:t>
              </a:r>
            </a:p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7,200 L/day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EFF97B3-17CB-44F0-BEBD-944E830860E5}"/>
                </a:ext>
              </a:extLst>
            </p:cNvPr>
            <p:cNvSpPr txBox="1"/>
            <p:nvPr/>
          </p:nvSpPr>
          <p:spPr>
            <a:xfrm>
              <a:off x="723709" y="1474747"/>
              <a:ext cx="18391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Default Home</a:t>
              </a:r>
            </a:p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Volume</a:t>
              </a:r>
            </a:p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244,000 liters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79EEA495-8B0B-4277-B323-DC2BEC4530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51893" y="3244188"/>
              <a:ext cx="40291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F631C8D-D8B8-4ABF-90A7-A61633B37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1427" y="1577211"/>
              <a:ext cx="2577816" cy="158160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9EEA495-8B0B-4277-B323-DC2BEC453057}"/>
                </a:ext>
              </a:extLst>
            </p:cNvPr>
            <p:cNvCxnSpPr>
              <a:cxnSpLocks/>
              <a:stCxn id="58" idx="3"/>
            </p:cNvCxnSpPr>
            <p:nvPr/>
          </p:nvCxnSpPr>
          <p:spPr>
            <a:xfrm flipV="1">
              <a:off x="4983456" y="3001688"/>
              <a:ext cx="513702" cy="20005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AECE2739-6542-4B9B-BBEB-8590D761BB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826" y="4262684"/>
            <a:ext cx="2061909" cy="15464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05F9576-3A67-4E36-937E-CD28ACCF4750}"/>
              </a:ext>
            </a:extLst>
          </p:cNvPr>
          <p:cNvSpPr txBox="1"/>
          <p:nvPr/>
        </p:nvSpPr>
        <p:spPr>
          <a:xfrm>
            <a:off x="115668" y="5812921"/>
            <a:ext cx="2712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in individual small volumes is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irrelevant</a:t>
            </a:r>
          </a:p>
        </p:txBody>
      </p:sp>
    </p:spTree>
    <p:extLst>
      <p:ext uri="{BB962C8B-B14F-4D97-AF65-F5344CB8AC3E}">
        <p14:creationId xmlns:p14="http://schemas.microsoft.com/office/powerpoint/2010/main" val="227219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7534" y="1287582"/>
            <a:ext cx="6853466" cy="5140100"/>
            <a:chOff x="1147534" y="1124628"/>
            <a:chExt cx="6853466" cy="5140100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7534" y="1124628"/>
              <a:ext cx="6853466" cy="51401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107" name="Group 106"/>
            <p:cNvGrpSpPr/>
            <p:nvPr/>
          </p:nvGrpSpPr>
          <p:grpSpPr>
            <a:xfrm>
              <a:off x="1541948" y="3145971"/>
              <a:ext cx="6459052" cy="1454684"/>
              <a:chOff x="1541948" y="3145971"/>
              <a:chExt cx="6459052" cy="1454684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3473883" y="3179151"/>
                <a:ext cx="7990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10-A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541948" y="3603885"/>
                <a:ext cx="12570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Cell # 10</a:t>
                </a:r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2438400" y="3145971"/>
                <a:ext cx="5562600" cy="1454684"/>
              </a:xfrm>
              <a:custGeom>
                <a:avLst/>
                <a:gdLst>
                  <a:gd name="connsiteX0" fmla="*/ 4267200 w 5562600"/>
                  <a:gd name="connsiteY0" fmla="*/ 0 h 1454684"/>
                  <a:gd name="connsiteX1" fmla="*/ 4267200 w 5562600"/>
                  <a:gd name="connsiteY1" fmla="*/ 0 h 1454684"/>
                  <a:gd name="connsiteX2" fmla="*/ 1132114 w 5562600"/>
                  <a:gd name="connsiteY2" fmla="*/ 65315 h 1454684"/>
                  <a:gd name="connsiteX3" fmla="*/ 0 w 5562600"/>
                  <a:gd name="connsiteY3" fmla="*/ 1426029 h 1454684"/>
                  <a:gd name="connsiteX4" fmla="*/ 108857 w 5562600"/>
                  <a:gd name="connsiteY4" fmla="*/ 1436915 h 1454684"/>
                  <a:gd name="connsiteX5" fmla="*/ 5562600 w 5562600"/>
                  <a:gd name="connsiteY5" fmla="*/ 1404258 h 1454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62600" h="1454684">
                    <a:moveTo>
                      <a:pt x="4267200" y="0"/>
                    </a:moveTo>
                    <a:lnTo>
                      <a:pt x="4267200" y="0"/>
                    </a:lnTo>
                    <a:lnTo>
                      <a:pt x="1132114" y="65315"/>
                    </a:lnTo>
                    <a:lnTo>
                      <a:pt x="0" y="1426029"/>
                    </a:lnTo>
                    <a:cubicBezTo>
                      <a:pt x="102980" y="1448913"/>
                      <a:pt x="74315" y="1471454"/>
                      <a:pt x="108857" y="1436915"/>
                    </a:cubicBezTo>
                    <a:lnTo>
                      <a:pt x="5562600" y="1404258"/>
                    </a:lnTo>
                  </a:path>
                </a:pathLst>
              </a:custGeom>
              <a:noFill/>
              <a:ln w="2222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6900396" y="4051677"/>
                <a:ext cx="154112" cy="13356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6552053" y="3648905"/>
                <a:ext cx="154112" cy="13356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6236367" y="3289677"/>
                <a:ext cx="154112" cy="13356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5147793" y="3333220"/>
                <a:ext cx="154112" cy="13356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5202222" y="3681563"/>
                <a:ext cx="154112" cy="13356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245764" y="4040791"/>
                <a:ext cx="154112" cy="13356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4189851" y="3333219"/>
                <a:ext cx="154112" cy="13356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4113651" y="3681562"/>
                <a:ext cx="154112" cy="13356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4015680" y="4019020"/>
                <a:ext cx="154112" cy="13356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4431825" y="3200922"/>
                <a:ext cx="7990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10-B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5498625" y="3200922"/>
                <a:ext cx="7990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10-C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3397682" y="3538379"/>
                <a:ext cx="7990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10-D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4485785" y="3549265"/>
                <a:ext cx="74212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10-E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5802957" y="3527494"/>
                <a:ext cx="74212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10-F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3310128" y="3886722"/>
                <a:ext cx="74212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10-G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4518442" y="3897608"/>
                <a:ext cx="74212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10-H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6173071" y="3919379"/>
                <a:ext cx="74212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10-I</a:t>
                </a:r>
              </a:p>
            </p:txBody>
          </p:sp>
          <p:cxnSp>
            <p:nvCxnSpPr>
              <p:cNvPr id="103" name="Straight Connector 102"/>
              <p:cNvCxnSpPr/>
              <p:nvPr/>
            </p:nvCxnSpPr>
            <p:spPr>
              <a:xfrm>
                <a:off x="6683829" y="3167743"/>
                <a:ext cx="1273628" cy="64225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4" name="TextBox 3"/>
            <p:cNvSpPr txBox="1"/>
            <p:nvPr/>
          </p:nvSpPr>
          <p:spPr>
            <a:xfrm>
              <a:off x="6074808" y="2986792"/>
              <a:ext cx="48282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67252" y="3336900"/>
              <a:ext cx="48282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37953" y="3748792"/>
              <a:ext cx="48282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</a:t>
              </a:r>
            </a:p>
          </p:txBody>
        </p:sp>
        <p:cxnSp>
          <p:nvCxnSpPr>
            <p:cNvPr id="6" name="Straight Arrow Connector 5"/>
            <p:cNvCxnSpPr>
              <a:cxnSpLocks/>
              <a:stCxn id="37" idx="2"/>
            </p:cNvCxnSpPr>
            <p:nvPr/>
          </p:nvCxnSpPr>
          <p:spPr>
            <a:xfrm flipV="1">
              <a:off x="6455615" y="2459945"/>
              <a:ext cx="428386" cy="262592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938148"/>
              </p:ext>
            </p:extLst>
          </p:nvPr>
        </p:nvGraphicFramePr>
        <p:xfrm>
          <a:off x="528884" y="1157624"/>
          <a:ext cx="3204916" cy="19535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3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4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Sampler #</a:t>
                      </a:r>
                      <a:endParaRPr lang="en-US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PCE (ng)</a:t>
                      </a:r>
                      <a:endParaRPr lang="en-US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TCE (ng)</a:t>
                      </a:r>
                      <a:endParaRPr lang="en-US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10A</a:t>
                      </a:r>
                      <a:endParaRPr lang="en-US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54,417</a:t>
                      </a:r>
                      <a:endParaRPr lang="en-US" sz="1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4,950</a:t>
                      </a:r>
                      <a:endParaRPr lang="en-US" sz="1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10B</a:t>
                      </a:r>
                      <a:endParaRPr lang="en-US" sz="1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41,162</a:t>
                      </a:r>
                      <a:endParaRPr lang="en-US" sz="1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3,535</a:t>
                      </a:r>
                      <a:endParaRPr lang="en-US" sz="1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10D</a:t>
                      </a:r>
                      <a:endParaRPr lang="en-US" sz="1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39,575</a:t>
                      </a:r>
                      <a:endParaRPr lang="en-US" sz="1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2,522</a:t>
                      </a:r>
                      <a:endParaRPr lang="en-US" sz="1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10E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28,131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1,564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10G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61,194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6,631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10H</a:t>
                      </a:r>
                      <a:endParaRPr lang="en-US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47,177</a:t>
                      </a:r>
                      <a:endParaRPr lang="en-US" sz="1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4,229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070197" y="1131165"/>
            <a:ext cx="4770835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Large-scale map patterns can be reasonable semi-accurate (sometimes…);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Two-to four-fold plus random variability between co-located samples;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Small-scale map patterns can be artificial (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isolated hot spots and cold spots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8FF31E8-C715-47B1-A211-A3056C87BDE4}"/>
              </a:ext>
            </a:extLst>
          </p:cNvPr>
          <p:cNvSpPr txBox="1"/>
          <p:nvPr/>
        </p:nvSpPr>
        <p:spPr>
          <a:xfrm>
            <a:off x="407406" y="136054"/>
            <a:ext cx="83722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Hidden Heterogeneity Between Co-Located</a:t>
            </a:r>
          </a:p>
          <a:p>
            <a:pPr algn="ctr"/>
            <a:r>
              <a:rPr lang="en-US" altLang="zh-CN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Small-Volume Soil Vapor Samples 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(HIDOH 2017)</a:t>
            </a:r>
          </a:p>
        </p:txBody>
      </p:sp>
      <p:sp>
        <p:nvSpPr>
          <p:cNvPr id="34" name="TextBox 1"/>
          <p:cNvSpPr txBox="1">
            <a:spLocks noChangeArrowheads="1"/>
          </p:cNvSpPr>
          <p:nvPr/>
        </p:nvSpPr>
        <p:spPr bwMode="auto">
          <a:xfrm>
            <a:off x="307067" y="4611568"/>
            <a:ext cx="8740114" cy="189282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Problem: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Brewer, R., Nagashima, J., Rigby, M., Schmidt, M. and O'Neill, H. (2014),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Estimation of Generic Subslab Attenuation Factors for Vapor Intrusion Investigations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Groundwater Monitoring &amp; Remediation, 34: 79–92.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10.1111/gwmr.12086 (negates USEPA VI “Empirical” Database)</a:t>
            </a:r>
          </a:p>
          <a:p>
            <a:pPr>
              <a:spcAft>
                <a:spcPts val="600"/>
              </a:spcAft>
            </a:pPr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Solution: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HIDOH. 2017.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Study of High-Density Passive Sampler and Large-Volume Purge Methods to Characterize Subslab Vapor Plumes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(July 2017): Hawaii Department of Health, Hazard Evaluation and Emergency Response. https://health.hawaii.gov/heer/guidance/specific-topics/decision-unit-and-multi-increment-sampling-methods/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FE56-12F5-4B3D-B278-F4E081AA3F28}" type="slidenum">
              <a:rPr lang="en-US" smtClean="0"/>
              <a:t>13</a:t>
            </a:fld>
            <a:endParaRPr 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FBAF2F73-A103-4097-86EA-830640DF2E9E}"/>
              </a:ext>
            </a:extLst>
          </p:cNvPr>
          <p:cNvSpPr txBox="1">
            <a:spLocks noChangeArrowheads="1"/>
          </p:cNvSpPr>
          <p:nvPr/>
        </p:nvSpPr>
        <p:spPr>
          <a:xfrm>
            <a:off x="1052863" y="6564249"/>
            <a:ext cx="7079917" cy="263171"/>
          </a:xfrm>
          <a:prstGeom prst="rect">
            <a:avLst/>
          </a:prstGeom>
          <a:ln w="25400" cmpd="dbl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 eaLnBrk="1" fontAlgn="auto" hangingPunct="1">
              <a:spcAft>
                <a:spcPts val="0"/>
              </a:spcAft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HIDOH Recorded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Webinars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https://health.hawaii.gov/heer/guidance/heer-webinars/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784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955C-59D2-43ED-8D86-A67067CCF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FF31E8-C715-47B1-A211-A3056C87BDE4}"/>
              </a:ext>
            </a:extLst>
          </p:cNvPr>
          <p:cNvSpPr txBox="1"/>
          <p:nvPr/>
        </p:nvSpPr>
        <p:spPr>
          <a:xfrm>
            <a:off x="570375" y="90811"/>
            <a:ext cx="8030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Misleading Discrete Sample Isoconcentration Maps</a:t>
            </a:r>
          </a:p>
          <a:p>
            <a:pPr algn="ctr"/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(similar problem with water data?)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08348" y="1219005"/>
            <a:ext cx="8613032" cy="3696082"/>
            <a:chOff x="443738" y="2461089"/>
            <a:chExt cx="8613032" cy="3696082"/>
          </a:xfrm>
        </p:grpSpPr>
        <p:grpSp>
          <p:nvGrpSpPr>
            <p:cNvPr id="8" name="Group 7"/>
            <p:cNvGrpSpPr/>
            <p:nvPr/>
          </p:nvGrpSpPr>
          <p:grpSpPr>
            <a:xfrm>
              <a:off x="443738" y="2461089"/>
              <a:ext cx="8613032" cy="3696082"/>
              <a:chOff x="443745" y="1338389"/>
              <a:chExt cx="8613032" cy="369608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56889" y="2199831"/>
                <a:ext cx="5199888" cy="2834640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443745" y="1338390"/>
                <a:ext cx="3304243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Discrete Sample Data</a:t>
                </a:r>
              </a:p>
              <a:p>
                <a:pPr algn="ctr"/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(9 points, 1L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Summas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 rot="568353">
                <a:off x="526652" y="2371787"/>
                <a:ext cx="2659955" cy="2417467"/>
                <a:chOff x="2364422" y="1386216"/>
                <a:chExt cx="2086322" cy="2312029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5789" r="46652"/>
                <a:stretch/>
              </p:blipFill>
              <p:spPr>
                <a:xfrm rot="10800000">
                  <a:off x="2364422" y="1386216"/>
                  <a:ext cx="2086322" cy="2312029"/>
                </a:xfrm>
                <a:prstGeom prst="rect">
                  <a:avLst/>
                </a:prstGeom>
              </p:spPr>
            </p:pic>
            <p:sp>
              <p:nvSpPr>
                <p:cNvPr id="20" name="TextBox 19"/>
                <p:cNvSpPr txBox="1"/>
                <p:nvPr/>
              </p:nvSpPr>
              <p:spPr>
                <a:xfrm>
                  <a:off x="3038313" y="1568235"/>
                  <a:ext cx="69923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PCE</a:t>
                  </a:r>
                </a:p>
              </p:txBody>
            </p:sp>
          </p:grpSp>
          <p:sp>
            <p:nvSpPr>
              <p:cNvPr id="27" name="TextBox 26"/>
              <p:cNvSpPr txBox="1"/>
              <p:nvPr/>
            </p:nvSpPr>
            <p:spPr>
              <a:xfrm>
                <a:off x="3793254" y="1338389"/>
                <a:ext cx="3212100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MIS Sample Data</a:t>
                </a:r>
              </a:p>
              <a:p>
                <a:pPr algn="ctr"/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(25 cells, 4-Increments)</a:t>
                </a:r>
              </a:p>
            </p:txBody>
          </p:sp>
          <p:sp>
            <p:nvSpPr>
              <p:cNvPr id="15" name="Oval 14"/>
              <p:cNvSpPr/>
              <p:nvPr/>
            </p:nvSpPr>
            <p:spPr>
              <a:xfrm rot="713321">
                <a:off x="805123" y="3558293"/>
                <a:ext cx="923454" cy="570369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Oval 3"/>
            <p:cNvSpPr/>
            <p:nvPr/>
          </p:nvSpPr>
          <p:spPr>
            <a:xfrm rot="713321">
              <a:off x="4509500" y="4687550"/>
              <a:ext cx="923454" cy="57036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98033">
              <a:off x="764725" y="3693713"/>
              <a:ext cx="2233416" cy="200368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44114" y="5151724"/>
            <a:ext cx="315048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Artificial “Hot Spots” and “Cold Spots”</a:t>
            </a:r>
          </a:p>
        </p:txBody>
      </p:sp>
      <p:cxnSp>
        <p:nvCxnSpPr>
          <p:cNvPr id="12" name="Straight Arrow Connector 11"/>
          <p:cNvCxnSpPr>
            <a:stCxn id="23" idx="0"/>
          </p:cNvCxnSpPr>
          <p:nvPr/>
        </p:nvCxnSpPr>
        <p:spPr>
          <a:xfrm flipH="1" flipV="1">
            <a:off x="1696162" y="4402368"/>
            <a:ext cx="223196" cy="749356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26687" y="5131121"/>
            <a:ext cx="315048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Representative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Isoconcentration Map</a:t>
            </a:r>
          </a:p>
        </p:txBody>
      </p:sp>
      <p:cxnSp>
        <p:nvCxnSpPr>
          <p:cNvPr id="28" name="Straight Arrow Connector 27"/>
          <p:cNvCxnSpPr>
            <a:stCxn id="25" idx="0"/>
          </p:cNvCxnSpPr>
          <p:nvPr/>
        </p:nvCxnSpPr>
        <p:spPr>
          <a:xfrm flipH="1" flipV="1">
            <a:off x="5378735" y="4381765"/>
            <a:ext cx="223196" cy="749356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50" y="1066943"/>
            <a:ext cx="1351000" cy="1014487"/>
          </a:xfrm>
          <a:prstGeom prst="rect">
            <a:avLst/>
          </a:prstGeom>
        </p:spPr>
      </p:pic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722099" y="6040217"/>
            <a:ext cx="7117751" cy="762000"/>
          </a:xfrm>
          <a:prstGeom prst="rect">
            <a:avLst/>
          </a:prstGeom>
          <a:ln w="25400" cmpd="dbl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 eaLnBrk="1" fontAlgn="auto" hangingPunct="1">
              <a:spcAft>
                <a:spcPts val="0"/>
              </a:spcAf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Soil Vapor Data Reliability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Webinar:</a:t>
            </a:r>
          </a:p>
          <a:p>
            <a:pPr lvl="0" algn="ctr">
              <a:defRPr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https://health.hawaii.gov/heer/guidance/heer-webinars/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912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DACE35E5-0ABE-4E12-8EBB-C9E0BC542EDD}"/>
              </a:ext>
            </a:extLst>
          </p:cNvPr>
          <p:cNvSpPr txBox="1">
            <a:spLocks/>
          </p:cNvSpPr>
          <p:nvPr/>
        </p:nvSpPr>
        <p:spPr>
          <a:xfrm>
            <a:off x="457200" y="152400"/>
            <a:ext cx="8229600" cy="883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Surface Water and Groundwater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(revision of HIDOH TGM Section 6)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29069" y="1094574"/>
            <a:ext cx="54858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Systematic Planning:</a:t>
            </a:r>
          </a:p>
          <a:p>
            <a:pPr marL="463550" lvl="1" indent="-225425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Site history review</a:t>
            </a:r>
          </a:p>
          <a:p>
            <a:pPr marL="463550" lvl="1" indent="-225425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Investigation objectives</a:t>
            </a:r>
          </a:p>
          <a:p>
            <a:pPr marL="463550" lvl="1" indent="-225425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Designation of Decision Units;</a:t>
            </a:r>
          </a:p>
          <a:p>
            <a:pPr marL="463550" lvl="1" indent="-225425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Collection of representative samples;</a:t>
            </a:r>
          </a:p>
          <a:p>
            <a:pPr marL="463550" lvl="1" indent="-225425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Data quality evaluation.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FE56-12F5-4B3D-B278-F4E081AA3F28}" type="slidenum">
              <a:rPr lang="en-US" smtClean="0"/>
              <a:t>15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1417CA-FDAC-4349-A532-6D931AAD8DFD}"/>
              </a:ext>
            </a:extLst>
          </p:cNvPr>
          <p:cNvGrpSpPr/>
          <p:nvPr/>
        </p:nvGrpSpPr>
        <p:grpSpPr>
          <a:xfrm>
            <a:off x="590976" y="3249626"/>
            <a:ext cx="7962047" cy="3265032"/>
            <a:chOff x="590976" y="3249626"/>
            <a:chExt cx="7962047" cy="3265032"/>
          </a:xfrm>
        </p:grpSpPr>
        <p:grpSp>
          <p:nvGrpSpPr>
            <p:cNvPr id="7" name="Group 6"/>
            <p:cNvGrpSpPr/>
            <p:nvPr/>
          </p:nvGrpSpPr>
          <p:grpSpPr>
            <a:xfrm>
              <a:off x="590976" y="3249626"/>
              <a:ext cx="7962047" cy="3265032"/>
              <a:chOff x="590976" y="3156862"/>
              <a:chExt cx="7962047" cy="3265032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146E0256-C315-4589-BE01-86EF8814501E}"/>
                  </a:ext>
                </a:extLst>
              </p:cNvPr>
              <p:cNvGrpSpPr/>
              <p:nvPr/>
            </p:nvGrpSpPr>
            <p:grpSpPr>
              <a:xfrm>
                <a:off x="696910" y="3653378"/>
                <a:ext cx="7856113" cy="2768516"/>
                <a:chOff x="560499" y="1970910"/>
                <a:chExt cx="7856113" cy="2768516"/>
              </a:xfrm>
            </p:grpSpPr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F1D7F995-3E34-47C6-A62E-08F6744AC334}"/>
                    </a:ext>
                  </a:extLst>
                </p:cNvPr>
                <p:cNvSpPr/>
                <p:nvPr/>
              </p:nvSpPr>
              <p:spPr>
                <a:xfrm>
                  <a:off x="574301" y="2085218"/>
                  <a:ext cx="6011539" cy="1790700"/>
                </a:xfrm>
                <a:custGeom>
                  <a:avLst/>
                  <a:gdLst>
                    <a:gd name="connsiteX0" fmla="*/ 0 w 6011539"/>
                    <a:gd name="connsiteY0" fmla="*/ 895350 h 1790700"/>
                    <a:gd name="connsiteX1" fmla="*/ 9525 w 6011539"/>
                    <a:gd name="connsiteY1" fmla="*/ 9525 h 1790700"/>
                    <a:gd name="connsiteX2" fmla="*/ 95250 w 6011539"/>
                    <a:gd name="connsiteY2" fmla="*/ 0 h 1790700"/>
                    <a:gd name="connsiteX3" fmla="*/ 152400 w 6011539"/>
                    <a:gd name="connsiteY3" fmla="*/ 38100 h 1790700"/>
                    <a:gd name="connsiteX4" fmla="*/ 171450 w 6011539"/>
                    <a:gd name="connsiteY4" fmla="*/ 66675 h 1790700"/>
                    <a:gd name="connsiteX5" fmla="*/ 200025 w 6011539"/>
                    <a:gd name="connsiteY5" fmla="*/ 85725 h 1790700"/>
                    <a:gd name="connsiteX6" fmla="*/ 247650 w 6011539"/>
                    <a:gd name="connsiteY6" fmla="*/ 123825 h 1790700"/>
                    <a:gd name="connsiteX7" fmla="*/ 276225 w 6011539"/>
                    <a:gd name="connsiteY7" fmla="*/ 142875 h 1790700"/>
                    <a:gd name="connsiteX8" fmla="*/ 333375 w 6011539"/>
                    <a:gd name="connsiteY8" fmla="*/ 161925 h 1790700"/>
                    <a:gd name="connsiteX9" fmla="*/ 361950 w 6011539"/>
                    <a:gd name="connsiteY9" fmla="*/ 180975 h 1790700"/>
                    <a:gd name="connsiteX10" fmla="*/ 447675 w 6011539"/>
                    <a:gd name="connsiteY10" fmla="*/ 209550 h 1790700"/>
                    <a:gd name="connsiteX11" fmla="*/ 476250 w 6011539"/>
                    <a:gd name="connsiteY11" fmla="*/ 219075 h 1790700"/>
                    <a:gd name="connsiteX12" fmla="*/ 533400 w 6011539"/>
                    <a:gd name="connsiteY12" fmla="*/ 257175 h 1790700"/>
                    <a:gd name="connsiteX13" fmla="*/ 590550 w 6011539"/>
                    <a:gd name="connsiteY13" fmla="*/ 285750 h 1790700"/>
                    <a:gd name="connsiteX14" fmla="*/ 609600 w 6011539"/>
                    <a:gd name="connsiteY14" fmla="*/ 314325 h 1790700"/>
                    <a:gd name="connsiteX15" fmla="*/ 666750 w 6011539"/>
                    <a:gd name="connsiteY15" fmla="*/ 342900 h 1790700"/>
                    <a:gd name="connsiteX16" fmla="*/ 695325 w 6011539"/>
                    <a:gd name="connsiteY16" fmla="*/ 361950 h 1790700"/>
                    <a:gd name="connsiteX17" fmla="*/ 714375 w 6011539"/>
                    <a:gd name="connsiteY17" fmla="*/ 371475 h 1790700"/>
                    <a:gd name="connsiteX18" fmla="*/ 2171700 w 6011539"/>
                    <a:gd name="connsiteY18" fmla="*/ 400050 h 1790700"/>
                    <a:gd name="connsiteX19" fmla="*/ 2257425 w 6011539"/>
                    <a:gd name="connsiteY19" fmla="*/ 428625 h 1790700"/>
                    <a:gd name="connsiteX20" fmla="*/ 2314575 w 6011539"/>
                    <a:gd name="connsiteY20" fmla="*/ 476250 h 1790700"/>
                    <a:gd name="connsiteX21" fmla="*/ 2486025 w 6011539"/>
                    <a:gd name="connsiteY21" fmla="*/ 485775 h 1790700"/>
                    <a:gd name="connsiteX22" fmla="*/ 2581275 w 6011539"/>
                    <a:gd name="connsiteY22" fmla="*/ 514350 h 1790700"/>
                    <a:gd name="connsiteX23" fmla="*/ 2609850 w 6011539"/>
                    <a:gd name="connsiteY23" fmla="*/ 523875 h 1790700"/>
                    <a:gd name="connsiteX24" fmla="*/ 2790825 w 6011539"/>
                    <a:gd name="connsiteY24" fmla="*/ 533400 h 1790700"/>
                    <a:gd name="connsiteX25" fmla="*/ 2819400 w 6011539"/>
                    <a:gd name="connsiteY25" fmla="*/ 552450 h 1790700"/>
                    <a:gd name="connsiteX26" fmla="*/ 2847975 w 6011539"/>
                    <a:gd name="connsiteY26" fmla="*/ 561975 h 1790700"/>
                    <a:gd name="connsiteX27" fmla="*/ 2905125 w 6011539"/>
                    <a:gd name="connsiteY27" fmla="*/ 600075 h 1790700"/>
                    <a:gd name="connsiteX28" fmla="*/ 2924175 w 6011539"/>
                    <a:gd name="connsiteY28" fmla="*/ 628650 h 1790700"/>
                    <a:gd name="connsiteX29" fmla="*/ 2952750 w 6011539"/>
                    <a:gd name="connsiteY29" fmla="*/ 638175 h 1790700"/>
                    <a:gd name="connsiteX30" fmla="*/ 2990850 w 6011539"/>
                    <a:gd name="connsiteY30" fmla="*/ 657225 h 1790700"/>
                    <a:gd name="connsiteX31" fmla="*/ 3019425 w 6011539"/>
                    <a:gd name="connsiteY31" fmla="*/ 666750 h 1790700"/>
                    <a:gd name="connsiteX32" fmla="*/ 3076575 w 6011539"/>
                    <a:gd name="connsiteY32" fmla="*/ 695325 h 1790700"/>
                    <a:gd name="connsiteX33" fmla="*/ 3143250 w 6011539"/>
                    <a:gd name="connsiteY33" fmla="*/ 771525 h 1790700"/>
                    <a:gd name="connsiteX34" fmla="*/ 3295650 w 6011539"/>
                    <a:gd name="connsiteY34" fmla="*/ 781050 h 1790700"/>
                    <a:gd name="connsiteX35" fmla="*/ 3324225 w 6011539"/>
                    <a:gd name="connsiteY35" fmla="*/ 800100 h 1790700"/>
                    <a:gd name="connsiteX36" fmla="*/ 3333750 w 6011539"/>
                    <a:gd name="connsiteY36" fmla="*/ 828675 h 1790700"/>
                    <a:gd name="connsiteX37" fmla="*/ 3362325 w 6011539"/>
                    <a:gd name="connsiteY37" fmla="*/ 838200 h 1790700"/>
                    <a:gd name="connsiteX38" fmla="*/ 3381375 w 6011539"/>
                    <a:gd name="connsiteY38" fmla="*/ 857250 h 1790700"/>
                    <a:gd name="connsiteX39" fmla="*/ 5505450 w 6011539"/>
                    <a:gd name="connsiteY39" fmla="*/ 866775 h 1790700"/>
                    <a:gd name="connsiteX40" fmla="*/ 5562600 w 6011539"/>
                    <a:gd name="connsiteY40" fmla="*/ 933450 h 1790700"/>
                    <a:gd name="connsiteX41" fmla="*/ 5619750 w 6011539"/>
                    <a:gd name="connsiteY41" fmla="*/ 971550 h 1790700"/>
                    <a:gd name="connsiteX42" fmla="*/ 5648325 w 6011539"/>
                    <a:gd name="connsiteY42" fmla="*/ 990600 h 1790700"/>
                    <a:gd name="connsiteX43" fmla="*/ 5695950 w 6011539"/>
                    <a:gd name="connsiteY43" fmla="*/ 1047750 h 1790700"/>
                    <a:gd name="connsiteX44" fmla="*/ 5724525 w 6011539"/>
                    <a:gd name="connsiteY44" fmla="*/ 1076325 h 1790700"/>
                    <a:gd name="connsiteX45" fmla="*/ 5772150 w 6011539"/>
                    <a:gd name="connsiteY45" fmla="*/ 1123950 h 1790700"/>
                    <a:gd name="connsiteX46" fmla="*/ 5791200 w 6011539"/>
                    <a:gd name="connsiteY46" fmla="*/ 1152525 h 1790700"/>
                    <a:gd name="connsiteX47" fmla="*/ 5800725 w 6011539"/>
                    <a:gd name="connsiteY47" fmla="*/ 1181100 h 1790700"/>
                    <a:gd name="connsiteX48" fmla="*/ 5838825 w 6011539"/>
                    <a:gd name="connsiteY48" fmla="*/ 1238250 h 1790700"/>
                    <a:gd name="connsiteX49" fmla="*/ 5848350 w 6011539"/>
                    <a:gd name="connsiteY49" fmla="*/ 1266825 h 1790700"/>
                    <a:gd name="connsiteX50" fmla="*/ 5905500 w 6011539"/>
                    <a:gd name="connsiteY50" fmla="*/ 1304925 h 1790700"/>
                    <a:gd name="connsiteX51" fmla="*/ 5934075 w 6011539"/>
                    <a:gd name="connsiteY51" fmla="*/ 1333500 h 1790700"/>
                    <a:gd name="connsiteX52" fmla="*/ 5943600 w 6011539"/>
                    <a:gd name="connsiteY52" fmla="*/ 1362075 h 1790700"/>
                    <a:gd name="connsiteX53" fmla="*/ 5981700 w 6011539"/>
                    <a:gd name="connsiteY53" fmla="*/ 1419225 h 1790700"/>
                    <a:gd name="connsiteX54" fmla="*/ 6000750 w 6011539"/>
                    <a:gd name="connsiteY54" fmla="*/ 1514475 h 1790700"/>
                    <a:gd name="connsiteX55" fmla="*/ 6010275 w 6011539"/>
                    <a:gd name="connsiteY55" fmla="*/ 1543050 h 1790700"/>
                    <a:gd name="connsiteX56" fmla="*/ 6010275 w 6011539"/>
                    <a:gd name="connsiteY56" fmla="*/ 1790700 h 1790700"/>
                    <a:gd name="connsiteX57" fmla="*/ 9525 w 6011539"/>
                    <a:gd name="connsiteY57" fmla="*/ 1724025 h 1790700"/>
                    <a:gd name="connsiteX58" fmla="*/ 0 w 6011539"/>
                    <a:gd name="connsiteY58" fmla="*/ 895350 h 1790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6011539" h="1790700">
                      <a:moveTo>
                        <a:pt x="0" y="895350"/>
                      </a:moveTo>
                      <a:lnTo>
                        <a:pt x="9525" y="9525"/>
                      </a:lnTo>
                      <a:cubicBezTo>
                        <a:pt x="38100" y="6350"/>
                        <a:pt x="66499" y="0"/>
                        <a:pt x="95250" y="0"/>
                      </a:cubicBezTo>
                      <a:cubicBezTo>
                        <a:pt x="120685" y="0"/>
                        <a:pt x="138083" y="20920"/>
                        <a:pt x="152400" y="38100"/>
                      </a:cubicBezTo>
                      <a:cubicBezTo>
                        <a:pt x="159729" y="46894"/>
                        <a:pt x="163355" y="58580"/>
                        <a:pt x="171450" y="66675"/>
                      </a:cubicBezTo>
                      <a:cubicBezTo>
                        <a:pt x="179545" y="74770"/>
                        <a:pt x="190500" y="79375"/>
                        <a:pt x="200025" y="85725"/>
                      </a:cubicBezTo>
                      <a:cubicBezTo>
                        <a:pt x="232138" y="133895"/>
                        <a:pt x="201642" y="100821"/>
                        <a:pt x="247650" y="123825"/>
                      </a:cubicBezTo>
                      <a:cubicBezTo>
                        <a:pt x="257889" y="128945"/>
                        <a:pt x="265764" y="138226"/>
                        <a:pt x="276225" y="142875"/>
                      </a:cubicBezTo>
                      <a:cubicBezTo>
                        <a:pt x="294575" y="151030"/>
                        <a:pt x="316667" y="150786"/>
                        <a:pt x="333375" y="161925"/>
                      </a:cubicBezTo>
                      <a:cubicBezTo>
                        <a:pt x="342900" y="168275"/>
                        <a:pt x="351489" y="176326"/>
                        <a:pt x="361950" y="180975"/>
                      </a:cubicBezTo>
                      <a:lnTo>
                        <a:pt x="447675" y="209550"/>
                      </a:lnTo>
                      <a:lnTo>
                        <a:pt x="476250" y="219075"/>
                      </a:lnTo>
                      <a:cubicBezTo>
                        <a:pt x="530419" y="273244"/>
                        <a:pt x="478261" y="229606"/>
                        <a:pt x="533400" y="257175"/>
                      </a:cubicBezTo>
                      <a:cubicBezTo>
                        <a:pt x="607258" y="294104"/>
                        <a:pt x="518726" y="261809"/>
                        <a:pt x="590550" y="285750"/>
                      </a:cubicBezTo>
                      <a:cubicBezTo>
                        <a:pt x="596900" y="295275"/>
                        <a:pt x="601505" y="306230"/>
                        <a:pt x="609600" y="314325"/>
                      </a:cubicBezTo>
                      <a:cubicBezTo>
                        <a:pt x="636897" y="341622"/>
                        <a:pt x="635762" y="327406"/>
                        <a:pt x="666750" y="342900"/>
                      </a:cubicBezTo>
                      <a:cubicBezTo>
                        <a:pt x="676989" y="348020"/>
                        <a:pt x="685509" y="356060"/>
                        <a:pt x="695325" y="361950"/>
                      </a:cubicBezTo>
                      <a:cubicBezTo>
                        <a:pt x="701413" y="365603"/>
                        <a:pt x="708025" y="368300"/>
                        <a:pt x="714375" y="371475"/>
                      </a:cubicBezTo>
                      <a:lnTo>
                        <a:pt x="2171700" y="400050"/>
                      </a:lnTo>
                      <a:cubicBezTo>
                        <a:pt x="2200275" y="409575"/>
                        <a:pt x="2230484" y="415155"/>
                        <a:pt x="2257425" y="428625"/>
                      </a:cubicBezTo>
                      <a:cubicBezTo>
                        <a:pt x="2276774" y="438299"/>
                        <a:pt x="2289512" y="472670"/>
                        <a:pt x="2314575" y="476250"/>
                      </a:cubicBezTo>
                      <a:cubicBezTo>
                        <a:pt x="2371238" y="484345"/>
                        <a:pt x="2428875" y="482600"/>
                        <a:pt x="2486025" y="485775"/>
                      </a:cubicBezTo>
                      <a:cubicBezTo>
                        <a:pt x="2621838" y="531046"/>
                        <a:pt x="2480508" y="485560"/>
                        <a:pt x="2581275" y="514350"/>
                      </a:cubicBezTo>
                      <a:cubicBezTo>
                        <a:pt x="2590929" y="517108"/>
                        <a:pt x="2599851" y="522966"/>
                        <a:pt x="2609850" y="523875"/>
                      </a:cubicBezTo>
                      <a:cubicBezTo>
                        <a:pt x="2670010" y="529344"/>
                        <a:pt x="2730500" y="530225"/>
                        <a:pt x="2790825" y="533400"/>
                      </a:cubicBezTo>
                      <a:cubicBezTo>
                        <a:pt x="2800350" y="539750"/>
                        <a:pt x="2809161" y="547330"/>
                        <a:pt x="2819400" y="552450"/>
                      </a:cubicBezTo>
                      <a:cubicBezTo>
                        <a:pt x="2828380" y="556940"/>
                        <a:pt x="2839198" y="557099"/>
                        <a:pt x="2847975" y="561975"/>
                      </a:cubicBezTo>
                      <a:cubicBezTo>
                        <a:pt x="2867989" y="573094"/>
                        <a:pt x="2905125" y="600075"/>
                        <a:pt x="2905125" y="600075"/>
                      </a:cubicBezTo>
                      <a:cubicBezTo>
                        <a:pt x="2911475" y="609600"/>
                        <a:pt x="2915236" y="621499"/>
                        <a:pt x="2924175" y="628650"/>
                      </a:cubicBezTo>
                      <a:cubicBezTo>
                        <a:pt x="2932015" y="634922"/>
                        <a:pt x="2943522" y="634220"/>
                        <a:pt x="2952750" y="638175"/>
                      </a:cubicBezTo>
                      <a:cubicBezTo>
                        <a:pt x="2965801" y="643768"/>
                        <a:pt x="2977799" y="651632"/>
                        <a:pt x="2990850" y="657225"/>
                      </a:cubicBezTo>
                      <a:cubicBezTo>
                        <a:pt x="3000078" y="661180"/>
                        <a:pt x="3010445" y="662260"/>
                        <a:pt x="3019425" y="666750"/>
                      </a:cubicBezTo>
                      <a:cubicBezTo>
                        <a:pt x="3093283" y="703679"/>
                        <a:pt x="3004751" y="671384"/>
                        <a:pt x="3076575" y="695325"/>
                      </a:cubicBezTo>
                      <a:cubicBezTo>
                        <a:pt x="3084917" y="707838"/>
                        <a:pt x="3113679" y="766856"/>
                        <a:pt x="3143250" y="771525"/>
                      </a:cubicBezTo>
                      <a:cubicBezTo>
                        <a:pt x="3193526" y="779463"/>
                        <a:pt x="3244850" y="777875"/>
                        <a:pt x="3295650" y="781050"/>
                      </a:cubicBezTo>
                      <a:cubicBezTo>
                        <a:pt x="3305175" y="787400"/>
                        <a:pt x="3317074" y="791161"/>
                        <a:pt x="3324225" y="800100"/>
                      </a:cubicBezTo>
                      <a:cubicBezTo>
                        <a:pt x="3330497" y="807940"/>
                        <a:pt x="3326650" y="821575"/>
                        <a:pt x="3333750" y="828675"/>
                      </a:cubicBezTo>
                      <a:cubicBezTo>
                        <a:pt x="3340850" y="835775"/>
                        <a:pt x="3353716" y="833034"/>
                        <a:pt x="3362325" y="838200"/>
                      </a:cubicBezTo>
                      <a:cubicBezTo>
                        <a:pt x="3370026" y="842820"/>
                        <a:pt x="3375025" y="850900"/>
                        <a:pt x="3381375" y="857250"/>
                      </a:cubicBezTo>
                      <a:lnTo>
                        <a:pt x="5505450" y="866775"/>
                      </a:lnTo>
                      <a:cubicBezTo>
                        <a:pt x="5524500" y="889000"/>
                        <a:pt x="5541022" y="913670"/>
                        <a:pt x="5562600" y="933450"/>
                      </a:cubicBezTo>
                      <a:cubicBezTo>
                        <a:pt x="5579477" y="948921"/>
                        <a:pt x="5600700" y="958850"/>
                        <a:pt x="5619750" y="971550"/>
                      </a:cubicBezTo>
                      <a:cubicBezTo>
                        <a:pt x="5629275" y="977900"/>
                        <a:pt x="5640230" y="982505"/>
                        <a:pt x="5648325" y="990600"/>
                      </a:cubicBezTo>
                      <a:cubicBezTo>
                        <a:pt x="5731807" y="1074082"/>
                        <a:pt x="5629645" y="968184"/>
                        <a:pt x="5695950" y="1047750"/>
                      </a:cubicBezTo>
                      <a:cubicBezTo>
                        <a:pt x="5704574" y="1058098"/>
                        <a:pt x="5715901" y="1065977"/>
                        <a:pt x="5724525" y="1076325"/>
                      </a:cubicBezTo>
                      <a:cubicBezTo>
                        <a:pt x="5764212" y="1123950"/>
                        <a:pt x="5719762" y="1089025"/>
                        <a:pt x="5772150" y="1123950"/>
                      </a:cubicBezTo>
                      <a:cubicBezTo>
                        <a:pt x="5778500" y="1133475"/>
                        <a:pt x="5786080" y="1142286"/>
                        <a:pt x="5791200" y="1152525"/>
                      </a:cubicBezTo>
                      <a:cubicBezTo>
                        <a:pt x="5795690" y="1161505"/>
                        <a:pt x="5795849" y="1172323"/>
                        <a:pt x="5800725" y="1181100"/>
                      </a:cubicBezTo>
                      <a:cubicBezTo>
                        <a:pt x="5811844" y="1201114"/>
                        <a:pt x="5831585" y="1216530"/>
                        <a:pt x="5838825" y="1238250"/>
                      </a:cubicBezTo>
                      <a:cubicBezTo>
                        <a:pt x="5842000" y="1247775"/>
                        <a:pt x="5841250" y="1259725"/>
                        <a:pt x="5848350" y="1266825"/>
                      </a:cubicBezTo>
                      <a:cubicBezTo>
                        <a:pt x="5864539" y="1283014"/>
                        <a:pt x="5889311" y="1288736"/>
                        <a:pt x="5905500" y="1304925"/>
                      </a:cubicBezTo>
                      <a:lnTo>
                        <a:pt x="5934075" y="1333500"/>
                      </a:lnTo>
                      <a:cubicBezTo>
                        <a:pt x="5937250" y="1343025"/>
                        <a:pt x="5938724" y="1353298"/>
                        <a:pt x="5943600" y="1362075"/>
                      </a:cubicBezTo>
                      <a:cubicBezTo>
                        <a:pt x="5954719" y="1382089"/>
                        <a:pt x="5981700" y="1419225"/>
                        <a:pt x="5981700" y="1419225"/>
                      </a:cubicBezTo>
                      <a:cubicBezTo>
                        <a:pt x="6019655" y="1571043"/>
                        <a:pt x="5954042" y="1304287"/>
                        <a:pt x="6000750" y="1514475"/>
                      </a:cubicBezTo>
                      <a:cubicBezTo>
                        <a:pt x="6002928" y="1524276"/>
                        <a:pt x="6009929" y="1533016"/>
                        <a:pt x="6010275" y="1543050"/>
                      </a:cubicBezTo>
                      <a:cubicBezTo>
                        <a:pt x="6013120" y="1625551"/>
                        <a:pt x="6010275" y="1708150"/>
                        <a:pt x="6010275" y="1790700"/>
                      </a:cubicBezTo>
                      <a:lnTo>
                        <a:pt x="9525" y="1724025"/>
                      </a:lnTo>
                      <a:lnTo>
                        <a:pt x="0" y="895350"/>
                      </a:lnTo>
                      <a:close/>
                    </a:path>
                  </a:pathLst>
                </a:custGeom>
                <a:pattFill prst="ltHorz">
                  <a:fgClr>
                    <a:schemeClr val="accent4">
                      <a:lumMod val="7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Freeform: Shape 5">
                  <a:extLst>
                    <a:ext uri="{FF2B5EF4-FFF2-40B4-BE49-F238E27FC236}">
                      <a16:creationId xmlns:a16="http://schemas.microsoft.com/office/drawing/2014/main" id="{070E4ABF-8556-4D60-BA19-348308FD3B67}"/>
                    </a:ext>
                  </a:extLst>
                </p:cNvPr>
                <p:cNvSpPr/>
                <p:nvPr/>
              </p:nvSpPr>
              <p:spPr>
                <a:xfrm>
                  <a:off x="6420386" y="3712334"/>
                  <a:ext cx="1996226" cy="840346"/>
                </a:xfrm>
                <a:custGeom>
                  <a:avLst/>
                  <a:gdLst>
                    <a:gd name="connsiteX0" fmla="*/ 25758 w 1867437"/>
                    <a:gd name="connsiteY0" fmla="*/ 0 h 450760"/>
                    <a:gd name="connsiteX1" fmla="*/ 1867437 w 1867437"/>
                    <a:gd name="connsiteY1" fmla="*/ 25758 h 450760"/>
                    <a:gd name="connsiteX2" fmla="*/ 1867437 w 1867437"/>
                    <a:gd name="connsiteY2" fmla="*/ 450760 h 450760"/>
                    <a:gd name="connsiteX3" fmla="*/ 0 w 1867437"/>
                    <a:gd name="connsiteY3" fmla="*/ 412124 h 450760"/>
                    <a:gd name="connsiteX4" fmla="*/ 25758 w 1867437"/>
                    <a:gd name="connsiteY4" fmla="*/ 0 h 450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7437" h="450760">
                      <a:moveTo>
                        <a:pt x="25758" y="0"/>
                      </a:moveTo>
                      <a:lnTo>
                        <a:pt x="1867437" y="25758"/>
                      </a:lnTo>
                      <a:lnTo>
                        <a:pt x="1867437" y="450760"/>
                      </a:lnTo>
                      <a:lnTo>
                        <a:pt x="0" y="412124"/>
                      </a:lnTo>
                      <a:lnTo>
                        <a:pt x="25758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B9AFB01B-DFE7-43FF-9626-D299DE866846}"/>
                    </a:ext>
                  </a:extLst>
                </p:cNvPr>
                <p:cNvSpPr/>
                <p:nvPr/>
              </p:nvSpPr>
              <p:spPr>
                <a:xfrm>
                  <a:off x="6993496" y="3765461"/>
                  <a:ext cx="1344304" cy="54091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chemeClr val="tx1"/>
                      </a:solidFill>
                    </a:rPr>
                    <a:t>Surface</a:t>
                  </a:r>
                </a:p>
                <a:p>
                  <a:pPr algn="ctr"/>
                  <a:r>
                    <a:rPr lang="en-US" sz="2000" b="1" dirty="0">
                      <a:solidFill>
                        <a:schemeClr val="tx1"/>
                      </a:solidFill>
                    </a:rPr>
                    <a:t>Water</a:t>
                  </a: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80409D3-CAE7-4E89-AF39-64F3BD99107E}"/>
                    </a:ext>
                  </a:extLst>
                </p:cNvPr>
                <p:cNvSpPr/>
                <p:nvPr/>
              </p:nvSpPr>
              <p:spPr>
                <a:xfrm>
                  <a:off x="6690736" y="2347036"/>
                  <a:ext cx="1647064" cy="54091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chemeClr val="tx1"/>
                      </a:solidFill>
                    </a:rPr>
                    <a:t>Wastewater</a:t>
                  </a:r>
                </a:p>
              </p:txBody>
            </p: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D98CB8CA-31A1-483C-9DDF-473796EED21D}"/>
                    </a:ext>
                  </a:extLst>
                </p:cNvPr>
                <p:cNvCxnSpPr>
                  <a:cxnSpLocks/>
                  <a:stCxn id="15" idx="2"/>
                </p:cNvCxnSpPr>
                <p:nvPr/>
              </p:nvCxnSpPr>
              <p:spPr>
                <a:xfrm flipH="1">
                  <a:off x="6907708" y="2887949"/>
                  <a:ext cx="606560" cy="241614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94A84792-E13A-4AAA-89DA-A29ADFB88DD3}"/>
                    </a:ext>
                  </a:extLst>
                </p:cNvPr>
                <p:cNvGrpSpPr/>
                <p:nvPr/>
              </p:nvGrpSpPr>
              <p:grpSpPr>
                <a:xfrm>
                  <a:off x="1255958" y="2463219"/>
                  <a:ext cx="1493950" cy="695456"/>
                  <a:chOff x="1275008" y="2472744"/>
                  <a:chExt cx="1493950" cy="695456"/>
                </a:xfrm>
              </p:grpSpPr>
              <p:sp>
                <p:nvSpPr>
                  <p:cNvPr id="24" name="Freeform: Shape 23">
                    <a:extLst>
                      <a:ext uri="{FF2B5EF4-FFF2-40B4-BE49-F238E27FC236}">
                        <a16:creationId xmlns:a16="http://schemas.microsoft.com/office/drawing/2014/main" id="{ECC54973-04B5-4710-BC0A-F5AF11BDFC5E}"/>
                      </a:ext>
                    </a:extLst>
                  </p:cNvPr>
                  <p:cNvSpPr/>
                  <p:nvPr/>
                </p:nvSpPr>
                <p:spPr>
                  <a:xfrm>
                    <a:off x="1275008" y="2472744"/>
                    <a:ext cx="1481071" cy="128788"/>
                  </a:xfrm>
                  <a:custGeom>
                    <a:avLst/>
                    <a:gdLst>
                      <a:gd name="connsiteX0" fmla="*/ 1468192 w 1481071"/>
                      <a:gd name="connsiteY0" fmla="*/ 25757 h 128788"/>
                      <a:gd name="connsiteX1" fmla="*/ 1481071 w 1481071"/>
                      <a:gd name="connsiteY1" fmla="*/ 128788 h 128788"/>
                      <a:gd name="connsiteX2" fmla="*/ 12879 w 1481071"/>
                      <a:gd name="connsiteY2" fmla="*/ 128788 h 128788"/>
                      <a:gd name="connsiteX3" fmla="*/ 0 w 1481071"/>
                      <a:gd name="connsiteY3" fmla="*/ 0 h 128788"/>
                      <a:gd name="connsiteX4" fmla="*/ 1468192 w 1481071"/>
                      <a:gd name="connsiteY4" fmla="*/ 25757 h 128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1071" h="128788">
                        <a:moveTo>
                          <a:pt x="1468192" y="25757"/>
                        </a:moveTo>
                        <a:lnTo>
                          <a:pt x="1481071" y="128788"/>
                        </a:lnTo>
                        <a:lnTo>
                          <a:pt x="12879" y="128788"/>
                        </a:lnTo>
                        <a:lnTo>
                          <a:pt x="0" y="0"/>
                        </a:lnTo>
                        <a:lnTo>
                          <a:pt x="1468192" y="25757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62F70B92-35C7-4395-8919-1CF0BD7F3DEC}"/>
                      </a:ext>
                    </a:extLst>
                  </p:cNvPr>
                  <p:cNvSpPr/>
                  <p:nvPr/>
                </p:nvSpPr>
                <p:spPr>
                  <a:xfrm>
                    <a:off x="1275008" y="2601531"/>
                    <a:ext cx="1493950" cy="566669"/>
                  </a:xfrm>
                  <a:prstGeom prst="rect">
                    <a:avLst/>
                  </a:prstGeom>
                  <a:pattFill prst="dashVert">
                    <a:fgClr>
                      <a:srgbClr val="FF0000"/>
                    </a:fgClr>
                    <a:bgClr>
                      <a:schemeClr val="bg1"/>
                    </a:bgClr>
                  </a:patt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082EB1CA-4295-4CAE-B004-D8A74DA5D48B}"/>
                      </a:ext>
                    </a:extLst>
                  </p:cNvPr>
                  <p:cNvSpPr/>
                  <p:nvPr/>
                </p:nvSpPr>
                <p:spPr>
                  <a:xfrm>
                    <a:off x="1371014" y="2598716"/>
                    <a:ext cx="1344304" cy="26965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chemeClr val="tx1"/>
                        </a:solidFill>
                      </a:rPr>
                      <a:t>Leachate</a:t>
                    </a:r>
                  </a:p>
                </p:txBody>
              </p:sp>
            </p:grpSp>
            <p:sp>
              <p:nvSpPr>
                <p:cNvPr id="4" name="Freeform: Shape 3">
                  <a:extLst>
                    <a:ext uri="{FF2B5EF4-FFF2-40B4-BE49-F238E27FC236}">
                      <a16:creationId xmlns:a16="http://schemas.microsoft.com/office/drawing/2014/main" id="{BD88EB30-CB67-47FC-9AE1-28A30F1D4282}"/>
                    </a:ext>
                  </a:extLst>
                </p:cNvPr>
                <p:cNvSpPr/>
                <p:nvPr/>
              </p:nvSpPr>
              <p:spPr>
                <a:xfrm>
                  <a:off x="560499" y="2975020"/>
                  <a:ext cx="7856113" cy="1764406"/>
                </a:xfrm>
                <a:custGeom>
                  <a:avLst/>
                  <a:gdLst>
                    <a:gd name="connsiteX0" fmla="*/ 0 w 7856113"/>
                    <a:gd name="connsiteY0" fmla="*/ 0 h 798490"/>
                    <a:gd name="connsiteX1" fmla="*/ 1339403 w 7856113"/>
                    <a:gd name="connsiteY1" fmla="*/ 25758 h 798490"/>
                    <a:gd name="connsiteX2" fmla="*/ 1712890 w 7856113"/>
                    <a:gd name="connsiteY2" fmla="*/ 12879 h 798490"/>
                    <a:gd name="connsiteX3" fmla="*/ 2253803 w 7856113"/>
                    <a:gd name="connsiteY3" fmla="*/ 25758 h 798490"/>
                    <a:gd name="connsiteX4" fmla="*/ 3039414 w 7856113"/>
                    <a:gd name="connsiteY4" fmla="*/ 51515 h 798490"/>
                    <a:gd name="connsiteX5" fmla="*/ 4069724 w 7856113"/>
                    <a:gd name="connsiteY5" fmla="*/ 141668 h 798490"/>
                    <a:gd name="connsiteX6" fmla="*/ 4829578 w 7856113"/>
                    <a:gd name="connsiteY6" fmla="*/ 206062 h 798490"/>
                    <a:gd name="connsiteX7" fmla="*/ 5228823 w 7856113"/>
                    <a:gd name="connsiteY7" fmla="*/ 231820 h 798490"/>
                    <a:gd name="connsiteX8" fmla="*/ 5589431 w 7856113"/>
                    <a:gd name="connsiteY8" fmla="*/ 296214 h 798490"/>
                    <a:gd name="connsiteX9" fmla="*/ 5950040 w 7856113"/>
                    <a:gd name="connsiteY9" fmla="*/ 321972 h 798490"/>
                    <a:gd name="connsiteX10" fmla="*/ 5988676 w 7856113"/>
                    <a:gd name="connsiteY10" fmla="*/ 321972 h 798490"/>
                    <a:gd name="connsiteX11" fmla="*/ 6259133 w 7856113"/>
                    <a:gd name="connsiteY11" fmla="*/ 437882 h 798490"/>
                    <a:gd name="connsiteX12" fmla="*/ 6503831 w 7856113"/>
                    <a:gd name="connsiteY12" fmla="*/ 502276 h 798490"/>
                    <a:gd name="connsiteX13" fmla="*/ 6709893 w 7856113"/>
                    <a:gd name="connsiteY13" fmla="*/ 579549 h 798490"/>
                    <a:gd name="connsiteX14" fmla="*/ 6915955 w 7856113"/>
                    <a:gd name="connsiteY14" fmla="*/ 631065 h 798490"/>
                    <a:gd name="connsiteX15" fmla="*/ 7070502 w 7856113"/>
                    <a:gd name="connsiteY15" fmla="*/ 631065 h 798490"/>
                    <a:gd name="connsiteX16" fmla="*/ 7340958 w 7856113"/>
                    <a:gd name="connsiteY16" fmla="*/ 643944 h 798490"/>
                    <a:gd name="connsiteX17" fmla="*/ 7508383 w 7856113"/>
                    <a:gd name="connsiteY17" fmla="*/ 579549 h 798490"/>
                    <a:gd name="connsiteX18" fmla="*/ 7624293 w 7856113"/>
                    <a:gd name="connsiteY18" fmla="*/ 540913 h 798490"/>
                    <a:gd name="connsiteX19" fmla="*/ 7740203 w 7856113"/>
                    <a:gd name="connsiteY19" fmla="*/ 515155 h 798490"/>
                    <a:gd name="connsiteX20" fmla="*/ 7856113 w 7856113"/>
                    <a:gd name="connsiteY20" fmla="*/ 489397 h 798490"/>
                    <a:gd name="connsiteX21" fmla="*/ 7856113 w 7856113"/>
                    <a:gd name="connsiteY21" fmla="*/ 798490 h 798490"/>
                    <a:gd name="connsiteX22" fmla="*/ 12879 w 7856113"/>
                    <a:gd name="connsiteY22" fmla="*/ 798490 h 798490"/>
                    <a:gd name="connsiteX23" fmla="*/ 0 w 7856113"/>
                    <a:gd name="connsiteY23" fmla="*/ 0 h 798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56113" h="798490">
                      <a:moveTo>
                        <a:pt x="0" y="0"/>
                      </a:moveTo>
                      <a:lnTo>
                        <a:pt x="1339403" y="25758"/>
                      </a:lnTo>
                      <a:lnTo>
                        <a:pt x="1712890" y="12879"/>
                      </a:lnTo>
                      <a:lnTo>
                        <a:pt x="2253803" y="25758"/>
                      </a:lnTo>
                      <a:lnTo>
                        <a:pt x="3039414" y="51515"/>
                      </a:lnTo>
                      <a:lnTo>
                        <a:pt x="4069724" y="141668"/>
                      </a:lnTo>
                      <a:lnTo>
                        <a:pt x="4829578" y="206062"/>
                      </a:lnTo>
                      <a:lnTo>
                        <a:pt x="5228823" y="231820"/>
                      </a:lnTo>
                      <a:lnTo>
                        <a:pt x="5589431" y="296214"/>
                      </a:lnTo>
                      <a:lnTo>
                        <a:pt x="5950040" y="321972"/>
                      </a:lnTo>
                      <a:lnTo>
                        <a:pt x="5988676" y="321972"/>
                      </a:lnTo>
                      <a:lnTo>
                        <a:pt x="6259133" y="437882"/>
                      </a:lnTo>
                      <a:lnTo>
                        <a:pt x="6503831" y="502276"/>
                      </a:lnTo>
                      <a:lnTo>
                        <a:pt x="6709893" y="579549"/>
                      </a:lnTo>
                      <a:lnTo>
                        <a:pt x="6915955" y="631065"/>
                      </a:lnTo>
                      <a:lnTo>
                        <a:pt x="7070502" y="631065"/>
                      </a:lnTo>
                      <a:lnTo>
                        <a:pt x="7340958" y="643944"/>
                      </a:lnTo>
                      <a:lnTo>
                        <a:pt x="7508383" y="579549"/>
                      </a:lnTo>
                      <a:lnTo>
                        <a:pt x="7624293" y="540913"/>
                      </a:lnTo>
                      <a:lnTo>
                        <a:pt x="7740203" y="515155"/>
                      </a:lnTo>
                      <a:lnTo>
                        <a:pt x="7856113" y="489397"/>
                      </a:lnTo>
                      <a:lnTo>
                        <a:pt x="7856113" y="798490"/>
                      </a:lnTo>
                      <a:lnTo>
                        <a:pt x="12879" y="7984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pattFill prst="lgConfetti">
                  <a:fgClr>
                    <a:schemeClr val="accent1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E0850BA7-0526-4D97-B979-3269067AE415}"/>
                    </a:ext>
                  </a:extLst>
                </p:cNvPr>
                <p:cNvSpPr/>
                <p:nvPr/>
              </p:nvSpPr>
              <p:spPr>
                <a:xfrm>
                  <a:off x="2301763" y="3951612"/>
                  <a:ext cx="2208727" cy="36382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 dirty="0">
                      <a:solidFill>
                        <a:schemeClr val="tx1"/>
                      </a:solidFill>
                    </a:rPr>
                    <a:t>Groundwater</a:t>
                  </a:r>
                </a:p>
              </p:txBody>
            </p: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30096001-180B-4166-AA75-034D651C7D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32708" y="4429746"/>
                  <a:ext cx="1603247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18" name="Picture 117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6A9F8230-6DA0-4D39-9ACA-D73FD80E3C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04490" y="1970910"/>
                  <a:ext cx="2047499" cy="1003571"/>
                </a:xfrm>
                <a:prstGeom prst="rect">
                  <a:avLst/>
                </a:prstGeom>
              </p:spPr>
            </p:pic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8146DDD0-A0C8-4148-9DB4-DE12901DC0F3}"/>
                    </a:ext>
                  </a:extLst>
                </p:cNvPr>
                <p:cNvGrpSpPr/>
                <p:nvPr/>
              </p:nvGrpSpPr>
              <p:grpSpPr>
                <a:xfrm>
                  <a:off x="5881111" y="3046395"/>
                  <a:ext cx="621593" cy="129491"/>
                  <a:chOff x="4407607" y="1390649"/>
                  <a:chExt cx="621593" cy="129491"/>
                </a:xfrm>
              </p:grpSpPr>
              <p:sp>
                <p:nvSpPr>
                  <p:cNvPr id="121" name="Oval 120">
                    <a:extLst>
                      <a:ext uri="{FF2B5EF4-FFF2-40B4-BE49-F238E27FC236}">
                        <a16:creationId xmlns:a16="http://schemas.microsoft.com/office/drawing/2014/main" id="{31496EE5-CD08-41AA-8E32-C2C3825355D2}"/>
                      </a:ext>
                    </a:extLst>
                  </p:cNvPr>
                  <p:cNvSpPr/>
                  <p:nvPr/>
                </p:nvSpPr>
                <p:spPr>
                  <a:xfrm>
                    <a:off x="4407607" y="1390649"/>
                    <a:ext cx="164393" cy="12949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" name="Rectangle 124">
                    <a:extLst>
                      <a:ext uri="{FF2B5EF4-FFF2-40B4-BE49-F238E27FC236}">
                        <a16:creationId xmlns:a16="http://schemas.microsoft.com/office/drawing/2014/main" id="{6AEBCF20-6AC6-4C37-A278-4CE29F146479}"/>
                      </a:ext>
                    </a:extLst>
                  </p:cNvPr>
                  <p:cNvSpPr/>
                  <p:nvPr/>
                </p:nvSpPr>
                <p:spPr>
                  <a:xfrm>
                    <a:off x="4518378" y="1390649"/>
                    <a:ext cx="406047" cy="12949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27" name="Straight Connector 126">
                    <a:extLst>
                      <a:ext uri="{FF2B5EF4-FFF2-40B4-BE49-F238E27FC236}">
                        <a16:creationId xmlns:a16="http://schemas.microsoft.com/office/drawing/2014/main" id="{63238787-20F5-4298-AA5D-88F80854DD6D}"/>
                      </a:ext>
                    </a:extLst>
                  </p:cNvPr>
                  <p:cNvCxnSpPr>
                    <a:cxnSpLocks/>
                    <a:stCxn id="121" idx="0"/>
                    <a:endCxn id="124" idx="0"/>
                  </p:cNvCxnSpPr>
                  <p:nvPr/>
                </p:nvCxnSpPr>
                <p:spPr>
                  <a:xfrm>
                    <a:off x="4489804" y="1390649"/>
                    <a:ext cx="4572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>
                    <a:extLst>
                      <a:ext uri="{FF2B5EF4-FFF2-40B4-BE49-F238E27FC236}">
                        <a16:creationId xmlns:a16="http://schemas.microsoft.com/office/drawing/2014/main" id="{931BFD0F-2BC5-4367-BFA9-63ACC8B3EA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26924" y="1520140"/>
                    <a:ext cx="4572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4" name="Oval 123">
                    <a:extLst>
                      <a:ext uri="{FF2B5EF4-FFF2-40B4-BE49-F238E27FC236}">
                        <a16:creationId xmlns:a16="http://schemas.microsoft.com/office/drawing/2014/main" id="{E75D0F3C-EA18-4C03-88DC-A39CD43F9EFB}"/>
                      </a:ext>
                    </a:extLst>
                  </p:cNvPr>
                  <p:cNvSpPr/>
                  <p:nvPr/>
                </p:nvSpPr>
                <p:spPr>
                  <a:xfrm>
                    <a:off x="4864807" y="1390649"/>
                    <a:ext cx="164393" cy="12949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33" name="Arc 32">
                  <a:extLst>
                    <a:ext uri="{FF2B5EF4-FFF2-40B4-BE49-F238E27FC236}">
                      <a16:creationId xmlns:a16="http://schemas.microsoft.com/office/drawing/2014/main" id="{25BAC3B5-8A88-4D2C-B1BF-B449B5389254}"/>
                    </a:ext>
                  </a:extLst>
                </p:cNvPr>
                <p:cNvSpPr/>
                <p:nvPr/>
              </p:nvSpPr>
              <p:spPr>
                <a:xfrm rot="9501435">
                  <a:off x="6573087" y="3815419"/>
                  <a:ext cx="1130405" cy="206065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6743958-E213-4E2C-B4C6-E4BC12BB2A9C}"/>
                    </a:ext>
                  </a:extLst>
                </p:cNvPr>
                <p:cNvSpPr/>
                <p:nvPr/>
              </p:nvSpPr>
              <p:spPr>
                <a:xfrm>
                  <a:off x="1266825" y="3000375"/>
                  <a:ext cx="2457450" cy="449017"/>
                </a:xfrm>
                <a:custGeom>
                  <a:avLst/>
                  <a:gdLst>
                    <a:gd name="connsiteX0" fmla="*/ 0 w 2457450"/>
                    <a:gd name="connsiteY0" fmla="*/ 0 h 449017"/>
                    <a:gd name="connsiteX1" fmla="*/ 619125 w 2457450"/>
                    <a:gd name="connsiteY1" fmla="*/ 28575 h 449017"/>
                    <a:gd name="connsiteX2" fmla="*/ 714375 w 2457450"/>
                    <a:gd name="connsiteY2" fmla="*/ 38100 h 449017"/>
                    <a:gd name="connsiteX3" fmla="*/ 771525 w 2457450"/>
                    <a:gd name="connsiteY3" fmla="*/ 38100 h 449017"/>
                    <a:gd name="connsiteX4" fmla="*/ 962025 w 2457450"/>
                    <a:gd name="connsiteY4" fmla="*/ 19050 h 449017"/>
                    <a:gd name="connsiteX5" fmla="*/ 1095375 w 2457450"/>
                    <a:gd name="connsiteY5" fmla="*/ 9525 h 449017"/>
                    <a:gd name="connsiteX6" fmla="*/ 1219200 w 2457450"/>
                    <a:gd name="connsiteY6" fmla="*/ 19050 h 449017"/>
                    <a:gd name="connsiteX7" fmla="*/ 1333500 w 2457450"/>
                    <a:gd name="connsiteY7" fmla="*/ 19050 h 449017"/>
                    <a:gd name="connsiteX8" fmla="*/ 1409700 w 2457450"/>
                    <a:gd name="connsiteY8" fmla="*/ 19050 h 449017"/>
                    <a:gd name="connsiteX9" fmla="*/ 1466850 w 2457450"/>
                    <a:gd name="connsiteY9" fmla="*/ 19050 h 449017"/>
                    <a:gd name="connsiteX10" fmla="*/ 1514475 w 2457450"/>
                    <a:gd name="connsiteY10" fmla="*/ 28575 h 449017"/>
                    <a:gd name="connsiteX11" fmla="*/ 1638300 w 2457450"/>
                    <a:gd name="connsiteY11" fmla="*/ 47625 h 449017"/>
                    <a:gd name="connsiteX12" fmla="*/ 1724025 w 2457450"/>
                    <a:gd name="connsiteY12" fmla="*/ 47625 h 449017"/>
                    <a:gd name="connsiteX13" fmla="*/ 1790700 w 2457450"/>
                    <a:gd name="connsiteY13" fmla="*/ 57150 h 449017"/>
                    <a:gd name="connsiteX14" fmla="*/ 1971675 w 2457450"/>
                    <a:gd name="connsiteY14" fmla="*/ 66675 h 449017"/>
                    <a:gd name="connsiteX15" fmla="*/ 2028825 w 2457450"/>
                    <a:gd name="connsiteY15" fmla="*/ 66675 h 449017"/>
                    <a:gd name="connsiteX16" fmla="*/ 2124075 w 2457450"/>
                    <a:gd name="connsiteY16" fmla="*/ 76200 h 449017"/>
                    <a:gd name="connsiteX17" fmla="*/ 2305050 w 2457450"/>
                    <a:gd name="connsiteY17" fmla="*/ 123825 h 449017"/>
                    <a:gd name="connsiteX18" fmla="*/ 2419350 w 2457450"/>
                    <a:gd name="connsiteY18" fmla="*/ 171450 h 449017"/>
                    <a:gd name="connsiteX19" fmla="*/ 2438400 w 2457450"/>
                    <a:gd name="connsiteY19" fmla="*/ 200025 h 449017"/>
                    <a:gd name="connsiteX20" fmla="*/ 2447925 w 2457450"/>
                    <a:gd name="connsiteY20" fmla="*/ 247650 h 449017"/>
                    <a:gd name="connsiteX21" fmla="*/ 2457450 w 2457450"/>
                    <a:gd name="connsiteY21" fmla="*/ 276225 h 449017"/>
                    <a:gd name="connsiteX22" fmla="*/ 2447925 w 2457450"/>
                    <a:gd name="connsiteY22" fmla="*/ 342900 h 449017"/>
                    <a:gd name="connsiteX23" fmla="*/ 2400300 w 2457450"/>
                    <a:gd name="connsiteY23" fmla="*/ 390525 h 449017"/>
                    <a:gd name="connsiteX24" fmla="*/ 2352675 w 2457450"/>
                    <a:gd name="connsiteY24" fmla="*/ 400050 h 449017"/>
                    <a:gd name="connsiteX25" fmla="*/ 2314575 w 2457450"/>
                    <a:gd name="connsiteY25" fmla="*/ 409575 h 449017"/>
                    <a:gd name="connsiteX26" fmla="*/ 1943100 w 2457450"/>
                    <a:gd name="connsiteY26" fmla="*/ 419100 h 449017"/>
                    <a:gd name="connsiteX27" fmla="*/ 590550 w 2457450"/>
                    <a:gd name="connsiteY27" fmla="*/ 438150 h 449017"/>
                    <a:gd name="connsiteX28" fmla="*/ 561975 w 2457450"/>
                    <a:gd name="connsiteY28" fmla="*/ 447675 h 449017"/>
                    <a:gd name="connsiteX29" fmla="*/ 0 w 2457450"/>
                    <a:gd name="connsiteY29" fmla="*/ 447675 h 449017"/>
                    <a:gd name="connsiteX30" fmla="*/ 0 w 2457450"/>
                    <a:gd name="connsiteY30" fmla="*/ 0 h 449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2457450" h="449017">
                      <a:moveTo>
                        <a:pt x="0" y="0"/>
                      </a:moveTo>
                      <a:lnTo>
                        <a:pt x="619125" y="28575"/>
                      </a:lnTo>
                      <a:lnTo>
                        <a:pt x="714375" y="38100"/>
                      </a:lnTo>
                      <a:lnTo>
                        <a:pt x="771525" y="38100"/>
                      </a:lnTo>
                      <a:lnTo>
                        <a:pt x="962025" y="19050"/>
                      </a:lnTo>
                      <a:lnTo>
                        <a:pt x="1095375" y="9525"/>
                      </a:lnTo>
                      <a:lnTo>
                        <a:pt x="1219200" y="19050"/>
                      </a:lnTo>
                      <a:lnTo>
                        <a:pt x="1333500" y="19050"/>
                      </a:lnTo>
                      <a:lnTo>
                        <a:pt x="1409700" y="19050"/>
                      </a:lnTo>
                      <a:lnTo>
                        <a:pt x="1466850" y="19050"/>
                      </a:lnTo>
                      <a:lnTo>
                        <a:pt x="1514475" y="28575"/>
                      </a:lnTo>
                      <a:lnTo>
                        <a:pt x="1638300" y="47625"/>
                      </a:lnTo>
                      <a:lnTo>
                        <a:pt x="1724025" y="47625"/>
                      </a:lnTo>
                      <a:lnTo>
                        <a:pt x="1790700" y="57150"/>
                      </a:lnTo>
                      <a:lnTo>
                        <a:pt x="1971675" y="66675"/>
                      </a:lnTo>
                      <a:lnTo>
                        <a:pt x="2028825" y="66675"/>
                      </a:lnTo>
                      <a:lnTo>
                        <a:pt x="2124075" y="76200"/>
                      </a:lnTo>
                      <a:lnTo>
                        <a:pt x="2305050" y="123825"/>
                      </a:lnTo>
                      <a:cubicBezTo>
                        <a:pt x="2331071" y="132499"/>
                        <a:pt x="2392532" y="144632"/>
                        <a:pt x="2419350" y="171450"/>
                      </a:cubicBezTo>
                      <a:cubicBezTo>
                        <a:pt x="2427445" y="179545"/>
                        <a:pt x="2432050" y="190500"/>
                        <a:pt x="2438400" y="200025"/>
                      </a:cubicBezTo>
                      <a:cubicBezTo>
                        <a:pt x="2441575" y="215900"/>
                        <a:pt x="2443998" y="231944"/>
                        <a:pt x="2447925" y="247650"/>
                      </a:cubicBezTo>
                      <a:cubicBezTo>
                        <a:pt x="2450360" y="257390"/>
                        <a:pt x="2457450" y="266185"/>
                        <a:pt x="2457450" y="276225"/>
                      </a:cubicBezTo>
                      <a:cubicBezTo>
                        <a:pt x="2457450" y="298676"/>
                        <a:pt x="2454376" y="321396"/>
                        <a:pt x="2447925" y="342900"/>
                      </a:cubicBezTo>
                      <a:cubicBezTo>
                        <a:pt x="2442022" y="362576"/>
                        <a:pt x="2418903" y="383549"/>
                        <a:pt x="2400300" y="390525"/>
                      </a:cubicBezTo>
                      <a:cubicBezTo>
                        <a:pt x="2385141" y="396209"/>
                        <a:pt x="2368479" y="396538"/>
                        <a:pt x="2352675" y="400050"/>
                      </a:cubicBezTo>
                      <a:cubicBezTo>
                        <a:pt x="2339896" y="402890"/>
                        <a:pt x="2327652" y="408967"/>
                        <a:pt x="2314575" y="409575"/>
                      </a:cubicBezTo>
                      <a:cubicBezTo>
                        <a:pt x="2190843" y="415330"/>
                        <a:pt x="2066925" y="415925"/>
                        <a:pt x="1943100" y="419100"/>
                      </a:cubicBezTo>
                      <a:cubicBezTo>
                        <a:pt x="1404747" y="463963"/>
                        <a:pt x="2004318" y="416890"/>
                        <a:pt x="590550" y="438150"/>
                      </a:cubicBezTo>
                      <a:cubicBezTo>
                        <a:pt x="580511" y="438301"/>
                        <a:pt x="572014" y="447513"/>
                        <a:pt x="561975" y="447675"/>
                      </a:cubicBezTo>
                      <a:cubicBezTo>
                        <a:pt x="374674" y="450696"/>
                        <a:pt x="187325" y="447675"/>
                        <a:pt x="0" y="44767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pattFill prst="pct70">
                  <a:fgClr>
                    <a:schemeClr val="accent4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Arrow: Down 28">
                  <a:extLst>
                    <a:ext uri="{FF2B5EF4-FFF2-40B4-BE49-F238E27FC236}">
                      <a16:creationId xmlns:a16="http://schemas.microsoft.com/office/drawing/2014/main" id="{E73BEBB4-904B-4774-B7AE-48DAA53449E3}"/>
                    </a:ext>
                  </a:extLst>
                </p:cNvPr>
                <p:cNvSpPr/>
                <p:nvPr/>
              </p:nvSpPr>
              <p:spPr>
                <a:xfrm>
                  <a:off x="1844076" y="2846228"/>
                  <a:ext cx="218448" cy="283335"/>
                </a:xfrm>
                <a:prstGeom prst="down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555F5BF3-E8B3-4C58-9835-E60FE4E461F8}"/>
                    </a:ext>
                  </a:extLst>
                </p:cNvPr>
                <p:cNvSpPr/>
                <p:nvPr/>
              </p:nvSpPr>
              <p:spPr>
                <a:xfrm>
                  <a:off x="4200525" y="3219450"/>
                  <a:ext cx="1533525" cy="695325"/>
                </a:xfrm>
                <a:custGeom>
                  <a:avLst/>
                  <a:gdLst>
                    <a:gd name="connsiteX0" fmla="*/ 0 w 1533525"/>
                    <a:gd name="connsiteY0" fmla="*/ 0 h 695325"/>
                    <a:gd name="connsiteX1" fmla="*/ 0 w 1533525"/>
                    <a:gd name="connsiteY1" fmla="*/ 0 h 695325"/>
                    <a:gd name="connsiteX2" fmla="*/ 238125 w 1533525"/>
                    <a:gd name="connsiteY2" fmla="*/ 9525 h 695325"/>
                    <a:gd name="connsiteX3" fmla="*/ 295275 w 1533525"/>
                    <a:gd name="connsiteY3" fmla="*/ 28575 h 695325"/>
                    <a:gd name="connsiteX4" fmla="*/ 361950 w 1533525"/>
                    <a:gd name="connsiteY4" fmla="*/ 47625 h 695325"/>
                    <a:gd name="connsiteX5" fmla="*/ 419100 w 1533525"/>
                    <a:gd name="connsiteY5" fmla="*/ 66675 h 695325"/>
                    <a:gd name="connsiteX6" fmla="*/ 466725 w 1533525"/>
                    <a:gd name="connsiteY6" fmla="*/ 76200 h 695325"/>
                    <a:gd name="connsiteX7" fmla="*/ 523875 w 1533525"/>
                    <a:gd name="connsiteY7" fmla="*/ 95250 h 695325"/>
                    <a:gd name="connsiteX8" fmla="*/ 552450 w 1533525"/>
                    <a:gd name="connsiteY8" fmla="*/ 152400 h 695325"/>
                    <a:gd name="connsiteX9" fmla="*/ 609600 w 1533525"/>
                    <a:gd name="connsiteY9" fmla="*/ 180975 h 695325"/>
                    <a:gd name="connsiteX10" fmla="*/ 638175 w 1533525"/>
                    <a:gd name="connsiteY10" fmla="*/ 200025 h 695325"/>
                    <a:gd name="connsiteX11" fmla="*/ 676275 w 1533525"/>
                    <a:gd name="connsiteY11" fmla="*/ 219075 h 695325"/>
                    <a:gd name="connsiteX12" fmla="*/ 704850 w 1533525"/>
                    <a:gd name="connsiteY12" fmla="*/ 238125 h 695325"/>
                    <a:gd name="connsiteX13" fmla="*/ 733425 w 1533525"/>
                    <a:gd name="connsiteY13" fmla="*/ 266700 h 695325"/>
                    <a:gd name="connsiteX14" fmla="*/ 809625 w 1533525"/>
                    <a:gd name="connsiteY14" fmla="*/ 285750 h 695325"/>
                    <a:gd name="connsiteX15" fmla="*/ 866775 w 1533525"/>
                    <a:gd name="connsiteY15" fmla="*/ 333375 h 695325"/>
                    <a:gd name="connsiteX16" fmla="*/ 923925 w 1533525"/>
                    <a:gd name="connsiteY16" fmla="*/ 371475 h 695325"/>
                    <a:gd name="connsiteX17" fmla="*/ 962025 w 1533525"/>
                    <a:gd name="connsiteY17" fmla="*/ 428625 h 695325"/>
                    <a:gd name="connsiteX18" fmla="*/ 1019175 w 1533525"/>
                    <a:gd name="connsiteY18" fmla="*/ 466725 h 695325"/>
                    <a:gd name="connsiteX19" fmla="*/ 1114425 w 1533525"/>
                    <a:gd name="connsiteY19" fmla="*/ 495300 h 695325"/>
                    <a:gd name="connsiteX20" fmla="*/ 1266825 w 1533525"/>
                    <a:gd name="connsiteY20" fmla="*/ 514350 h 695325"/>
                    <a:gd name="connsiteX21" fmla="*/ 1333500 w 1533525"/>
                    <a:gd name="connsiteY21" fmla="*/ 523875 h 695325"/>
                    <a:gd name="connsiteX22" fmla="*/ 1447800 w 1533525"/>
                    <a:gd name="connsiteY22" fmla="*/ 552450 h 695325"/>
                    <a:gd name="connsiteX23" fmla="*/ 1476375 w 1533525"/>
                    <a:gd name="connsiteY23" fmla="*/ 571500 h 695325"/>
                    <a:gd name="connsiteX24" fmla="*/ 1504950 w 1533525"/>
                    <a:gd name="connsiteY24" fmla="*/ 581025 h 695325"/>
                    <a:gd name="connsiteX25" fmla="*/ 1533525 w 1533525"/>
                    <a:gd name="connsiteY25" fmla="*/ 638175 h 695325"/>
                    <a:gd name="connsiteX26" fmla="*/ 1466850 w 1533525"/>
                    <a:gd name="connsiteY26" fmla="*/ 685800 h 695325"/>
                    <a:gd name="connsiteX27" fmla="*/ 1438275 w 1533525"/>
                    <a:gd name="connsiteY27" fmla="*/ 695325 h 695325"/>
                    <a:gd name="connsiteX28" fmla="*/ 762000 w 1533525"/>
                    <a:gd name="connsiteY28" fmla="*/ 685800 h 695325"/>
                    <a:gd name="connsiteX29" fmla="*/ 628650 w 1533525"/>
                    <a:gd name="connsiteY29" fmla="*/ 666750 h 695325"/>
                    <a:gd name="connsiteX30" fmla="*/ 571500 w 1533525"/>
                    <a:gd name="connsiteY30" fmla="*/ 628650 h 695325"/>
                    <a:gd name="connsiteX31" fmla="*/ 504825 w 1533525"/>
                    <a:gd name="connsiteY31" fmla="*/ 600075 h 695325"/>
                    <a:gd name="connsiteX32" fmla="*/ 447675 w 1533525"/>
                    <a:gd name="connsiteY32" fmla="*/ 561975 h 695325"/>
                    <a:gd name="connsiteX33" fmla="*/ 419100 w 1533525"/>
                    <a:gd name="connsiteY33" fmla="*/ 542925 h 695325"/>
                    <a:gd name="connsiteX34" fmla="*/ 333375 w 1533525"/>
                    <a:gd name="connsiteY34" fmla="*/ 466725 h 695325"/>
                    <a:gd name="connsiteX35" fmla="*/ 323850 w 1533525"/>
                    <a:gd name="connsiteY35" fmla="*/ 438150 h 695325"/>
                    <a:gd name="connsiteX36" fmla="*/ 266700 w 1533525"/>
                    <a:gd name="connsiteY36" fmla="*/ 390525 h 695325"/>
                    <a:gd name="connsiteX37" fmla="*/ 228600 w 1533525"/>
                    <a:gd name="connsiteY37" fmla="*/ 371475 h 695325"/>
                    <a:gd name="connsiteX38" fmla="*/ 200025 w 1533525"/>
                    <a:gd name="connsiteY38" fmla="*/ 352425 h 695325"/>
                    <a:gd name="connsiteX39" fmla="*/ 180975 w 1533525"/>
                    <a:gd name="connsiteY39" fmla="*/ 323850 h 695325"/>
                    <a:gd name="connsiteX40" fmla="*/ 152400 w 1533525"/>
                    <a:gd name="connsiteY40" fmla="*/ 314325 h 695325"/>
                    <a:gd name="connsiteX41" fmla="*/ 85725 w 1533525"/>
                    <a:gd name="connsiteY41" fmla="*/ 266700 h 695325"/>
                    <a:gd name="connsiteX42" fmla="*/ 38100 w 1533525"/>
                    <a:gd name="connsiteY42" fmla="*/ 180975 h 695325"/>
                    <a:gd name="connsiteX43" fmla="*/ 28575 w 1533525"/>
                    <a:gd name="connsiteY43" fmla="*/ 142875 h 695325"/>
                    <a:gd name="connsiteX44" fmla="*/ 0 w 1533525"/>
                    <a:gd name="connsiteY44" fmla="*/ 0 h 69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533525" h="695325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9375" y="3175"/>
                        <a:pt x="159056" y="1873"/>
                        <a:pt x="238125" y="9525"/>
                      </a:cubicBezTo>
                      <a:cubicBezTo>
                        <a:pt x="258112" y="11459"/>
                        <a:pt x="276225" y="22225"/>
                        <a:pt x="295275" y="28575"/>
                      </a:cubicBezTo>
                      <a:cubicBezTo>
                        <a:pt x="391307" y="60586"/>
                        <a:pt x="242349" y="11745"/>
                        <a:pt x="361950" y="47625"/>
                      </a:cubicBezTo>
                      <a:cubicBezTo>
                        <a:pt x="381184" y="53395"/>
                        <a:pt x="399409" y="62737"/>
                        <a:pt x="419100" y="66675"/>
                      </a:cubicBezTo>
                      <a:cubicBezTo>
                        <a:pt x="434975" y="69850"/>
                        <a:pt x="451106" y="71940"/>
                        <a:pt x="466725" y="76200"/>
                      </a:cubicBezTo>
                      <a:cubicBezTo>
                        <a:pt x="486098" y="81484"/>
                        <a:pt x="523875" y="95250"/>
                        <a:pt x="523875" y="95250"/>
                      </a:cubicBezTo>
                      <a:cubicBezTo>
                        <a:pt x="531622" y="118491"/>
                        <a:pt x="533986" y="133936"/>
                        <a:pt x="552450" y="152400"/>
                      </a:cubicBezTo>
                      <a:cubicBezTo>
                        <a:pt x="579747" y="179697"/>
                        <a:pt x="578612" y="165481"/>
                        <a:pt x="609600" y="180975"/>
                      </a:cubicBezTo>
                      <a:cubicBezTo>
                        <a:pt x="619839" y="186095"/>
                        <a:pt x="628236" y="194345"/>
                        <a:pt x="638175" y="200025"/>
                      </a:cubicBezTo>
                      <a:cubicBezTo>
                        <a:pt x="650503" y="207070"/>
                        <a:pt x="663947" y="212030"/>
                        <a:pt x="676275" y="219075"/>
                      </a:cubicBezTo>
                      <a:cubicBezTo>
                        <a:pt x="686214" y="224755"/>
                        <a:pt x="696056" y="230796"/>
                        <a:pt x="704850" y="238125"/>
                      </a:cubicBezTo>
                      <a:cubicBezTo>
                        <a:pt x="715198" y="246749"/>
                        <a:pt x="721162" y="261126"/>
                        <a:pt x="733425" y="266700"/>
                      </a:cubicBezTo>
                      <a:cubicBezTo>
                        <a:pt x="757260" y="277534"/>
                        <a:pt x="809625" y="285750"/>
                        <a:pt x="809625" y="285750"/>
                      </a:cubicBezTo>
                      <a:cubicBezTo>
                        <a:pt x="911735" y="353823"/>
                        <a:pt x="756766" y="247812"/>
                        <a:pt x="866775" y="333375"/>
                      </a:cubicBezTo>
                      <a:cubicBezTo>
                        <a:pt x="884847" y="347431"/>
                        <a:pt x="923925" y="371475"/>
                        <a:pt x="923925" y="371475"/>
                      </a:cubicBezTo>
                      <a:cubicBezTo>
                        <a:pt x="936625" y="390525"/>
                        <a:pt x="942975" y="415925"/>
                        <a:pt x="962025" y="428625"/>
                      </a:cubicBezTo>
                      <a:cubicBezTo>
                        <a:pt x="981075" y="441325"/>
                        <a:pt x="997455" y="459485"/>
                        <a:pt x="1019175" y="466725"/>
                      </a:cubicBezTo>
                      <a:cubicBezTo>
                        <a:pt x="1048998" y="476666"/>
                        <a:pt x="1082755" y="489542"/>
                        <a:pt x="1114425" y="495300"/>
                      </a:cubicBezTo>
                      <a:cubicBezTo>
                        <a:pt x="1164947" y="504486"/>
                        <a:pt x="1215921" y="507987"/>
                        <a:pt x="1266825" y="514350"/>
                      </a:cubicBezTo>
                      <a:cubicBezTo>
                        <a:pt x="1289102" y="517135"/>
                        <a:pt x="1311275" y="520700"/>
                        <a:pt x="1333500" y="523875"/>
                      </a:cubicBezTo>
                      <a:cubicBezTo>
                        <a:pt x="1408972" y="549032"/>
                        <a:pt x="1370843" y="539624"/>
                        <a:pt x="1447800" y="552450"/>
                      </a:cubicBezTo>
                      <a:cubicBezTo>
                        <a:pt x="1457325" y="558800"/>
                        <a:pt x="1466136" y="566380"/>
                        <a:pt x="1476375" y="571500"/>
                      </a:cubicBezTo>
                      <a:cubicBezTo>
                        <a:pt x="1485355" y="575990"/>
                        <a:pt x="1497110" y="574753"/>
                        <a:pt x="1504950" y="581025"/>
                      </a:cubicBezTo>
                      <a:cubicBezTo>
                        <a:pt x="1521736" y="594454"/>
                        <a:pt x="1527250" y="619351"/>
                        <a:pt x="1533525" y="638175"/>
                      </a:cubicBezTo>
                      <a:cubicBezTo>
                        <a:pt x="1517650" y="685800"/>
                        <a:pt x="1533525" y="663575"/>
                        <a:pt x="1466850" y="685800"/>
                      </a:cubicBezTo>
                      <a:lnTo>
                        <a:pt x="1438275" y="695325"/>
                      </a:lnTo>
                      <a:lnTo>
                        <a:pt x="762000" y="685800"/>
                      </a:lnTo>
                      <a:cubicBezTo>
                        <a:pt x="751972" y="685555"/>
                        <a:pt x="660506" y="684448"/>
                        <a:pt x="628650" y="666750"/>
                      </a:cubicBezTo>
                      <a:cubicBezTo>
                        <a:pt x="608636" y="655631"/>
                        <a:pt x="593220" y="635890"/>
                        <a:pt x="571500" y="628650"/>
                      </a:cubicBezTo>
                      <a:cubicBezTo>
                        <a:pt x="541939" y="618796"/>
                        <a:pt x="534250" y="617730"/>
                        <a:pt x="504825" y="600075"/>
                      </a:cubicBezTo>
                      <a:cubicBezTo>
                        <a:pt x="485192" y="588295"/>
                        <a:pt x="466725" y="574675"/>
                        <a:pt x="447675" y="561975"/>
                      </a:cubicBezTo>
                      <a:cubicBezTo>
                        <a:pt x="438150" y="555625"/>
                        <a:pt x="427195" y="551020"/>
                        <a:pt x="419100" y="542925"/>
                      </a:cubicBezTo>
                      <a:cubicBezTo>
                        <a:pt x="353855" y="477680"/>
                        <a:pt x="384366" y="500719"/>
                        <a:pt x="333375" y="466725"/>
                      </a:cubicBezTo>
                      <a:cubicBezTo>
                        <a:pt x="330200" y="457200"/>
                        <a:pt x="329419" y="446504"/>
                        <a:pt x="323850" y="438150"/>
                      </a:cubicBezTo>
                      <a:cubicBezTo>
                        <a:pt x="311727" y="419965"/>
                        <a:pt x="285623" y="401338"/>
                        <a:pt x="266700" y="390525"/>
                      </a:cubicBezTo>
                      <a:cubicBezTo>
                        <a:pt x="254372" y="383480"/>
                        <a:pt x="240928" y="378520"/>
                        <a:pt x="228600" y="371475"/>
                      </a:cubicBezTo>
                      <a:cubicBezTo>
                        <a:pt x="218661" y="365795"/>
                        <a:pt x="209550" y="358775"/>
                        <a:pt x="200025" y="352425"/>
                      </a:cubicBezTo>
                      <a:cubicBezTo>
                        <a:pt x="193675" y="342900"/>
                        <a:pt x="189914" y="331001"/>
                        <a:pt x="180975" y="323850"/>
                      </a:cubicBezTo>
                      <a:cubicBezTo>
                        <a:pt x="173135" y="317578"/>
                        <a:pt x="161380" y="318815"/>
                        <a:pt x="152400" y="314325"/>
                      </a:cubicBezTo>
                      <a:cubicBezTo>
                        <a:pt x="142206" y="309228"/>
                        <a:pt x="89177" y="270583"/>
                        <a:pt x="85725" y="266700"/>
                      </a:cubicBezTo>
                      <a:cubicBezTo>
                        <a:pt x="56999" y="234384"/>
                        <a:pt x="48312" y="216717"/>
                        <a:pt x="38100" y="180975"/>
                      </a:cubicBezTo>
                      <a:cubicBezTo>
                        <a:pt x="34504" y="168388"/>
                        <a:pt x="29344" y="155943"/>
                        <a:pt x="28575" y="142875"/>
                      </a:cubicBezTo>
                      <a:cubicBezTo>
                        <a:pt x="26151" y="101671"/>
                        <a:pt x="4762" y="23812"/>
                        <a:pt x="0" y="0"/>
                      </a:cubicBezTo>
                      <a:close/>
                    </a:path>
                  </a:pathLst>
                </a:custGeom>
                <a:pattFill prst="pct70">
                  <a:fgClr>
                    <a:schemeClr val="accent4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Arrow: Down 132">
                  <a:extLst>
                    <a:ext uri="{FF2B5EF4-FFF2-40B4-BE49-F238E27FC236}">
                      <a16:creationId xmlns:a16="http://schemas.microsoft.com/office/drawing/2014/main" id="{981F56EC-7D1F-4BEF-9DF3-89D59DE44358}"/>
                    </a:ext>
                  </a:extLst>
                </p:cNvPr>
                <p:cNvSpPr/>
                <p:nvPr/>
              </p:nvSpPr>
              <p:spPr>
                <a:xfrm>
                  <a:off x="4279333" y="2959492"/>
                  <a:ext cx="228206" cy="397999"/>
                </a:xfrm>
                <a:prstGeom prst="down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68A47BD7-448A-4714-B33D-86956F37CE53}"/>
                  </a:ext>
                </a:extLst>
              </p:cNvPr>
              <p:cNvGrpSpPr/>
              <p:nvPr/>
            </p:nvGrpSpPr>
            <p:grpSpPr>
              <a:xfrm>
                <a:off x="1120810" y="3691992"/>
                <a:ext cx="51516" cy="2626870"/>
                <a:chOff x="848604" y="2009524"/>
                <a:chExt cx="51516" cy="2626870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289796C6-C153-480A-A9EC-E5DAB13CE963}"/>
                    </a:ext>
                  </a:extLst>
                </p:cNvPr>
                <p:cNvGrpSpPr/>
                <p:nvPr/>
              </p:nvGrpSpPr>
              <p:grpSpPr>
                <a:xfrm>
                  <a:off x="878004" y="2009524"/>
                  <a:ext cx="4199" cy="2582912"/>
                  <a:chOff x="878004" y="2009524"/>
                  <a:chExt cx="4199" cy="2582912"/>
                </a:xfrm>
              </p:grpSpPr>
              <p:cxnSp>
                <p:nvCxnSpPr>
                  <p:cNvPr id="9" name="Straight Connector 8">
                    <a:extLst>
                      <a:ext uri="{FF2B5EF4-FFF2-40B4-BE49-F238E27FC236}">
                        <a16:creationId xmlns:a16="http://schemas.microsoft.com/office/drawing/2014/main" id="{9E6B3729-7E14-41AF-948E-764CC8C30E76}"/>
                      </a:ext>
                    </a:extLst>
                  </p:cNvPr>
                  <p:cNvCxnSpPr/>
                  <p:nvPr/>
                </p:nvCxnSpPr>
                <p:spPr>
                  <a:xfrm>
                    <a:off x="878004" y="2009524"/>
                    <a:ext cx="0" cy="1866394"/>
                  </a:xfrm>
                  <a:prstGeom prst="line">
                    <a:avLst/>
                  </a:prstGeom>
                  <a:ln w="698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DEF9D7C1-FE99-4ED8-8B28-2C609D3130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2203" y="3752090"/>
                    <a:ext cx="0" cy="840346"/>
                  </a:xfrm>
                  <a:prstGeom prst="line">
                    <a:avLst/>
                  </a:prstGeom>
                  <a:ln w="6985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782E4AD7-197C-41BA-9DC2-AC8E39953793}"/>
                    </a:ext>
                  </a:extLst>
                </p:cNvPr>
                <p:cNvSpPr/>
                <p:nvPr/>
              </p:nvSpPr>
              <p:spPr>
                <a:xfrm>
                  <a:off x="848604" y="3914775"/>
                  <a:ext cx="51516" cy="72161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671FE79-DCB9-4456-82EA-EF80E8E6C9A2}"/>
                  </a:ext>
                </a:extLst>
              </p:cNvPr>
              <p:cNvSpPr/>
              <p:nvPr/>
            </p:nvSpPr>
            <p:spPr>
              <a:xfrm>
                <a:off x="590976" y="3156862"/>
                <a:ext cx="919082" cy="5409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Well</a:t>
                </a:r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 rot="10800000">
                <a:off x="729578" y="4434484"/>
                <a:ext cx="357350" cy="257610"/>
              </a:xfrm>
              <a:prstGeom prst="triangl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E8CD26EE-4311-4882-9755-2BFC09A436F8}"/>
                </a:ext>
              </a:extLst>
            </p:cNvPr>
            <p:cNvSpPr/>
            <p:nvPr/>
          </p:nvSpPr>
          <p:spPr>
            <a:xfrm>
              <a:off x="5999575" y="4893828"/>
              <a:ext cx="1126715" cy="1017002"/>
            </a:xfrm>
            <a:prstGeom prst="arc">
              <a:avLst/>
            </a:prstGeom>
            <a:ln w="53975">
              <a:solidFill>
                <a:srgbClr val="FFC000"/>
              </a:solidFill>
              <a:prstDash val="sysDot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18357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id="{05797796-9A32-457F-A0E1-5B95123FA20D}"/>
              </a:ext>
            </a:extLst>
          </p:cNvPr>
          <p:cNvSpPr txBox="1">
            <a:spLocks/>
          </p:cNvSpPr>
          <p:nvPr/>
        </p:nvSpPr>
        <p:spPr>
          <a:xfrm>
            <a:off x="875766" y="91272"/>
            <a:ext cx="7419576" cy="862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cap="small" dirty="0">
                <a:latin typeface="Times New Roman" pitchFamily="18" charset="0"/>
                <a:cs typeface="Times New Roman" pitchFamily="18" charset="0"/>
              </a:rPr>
              <a:t>What is the Question?</a:t>
            </a:r>
          </a:p>
          <a:p>
            <a:r>
              <a:rPr lang="en-US" sz="3200" b="1" cap="small" dirty="0">
                <a:latin typeface="Times New Roman" pitchFamily="18" charset="0"/>
                <a:cs typeface="Times New Roman" pitchFamily="18" charset="0"/>
              </a:rPr>
              <a:t>Potential Environmental Concerns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80409D3-CAE7-4E89-AF39-64F3BD99107E}"/>
              </a:ext>
            </a:extLst>
          </p:cNvPr>
          <p:cNvSpPr/>
          <p:nvPr/>
        </p:nvSpPr>
        <p:spPr>
          <a:xfrm>
            <a:off x="694281" y="4766579"/>
            <a:ext cx="7626515" cy="1580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“Does contamination in (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leachate, wastewater, surface water, groundwater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pose a potential (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leaching, drinking water, aquatic habitat, vapor intrusion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risk to human health and/or the environment?”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60499" y="1242886"/>
            <a:ext cx="8238141" cy="3460376"/>
            <a:chOff x="560499" y="1242886"/>
            <a:chExt cx="8238141" cy="3460376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146E0256-C315-4589-BE01-86EF8814501E}"/>
                </a:ext>
              </a:extLst>
            </p:cNvPr>
            <p:cNvGrpSpPr/>
            <p:nvPr/>
          </p:nvGrpSpPr>
          <p:grpSpPr>
            <a:xfrm>
              <a:off x="560499" y="1563514"/>
              <a:ext cx="8238141" cy="3139748"/>
              <a:chOff x="560499" y="1970910"/>
              <a:chExt cx="8238141" cy="3139748"/>
            </a:xfrm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F1D7F995-3E34-47C6-A62E-08F6744AC334}"/>
                  </a:ext>
                </a:extLst>
              </p:cNvPr>
              <p:cNvSpPr/>
              <p:nvPr/>
            </p:nvSpPr>
            <p:spPr>
              <a:xfrm>
                <a:off x="574301" y="2085218"/>
                <a:ext cx="6011539" cy="1790700"/>
              </a:xfrm>
              <a:custGeom>
                <a:avLst/>
                <a:gdLst>
                  <a:gd name="connsiteX0" fmla="*/ 0 w 6011539"/>
                  <a:gd name="connsiteY0" fmla="*/ 895350 h 1790700"/>
                  <a:gd name="connsiteX1" fmla="*/ 9525 w 6011539"/>
                  <a:gd name="connsiteY1" fmla="*/ 9525 h 1790700"/>
                  <a:gd name="connsiteX2" fmla="*/ 95250 w 6011539"/>
                  <a:gd name="connsiteY2" fmla="*/ 0 h 1790700"/>
                  <a:gd name="connsiteX3" fmla="*/ 152400 w 6011539"/>
                  <a:gd name="connsiteY3" fmla="*/ 38100 h 1790700"/>
                  <a:gd name="connsiteX4" fmla="*/ 171450 w 6011539"/>
                  <a:gd name="connsiteY4" fmla="*/ 66675 h 1790700"/>
                  <a:gd name="connsiteX5" fmla="*/ 200025 w 6011539"/>
                  <a:gd name="connsiteY5" fmla="*/ 85725 h 1790700"/>
                  <a:gd name="connsiteX6" fmla="*/ 247650 w 6011539"/>
                  <a:gd name="connsiteY6" fmla="*/ 123825 h 1790700"/>
                  <a:gd name="connsiteX7" fmla="*/ 276225 w 6011539"/>
                  <a:gd name="connsiteY7" fmla="*/ 142875 h 1790700"/>
                  <a:gd name="connsiteX8" fmla="*/ 333375 w 6011539"/>
                  <a:gd name="connsiteY8" fmla="*/ 161925 h 1790700"/>
                  <a:gd name="connsiteX9" fmla="*/ 361950 w 6011539"/>
                  <a:gd name="connsiteY9" fmla="*/ 180975 h 1790700"/>
                  <a:gd name="connsiteX10" fmla="*/ 447675 w 6011539"/>
                  <a:gd name="connsiteY10" fmla="*/ 209550 h 1790700"/>
                  <a:gd name="connsiteX11" fmla="*/ 476250 w 6011539"/>
                  <a:gd name="connsiteY11" fmla="*/ 219075 h 1790700"/>
                  <a:gd name="connsiteX12" fmla="*/ 533400 w 6011539"/>
                  <a:gd name="connsiteY12" fmla="*/ 257175 h 1790700"/>
                  <a:gd name="connsiteX13" fmla="*/ 590550 w 6011539"/>
                  <a:gd name="connsiteY13" fmla="*/ 285750 h 1790700"/>
                  <a:gd name="connsiteX14" fmla="*/ 609600 w 6011539"/>
                  <a:gd name="connsiteY14" fmla="*/ 314325 h 1790700"/>
                  <a:gd name="connsiteX15" fmla="*/ 666750 w 6011539"/>
                  <a:gd name="connsiteY15" fmla="*/ 342900 h 1790700"/>
                  <a:gd name="connsiteX16" fmla="*/ 695325 w 6011539"/>
                  <a:gd name="connsiteY16" fmla="*/ 361950 h 1790700"/>
                  <a:gd name="connsiteX17" fmla="*/ 714375 w 6011539"/>
                  <a:gd name="connsiteY17" fmla="*/ 371475 h 1790700"/>
                  <a:gd name="connsiteX18" fmla="*/ 2171700 w 6011539"/>
                  <a:gd name="connsiteY18" fmla="*/ 400050 h 1790700"/>
                  <a:gd name="connsiteX19" fmla="*/ 2257425 w 6011539"/>
                  <a:gd name="connsiteY19" fmla="*/ 428625 h 1790700"/>
                  <a:gd name="connsiteX20" fmla="*/ 2314575 w 6011539"/>
                  <a:gd name="connsiteY20" fmla="*/ 476250 h 1790700"/>
                  <a:gd name="connsiteX21" fmla="*/ 2486025 w 6011539"/>
                  <a:gd name="connsiteY21" fmla="*/ 485775 h 1790700"/>
                  <a:gd name="connsiteX22" fmla="*/ 2581275 w 6011539"/>
                  <a:gd name="connsiteY22" fmla="*/ 514350 h 1790700"/>
                  <a:gd name="connsiteX23" fmla="*/ 2609850 w 6011539"/>
                  <a:gd name="connsiteY23" fmla="*/ 523875 h 1790700"/>
                  <a:gd name="connsiteX24" fmla="*/ 2790825 w 6011539"/>
                  <a:gd name="connsiteY24" fmla="*/ 533400 h 1790700"/>
                  <a:gd name="connsiteX25" fmla="*/ 2819400 w 6011539"/>
                  <a:gd name="connsiteY25" fmla="*/ 552450 h 1790700"/>
                  <a:gd name="connsiteX26" fmla="*/ 2847975 w 6011539"/>
                  <a:gd name="connsiteY26" fmla="*/ 561975 h 1790700"/>
                  <a:gd name="connsiteX27" fmla="*/ 2905125 w 6011539"/>
                  <a:gd name="connsiteY27" fmla="*/ 600075 h 1790700"/>
                  <a:gd name="connsiteX28" fmla="*/ 2924175 w 6011539"/>
                  <a:gd name="connsiteY28" fmla="*/ 628650 h 1790700"/>
                  <a:gd name="connsiteX29" fmla="*/ 2952750 w 6011539"/>
                  <a:gd name="connsiteY29" fmla="*/ 638175 h 1790700"/>
                  <a:gd name="connsiteX30" fmla="*/ 2990850 w 6011539"/>
                  <a:gd name="connsiteY30" fmla="*/ 657225 h 1790700"/>
                  <a:gd name="connsiteX31" fmla="*/ 3019425 w 6011539"/>
                  <a:gd name="connsiteY31" fmla="*/ 666750 h 1790700"/>
                  <a:gd name="connsiteX32" fmla="*/ 3076575 w 6011539"/>
                  <a:gd name="connsiteY32" fmla="*/ 695325 h 1790700"/>
                  <a:gd name="connsiteX33" fmla="*/ 3143250 w 6011539"/>
                  <a:gd name="connsiteY33" fmla="*/ 771525 h 1790700"/>
                  <a:gd name="connsiteX34" fmla="*/ 3295650 w 6011539"/>
                  <a:gd name="connsiteY34" fmla="*/ 781050 h 1790700"/>
                  <a:gd name="connsiteX35" fmla="*/ 3324225 w 6011539"/>
                  <a:gd name="connsiteY35" fmla="*/ 800100 h 1790700"/>
                  <a:gd name="connsiteX36" fmla="*/ 3333750 w 6011539"/>
                  <a:gd name="connsiteY36" fmla="*/ 828675 h 1790700"/>
                  <a:gd name="connsiteX37" fmla="*/ 3362325 w 6011539"/>
                  <a:gd name="connsiteY37" fmla="*/ 838200 h 1790700"/>
                  <a:gd name="connsiteX38" fmla="*/ 3381375 w 6011539"/>
                  <a:gd name="connsiteY38" fmla="*/ 857250 h 1790700"/>
                  <a:gd name="connsiteX39" fmla="*/ 5505450 w 6011539"/>
                  <a:gd name="connsiteY39" fmla="*/ 866775 h 1790700"/>
                  <a:gd name="connsiteX40" fmla="*/ 5562600 w 6011539"/>
                  <a:gd name="connsiteY40" fmla="*/ 933450 h 1790700"/>
                  <a:gd name="connsiteX41" fmla="*/ 5619750 w 6011539"/>
                  <a:gd name="connsiteY41" fmla="*/ 971550 h 1790700"/>
                  <a:gd name="connsiteX42" fmla="*/ 5648325 w 6011539"/>
                  <a:gd name="connsiteY42" fmla="*/ 990600 h 1790700"/>
                  <a:gd name="connsiteX43" fmla="*/ 5695950 w 6011539"/>
                  <a:gd name="connsiteY43" fmla="*/ 1047750 h 1790700"/>
                  <a:gd name="connsiteX44" fmla="*/ 5724525 w 6011539"/>
                  <a:gd name="connsiteY44" fmla="*/ 1076325 h 1790700"/>
                  <a:gd name="connsiteX45" fmla="*/ 5772150 w 6011539"/>
                  <a:gd name="connsiteY45" fmla="*/ 1123950 h 1790700"/>
                  <a:gd name="connsiteX46" fmla="*/ 5791200 w 6011539"/>
                  <a:gd name="connsiteY46" fmla="*/ 1152525 h 1790700"/>
                  <a:gd name="connsiteX47" fmla="*/ 5800725 w 6011539"/>
                  <a:gd name="connsiteY47" fmla="*/ 1181100 h 1790700"/>
                  <a:gd name="connsiteX48" fmla="*/ 5838825 w 6011539"/>
                  <a:gd name="connsiteY48" fmla="*/ 1238250 h 1790700"/>
                  <a:gd name="connsiteX49" fmla="*/ 5848350 w 6011539"/>
                  <a:gd name="connsiteY49" fmla="*/ 1266825 h 1790700"/>
                  <a:gd name="connsiteX50" fmla="*/ 5905500 w 6011539"/>
                  <a:gd name="connsiteY50" fmla="*/ 1304925 h 1790700"/>
                  <a:gd name="connsiteX51" fmla="*/ 5934075 w 6011539"/>
                  <a:gd name="connsiteY51" fmla="*/ 1333500 h 1790700"/>
                  <a:gd name="connsiteX52" fmla="*/ 5943600 w 6011539"/>
                  <a:gd name="connsiteY52" fmla="*/ 1362075 h 1790700"/>
                  <a:gd name="connsiteX53" fmla="*/ 5981700 w 6011539"/>
                  <a:gd name="connsiteY53" fmla="*/ 1419225 h 1790700"/>
                  <a:gd name="connsiteX54" fmla="*/ 6000750 w 6011539"/>
                  <a:gd name="connsiteY54" fmla="*/ 1514475 h 1790700"/>
                  <a:gd name="connsiteX55" fmla="*/ 6010275 w 6011539"/>
                  <a:gd name="connsiteY55" fmla="*/ 1543050 h 1790700"/>
                  <a:gd name="connsiteX56" fmla="*/ 6010275 w 6011539"/>
                  <a:gd name="connsiteY56" fmla="*/ 1790700 h 1790700"/>
                  <a:gd name="connsiteX57" fmla="*/ 9525 w 6011539"/>
                  <a:gd name="connsiteY57" fmla="*/ 1724025 h 1790700"/>
                  <a:gd name="connsiteX58" fmla="*/ 0 w 6011539"/>
                  <a:gd name="connsiteY58" fmla="*/ 895350 h 179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6011539" h="1790700">
                    <a:moveTo>
                      <a:pt x="0" y="895350"/>
                    </a:moveTo>
                    <a:lnTo>
                      <a:pt x="9525" y="9525"/>
                    </a:lnTo>
                    <a:cubicBezTo>
                      <a:pt x="38100" y="6350"/>
                      <a:pt x="66499" y="0"/>
                      <a:pt x="95250" y="0"/>
                    </a:cubicBezTo>
                    <a:cubicBezTo>
                      <a:pt x="120685" y="0"/>
                      <a:pt x="138083" y="20920"/>
                      <a:pt x="152400" y="38100"/>
                    </a:cubicBezTo>
                    <a:cubicBezTo>
                      <a:pt x="159729" y="46894"/>
                      <a:pt x="163355" y="58580"/>
                      <a:pt x="171450" y="66675"/>
                    </a:cubicBezTo>
                    <a:cubicBezTo>
                      <a:pt x="179545" y="74770"/>
                      <a:pt x="190500" y="79375"/>
                      <a:pt x="200025" y="85725"/>
                    </a:cubicBezTo>
                    <a:cubicBezTo>
                      <a:pt x="232138" y="133895"/>
                      <a:pt x="201642" y="100821"/>
                      <a:pt x="247650" y="123825"/>
                    </a:cubicBezTo>
                    <a:cubicBezTo>
                      <a:pt x="257889" y="128945"/>
                      <a:pt x="265764" y="138226"/>
                      <a:pt x="276225" y="142875"/>
                    </a:cubicBezTo>
                    <a:cubicBezTo>
                      <a:pt x="294575" y="151030"/>
                      <a:pt x="316667" y="150786"/>
                      <a:pt x="333375" y="161925"/>
                    </a:cubicBezTo>
                    <a:cubicBezTo>
                      <a:pt x="342900" y="168275"/>
                      <a:pt x="351489" y="176326"/>
                      <a:pt x="361950" y="180975"/>
                    </a:cubicBezTo>
                    <a:lnTo>
                      <a:pt x="447675" y="209550"/>
                    </a:lnTo>
                    <a:lnTo>
                      <a:pt x="476250" y="219075"/>
                    </a:lnTo>
                    <a:cubicBezTo>
                      <a:pt x="530419" y="273244"/>
                      <a:pt x="478261" y="229606"/>
                      <a:pt x="533400" y="257175"/>
                    </a:cubicBezTo>
                    <a:cubicBezTo>
                      <a:pt x="607258" y="294104"/>
                      <a:pt x="518726" y="261809"/>
                      <a:pt x="590550" y="285750"/>
                    </a:cubicBezTo>
                    <a:cubicBezTo>
                      <a:pt x="596900" y="295275"/>
                      <a:pt x="601505" y="306230"/>
                      <a:pt x="609600" y="314325"/>
                    </a:cubicBezTo>
                    <a:cubicBezTo>
                      <a:pt x="636897" y="341622"/>
                      <a:pt x="635762" y="327406"/>
                      <a:pt x="666750" y="342900"/>
                    </a:cubicBezTo>
                    <a:cubicBezTo>
                      <a:pt x="676989" y="348020"/>
                      <a:pt x="685509" y="356060"/>
                      <a:pt x="695325" y="361950"/>
                    </a:cubicBezTo>
                    <a:cubicBezTo>
                      <a:pt x="701413" y="365603"/>
                      <a:pt x="708025" y="368300"/>
                      <a:pt x="714375" y="371475"/>
                    </a:cubicBezTo>
                    <a:lnTo>
                      <a:pt x="2171700" y="400050"/>
                    </a:lnTo>
                    <a:cubicBezTo>
                      <a:pt x="2200275" y="409575"/>
                      <a:pt x="2230484" y="415155"/>
                      <a:pt x="2257425" y="428625"/>
                    </a:cubicBezTo>
                    <a:cubicBezTo>
                      <a:pt x="2276774" y="438299"/>
                      <a:pt x="2289512" y="472670"/>
                      <a:pt x="2314575" y="476250"/>
                    </a:cubicBezTo>
                    <a:cubicBezTo>
                      <a:pt x="2371238" y="484345"/>
                      <a:pt x="2428875" y="482600"/>
                      <a:pt x="2486025" y="485775"/>
                    </a:cubicBezTo>
                    <a:cubicBezTo>
                      <a:pt x="2621838" y="531046"/>
                      <a:pt x="2480508" y="485560"/>
                      <a:pt x="2581275" y="514350"/>
                    </a:cubicBezTo>
                    <a:cubicBezTo>
                      <a:pt x="2590929" y="517108"/>
                      <a:pt x="2599851" y="522966"/>
                      <a:pt x="2609850" y="523875"/>
                    </a:cubicBezTo>
                    <a:cubicBezTo>
                      <a:pt x="2670010" y="529344"/>
                      <a:pt x="2730500" y="530225"/>
                      <a:pt x="2790825" y="533400"/>
                    </a:cubicBezTo>
                    <a:cubicBezTo>
                      <a:pt x="2800350" y="539750"/>
                      <a:pt x="2809161" y="547330"/>
                      <a:pt x="2819400" y="552450"/>
                    </a:cubicBezTo>
                    <a:cubicBezTo>
                      <a:pt x="2828380" y="556940"/>
                      <a:pt x="2839198" y="557099"/>
                      <a:pt x="2847975" y="561975"/>
                    </a:cubicBezTo>
                    <a:cubicBezTo>
                      <a:pt x="2867989" y="573094"/>
                      <a:pt x="2905125" y="600075"/>
                      <a:pt x="2905125" y="600075"/>
                    </a:cubicBezTo>
                    <a:cubicBezTo>
                      <a:pt x="2911475" y="609600"/>
                      <a:pt x="2915236" y="621499"/>
                      <a:pt x="2924175" y="628650"/>
                    </a:cubicBezTo>
                    <a:cubicBezTo>
                      <a:pt x="2932015" y="634922"/>
                      <a:pt x="2943522" y="634220"/>
                      <a:pt x="2952750" y="638175"/>
                    </a:cubicBezTo>
                    <a:cubicBezTo>
                      <a:pt x="2965801" y="643768"/>
                      <a:pt x="2977799" y="651632"/>
                      <a:pt x="2990850" y="657225"/>
                    </a:cubicBezTo>
                    <a:cubicBezTo>
                      <a:pt x="3000078" y="661180"/>
                      <a:pt x="3010445" y="662260"/>
                      <a:pt x="3019425" y="666750"/>
                    </a:cubicBezTo>
                    <a:cubicBezTo>
                      <a:pt x="3093283" y="703679"/>
                      <a:pt x="3004751" y="671384"/>
                      <a:pt x="3076575" y="695325"/>
                    </a:cubicBezTo>
                    <a:cubicBezTo>
                      <a:pt x="3084917" y="707838"/>
                      <a:pt x="3113679" y="766856"/>
                      <a:pt x="3143250" y="771525"/>
                    </a:cubicBezTo>
                    <a:cubicBezTo>
                      <a:pt x="3193526" y="779463"/>
                      <a:pt x="3244850" y="777875"/>
                      <a:pt x="3295650" y="781050"/>
                    </a:cubicBezTo>
                    <a:cubicBezTo>
                      <a:pt x="3305175" y="787400"/>
                      <a:pt x="3317074" y="791161"/>
                      <a:pt x="3324225" y="800100"/>
                    </a:cubicBezTo>
                    <a:cubicBezTo>
                      <a:pt x="3330497" y="807940"/>
                      <a:pt x="3326650" y="821575"/>
                      <a:pt x="3333750" y="828675"/>
                    </a:cubicBezTo>
                    <a:cubicBezTo>
                      <a:pt x="3340850" y="835775"/>
                      <a:pt x="3353716" y="833034"/>
                      <a:pt x="3362325" y="838200"/>
                    </a:cubicBezTo>
                    <a:cubicBezTo>
                      <a:pt x="3370026" y="842820"/>
                      <a:pt x="3375025" y="850900"/>
                      <a:pt x="3381375" y="857250"/>
                    </a:cubicBezTo>
                    <a:lnTo>
                      <a:pt x="5505450" y="866775"/>
                    </a:lnTo>
                    <a:cubicBezTo>
                      <a:pt x="5524500" y="889000"/>
                      <a:pt x="5541022" y="913670"/>
                      <a:pt x="5562600" y="933450"/>
                    </a:cubicBezTo>
                    <a:cubicBezTo>
                      <a:pt x="5579477" y="948921"/>
                      <a:pt x="5600700" y="958850"/>
                      <a:pt x="5619750" y="971550"/>
                    </a:cubicBezTo>
                    <a:cubicBezTo>
                      <a:pt x="5629275" y="977900"/>
                      <a:pt x="5640230" y="982505"/>
                      <a:pt x="5648325" y="990600"/>
                    </a:cubicBezTo>
                    <a:cubicBezTo>
                      <a:pt x="5731807" y="1074082"/>
                      <a:pt x="5629645" y="968184"/>
                      <a:pt x="5695950" y="1047750"/>
                    </a:cubicBezTo>
                    <a:cubicBezTo>
                      <a:pt x="5704574" y="1058098"/>
                      <a:pt x="5715901" y="1065977"/>
                      <a:pt x="5724525" y="1076325"/>
                    </a:cubicBezTo>
                    <a:cubicBezTo>
                      <a:pt x="5764212" y="1123950"/>
                      <a:pt x="5719762" y="1089025"/>
                      <a:pt x="5772150" y="1123950"/>
                    </a:cubicBezTo>
                    <a:cubicBezTo>
                      <a:pt x="5778500" y="1133475"/>
                      <a:pt x="5786080" y="1142286"/>
                      <a:pt x="5791200" y="1152525"/>
                    </a:cubicBezTo>
                    <a:cubicBezTo>
                      <a:pt x="5795690" y="1161505"/>
                      <a:pt x="5795849" y="1172323"/>
                      <a:pt x="5800725" y="1181100"/>
                    </a:cubicBezTo>
                    <a:cubicBezTo>
                      <a:pt x="5811844" y="1201114"/>
                      <a:pt x="5831585" y="1216530"/>
                      <a:pt x="5838825" y="1238250"/>
                    </a:cubicBezTo>
                    <a:cubicBezTo>
                      <a:pt x="5842000" y="1247775"/>
                      <a:pt x="5841250" y="1259725"/>
                      <a:pt x="5848350" y="1266825"/>
                    </a:cubicBezTo>
                    <a:cubicBezTo>
                      <a:pt x="5864539" y="1283014"/>
                      <a:pt x="5889311" y="1288736"/>
                      <a:pt x="5905500" y="1304925"/>
                    </a:cubicBezTo>
                    <a:lnTo>
                      <a:pt x="5934075" y="1333500"/>
                    </a:lnTo>
                    <a:cubicBezTo>
                      <a:pt x="5937250" y="1343025"/>
                      <a:pt x="5938724" y="1353298"/>
                      <a:pt x="5943600" y="1362075"/>
                    </a:cubicBezTo>
                    <a:cubicBezTo>
                      <a:pt x="5954719" y="1382089"/>
                      <a:pt x="5981700" y="1419225"/>
                      <a:pt x="5981700" y="1419225"/>
                    </a:cubicBezTo>
                    <a:cubicBezTo>
                      <a:pt x="6019655" y="1571043"/>
                      <a:pt x="5954042" y="1304287"/>
                      <a:pt x="6000750" y="1514475"/>
                    </a:cubicBezTo>
                    <a:cubicBezTo>
                      <a:pt x="6002928" y="1524276"/>
                      <a:pt x="6009929" y="1533016"/>
                      <a:pt x="6010275" y="1543050"/>
                    </a:cubicBezTo>
                    <a:cubicBezTo>
                      <a:pt x="6013120" y="1625551"/>
                      <a:pt x="6010275" y="1708150"/>
                      <a:pt x="6010275" y="1790700"/>
                    </a:cubicBezTo>
                    <a:lnTo>
                      <a:pt x="9525" y="1724025"/>
                    </a:lnTo>
                    <a:lnTo>
                      <a:pt x="0" y="895350"/>
                    </a:lnTo>
                    <a:close/>
                  </a:path>
                </a:pathLst>
              </a:custGeom>
              <a:pattFill prst="ltHorz">
                <a:fgClr>
                  <a:schemeClr val="accent4">
                    <a:lumMod val="7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070E4ABF-8556-4D60-BA19-348308FD3B67}"/>
                  </a:ext>
                </a:extLst>
              </p:cNvPr>
              <p:cNvSpPr/>
              <p:nvPr/>
            </p:nvSpPr>
            <p:spPr>
              <a:xfrm>
                <a:off x="6420386" y="3830023"/>
                <a:ext cx="1996226" cy="840346"/>
              </a:xfrm>
              <a:custGeom>
                <a:avLst/>
                <a:gdLst>
                  <a:gd name="connsiteX0" fmla="*/ 25758 w 1867437"/>
                  <a:gd name="connsiteY0" fmla="*/ 0 h 450760"/>
                  <a:gd name="connsiteX1" fmla="*/ 1867437 w 1867437"/>
                  <a:gd name="connsiteY1" fmla="*/ 25758 h 450760"/>
                  <a:gd name="connsiteX2" fmla="*/ 1867437 w 1867437"/>
                  <a:gd name="connsiteY2" fmla="*/ 450760 h 450760"/>
                  <a:gd name="connsiteX3" fmla="*/ 0 w 1867437"/>
                  <a:gd name="connsiteY3" fmla="*/ 412124 h 450760"/>
                  <a:gd name="connsiteX4" fmla="*/ 25758 w 1867437"/>
                  <a:gd name="connsiteY4" fmla="*/ 0 h 450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7437" h="450760">
                    <a:moveTo>
                      <a:pt x="25758" y="0"/>
                    </a:moveTo>
                    <a:lnTo>
                      <a:pt x="1867437" y="25758"/>
                    </a:lnTo>
                    <a:lnTo>
                      <a:pt x="1867437" y="450760"/>
                    </a:lnTo>
                    <a:lnTo>
                      <a:pt x="0" y="412124"/>
                    </a:lnTo>
                    <a:lnTo>
                      <a:pt x="25758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9AFB01B-DFE7-43FF-9626-D299DE866846}"/>
                  </a:ext>
                </a:extLst>
              </p:cNvPr>
              <p:cNvSpPr/>
              <p:nvPr/>
            </p:nvSpPr>
            <p:spPr>
              <a:xfrm>
                <a:off x="6993496" y="3883150"/>
                <a:ext cx="1344304" cy="5409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Surface</a:t>
                </a:r>
              </a:p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Water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80409D3-CAE7-4E89-AF39-64F3BD99107E}"/>
                  </a:ext>
                </a:extLst>
              </p:cNvPr>
              <p:cNvSpPr/>
              <p:nvPr/>
            </p:nvSpPr>
            <p:spPr>
              <a:xfrm>
                <a:off x="6690736" y="2502084"/>
                <a:ext cx="2107904" cy="5409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6213" indent="-176213"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Drinking Water</a:t>
                </a:r>
              </a:p>
              <a:p>
                <a:pPr marL="176213" indent="-176213"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Aquatic Habitats</a:t>
                </a: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D98CB8CA-31A1-483C-9DDF-473796EED2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94526" y="3150557"/>
                <a:ext cx="251411" cy="42339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94A84792-E13A-4AAA-89DA-A29ADFB88DD3}"/>
                  </a:ext>
                </a:extLst>
              </p:cNvPr>
              <p:cNvGrpSpPr/>
              <p:nvPr/>
            </p:nvGrpSpPr>
            <p:grpSpPr>
              <a:xfrm>
                <a:off x="1255958" y="2463219"/>
                <a:ext cx="1493950" cy="695456"/>
                <a:chOff x="1275008" y="2472744"/>
                <a:chExt cx="1493950" cy="695456"/>
              </a:xfrm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ECC54973-04B5-4710-BC0A-F5AF11BDFC5E}"/>
                    </a:ext>
                  </a:extLst>
                </p:cNvPr>
                <p:cNvSpPr/>
                <p:nvPr/>
              </p:nvSpPr>
              <p:spPr>
                <a:xfrm>
                  <a:off x="1275008" y="2472744"/>
                  <a:ext cx="1481071" cy="128788"/>
                </a:xfrm>
                <a:custGeom>
                  <a:avLst/>
                  <a:gdLst>
                    <a:gd name="connsiteX0" fmla="*/ 1468192 w 1481071"/>
                    <a:gd name="connsiteY0" fmla="*/ 25757 h 128788"/>
                    <a:gd name="connsiteX1" fmla="*/ 1481071 w 1481071"/>
                    <a:gd name="connsiteY1" fmla="*/ 128788 h 128788"/>
                    <a:gd name="connsiteX2" fmla="*/ 12879 w 1481071"/>
                    <a:gd name="connsiteY2" fmla="*/ 128788 h 128788"/>
                    <a:gd name="connsiteX3" fmla="*/ 0 w 1481071"/>
                    <a:gd name="connsiteY3" fmla="*/ 0 h 128788"/>
                    <a:gd name="connsiteX4" fmla="*/ 1468192 w 1481071"/>
                    <a:gd name="connsiteY4" fmla="*/ 25757 h 128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071" h="128788">
                      <a:moveTo>
                        <a:pt x="1468192" y="25757"/>
                      </a:moveTo>
                      <a:lnTo>
                        <a:pt x="1481071" y="128788"/>
                      </a:lnTo>
                      <a:lnTo>
                        <a:pt x="12879" y="128788"/>
                      </a:lnTo>
                      <a:lnTo>
                        <a:pt x="0" y="0"/>
                      </a:lnTo>
                      <a:lnTo>
                        <a:pt x="1468192" y="2575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2F70B92-35C7-4395-8919-1CF0BD7F3DEC}"/>
                    </a:ext>
                  </a:extLst>
                </p:cNvPr>
                <p:cNvSpPr/>
                <p:nvPr/>
              </p:nvSpPr>
              <p:spPr>
                <a:xfrm>
                  <a:off x="1275008" y="2601531"/>
                  <a:ext cx="1493950" cy="566669"/>
                </a:xfrm>
                <a:prstGeom prst="rect">
                  <a:avLst/>
                </a:prstGeom>
                <a:pattFill prst="dashVert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082EB1CA-4295-4CAE-B004-D8A74DA5D48B}"/>
                    </a:ext>
                  </a:extLst>
                </p:cNvPr>
                <p:cNvSpPr/>
                <p:nvPr/>
              </p:nvSpPr>
              <p:spPr>
                <a:xfrm>
                  <a:off x="1371014" y="2598716"/>
                  <a:ext cx="1344304" cy="26965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chemeClr val="tx1"/>
                      </a:solidFill>
                    </a:rPr>
                    <a:t>Leachate</a:t>
                  </a:r>
                </a:p>
              </p:txBody>
            </p:sp>
          </p:grp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BD88EB30-CB67-47FC-9AE1-28A30F1D4282}"/>
                  </a:ext>
                </a:extLst>
              </p:cNvPr>
              <p:cNvSpPr/>
              <p:nvPr/>
            </p:nvSpPr>
            <p:spPr>
              <a:xfrm>
                <a:off x="560499" y="2975020"/>
                <a:ext cx="7856113" cy="2071716"/>
              </a:xfrm>
              <a:custGeom>
                <a:avLst/>
                <a:gdLst>
                  <a:gd name="connsiteX0" fmla="*/ 0 w 7856113"/>
                  <a:gd name="connsiteY0" fmla="*/ 0 h 798490"/>
                  <a:gd name="connsiteX1" fmla="*/ 1339403 w 7856113"/>
                  <a:gd name="connsiteY1" fmla="*/ 25758 h 798490"/>
                  <a:gd name="connsiteX2" fmla="*/ 1712890 w 7856113"/>
                  <a:gd name="connsiteY2" fmla="*/ 12879 h 798490"/>
                  <a:gd name="connsiteX3" fmla="*/ 2253803 w 7856113"/>
                  <a:gd name="connsiteY3" fmla="*/ 25758 h 798490"/>
                  <a:gd name="connsiteX4" fmla="*/ 3039414 w 7856113"/>
                  <a:gd name="connsiteY4" fmla="*/ 51515 h 798490"/>
                  <a:gd name="connsiteX5" fmla="*/ 4069724 w 7856113"/>
                  <a:gd name="connsiteY5" fmla="*/ 141668 h 798490"/>
                  <a:gd name="connsiteX6" fmla="*/ 4829578 w 7856113"/>
                  <a:gd name="connsiteY6" fmla="*/ 206062 h 798490"/>
                  <a:gd name="connsiteX7" fmla="*/ 5228823 w 7856113"/>
                  <a:gd name="connsiteY7" fmla="*/ 231820 h 798490"/>
                  <a:gd name="connsiteX8" fmla="*/ 5589431 w 7856113"/>
                  <a:gd name="connsiteY8" fmla="*/ 296214 h 798490"/>
                  <a:gd name="connsiteX9" fmla="*/ 5950040 w 7856113"/>
                  <a:gd name="connsiteY9" fmla="*/ 321972 h 798490"/>
                  <a:gd name="connsiteX10" fmla="*/ 5988676 w 7856113"/>
                  <a:gd name="connsiteY10" fmla="*/ 321972 h 798490"/>
                  <a:gd name="connsiteX11" fmla="*/ 6259133 w 7856113"/>
                  <a:gd name="connsiteY11" fmla="*/ 437882 h 798490"/>
                  <a:gd name="connsiteX12" fmla="*/ 6503831 w 7856113"/>
                  <a:gd name="connsiteY12" fmla="*/ 502276 h 798490"/>
                  <a:gd name="connsiteX13" fmla="*/ 6709893 w 7856113"/>
                  <a:gd name="connsiteY13" fmla="*/ 579549 h 798490"/>
                  <a:gd name="connsiteX14" fmla="*/ 6915955 w 7856113"/>
                  <a:gd name="connsiteY14" fmla="*/ 631065 h 798490"/>
                  <a:gd name="connsiteX15" fmla="*/ 7070502 w 7856113"/>
                  <a:gd name="connsiteY15" fmla="*/ 631065 h 798490"/>
                  <a:gd name="connsiteX16" fmla="*/ 7340958 w 7856113"/>
                  <a:gd name="connsiteY16" fmla="*/ 643944 h 798490"/>
                  <a:gd name="connsiteX17" fmla="*/ 7508383 w 7856113"/>
                  <a:gd name="connsiteY17" fmla="*/ 579549 h 798490"/>
                  <a:gd name="connsiteX18" fmla="*/ 7624293 w 7856113"/>
                  <a:gd name="connsiteY18" fmla="*/ 540913 h 798490"/>
                  <a:gd name="connsiteX19" fmla="*/ 7740203 w 7856113"/>
                  <a:gd name="connsiteY19" fmla="*/ 515155 h 798490"/>
                  <a:gd name="connsiteX20" fmla="*/ 7856113 w 7856113"/>
                  <a:gd name="connsiteY20" fmla="*/ 489397 h 798490"/>
                  <a:gd name="connsiteX21" fmla="*/ 7856113 w 7856113"/>
                  <a:gd name="connsiteY21" fmla="*/ 798490 h 798490"/>
                  <a:gd name="connsiteX22" fmla="*/ 12879 w 7856113"/>
                  <a:gd name="connsiteY22" fmla="*/ 798490 h 798490"/>
                  <a:gd name="connsiteX23" fmla="*/ 0 w 7856113"/>
                  <a:gd name="connsiteY23" fmla="*/ 0 h 798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56113" h="798490">
                    <a:moveTo>
                      <a:pt x="0" y="0"/>
                    </a:moveTo>
                    <a:lnTo>
                      <a:pt x="1339403" y="25758"/>
                    </a:lnTo>
                    <a:lnTo>
                      <a:pt x="1712890" y="12879"/>
                    </a:lnTo>
                    <a:lnTo>
                      <a:pt x="2253803" y="25758"/>
                    </a:lnTo>
                    <a:lnTo>
                      <a:pt x="3039414" y="51515"/>
                    </a:lnTo>
                    <a:lnTo>
                      <a:pt x="4069724" y="141668"/>
                    </a:lnTo>
                    <a:lnTo>
                      <a:pt x="4829578" y="206062"/>
                    </a:lnTo>
                    <a:lnTo>
                      <a:pt x="5228823" y="231820"/>
                    </a:lnTo>
                    <a:lnTo>
                      <a:pt x="5589431" y="296214"/>
                    </a:lnTo>
                    <a:lnTo>
                      <a:pt x="5950040" y="321972"/>
                    </a:lnTo>
                    <a:lnTo>
                      <a:pt x="5988676" y="321972"/>
                    </a:lnTo>
                    <a:lnTo>
                      <a:pt x="6259133" y="437882"/>
                    </a:lnTo>
                    <a:lnTo>
                      <a:pt x="6503831" y="502276"/>
                    </a:lnTo>
                    <a:lnTo>
                      <a:pt x="6709893" y="579549"/>
                    </a:lnTo>
                    <a:lnTo>
                      <a:pt x="6915955" y="631065"/>
                    </a:lnTo>
                    <a:lnTo>
                      <a:pt x="7070502" y="631065"/>
                    </a:lnTo>
                    <a:lnTo>
                      <a:pt x="7340958" y="643944"/>
                    </a:lnTo>
                    <a:lnTo>
                      <a:pt x="7508383" y="579549"/>
                    </a:lnTo>
                    <a:lnTo>
                      <a:pt x="7624293" y="540913"/>
                    </a:lnTo>
                    <a:lnTo>
                      <a:pt x="7740203" y="515155"/>
                    </a:lnTo>
                    <a:lnTo>
                      <a:pt x="7856113" y="489397"/>
                    </a:lnTo>
                    <a:lnTo>
                      <a:pt x="7856113" y="798490"/>
                    </a:lnTo>
                    <a:lnTo>
                      <a:pt x="12879" y="798490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lgConfetti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850BA7-0526-4D97-B979-3269067AE415}"/>
                  </a:ext>
                </a:extLst>
              </p:cNvPr>
              <p:cNvSpPr/>
              <p:nvPr/>
            </p:nvSpPr>
            <p:spPr>
              <a:xfrm>
                <a:off x="4388557" y="3924830"/>
                <a:ext cx="2208727" cy="36382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Groundwater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30096001-180B-4166-AA75-034D651C7D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9502" y="4402964"/>
                <a:ext cx="1603247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8" name="Picture 11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6A9F8230-6DA0-4D39-9ACA-D73FD80E3C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490" y="1970910"/>
                <a:ext cx="2047499" cy="1003571"/>
              </a:xfrm>
              <a:prstGeom prst="rect">
                <a:avLst/>
              </a:prstGeom>
            </p:spPr>
          </p:pic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8146DDD0-A0C8-4148-9DB4-DE12901DC0F3}"/>
                  </a:ext>
                </a:extLst>
              </p:cNvPr>
              <p:cNvGrpSpPr/>
              <p:nvPr/>
            </p:nvGrpSpPr>
            <p:grpSpPr>
              <a:xfrm>
                <a:off x="5881111" y="3046395"/>
                <a:ext cx="621593" cy="129491"/>
                <a:chOff x="4407607" y="1390649"/>
                <a:chExt cx="621593" cy="129491"/>
              </a:xfrm>
            </p:grpSpPr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31496EE5-CD08-41AA-8E32-C2C3825355D2}"/>
                    </a:ext>
                  </a:extLst>
                </p:cNvPr>
                <p:cNvSpPr/>
                <p:nvPr/>
              </p:nvSpPr>
              <p:spPr>
                <a:xfrm>
                  <a:off x="4407607" y="1390649"/>
                  <a:ext cx="164393" cy="12949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6AEBCF20-6AC6-4C37-A278-4CE29F146479}"/>
                    </a:ext>
                  </a:extLst>
                </p:cNvPr>
                <p:cNvSpPr/>
                <p:nvPr/>
              </p:nvSpPr>
              <p:spPr>
                <a:xfrm>
                  <a:off x="4518378" y="1390649"/>
                  <a:ext cx="406047" cy="1294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63238787-20F5-4298-AA5D-88F80854DD6D}"/>
                    </a:ext>
                  </a:extLst>
                </p:cNvPr>
                <p:cNvCxnSpPr>
                  <a:cxnSpLocks/>
                  <a:stCxn id="121" idx="0"/>
                  <a:endCxn id="124" idx="0"/>
                </p:cNvCxnSpPr>
                <p:nvPr/>
              </p:nvCxnSpPr>
              <p:spPr>
                <a:xfrm>
                  <a:off x="4489804" y="1390649"/>
                  <a:ext cx="4572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931BFD0F-2BC5-4367-BFA9-63ACC8B3EA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26924" y="1520140"/>
                  <a:ext cx="4572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E75D0F3C-EA18-4C03-88DC-A39CD43F9EFB}"/>
                    </a:ext>
                  </a:extLst>
                </p:cNvPr>
                <p:cNvSpPr/>
                <p:nvPr/>
              </p:nvSpPr>
              <p:spPr>
                <a:xfrm>
                  <a:off x="4864807" y="1390649"/>
                  <a:ext cx="164393" cy="12949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3" name="Arc 32">
                <a:extLst>
                  <a:ext uri="{FF2B5EF4-FFF2-40B4-BE49-F238E27FC236}">
                    <a16:creationId xmlns:a16="http://schemas.microsoft.com/office/drawing/2014/main" id="{25BAC3B5-8A88-4D2C-B1BF-B449B5389254}"/>
                  </a:ext>
                </a:extLst>
              </p:cNvPr>
              <p:cNvSpPr/>
              <p:nvPr/>
            </p:nvSpPr>
            <p:spPr>
              <a:xfrm rot="9501435">
                <a:off x="6573087" y="3815419"/>
                <a:ext cx="1130405" cy="206065"/>
              </a:xfrm>
              <a:prstGeom prst="arc">
                <a:avLst/>
              </a:prstGeom>
              <a:ln w="3810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Arc 130">
                <a:extLst>
                  <a:ext uri="{FF2B5EF4-FFF2-40B4-BE49-F238E27FC236}">
                    <a16:creationId xmlns:a16="http://schemas.microsoft.com/office/drawing/2014/main" id="{F6EFADC0-36AB-466A-B74E-A29B8A4C083B}"/>
                  </a:ext>
                </a:extLst>
              </p:cNvPr>
              <p:cNvSpPr/>
              <p:nvPr/>
            </p:nvSpPr>
            <p:spPr>
              <a:xfrm>
                <a:off x="5906812" y="3141118"/>
                <a:ext cx="1109036" cy="1081560"/>
              </a:xfrm>
              <a:prstGeom prst="arc">
                <a:avLst/>
              </a:prstGeom>
              <a:ln w="53975">
                <a:solidFill>
                  <a:srgbClr val="FFC000"/>
                </a:solidFill>
                <a:prstDash val="sysDot"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E6743958-E213-4E2C-B4C6-E4BC12BB2A9C}"/>
                  </a:ext>
                </a:extLst>
              </p:cNvPr>
              <p:cNvSpPr/>
              <p:nvPr/>
            </p:nvSpPr>
            <p:spPr>
              <a:xfrm>
                <a:off x="1266825" y="3000375"/>
                <a:ext cx="2457450" cy="449017"/>
              </a:xfrm>
              <a:custGeom>
                <a:avLst/>
                <a:gdLst>
                  <a:gd name="connsiteX0" fmla="*/ 0 w 2457450"/>
                  <a:gd name="connsiteY0" fmla="*/ 0 h 449017"/>
                  <a:gd name="connsiteX1" fmla="*/ 619125 w 2457450"/>
                  <a:gd name="connsiteY1" fmla="*/ 28575 h 449017"/>
                  <a:gd name="connsiteX2" fmla="*/ 714375 w 2457450"/>
                  <a:gd name="connsiteY2" fmla="*/ 38100 h 449017"/>
                  <a:gd name="connsiteX3" fmla="*/ 771525 w 2457450"/>
                  <a:gd name="connsiteY3" fmla="*/ 38100 h 449017"/>
                  <a:gd name="connsiteX4" fmla="*/ 962025 w 2457450"/>
                  <a:gd name="connsiteY4" fmla="*/ 19050 h 449017"/>
                  <a:gd name="connsiteX5" fmla="*/ 1095375 w 2457450"/>
                  <a:gd name="connsiteY5" fmla="*/ 9525 h 449017"/>
                  <a:gd name="connsiteX6" fmla="*/ 1219200 w 2457450"/>
                  <a:gd name="connsiteY6" fmla="*/ 19050 h 449017"/>
                  <a:gd name="connsiteX7" fmla="*/ 1333500 w 2457450"/>
                  <a:gd name="connsiteY7" fmla="*/ 19050 h 449017"/>
                  <a:gd name="connsiteX8" fmla="*/ 1409700 w 2457450"/>
                  <a:gd name="connsiteY8" fmla="*/ 19050 h 449017"/>
                  <a:gd name="connsiteX9" fmla="*/ 1466850 w 2457450"/>
                  <a:gd name="connsiteY9" fmla="*/ 19050 h 449017"/>
                  <a:gd name="connsiteX10" fmla="*/ 1514475 w 2457450"/>
                  <a:gd name="connsiteY10" fmla="*/ 28575 h 449017"/>
                  <a:gd name="connsiteX11" fmla="*/ 1638300 w 2457450"/>
                  <a:gd name="connsiteY11" fmla="*/ 47625 h 449017"/>
                  <a:gd name="connsiteX12" fmla="*/ 1724025 w 2457450"/>
                  <a:gd name="connsiteY12" fmla="*/ 47625 h 449017"/>
                  <a:gd name="connsiteX13" fmla="*/ 1790700 w 2457450"/>
                  <a:gd name="connsiteY13" fmla="*/ 57150 h 449017"/>
                  <a:gd name="connsiteX14" fmla="*/ 1971675 w 2457450"/>
                  <a:gd name="connsiteY14" fmla="*/ 66675 h 449017"/>
                  <a:gd name="connsiteX15" fmla="*/ 2028825 w 2457450"/>
                  <a:gd name="connsiteY15" fmla="*/ 66675 h 449017"/>
                  <a:gd name="connsiteX16" fmla="*/ 2124075 w 2457450"/>
                  <a:gd name="connsiteY16" fmla="*/ 76200 h 449017"/>
                  <a:gd name="connsiteX17" fmla="*/ 2305050 w 2457450"/>
                  <a:gd name="connsiteY17" fmla="*/ 123825 h 449017"/>
                  <a:gd name="connsiteX18" fmla="*/ 2419350 w 2457450"/>
                  <a:gd name="connsiteY18" fmla="*/ 171450 h 449017"/>
                  <a:gd name="connsiteX19" fmla="*/ 2438400 w 2457450"/>
                  <a:gd name="connsiteY19" fmla="*/ 200025 h 449017"/>
                  <a:gd name="connsiteX20" fmla="*/ 2447925 w 2457450"/>
                  <a:gd name="connsiteY20" fmla="*/ 247650 h 449017"/>
                  <a:gd name="connsiteX21" fmla="*/ 2457450 w 2457450"/>
                  <a:gd name="connsiteY21" fmla="*/ 276225 h 449017"/>
                  <a:gd name="connsiteX22" fmla="*/ 2447925 w 2457450"/>
                  <a:gd name="connsiteY22" fmla="*/ 342900 h 449017"/>
                  <a:gd name="connsiteX23" fmla="*/ 2400300 w 2457450"/>
                  <a:gd name="connsiteY23" fmla="*/ 390525 h 449017"/>
                  <a:gd name="connsiteX24" fmla="*/ 2352675 w 2457450"/>
                  <a:gd name="connsiteY24" fmla="*/ 400050 h 449017"/>
                  <a:gd name="connsiteX25" fmla="*/ 2314575 w 2457450"/>
                  <a:gd name="connsiteY25" fmla="*/ 409575 h 449017"/>
                  <a:gd name="connsiteX26" fmla="*/ 1943100 w 2457450"/>
                  <a:gd name="connsiteY26" fmla="*/ 419100 h 449017"/>
                  <a:gd name="connsiteX27" fmla="*/ 590550 w 2457450"/>
                  <a:gd name="connsiteY27" fmla="*/ 438150 h 449017"/>
                  <a:gd name="connsiteX28" fmla="*/ 561975 w 2457450"/>
                  <a:gd name="connsiteY28" fmla="*/ 447675 h 449017"/>
                  <a:gd name="connsiteX29" fmla="*/ 0 w 2457450"/>
                  <a:gd name="connsiteY29" fmla="*/ 447675 h 449017"/>
                  <a:gd name="connsiteX30" fmla="*/ 0 w 2457450"/>
                  <a:gd name="connsiteY30" fmla="*/ 0 h 449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457450" h="449017">
                    <a:moveTo>
                      <a:pt x="0" y="0"/>
                    </a:moveTo>
                    <a:lnTo>
                      <a:pt x="619125" y="28575"/>
                    </a:lnTo>
                    <a:lnTo>
                      <a:pt x="714375" y="38100"/>
                    </a:lnTo>
                    <a:lnTo>
                      <a:pt x="771525" y="38100"/>
                    </a:lnTo>
                    <a:lnTo>
                      <a:pt x="962025" y="19050"/>
                    </a:lnTo>
                    <a:lnTo>
                      <a:pt x="1095375" y="9525"/>
                    </a:lnTo>
                    <a:lnTo>
                      <a:pt x="1219200" y="19050"/>
                    </a:lnTo>
                    <a:lnTo>
                      <a:pt x="1333500" y="19050"/>
                    </a:lnTo>
                    <a:lnTo>
                      <a:pt x="1409700" y="19050"/>
                    </a:lnTo>
                    <a:lnTo>
                      <a:pt x="1466850" y="19050"/>
                    </a:lnTo>
                    <a:lnTo>
                      <a:pt x="1514475" y="28575"/>
                    </a:lnTo>
                    <a:lnTo>
                      <a:pt x="1638300" y="47625"/>
                    </a:lnTo>
                    <a:lnTo>
                      <a:pt x="1724025" y="47625"/>
                    </a:lnTo>
                    <a:lnTo>
                      <a:pt x="1790700" y="57150"/>
                    </a:lnTo>
                    <a:lnTo>
                      <a:pt x="1971675" y="66675"/>
                    </a:lnTo>
                    <a:lnTo>
                      <a:pt x="2028825" y="66675"/>
                    </a:lnTo>
                    <a:lnTo>
                      <a:pt x="2124075" y="76200"/>
                    </a:lnTo>
                    <a:lnTo>
                      <a:pt x="2305050" y="123825"/>
                    </a:lnTo>
                    <a:cubicBezTo>
                      <a:pt x="2331071" y="132499"/>
                      <a:pt x="2392532" y="144632"/>
                      <a:pt x="2419350" y="171450"/>
                    </a:cubicBezTo>
                    <a:cubicBezTo>
                      <a:pt x="2427445" y="179545"/>
                      <a:pt x="2432050" y="190500"/>
                      <a:pt x="2438400" y="200025"/>
                    </a:cubicBezTo>
                    <a:cubicBezTo>
                      <a:pt x="2441575" y="215900"/>
                      <a:pt x="2443998" y="231944"/>
                      <a:pt x="2447925" y="247650"/>
                    </a:cubicBezTo>
                    <a:cubicBezTo>
                      <a:pt x="2450360" y="257390"/>
                      <a:pt x="2457450" y="266185"/>
                      <a:pt x="2457450" y="276225"/>
                    </a:cubicBezTo>
                    <a:cubicBezTo>
                      <a:pt x="2457450" y="298676"/>
                      <a:pt x="2454376" y="321396"/>
                      <a:pt x="2447925" y="342900"/>
                    </a:cubicBezTo>
                    <a:cubicBezTo>
                      <a:pt x="2442022" y="362576"/>
                      <a:pt x="2418903" y="383549"/>
                      <a:pt x="2400300" y="390525"/>
                    </a:cubicBezTo>
                    <a:cubicBezTo>
                      <a:pt x="2385141" y="396209"/>
                      <a:pt x="2368479" y="396538"/>
                      <a:pt x="2352675" y="400050"/>
                    </a:cubicBezTo>
                    <a:cubicBezTo>
                      <a:pt x="2339896" y="402890"/>
                      <a:pt x="2327652" y="408967"/>
                      <a:pt x="2314575" y="409575"/>
                    </a:cubicBezTo>
                    <a:cubicBezTo>
                      <a:pt x="2190843" y="415330"/>
                      <a:pt x="2066925" y="415925"/>
                      <a:pt x="1943100" y="419100"/>
                    </a:cubicBezTo>
                    <a:cubicBezTo>
                      <a:pt x="1404747" y="463963"/>
                      <a:pt x="2004318" y="416890"/>
                      <a:pt x="590550" y="438150"/>
                    </a:cubicBezTo>
                    <a:cubicBezTo>
                      <a:pt x="580511" y="438301"/>
                      <a:pt x="572014" y="447513"/>
                      <a:pt x="561975" y="447675"/>
                    </a:cubicBezTo>
                    <a:cubicBezTo>
                      <a:pt x="374674" y="450696"/>
                      <a:pt x="187325" y="447675"/>
                      <a:pt x="0" y="447675"/>
                    </a:cubicBezTo>
                    <a:lnTo>
                      <a:pt x="0" y="0"/>
                    </a:lnTo>
                    <a:close/>
                  </a:path>
                </a:pathLst>
              </a:custGeom>
              <a:pattFill prst="pct70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Arrow: Down 28">
                <a:extLst>
                  <a:ext uri="{FF2B5EF4-FFF2-40B4-BE49-F238E27FC236}">
                    <a16:creationId xmlns:a16="http://schemas.microsoft.com/office/drawing/2014/main" id="{E73BEBB4-904B-4774-B7AE-48DAA53449E3}"/>
                  </a:ext>
                </a:extLst>
              </p:cNvPr>
              <p:cNvSpPr/>
              <p:nvPr/>
            </p:nvSpPr>
            <p:spPr>
              <a:xfrm>
                <a:off x="1844076" y="2846228"/>
                <a:ext cx="218448" cy="283335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CBBEDCE-29A8-4846-A46E-4EE306745386}"/>
                  </a:ext>
                </a:extLst>
              </p:cNvPr>
              <p:cNvSpPr/>
              <p:nvPr/>
            </p:nvSpPr>
            <p:spPr>
              <a:xfrm>
                <a:off x="1074947" y="3420687"/>
                <a:ext cx="4112826" cy="16899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6213" indent="-176213"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Drinking Water</a:t>
                </a:r>
              </a:p>
              <a:p>
                <a:pPr marL="176213" indent="-176213"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Irrigation</a:t>
                </a:r>
              </a:p>
              <a:p>
                <a:pPr marL="176213" indent="-176213"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Discharge to Aquatic Habitats</a:t>
                </a:r>
              </a:p>
              <a:p>
                <a:pPr marL="176213" indent="-176213"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Vapor Intrusion</a:t>
                </a: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55F5BF3-E8B3-4C58-9835-E60FE4E461F8}"/>
                  </a:ext>
                </a:extLst>
              </p:cNvPr>
              <p:cNvSpPr/>
              <p:nvPr/>
            </p:nvSpPr>
            <p:spPr>
              <a:xfrm>
                <a:off x="4200525" y="3219450"/>
                <a:ext cx="1533525" cy="695325"/>
              </a:xfrm>
              <a:custGeom>
                <a:avLst/>
                <a:gdLst>
                  <a:gd name="connsiteX0" fmla="*/ 0 w 1533525"/>
                  <a:gd name="connsiteY0" fmla="*/ 0 h 695325"/>
                  <a:gd name="connsiteX1" fmla="*/ 0 w 1533525"/>
                  <a:gd name="connsiteY1" fmla="*/ 0 h 695325"/>
                  <a:gd name="connsiteX2" fmla="*/ 238125 w 1533525"/>
                  <a:gd name="connsiteY2" fmla="*/ 9525 h 695325"/>
                  <a:gd name="connsiteX3" fmla="*/ 295275 w 1533525"/>
                  <a:gd name="connsiteY3" fmla="*/ 28575 h 695325"/>
                  <a:gd name="connsiteX4" fmla="*/ 361950 w 1533525"/>
                  <a:gd name="connsiteY4" fmla="*/ 47625 h 695325"/>
                  <a:gd name="connsiteX5" fmla="*/ 419100 w 1533525"/>
                  <a:gd name="connsiteY5" fmla="*/ 66675 h 695325"/>
                  <a:gd name="connsiteX6" fmla="*/ 466725 w 1533525"/>
                  <a:gd name="connsiteY6" fmla="*/ 76200 h 695325"/>
                  <a:gd name="connsiteX7" fmla="*/ 523875 w 1533525"/>
                  <a:gd name="connsiteY7" fmla="*/ 95250 h 695325"/>
                  <a:gd name="connsiteX8" fmla="*/ 552450 w 1533525"/>
                  <a:gd name="connsiteY8" fmla="*/ 152400 h 695325"/>
                  <a:gd name="connsiteX9" fmla="*/ 609600 w 1533525"/>
                  <a:gd name="connsiteY9" fmla="*/ 180975 h 695325"/>
                  <a:gd name="connsiteX10" fmla="*/ 638175 w 1533525"/>
                  <a:gd name="connsiteY10" fmla="*/ 200025 h 695325"/>
                  <a:gd name="connsiteX11" fmla="*/ 676275 w 1533525"/>
                  <a:gd name="connsiteY11" fmla="*/ 219075 h 695325"/>
                  <a:gd name="connsiteX12" fmla="*/ 704850 w 1533525"/>
                  <a:gd name="connsiteY12" fmla="*/ 238125 h 695325"/>
                  <a:gd name="connsiteX13" fmla="*/ 733425 w 1533525"/>
                  <a:gd name="connsiteY13" fmla="*/ 266700 h 695325"/>
                  <a:gd name="connsiteX14" fmla="*/ 809625 w 1533525"/>
                  <a:gd name="connsiteY14" fmla="*/ 285750 h 695325"/>
                  <a:gd name="connsiteX15" fmla="*/ 866775 w 1533525"/>
                  <a:gd name="connsiteY15" fmla="*/ 333375 h 695325"/>
                  <a:gd name="connsiteX16" fmla="*/ 923925 w 1533525"/>
                  <a:gd name="connsiteY16" fmla="*/ 371475 h 695325"/>
                  <a:gd name="connsiteX17" fmla="*/ 962025 w 1533525"/>
                  <a:gd name="connsiteY17" fmla="*/ 428625 h 695325"/>
                  <a:gd name="connsiteX18" fmla="*/ 1019175 w 1533525"/>
                  <a:gd name="connsiteY18" fmla="*/ 466725 h 695325"/>
                  <a:gd name="connsiteX19" fmla="*/ 1114425 w 1533525"/>
                  <a:gd name="connsiteY19" fmla="*/ 495300 h 695325"/>
                  <a:gd name="connsiteX20" fmla="*/ 1266825 w 1533525"/>
                  <a:gd name="connsiteY20" fmla="*/ 514350 h 695325"/>
                  <a:gd name="connsiteX21" fmla="*/ 1333500 w 1533525"/>
                  <a:gd name="connsiteY21" fmla="*/ 523875 h 695325"/>
                  <a:gd name="connsiteX22" fmla="*/ 1447800 w 1533525"/>
                  <a:gd name="connsiteY22" fmla="*/ 552450 h 695325"/>
                  <a:gd name="connsiteX23" fmla="*/ 1476375 w 1533525"/>
                  <a:gd name="connsiteY23" fmla="*/ 571500 h 695325"/>
                  <a:gd name="connsiteX24" fmla="*/ 1504950 w 1533525"/>
                  <a:gd name="connsiteY24" fmla="*/ 581025 h 695325"/>
                  <a:gd name="connsiteX25" fmla="*/ 1533525 w 1533525"/>
                  <a:gd name="connsiteY25" fmla="*/ 638175 h 695325"/>
                  <a:gd name="connsiteX26" fmla="*/ 1466850 w 1533525"/>
                  <a:gd name="connsiteY26" fmla="*/ 685800 h 695325"/>
                  <a:gd name="connsiteX27" fmla="*/ 1438275 w 1533525"/>
                  <a:gd name="connsiteY27" fmla="*/ 695325 h 695325"/>
                  <a:gd name="connsiteX28" fmla="*/ 762000 w 1533525"/>
                  <a:gd name="connsiteY28" fmla="*/ 685800 h 695325"/>
                  <a:gd name="connsiteX29" fmla="*/ 628650 w 1533525"/>
                  <a:gd name="connsiteY29" fmla="*/ 666750 h 695325"/>
                  <a:gd name="connsiteX30" fmla="*/ 571500 w 1533525"/>
                  <a:gd name="connsiteY30" fmla="*/ 628650 h 695325"/>
                  <a:gd name="connsiteX31" fmla="*/ 504825 w 1533525"/>
                  <a:gd name="connsiteY31" fmla="*/ 600075 h 695325"/>
                  <a:gd name="connsiteX32" fmla="*/ 447675 w 1533525"/>
                  <a:gd name="connsiteY32" fmla="*/ 561975 h 695325"/>
                  <a:gd name="connsiteX33" fmla="*/ 419100 w 1533525"/>
                  <a:gd name="connsiteY33" fmla="*/ 542925 h 695325"/>
                  <a:gd name="connsiteX34" fmla="*/ 333375 w 1533525"/>
                  <a:gd name="connsiteY34" fmla="*/ 466725 h 695325"/>
                  <a:gd name="connsiteX35" fmla="*/ 323850 w 1533525"/>
                  <a:gd name="connsiteY35" fmla="*/ 438150 h 695325"/>
                  <a:gd name="connsiteX36" fmla="*/ 266700 w 1533525"/>
                  <a:gd name="connsiteY36" fmla="*/ 390525 h 695325"/>
                  <a:gd name="connsiteX37" fmla="*/ 228600 w 1533525"/>
                  <a:gd name="connsiteY37" fmla="*/ 371475 h 695325"/>
                  <a:gd name="connsiteX38" fmla="*/ 200025 w 1533525"/>
                  <a:gd name="connsiteY38" fmla="*/ 352425 h 695325"/>
                  <a:gd name="connsiteX39" fmla="*/ 180975 w 1533525"/>
                  <a:gd name="connsiteY39" fmla="*/ 323850 h 695325"/>
                  <a:gd name="connsiteX40" fmla="*/ 152400 w 1533525"/>
                  <a:gd name="connsiteY40" fmla="*/ 314325 h 695325"/>
                  <a:gd name="connsiteX41" fmla="*/ 85725 w 1533525"/>
                  <a:gd name="connsiteY41" fmla="*/ 266700 h 695325"/>
                  <a:gd name="connsiteX42" fmla="*/ 38100 w 1533525"/>
                  <a:gd name="connsiteY42" fmla="*/ 180975 h 695325"/>
                  <a:gd name="connsiteX43" fmla="*/ 28575 w 1533525"/>
                  <a:gd name="connsiteY43" fmla="*/ 142875 h 695325"/>
                  <a:gd name="connsiteX44" fmla="*/ 0 w 1533525"/>
                  <a:gd name="connsiteY44" fmla="*/ 0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33525" h="695325">
                    <a:moveTo>
                      <a:pt x="0" y="0"/>
                    </a:moveTo>
                    <a:lnTo>
                      <a:pt x="0" y="0"/>
                    </a:lnTo>
                    <a:cubicBezTo>
                      <a:pt x="79375" y="3175"/>
                      <a:pt x="159056" y="1873"/>
                      <a:pt x="238125" y="9525"/>
                    </a:cubicBezTo>
                    <a:cubicBezTo>
                      <a:pt x="258112" y="11459"/>
                      <a:pt x="276225" y="22225"/>
                      <a:pt x="295275" y="28575"/>
                    </a:cubicBezTo>
                    <a:cubicBezTo>
                      <a:pt x="391307" y="60586"/>
                      <a:pt x="242349" y="11745"/>
                      <a:pt x="361950" y="47625"/>
                    </a:cubicBezTo>
                    <a:cubicBezTo>
                      <a:pt x="381184" y="53395"/>
                      <a:pt x="399409" y="62737"/>
                      <a:pt x="419100" y="66675"/>
                    </a:cubicBezTo>
                    <a:cubicBezTo>
                      <a:pt x="434975" y="69850"/>
                      <a:pt x="451106" y="71940"/>
                      <a:pt x="466725" y="76200"/>
                    </a:cubicBezTo>
                    <a:cubicBezTo>
                      <a:pt x="486098" y="81484"/>
                      <a:pt x="523875" y="95250"/>
                      <a:pt x="523875" y="95250"/>
                    </a:cubicBezTo>
                    <a:cubicBezTo>
                      <a:pt x="531622" y="118491"/>
                      <a:pt x="533986" y="133936"/>
                      <a:pt x="552450" y="152400"/>
                    </a:cubicBezTo>
                    <a:cubicBezTo>
                      <a:pt x="579747" y="179697"/>
                      <a:pt x="578612" y="165481"/>
                      <a:pt x="609600" y="180975"/>
                    </a:cubicBezTo>
                    <a:cubicBezTo>
                      <a:pt x="619839" y="186095"/>
                      <a:pt x="628236" y="194345"/>
                      <a:pt x="638175" y="200025"/>
                    </a:cubicBezTo>
                    <a:cubicBezTo>
                      <a:pt x="650503" y="207070"/>
                      <a:pt x="663947" y="212030"/>
                      <a:pt x="676275" y="219075"/>
                    </a:cubicBezTo>
                    <a:cubicBezTo>
                      <a:pt x="686214" y="224755"/>
                      <a:pt x="696056" y="230796"/>
                      <a:pt x="704850" y="238125"/>
                    </a:cubicBezTo>
                    <a:cubicBezTo>
                      <a:pt x="715198" y="246749"/>
                      <a:pt x="721162" y="261126"/>
                      <a:pt x="733425" y="266700"/>
                    </a:cubicBezTo>
                    <a:cubicBezTo>
                      <a:pt x="757260" y="277534"/>
                      <a:pt x="809625" y="285750"/>
                      <a:pt x="809625" y="285750"/>
                    </a:cubicBezTo>
                    <a:cubicBezTo>
                      <a:pt x="911735" y="353823"/>
                      <a:pt x="756766" y="247812"/>
                      <a:pt x="866775" y="333375"/>
                    </a:cubicBezTo>
                    <a:cubicBezTo>
                      <a:pt x="884847" y="347431"/>
                      <a:pt x="923925" y="371475"/>
                      <a:pt x="923925" y="371475"/>
                    </a:cubicBezTo>
                    <a:cubicBezTo>
                      <a:pt x="936625" y="390525"/>
                      <a:pt x="942975" y="415925"/>
                      <a:pt x="962025" y="428625"/>
                    </a:cubicBezTo>
                    <a:cubicBezTo>
                      <a:pt x="981075" y="441325"/>
                      <a:pt x="997455" y="459485"/>
                      <a:pt x="1019175" y="466725"/>
                    </a:cubicBezTo>
                    <a:cubicBezTo>
                      <a:pt x="1048998" y="476666"/>
                      <a:pt x="1082755" y="489542"/>
                      <a:pt x="1114425" y="495300"/>
                    </a:cubicBezTo>
                    <a:cubicBezTo>
                      <a:pt x="1164947" y="504486"/>
                      <a:pt x="1215921" y="507987"/>
                      <a:pt x="1266825" y="514350"/>
                    </a:cubicBezTo>
                    <a:cubicBezTo>
                      <a:pt x="1289102" y="517135"/>
                      <a:pt x="1311275" y="520700"/>
                      <a:pt x="1333500" y="523875"/>
                    </a:cubicBezTo>
                    <a:cubicBezTo>
                      <a:pt x="1408972" y="549032"/>
                      <a:pt x="1370843" y="539624"/>
                      <a:pt x="1447800" y="552450"/>
                    </a:cubicBezTo>
                    <a:cubicBezTo>
                      <a:pt x="1457325" y="558800"/>
                      <a:pt x="1466136" y="566380"/>
                      <a:pt x="1476375" y="571500"/>
                    </a:cubicBezTo>
                    <a:cubicBezTo>
                      <a:pt x="1485355" y="575990"/>
                      <a:pt x="1497110" y="574753"/>
                      <a:pt x="1504950" y="581025"/>
                    </a:cubicBezTo>
                    <a:cubicBezTo>
                      <a:pt x="1521736" y="594454"/>
                      <a:pt x="1527250" y="619351"/>
                      <a:pt x="1533525" y="638175"/>
                    </a:cubicBezTo>
                    <a:cubicBezTo>
                      <a:pt x="1517650" y="685800"/>
                      <a:pt x="1533525" y="663575"/>
                      <a:pt x="1466850" y="685800"/>
                    </a:cubicBezTo>
                    <a:lnTo>
                      <a:pt x="1438275" y="695325"/>
                    </a:lnTo>
                    <a:lnTo>
                      <a:pt x="762000" y="685800"/>
                    </a:lnTo>
                    <a:cubicBezTo>
                      <a:pt x="751972" y="685555"/>
                      <a:pt x="660506" y="684448"/>
                      <a:pt x="628650" y="666750"/>
                    </a:cubicBezTo>
                    <a:cubicBezTo>
                      <a:pt x="608636" y="655631"/>
                      <a:pt x="593220" y="635890"/>
                      <a:pt x="571500" y="628650"/>
                    </a:cubicBezTo>
                    <a:cubicBezTo>
                      <a:pt x="541939" y="618796"/>
                      <a:pt x="534250" y="617730"/>
                      <a:pt x="504825" y="600075"/>
                    </a:cubicBezTo>
                    <a:cubicBezTo>
                      <a:pt x="485192" y="588295"/>
                      <a:pt x="466725" y="574675"/>
                      <a:pt x="447675" y="561975"/>
                    </a:cubicBezTo>
                    <a:cubicBezTo>
                      <a:pt x="438150" y="555625"/>
                      <a:pt x="427195" y="551020"/>
                      <a:pt x="419100" y="542925"/>
                    </a:cubicBezTo>
                    <a:cubicBezTo>
                      <a:pt x="353855" y="477680"/>
                      <a:pt x="384366" y="500719"/>
                      <a:pt x="333375" y="466725"/>
                    </a:cubicBezTo>
                    <a:cubicBezTo>
                      <a:pt x="330200" y="457200"/>
                      <a:pt x="329419" y="446504"/>
                      <a:pt x="323850" y="438150"/>
                    </a:cubicBezTo>
                    <a:cubicBezTo>
                      <a:pt x="311727" y="419965"/>
                      <a:pt x="285623" y="401338"/>
                      <a:pt x="266700" y="390525"/>
                    </a:cubicBezTo>
                    <a:cubicBezTo>
                      <a:pt x="254372" y="383480"/>
                      <a:pt x="240928" y="378520"/>
                      <a:pt x="228600" y="371475"/>
                    </a:cubicBezTo>
                    <a:cubicBezTo>
                      <a:pt x="218661" y="365795"/>
                      <a:pt x="209550" y="358775"/>
                      <a:pt x="200025" y="352425"/>
                    </a:cubicBezTo>
                    <a:cubicBezTo>
                      <a:pt x="193675" y="342900"/>
                      <a:pt x="189914" y="331001"/>
                      <a:pt x="180975" y="323850"/>
                    </a:cubicBezTo>
                    <a:cubicBezTo>
                      <a:pt x="173135" y="317578"/>
                      <a:pt x="161380" y="318815"/>
                      <a:pt x="152400" y="314325"/>
                    </a:cubicBezTo>
                    <a:cubicBezTo>
                      <a:pt x="142206" y="309228"/>
                      <a:pt x="89177" y="270583"/>
                      <a:pt x="85725" y="266700"/>
                    </a:cubicBezTo>
                    <a:cubicBezTo>
                      <a:pt x="56999" y="234384"/>
                      <a:pt x="48312" y="216717"/>
                      <a:pt x="38100" y="180975"/>
                    </a:cubicBezTo>
                    <a:cubicBezTo>
                      <a:pt x="34504" y="168388"/>
                      <a:pt x="29344" y="155943"/>
                      <a:pt x="28575" y="142875"/>
                    </a:cubicBezTo>
                    <a:cubicBezTo>
                      <a:pt x="26151" y="101671"/>
                      <a:pt x="4762" y="23812"/>
                      <a:pt x="0" y="0"/>
                    </a:cubicBezTo>
                    <a:close/>
                  </a:path>
                </a:pathLst>
              </a:custGeom>
              <a:pattFill prst="pct70">
                <a:fgClr>
                  <a:schemeClr val="accent4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3" name="Arrow: Down 132">
                <a:extLst>
                  <a:ext uri="{FF2B5EF4-FFF2-40B4-BE49-F238E27FC236}">
                    <a16:creationId xmlns:a16="http://schemas.microsoft.com/office/drawing/2014/main" id="{981F56EC-7D1F-4BEF-9DF3-89D59DE44358}"/>
                  </a:ext>
                </a:extLst>
              </p:cNvPr>
              <p:cNvSpPr/>
              <p:nvPr/>
            </p:nvSpPr>
            <p:spPr>
              <a:xfrm>
                <a:off x="4279333" y="2959492"/>
                <a:ext cx="228206" cy="397999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Isosceles Triangle 1"/>
            <p:cNvSpPr/>
            <p:nvPr/>
          </p:nvSpPr>
          <p:spPr>
            <a:xfrm rot="10800000">
              <a:off x="593171" y="2293983"/>
              <a:ext cx="357350" cy="25761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8A47BD7-448A-4714-B33D-86956F37CE53}"/>
                </a:ext>
              </a:extLst>
            </p:cNvPr>
            <p:cNvGrpSpPr/>
            <p:nvPr/>
          </p:nvGrpSpPr>
          <p:grpSpPr>
            <a:xfrm>
              <a:off x="993457" y="1759720"/>
              <a:ext cx="51516" cy="2626870"/>
              <a:chOff x="848604" y="2009524"/>
              <a:chExt cx="51516" cy="2626870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289796C6-C153-480A-A9EC-E5DAB13CE963}"/>
                  </a:ext>
                </a:extLst>
              </p:cNvPr>
              <p:cNvGrpSpPr/>
              <p:nvPr/>
            </p:nvGrpSpPr>
            <p:grpSpPr>
              <a:xfrm>
                <a:off x="882203" y="2009524"/>
                <a:ext cx="0" cy="2543156"/>
                <a:chOff x="882203" y="2009524"/>
                <a:chExt cx="0" cy="2543156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9E6B3729-7E14-41AF-948E-764CC8C30E76}"/>
                    </a:ext>
                  </a:extLst>
                </p:cNvPr>
                <p:cNvCxnSpPr/>
                <p:nvPr/>
              </p:nvCxnSpPr>
              <p:spPr>
                <a:xfrm>
                  <a:off x="882203" y="2009524"/>
                  <a:ext cx="0" cy="1866394"/>
                </a:xfrm>
                <a:prstGeom prst="line">
                  <a:avLst/>
                </a:prstGeom>
                <a:ln w="698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DEF9D7C1-FE99-4ED8-8B28-2C609D3130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2203" y="3712334"/>
                  <a:ext cx="0" cy="840346"/>
                </a:xfrm>
                <a:prstGeom prst="line">
                  <a:avLst/>
                </a:prstGeom>
                <a:ln w="698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82E4AD7-197C-41BA-9DC2-AC8E39953793}"/>
                  </a:ext>
                </a:extLst>
              </p:cNvPr>
              <p:cNvSpPr/>
              <p:nvPr/>
            </p:nvSpPr>
            <p:spPr>
              <a:xfrm>
                <a:off x="848604" y="3914775"/>
                <a:ext cx="51516" cy="7216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80409D3-CAE7-4E89-AF39-64F3BD99107E}"/>
                </a:ext>
              </a:extLst>
            </p:cNvPr>
            <p:cNvSpPr/>
            <p:nvPr/>
          </p:nvSpPr>
          <p:spPr>
            <a:xfrm>
              <a:off x="694281" y="1242886"/>
              <a:ext cx="694303" cy="5409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Well</a:t>
              </a: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FE56-12F5-4B3D-B278-F4E081AA3F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23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FE56-12F5-4B3D-B278-F4E081AA3F28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1450" y="3624657"/>
            <a:ext cx="805005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DU Resolution 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USEPA, 1992,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in GW Sampling)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Capturing Heterogeneity: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“When ground-water contamination is vertically stratified,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composite samples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collected from a long-screened well represent some sort of average of concentrations.”</a:t>
            </a:r>
          </a:p>
          <a:p>
            <a:pPr>
              <a:spcAft>
                <a:spcPts val="600"/>
              </a:spcAft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Risk-Based DUs: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“When defining human receptors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may not be an issue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Area DUs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“Short intakes (short screens)…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to a single strata or zone of contamination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are more likely to provide samples that represent specific depth intervals.”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5535" y="125604"/>
            <a:ext cx="5934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What are the DUs? Not a New Idea…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450" y="643589"/>
            <a:ext cx="8050055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Designation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(USEPA 1996, Low-Flow Sampling)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Distributional Heterogeneity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“A sampling plan… must take into account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potential scale of changes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site conditions through space.”</a:t>
            </a:r>
          </a:p>
          <a:p>
            <a:pPr>
              <a:spcAft>
                <a:spcPts val="600"/>
              </a:spcAft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Risk-Based DUs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“The prevailing conceptual ideas included (testing of)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and relatively homogeneous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(aquifers).”</a:t>
            </a:r>
          </a:p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Area DUs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“There is an awareness that in most cases a primary concern… is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 of contaminant flow paths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(thin layers of contamination) rather than entire aquifers.”</a:t>
            </a:r>
          </a:p>
        </p:txBody>
      </p:sp>
    </p:spTree>
    <p:extLst>
      <p:ext uri="{BB962C8B-B14F-4D97-AF65-F5344CB8AC3E}">
        <p14:creationId xmlns:p14="http://schemas.microsoft.com/office/powerpoint/2010/main" val="1104410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each Safety On Hawaii Beaches">
            <a:extLst>
              <a:ext uri="{FF2B5EF4-FFF2-40B4-BE49-F238E27FC236}">
                <a16:creationId xmlns:a16="http://schemas.microsoft.com/office/drawing/2014/main" id="{5DD074F0-4F52-4635-AA31-397AA32CD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02" y="2160381"/>
            <a:ext cx="2807777" cy="15809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08C4-B206-4098-98C3-6DC2CE1146B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756100" y="5444738"/>
            <a:ext cx="6348143" cy="1400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Risk-Based: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 and test a few random, 1 L samples of water and calculate a mean (or use “max”).</a:t>
            </a:r>
          </a:p>
          <a:p>
            <a:pPr algn="l"/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Risk-Based: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 a single MI sample from throughout the targeted Decision Unit (e.g., Aloha Sampler</a:t>
            </a:r>
            <a:r>
              <a:rPr 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4EE03C3-D3A7-41A5-85D9-088C02FC027D}"/>
              </a:ext>
            </a:extLst>
          </p:cNvPr>
          <p:cNvSpPr txBox="1">
            <a:spLocks/>
          </p:cNvSpPr>
          <p:nvPr/>
        </p:nvSpPr>
        <p:spPr>
          <a:xfrm>
            <a:off x="457200" y="98081"/>
            <a:ext cx="8229600" cy="516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 of Surface Water (easiest)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FF97B3-17CB-44F0-BEBD-944E830860E5}"/>
              </a:ext>
            </a:extLst>
          </p:cNvPr>
          <p:cNvSpPr txBox="1"/>
          <p:nvPr/>
        </p:nvSpPr>
        <p:spPr>
          <a:xfrm>
            <a:off x="394229" y="1368673"/>
            <a:ext cx="2501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Exposure to Bacteria in Beach Areas</a:t>
            </a:r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60038597-C6C5-4EF1-82C2-5E226B137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5857" y="4053363"/>
            <a:ext cx="6245884" cy="1400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588" indent="-1588">
              <a:spcAft>
                <a:spcPts val="600"/>
              </a:spcAft>
              <a:tabLst>
                <a:tab pos="2063750" algn="r"/>
              </a:tabLst>
            </a:pP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	 Data Needs: 	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What is the mean concentration of bacteria “X” in the beach swimming areas?</a:t>
            </a:r>
          </a:p>
          <a:p>
            <a:pPr marL="1588" indent="-1588">
              <a:spcAft>
                <a:spcPts val="600"/>
              </a:spcAft>
              <a:tabLst>
                <a:tab pos="2063750" algn="r"/>
              </a:tabLst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Decision Unit: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Volume of water within area typically used by an individual person.</a:t>
            </a:r>
          </a:p>
        </p:txBody>
      </p:sp>
      <p:pic>
        <p:nvPicPr>
          <p:cNvPr id="22" name="Picture 21" descr="Map&#10;&#10;Description automatically generated">
            <a:extLst>
              <a:ext uri="{FF2B5EF4-FFF2-40B4-BE49-F238E27FC236}">
                <a16:creationId xmlns:a16="http://schemas.microsoft.com/office/drawing/2014/main" id="{90953ABD-7163-4F60-838D-0266C61084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016" y="1881334"/>
            <a:ext cx="3391999" cy="20149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5E8568B-EE13-4391-BC15-763EA02FB211}"/>
              </a:ext>
            </a:extLst>
          </p:cNvPr>
          <p:cNvSpPr txBox="1"/>
          <p:nvPr/>
        </p:nvSpPr>
        <p:spPr>
          <a:xfrm>
            <a:off x="3313351" y="1458663"/>
            <a:ext cx="373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Swimming Area DUs (depth 1m)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E6036A-6A73-4E09-ABFF-D87126220169}"/>
              </a:ext>
            </a:extLst>
          </p:cNvPr>
          <p:cNvGrpSpPr/>
          <p:nvPr/>
        </p:nvGrpSpPr>
        <p:grpSpPr>
          <a:xfrm>
            <a:off x="319918" y="4218122"/>
            <a:ext cx="2475939" cy="2320791"/>
            <a:chOff x="319918" y="4218122"/>
            <a:chExt cx="2475939" cy="2320791"/>
          </a:xfrm>
        </p:grpSpPr>
        <p:pic>
          <p:nvPicPr>
            <p:cNvPr id="7172" name="Picture 4" descr="8 Best Coolers Under $100 of 2021 | HiConsumption">
              <a:extLst>
                <a:ext uri="{FF2B5EF4-FFF2-40B4-BE49-F238E27FC236}">
                  <a16:creationId xmlns:a16="http://schemas.microsoft.com/office/drawing/2014/main" id="{9A0E3C28-7466-4A10-A63C-EC03F772CE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918" y="5051424"/>
              <a:ext cx="2227957" cy="14874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1AA7D55-4DC8-43E4-95EA-C6822E030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9918" y="4218122"/>
              <a:ext cx="2475939" cy="707886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EFF97B3-17CB-44F0-BEBD-944E830860E5}"/>
              </a:ext>
            </a:extLst>
          </p:cNvPr>
          <p:cNvSpPr txBox="1"/>
          <p:nvPr/>
        </p:nvSpPr>
        <p:spPr>
          <a:xfrm>
            <a:off x="410450" y="605105"/>
            <a:ext cx="838429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Question: Does contaminant “X” in surface water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pose a direct exposure risk?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0722E7-D291-4DAF-9259-CFB7CF760551}"/>
              </a:ext>
            </a:extLst>
          </p:cNvPr>
          <p:cNvSpPr txBox="1"/>
          <p:nvPr/>
        </p:nvSpPr>
        <p:spPr>
          <a:xfrm>
            <a:off x="6994505" y="2360379"/>
            <a:ext cx="196160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Anticipated High Distributional Heterogeneity</a:t>
            </a:r>
          </a:p>
        </p:txBody>
      </p:sp>
    </p:spTree>
    <p:extLst>
      <p:ext uri="{BB962C8B-B14F-4D97-AF65-F5344CB8AC3E}">
        <p14:creationId xmlns:p14="http://schemas.microsoft.com/office/powerpoint/2010/main" val="3172315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08C4-B206-4098-98C3-6DC2CE1146B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0" name="TextBox 5">
            <a:extLst>
              <a:ext uri="{FF2B5EF4-FFF2-40B4-BE49-F238E27FC236}">
                <a16:creationId xmlns:a16="http://schemas.microsoft.com/office/drawing/2014/main" id="{81862DFF-31DB-4D62-9B2D-0CD57518F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5857" y="3976089"/>
            <a:ext cx="6245884" cy="10926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588" indent="-1588">
              <a:spcAft>
                <a:spcPts val="600"/>
              </a:spcAft>
              <a:tabLst>
                <a:tab pos="2063750" algn="r"/>
              </a:tabLst>
            </a:pP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Data Needs: 	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What is the mean concentration of “X” in drinking water during the specified, exposure period?</a:t>
            </a:r>
          </a:p>
          <a:p>
            <a:pPr marL="1588" indent="-1588">
              <a:spcAft>
                <a:spcPts val="600"/>
              </a:spcAft>
              <a:tabLst>
                <a:tab pos="2063750" algn="r"/>
              </a:tabLst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Decision Unit: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Volume of water in the tank.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4EE03C3-D3A7-41A5-85D9-088C02FC027D}"/>
              </a:ext>
            </a:extLst>
          </p:cNvPr>
          <p:cNvSpPr txBox="1">
            <a:spLocks/>
          </p:cNvSpPr>
          <p:nvPr/>
        </p:nvSpPr>
        <p:spPr>
          <a:xfrm>
            <a:off x="68369" y="52815"/>
            <a:ext cx="9041740" cy="507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 of Drinking Water (Water Tank)</a:t>
            </a:r>
          </a:p>
        </p:txBody>
      </p:sp>
      <p:pic>
        <p:nvPicPr>
          <p:cNvPr id="14" name="Picture 13" descr="A picture containing person, blue&#10;&#10;Description automatically generated">
            <a:extLst>
              <a:ext uri="{FF2B5EF4-FFF2-40B4-BE49-F238E27FC236}">
                <a16:creationId xmlns:a16="http://schemas.microsoft.com/office/drawing/2014/main" id="{48626020-82DE-4451-ABB9-9381ABB1F6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0" y="5423783"/>
            <a:ext cx="1272214" cy="12045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37C978-A7C8-4433-A5A1-C27B64EBB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0" y="4110595"/>
            <a:ext cx="1268245" cy="1204543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88E411F1-6ECB-4647-A0D1-43764CDAFF6C}"/>
              </a:ext>
            </a:extLst>
          </p:cNvPr>
          <p:cNvSpPr txBox="1">
            <a:spLocks/>
          </p:cNvSpPr>
          <p:nvPr/>
        </p:nvSpPr>
        <p:spPr>
          <a:xfrm>
            <a:off x="2783364" y="5377165"/>
            <a:ext cx="6348143" cy="1400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Risk-Based: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uniformity of water throughout tank. Collect adequate volume for laboratory test. (Ok?)</a:t>
            </a:r>
          </a:p>
          <a:p>
            <a:pPr algn="l"/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Risk-Based: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 single sample throughout the entire tank (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Coliwasa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Not necessary for dissolved COPCS?).</a:t>
            </a:r>
          </a:p>
        </p:txBody>
      </p:sp>
      <p:pic>
        <p:nvPicPr>
          <p:cNvPr id="19" name="Picture 18" descr="A picture containing person, food, drinking&#10;&#10;Description automatically generated">
            <a:extLst>
              <a:ext uri="{FF2B5EF4-FFF2-40B4-BE49-F238E27FC236}">
                <a16:creationId xmlns:a16="http://schemas.microsoft.com/office/drawing/2014/main" id="{B68F49E0-C667-4E8B-8B65-30C791AD87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3" y="2614231"/>
            <a:ext cx="1983661" cy="132088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70917F9-3376-455F-A495-27651603606E}"/>
              </a:ext>
            </a:extLst>
          </p:cNvPr>
          <p:cNvGrpSpPr/>
          <p:nvPr/>
        </p:nvGrpSpPr>
        <p:grpSpPr>
          <a:xfrm>
            <a:off x="4377410" y="1455811"/>
            <a:ext cx="1892052" cy="2317024"/>
            <a:chOff x="6325480" y="1439571"/>
            <a:chExt cx="1892052" cy="231702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B94EE84-4D84-4A1E-85CD-AFFB42D78AD7}"/>
                </a:ext>
              </a:extLst>
            </p:cNvPr>
            <p:cNvSpPr txBox="1"/>
            <p:nvPr/>
          </p:nvSpPr>
          <p:spPr>
            <a:xfrm>
              <a:off x="6325480" y="1439571"/>
              <a:ext cx="18920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Water Tank</a:t>
              </a:r>
            </a:p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(1,000,000 L)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BB67E28-5FC0-4B6B-BED8-80C16F390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5480" y="2119302"/>
              <a:ext cx="1892052" cy="16372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A10161D-2612-44F5-94F3-4379A004370E}"/>
              </a:ext>
            </a:extLst>
          </p:cNvPr>
          <p:cNvSpPr txBox="1"/>
          <p:nvPr/>
        </p:nvSpPr>
        <p:spPr>
          <a:xfrm>
            <a:off x="250615" y="1494538"/>
            <a:ext cx="2992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DW Exposure Volume: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 (6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1,638 L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Adult (24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22,638 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3BB671-C54A-4591-94B8-13B421D677D1}"/>
              </a:ext>
            </a:extLst>
          </p:cNvPr>
          <p:cNvSpPr txBox="1"/>
          <p:nvPr/>
        </p:nvSpPr>
        <p:spPr>
          <a:xfrm>
            <a:off x="251426" y="565349"/>
            <a:ext cx="863129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Question: Does contaminant “X” in drinking water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pose a direct exposure risk?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0F5ECD-5E6F-4523-963D-633505DFD9B8}"/>
              </a:ext>
            </a:extLst>
          </p:cNvPr>
          <p:cNvSpPr txBox="1"/>
          <p:nvPr/>
        </p:nvSpPr>
        <p:spPr>
          <a:xfrm>
            <a:off x="6636697" y="2360379"/>
            <a:ext cx="196160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Anticipated Low Distributional Heterogeneity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2F7C5C8-031E-4326-87A9-DC521EE04C02}"/>
              </a:ext>
            </a:extLst>
          </p:cNvPr>
          <p:cNvGrpSpPr/>
          <p:nvPr/>
        </p:nvGrpSpPr>
        <p:grpSpPr>
          <a:xfrm>
            <a:off x="2868746" y="2681748"/>
            <a:ext cx="1008909" cy="1041666"/>
            <a:chOff x="2937162" y="2678161"/>
            <a:chExt cx="1008909" cy="1041666"/>
          </a:xfrm>
        </p:grpSpPr>
        <p:pic>
          <p:nvPicPr>
            <p:cNvPr id="29" name="Picture 28" descr="A person standing next to a box&#10;&#10;Description automatically generated">
              <a:extLst>
                <a:ext uri="{FF2B5EF4-FFF2-40B4-BE49-F238E27FC236}">
                  <a16:creationId xmlns:a16="http://schemas.microsoft.com/office/drawing/2014/main" id="{D5513C85-FF17-4A18-AC5C-C00E6AD27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7162" y="2678161"/>
              <a:ext cx="1008909" cy="104166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1541E56-3D3C-44A2-AFC6-F79DAA66D45E}"/>
                </a:ext>
              </a:extLst>
            </p:cNvPr>
            <p:cNvSpPr txBox="1"/>
            <p:nvPr/>
          </p:nvSpPr>
          <p:spPr>
            <a:xfrm>
              <a:off x="2937162" y="3298627"/>
              <a:ext cx="7144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m</a:t>
              </a:r>
              <a:r>
                <a:rPr lang="en-US" sz="20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5903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1">
            <a:extLst>
              <a:ext uri="{FF2B5EF4-FFF2-40B4-BE49-F238E27FC236}">
                <a16:creationId xmlns:a16="http://schemas.microsoft.com/office/drawing/2014/main" id="{B6179394-ABFA-466F-B261-F1DE9AA4E4F1}"/>
              </a:ext>
            </a:extLst>
          </p:cNvPr>
          <p:cNvSpPr txBox="1">
            <a:spLocks/>
          </p:cNvSpPr>
          <p:nvPr/>
        </p:nvSpPr>
        <p:spPr>
          <a:xfrm>
            <a:off x="1131996" y="51516"/>
            <a:ext cx="6880008" cy="673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cap="small" dirty="0">
                <a:latin typeface="Times New Roman" pitchFamily="18" charset="0"/>
                <a:cs typeface="Times New Roman" pitchFamily="18" charset="0"/>
              </a:rPr>
              <a:t>Science Learning Curve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953899" y="5660455"/>
            <a:ext cx="7620000" cy="10087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800"/>
              </a:spcAft>
            </a:pPr>
            <a:r>
              <a:rPr lang="en-US" sz="2200" b="1" i="1" dirty="0">
                <a:cs typeface="Times New Roman" panose="02020603050405020304" pitchFamily="18" charset="0"/>
              </a:rPr>
              <a:t>The aim of science is not to open the door to infinite wisdom, but to set a limit to infinite error.</a:t>
            </a:r>
            <a:endParaRPr lang="en-US" sz="2200" b="1" dirty="0"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200" b="1" dirty="0" err="1">
                <a:cs typeface="Times New Roman" panose="02020603050405020304" pitchFamily="18" charset="0"/>
              </a:rPr>
              <a:t>Bertolt</a:t>
            </a:r>
            <a:r>
              <a:rPr lang="en-US" sz="2200" b="1" dirty="0">
                <a:cs typeface="Times New Roman" panose="02020603050405020304" pitchFamily="18" charset="0"/>
              </a:rPr>
              <a:t> Brecht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FE56-12F5-4B3D-B278-F4E081AA3F28}" type="slidenum">
              <a:rPr lang="en-US" smtClean="0"/>
              <a:t>2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79179" y="776480"/>
            <a:ext cx="8873069" cy="4742016"/>
            <a:chOff x="279179" y="776480"/>
            <a:chExt cx="8873069" cy="4742016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171FFA2F-5481-43A4-8D12-D7FAC3194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128299" y="3800358"/>
              <a:ext cx="1164578" cy="5537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Freeform 14"/>
            <p:cNvSpPr/>
            <p:nvPr/>
          </p:nvSpPr>
          <p:spPr>
            <a:xfrm>
              <a:off x="7195561" y="1264778"/>
              <a:ext cx="649480" cy="863125"/>
            </a:xfrm>
            <a:custGeom>
              <a:avLst/>
              <a:gdLst>
                <a:gd name="connsiteX0" fmla="*/ 0 w 649480"/>
                <a:gd name="connsiteY0" fmla="*/ 0 h 863125"/>
                <a:gd name="connsiteX1" fmla="*/ 649480 w 649480"/>
                <a:gd name="connsiteY1" fmla="*/ 863125 h 86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9480" h="863125">
                  <a:moveTo>
                    <a:pt x="0" y="0"/>
                  </a:moveTo>
                  <a:lnTo>
                    <a:pt x="649480" y="863125"/>
                  </a:lnTo>
                </a:path>
              </a:pathLst>
            </a:custGeom>
            <a:noFill/>
            <a:ln w="38100">
              <a:solidFill>
                <a:srgbClr val="00FFFF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23B45F4-D264-457E-9933-762A015F851A}"/>
                </a:ext>
              </a:extLst>
            </p:cNvPr>
            <p:cNvSpPr/>
            <p:nvPr/>
          </p:nvSpPr>
          <p:spPr>
            <a:xfrm>
              <a:off x="7738306" y="2017581"/>
              <a:ext cx="218940" cy="2060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79179" y="776480"/>
              <a:ext cx="8873069" cy="4742016"/>
              <a:chOff x="279179" y="776480"/>
              <a:chExt cx="8873069" cy="4742016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3C7C4F79-2C11-4770-9300-BC46568E0DEE}"/>
                  </a:ext>
                </a:extLst>
              </p:cNvPr>
              <p:cNvGrpSpPr/>
              <p:nvPr/>
            </p:nvGrpSpPr>
            <p:grpSpPr>
              <a:xfrm>
                <a:off x="279179" y="814079"/>
                <a:ext cx="8756415" cy="4704417"/>
                <a:chOff x="407369" y="796987"/>
                <a:chExt cx="8756415" cy="4704417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2346FD83-54C3-4820-92A0-0BE30A98CB66}"/>
                    </a:ext>
                  </a:extLst>
                </p:cNvPr>
                <p:cNvGrpSpPr/>
                <p:nvPr/>
              </p:nvGrpSpPr>
              <p:grpSpPr>
                <a:xfrm>
                  <a:off x="1572842" y="1205258"/>
                  <a:ext cx="5512158" cy="3309870"/>
                  <a:chOff x="1648496" y="1558344"/>
                  <a:chExt cx="5512158" cy="3309870"/>
                </a:xfrm>
              </p:grpSpPr>
              <p:sp>
                <p:nvSpPr>
                  <p:cNvPr id="6" name="Freeform: Shape 5">
                    <a:extLst>
                      <a:ext uri="{FF2B5EF4-FFF2-40B4-BE49-F238E27FC236}">
                        <a16:creationId xmlns:a16="http://schemas.microsoft.com/office/drawing/2014/main" id="{4310401E-A4F9-4B91-A27E-5DD1C0E8D5CD}"/>
                      </a:ext>
                    </a:extLst>
                  </p:cNvPr>
                  <p:cNvSpPr/>
                  <p:nvPr/>
                </p:nvSpPr>
                <p:spPr>
                  <a:xfrm>
                    <a:off x="1648496" y="1558344"/>
                    <a:ext cx="5306095" cy="3296991"/>
                  </a:xfrm>
                  <a:custGeom>
                    <a:avLst/>
                    <a:gdLst>
                      <a:gd name="connsiteX0" fmla="*/ 0 w 5306095"/>
                      <a:gd name="connsiteY0" fmla="*/ 3296991 h 3296991"/>
                      <a:gd name="connsiteX1" fmla="*/ 257577 w 5306095"/>
                      <a:gd name="connsiteY1" fmla="*/ 0 h 3296991"/>
                      <a:gd name="connsiteX2" fmla="*/ 901521 w 5306095"/>
                      <a:gd name="connsiteY2" fmla="*/ 953036 h 3296991"/>
                      <a:gd name="connsiteX3" fmla="*/ 1378039 w 5306095"/>
                      <a:gd name="connsiteY3" fmla="*/ 1455312 h 3296991"/>
                      <a:gd name="connsiteX4" fmla="*/ 1738648 w 5306095"/>
                      <a:gd name="connsiteY4" fmla="*/ 1803042 h 3296991"/>
                      <a:gd name="connsiteX5" fmla="*/ 1841679 w 5306095"/>
                      <a:gd name="connsiteY5" fmla="*/ 1867436 h 3296991"/>
                      <a:gd name="connsiteX6" fmla="*/ 2305318 w 5306095"/>
                      <a:gd name="connsiteY6" fmla="*/ 2163650 h 3296991"/>
                      <a:gd name="connsiteX7" fmla="*/ 2704563 w 5306095"/>
                      <a:gd name="connsiteY7" fmla="*/ 2292439 h 3296991"/>
                      <a:gd name="connsiteX8" fmla="*/ 3026535 w 5306095"/>
                      <a:gd name="connsiteY8" fmla="*/ 2356833 h 3296991"/>
                      <a:gd name="connsiteX9" fmla="*/ 3271234 w 5306095"/>
                      <a:gd name="connsiteY9" fmla="*/ 2369712 h 3296991"/>
                      <a:gd name="connsiteX10" fmla="*/ 3567448 w 5306095"/>
                      <a:gd name="connsiteY10" fmla="*/ 2343955 h 3296991"/>
                      <a:gd name="connsiteX11" fmla="*/ 3992450 w 5306095"/>
                      <a:gd name="connsiteY11" fmla="*/ 2266681 h 3296991"/>
                      <a:gd name="connsiteX12" fmla="*/ 4327301 w 5306095"/>
                      <a:gd name="connsiteY12" fmla="*/ 2150772 h 3296991"/>
                      <a:gd name="connsiteX13" fmla="*/ 4507605 w 5306095"/>
                      <a:gd name="connsiteY13" fmla="*/ 2009104 h 3296991"/>
                      <a:gd name="connsiteX14" fmla="*/ 4713667 w 5306095"/>
                      <a:gd name="connsiteY14" fmla="*/ 1880315 h 3296991"/>
                      <a:gd name="connsiteX15" fmla="*/ 4945487 w 5306095"/>
                      <a:gd name="connsiteY15" fmla="*/ 1700011 h 3296991"/>
                      <a:gd name="connsiteX16" fmla="*/ 5151549 w 5306095"/>
                      <a:gd name="connsiteY16" fmla="*/ 1429555 h 3296991"/>
                      <a:gd name="connsiteX17" fmla="*/ 5280338 w 5306095"/>
                      <a:gd name="connsiteY17" fmla="*/ 1210614 h 3296991"/>
                      <a:gd name="connsiteX18" fmla="*/ 5306095 w 5306095"/>
                      <a:gd name="connsiteY18" fmla="*/ 1146219 h 32969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306095" h="3296991">
                        <a:moveTo>
                          <a:pt x="0" y="3296991"/>
                        </a:moveTo>
                        <a:lnTo>
                          <a:pt x="257577" y="0"/>
                        </a:lnTo>
                        <a:lnTo>
                          <a:pt x="901521" y="953036"/>
                        </a:lnTo>
                        <a:lnTo>
                          <a:pt x="1378039" y="1455312"/>
                        </a:lnTo>
                        <a:lnTo>
                          <a:pt x="1738648" y="1803042"/>
                        </a:lnTo>
                        <a:lnTo>
                          <a:pt x="1841679" y="1867436"/>
                        </a:lnTo>
                        <a:lnTo>
                          <a:pt x="2305318" y="2163650"/>
                        </a:lnTo>
                        <a:lnTo>
                          <a:pt x="2704563" y="2292439"/>
                        </a:lnTo>
                        <a:lnTo>
                          <a:pt x="3026535" y="2356833"/>
                        </a:lnTo>
                        <a:lnTo>
                          <a:pt x="3271234" y="2369712"/>
                        </a:lnTo>
                        <a:lnTo>
                          <a:pt x="3567448" y="2343955"/>
                        </a:lnTo>
                        <a:lnTo>
                          <a:pt x="3992450" y="2266681"/>
                        </a:lnTo>
                        <a:lnTo>
                          <a:pt x="4327301" y="2150772"/>
                        </a:lnTo>
                        <a:lnTo>
                          <a:pt x="4507605" y="2009104"/>
                        </a:lnTo>
                        <a:lnTo>
                          <a:pt x="4713667" y="1880315"/>
                        </a:lnTo>
                        <a:lnTo>
                          <a:pt x="4945487" y="1700011"/>
                        </a:lnTo>
                        <a:lnTo>
                          <a:pt x="5151549" y="1429555"/>
                        </a:lnTo>
                        <a:lnTo>
                          <a:pt x="5280338" y="1210614"/>
                        </a:lnTo>
                        <a:lnTo>
                          <a:pt x="5306095" y="1146219"/>
                        </a:lnTo>
                      </a:path>
                    </a:pathLst>
                  </a:custGeom>
                  <a:noFill/>
                  <a:ln w="38100">
                    <a:solidFill>
                      <a:srgbClr val="CCCC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" name="Freeform: Shape 43">
                    <a:extLst>
                      <a:ext uri="{FF2B5EF4-FFF2-40B4-BE49-F238E27FC236}">
                        <a16:creationId xmlns:a16="http://schemas.microsoft.com/office/drawing/2014/main" id="{AAE90865-EAB6-4727-960B-B65BEA425DF1}"/>
                      </a:ext>
                    </a:extLst>
                  </p:cNvPr>
                  <p:cNvSpPr/>
                  <p:nvPr/>
                </p:nvSpPr>
                <p:spPr>
                  <a:xfrm>
                    <a:off x="6954592" y="2253803"/>
                    <a:ext cx="206062" cy="2614411"/>
                  </a:xfrm>
                  <a:custGeom>
                    <a:avLst/>
                    <a:gdLst>
                      <a:gd name="connsiteX0" fmla="*/ 0 w 206062"/>
                      <a:gd name="connsiteY0" fmla="*/ 463639 h 2614411"/>
                      <a:gd name="connsiteX1" fmla="*/ 103031 w 206062"/>
                      <a:gd name="connsiteY1" fmla="*/ 231820 h 2614411"/>
                      <a:gd name="connsiteX2" fmla="*/ 141667 w 206062"/>
                      <a:gd name="connsiteY2" fmla="*/ 115910 h 2614411"/>
                      <a:gd name="connsiteX3" fmla="*/ 180304 w 206062"/>
                      <a:gd name="connsiteY3" fmla="*/ 0 h 2614411"/>
                      <a:gd name="connsiteX4" fmla="*/ 206062 w 206062"/>
                      <a:gd name="connsiteY4" fmla="*/ 2614411 h 2614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062" h="2614411">
                        <a:moveTo>
                          <a:pt x="0" y="463639"/>
                        </a:moveTo>
                        <a:lnTo>
                          <a:pt x="103031" y="231820"/>
                        </a:lnTo>
                        <a:lnTo>
                          <a:pt x="141667" y="115910"/>
                        </a:lnTo>
                        <a:lnTo>
                          <a:pt x="180304" y="0"/>
                        </a:lnTo>
                        <a:lnTo>
                          <a:pt x="206062" y="2614411"/>
                        </a:lnTo>
                      </a:path>
                    </a:pathLst>
                  </a:custGeom>
                  <a:noFill/>
                  <a:ln w="38100">
                    <a:solidFill>
                      <a:srgbClr val="CCCC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E39983F1-33C9-4F33-9D47-9A574E76D491}"/>
                    </a:ext>
                  </a:extLst>
                </p:cNvPr>
                <p:cNvGrpSpPr/>
                <p:nvPr/>
              </p:nvGrpSpPr>
              <p:grpSpPr>
                <a:xfrm>
                  <a:off x="1547084" y="1179500"/>
                  <a:ext cx="6885904" cy="3337533"/>
                  <a:chOff x="1622738" y="1532586"/>
                  <a:chExt cx="6885904" cy="3337533"/>
                </a:xfrm>
              </p:grpSpPr>
              <p:sp>
                <p:nvSpPr>
                  <p:cNvPr id="3" name="Freeform: Shape 2">
                    <a:extLst>
                      <a:ext uri="{FF2B5EF4-FFF2-40B4-BE49-F238E27FC236}">
                        <a16:creationId xmlns:a16="http://schemas.microsoft.com/office/drawing/2014/main" id="{AE80529E-8D6C-42C5-B4BA-57D5A35D93A1}"/>
                      </a:ext>
                    </a:extLst>
                  </p:cNvPr>
                  <p:cNvSpPr/>
                  <p:nvPr/>
                </p:nvSpPr>
                <p:spPr>
                  <a:xfrm>
                    <a:off x="1622738" y="1532586"/>
                    <a:ext cx="6156101" cy="3335628"/>
                  </a:xfrm>
                  <a:custGeom>
                    <a:avLst/>
                    <a:gdLst>
                      <a:gd name="connsiteX0" fmla="*/ 0 w 5447763"/>
                      <a:gd name="connsiteY0" fmla="*/ 0 h 3335628"/>
                      <a:gd name="connsiteX1" fmla="*/ 12879 w 5447763"/>
                      <a:gd name="connsiteY1" fmla="*/ 3322749 h 3335628"/>
                      <a:gd name="connsiteX2" fmla="*/ 5447763 w 5447763"/>
                      <a:gd name="connsiteY2" fmla="*/ 3335628 h 3335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447763" h="3335628">
                        <a:moveTo>
                          <a:pt x="0" y="0"/>
                        </a:moveTo>
                        <a:lnTo>
                          <a:pt x="12879" y="3322749"/>
                        </a:lnTo>
                        <a:lnTo>
                          <a:pt x="5447763" y="3335628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48554BC4-56AE-45FE-8A0B-EB2CEA6676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772306" y="4862092"/>
                    <a:ext cx="736336" cy="802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1263E378-BA03-45B2-AAD9-10273F1C2F94}"/>
                    </a:ext>
                  </a:extLst>
                </p:cNvPr>
                <p:cNvCxnSpPr>
                  <a:stCxn id="37" idx="0"/>
                </p:cNvCxnSpPr>
                <p:nvPr/>
              </p:nvCxnSpPr>
              <p:spPr>
                <a:xfrm>
                  <a:off x="7097782" y="4328943"/>
                  <a:ext cx="0" cy="47984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" name="Arrow: Left 1">
                  <a:extLst>
                    <a:ext uri="{FF2B5EF4-FFF2-40B4-BE49-F238E27FC236}">
                      <a16:creationId xmlns:a16="http://schemas.microsoft.com/office/drawing/2014/main" id="{306EB65C-2B74-4443-91FC-B01E81CF69F7}"/>
                    </a:ext>
                  </a:extLst>
                </p:cNvPr>
                <p:cNvSpPr/>
                <p:nvPr/>
              </p:nvSpPr>
              <p:spPr>
                <a:xfrm rot="16200000" flipH="1">
                  <a:off x="-687368" y="2415909"/>
                  <a:ext cx="3084489" cy="895015"/>
                </a:xfrm>
                <a:prstGeom prst="leftArrow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dirty="0">
                      <a:solidFill>
                        <a:schemeClr val="tx1"/>
                      </a:solidFill>
                    </a:rPr>
                    <a:t>Confidence</a:t>
                  </a:r>
                </a:p>
              </p:txBody>
            </p:sp>
            <p:sp>
              <p:nvSpPr>
                <p:cNvPr id="4" name="Arrow: Left 3">
                  <a:extLst>
                    <a:ext uri="{FF2B5EF4-FFF2-40B4-BE49-F238E27FC236}">
                      <a16:creationId xmlns:a16="http://schemas.microsoft.com/office/drawing/2014/main" id="{8A6D0E1A-73BD-49F4-A952-10C0994A0FCD}"/>
                    </a:ext>
                  </a:extLst>
                </p:cNvPr>
                <p:cNvSpPr/>
                <p:nvPr/>
              </p:nvSpPr>
              <p:spPr>
                <a:xfrm flipH="1">
                  <a:off x="1770634" y="4606389"/>
                  <a:ext cx="4870503" cy="895015"/>
                </a:xfrm>
                <a:prstGeom prst="leftArrow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dirty="0">
                      <a:solidFill>
                        <a:schemeClr val="tx1"/>
                      </a:solidFill>
                    </a:rPr>
                    <a:t>Knowledge in Field</a:t>
                  </a:r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4FFE0F4B-AEAB-4427-875C-1E6F55FB2F36}"/>
                    </a:ext>
                  </a:extLst>
                </p:cNvPr>
                <p:cNvSpPr/>
                <p:nvPr/>
              </p:nvSpPr>
              <p:spPr>
                <a:xfrm>
                  <a:off x="1499295" y="4309067"/>
                  <a:ext cx="218940" cy="20606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11560F0-32F2-489F-BBB5-99FD2598DE4A}"/>
                    </a:ext>
                  </a:extLst>
                </p:cNvPr>
                <p:cNvSpPr/>
                <p:nvPr/>
              </p:nvSpPr>
              <p:spPr>
                <a:xfrm>
                  <a:off x="1716089" y="1151596"/>
                  <a:ext cx="218940" cy="20606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823B45F4-D264-457E-9933-762A015F851A}"/>
                    </a:ext>
                  </a:extLst>
                </p:cNvPr>
                <p:cNvSpPr/>
                <p:nvPr/>
              </p:nvSpPr>
              <p:spPr>
                <a:xfrm>
                  <a:off x="2345007" y="2038092"/>
                  <a:ext cx="218940" cy="20606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DB1817E7-8703-4EBA-A4A5-BE5D1222BBA2}"/>
                    </a:ext>
                  </a:extLst>
                </p:cNvPr>
                <p:cNvSpPr/>
                <p:nvPr/>
              </p:nvSpPr>
              <p:spPr>
                <a:xfrm>
                  <a:off x="3759536" y="3233681"/>
                  <a:ext cx="218940" cy="20606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C9DD7485-A531-435B-AED2-9C98EFB0F47C}"/>
                    </a:ext>
                  </a:extLst>
                </p:cNvPr>
                <p:cNvSpPr/>
                <p:nvPr/>
              </p:nvSpPr>
              <p:spPr>
                <a:xfrm>
                  <a:off x="5753615" y="3231534"/>
                  <a:ext cx="218940" cy="20606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06D3748-5DB8-4FC1-8A42-E458BEE34886}"/>
                    </a:ext>
                  </a:extLst>
                </p:cNvPr>
                <p:cNvSpPr txBox="1"/>
                <p:nvPr/>
              </p:nvSpPr>
              <p:spPr>
                <a:xfrm>
                  <a:off x="1670508" y="4152613"/>
                  <a:ext cx="9717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i="1" dirty="0"/>
                    <a:t>Huh???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E0106C2-A716-41D7-95E8-D1EFF0492471}"/>
                    </a:ext>
                  </a:extLst>
                </p:cNvPr>
                <p:cNvSpPr txBox="1"/>
                <p:nvPr/>
              </p:nvSpPr>
              <p:spPr>
                <a:xfrm>
                  <a:off x="1695331" y="796987"/>
                  <a:ext cx="209025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i="1" dirty="0"/>
                    <a:t>I know everything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C9F00AC-D513-4076-92CA-0A87933609E1}"/>
                    </a:ext>
                  </a:extLst>
                </p:cNvPr>
                <p:cNvSpPr txBox="1"/>
                <p:nvPr/>
              </p:nvSpPr>
              <p:spPr>
                <a:xfrm>
                  <a:off x="2459263" y="1681167"/>
                  <a:ext cx="228177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i="1" dirty="0"/>
                    <a:t>There’s more to this</a:t>
                  </a:r>
                </a:p>
                <a:p>
                  <a:pPr algn="ctr"/>
                  <a:r>
                    <a:rPr lang="en-US" sz="2000" b="1" i="1" dirty="0"/>
                    <a:t>than I thought…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7F2785B-012F-4CB6-B445-FAFF274B433D}"/>
                    </a:ext>
                  </a:extLst>
                </p:cNvPr>
                <p:cNvSpPr txBox="1"/>
                <p:nvPr/>
              </p:nvSpPr>
              <p:spPr>
                <a:xfrm>
                  <a:off x="1769338" y="3112696"/>
                  <a:ext cx="2113912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i="1" dirty="0"/>
                    <a:t>I’m never going</a:t>
                  </a:r>
                </a:p>
                <a:p>
                  <a:pPr algn="ctr"/>
                  <a:r>
                    <a:rPr lang="en-US" sz="2000" b="1" i="1" dirty="0"/>
                    <a:t>to understand this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BADA742-DAAF-47B0-95BE-B64502FA9AEB}"/>
                    </a:ext>
                  </a:extLst>
                </p:cNvPr>
                <p:cNvSpPr txBox="1"/>
                <p:nvPr/>
              </p:nvSpPr>
              <p:spPr>
                <a:xfrm>
                  <a:off x="4247473" y="2789664"/>
                  <a:ext cx="166718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i="1" dirty="0"/>
                    <a:t>It’s starting to</a:t>
                  </a:r>
                </a:p>
                <a:p>
                  <a:pPr algn="ctr"/>
                  <a:r>
                    <a:rPr lang="en-US" sz="2000" b="1" i="1" dirty="0"/>
                    <a:t>make sense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DEFE8FD-025E-42C1-9B89-D7CCEABEA166}"/>
                    </a:ext>
                  </a:extLst>
                </p:cNvPr>
                <p:cNvSpPr txBox="1"/>
                <p:nvPr/>
              </p:nvSpPr>
              <p:spPr>
                <a:xfrm>
                  <a:off x="999573" y="1071590"/>
                  <a:ext cx="6062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i="1" dirty="0"/>
                    <a:t>high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C74E556-BF5C-4A52-9C51-78567C4E0959}"/>
                    </a:ext>
                  </a:extLst>
                </p:cNvPr>
                <p:cNvSpPr txBox="1"/>
                <p:nvPr/>
              </p:nvSpPr>
              <p:spPr>
                <a:xfrm>
                  <a:off x="6407815" y="4460292"/>
                  <a:ext cx="6062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i="1" dirty="0"/>
                    <a:t>high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1803CC4-6558-4E66-AA79-AEABD24FE9AF}"/>
                    </a:ext>
                  </a:extLst>
                </p:cNvPr>
                <p:cNvSpPr txBox="1"/>
                <p:nvPr/>
              </p:nvSpPr>
              <p:spPr>
                <a:xfrm>
                  <a:off x="1539229" y="4468882"/>
                  <a:ext cx="5330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i="1" dirty="0"/>
                    <a:t>low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080C1F3-32F2-4CE8-BF37-0E1E8728C39B}"/>
                    </a:ext>
                  </a:extLst>
                </p:cNvPr>
                <p:cNvSpPr txBox="1"/>
                <p:nvPr/>
              </p:nvSpPr>
              <p:spPr>
                <a:xfrm>
                  <a:off x="1033876" y="4247308"/>
                  <a:ext cx="5330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i="1" dirty="0"/>
                    <a:t>low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9472B3E-85EF-4768-8B4A-A96FA178BA36}"/>
                    </a:ext>
                  </a:extLst>
                </p:cNvPr>
                <p:cNvSpPr txBox="1"/>
                <p:nvPr/>
              </p:nvSpPr>
              <p:spPr>
                <a:xfrm>
                  <a:off x="7168970" y="4152613"/>
                  <a:ext cx="9717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i="1" dirty="0"/>
                    <a:t>Huh???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96AC620C-3B4D-4E26-B953-9D4E06103CEE}"/>
                    </a:ext>
                  </a:extLst>
                </p:cNvPr>
                <p:cNvSpPr txBox="1"/>
                <p:nvPr/>
              </p:nvSpPr>
              <p:spPr>
                <a:xfrm>
                  <a:off x="7150971" y="4439455"/>
                  <a:ext cx="5330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i="1" dirty="0"/>
                    <a:t>low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DE5C32F-3E64-493A-9226-980105A3FD57}"/>
                    </a:ext>
                  </a:extLst>
                </p:cNvPr>
                <p:cNvSpPr txBox="1"/>
                <p:nvPr/>
              </p:nvSpPr>
              <p:spPr>
                <a:xfrm>
                  <a:off x="5369791" y="1674818"/>
                  <a:ext cx="160011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i="1" dirty="0"/>
                    <a:t>Close enough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76F4750D-0226-47B2-91EE-3A577AD47778}"/>
                    </a:ext>
                  </a:extLst>
                </p:cNvPr>
                <p:cNvSpPr txBox="1"/>
                <p:nvPr/>
              </p:nvSpPr>
              <p:spPr>
                <a:xfrm>
                  <a:off x="7271406" y="3297190"/>
                  <a:ext cx="1892378" cy="4616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i="1" dirty="0"/>
                    <a:t>Groundwater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4CFF6B4-D798-4261-B77E-B2B1E060D505}"/>
                    </a:ext>
                  </a:extLst>
                </p:cNvPr>
                <p:cNvSpPr txBox="1"/>
                <p:nvPr/>
              </p:nvSpPr>
              <p:spPr>
                <a:xfrm>
                  <a:off x="3754352" y="1131906"/>
                  <a:ext cx="2275474" cy="46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i="1" dirty="0"/>
                    <a:t>Soil &amp; Sediment</a:t>
                  </a:r>
                </a:p>
              </p:txBody>
            </p:sp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4516CAE9-0BBD-485A-BE3C-100C21BEB4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91912" y="1194326"/>
                  <a:ext cx="245684" cy="3248128"/>
                </a:xfrm>
                <a:prstGeom prst="straightConnector1">
                  <a:avLst/>
                </a:prstGeom>
                <a:noFill/>
                <a:ln w="38100">
                  <a:solidFill>
                    <a:srgbClr val="00FFFF"/>
                  </a:solidFill>
                  <a:headEnd type="none"/>
                  <a:tail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79E963DC-D5D9-46AE-975A-CE28695C35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69967" y="1194099"/>
                  <a:ext cx="18008" cy="327742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EBC30454-8540-4818-87B0-179026625080}"/>
                    </a:ext>
                  </a:extLst>
                </p:cNvPr>
                <p:cNvSpPr/>
                <p:nvPr/>
              </p:nvSpPr>
              <p:spPr>
                <a:xfrm>
                  <a:off x="6988312" y="4328943"/>
                  <a:ext cx="218940" cy="20606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FDEA9C09-15E8-4463-BB8B-7F63305EAF1F}"/>
                    </a:ext>
                  </a:extLst>
                </p:cNvPr>
                <p:cNvSpPr/>
                <p:nvPr/>
              </p:nvSpPr>
              <p:spPr>
                <a:xfrm>
                  <a:off x="6958434" y="1769488"/>
                  <a:ext cx="218940" cy="20606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E11560F0-32F2-489F-BBB5-99FD2598DE4A}"/>
                  </a:ext>
                </a:extLst>
              </p:cNvPr>
              <p:cNvSpPr/>
              <p:nvPr/>
            </p:nvSpPr>
            <p:spPr>
              <a:xfrm>
                <a:off x="7091632" y="1184353"/>
                <a:ext cx="218940" cy="2060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E0106C2-A716-41D7-95E8-D1EFF0492471}"/>
                  </a:ext>
                </a:extLst>
              </p:cNvPr>
              <p:cNvSpPr txBox="1"/>
              <p:nvPr/>
            </p:nvSpPr>
            <p:spPr>
              <a:xfrm>
                <a:off x="7061996" y="776480"/>
                <a:ext cx="20902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dirty="0"/>
                  <a:t>I know everything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9472B3E-85EF-4768-8B4A-A96FA178BA36}"/>
                  </a:ext>
                </a:extLst>
              </p:cNvPr>
              <p:cNvSpPr txBox="1"/>
              <p:nvPr/>
            </p:nvSpPr>
            <p:spPr>
              <a:xfrm>
                <a:off x="7894521" y="1925130"/>
                <a:ext cx="1149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dirty="0"/>
                  <a:t>Hmmm…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3814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08C4-B206-4098-98C3-6DC2CE1146B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795857" y="5372314"/>
            <a:ext cx="6245884" cy="1400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Risk-Based: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 and individually test samples from 10+ individual bottles and estimate a mean.</a:t>
            </a:r>
          </a:p>
          <a:p>
            <a:pPr algn="l"/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Risk-Based: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increments of water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multiple bottles and test as a single sample (# of bottles?).</a:t>
            </a:r>
          </a:p>
        </p:txBody>
      </p:sp>
      <p:sp>
        <p:nvSpPr>
          <p:cNvPr id="51" name="TextBox 5">
            <a:extLst>
              <a:ext uri="{FF2B5EF4-FFF2-40B4-BE49-F238E27FC236}">
                <a16:creationId xmlns:a16="http://schemas.microsoft.com/office/drawing/2014/main" id="{0001E18B-4C19-43A9-AB0C-A32BC42B9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5857" y="3999045"/>
            <a:ext cx="6245884" cy="10926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588" indent="-1588">
              <a:spcAft>
                <a:spcPts val="600"/>
              </a:spcAft>
              <a:tabLst>
                <a:tab pos="2063750" algn="r"/>
              </a:tabLst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Data Needs: 	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What is the mean concentration of “X” in drinking water during the specified, exposure period?</a:t>
            </a:r>
          </a:p>
          <a:p>
            <a:pPr marL="1588" indent="-1588">
              <a:spcAft>
                <a:spcPts val="600"/>
              </a:spcAft>
              <a:tabLst>
                <a:tab pos="2063750" algn="r"/>
              </a:tabLst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Decision Unit: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Collective volume of water in the bottles.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4EE03C3-D3A7-41A5-85D9-088C02FC027D}"/>
              </a:ext>
            </a:extLst>
          </p:cNvPr>
          <p:cNvSpPr txBox="1">
            <a:spLocks/>
          </p:cNvSpPr>
          <p:nvPr/>
        </p:nvSpPr>
        <p:spPr>
          <a:xfrm>
            <a:off x="1" y="52815"/>
            <a:ext cx="9041740" cy="507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 of Drinking Water (Bottled Water)</a:t>
            </a:r>
          </a:p>
        </p:txBody>
      </p:sp>
      <p:pic>
        <p:nvPicPr>
          <p:cNvPr id="38" name="Picture 37" descr="A picture containing person, food, drinking&#10;&#10;Description automatically generated">
            <a:extLst>
              <a:ext uri="{FF2B5EF4-FFF2-40B4-BE49-F238E27FC236}">
                <a16:creationId xmlns:a16="http://schemas.microsoft.com/office/drawing/2014/main" id="{CAC30B3E-9932-45D7-9DA0-0BDA88BA59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56" y="2622824"/>
            <a:ext cx="1983661" cy="132088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2EFF2F0C-631A-4203-A762-E3FE59FDFFD9}"/>
              </a:ext>
            </a:extLst>
          </p:cNvPr>
          <p:cNvGrpSpPr/>
          <p:nvPr/>
        </p:nvGrpSpPr>
        <p:grpSpPr>
          <a:xfrm>
            <a:off x="4207895" y="1496785"/>
            <a:ext cx="2312871" cy="2223702"/>
            <a:chOff x="6155978" y="1485204"/>
            <a:chExt cx="2312871" cy="222370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B372342-A6F5-4A6C-8CB2-5663BBDBE89D}"/>
                </a:ext>
              </a:extLst>
            </p:cNvPr>
            <p:cNvSpPr txBox="1"/>
            <p:nvPr/>
          </p:nvSpPr>
          <p:spPr>
            <a:xfrm>
              <a:off x="6155978" y="1485204"/>
              <a:ext cx="22729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Bottled Water (1,638 L)</a:t>
              </a:r>
            </a:p>
          </p:txBody>
        </p:sp>
        <p:pic>
          <p:nvPicPr>
            <p:cNvPr id="42" name="Picture 41" descr="A picture containing indoor, lined, several&#10;&#10;Description automatically generated">
              <a:extLst>
                <a:ext uri="{FF2B5EF4-FFF2-40B4-BE49-F238E27FC236}">
                  <a16:creationId xmlns:a16="http://schemas.microsoft.com/office/drawing/2014/main" id="{8F8022CD-8E92-4501-825E-EA8ECCD2C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5978" y="2166992"/>
              <a:ext cx="2312871" cy="154191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A10161D-2612-44F5-94F3-4379A004370E}"/>
              </a:ext>
            </a:extLst>
          </p:cNvPr>
          <p:cNvSpPr txBox="1"/>
          <p:nvPr/>
        </p:nvSpPr>
        <p:spPr>
          <a:xfrm>
            <a:off x="250615" y="1494538"/>
            <a:ext cx="2992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DW Exposure Volume: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 (6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1,638 L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Adult (24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22,638 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42457" y="4436198"/>
            <a:ext cx="2183316" cy="2285193"/>
            <a:chOff x="442457" y="4436198"/>
            <a:chExt cx="2183316" cy="2285193"/>
          </a:xfrm>
        </p:grpSpPr>
        <p:grpSp>
          <p:nvGrpSpPr>
            <p:cNvPr id="3" name="Group 2"/>
            <p:cNvGrpSpPr/>
            <p:nvPr/>
          </p:nvGrpSpPr>
          <p:grpSpPr>
            <a:xfrm>
              <a:off x="442457" y="4436198"/>
              <a:ext cx="2183316" cy="2285193"/>
              <a:chOff x="442457" y="4436198"/>
              <a:chExt cx="2183316" cy="228519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442457" y="4436198"/>
                <a:ext cx="2027167" cy="2285193"/>
                <a:chOff x="442457" y="4436198"/>
                <a:chExt cx="2027167" cy="2285193"/>
              </a:xfrm>
            </p:grpSpPr>
            <p:pic>
              <p:nvPicPr>
                <p:cNvPr id="27" name="Picture 4" descr="3,000 gal Open Top Water Containment Tank, 22 oz PVC, Blue">
                  <a:extLst>
                    <a:ext uri="{FF2B5EF4-FFF2-40B4-BE49-F238E27FC236}">
                      <a16:creationId xmlns:a16="http://schemas.microsoft.com/office/drawing/2014/main" id="{EB5A3C75-97AB-4681-9B8D-A7228D57214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3663" r="251" b="23615"/>
                <a:stretch/>
              </p:blipFill>
              <p:spPr bwMode="auto">
                <a:xfrm>
                  <a:off x="485963" y="5459206"/>
                  <a:ext cx="1983661" cy="126218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2457" y="4436198"/>
                  <a:ext cx="858412" cy="930185"/>
                </a:xfrm>
                <a:prstGeom prst="rect">
                  <a:avLst/>
                </a:prstGeom>
              </p:spPr>
            </p:pic>
          </p:grpSp>
          <p:pic>
            <p:nvPicPr>
              <p:cNvPr id="20" name="Picture 19" descr="A picture containing indoor, lined, several&#10;&#10;Description automatically generated">
                <a:extLst>
                  <a:ext uri="{FF2B5EF4-FFF2-40B4-BE49-F238E27FC236}">
                    <a16:creationId xmlns:a16="http://schemas.microsoft.com/office/drawing/2014/main" id="{8F8022CD-8E92-4501-825E-EA8ECCD2C4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0634" y="4445417"/>
                <a:ext cx="1175139" cy="78342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22" name="Arc 21"/>
              <p:cNvSpPr/>
              <p:nvPr/>
            </p:nvSpPr>
            <p:spPr>
              <a:xfrm rot="4086530">
                <a:off x="752926" y="4533719"/>
                <a:ext cx="1475402" cy="1438832"/>
              </a:xfrm>
              <a:prstGeom prst="arc">
                <a:avLst/>
              </a:prstGeom>
              <a:ln w="6350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Arc 22"/>
            <p:cNvSpPr/>
            <p:nvPr/>
          </p:nvSpPr>
          <p:spPr>
            <a:xfrm rot="11995033">
              <a:off x="551239" y="5007104"/>
              <a:ext cx="1595453" cy="895215"/>
            </a:xfrm>
            <a:prstGeom prst="arc">
              <a:avLst/>
            </a:prstGeom>
            <a:ln w="635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72CFF29-91D2-4FC4-9887-CFE818901F55}"/>
              </a:ext>
            </a:extLst>
          </p:cNvPr>
          <p:cNvSpPr txBox="1"/>
          <p:nvPr/>
        </p:nvSpPr>
        <p:spPr>
          <a:xfrm>
            <a:off x="251426" y="565349"/>
            <a:ext cx="863129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Question: Does contaminant “X” in drinking water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pose a direct exposure risk?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CC224A-937E-4910-9DE0-4CDC774791B9}"/>
              </a:ext>
            </a:extLst>
          </p:cNvPr>
          <p:cNvSpPr txBox="1"/>
          <p:nvPr/>
        </p:nvSpPr>
        <p:spPr>
          <a:xfrm>
            <a:off x="6729465" y="2360379"/>
            <a:ext cx="196160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Anticipated Low Distributional Heterogeneity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3C6C060-EEBA-4E9E-8423-9452E2BCE780}"/>
              </a:ext>
            </a:extLst>
          </p:cNvPr>
          <p:cNvGrpSpPr/>
          <p:nvPr/>
        </p:nvGrpSpPr>
        <p:grpSpPr>
          <a:xfrm>
            <a:off x="2868746" y="2681748"/>
            <a:ext cx="1008909" cy="1041666"/>
            <a:chOff x="2937162" y="2678161"/>
            <a:chExt cx="1008909" cy="1041666"/>
          </a:xfrm>
        </p:grpSpPr>
        <p:pic>
          <p:nvPicPr>
            <p:cNvPr id="30" name="Picture 29" descr="A person standing next to a box&#10;&#10;Description automatically generated">
              <a:extLst>
                <a:ext uri="{FF2B5EF4-FFF2-40B4-BE49-F238E27FC236}">
                  <a16:creationId xmlns:a16="http://schemas.microsoft.com/office/drawing/2014/main" id="{E9E4EF62-E875-4C56-8E93-18AC965DB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7162" y="2678161"/>
              <a:ext cx="1008909" cy="1041666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3D35BE9-E93C-41A2-9009-52EB59F70485}"/>
                </a:ext>
              </a:extLst>
            </p:cNvPr>
            <p:cNvSpPr txBox="1"/>
            <p:nvPr/>
          </p:nvSpPr>
          <p:spPr>
            <a:xfrm>
              <a:off x="2937162" y="3298627"/>
              <a:ext cx="7144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m</a:t>
              </a:r>
              <a:r>
                <a:rPr lang="en-US" sz="20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3199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08C4-B206-4098-98C3-6DC2CE1146B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795857" y="5444738"/>
            <a:ext cx="6245884" cy="1400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Risk-Based: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 and test a random small-volume (e.g., 1 L) sample of water every three months.</a:t>
            </a:r>
          </a:p>
          <a:p>
            <a:pPr algn="l"/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Risk-Based: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 a Large Volume Purge sample every three months (e.g., purge 1,638 L)?</a:t>
            </a:r>
          </a:p>
        </p:txBody>
      </p:sp>
      <p:sp>
        <p:nvSpPr>
          <p:cNvPr id="35" name="TextBox 5">
            <a:extLst>
              <a:ext uri="{FF2B5EF4-FFF2-40B4-BE49-F238E27FC236}">
                <a16:creationId xmlns:a16="http://schemas.microsoft.com/office/drawing/2014/main" id="{6A9E43E1-1CE5-4F79-91D2-DA8795FFF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5857" y="4053363"/>
            <a:ext cx="6245884" cy="1400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588" indent="-1588">
              <a:spcAft>
                <a:spcPts val="600"/>
              </a:spcAft>
              <a:tabLst>
                <a:tab pos="2063750" algn="r"/>
              </a:tabLst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Data Needs: 	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What is the mean concentration of “X” in drinking water during the specified, exposure period?</a:t>
            </a:r>
          </a:p>
          <a:p>
            <a:pPr marL="1588" indent="-1588">
              <a:spcAft>
                <a:spcPts val="600"/>
              </a:spcAft>
              <a:tabLst>
                <a:tab pos="2063750" algn="r"/>
              </a:tabLst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Decision Unit: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Volume of water consumed during the exposure period.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4EE03C3-D3A7-41A5-85D9-088C02FC027D}"/>
              </a:ext>
            </a:extLst>
          </p:cNvPr>
          <p:cNvSpPr txBox="1">
            <a:spLocks/>
          </p:cNvSpPr>
          <p:nvPr/>
        </p:nvSpPr>
        <p:spPr>
          <a:xfrm>
            <a:off x="106017" y="52815"/>
            <a:ext cx="8935724" cy="507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 Situ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 of Groundwater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(Water Well)</a:t>
            </a:r>
          </a:p>
        </p:txBody>
      </p:sp>
      <p:pic>
        <p:nvPicPr>
          <p:cNvPr id="32" name="Picture 31" descr="A picture containing person, food, drinking&#10;&#10;Description automatically generated">
            <a:extLst>
              <a:ext uri="{FF2B5EF4-FFF2-40B4-BE49-F238E27FC236}">
                <a16:creationId xmlns:a16="http://schemas.microsoft.com/office/drawing/2014/main" id="{9331B980-D4A6-4CCE-B21F-474B652E91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3" y="2623284"/>
            <a:ext cx="1983661" cy="132088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861CDBD-42D8-4429-ABE4-5438337ACCF9}"/>
              </a:ext>
            </a:extLst>
          </p:cNvPr>
          <p:cNvGrpSpPr/>
          <p:nvPr/>
        </p:nvGrpSpPr>
        <p:grpSpPr>
          <a:xfrm>
            <a:off x="4121951" y="1592976"/>
            <a:ext cx="2679834" cy="2220362"/>
            <a:chOff x="6043515" y="1420700"/>
            <a:chExt cx="2679834" cy="2220362"/>
          </a:xfrm>
        </p:grpSpPr>
        <p:pic>
          <p:nvPicPr>
            <p:cNvPr id="24" name="Picture 23" descr="A picture containing outdoor&#10;&#10;Description automatically generated">
              <a:extLst>
                <a:ext uri="{FF2B5EF4-FFF2-40B4-BE49-F238E27FC236}">
                  <a16:creationId xmlns:a16="http://schemas.microsoft.com/office/drawing/2014/main" id="{6E4B93D4-708E-4276-97DC-9D1D11F53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662" y="2114196"/>
              <a:ext cx="2479173" cy="152686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29D3561-8B53-406F-8307-19D734F3BD0D}"/>
                </a:ext>
              </a:extLst>
            </p:cNvPr>
            <p:cNvSpPr txBox="1"/>
            <p:nvPr/>
          </p:nvSpPr>
          <p:spPr>
            <a:xfrm>
              <a:off x="6043515" y="1420700"/>
              <a:ext cx="26798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Water Well</a:t>
              </a:r>
            </a:p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(minimum 750 L/day)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A10161D-2612-44F5-94F3-4379A004370E}"/>
              </a:ext>
            </a:extLst>
          </p:cNvPr>
          <p:cNvSpPr txBox="1"/>
          <p:nvPr/>
        </p:nvSpPr>
        <p:spPr>
          <a:xfrm>
            <a:off x="250615" y="1494538"/>
            <a:ext cx="2992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DW Exposure Volume: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 (6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1,638 L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Adult (24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22,638 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3C1D7B-17AF-456C-AEAF-8E6CD0C8A448}"/>
              </a:ext>
            </a:extLst>
          </p:cNvPr>
          <p:cNvGrpSpPr/>
          <p:nvPr/>
        </p:nvGrpSpPr>
        <p:grpSpPr>
          <a:xfrm>
            <a:off x="442457" y="4436198"/>
            <a:ext cx="2182107" cy="2285193"/>
            <a:chOff x="442457" y="4436198"/>
            <a:chExt cx="2182107" cy="2285193"/>
          </a:xfrm>
        </p:grpSpPr>
        <p:pic>
          <p:nvPicPr>
            <p:cNvPr id="41" name="Picture 40" descr="A picture containing outdoor&#10;&#10;Description automatically generated">
              <a:extLst>
                <a:ext uri="{FF2B5EF4-FFF2-40B4-BE49-F238E27FC236}">
                  <a16:creationId xmlns:a16="http://schemas.microsoft.com/office/drawing/2014/main" id="{6E4B93D4-708E-4276-97DC-9D1D11F53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661" y="4465410"/>
              <a:ext cx="1157903" cy="77654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21" name="Group 20"/>
            <p:cNvGrpSpPr/>
            <p:nvPr/>
          </p:nvGrpSpPr>
          <p:grpSpPr>
            <a:xfrm>
              <a:off x="442457" y="4436198"/>
              <a:ext cx="2027167" cy="2285193"/>
              <a:chOff x="442457" y="4436198"/>
              <a:chExt cx="2027167" cy="2285193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442457" y="4436198"/>
                <a:ext cx="2027167" cy="2285193"/>
                <a:chOff x="442457" y="4436198"/>
                <a:chExt cx="2027167" cy="2285193"/>
              </a:xfrm>
            </p:grpSpPr>
            <p:pic>
              <p:nvPicPr>
                <p:cNvPr id="38" name="Picture 4" descr="3,000 gal Open Top Water Containment Tank, 22 oz PVC, Blue">
                  <a:extLst>
                    <a:ext uri="{FF2B5EF4-FFF2-40B4-BE49-F238E27FC236}">
                      <a16:creationId xmlns:a16="http://schemas.microsoft.com/office/drawing/2014/main" id="{EB5A3C75-97AB-4681-9B8D-A7228D57214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3663" r="251" b="23615"/>
                <a:stretch/>
              </p:blipFill>
              <p:spPr bwMode="auto">
                <a:xfrm>
                  <a:off x="485963" y="5459206"/>
                  <a:ext cx="1983661" cy="126218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2457" y="4436198"/>
                  <a:ext cx="858412" cy="930185"/>
                </a:xfrm>
                <a:prstGeom prst="rect">
                  <a:avLst/>
                </a:prstGeom>
              </p:spPr>
            </p:pic>
            <p:sp>
              <p:nvSpPr>
                <p:cNvPr id="39" name="Arc 38"/>
                <p:cNvSpPr/>
                <p:nvPr/>
              </p:nvSpPr>
              <p:spPr>
                <a:xfrm rot="11995033">
                  <a:off x="551239" y="5007104"/>
                  <a:ext cx="1595453" cy="895215"/>
                </a:xfrm>
                <a:prstGeom prst="arc">
                  <a:avLst/>
                </a:prstGeom>
                <a:ln w="63500">
                  <a:solidFill>
                    <a:schemeClr val="tx1"/>
                  </a:solidFill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Arc 36"/>
              <p:cNvSpPr/>
              <p:nvPr/>
            </p:nvSpPr>
            <p:spPr>
              <a:xfrm rot="4086530">
                <a:off x="752926" y="4533719"/>
                <a:ext cx="1475402" cy="1438832"/>
              </a:xfrm>
              <a:prstGeom prst="arc">
                <a:avLst/>
              </a:prstGeom>
              <a:ln w="6350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B0CE061-6EB7-419C-8124-8211B94255D2}"/>
              </a:ext>
            </a:extLst>
          </p:cNvPr>
          <p:cNvSpPr txBox="1"/>
          <p:nvPr/>
        </p:nvSpPr>
        <p:spPr>
          <a:xfrm>
            <a:off x="251426" y="565349"/>
            <a:ext cx="863129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Question: Does contaminant “X” in drinking water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pose a direct exposure risk?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DC4CF2-4D7B-4B8A-B172-A631A7EB08DC}"/>
              </a:ext>
            </a:extLst>
          </p:cNvPr>
          <p:cNvSpPr txBox="1"/>
          <p:nvPr/>
        </p:nvSpPr>
        <p:spPr>
          <a:xfrm>
            <a:off x="6994505" y="2360379"/>
            <a:ext cx="196160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Distributional Heterogeneity???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9122EEE-E927-4521-8EA7-DC9B7868D5BE}"/>
              </a:ext>
            </a:extLst>
          </p:cNvPr>
          <p:cNvGrpSpPr/>
          <p:nvPr/>
        </p:nvGrpSpPr>
        <p:grpSpPr>
          <a:xfrm>
            <a:off x="2868746" y="2681748"/>
            <a:ext cx="1008909" cy="1041666"/>
            <a:chOff x="2937162" y="2678161"/>
            <a:chExt cx="1008909" cy="1041666"/>
          </a:xfrm>
        </p:grpSpPr>
        <p:pic>
          <p:nvPicPr>
            <p:cNvPr id="28" name="Picture 27" descr="A person standing next to a box&#10;&#10;Description automatically generated">
              <a:extLst>
                <a:ext uri="{FF2B5EF4-FFF2-40B4-BE49-F238E27FC236}">
                  <a16:creationId xmlns:a16="http://schemas.microsoft.com/office/drawing/2014/main" id="{52817E24-7442-4A18-BB8B-9408D825A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7162" y="2678161"/>
              <a:ext cx="1008909" cy="1041666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8A6EDBA-07F8-4A7C-835F-889A8B8EFDE4}"/>
                </a:ext>
              </a:extLst>
            </p:cNvPr>
            <p:cNvSpPr txBox="1"/>
            <p:nvPr/>
          </p:nvSpPr>
          <p:spPr>
            <a:xfrm>
              <a:off x="2937162" y="3298627"/>
              <a:ext cx="7144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m</a:t>
              </a:r>
              <a:r>
                <a:rPr lang="en-US" sz="20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5684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08C4-B206-4098-98C3-6DC2CE1146B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0" name="TextBox 5">
            <a:extLst>
              <a:ext uri="{FF2B5EF4-FFF2-40B4-BE49-F238E27FC236}">
                <a16:creationId xmlns:a16="http://schemas.microsoft.com/office/drawing/2014/main" id="{81862DFF-31DB-4D62-9B2D-0CD57518F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5857" y="3976089"/>
            <a:ext cx="6245884" cy="10926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588" indent="-1588">
              <a:spcAft>
                <a:spcPts val="600"/>
              </a:spcAft>
              <a:tabLst>
                <a:tab pos="2063750" algn="r"/>
              </a:tabLst>
            </a:pP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Data Needs: 	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What is the mean concentration of “X” in drinking water during the specified, exposure period?</a:t>
            </a:r>
          </a:p>
          <a:p>
            <a:pPr marL="1588" indent="-1588">
              <a:spcAft>
                <a:spcPts val="600"/>
              </a:spcAft>
              <a:tabLst>
                <a:tab pos="2063750" algn="r"/>
              </a:tabLst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Decision Unit: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Volume of water in the swimming pool.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88E411F1-6ECB-4647-A0D1-43764CDAFF6C}"/>
              </a:ext>
            </a:extLst>
          </p:cNvPr>
          <p:cNvSpPr txBox="1">
            <a:spLocks/>
          </p:cNvSpPr>
          <p:nvPr/>
        </p:nvSpPr>
        <p:spPr>
          <a:xfrm>
            <a:off x="2744727" y="5312040"/>
            <a:ext cx="6348143" cy="1400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Risk-Based: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uniformity of water throughout pool. Collect adequate volume for laboratory test. (Ok?)</a:t>
            </a:r>
          </a:p>
          <a:p>
            <a:pPr algn="l"/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Risk-Based: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 single sample throughout the entire pool (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Coliwasa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Not necessary for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single-phase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media?).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94588" y="4222111"/>
            <a:ext cx="1668778" cy="2406215"/>
            <a:chOff x="594588" y="4222111"/>
            <a:chExt cx="1668778" cy="2406215"/>
          </a:xfrm>
        </p:grpSpPr>
        <p:pic>
          <p:nvPicPr>
            <p:cNvPr id="14" name="Picture 13" descr="A picture containing person, blue&#10;&#10;Description automatically generated">
              <a:extLst>
                <a:ext uri="{FF2B5EF4-FFF2-40B4-BE49-F238E27FC236}">
                  <a16:creationId xmlns:a16="http://schemas.microsoft.com/office/drawing/2014/main" id="{48626020-82DE-4451-ABB9-9381ABB1F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350" y="5423783"/>
              <a:ext cx="1272214" cy="120454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26" name="Picture 2" descr="Glass of water on side of swimming pool. — drink, daylight - Stock Photo |  #19212309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588" y="4222111"/>
              <a:ext cx="1668778" cy="11090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F4EE03C3-D3A7-41A5-85D9-088C02FC027D}"/>
              </a:ext>
            </a:extLst>
          </p:cNvPr>
          <p:cNvSpPr txBox="1">
            <a:spLocks/>
          </p:cNvSpPr>
          <p:nvPr/>
        </p:nvSpPr>
        <p:spPr>
          <a:xfrm>
            <a:off x="348056" y="61868"/>
            <a:ext cx="8514784" cy="507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Situ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 of Groundwater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A picture containing person, food, drinking&#10;&#10;Description automatically generated">
            <a:extLst>
              <a:ext uri="{FF2B5EF4-FFF2-40B4-BE49-F238E27FC236}">
                <a16:creationId xmlns:a16="http://schemas.microsoft.com/office/drawing/2014/main" id="{B68F49E0-C667-4E8B-8B65-30C791AD87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3" y="2614231"/>
            <a:ext cx="1983661" cy="132088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4C564C0-33A1-4080-9F46-9F677F6EF8C4}"/>
              </a:ext>
            </a:extLst>
          </p:cNvPr>
          <p:cNvGrpSpPr/>
          <p:nvPr/>
        </p:nvGrpSpPr>
        <p:grpSpPr>
          <a:xfrm>
            <a:off x="4377412" y="1767684"/>
            <a:ext cx="1926794" cy="1962763"/>
            <a:chOff x="6325480" y="1648416"/>
            <a:chExt cx="1926794" cy="196276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74BC95A-D883-411A-9230-4222F6A2A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5480" y="2166084"/>
              <a:ext cx="1926794" cy="14450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B94EE84-4D84-4A1E-85CD-AFFB42D78AD7}"/>
                </a:ext>
              </a:extLst>
            </p:cNvPr>
            <p:cNvSpPr txBox="1"/>
            <p:nvPr/>
          </p:nvSpPr>
          <p:spPr>
            <a:xfrm>
              <a:off x="6325480" y="1648416"/>
              <a:ext cx="19267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Swimming Pool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A10161D-2612-44F5-94F3-4379A004370E}"/>
              </a:ext>
            </a:extLst>
          </p:cNvPr>
          <p:cNvSpPr txBox="1"/>
          <p:nvPr/>
        </p:nvSpPr>
        <p:spPr>
          <a:xfrm>
            <a:off x="250615" y="1494538"/>
            <a:ext cx="2992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DW Exposure Volume: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 (6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1,638 L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Adult (24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22,638 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28CCFA-0D03-4A0D-B7E3-06A413A0B5D1}"/>
              </a:ext>
            </a:extLst>
          </p:cNvPr>
          <p:cNvSpPr txBox="1"/>
          <p:nvPr/>
        </p:nvSpPr>
        <p:spPr>
          <a:xfrm>
            <a:off x="251426" y="565349"/>
            <a:ext cx="863129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Question: Does contaminant “X” in drinking water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pose a direct exposure risk?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E5744B-60DC-4ED9-86C3-27DE2031A197}"/>
              </a:ext>
            </a:extLst>
          </p:cNvPr>
          <p:cNvSpPr txBox="1"/>
          <p:nvPr/>
        </p:nvSpPr>
        <p:spPr>
          <a:xfrm>
            <a:off x="6716213" y="2360379"/>
            <a:ext cx="196160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Anticipated Low Distributional Heterogeneity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B35E7D7-E5D7-4AB4-85F5-43B530D394B3}"/>
              </a:ext>
            </a:extLst>
          </p:cNvPr>
          <p:cNvGrpSpPr/>
          <p:nvPr/>
        </p:nvGrpSpPr>
        <p:grpSpPr>
          <a:xfrm>
            <a:off x="2868746" y="2681748"/>
            <a:ext cx="1008909" cy="1041666"/>
            <a:chOff x="2937162" y="2678161"/>
            <a:chExt cx="1008909" cy="1041666"/>
          </a:xfrm>
        </p:grpSpPr>
        <p:pic>
          <p:nvPicPr>
            <p:cNvPr id="29" name="Picture 28" descr="A person standing next to a box&#10;&#10;Description automatically generated">
              <a:extLst>
                <a:ext uri="{FF2B5EF4-FFF2-40B4-BE49-F238E27FC236}">
                  <a16:creationId xmlns:a16="http://schemas.microsoft.com/office/drawing/2014/main" id="{26E95A27-0BA5-4F34-905A-8F76DAEE3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7162" y="2678161"/>
              <a:ext cx="1008909" cy="104166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6E7B6DF-D50F-4456-B4D6-91509B426C15}"/>
                </a:ext>
              </a:extLst>
            </p:cNvPr>
            <p:cNvSpPr txBox="1"/>
            <p:nvPr/>
          </p:nvSpPr>
          <p:spPr>
            <a:xfrm>
              <a:off x="2937162" y="3298627"/>
              <a:ext cx="7144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m</a:t>
              </a:r>
              <a:r>
                <a:rPr lang="en-US" sz="20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0082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08C4-B206-4098-98C3-6DC2CE1146B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0" name="TextBox 5">
            <a:extLst>
              <a:ext uri="{FF2B5EF4-FFF2-40B4-BE49-F238E27FC236}">
                <a16:creationId xmlns:a16="http://schemas.microsoft.com/office/drawing/2014/main" id="{81862DFF-31DB-4D62-9B2D-0CD57518F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5857" y="3976089"/>
            <a:ext cx="6245884" cy="10926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588" indent="-1588">
              <a:spcAft>
                <a:spcPts val="600"/>
              </a:spcAft>
              <a:tabLst>
                <a:tab pos="2063750" algn="r"/>
              </a:tabLst>
            </a:pP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Data Needs: 	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What is the mean concentration of “X” in drinking water during the specified, exposure period?</a:t>
            </a:r>
          </a:p>
          <a:p>
            <a:pPr marL="1588" indent="-1588">
              <a:spcAft>
                <a:spcPts val="600"/>
              </a:spcAft>
              <a:tabLst>
                <a:tab pos="2063750" algn="r"/>
              </a:tabLst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Decision Unit: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Volume of water in the swimming pool.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88E411F1-6ECB-4647-A0D1-43764CDAFF6C}"/>
              </a:ext>
            </a:extLst>
          </p:cNvPr>
          <p:cNvSpPr txBox="1">
            <a:spLocks/>
          </p:cNvSpPr>
          <p:nvPr/>
        </p:nvSpPr>
        <p:spPr>
          <a:xfrm>
            <a:off x="2783364" y="5377165"/>
            <a:ext cx="6348143" cy="1400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Risk-Based: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uniformity of water throughout pool. Collect small, discrete sample from one well? (Ok?)</a:t>
            </a:r>
          </a:p>
          <a:p>
            <a:pPr algn="l"/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Risk-Based: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 an LVP sample from a risk-based purge (e.g., 1,638 L).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F4EE03C3-D3A7-41A5-85D9-088C02FC027D}"/>
              </a:ext>
            </a:extLst>
          </p:cNvPr>
          <p:cNvSpPr txBox="1">
            <a:spLocks/>
          </p:cNvSpPr>
          <p:nvPr/>
        </p:nvSpPr>
        <p:spPr>
          <a:xfrm>
            <a:off x="339510" y="61868"/>
            <a:ext cx="8514784" cy="507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Situ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 of Groundwater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A picture containing person, food, drinking&#10;&#10;Description automatically generated">
            <a:extLst>
              <a:ext uri="{FF2B5EF4-FFF2-40B4-BE49-F238E27FC236}">
                <a16:creationId xmlns:a16="http://schemas.microsoft.com/office/drawing/2014/main" id="{B68F49E0-C667-4E8B-8B65-30C791AD87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3" y="2614231"/>
            <a:ext cx="1983661" cy="132088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9372696-4099-4813-BC6D-62A2C3881DCC}"/>
              </a:ext>
            </a:extLst>
          </p:cNvPr>
          <p:cNvGrpSpPr/>
          <p:nvPr/>
        </p:nvGrpSpPr>
        <p:grpSpPr>
          <a:xfrm>
            <a:off x="4366044" y="1352761"/>
            <a:ext cx="2320588" cy="2491378"/>
            <a:chOff x="6128584" y="1313005"/>
            <a:chExt cx="2320588" cy="249137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B94EE84-4D84-4A1E-85CD-AFFB42D78AD7}"/>
                </a:ext>
              </a:extLst>
            </p:cNvPr>
            <p:cNvSpPr txBox="1"/>
            <p:nvPr/>
          </p:nvSpPr>
          <p:spPr>
            <a:xfrm>
              <a:off x="6128584" y="1313005"/>
              <a:ext cx="23205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Swimming Pool</a:t>
              </a:r>
            </a:p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Filled with Clean, Inert Sand</a:t>
              </a:r>
            </a:p>
          </p:txBody>
        </p:sp>
        <p:pic>
          <p:nvPicPr>
            <p:cNvPr id="17" name="Picture 16" descr="A picture containing ground, outdoor&#10;&#10;Description automatically generated">
              <a:extLst>
                <a:ext uri="{FF2B5EF4-FFF2-40B4-BE49-F238E27FC236}">
                  <a16:creationId xmlns:a16="http://schemas.microsoft.com/office/drawing/2014/main" id="{915DA00F-D6E6-4ECE-9F9D-51F321DDD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5482" y="2314149"/>
              <a:ext cx="1955764" cy="14902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Oval 1"/>
            <p:cNvSpPr/>
            <p:nvPr/>
          </p:nvSpPr>
          <p:spPr>
            <a:xfrm>
              <a:off x="7152238" y="2960427"/>
              <a:ext cx="226336" cy="16302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B94EE84-4D84-4A1E-85CD-AFFB42D78AD7}"/>
                </a:ext>
              </a:extLst>
            </p:cNvPr>
            <p:cNvSpPr txBox="1"/>
            <p:nvPr/>
          </p:nvSpPr>
          <p:spPr>
            <a:xfrm>
              <a:off x="6945262" y="2627718"/>
              <a:ext cx="7162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MW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A10161D-2612-44F5-94F3-4379A004370E}"/>
              </a:ext>
            </a:extLst>
          </p:cNvPr>
          <p:cNvSpPr txBox="1"/>
          <p:nvPr/>
        </p:nvSpPr>
        <p:spPr>
          <a:xfrm>
            <a:off x="250615" y="1494538"/>
            <a:ext cx="2992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DW Exposure Volume: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 (6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1,638 L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Adult (24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22,638 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7FE3538-8937-4EA2-B3EA-3E0A950A9EE8}"/>
              </a:ext>
            </a:extLst>
          </p:cNvPr>
          <p:cNvGrpSpPr/>
          <p:nvPr/>
        </p:nvGrpSpPr>
        <p:grpSpPr>
          <a:xfrm>
            <a:off x="442457" y="4436198"/>
            <a:ext cx="2182107" cy="2285193"/>
            <a:chOff x="442457" y="4436198"/>
            <a:chExt cx="2182107" cy="2285193"/>
          </a:xfrm>
        </p:grpSpPr>
        <p:grpSp>
          <p:nvGrpSpPr>
            <p:cNvPr id="36" name="Group 35"/>
            <p:cNvGrpSpPr/>
            <p:nvPr/>
          </p:nvGrpSpPr>
          <p:grpSpPr>
            <a:xfrm>
              <a:off x="442457" y="4436198"/>
              <a:ext cx="2182107" cy="2285193"/>
              <a:chOff x="442457" y="4436198"/>
              <a:chExt cx="2182107" cy="2285193"/>
            </a:xfrm>
          </p:grpSpPr>
          <p:pic>
            <p:nvPicPr>
              <p:cNvPr id="38" name="Picture 37" descr="A picture containing outdoor&#10;&#10;Description automatically generated">
                <a:extLst>
                  <a:ext uri="{FF2B5EF4-FFF2-40B4-BE49-F238E27FC236}">
                    <a16:creationId xmlns:a16="http://schemas.microsoft.com/office/drawing/2014/main" id="{6E4B93D4-708E-4276-97DC-9D1D11F53F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6661" y="4465410"/>
                <a:ext cx="1157903" cy="77654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442457" y="4436198"/>
                <a:ext cx="2027167" cy="2285193"/>
                <a:chOff x="442457" y="4436198"/>
                <a:chExt cx="2027167" cy="2285193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442457" y="4436198"/>
                  <a:ext cx="2027167" cy="2285193"/>
                  <a:chOff x="442457" y="4436198"/>
                  <a:chExt cx="2027167" cy="2285193"/>
                </a:xfrm>
              </p:grpSpPr>
              <p:pic>
                <p:nvPicPr>
                  <p:cNvPr id="42" name="Picture 4" descr="3,000 gal Open Top Water Containment Tank, 22 oz PVC, Blue">
                    <a:extLst>
                      <a:ext uri="{FF2B5EF4-FFF2-40B4-BE49-F238E27FC236}">
                        <a16:creationId xmlns:a16="http://schemas.microsoft.com/office/drawing/2014/main" id="{EB5A3C75-97AB-4681-9B8D-A7228D57214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3663" r="251" b="23615"/>
                  <a:stretch/>
                </p:blipFill>
                <p:spPr bwMode="auto">
                  <a:xfrm>
                    <a:off x="485963" y="5459206"/>
                    <a:ext cx="1983661" cy="126218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3" name="Picture 42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42457" y="4436198"/>
                    <a:ext cx="858412" cy="930185"/>
                  </a:xfrm>
                  <a:prstGeom prst="rect">
                    <a:avLst/>
                  </a:prstGeom>
                </p:spPr>
              </p:pic>
              <p:sp>
                <p:nvSpPr>
                  <p:cNvPr id="44" name="Arc 43"/>
                  <p:cNvSpPr/>
                  <p:nvPr/>
                </p:nvSpPr>
                <p:spPr>
                  <a:xfrm rot="11995033">
                    <a:off x="551239" y="5007104"/>
                    <a:ext cx="1595453" cy="895215"/>
                  </a:xfrm>
                  <a:prstGeom prst="arc">
                    <a:avLst/>
                  </a:prstGeom>
                  <a:ln w="63500">
                    <a:solidFill>
                      <a:schemeClr val="tx1"/>
                    </a:solidFill>
                    <a:headEnd type="non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1" name="Arc 40"/>
                <p:cNvSpPr/>
                <p:nvPr/>
              </p:nvSpPr>
              <p:spPr>
                <a:xfrm rot="4086530">
                  <a:off x="752926" y="4533719"/>
                  <a:ext cx="1475402" cy="1438832"/>
                </a:xfrm>
                <a:prstGeom prst="arc">
                  <a:avLst/>
                </a:prstGeom>
                <a:ln w="63500">
                  <a:solidFill>
                    <a:schemeClr val="tx1"/>
                  </a:solidFill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6C255C3-1E19-4F21-A7B1-9A5D420F8F85}"/>
                </a:ext>
              </a:extLst>
            </p:cNvPr>
            <p:cNvSpPr txBox="1"/>
            <p:nvPr/>
          </p:nvSpPr>
          <p:spPr>
            <a:xfrm>
              <a:off x="917009" y="5493280"/>
              <a:ext cx="13909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VOC loss, disposal, etc.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E6490AC-40AA-438A-AB7D-E87D82AB1C97}"/>
              </a:ext>
            </a:extLst>
          </p:cNvPr>
          <p:cNvSpPr txBox="1"/>
          <p:nvPr/>
        </p:nvSpPr>
        <p:spPr>
          <a:xfrm>
            <a:off x="251426" y="565349"/>
            <a:ext cx="863129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Question: Does contaminant “X” in drinking water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pose a direct exposure risk?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E30727-4AC4-418A-AD84-D42395AC7B00}"/>
              </a:ext>
            </a:extLst>
          </p:cNvPr>
          <p:cNvSpPr txBox="1"/>
          <p:nvPr/>
        </p:nvSpPr>
        <p:spPr>
          <a:xfrm>
            <a:off x="6892692" y="2398543"/>
            <a:ext cx="196160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Anticipated Low Distributional Heterogeneity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A273090-9AD4-40EA-A049-C7265F027535}"/>
              </a:ext>
            </a:extLst>
          </p:cNvPr>
          <p:cNvGrpSpPr/>
          <p:nvPr/>
        </p:nvGrpSpPr>
        <p:grpSpPr>
          <a:xfrm>
            <a:off x="2868746" y="2681748"/>
            <a:ext cx="1008909" cy="1041666"/>
            <a:chOff x="2937162" y="2678161"/>
            <a:chExt cx="1008909" cy="1041666"/>
          </a:xfrm>
        </p:grpSpPr>
        <p:pic>
          <p:nvPicPr>
            <p:cNvPr id="35" name="Picture 34" descr="A person standing next to a box&#10;&#10;Description automatically generated">
              <a:extLst>
                <a:ext uri="{FF2B5EF4-FFF2-40B4-BE49-F238E27FC236}">
                  <a16:creationId xmlns:a16="http://schemas.microsoft.com/office/drawing/2014/main" id="{967BBB40-45FA-4E7E-8AC9-CDDF868C6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7162" y="2678161"/>
              <a:ext cx="1008909" cy="1041666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A3EC620-8C28-48A5-B965-57F034987D9E}"/>
                </a:ext>
              </a:extLst>
            </p:cNvPr>
            <p:cNvSpPr txBox="1"/>
            <p:nvPr/>
          </p:nvSpPr>
          <p:spPr>
            <a:xfrm>
              <a:off x="2937162" y="3298627"/>
              <a:ext cx="7144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m</a:t>
              </a:r>
              <a:r>
                <a:rPr lang="en-US" sz="20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7409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08C4-B206-4098-98C3-6DC2CE1146B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0" name="TextBox 5">
            <a:extLst>
              <a:ext uri="{FF2B5EF4-FFF2-40B4-BE49-F238E27FC236}">
                <a16:creationId xmlns:a16="http://schemas.microsoft.com/office/drawing/2014/main" id="{81862DFF-31DB-4D62-9B2D-0CD57518F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5857" y="3976089"/>
            <a:ext cx="6245884" cy="10926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588" indent="-1588">
              <a:spcAft>
                <a:spcPts val="600"/>
              </a:spcAft>
              <a:tabLst>
                <a:tab pos="2063750" algn="r"/>
              </a:tabLst>
            </a:pP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Data Needs: 	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What is the mean concentration of “X” in drinking water during the specified, exposure period?</a:t>
            </a:r>
          </a:p>
          <a:p>
            <a:pPr marL="1588" indent="-1588">
              <a:spcAft>
                <a:spcPts val="600"/>
              </a:spcAft>
              <a:tabLst>
                <a:tab pos="2063750" algn="r"/>
              </a:tabLst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Decision Unit: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Volume of water in the swimming pool.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88E411F1-6ECB-4647-A0D1-43764CDAFF6C}"/>
              </a:ext>
            </a:extLst>
          </p:cNvPr>
          <p:cNvSpPr txBox="1">
            <a:spLocks/>
          </p:cNvSpPr>
          <p:nvPr/>
        </p:nvSpPr>
        <p:spPr>
          <a:xfrm>
            <a:off x="2783364" y="5377165"/>
            <a:ext cx="6348143" cy="1400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Risk-Based: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uniformity of water throughout pool. Collect discrete sample from one well? (Not ok...?)</a:t>
            </a:r>
          </a:p>
          <a:p>
            <a:pPr algn="l"/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Risk-Based: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 MI sample throughout entire pool via multiple monitoring wells (getting complicated)?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4EE03C3-D3A7-41A5-85D9-088C02FC027D}"/>
              </a:ext>
            </a:extLst>
          </p:cNvPr>
          <p:cNvSpPr txBox="1">
            <a:spLocks/>
          </p:cNvSpPr>
          <p:nvPr/>
        </p:nvSpPr>
        <p:spPr>
          <a:xfrm>
            <a:off x="339510" y="61868"/>
            <a:ext cx="8514784" cy="507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Situ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 of Groundwater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A picture containing person, food, drinking&#10;&#10;Description automatically generated">
            <a:extLst>
              <a:ext uri="{FF2B5EF4-FFF2-40B4-BE49-F238E27FC236}">
                <a16:creationId xmlns:a16="http://schemas.microsoft.com/office/drawing/2014/main" id="{B68F49E0-C667-4E8B-8B65-30C791AD87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3" y="2614231"/>
            <a:ext cx="1983661" cy="13208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A10161D-2612-44F5-94F3-4379A004370E}"/>
              </a:ext>
            </a:extLst>
          </p:cNvPr>
          <p:cNvSpPr txBox="1"/>
          <p:nvPr/>
        </p:nvSpPr>
        <p:spPr>
          <a:xfrm>
            <a:off x="250615" y="1494538"/>
            <a:ext cx="2992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DW Exposure Volume: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 (6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1,638 L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Adult (24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22,638 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94EE84-4D84-4A1E-85CD-AFFB42D78AD7}"/>
              </a:ext>
            </a:extLst>
          </p:cNvPr>
          <p:cNvSpPr txBox="1"/>
          <p:nvPr/>
        </p:nvSpPr>
        <p:spPr>
          <a:xfrm>
            <a:off x="4156790" y="1366013"/>
            <a:ext cx="2545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Swimming Pool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Filled with Variable Layers of Dirt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61F211-EBC9-41A7-9224-D4A5AA54136D}"/>
              </a:ext>
            </a:extLst>
          </p:cNvPr>
          <p:cNvGrpSpPr/>
          <p:nvPr/>
        </p:nvGrpSpPr>
        <p:grpSpPr>
          <a:xfrm>
            <a:off x="4496679" y="2381676"/>
            <a:ext cx="1955764" cy="1600839"/>
            <a:chOff x="6325481" y="2328668"/>
            <a:chExt cx="1955764" cy="1600839"/>
          </a:xfrm>
        </p:grpSpPr>
        <p:pic>
          <p:nvPicPr>
            <p:cNvPr id="27" name="Picture 26" descr="A picture containing ground, outdoor, sidewalk&#10;&#10;Description automatically generated">
              <a:extLst>
                <a:ext uri="{FF2B5EF4-FFF2-40B4-BE49-F238E27FC236}">
                  <a16:creationId xmlns:a16="http://schemas.microsoft.com/office/drawing/2014/main" id="{7B28EEDB-15FE-422F-908B-0931743C7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5481" y="2328668"/>
              <a:ext cx="1955764" cy="147571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C403110-C741-42CB-80AB-E2080B0025D8}"/>
                </a:ext>
              </a:extLst>
            </p:cNvPr>
            <p:cNvSpPr/>
            <p:nvPr/>
          </p:nvSpPr>
          <p:spPr>
            <a:xfrm>
              <a:off x="7144953" y="3036554"/>
              <a:ext cx="162142" cy="14355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E1489D9-1D36-4396-9603-99D46E035F34}"/>
                </a:ext>
              </a:extLst>
            </p:cNvPr>
            <p:cNvSpPr/>
            <p:nvPr/>
          </p:nvSpPr>
          <p:spPr>
            <a:xfrm>
              <a:off x="7429412" y="3100184"/>
              <a:ext cx="162142" cy="14355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C63657A-DEB7-4652-B0CB-BDD9B3EC8A5D}"/>
                </a:ext>
              </a:extLst>
            </p:cNvPr>
            <p:cNvSpPr/>
            <p:nvPr/>
          </p:nvSpPr>
          <p:spPr>
            <a:xfrm>
              <a:off x="7713099" y="3160220"/>
              <a:ext cx="162142" cy="14355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E94BE16-92DA-4AF1-8462-67B15883FEF6}"/>
                </a:ext>
              </a:extLst>
            </p:cNvPr>
            <p:cNvSpPr/>
            <p:nvPr/>
          </p:nvSpPr>
          <p:spPr>
            <a:xfrm>
              <a:off x="8044730" y="3263158"/>
              <a:ext cx="162142" cy="14355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929979F-479C-4234-BFBC-4FA239163DEF}"/>
                </a:ext>
              </a:extLst>
            </p:cNvPr>
            <p:cNvSpPr/>
            <p:nvPr/>
          </p:nvSpPr>
          <p:spPr>
            <a:xfrm>
              <a:off x="6860494" y="3131120"/>
              <a:ext cx="162142" cy="14355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C6E757E-022D-4009-8038-FB8AC31FA5CB}"/>
                </a:ext>
              </a:extLst>
            </p:cNvPr>
            <p:cNvSpPr/>
            <p:nvPr/>
          </p:nvSpPr>
          <p:spPr>
            <a:xfrm>
              <a:off x="7130304" y="3290958"/>
              <a:ext cx="162142" cy="14355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DBB3436-35A3-4C62-8F85-74B4C751835F}"/>
                </a:ext>
              </a:extLst>
            </p:cNvPr>
            <p:cNvSpPr/>
            <p:nvPr/>
          </p:nvSpPr>
          <p:spPr>
            <a:xfrm>
              <a:off x="7380864" y="3406711"/>
              <a:ext cx="162142" cy="14355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282DA79-F582-4E24-B889-CAE30016763D}"/>
                </a:ext>
              </a:extLst>
            </p:cNvPr>
            <p:cNvSpPr/>
            <p:nvPr/>
          </p:nvSpPr>
          <p:spPr>
            <a:xfrm>
              <a:off x="7720753" y="3485333"/>
              <a:ext cx="162142" cy="14355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9D099E-1489-41F4-BD62-A36765E6AFFC}"/>
                </a:ext>
              </a:extLst>
            </p:cNvPr>
            <p:cNvSpPr/>
            <p:nvPr/>
          </p:nvSpPr>
          <p:spPr>
            <a:xfrm>
              <a:off x="6469090" y="3235337"/>
              <a:ext cx="162142" cy="14355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24A7943-5956-4BD2-9231-0D3715CED945}"/>
                </a:ext>
              </a:extLst>
            </p:cNvPr>
            <p:cNvSpPr/>
            <p:nvPr/>
          </p:nvSpPr>
          <p:spPr>
            <a:xfrm>
              <a:off x="6779423" y="3390164"/>
              <a:ext cx="162142" cy="14355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1B8D4BE-89A4-4339-B071-B80373DD6019}"/>
                </a:ext>
              </a:extLst>
            </p:cNvPr>
            <p:cNvSpPr/>
            <p:nvPr/>
          </p:nvSpPr>
          <p:spPr>
            <a:xfrm>
              <a:off x="7074779" y="3595843"/>
              <a:ext cx="162142" cy="14355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662505E-DECF-4FE4-AC03-B8A91F435D3B}"/>
                </a:ext>
              </a:extLst>
            </p:cNvPr>
            <p:cNvSpPr/>
            <p:nvPr/>
          </p:nvSpPr>
          <p:spPr>
            <a:xfrm>
              <a:off x="7408309" y="3739372"/>
              <a:ext cx="162142" cy="14355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1CB4712-9886-401D-8B31-75F8DCBF0C4E}"/>
                </a:ext>
              </a:extLst>
            </p:cNvPr>
            <p:cNvSpPr txBox="1"/>
            <p:nvPr/>
          </p:nvSpPr>
          <p:spPr>
            <a:xfrm>
              <a:off x="7122935" y="2866779"/>
              <a:ext cx="64994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AAFC4A4-9ABE-4D92-B329-7D9450DAF4A4}"/>
                </a:ext>
              </a:extLst>
            </p:cNvPr>
            <p:cNvSpPr/>
            <p:nvPr/>
          </p:nvSpPr>
          <p:spPr>
            <a:xfrm>
              <a:off x="7322932" y="3818941"/>
              <a:ext cx="278005" cy="110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1CF5495-3900-4E13-B0E2-E16AC050E56A}"/>
              </a:ext>
            </a:extLst>
          </p:cNvPr>
          <p:cNvGrpSpPr/>
          <p:nvPr/>
        </p:nvGrpSpPr>
        <p:grpSpPr>
          <a:xfrm>
            <a:off x="442457" y="4436198"/>
            <a:ext cx="2213164" cy="2285193"/>
            <a:chOff x="442457" y="4436198"/>
            <a:chExt cx="2213164" cy="2285193"/>
          </a:xfrm>
        </p:grpSpPr>
        <p:grpSp>
          <p:nvGrpSpPr>
            <p:cNvPr id="3" name="Group 2"/>
            <p:cNvGrpSpPr/>
            <p:nvPr/>
          </p:nvGrpSpPr>
          <p:grpSpPr>
            <a:xfrm>
              <a:off x="442457" y="4436198"/>
              <a:ext cx="2213164" cy="2285193"/>
              <a:chOff x="442457" y="4436198"/>
              <a:chExt cx="2213164" cy="2285193"/>
            </a:xfrm>
          </p:grpSpPr>
          <p:pic>
            <p:nvPicPr>
              <p:cNvPr id="29" name="Picture 4" descr="3,000 gal Open Top Water Containment Tank, 22 oz PVC, Blue">
                <a:extLst>
                  <a:ext uri="{FF2B5EF4-FFF2-40B4-BE49-F238E27FC236}">
                    <a16:creationId xmlns:a16="http://schemas.microsoft.com/office/drawing/2014/main" id="{EB5A3C75-97AB-4681-9B8D-A7228D5721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3663" r="251" b="23615"/>
              <a:stretch/>
            </p:blipFill>
            <p:spPr bwMode="auto">
              <a:xfrm>
                <a:off x="485963" y="5459206"/>
                <a:ext cx="1983661" cy="12621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457" y="4436198"/>
                <a:ext cx="858412" cy="930185"/>
              </a:xfrm>
              <a:prstGeom prst="rect">
                <a:avLst/>
              </a:prstGeom>
            </p:spPr>
          </p:pic>
          <p:sp>
            <p:nvSpPr>
              <p:cNvPr id="31" name="Arc 30"/>
              <p:cNvSpPr/>
              <p:nvPr/>
            </p:nvSpPr>
            <p:spPr>
              <a:xfrm rot="11995033">
                <a:off x="551239" y="5007104"/>
                <a:ext cx="1595453" cy="895215"/>
              </a:xfrm>
              <a:prstGeom prst="arc">
                <a:avLst/>
              </a:prstGeom>
              <a:ln w="6350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1465151" y="4465410"/>
                <a:ext cx="1190470" cy="826122"/>
                <a:chOff x="1465151" y="4465410"/>
                <a:chExt cx="1190470" cy="826122"/>
              </a:xfrm>
            </p:grpSpPr>
            <p:pic>
              <p:nvPicPr>
                <p:cNvPr id="18" name="Picture 17" descr="A picture containing outdoor&#10;&#10;Description automatically generated">
                  <a:extLst>
                    <a:ext uri="{FF2B5EF4-FFF2-40B4-BE49-F238E27FC236}">
                      <a16:creationId xmlns:a16="http://schemas.microsoft.com/office/drawing/2014/main" id="{6E4B93D4-708E-4276-97DC-9D1D11F53F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6662" y="4465410"/>
                  <a:ext cx="574842" cy="385517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35" name="Picture 34" descr="A picture containing outdoor&#10;&#10;Description automatically generated">
                  <a:extLst>
                    <a:ext uri="{FF2B5EF4-FFF2-40B4-BE49-F238E27FC236}">
                      <a16:creationId xmlns:a16="http://schemas.microsoft.com/office/drawing/2014/main" id="{6E4B93D4-708E-4276-97DC-9D1D11F53F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80779" y="4472958"/>
                  <a:ext cx="574842" cy="385517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36" name="Picture 35" descr="A picture containing outdoor&#10;&#10;Description automatically generated">
                  <a:extLst>
                    <a:ext uri="{FF2B5EF4-FFF2-40B4-BE49-F238E27FC236}">
                      <a16:creationId xmlns:a16="http://schemas.microsoft.com/office/drawing/2014/main" id="{6E4B93D4-708E-4276-97DC-9D1D11F53F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5151" y="4898467"/>
                  <a:ext cx="574842" cy="385517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38" name="Picture 37" descr="A picture containing outdoor&#10;&#10;Description automatically generated">
                  <a:extLst>
                    <a:ext uri="{FF2B5EF4-FFF2-40B4-BE49-F238E27FC236}">
                      <a16:creationId xmlns:a16="http://schemas.microsoft.com/office/drawing/2014/main" id="{6E4B93D4-708E-4276-97DC-9D1D11F53F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9268" y="4906015"/>
                  <a:ext cx="574842" cy="385517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p:sp>
            <p:nvSpPr>
              <p:cNvPr id="28" name="Arc 27"/>
              <p:cNvSpPr/>
              <p:nvPr/>
            </p:nvSpPr>
            <p:spPr>
              <a:xfrm rot="4086530">
                <a:off x="752926" y="4533719"/>
                <a:ext cx="1475402" cy="1438832"/>
              </a:xfrm>
              <a:prstGeom prst="arc">
                <a:avLst/>
              </a:prstGeom>
              <a:ln w="6350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5F9576-3A67-4E36-937E-CD28ACCF4750}"/>
                  </a:ext>
                </a:extLst>
              </p:cNvPr>
              <p:cNvSpPr txBox="1"/>
              <p:nvPr/>
            </p:nvSpPr>
            <p:spPr>
              <a:xfrm>
                <a:off x="1746985" y="4477127"/>
                <a:ext cx="64994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83DE9E9-6FD1-4C9F-9197-7185A4BC3C0E}"/>
                </a:ext>
              </a:extLst>
            </p:cNvPr>
            <p:cNvSpPr txBox="1"/>
            <p:nvPr/>
          </p:nvSpPr>
          <p:spPr>
            <a:xfrm>
              <a:off x="917009" y="5493280"/>
              <a:ext cx="13909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VOC loss, disposal, etc.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976F44CF-CFAF-4D61-A0AB-9D4C5E20D3DC}"/>
              </a:ext>
            </a:extLst>
          </p:cNvPr>
          <p:cNvSpPr txBox="1"/>
          <p:nvPr/>
        </p:nvSpPr>
        <p:spPr>
          <a:xfrm>
            <a:off x="251426" y="565349"/>
            <a:ext cx="863129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Question: Does contaminant “X” in drinking water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pose a direct exposure risk?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E536BBE-4004-424E-B900-52DE9AF8F6DD}"/>
              </a:ext>
            </a:extLst>
          </p:cNvPr>
          <p:cNvGrpSpPr/>
          <p:nvPr/>
        </p:nvGrpSpPr>
        <p:grpSpPr>
          <a:xfrm>
            <a:off x="2868746" y="2681748"/>
            <a:ext cx="1008909" cy="1041666"/>
            <a:chOff x="2937162" y="2678161"/>
            <a:chExt cx="1008909" cy="1041666"/>
          </a:xfrm>
        </p:grpSpPr>
        <p:pic>
          <p:nvPicPr>
            <p:cNvPr id="57" name="Picture 56" descr="A person standing next to a box&#10;&#10;Description automatically generated">
              <a:extLst>
                <a:ext uri="{FF2B5EF4-FFF2-40B4-BE49-F238E27FC236}">
                  <a16:creationId xmlns:a16="http://schemas.microsoft.com/office/drawing/2014/main" id="{6CB8B7A9-F6D2-496E-A25E-74BB1C237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7162" y="2678161"/>
              <a:ext cx="1008909" cy="1041666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0395EE2-F042-49B5-907A-4BECB1D67EE5}"/>
                </a:ext>
              </a:extLst>
            </p:cNvPr>
            <p:cNvSpPr txBox="1"/>
            <p:nvPr/>
          </p:nvSpPr>
          <p:spPr>
            <a:xfrm>
              <a:off x="2937162" y="3298627"/>
              <a:ext cx="7144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m</a:t>
              </a:r>
              <a:r>
                <a:rPr lang="en-US" sz="20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53D515E2-6A7A-44B9-8C47-9A999A020A49}"/>
              </a:ext>
            </a:extLst>
          </p:cNvPr>
          <p:cNvSpPr txBox="1"/>
          <p:nvPr/>
        </p:nvSpPr>
        <p:spPr>
          <a:xfrm>
            <a:off x="6994505" y="2360379"/>
            <a:ext cx="196160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Distributional Heterogeneity???</a:t>
            </a:r>
          </a:p>
        </p:txBody>
      </p:sp>
    </p:spTree>
    <p:extLst>
      <p:ext uri="{BB962C8B-B14F-4D97-AF65-F5344CB8AC3E}">
        <p14:creationId xmlns:p14="http://schemas.microsoft.com/office/powerpoint/2010/main" val="2608271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FE56-12F5-4B3D-B278-F4E081AA3F28}" type="slidenum">
              <a:rPr lang="en-US" smtClean="0"/>
              <a:t>25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660157B-347D-46E3-885E-E7CD22109F49}"/>
              </a:ext>
            </a:extLst>
          </p:cNvPr>
          <p:cNvSpPr txBox="1">
            <a:spLocks/>
          </p:cNvSpPr>
          <p:nvPr/>
        </p:nvSpPr>
        <p:spPr>
          <a:xfrm>
            <a:off x="68169" y="105904"/>
            <a:ext cx="9026305" cy="755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Dry Cleaner Test Case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0D520A-1E9C-4BB9-B245-5C6ECE8688C5}"/>
              </a:ext>
            </a:extLst>
          </p:cNvPr>
          <p:cNvSpPr txBox="1"/>
          <p:nvPr/>
        </p:nvSpPr>
        <p:spPr>
          <a:xfrm>
            <a:off x="1288805" y="4871746"/>
            <a:ext cx="648401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1: Formulate investigation questions: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Vapor intrusion risk?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Drinking water risk?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86222" y="1012572"/>
            <a:ext cx="6932082" cy="3723538"/>
            <a:chOff x="1761344" y="1362949"/>
            <a:chExt cx="6932082" cy="3723538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DA0EF69-EA74-4FFF-B125-378FAFA09366}"/>
                </a:ext>
              </a:extLst>
            </p:cNvPr>
            <p:cNvGrpSpPr/>
            <p:nvPr/>
          </p:nvGrpSpPr>
          <p:grpSpPr>
            <a:xfrm>
              <a:off x="2279373" y="1362949"/>
              <a:ext cx="4557225" cy="3723538"/>
              <a:chOff x="2279373" y="1362949"/>
              <a:chExt cx="4557225" cy="3723538"/>
            </a:xfrm>
          </p:grpSpPr>
          <p:pic>
            <p:nvPicPr>
              <p:cNvPr id="18" name="Picture 17" descr="Diagram, engineering drawing&#10;&#10;Description automatically generated">
                <a:extLst>
                  <a:ext uri="{FF2B5EF4-FFF2-40B4-BE49-F238E27FC236}">
                    <a16:creationId xmlns:a16="http://schemas.microsoft.com/office/drawing/2014/main" id="{BEF5FC62-1A17-44C5-BDC2-DFE328AA2F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9373" y="1362949"/>
                <a:ext cx="4557225" cy="3723538"/>
              </a:xfrm>
              <a:prstGeom prst="rect">
                <a:avLst/>
              </a:prstGeom>
            </p:spPr>
          </p:pic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E1AF218-6837-419E-B49F-A5430CA6A0F3}"/>
                  </a:ext>
                </a:extLst>
              </p:cNvPr>
              <p:cNvGrpSpPr/>
              <p:nvPr/>
            </p:nvGrpSpPr>
            <p:grpSpPr>
              <a:xfrm>
                <a:off x="3617844" y="2415002"/>
                <a:ext cx="2549347" cy="2196475"/>
                <a:chOff x="3328465" y="2916079"/>
                <a:chExt cx="3454550" cy="2878661"/>
              </a:xfrm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D40AA7B3-2264-4EB4-9B2F-49FF45CCE1DA}"/>
                    </a:ext>
                  </a:extLst>
                </p:cNvPr>
                <p:cNvSpPr/>
                <p:nvPr/>
              </p:nvSpPr>
              <p:spPr>
                <a:xfrm>
                  <a:off x="3695059" y="3193780"/>
                  <a:ext cx="2733247" cy="2312172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08D4241-121C-4A11-82B8-E87EF2167AC5}"/>
                    </a:ext>
                  </a:extLst>
                </p:cNvPr>
                <p:cNvSpPr txBox="1"/>
                <p:nvPr/>
              </p:nvSpPr>
              <p:spPr>
                <a:xfrm>
                  <a:off x="4775231" y="2916079"/>
                  <a:ext cx="75584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A6606EE-399A-4045-AAA0-114EB6B0F1A3}"/>
                    </a:ext>
                  </a:extLst>
                </p:cNvPr>
                <p:cNvSpPr txBox="1"/>
                <p:nvPr/>
              </p:nvSpPr>
              <p:spPr>
                <a:xfrm>
                  <a:off x="4736839" y="5148409"/>
                  <a:ext cx="75584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2CA0685-8B5A-4A8E-B9CE-447A9D1B0678}"/>
                    </a:ext>
                  </a:extLst>
                </p:cNvPr>
                <p:cNvSpPr txBox="1"/>
                <p:nvPr/>
              </p:nvSpPr>
              <p:spPr>
                <a:xfrm>
                  <a:off x="6027172" y="4038770"/>
                  <a:ext cx="75584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9089B854-716B-4D56-84C8-F69A5DB448F8}"/>
                    </a:ext>
                  </a:extLst>
                </p:cNvPr>
                <p:cNvSpPr txBox="1"/>
                <p:nvPr/>
              </p:nvSpPr>
              <p:spPr>
                <a:xfrm>
                  <a:off x="3328465" y="3935946"/>
                  <a:ext cx="75584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p:grp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E74CD9F0-F3FC-4FAC-AF64-401995F64EDC}"/>
                  </a:ext>
                </a:extLst>
              </p:cNvPr>
              <p:cNvCxnSpPr>
                <a:cxnSpLocks/>
                <a:stCxn id="35" idx="1"/>
              </p:cNvCxnSpPr>
              <p:nvPr/>
            </p:nvCxnSpPr>
            <p:spPr>
              <a:xfrm flipH="1">
                <a:off x="4968370" y="2986150"/>
                <a:ext cx="1489580" cy="58874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31DD4E2-47B8-477A-8FC9-8C578F1EB0D0}"/>
                </a:ext>
              </a:extLst>
            </p:cNvPr>
            <p:cNvSpPr txBox="1"/>
            <p:nvPr/>
          </p:nvSpPr>
          <p:spPr>
            <a:xfrm>
              <a:off x="6457950" y="2385985"/>
              <a:ext cx="2235476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Suspected PCE Release Under Building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E6E486D-13C8-480E-BCFA-209752C1B806}"/>
                </a:ext>
              </a:extLst>
            </p:cNvPr>
            <p:cNvSpPr txBox="1"/>
            <p:nvPr/>
          </p:nvSpPr>
          <p:spPr>
            <a:xfrm>
              <a:off x="1761344" y="1819140"/>
              <a:ext cx="2235476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Former Dry Cleaner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6F93104-F3BC-46CF-A377-5B5770293ED0}"/>
                </a:ext>
              </a:extLst>
            </p:cNvPr>
            <p:cNvCxnSpPr>
              <a:cxnSpLocks/>
              <a:stCxn id="16" idx="2"/>
            </p:cNvCxnSpPr>
            <p:nvPr/>
          </p:nvCxnSpPr>
          <p:spPr>
            <a:xfrm>
              <a:off x="2879082" y="2650137"/>
              <a:ext cx="1758771" cy="78962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8518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Chart, radar chart&#10;&#10;Description automatically generated">
            <a:extLst>
              <a:ext uri="{FF2B5EF4-FFF2-40B4-BE49-F238E27FC236}">
                <a16:creationId xmlns:a16="http://schemas.microsoft.com/office/drawing/2014/main" id="{D796CA92-AC7E-4871-BCC4-368DB2E5A0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040" y="1336620"/>
            <a:ext cx="4636334" cy="393582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FE56-12F5-4B3D-B278-F4E081AA3F28}" type="slidenum">
              <a:rPr lang="en-US" smtClean="0"/>
              <a:t>26</a:t>
            </a:fld>
            <a:endParaRPr lang="en-US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8C50F96F-1F53-40DB-A56C-66ABF48CD579}"/>
              </a:ext>
            </a:extLst>
          </p:cNvPr>
          <p:cNvSpPr txBox="1">
            <a:spLocks/>
          </p:cNvSpPr>
          <p:nvPr/>
        </p:nvSpPr>
        <p:spPr>
          <a:xfrm>
            <a:off x="68169" y="39644"/>
            <a:ext cx="9026305" cy="979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2: Designate Groundwater DUs</a:t>
            </a:r>
          </a:p>
          <a:p>
            <a:pPr lvl="0">
              <a:spcBef>
                <a:spcPts val="0"/>
              </a:spcBef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(lateral - similar to typical placement of monitoring wells)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E51904E-38AF-4836-8327-806C6F7E20B9}"/>
              </a:ext>
            </a:extLst>
          </p:cNvPr>
          <p:cNvSpPr txBox="1"/>
          <p:nvPr/>
        </p:nvSpPr>
        <p:spPr>
          <a:xfrm>
            <a:off x="415813" y="5894686"/>
            <a:ext cx="8413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“It is the mark of an instructed mind to rest easy with the level of precision that the decision requires, and not to try an exactness that is unnecessary for the problem.”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Aristotle (circa 350 BC; paraphrased)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3935691-ECF2-41B7-8F66-F87EF9D48A6E}"/>
              </a:ext>
            </a:extLst>
          </p:cNvPr>
          <p:cNvSpPr txBox="1"/>
          <p:nvPr/>
        </p:nvSpPr>
        <p:spPr>
          <a:xfrm>
            <a:off x="6782136" y="2684956"/>
            <a:ext cx="2322102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 Risk &amp; Source Area DU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(default minimum VI DU area = 100 m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FC23772-074C-44F0-A17D-D572DF55A2AF}"/>
              </a:ext>
            </a:extLst>
          </p:cNvPr>
          <p:cNvCxnSpPr>
            <a:cxnSpLocks/>
            <a:stCxn id="65" idx="1"/>
          </p:cNvCxnSpPr>
          <p:nvPr/>
        </p:nvCxnSpPr>
        <p:spPr>
          <a:xfrm flipH="1">
            <a:off x="5300870" y="3377454"/>
            <a:ext cx="1481266" cy="2006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84EC73FD-6F63-4053-A85F-32FA922AC8FD}"/>
              </a:ext>
            </a:extLst>
          </p:cNvPr>
          <p:cNvSpPr txBox="1"/>
          <p:nvPr/>
        </p:nvSpPr>
        <p:spPr>
          <a:xfrm>
            <a:off x="862164" y="4092462"/>
            <a:ext cx="151161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Boundary Area DUs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1A9DC34-BDAB-42CD-ACF4-EBC3C8700358}"/>
              </a:ext>
            </a:extLst>
          </p:cNvPr>
          <p:cNvCxnSpPr>
            <a:cxnSpLocks/>
            <a:stCxn id="85" idx="3"/>
          </p:cNvCxnSpPr>
          <p:nvPr/>
        </p:nvCxnSpPr>
        <p:spPr>
          <a:xfrm flipV="1">
            <a:off x="2373779" y="3074505"/>
            <a:ext cx="965769" cy="14334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BE9F0A58-7BB3-421A-AA33-C712584811FF}"/>
              </a:ext>
            </a:extLst>
          </p:cNvPr>
          <p:cNvCxnSpPr>
            <a:stCxn id="85" idx="3"/>
          </p:cNvCxnSpPr>
          <p:nvPr/>
        </p:nvCxnSpPr>
        <p:spPr>
          <a:xfrm flipV="1">
            <a:off x="2373779" y="3913895"/>
            <a:ext cx="1981650" cy="594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BCB91106-10A4-429E-8BF1-2E5A8C27F600}"/>
              </a:ext>
            </a:extLst>
          </p:cNvPr>
          <p:cNvCxnSpPr>
            <a:cxnSpLocks/>
            <a:stCxn id="88" idx="2"/>
          </p:cNvCxnSpPr>
          <p:nvPr/>
        </p:nvCxnSpPr>
        <p:spPr>
          <a:xfrm>
            <a:off x="1426308" y="1864592"/>
            <a:ext cx="1106496" cy="3195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6B8E1D62-B095-44C8-B1B7-1428AC2EE559}"/>
              </a:ext>
            </a:extLst>
          </p:cNvPr>
          <p:cNvSpPr txBox="1"/>
          <p:nvPr/>
        </p:nvSpPr>
        <p:spPr>
          <a:xfrm>
            <a:off x="670500" y="1033595"/>
            <a:ext cx="151161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DW Risk DU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47114" y="5191225"/>
            <a:ext cx="78535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Needs: Mean concentration of VOC in each DU volume of water.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DU: Lateral and vertical component (area + volume).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7A9171-47C2-41F0-82D4-8E946F307396}"/>
              </a:ext>
            </a:extLst>
          </p:cNvPr>
          <p:cNvSpPr txBox="1"/>
          <p:nvPr/>
        </p:nvSpPr>
        <p:spPr>
          <a:xfrm>
            <a:off x="72387" y="2379620"/>
            <a:ext cx="2080375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2000" dirty="0"/>
              <a:t>DU = Hundreds to Thousands of Cubic Meters of Water</a:t>
            </a:r>
          </a:p>
        </p:txBody>
      </p:sp>
    </p:spTree>
    <p:extLst>
      <p:ext uri="{BB962C8B-B14F-4D97-AF65-F5344CB8AC3E}">
        <p14:creationId xmlns:p14="http://schemas.microsoft.com/office/powerpoint/2010/main" val="2488156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EC307-1395-4603-8F47-7DB226ED1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FE56-12F5-4B3D-B278-F4E081AA3F28}" type="slidenum">
              <a:rPr lang="en-US" smtClean="0"/>
              <a:t>27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7732940-5CE5-40C7-A565-2B860CDC8FE8}"/>
              </a:ext>
            </a:extLst>
          </p:cNvPr>
          <p:cNvSpPr txBox="1">
            <a:spLocks/>
          </p:cNvSpPr>
          <p:nvPr/>
        </p:nvSpPr>
        <p:spPr>
          <a:xfrm>
            <a:off x="168626" y="125681"/>
            <a:ext cx="8892208" cy="763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Designate Vertical DU “Resolution”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F15831-47AF-485E-9213-A7555A2084AE}"/>
              </a:ext>
            </a:extLst>
          </p:cNvPr>
          <p:cNvGrpSpPr/>
          <p:nvPr/>
        </p:nvGrpSpPr>
        <p:grpSpPr>
          <a:xfrm>
            <a:off x="210173" y="1024900"/>
            <a:ext cx="8625684" cy="4074053"/>
            <a:chOff x="355945" y="1144169"/>
            <a:chExt cx="8625684" cy="4074053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AC42058-9870-48ED-8D38-AFB3F8FE49D4}"/>
                </a:ext>
              </a:extLst>
            </p:cNvPr>
            <p:cNvSpPr txBox="1"/>
            <p:nvPr/>
          </p:nvSpPr>
          <p:spPr>
            <a:xfrm>
              <a:off x="849222" y="1144169"/>
              <a:ext cx="24686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Risk-Based</a:t>
              </a:r>
            </a:p>
            <a:p>
              <a:pPr algn="ctr"/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 Designation</a:t>
              </a:r>
            </a:p>
            <a:p>
              <a:pPr algn="ctr"/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(one DU)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AC42058-9870-48ED-8D38-AFB3F8FE49D4}"/>
                </a:ext>
              </a:extLst>
            </p:cNvPr>
            <p:cNvSpPr txBox="1"/>
            <p:nvPr/>
          </p:nvSpPr>
          <p:spPr>
            <a:xfrm>
              <a:off x="4572000" y="1159683"/>
              <a:ext cx="44096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Remediation-Based</a:t>
              </a:r>
            </a:p>
            <a:p>
              <a:pPr algn="ctr"/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 Designation</a:t>
              </a:r>
            </a:p>
            <a:p>
              <a:pPr algn="ctr"/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(multiple DUs)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55945" y="2207073"/>
              <a:ext cx="3076471" cy="2722559"/>
              <a:chOff x="-486060" y="2249263"/>
              <a:chExt cx="3895697" cy="3454349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024733" y="2249263"/>
                <a:ext cx="2384904" cy="2991256"/>
                <a:chOff x="1316891" y="1150193"/>
                <a:chExt cx="2384904" cy="2991256"/>
              </a:xfrm>
            </p:grpSpPr>
            <p:pic>
              <p:nvPicPr>
                <p:cNvPr id="85" name="Picture 84" descr="A picture containing background pattern&#10;&#10;Description automatically generated">
                  <a:extLst>
                    <a:ext uri="{FF2B5EF4-FFF2-40B4-BE49-F238E27FC236}">
                      <a16:creationId xmlns:a16="http://schemas.microsoft.com/office/drawing/2014/main" id="{6556EABA-DEFE-4767-AC8F-076CB778DB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6891" y="1150193"/>
                  <a:ext cx="944850" cy="2991256"/>
                </a:xfrm>
                <a:prstGeom prst="rect">
                  <a:avLst/>
                </a:prstGeom>
              </p:spPr>
            </p:pic>
            <p:sp>
              <p:nvSpPr>
                <p:cNvPr id="2" name="Rectangle 1"/>
                <p:cNvSpPr/>
                <p:nvPr/>
              </p:nvSpPr>
              <p:spPr>
                <a:xfrm>
                  <a:off x="2261741" y="1814752"/>
                  <a:ext cx="1440054" cy="215441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Localized Source Zones Not Relevant</a:t>
                  </a:r>
                </a:p>
              </p:txBody>
            </p:sp>
          </p:grpSp>
          <p:sp>
            <p:nvSpPr>
              <p:cNvPr id="35" name="Right Brace 34">
                <a:extLst>
                  <a:ext uri="{FF2B5EF4-FFF2-40B4-BE49-F238E27FC236}">
                    <a16:creationId xmlns:a16="http://schemas.microsoft.com/office/drawing/2014/main" id="{B911B9EE-4403-4160-9A20-E3B9BC90DE58}"/>
                  </a:ext>
                </a:extLst>
              </p:cNvPr>
              <p:cNvSpPr/>
              <p:nvPr/>
            </p:nvSpPr>
            <p:spPr>
              <a:xfrm rot="10800000">
                <a:off x="631091" y="2932394"/>
                <a:ext cx="295224" cy="2154418"/>
              </a:xfrm>
              <a:prstGeom prst="rightBrac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AC42058-9870-48ED-8D38-AFB3F8FE49D4}"/>
                  </a:ext>
                </a:extLst>
              </p:cNvPr>
              <p:cNvSpPr txBox="1"/>
              <p:nvPr/>
            </p:nvSpPr>
            <p:spPr>
              <a:xfrm rot="16200000">
                <a:off x="-1678102" y="3615183"/>
                <a:ext cx="3280471" cy="896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Groundwater Unit</a:t>
                </a:r>
              </a:p>
              <a:p>
                <a:pPr algn="ctr"/>
                <a:r>
                  <a:rPr 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Interest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599516" y="2205225"/>
              <a:ext cx="4133293" cy="3012997"/>
              <a:chOff x="4599516" y="2205225"/>
              <a:chExt cx="4133293" cy="3012997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7635957" y="2722044"/>
                <a:ext cx="1096852" cy="1719875"/>
                <a:chOff x="7399947" y="1968718"/>
                <a:chExt cx="1450025" cy="2154418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7402800" y="1968718"/>
                  <a:ext cx="1440055" cy="215441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7402800" y="2812972"/>
                  <a:ext cx="1440054" cy="16233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7402800" y="2124120"/>
                  <a:ext cx="1440055" cy="16233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7409918" y="2562762"/>
                  <a:ext cx="1440054" cy="16233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7399947" y="3433011"/>
                  <a:ext cx="1440054" cy="16233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7407065" y="3884514"/>
                  <a:ext cx="1440054" cy="16233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4599516" y="2205225"/>
                <a:ext cx="1858118" cy="2357570"/>
                <a:chOff x="3907303" y="2205225"/>
                <a:chExt cx="1858118" cy="2357570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4651712" y="2701221"/>
                  <a:ext cx="1113709" cy="1699139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4649288" y="3412360"/>
                  <a:ext cx="1116133" cy="30506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37" name="Picture 36" descr="A picture containing background pattern&#10;&#10;Description automatically generated">
                  <a:extLst>
                    <a:ext uri="{FF2B5EF4-FFF2-40B4-BE49-F238E27FC236}">
                      <a16:creationId xmlns:a16="http://schemas.microsoft.com/office/drawing/2014/main" id="{6556EABA-DEFE-4767-AC8F-076CB778DB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07303" y="2205225"/>
                  <a:ext cx="746158" cy="2357570"/>
                </a:xfrm>
                <a:prstGeom prst="rect">
                  <a:avLst/>
                </a:prstGeom>
              </p:spPr>
            </p:pic>
          </p:grpSp>
          <p:pic>
            <p:nvPicPr>
              <p:cNvPr id="38" name="Picture 37" descr="A picture containing background pattern&#10;&#10;Description automatically generated">
                <a:extLst>
                  <a:ext uri="{FF2B5EF4-FFF2-40B4-BE49-F238E27FC236}">
                    <a16:creationId xmlns:a16="http://schemas.microsoft.com/office/drawing/2014/main" id="{6556EABA-DEFE-4767-AC8F-076CB778DB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1253" y="2211108"/>
                <a:ext cx="746158" cy="2357570"/>
              </a:xfrm>
              <a:prstGeom prst="rect">
                <a:avLst/>
              </a:prstGeom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AC42058-9870-48ED-8D38-AFB3F8FE49D4}"/>
                  </a:ext>
                </a:extLst>
              </p:cNvPr>
              <p:cNvSpPr txBox="1"/>
              <p:nvPr/>
            </p:nvSpPr>
            <p:spPr>
              <a:xfrm>
                <a:off x="5152717" y="4818112"/>
                <a:ext cx="30278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Suspected Source Zones</a:t>
                </a:r>
              </a:p>
            </p:txBody>
          </p:sp>
          <p:cxnSp>
            <p:nvCxnSpPr>
              <p:cNvPr id="14" name="Straight Arrow Connector 13"/>
              <p:cNvCxnSpPr>
                <a:stCxn id="43" idx="0"/>
                <a:endCxn id="23" idx="2"/>
              </p:cNvCxnSpPr>
              <p:nvPr/>
            </p:nvCxnSpPr>
            <p:spPr>
              <a:xfrm flipH="1" flipV="1">
                <a:off x="5899568" y="3717421"/>
                <a:ext cx="767097" cy="110069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>
                <a:stCxn id="43" idx="0"/>
              </p:cNvCxnSpPr>
              <p:nvPr/>
            </p:nvCxnSpPr>
            <p:spPr>
              <a:xfrm flipV="1">
                <a:off x="6666665" y="4267767"/>
                <a:ext cx="1384365" cy="55034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>
                <a:stCxn id="43" idx="0"/>
              </p:cNvCxnSpPr>
              <p:nvPr/>
            </p:nvCxnSpPr>
            <p:spPr>
              <a:xfrm flipV="1">
                <a:off x="6666665" y="3449921"/>
                <a:ext cx="1159962" cy="136819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CAC42058-9870-48ED-8D38-AFB3F8FE49D4}"/>
              </a:ext>
            </a:extLst>
          </p:cNvPr>
          <p:cNvSpPr txBox="1"/>
          <p:nvPr/>
        </p:nvSpPr>
        <p:spPr>
          <a:xfrm>
            <a:off x="543877" y="5116887"/>
            <a:ext cx="79714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 Interval resolution required to assess risk and/or optimize remediation?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 on groundwater in high-permeability formations and/or groundwater in low-permeability formations?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Collective decision between risk assessors and remediation experts.</a:t>
            </a:r>
          </a:p>
        </p:txBody>
      </p:sp>
    </p:spTree>
    <p:extLst>
      <p:ext uri="{BB962C8B-B14F-4D97-AF65-F5344CB8AC3E}">
        <p14:creationId xmlns:p14="http://schemas.microsoft.com/office/powerpoint/2010/main" val="3292405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FE56-12F5-4B3D-B278-F4E081AA3F28}" type="slidenum">
              <a:rPr lang="en-US" smtClean="0"/>
              <a:t>28</a:t>
            </a:fld>
            <a:endParaRPr lang="en-US"/>
          </a:p>
        </p:txBody>
      </p:sp>
      <p:sp>
        <p:nvSpPr>
          <p:cNvPr id="95" name="Text Box 1027">
            <a:extLst>
              <a:ext uri="{FF2B5EF4-FFF2-40B4-BE49-F238E27FC236}">
                <a16:creationId xmlns:a16="http://schemas.microsoft.com/office/drawing/2014/main" id="{9758EF0E-B163-47B9-8102-08929CF78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49" y="4582298"/>
            <a:ext cx="76139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Upper 0.5m of groundwater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assumed to be primary source of vapors and risk to overlying building;</a:t>
            </a:r>
          </a:p>
          <a:p>
            <a:pPr marL="228600" indent="-228600">
              <a:buFontTx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Relatively small,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risk- and remediation-based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DU areas/volumes of groundwater designated for testing;</a:t>
            </a:r>
          </a:p>
          <a:p>
            <a:pPr marL="228600" indent="-228600">
              <a:buFontTx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Concurrent designation of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soil vapor DU(s)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for testing immediately beneath building slab (TGM Section 7).</a:t>
            </a:r>
          </a:p>
        </p:txBody>
      </p:sp>
      <p:sp>
        <p:nvSpPr>
          <p:cNvPr id="163" name="Title 1">
            <a:extLst>
              <a:ext uri="{FF2B5EF4-FFF2-40B4-BE49-F238E27FC236}">
                <a16:creationId xmlns:a16="http://schemas.microsoft.com/office/drawing/2014/main" id="{A7F479A3-E1CF-4FA4-8610-99B365EAAFCB}"/>
              </a:ext>
            </a:extLst>
          </p:cNvPr>
          <p:cNvSpPr txBox="1">
            <a:spLocks/>
          </p:cNvSpPr>
          <p:nvPr/>
        </p:nvSpPr>
        <p:spPr>
          <a:xfrm>
            <a:off x="152076" y="92139"/>
            <a:ext cx="8892208" cy="684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Vapor Intrusion Risk DUs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(similar to typical placement of monitoring well screens)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517538" y="938983"/>
            <a:ext cx="2148283" cy="1630079"/>
            <a:chOff x="6517538" y="938983"/>
            <a:chExt cx="2148283" cy="163007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7538" y="938983"/>
              <a:ext cx="2148283" cy="1630079"/>
            </a:xfrm>
            <a:prstGeom prst="rect">
              <a:avLst/>
            </a:prstGeom>
          </p:spPr>
        </p:pic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1F2B2A03-12BA-40B5-9F0E-DF5A968C10CA}"/>
                </a:ext>
              </a:extLst>
            </p:cNvPr>
            <p:cNvCxnSpPr/>
            <p:nvPr/>
          </p:nvCxnSpPr>
          <p:spPr>
            <a:xfrm>
              <a:off x="6714384" y="1073991"/>
              <a:ext cx="1577009" cy="116914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01179" y="765851"/>
            <a:ext cx="6854312" cy="3815364"/>
            <a:chOff x="301179" y="765851"/>
            <a:chExt cx="6854312" cy="3815364"/>
          </a:xfrm>
        </p:grpSpPr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518E866A-7E13-4B3C-A440-C29DAB002826}"/>
                </a:ext>
              </a:extLst>
            </p:cNvPr>
            <p:cNvSpPr txBox="1"/>
            <p:nvPr/>
          </p:nvSpPr>
          <p:spPr>
            <a:xfrm>
              <a:off x="6202865" y="2464930"/>
              <a:ext cx="9526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Vapor Source Zone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413DA84-E9A0-48DF-BDDD-025CDB9D19D4}"/>
                </a:ext>
              </a:extLst>
            </p:cNvPr>
            <p:cNvGrpSpPr/>
            <p:nvPr/>
          </p:nvGrpSpPr>
          <p:grpSpPr>
            <a:xfrm>
              <a:off x="301179" y="765851"/>
              <a:ext cx="6065412" cy="3815364"/>
              <a:chOff x="301179" y="765851"/>
              <a:chExt cx="6065412" cy="3815364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923815" y="2538155"/>
                <a:ext cx="5088082" cy="1754585"/>
              </a:xfrm>
              <a:prstGeom prst="rect">
                <a:avLst/>
              </a:prstGeom>
              <a:solidFill>
                <a:srgbClr val="66FF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930383" y="3008016"/>
                <a:ext cx="4188500" cy="867209"/>
              </a:xfrm>
              <a:custGeom>
                <a:avLst/>
                <a:gdLst>
                  <a:gd name="connsiteX0" fmla="*/ 0 w 4641850"/>
                  <a:gd name="connsiteY0" fmla="*/ 1092200 h 1092200"/>
                  <a:gd name="connsiteX1" fmla="*/ 0 w 4641850"/>
                  <a:gd name="connsiteY1" fmla="*/ 0 h 1092200"/>
                  <a:gd name="connsiteX2" fmla="*/ 4622800 w 4641850"/>
                  <a:gd name="connsiteY2" fmla="*/ 6350 h 1092200"/>
                  <a:gd name="connsiteX3" fmla="*/ 4641850 w 4641850"/>
                  <a:gd name="connsiteY3" fmla="*/ 1085850 h 1092200"/>
                  <a:gd name="connsiteX4" fmla="*/ 3848100 w 4641850"/>
                  <a:gd name="connsiteY4" fmla="*/ 1085850 h 1092200"/>
                  <a:gd name="connsiteX5" fmla="*/ 2768600 w 4641850"/>
                  <a:gd name="connsiteY5" fmla="*/ 666750 h 1092200"/>
                  <a:gd name="connsiteX6" fmla="*/ 1790700 w 4641850"/>
                  <a:gd name="connsiteY6" fmla="*/ 1079500 h 1092200"/>
                  <a:gd name="connsiteX7" fmla="*/ 0 w 4641850"/>
                  <a:gd name="connsiteY7" fmla="*/ 1092200 h 109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41850" h="1092200">
                    <a:moveTo>
                      <a:pt x="0" y="1092200"/>
                    </a:moveTo>
                    <a:lnTo>
                      <a:pt x="0" y="0"/>
                    </a:lnTo>
                    <a:lnTo>
                      <a:pt x="4622800" y="6350"/>
                    </a:lnTo>
                    <a:lnTo>
                      <a:pt x="4641850" y="1085850"/>
                    </a:lnTo>
                    <a:lnTo>
                      <a:pt x="3848100" y="1085850"/>
                    </a:lnTo>
                    <a:lnTo>
                      <a:pt x="2768600" y="666750"/>
                    </a:lnTo>
                    <a:lnTo>
                      <a:pt x="1790700" y="1079500"/>
                    </a:lnTo>
                    <a:lnTo>
                      <a:pt x="0" y="1092200"/>
                    </a:lnTo>
                    <a:close/>
                  </a:path>
                </a:pathLst>
              </a:custGeom>
              <a:solidFill>
                <a:schemeClr val="bg2">
                  <a:lumMod val="50000"/>
                  <a:alpha val="5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917490" y="3855058"/>
                <a:ext cx="5105271" cy="438646"/>
              </a:xfrm>
              <a:custGeom>
                <a:avLst/>
                <a:gdLst>
                  <a:gd name="connsiteX0" fmla="*/ 0 w 5683250"/>
                  <a:gd name="connsiteY0" fmla="*/ 520700 h 552450"/>
                  <a:gd name="connsiteX1" fmla="*/ 0 w 5683250"/>
                  <a:gd name="connsiteY1" fmla="*/ 228600 h 552450"/>
                  <a:gd name="connsiteX2" fmla="*/ 1828800 w 5683250"/>
                  <a:gd name="connsiteY2" fmla="*/ 228600 h 552450"/>
                  <a:gd name="connsiteX3" fmla="*/ 2787650 w 5683250"/>
                  <a:gd name="connsiteY3" fmla="*/ 0 h 552450"/>
                  <a:gd name="connsiteX4" fmla="*/ 3873500 w 5683250"/>
                  <a:gd name="connsiteY4" fmla="*/ 203200 h 552450"/>
                  <a:gd name="connsiteX5" fmla="*/ 5492750 w 5683250"/>
                  <a:gd name="connsiteY5" fmla="*/ 25400 h 552450"/>
                  <a:gd name="connsiteX6" fmla="*/ 5683250 w 5683250"/>
                  <a:gd name="connsiteY6" fmla="*/ 6350 h 552450"/>
                  <a:gd name="connsiteX7" fmla="*/ 5683250 w 5683250"/>
                  <a:gd name="connsiteY7" fmla="*/ 241300 h 552450"/>
                  <a:gd name="connsiteX8" fmla="*/ 5448300 w 5683250"/>
                  <a:gd name="connsiteY8" fmla="*/ 228600 h 552450"/>
                  <a:gd name="connsiteX9" fmla="*/ 3867150 w 5683250"/>
                  <a:gd name="connsiteY9" fmla="*/ 552450 h 552450"/>
                  <a:gd name="connsiteX10" fmla="*/ 2806700 w 5683250"/>
                  <a:gd name="connsiteY10" fmla="*/ 247650 h 552450"/>
                  <a:gd name="connsiteX11" fmla="*/ 1822450 w 5683250"/>
                  <a:gd name="connsiteY11" fmla="*/ 520700 h 552450"/>
                  <a:gd name="connsiteX12" fmla="*/ 0 w 5683250"/>
                  <a:gd name="connsiteY12" fmla="*/ 520700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83250" h="552450">
                    <a:moveTo>
                      <a:pt x="0" y="520700"/>
                    </a:moveTo>
                    <a:lnTo>
                      <a:pt x="0" y="228600"/>
                    </a:lnTo>
                    <a:lnTo>
                      <a:pt x="1828800" y="228600"/>
                    </a:lnTo>
                    <a:lnTo>
                      <a:pt x="2787650" y="0"/>
                    </a:lnTo>
                    <a:lnTo>
                      <a:pt x="3873500" y="203200"/>
                    </a:lnTo>
                    <a:lnTo>
                      <a:pt x="5492750" y="25400"/>
                    </a:lnTo>
                    <a:lnTo>
                      <a:pt x="5683250" y="6350"/>
                    </a:lnTo>
                    <a:lnTo>
                      <a:pt x="5683250" y="241300"/>
                    </a:lnTo>
                    <a:lnTo>
                      <a:pt x="5448300" y="228600"/>
                    </a:lnTo>
                    <a:lnTo>
                      <a:pt x="3867150" y="552450"/>
                    </a:lnTo>
                    <a:lnTo>
                      <a:pt x="2806700" y="247650"/>
                    </a:lnTo>
                    <a:lnTo>
                      <a:pt x="1822450" y="520700"/>
                    </a:lnTo>
                    <a:lnTo>
                      <a:pt x="0" y="520700"/>
                    </a:lnTo>
                    <a:close/>
                  </a:path>
                </a:pathLst>
              </a:custGeom>
              <a:solidFill>
                <a:schemeClr val="bg2">
                  <a:lumMod val="50000"/>
                  <a:alpha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928950" y="2045011"/>
                <a:ext cx="5088082" cy="223860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90865FE7-4239-4391-9A98-1F7D2A5A694E}"/>
                  </a:ext>
                </a:extLst>
              </p:cNvPr>
              <p:cNvGrpSpPr/>
              <p:nvPr/>
            </p:nvGrpSpPr>
            <p:grpSpPr>
              <a:xfrm>
                <a:off x="3910315" y="1254636"/>
                <a:ext cx="1375157" cy="786538"/>
                <a:chOff x="3910315" y="1271728"/>
                <a:chExt cx="1375157" cy="786538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D010B294-FB2D-4B37-9C42-D228AA5993CF}"/>
                    </a:ext>
                  </a:extLst>
                </p:cNvPr>
                <p:cNvSpPr/>
                <p:nvPr/>
              </p:nvSpPr>
              <p:spPr>
                <a:xfrm>
                  <a:off x="4116588" y="1513740"/>
                  <a:ext cx="962610" cy="54452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" name="Isosceles Triangle 51">
                  <a:extLst>
                    <a:ext uri="{FF2B5EF4-FFF2-40B4-BE49-F238E27FC236}">
                      <a16:creationId xmlns:a16="http://schemas.microsoft.com/office/drawing/2014/main" id="{CBC96416-5AE9-4E89-9A20-3D3D01070440}"/>
                    </a:ext>
                  </a:extLst>
                </p:cNvPr>
                <p:cNvSpPr/>
                <p:nvPr/>
              </p:nvSpPr>
              <p:spPr>
                <a:xfrm>
                  <a:off x="3910315" y="1271728"/>
                  <a:ext cx="1375157" cy="242012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4D5F711C-BF4F-45A5-BB63-4F92936404A7}"/>
                  </a:ext>
                </a:extLst>
              </p:cNvPr>
              <p:cNvSpPr txBox="1"/>
              <p:nvPr/>
            </p:nvSpPr>
            <p:spPr>
              <a:xfrm>
                <a:off x="4068425" y="2079481"/>
                <a:ext cx="9459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DU-1A</a:t>
                </a: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6A821D7F-36DE-4320-9392-63F3D3928BBA}"/>
                  </a:ext>
                </a:extLst>
              </p:cNvPr>
              <p:cNvSpPr txBox="1"/>
              <p:nvPr/>
            </p:nvSpPr>
            <p:spPr>
              <a:xfrm>
                <a:off x="3264454" y="2070837"/>
                <a:ext cx="9742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DU-3A</a:t>
                </a: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8321148B-0BC8-47E6-A8CD-949B3F60BB23}"/>
                  </a:ext>
                </a:extLst>
              </p:cNvPr>
              <p:cNvSpPr txBox="1"/>
              <p:nvPr/>
            </p:nvSpPr>
            <p:spPr>
              <a:xfrm>
                <a:off x="4880860" y="2094416"/>
                <a:ext cx="9014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DU-5A</a:t>
                </a:r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E37E5018-4BAB-4A49-B946-127E77266C41}"/>
                  </a:ext>
                </a:extLst>
              </p:cNvPr>
              <p:cNvSpPr/>
              <p:nvPr/>
            </p:nvSpPr>
            <p:spPr>
              <a:xfrm>
                <a:off x="2218431" y="2031367"/>
                <a:ext cx="627829" cy="7327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Left Brace 198">
                <a:extLst>
                  <a:ext uri="{FF2B5EF4-FFF2-40B4-BE49-F238E27FC236}">
                    <a16:creationId xmlns:a16="http://schemas.microsoft.com/office/drawing/2014/main" id="{D7F60149-6B4B-466D-B09B-147D585A2CD9}"/>
                  </a:ext>
                </a:extLst>
              </p:cNvPr>
              <p:cNvSpPr/>
              <p:nvPr/>
            </p:nvSpPr>
            <p:spPr>
              <a:xfrm rot="10800000">
                <a:off x="6087950" y="2526590"/>
                <a:ext cx="165538" cy="219059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09EA2324-8B54-4438-AC7D-4F9A11081119}"/>
                  </a:ext>
                </a:extLst>
              </p:cNvPr>
              <p:cNvSpPr txBox="1"/>
              <p:nvPr/>
            </p:nvSpPr>
            <p:spPr>
              <a:xfrm>
                <a:off x="4607667" y="765851"/>
                <a:ext cx="17589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Former Dry Cleaner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DED82A0-BD11-42A0-B0AC-BCE9401A9B16}"/>
                  </a:ext>
                </a:extLst>
              </p:cNvPr>
              <p:cNvSpPr txBox="1"/>
              <p:nvPr/>
            </p:nvSpPr>
            <p:spPr>
              <a:xfrm>
                <a:off x="1422808" y="3348458"/>
                <a:ext cx="9526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Aquifer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DED82A0-BD11-42A0-B0AC-BCE9401A9B16}"/>
                  </a:ext>
                </a:extLst>
              </p:cNvPr>
              <p:cNvSpPr txBox="1"/>
              <p:nvPr/>
            </p:nvSpPr>
            <p:spPr>
              <a:xfrm>
                <a:off x="1004062" y="2589909"/>
                <a:ext cx="17828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Sand/Silt/Clay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DED82A0-BD11-42A0-B0AC-BCE9401A9B16}"/>
                  </a:ext>
                </a:extLst>
              </p:cNvPr>
              <p:cNvSpPr txBox="1"/>
              <p:nvPr/>
            </p:nvSpPr>
            <p:spPr>
              <a:xfrm>
                <a:off x="968450" y="2955956"/>
                <a:ext cx="17828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Sand/gravel</a:t>
                </a:r>
              </a:p>
            </p:txBody>
          </p:sp>
          <p:sp>
            <p:nvSpPr>
              <p:cNvPr id="10" name="Isosceles Triangle 9"/>
              <p:cNvSpPr/>
              <p:nvPr/>
            </p:nvSpPr>
            <p:spPr>
              <a:xfrm rot="10800000">
                <a:off x="1028259" y="2367820"/>
                <a:ext cx="137515" cy="121005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DED82A0-BD11-42A0-B0AC-BCE9401A9B16}"/>
                  </a:ext>
                </a:extLst>
              </p:cNvPr>
              <p:cNvSpPr txBox="1"/>
              <p:nvPr/>
            </p:nvSpPr>
            <p:spPr>
              <a:xfrm>
                <a:off x="848086" y="4211883"/>
                <a:ext cx="14849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 to scale</a:t>
                </a: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3572142" y="2525551"/>
                <a:ext cx="1786071" cy="129792"/>
                <a:chOff x="3572142" y="2497424"/>
                <a:chExt cx="1786071" cy="305597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3572142" y="2519250"/>
                  <a:ext cx="572568" cy="272212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4153255" y="2517826"/>
                  <a:ext cx="948583" cy="28519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5097891" y="2497424"/>
                  <a:ext cx="260322" cy="282940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74" name="Straight Arrow Connector 173">
                <a:extLst>
                  <a:ext uri="{FF2B5EF4-FFF2-40B4-BE49-F238E27FC236}">
                    <a16:creationId xmlns:a16="http://schemas.microsoft.com/office/drawing/2014/main" id="{482C2BFF-5DB4-4083-9702-13200DD862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62029" y="2428281"/>
                <a:ext cx="115330" cy="15696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482C2BFF-5DB4-4083-9702-13200DD862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542545" y="2424887"/>
                <a:ext cx="115330" cy="15696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482C2BFF-5DB4-4083-9702-13200DD862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52786" y="2421014"/>
                <a:ext cx="61044" cy="15940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18"/>
              <p:cNvGrpSpPr/>
              <p:nvPr/>
            </p:nvGrpSpPr>
            <p:grpSpPr>
              <a:xfrm>
                <a:off x="301179" y="1862675"/>
                <a:ext cx="652779" cy="2557111"/>
                <a:chOff x="301179" y="1862675"/>
                <a:chExt cx="652779" cy="2557111"/>
              </a:xfrm>
            </p:grpSpPr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1DED82A0-BD11-42A0-B0AC-BCE9401A9B16}"/>
                    </a:ext>
                  </a:extLst>
                </p:cNvPr>
                <p:cNvSpPr txBox="1"/>
                <p:nvPr/>
              </p:nvSpPr>
              <p:spPr>
                <a:xfrm>
                  <a:off x="302862" y="2816707"/>
                  <a:ext cx="60777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20m</a:t>
                  </a: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1DED82A0-BD11-42A0-B0AC-BCE9401A9B16}"/>
                    </a:ext>
                  </a:extLst>
                </p:cNvPr>
                <p:cNvSpPr txBox="1"/>
                <p:nvPr/>
              </p:nvSpPr>
              <p:spPr>
                <a:xfrm>
                  <a:off x="302607" y="2318502"/>
                  <a:ext cx="60777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5m</a:t>
                  </a:r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1DED82A0-BD11-42A0-B0AC-BCE9401A9B16}"/>
                    </a:ext>
                  </a:extLst>
                </p:cNvPr>
                <p:cNvSpPr txBox="1"/>
                <p:nvPr/>
              </p:nvSpPr>
              <p:spPr>
                <a:xfrm>
                  <a:off x="301179" y="3616041"/>
                  <a:ext cx="60777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40m</a:t>
                  </a:r>
                </a:p>
              </p:txBody>
            </p:sp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1DED82A0-BD11-42A0-B0AC-BCE9401A9B16}"/>
                    </a:ext>
                  </a:extLst>
                </p:cNvPr>
                <p:cNvSpPr txBox="1"/>
                <p:nvPr/>
              </p:nvSpPr>
              <p:spPr>
                <a:xfrm>
                  <a:off x="316843" y="4050454"/>
                  <a:ext cx="60777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50m</a:t>
                  </a: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1DED82A0-BD11-42A0-B0AC-BCE9401A9B16}"/>
                    </a:ext>
                  </a:extLst>
                </p:cNvPr>
                <p:cNvSpPr txBox="1"/>
                <p:nvPr/>
              </p:nvSpPr>
              <p:spPr>
                <a:xfrm>
                  <a:off x="346187" y="1862675"/>
                  <a:ext cx="60777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0m</a:t>
                  </a:r>
                </a:p>
              </p:txBody>
            </p:sp>
          </p:grp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74144CE-6CF1-49E3-9305-D0B8F97FE812}"/>
                  </a:ext>
                </a:extLst>
              </p:cNvPr>
              <p:cNvSpPr/>
              <p:nvPr/>
            </p:nvSpPr>
            <p:spPr>
              <a:xfrm>
                <a:off x="4121426" y="2037260"/>
                <a:ext cx="960533" cy="56583"/>
              </a:xfrm>
              <a:prstGeom prst="rect">
                <a:avLst/>
              </a:prstGeom>
              <a:solidFill>
                <a:srgbClr val="FF66FF"/>
              </a:solidFill>
              <a:ln w="158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355AA66A-0D0C-4B5A-ACB6-3CEF91E8F106}"/>
                  </a:ext>
                </a:extLst>
              </p:cNvPr>
              <p:cNvGrpSpPr/>
              <p:nvPr/>
            </p:nvGrpSpPr>
            <p:grpSpPr>
              <a:xfrm>
                <a:off x="4821479" y="1440617"/>
                <a:ext cx="1538747" cy="661988"/>
                <a:chOff x="4821479" y="1440617"/>
                <a:chExt cx="1538747" cy="661988"/>
              </a:xfrm>
            </p:grpSpPr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C96CB376-5465-444D-95E2-913C5F4474A4}"/>
                    </a:ext>
                  </a:extLst>
                </p:cNvPr>
                <p:cNvSpPr txBox="1"/>
                <p:nvPr/>
              </p:nvSpPr>
              <p:spPr>
                <a:xfrm>
                  <a:off x="5176624" y="1440617"/>
                  <a:ext cx="118360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Subslab Vapor DU</a:t>
                  </a:r>
                </a:p>
              </p:txBody>
            </p:sp>
            <p:cxnSp>
              <p:nvCxnSpPr>
                <p:cNvPr id="58" name="Straight Arrow Connector 57">
                  <a:extLst>
                    <a:ext uri="{FF2B5EF4-FFF2-40B4-BE49-F238E27FC236}">
                      <a16:creationId xmlns:a16="http://schemas.microsoft.com/office/drawing/2014/main" id="{8A73B918-8AC5-4DA3-96A2-B69F49C35B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821479" y="1893846"/>
                  <a:ext cx="410033" cy="208759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D7D81022-ABA0-4463-A8C7-D09A985F301E}"/>
                  </a:ext>
                </a:extLst>
              </p:cNvPr>
              <p:cNvGrpSpPr/>
              <p:nvPr/>
            </p:nvGrpSpPr>
            <p:grpSpPr>
              <a:xfrm>
                <a:off x="1711201" y="1056899"/>
                <a:ext cx="1758924" cy="721857"/>
                <a:chOff x="1711201" y="1056899"/>
                <a:chExt cx="1758924" cy="721857"/>
              </a:xfrm>
            </p:grpSpPr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442CEF49-8625-428A-B779-3ACF7454617B}"/>
                    </a:ext>
                  </a:extLst>
                </p:cNvPr>
                <p:cNvSpPr txBox="1"/>
                <p:nvPr/>
              </p:nvSpPr>
              <p:spPr>
                <a:xfrm>
                  <a:off x="1711201" y="1056899"/>
                  <a:ext cx="175892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Groundwater</a:t>
                  </a:r>
                </a:p>
                <a:p>
                  <a:pPr algn="ctr"/>
                  <a:r>
                    <a:rPr lang="en-US" sz="20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Flow</a:t>
                  </a:r>
                </a:p>
              </p:txBody>
            </p:sp>
            <p:cxnSp>
              <p:nvCxnSpPr>
                <p:cNvPr id="62" name="Straight Arrow Connector 61">
                  <a:extLst>
                    <a:ext uri="{FF2B5EF4-FFF2-40B4-BE49-F238E27FC236}">
                      <a16:creationId xmlns:a16="http://schemas.microsoft.com/office/drawing/2014/main" id="{E24F6825-C122-4E1B-8170-1F5DCA023A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880859" y="1763417"/>
                  <a:ext cx="1353475" cy="15339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4283669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FE56-12F5-4B3D-B278-F4E081AA3F28}" type="slidenum">
              <a:rPr lang="en-US" smtClean="0"/>
              <a:t>29</a:t>
            </a:fld>
            <a:endParaRPr lang="en-US"/>
          </a:p>
        </p:txBody>
      </p:sp>
      <p:sp>
        <p:nvSpPr>
          <p:cNvPr id="61" name="Text Box 1027">
            <a:extLst>
              <a:ext uri="{FF2B5EF4-FFF2-40B4-BE49-F238E27FC236}">
                <a16:creationId xmlns:a16="http://schemas.microsoft.com/office/drawing/2014/main" id="{BEC0CE93-A9FF-4793-9170-C3B03AE49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49" y="4648558"/>
            <a:ext cx="745567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Relatively small, remediation-based DUs designated beneath suspect source area for testing;</a:t>
            </a:r>
          </a:p>
          <a:p>
            <a:pPr marL="228600" indent="-228600">
              <a:buFontTx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Larger downgradient, risk-based DU designated for assessment of potential impacts above drinking water screening levels;</a:t>
            </a:r>
          </a:p>
          <a:p>
            <a:pPr marL="228600" indent="-228600">
              <a:buFontTx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Aquifer formation assumed to abruptly terminate in upgradient direction (aquifer DU not present; no sample collected).</a:t>
            </a:r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17725403-4C15-42CE-BB45-C05ACBF38793}"/>
              </a:ext>
            </a:extLst>
          </p:cNvPr>
          <p:cNvSpPr txBox="1">
            <a:spLocks/>
          </p:cNvSpPr>
          <p:nvPr/>
        </p:nvSpPr>
        <p:spPr>
          <a:xfrm>
            <a:off x="152076" y="66501"/>
            <a:ext cx="8892208" cy="876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Drinking Water Risk DUs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(similar to typical placement of monitoring well screens)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1179" y="810524"/>
            <a:ext cx="7783142" cy="3770691"/>
            <a:chOff x="301179" y="810524"/>
            <a:chExt cx="7783142" cy="3770691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ED151F51-489F-4A5A-B818-19F8ED9923FA}"/>
                </a:ext>
              </a:extLst>
            </p:cNvPr>
            <p:cNvSpPr txBox="1"/>
            <p:nvPr/>
          </p:nvSpPr>
          <p:spPr>
            <a:xfrm>
              <a:off x="6587434" y="2997932"/>
              <a:ext cx="14968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 Aquifer</a:t>
              </a:r>
            </a:p>
            <a:p>
              <a:pPr algn="ctr"/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No DU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28950" y="2529035"/>
              <a:ext cx="5088082" cy="1754585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930383" y="3008016"/>
              <a:ext cx="4188500" cy="867209"/>
            </a:xfrm>
            <a:custGeom>
              <a:avLst/>
              <a:gdLst>
                <a:gd name="connsiteX0" fmla="*/ 0 w 4641850"/>
                <a:gd name="connsiteY0" fmla="*/ 1092200 h 1092200"/>
                <a:gd name="connsiteX1" fmla="*/ 0 w 4641850"/>
                <a:gd name="connsiteY1" fmla="*/ 0 h 1092200"/>
                <a:gd name="connsiteX2" fmla="*/ 4622800 w 4641850"/>
                <a:gd name="connsiteY2" fmla="*/ 6350 h 1092200"/>
                <a:gd name="connsiteX3" fmla="*/ 4641850 w 4641850"/>
                <a:gd name="connsiteY3" fmla="*/ 1085850 h 1092200"/>
                <a:gd name="connsiteX4" fmla="*/ 3848100 w 4641850"/>
                <a:gd name="connsiteY4" fmla="*/ 1085850 h 1092200"/>
                <a:gd name="connsiteX5" fmla="*/ 2768600 w 4641850"/>
                <a:gd name="connsiteY5" fmla="*/ 666750 h 1092200"/>
                <a:gd name="connsiteX6" fmla="*/ 1790700 w 4641850"/>
                <a:gd name="connsiteY6" fmla="*/ 1079500 h 1092200"/>
                <a:gd name="connsiteX7" fmla="*/ 0 w 4641850"/>
                <a:gd name="connsiteY7" fmla="*/ 1092200 h 109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41850" h="1092200">
                  <a:moveTo>
                    <a:pt x="0" y="1092200"/>
                  </a:moveTo>
                  <a:lnTo>
                    <a:pt x="0" y="0"/>
                  </a:lnTo>
                  <a:lnTo>
                    <a:pt x="4622800" y="6350"/>
                  </a:lnTo>
                  <a:lnTo>
                    <a:pt x="4641850" y="1085850"/>
                  </a:lnTo>
                  <a:lnTo>
                    <a:pt x="3848100" y="1085850"/>
                  </a:lnTo>
                  <a:lnTo>
                    <a:pt x="2768600" y="666750"/>
                  </a:lnTo>
                  <a:lnTo>
                    <a:pt x="1790700" y="10795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bg2">
                <a:lumMod val="50000"/>
                <a:alpha val="5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917490" y="3855058"/>
              <a:ext cx="5105271" cy="438646"/>
            </a:xfrm>
            <a:custGeom>
              <a:avLst/>
              <a:gdLst>
                <a:gd name="connsiteX0" fmla="*/ 0 w 5683250"/>
                <a:gd name="connsiteY0" fmla="*/ 520700 h 552450"/>
                <a:gd name="connsiteX1" fmla="*/ 0 w 5683250"/>
                <a:gd name="connsiteY1" fmla="*/ 228600 h 552450"/>
                <a:gd name="connsiteX2" fmla="*/ 1828800 w 5683250"/>
                <a:gd name="connsiteY2" fmla="*/ 228600 h 552450"/>
                <a:gd name="connsiteX3" fmla="*/ 2787650 w 5683250"/>
                <a:gd name="connsiteY3" fmla="*/ 0 h 552450"/>
                <a:gd name="connsiteX4" fmla="*/ 3873500 w 5683250"/>
                <a:gd name="connsiteY4" fmla="*/ 203200 h 552450"/>
                <a:gd name="connsiteX5" fmla="*/ 5492750 w 5683250"/>
                <a:gd name="connsiteY5" fmla="*/ 25400 h 552450"/>
                <a:gd name="connsiteX6" fmla="*/ 5683250 w 5683250"/>
                <a:gd name="connsiteY6" fmla="*/ 6350 h 552450"/>
                <a:gd name="connsiteX7" fmla="*/ 5683250 w 5683250"/>
                <a:gd name="connsiteY7" fmla="*/ 241300 h 552450"/>
                <a:gd name="connsiteX8" fmla="*/ 5448300 w 5683250"/>
                <a:gd name="connsiteY8" fmla="*/ 228600 h 552450"/>
                <a:gd name="connsiteX9" fmla="*/ 3867150 w 5683250"/>
                <a:gd name="connsiteY9" fmla="*/ 552450 h 552450"/>
                <a:gd name="connsiteX10" fmla="*/ 2806700 w 5683250"/>
                <a:gd name="connsiteY10" fmla="*/ 247650 h 552450"/>
                <a:gd name="connsiteX11" fmla="*/ 1822450 w 5683250"/>
                <a:gd name="connsiteY11" fmla="*/ 520700 h 552450"/>
                <a:gd name="connsiteX12" fmla="*/ 0 w 5683250"/>
                <a:gd name="connsiteY12" fmla="*/ 52070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83250" h="552450">
                  <a:moveTo>
                    <a:pt x="0" y="520700"/>
                  </a:moveTo>
                  <a:lnTo>
                    <a:pt x="0" y="228600"/>
                  </a:lnTo>
                  <a:lnTo>
                    <a:pt x="1828800" y="228600"/>
                  </a:lnTo>
                  <a:lnTo>
                    <a:pt x="2787650" y="0"/>
                  </a:lnTo>
                  <a:lnTo>
                    <a:pt x="3873500" y="203200"/>
                  </a:lnTo>
                  <a:lnTo>
                    <a:pt x="5492750" y="25400"/>
                  </a:lnTo>
                  <a:lnTo>
                    <a:pt x="5683250" y="6350"/>
                  </a:lnTo>
                  <a:lnTo>
                    <a:pt x="5683250" y="241300"/>
                  </a:lnTo>
                  <a:lnTo>
                    <a:pt x="5448300" y="228600"/>
                  </a:lnTo>
                  <a:lnTo>
                    <a:pt x="3867150" y="552450"/>
                  </a:lnTo>
                  <a:lnTo>
                    <a:pt x="2806700" y="247650"/>
                  </a:lnTo>
                  <a:lnTo>
                    <a:pt x="1822450" y="520700"/>
                  </a:lnTo>
                  <a:lnTo>
                    <a:pt x="0" y="520700"/>
                  </a:lnTo>
                  <a:close/>
                </a:path>
              </a:pathLst>
            </a:custGeom>
            <a:solidFill>
              <a:schemeClr val="bg2">
                <a:lumMod val="50000"/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A4CB755-2DAD-439E-9CBF-DE52381BDC79}"/>
                </a:ext>
              </a:extLst>
            </p:cNvPr>
            <p:cNvGrpSpPr/>
            <p:nvPr/>
          </p:nvGrpSpPr>
          <p:grpSpPr>
            <a:xfrm>
              <a:off x="3910315" y="1271728"/>
              <a:ext cx="1375157" cy="786538"/>
              <a:chOff x="3910315" y="1271728"/>
              <a:chExt cx="1375157" cy="786538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4116588" y="1513740"/>
                <a:ext cx="962610" cy="5445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>
                <a:off x="3910315" y="1271728"/>
                <a:ext cx="1375157" cy="242012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928950" y="2045011"/>
              <a:ext cx="5088082" cy="223860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D7C1F68E-8521-4453-AE2D-34EFA11963BB}"/>
                </a:ext>
              </a:extLst>
            </p:cNvPr>
            <p:cNvCxnSpPr>
              <a:cxnSpLocks/>
            </p:cNvCxnSpPr>
            <p:nvPr/>
          </p:nvCxnSpPr>
          <p:spPr>
            <a:xfrm>
              <a:off x="3565007" y="3019359"/>
              <a:ext cx="0" cy="58103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472CB472-AC44-4ABA-B990-036C6ED684A0}"/>
                </a:ext>
              </a:extLst>
            </p:cNvPr>
            <p:cNvCxnSpPr>
              <a:cxnSpLocks/>
            </p:cNvCxnSpPr>
            <p:nvPr/>
          </p:nvCxnSpPr>
          <p:spPr>
            <a:xfrm>
              <a:off x="2833009" y="3008016"/>
              <a:ext cx="0" cy="7423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Isosceles Triangle 117">
              <a:extLst>
                <a:ext uri="{FF2B5EF4-FFF2-40B4-BE49-F238E27FC236}">
                  <a16:creationId xmlns:a16="http://schemas.microsoft.com/office/drawing/2014/main" id="{F7A66E7F-8CDB-406E-94C9-668CFF6C9DFD}"/>
                </a:ext>
              </a:extLst>
            </p:cNvPr>
            <p:cNvSpPr/>
            <p:nvPr/>
          </p:nvSpPr>
          <p:spPr>
            <a:xfrm rot="10800000">
              <a:off x="1002621" y="2410550"/>
              <a:ext cx="137515" cy="12100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A92F7E05-0FC3-43EC-AE64-050D5FB69CBA}"/>
                </a:ext>
              </a:extLst>
            </p:cNvPr>
            <p:cNvSpPr txBox="1"/>
            <p:nvPr/>
          </p:nvSpPr>
          <p:spPr>
            <a:xfrm>
              <a:off x="4119749" y="3154033"/>
              <a:ext cx="8996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DU-1C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46411A3D-F262-41BE-A252-2036C09123F3}"/>
                </a:ext>
              </a:extLst>
            </p:cNvPr>
            <p:cNvSpPr txBox="1"/>
            <p:nvPr/>
          </p:nvSpPr>
          <p:spPr>
            <a:xfrm>
              <a:off x="3497041" y="2985821"/>
              <a:ext cx="6921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DU-</a:t>
              </a:r>
            </a:p>
            <a:p>
              <a:pPr algn="ctr"/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3C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A205EB09-FCA8-4F79-A152-EA4B94689BD6}"/>
                </a:ext>
              </a:extLst>
            </p:cNvPr>
            <p:cNvSpPr txBox="1"/>
            <p:nvPr/>
          </p:nvSpPr>
          <p:spPr>
            <a:xfrm>
              <a:off x="2717550" y="3129381"/>
              <a:ext cx="952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DU-7C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2A2623A2-8FE2-45F5-9749-BD38845FF1C6}"/>
                </a:ext>
              </a:extLst>
            </p:cNvPr>
            <p:cNvSpPr txBox="1"/>
            <p:nvPr/>
          </p:nvSpPr>
          <p:spPr>
            <a:xfrm>
              <a:off x="1376631" y="3290034"/>
              <a:ext cx="9836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DU-10C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639B49FE-7E31-486E-A13E-CC8E6E03C9E4}"/>
                </a:ext>
              </a:extLst>
            </p:cNvPr>
            <p:cNvSpPr/>
            <p:nvPr/>
          </p:nvSpPr>
          <p:spPr>
            <a:xfrm>
              <a:off x="928950" y="2045011"/>
              <a:ext cx="5088082" cy="223860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93EE2516-9240-4A64-922F-975F6B96412D}"/>
                </a:ext>
              </a:extLst>
            </p:cNvPr>
            <p:cNvSpPr/>
            <p:nvPr/>
          </p:nvSpPr>
          <p:spPr>
            <a:xfrm>
              <a:off x="2218431" y="2031367"/>
              <a:ext cx="627829" cy="7327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70B46CA8-D9DA-4480-B9DD-EBAC3E6762A0}"/>
                </a:ext>
              </a:extLst>
            </p:cNvPr>
            <p:cNvSpPr txBox="1"/>
            <p:nvPr/>
          </p:nvSpPr>
          <p:spPr>
            <a:xfrm>
              <a:off x="4794245" y="810524"/>
              <a:ext cx="17589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Former Dry Cleaner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5309762" y="3019359"/>
              <a:ext cx="707270" cy="85188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102260" y="3009383"/>
              <a:ext cx="201773" cy="851886"/>
            </a:xfrm>
            <a:prstGeom prst="rect">
              <a:avLst/>
            </a:prstGeom>
            <a:solidFill>
              <a:schemeClr val="bg2">
                <a:lumMod val="50000"/>
                <a:alpha val="5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92F7E05-0FC3-43EC-AE64-050D5FB69CBA}"/>
                </a:ext>
              </a:extLst>
            </p:cNvPr>
            <p:cNvSpPr txBox="1"/>
            <p:nvPr/>
          </p:nvSpPr>
          <p:spPr>
            <a:xfrm>
              <a:off x="4987158" y="2587166"/>
              <a:ext cx="8767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DU-5C</a:t>
              </a: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7E3BFD8F-58F8-4B71-9079-6F7C1E035B68}"/>
                </a:ext>
              </a:extLst>
            </p:cNvPr>
            <p:cNvCxnSpPr>
              <a:cxnSpLocks/>
              <a:stCxn id="72" idx="2"/>
            </p:cNvCxnSpPr>
            <p:nvPr/>
          </p:nvCxnSpPr>
          <p:spPr>
            <a:xfrm flipH="1">
              <a:off x="5195900" y="2956498"/>
              <a:ext cx="229617" cy="2682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92F7E05-0FC3-43EC-AE64-050D5FB69CBA}"/>
                </a:ext>
              </a:extLst>
            </p:cNvPr>
            <p:cNvSpPr txBox="1"/>
            <p:nvPr/>
          </p:nvSpPr>
          <p:spPr>
            <a:xfrm>
              <a:off x="5329211" y="3088157"/>
              <a:ext cx="6225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DU-</a:t>
              </a:r>
            </a:p>
            <a:p>
              <a:pPr algn="ctr"/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9C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6BC637D3-ECCE-4329-9A6D-756F593DA3AC}"/>
                </a:ext>
              </a:extLst>
            </p:cNvPr>
            <p:cNvSpPr txBox="1"/>
            <p:nvPr/>
          </p:nvSpPr>
          <p:spPr>
            <a:xfrm>
              <a:off x="5354126" y="3012325"/>
              <a:ext cx="5421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DED82A0-BD11-42A0-B0AC-BCE9401A9B16}"/>
                </a:ext>
              </a:extLst>
            </p:cNvPr>
            <p:cNvSpPr txBox="1"/>
            <p:nvPr/>
          </p:nvSpPr>
          <p:spPr>
            <a:xfrm>
              <a:off x="968450" y="2955956"/>
              <a:ext cx="1782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Sand/gravel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DED82A0-BD11-42A0-B0AC-BCE9401A9B16}"/>
                </a:ext>
              </a:extLst>
            </p:cNvPr>
            <p:cNvSpPr txBox="1"/>
            <p:nvPr/>
          </p:nvSpPr>
          <p:spPr>
            <a:xfrm>
              <a:off x="1004062" y="2589909"/>
              <a:ext cx="1782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Sand/Silt/Clay</a:t>
              </a:r>
            </a:p>
          </p:txBody>
        </p: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9DE50B27-3A18-4473-84AC-BBB94ECCBADA}"/>
                </a:ext>
              </a:extLst>
            </p:cNvPr>
            <p:cNvCxnSpPr>
              <a:cxnSpLocks/>
              <a:stCxn id="109" idx="1"/>
              <a:endCxn id="108" idx="3"/>
            </p:cNvCxnSpPr>
            <p:nvPr/>
          </p:nvCxnSpPr>
          <p:spPr>
            <a:xfrm flipH="1">
              <a:off x="5896262" y="3351875"/>
              <a:ext cx="691172" cy="759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DED82A0-BD11-42A0-B0AC-BCE9401A9B16}"/>
                </a:ext>
              </a:extLst>
            </p:cNvPr>
            <p:cNvSpPr txBox="1"/>
            <p:nvPr/>
          </p:nvSpPr>
          <p:spPr>
            <a:xfrm>
              <a:off x="848086" y="4211883"/>
              <a:ext cx="1484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Not to scale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D4DE835-4E05-4617-AE3C-B2EE8C384BF4}"/>
                </a:ext>
              </a:extLst>
            </p:cNvPr>
            <p:cNvCxnSpPr>
              <a:cxnSpLocks/>
            </p:cNvCxnSpPr>
            <p:nvPr/>
          </p:nvCxnSpPr>
          <p:spPr>
            <a:xfrm>
              <a:off x="4108301" y="2997864"/>
              <a:ext cx="13891" cy="75250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62"/>
            <p:cNvGrpSpPr/>
            <p:nvPr/>
          </p:nvGrpSpPr>
          <p:grpSpPr>
            <a:xfrm>
              <a:off x="301179" y="1862675"/>
              <a:ext cx="652779" cy="2557111"/>
              <a:chOff x="301179" y="1862675"/>
              <a:chExt cx="652779" cy="2557111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DED82A0-BD11-42A0-B0AC-BCE9401A9B16}"/>
                  </a:ext>
                </a:extLst>
              </p:cNvPr>
              <p:cNvSpPr txBox="1"/>
              <p:nvPr/>
            </p:nvSpPr>
            <p:spPr>
              <a:xfrm>
                <a:off x="302862" y="2816707"/>
                <a:ext cx="6077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20m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DED82A0-BD11-42A0-B0AC-BCE9401A9B16}"/>
                  </a:ext>
                </a:extLst>
              </p:cNvPr>
              <p:cNvSpPr txBox="1"/>
              <p:nvPr/>
            </p:nvSpPr>
            <p:spPr>
              <a:xfrm>
                <a:off x="302607" y="2318502"/>
                <a:ext cx="6077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5m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DED82A0-BD11-42A0-B0AC-BCE9401A9B16}"/>
                  </a:ext>
                </a:extLst>
              </p:cNvPr>
              <p:cNvSpPr txBox="1"/>
              <p:nvPr/>
            </p:nvSpPr>
            <p:spPr>
              <a:xfrm>
                <a:off x="301179" y="3616041"/>
                <a:ext cx="6077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40m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DED82A0-BD11-42A0-B0AC-BCE9401A9B16}"/>
                  </a:ext>
                </a:extLst>
              </p:cNvPr>
              <p:cNvSpPr txBox="1"/>
              <p:nvPr/>
            </p:nvSpPr>
            <p:spPr>
              <a:xfrm>
                <a:off x="316843" y="4050454"/>
                <a:ext cx="6077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50m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DED82A0-BD11-42A0-B0AC-BCE9401A9B16}"/>
                  </a:ext>
                </a:extLst>
              </p:cNvPr>
              <p:cNvSpPr txBox="1"/>
              <p:nvPr/>
            </p:nvSpPr>
            <p:spPr>
              <a:xfrm>
                <a:off x="346187" y="1862675"/>
                <a:ext cx="6077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0m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825D8AF-8AE7-4EC8-A039-EEC5421DA661}"/>
                </a:ext>
              </a:extLst>
            </p:cNvPr>
            <p:cNvGrpSpPr/>
            <p:nvPr/>
          </p:nvGrpSpPr>
          <p:grpSpPr>
            <a:xfrm>
              <a:off x="1711201" y="1056899"/>
              <a:ext cx="1758924" cy="721857"/>
              <a:chOff x="1711201" y="1056899"/>
              <a:chExt cx="1758924" cy="721857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E367C70-0ABD-4260-9AFB-F96597C5982B}"/>
                  </a:ext>
                </a:extLst>
              </p:cNvPr>
              <p:cNvSpPr txBox="1"/>
              <p:nvPr/>
            </p:nvSpPr>
            <p:spPr>
              <a:xfrm>
                <a:off x="1711201" y="1056899"/>
                <a:ext cx="17589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Groundwater</a:t>
                </a:r>
              </a:p>
              <a:p>
                <a:pPr algn="ctr"/>
                <a:r>
                  <a:rPr 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Flow</a:t>
                </a:r>
              </a:p>
            </p:txBody>
          </p: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2236D045-1450-4949-B407-481687E99C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80859" y="1763417"/>
                <a:ext cx="1353475" cy="1533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77"/>
          <p:cNvGrpSpPr/>
          <p:nvPr/>
        </p:nvGrpSpPr>
        <p:grpSpPr>
          <a:xfrm>
            <a:off x="6517538" y="938983"/>
            <a:ext cx="2148283" cy="1630079"/>
            <a:chOff x="6517538" y="938983"/>
            <a:chExt cx="2148283" cy="1630079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7538" y="938983"/>
              <a:ext cx="2148283" cy="1630079"/>
            </a:xfrm>
            <a:prstGeom prst="rect">
              <a:avLst/>
            </a:prstGeom>
          </p:spPr>
        </p:pic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F2B2A03-12BA-40B5-9F0E-DF5A968C10CA}"/>
                </a:ext>
              </a:extLst>
            </p:cNvPr>
            <p:cNvCxnSpPr/>
            <p:nvPr/>
          </p:nvCxnSpPr>
          <p:spPr>
            <a:xfrm>
              <a:off x="6714384" y="1073991"/>
              <a:ext cx="1577009" cy="116914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795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19642" y="639147"/>
            <a:ext cx="8921727" cy="422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HIDOH, 2021,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Guidance Manual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Hawai‘i Department of Health, Office of Hazard Evaluation and Emergency Response, </a:t>
            </a:r>
          </a:p>
          <a:p>
            <a:pPr lvl="1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Sections 3-5: Sampling Theory &amp; DU-MIS (soil &amp; sediment)</a:t>
            </a:r>
          </a:p>
          <a:p>
            <a:pPr lvl="1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6: Groundwater and Surface Water Sampling</a:t>
            </a:r>
          </a:p>
          <a:p>
            <a:pPr marL="800100" lvl="1" indent="-115888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Revise to incorporate concepts of Systematic Planning (e.g., DUs)</a:t>
            </a:r>
          </a:p>
          <a:p>
            <a:pPr marL="800100" lvl="1" indent="-115888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Think about reliability of “single-increment” water samples</a:t>
            </a:r>
          </a:p>
          <a:p>
            <a:pPr lvl="1">
              <a:spcAft>
                <a:spcPts val="1800"/>
              </a:spcAft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7: Indoor Air and Soil Vapor Sampling (LVP)</a:t>
            </a:r>
          </a:p>
          <a:p>
            <a:pPr>
              <a:spcAft>
                <a:spcPts val="800"/>
              </a:spcAft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AAFCO, 2015,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Samples: Guidance on Obtaining Defensible Samples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Association of American Feed Control Officials.</a:t>
            </a:r>
          </a:p>
          <a:p>
            <a:pPr>
              <a:spcAft>
                <a:spcPts val="800"/>
              </a:spcAft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AAFCO, 2018,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Test Portions: Guidance on Obtaining Defensible Test Portions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Association of American Feed Control Officials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" y="50800"/>
            <a:ext cx="9144000" cy="602937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References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EB08C4-B206-4098-98C3-6DC2CE1146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35347" y="5416804"/>
            <a:ext cx="7117751" cy="762000"/>
          </a:xfrm>
          <a:prstGeom prst="rect">
            <a:avLst/>
          </a:prstGeom>
          <a:ln w="25400" cmpd="dbl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 eaLnBrk="1" fontAlgn="auto" hangingPunct="1">
              <a:spcAft>
                <a:spcPts val="0"/>
              </a:spcAf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HIDOH Recorded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Webinars:</a:t>
            </a:r>
          </a:p>
          <a:p>
            <a:pPr lvl="0" algn="ctr">
              <a:defRPr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https://health.hawaii.gov/heer/guidance/heer-webinars/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4976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FE56-12F5-4B3D-B278-F4E081AA3F28}" type="slidenum">
              <a:rPr lang="en-US" smtClean="0"/>
              <a:t>30</a:t>
            </a:fld>
            <a:endParaRPr lang="en-US"/>
          </a:p>
        </p:txBody>
      </p:sp>
      <p:sp>
        <p:nvSpPr>
          <p:cNvPr id="95" name="Text Box 1027">
            <a:extLst>
              <a:ext uri="{FF2B5EF4-FFF2-40B4-BE49-F238E27FC236}">
                <a16:creationId xmlns:a16="http://schemas.microsoft.com/office/drawing/2014/main" id="{9758EF0E-B163-47B9-8102-08929CF78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49" y="4582298"/>
            <a:ext cx="761393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Upper 5m of groundwater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assumed to be vulnerable to natural offsite flow and/or dewatering during future construction;</a:t>
            </a:r>
          </a:p>
          <a:p>
            <a:pPr marL="228600" indent="-228600">
              <a:buFontTx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Relatively small,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groundwater management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DU areas/volumes of groundwater designated for testing;</a:t>
            </a:r>
          </a:p>
          <a:p>
            <a:pPr marL="228600" indent="-228600">
              <a:buFontTx/>
              <a:buChar char="•"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Very common issue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in areas adjacent to water bodies.</a:t>
            </a:r>
          </a:p>
        </p:txBody>
      </p:sp>
      <p:sp>
        <p:nvSpPr>
          <p:cNvPr id="163" name="Title 1">
            <a:extLst>
              <a:ext uri="{FF2B5EF4-FFF2-40B4-BE49-F238E27FC236}">
                <a16:creationId xmlns:a16="http://schemas.microsoft.com/office/drawing/2014/main" id="{A7F479A3-E1CF-4FA4-8610-99B365EAAFCB}"/>
              </a:ext>
            </a:extLst>
          </p:cNvPr>
          <p:cNvSpPr txBox="1">
            <a:spLocks/>
          </p:cNvSpPr>
          <p:nvPr/>
        </p:nvSpPr>
        <p:spPr>
          <a:xfrm>
            <a:off x="152076" y="92139"/>
            <a:ext cx="8892208" cy="684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Water Discharge Risk DUs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(similar to typical placement of monitoring well screens)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517538" y="938983"/>
            <a:ext cx="2148283" cy="1630079"/>
            <a:chOff x="6517538" y="938983"/>
            <a:chExt cx="2148283" cy="163007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7538" y="938983"/>
              <a:ext cx="2148283" cy="1630079"/>
            </a:xfrm>
            <a:prstGeom prst="rect">
              <a:avLst/>
            </a:prstGeom>
          </p:spPr>
        </p:pic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1F2B2A03-12BA-40B5-9F0E-DF5A968C10CA}"/>
                </a:ext>
              </a:extLst>
            </p:cNvPr>
            <p:cNvCxnSpPr/>
            <p:nvPr/>
          </p:nvCxnSpPr>
          <p:spPr>
            <a:xfrm>
              <a:off x="6714384" y="1073991"/>
              <a:ext cx="1577009" cy="116914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9468341B-AC4C-4592-BAC5-726A0D9F4FF1}"/>
              </a:ext>
            </a:extLst>
          </p:cNvPr>
          <p:cNvSpPr txBox="1"/>
          <p:nvPr/>
        </p:nvSpPr>
        <p:spPr>
          <a:xfrm>
            <a:off x="2489202" y="2077465"/>
            <a:ext cx="974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DU-7A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9D7243F-7F04-47B1-A1AD-E10D0B0D8BC5}"/>
              </a:ext>
            </a:extLst>
          </p:cNvPr>
          <p:cNvCxnSpPr>
            <a:cxnSpLocks/>
          </p:cNvCxnSpPr>
          <p:nvPr/>
        </p:nvCxnSpPr>
        <p:spPr>
          <a:xfrm flipH="1" flipV="1">
            <a:off x="2986777" y="2434909"/>
            <a:ext cx="115330" cy="156965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556E7D36-DA56-47BC-859E-7019A656B416}"/>
              </a:ext>
            </a:extLst>
          </p:cNvPr>
          <p:cNvSpPr txBox="1"/>
          <p:nvPr/>
        </p:nvSpPr>
        <p:spPr>
          <a:xfrm>
            <a:off x="5589853" y="2127548"/>
            <a:ext cx="901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DU-9A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1179" y="765851"/>
            <a:ext cx="7390648" cy="3815364"/>
            <a:chOff x="301179" y="765851"/>
            <a:chExt cx="7390648" cy="381536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413DA84-E9A0-48DF-BDDD-025CDB9D19D4}"/>
                </a:ext>
              </a:extLst>
            </p:cNvPr>
            <p:cNvGrpSpPr/>
            <p:nvPr/>
          </p:nvGrpSpPr>
          <p:grpSpPr>
            <a:xfrm>
              <a:off x="301179" y="765851"/>
              <a:ext cx="6065412" cy="3815364"/>
              <a:chOff x="301179" y="765851"/>
              <a:chExt cx="6065412" cy="3815364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923815" y="2538155"/>
                <a:ext cx="5088082" cy="1754585"/>
              </a:xfrm>
              <a:prstGeom prst="rect">
                <a:avLst/>
              </a:prstGeom>
              <a:solidFill>
                <a:srgbClr val="66FF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930383" y="3008016"/>
                <a:ext cx="4188500" cy="867209"/>
              </a:xfrm>
              <a:custGeom>
                <a:avLst/>
                <a:gdLst>
                  <a:gd name="connsiteX0" fmla="*/ 0 w 4641850"/>
                  <a:gd name="connsiteY0" fmla="*/ 1092200 h 1092200"/>
                  <a:gd name="connsiteX1" fmla="*/ 0 w 4641850"/>
                  <a:gd name="connsiteY1" fmla="*/ 0 h 1092200"/>
                  <a:gd name="connsiteX2" fmla="*/ 4622800 w 4641850"/>
                  <a:gd name="connsiteY2" fmla="*/ 6350 h 1092200"/>
                  <a:gd name="connsiteX3" fmla="*/ 4641850 w 4641850"/>
                  <a:gd name="connsiteY3" fmla="*/ 1085850 h 1092200"/>
                  <a:gd name="connsiteX4" fmla="*/ 3848100 w 4641850"/>
                  <a:gd name="connsiteY4" fmla="*/ 1085850 h 1092200"/>
                  <a:gd name="connsiteX5" fmla="*/ 2768600 w 4641850"/>
                  <a:gd name="connsiteY5" fmla="*/ 666750 h 1092200"/>
                  <a:gd name="connsiteX6" fmla="*/ 1790700 w 4641850"/>
                  <a:gd name="connsiteY6" fmla="*/ 1079500 h 1092200"/>
                  <a:gd name="connsiteX7" fmla="*/ 0 w 4641850"/>
                  <a:gd name="connsiteY7" fmla="*/ 1092200 h 109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41850" h="1092200">
                    <a:moveTo>
                      <a:pt x="0" y="1092200"/>
                    </a:moveTo>
                    <a:lnTo>
                      <a:pt x="0" y="0"/>
                    </a:lnTo>
                    <a:lnTo>
                      <a:pt x="4622800" y="6350"/>
                    </a:lnTo>
                    <a:lnTo>
                      <a:pt x="4641850" y="1085850"/>
                    </a:lnTo>
                    <a:lnTo>
                      <a:pt x="3848100" y="1085850"/>
                    </a:lnTo>
                    <a:lnTo>
                      <a:pt x="2768600" y="666750"/>
                    </a:lnTo>
                    <a:lnTo>
                      <a:pt x="1790700" y="1079500"/>
                    </a:lnTo>
                    <a:lnTo>
                      <a:pt x="0" y="1092200"/>
                    </a:lnTo>
                    <a:close/>
                  </a:path>
                </a:pathLst>
              </a:custGeom>
              <a:solidFill>
                <a:schemeClr val="bg2">
                  <a:lumMod val="50000"/>
                  <a:alpha val="5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917490" y="3855058"/>
                <a:ext cx="5105271" cy="438646"/>
              </a:xfrm>
              <a:custGeom>
                <a:avLst/>
                <a:gdLst>
                  <a:gd name="connsiteX0" fmla="*/ 0 w 5683250"/>
                  <a:gd name="connsiteY0" fmla="*/ 520700 h 552450"/>
                  <a:gd name="connsiteX1" fmla="*/ 0 w 5683250"/>
                  <a:gd name="connsiteY1" fmla="*/ 228600 h 552450"/>
                  <a:gd name="connsiteX2" fmla="*/ 1828800 w 5683250"/>
                  <a:gd name="connsiteY2" fmla="*/ 228600 h 552450"/>
                  <a:gd name="connsiteX3" fmla="*/ 2787650 w 5683250"/>
                  <a:gd name="connsiteY3" fmla="*/ 0 h 552450"/>
                  <a:gd name="connsiteX4" fmla="*/ 3873500 w 5683250"/>
                  <a:gd name="connsiteY4" fmla="*/ 203200 h 552450"/>
                  <a:gd name="connsiteX5" fmla="*/ 5492750 w 5683250"/>
                  <a:gd name="connsiteY5" fmla="*/ 25400 h 552450"/>
                  <a:gd name="connsiteX6" fmla="*/ 5683250 w 5683250"/>
                  <a:gd name="connsiteY6" fmla="*/ 6350 h 552450"/>
                  <a:gd name="connsiteX7" fmla="*/ 5683250 w 5683250"/>
                  <a:gd name="connsiteY7" fmla="*/ 241300 h 552450"/>
                  <a:gd name="connsiteX8" fmla="*/ 5448300 w 5683250"/>
                  <a:gd name="connsiteY8" fmla="*/ 228600 h 552450"/>
                  <a:gd name="connsiteX9" fmla="*/ 3867150 w 5683250"/>
                  <a:gd name="connsiteY9" fmla="*/ 552450 h 552450"/>
                  <a:gd name="connsiteX10" fmla="*/ 2806700 w 5683250"/>
                  <a:gd name="connsiteY10" fmla="*/ 247650 h 552450"/>
                  <a:gd name="connsiteX11" fmla="*/ 1822450 w 5683250"/>
                  <a:gd name="connsiteY11" fmla="*/ 520700 h 552450"/>
                  <a:gd name="connsiteX12" fmla="*/ 0 w 5683250"/>
                  <a:gd name="connsiteY12" fmla="*/ 520700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83250" h="552450">
                    <a:moveTo>
                      <a:pt x="0" y="520700"/>
                    </a:moveTo>
                    <a:lnTo>
                      <a:pt x="0" y="228600"/>
                    </a:lnTo>
                    <a:lnTo>
                      <a:pt x="1828800" y="228600"/>
                    </a:lnTo>
                    <a:lnTo>
                      <a:pt x="2787650" y="0"/>
                    </a:lnTo>
                    <a:lnTo>
                      <a:pt x="3873500" y="203200"/>
                    </a:lnTo>
                    <a:lnTo>
                      <a:pt x="5492750" y="25400"/>
                    </a:lnTo>
                    <a:lnTo>
                      <a:pt x="5683250" y="6350"/>
                    </a:lnTo>
                    <a:lnTo>
                      <a:pt x="5683250" y="241300"/>
                    </a:lnTo>
                    <a:lnTo>
                      <a:pt x="5448300" y="228600"/>
                    </a:lnTo>
                    <a:lnTo>
                      <a:pt x="3867150" y="552450"/>
                    </a:lnTo>
                    <a:lnTo>
                      <a:pt x="2806700" y="247650"/>
                    </a:lnTo>
                    <a:lnTo>
                      <a:pt x="1822450" y="520700"/>
                    </a:lnTo>
                    <a:lnTo>
                      <a:pt x="0" y="520700"/>
                    </a:lnTo>
                    <a:close/>
                  </a:path>
                </a:pathLst>
              </a:custGeom>
              <a:solidFill>
                <a:schemeClr val="bg2">
                  <a:lumMod val="50000"/>
                  <a:alpha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928950" y="2045011"/>
                <a:ext cx="5088082" cy="223860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90865FE7-4239-4391-9A98-1F7D2A5A694E}"/>
                  </a:ext>
                </a:extLst>
              </p:cNvPr>
              <p:cNvGrpSpPr/>
              <p:nvPr/>
            </p:nvGrpSpPr>
            <p:grpSpPr>
              <a:xfrm>
                <a:off x="3910315" y="1254636"/>
                <a:ext cx="1375157" cy="786538"/>
                <a:chOff x="3910315" y="1271728"/>
                <a:chExt cx="1375157" cy="786538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D010B294-FB2D-4B37-9C42-D228AA5993CF}"/>
                    </a:ext>
                  </a:extLst>
                </p:cNvPr>
                <p:cNvSpPr/>
                <p:nvPr/>
              </p:nvSpPr>
              <p:spPr>
                <a:xfrm>
                  <a:off x="4116588" y="1513740"/>
                  <a:ext cx="962610" cy="54452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" name="Isosceles Triangle 51">
                  <a:extLst>
                    <a:ext uri="{FF2B5EF4-FFF2-40B4-BE49-F238E27FC236}">
                      <a16:creationId xmlns:a16="http://schemas.microsoft.com/office/drawing/2014/main" id="{CBC96416-5AE9-4E89-9A20-3D3D01070440}"/>
                    </a:ext>
                  </a:extLst>
                </p:cNvPr>
                <p:cNvSpPr/>
                <p:nvPr/>
              </p:nvSpPr>
              <p:spPr>
                <a:xfrm>
                  <a:off x="3910315" y="1271728"/>
                  <a:ext cx="1375157" cy="242012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4D5F711C-BF4F-45A5-BB63-4F92936404A7}"/>
                  </a:ext>
                </a:extLst>
              </p:cNvPr>
              <p:cNvSpPr txBox="1"/>
              <p:nvPr/>
            </p:nvSpPr>
            <p:spPr>
              <a:xfrm>
                <a:off x="4068425" y="2079481"/>
                <a:ext cx="9459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DU-1A</a:t>
                </a: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6A821D7F-36DE-4320-9392-63F3D3928BBA}"/>
                  </a:ext>
                </a:extLst>
              </p:cNvPr>
              <p:cNvSpPr txBox="1"/>
              <p:nvPr/>
            </p:nvSpPr>
            <p:spPr>
              <a:xfrm>
                <a:off x="3264454" y="2070837"/>
                <a:ext cx="9742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DU-3A</a:t>
                </a: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8321148B-0BC8-47E6-A8CD-949B3F60BB23}"/>
                  </a:ext>
                </a:extLst>
              </p:cNvPr>
              <p:cNvSpPr txBox="1"/>
              <p:nvPr/>
            </p:nvSpPr>
            <p:spPr>
              <a:xfrm>
                <a:off x="4880860" y="2094416"/>
                <a:ext cx="9014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DU-5A</a:t>
                </a:r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E37E5018-4BAB-4A49-B946-127E77266C41}"/>
                  </a:ext>
                </a:extLst>
              </p:cNvPr>
              <p:cNvSpPr/>
              <p:nvPr/>
            </p:nvSpPr>
            <p:spPr>
              <a:xfrm>
                <a:off x="2218431" y="2031367"/>
                <a:ext cx="627829" cy="7327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Left Brace 198">
                <a:extLst>
                  <a:ext uri="{FF2B5EF4-FFF2-40B4-BE49-F238E27FC236}">
                    <a16:creationId xmlns:a16="http://schemas.microsoft.com/office/drawing/2014/main" id="{D7F60149-6B4B-466D-B09B-147D585A2CD9}"/>
                  </a:ext>
                </a:extLst>
              </p:cNvPr>
              <p:cNvSpPr/>
              <p:nvPr/>
            </p:nvSpPr>
            <p:spPr>
              <a:xfrm rot="10800000">
                <a:off x="6087950" y="2526590"/>
                <a:ext cx="165538" cy="219059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09EA2324-8B54-4438-AC7D-4F9A11081119}"/>
                  </a:ext>
                </a:extLst>
              </p:cNvPr>
              <p:cNvSpPr txBox="1"/>
              <p:nvPr/>
            </p:nvSpPr>
            <p:spPr>
              <a:xfrm>
                <a:off x="4607667" y="765851"/>
                <a:ext cx="17589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Former Dry Cleaner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DED82A0-BD11-42A0-B0AC-BCE9401A9B16}"/>
                  </a:ext>
                </a:extLst>
              </p:cNvPr>
              <p:cNvSpPr txBox="1"/>
              <p:nvPr/>
            </p:nvSpPr>
            <p:spPr>
              <a:xfrm>
                <a:off x="1422808" y="3348458"/>
                <a:ext cx="9526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Aquifer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DED82A0-BD11-42A0-B0AC-BCE9401A9B16}"/>
                  </a:ext>
                </a:extLst>
              </p:cNvPr>
              <p:cNvSpPr txBox="1"/>
              <p:nvPr/>
            </p:nvSpPr>
            <p:spPr>
              <a:xfrm>
                <a:off x="1004062" y="2589909"/>
                <a:ext cx="17828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Sand/Silt/Clay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DED82A0-BD11-42A0-B0AC-BCE9401A9B16}"/>
                  </a:ext>
                </a:extLst>
              </p:cNvPr>
              <p:cNvSpPr txBox="1"/>
              <p:nvPr/>
            </p:nvSpPr>
            <p:spPr>
              <a:xfrm>
                <a:off x="968450" y="2955956"/>
                <a:ext cx="17828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Sand/gravel</a:t>
                </a:r>
              </a:p>
            </p:txBody>
          </p:sp>
          <p:sp>
            <p:nvSpPr>
              <p:cNvPr id="10" name="Isosceles Triangle 9"/>
              <p:cNvSpPr/>
              <p:nvPr/>
            </p:nvSpPr>
            <p:spPr>
              <a:xfrm rot="10800000">
                <a:off x="1028259" y="2367820"/>
                <a:ext cx="137515" cy="121005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DED82A0-BD11-42A0-B0AC-BCE9401A9B16}"/>
                  </a:ext>
                </a:extLst>
              </p:cNvPr>
              <p:cNvSpPr txBox="1"/>
              <p:nvPr/>
            </p:nvSpPr>
            <p:spPr>
              <a:xfrm>
                <a:off x="848086" y="4211883"/>
                <a:ext cx="14849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 to scale</a:t>
                </a: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3572142" y="2525551"/>
                <a:ext cx="1786071" cy="244153"/>
                <a:chOff x="3572142" y="2497426"/>
                <a:chExt cx="1786071" cy="574862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3572142" y="2519250"/>
                  <a:ext cx="572568" cy="552037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4153255" y="2517826"/>
                  <a:ext cx="948583" cy="554462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5097891" y="2497426"/>
                  <a:ext cx="260322" cy="573790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74" name="Straight Arrow Connector 173">
                <a:extLst>
                  <a:ext uri="{FF2B5EF4-FFF2-40B4-BE49-F238E27FC236}">
                    <a16:creationId xmlns:a16="http://schemas.microsoft.com/office/drawing/2014/main" id="{482C2BFF-5DB4-4083-9702-13200DD862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62029" y="2428281"/>
                <a:ext cx="115330" cy="15696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482C2BFF-5DB4-4083-9702-13200DD862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542545" y="2424887"/>
                <a:ext cx="115330" cy="15696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482C2BFF-5DB4-4083-9702-13200DD862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63121" y="2421014"/>
                <a:ext cx="50709" cy="19210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18"/>
              <p:cNvGrpSpPr/>
              <p:nvPr/>
            </p:nvGrpSpPr>
            <p:grpSpPr>
              <a:xfrm>
                <a:off x="301179" y="1862675"/>
                <a:ext cx="652779" cy="2557111"/>
                <a:chOff x="301179" y="1862675"/>
                <a:chExt cx="652779" cy="2557111"/>
              </a:xfrm>
            </p:grpSpPr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1DED82A0-BD11-42A0-B0AC-BCE9401A9B16}"/>
                    </a:ext>
                  </a:extLst>
                </p:cNvPr>
                <p:cNvSpPr txBox="1"/>
                <p:nvPr/>
              </p:nvSpPr>
              <p:spPr>
                <a:xfrm>
                  <a:off x="302862" y="2816707"/>
                  <a:ext cx="60777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20m</a:t>
                  </a: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1DED82A0-BD11-42A0-B0AC-BCE9401A9B16}"/>
                    </a:ext>
                  </a:extLst>
                </p:cNvPr>
                <p:cNvSpPr txBox="1"/>
                <p:nvPr/>
              </p:nvSpPr>
              <p:spPr>
                <a:xfrm>
                  <a:off x="302607" y="2318502"/>
                  <a:ext cx="60777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5m</a:t>
                  </a:r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1DED82A0-BD11-42A0-B0AC-BCE9401A9B16}"/>
                    </a:ext>
                  </a:extLst>
                </p:cNvPr>
                <p:cNvSpPr txBox="1"/>
                <p:nvPr/>
              </p:nvSpPr>
              <p:spPr>
                <a:xfrm>
                  <a:off x="301179" y="3616041"/>
                  <a:ext cx="60777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40m</a:t>
                  </a:r>
                </a:p>
              </p:txBody>
            </p:sp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1DED82A0-BD11-42A0-B0AC-BCE9401A9B16}"/>
                    </a:ext>
                  </a:extLst>
                </p:cNvPr>
                <p:cNvSpPr txBox="1"/>
                <p:nvPr/>
              </p:nvSpPr>
              <p:spPr>
                <a:xfrm>
                  <a:off x="316843" y="4050454"/>
                  <a:ext cx="60777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50m</a:t>
                  </a: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1DED82A0-BD11-42A0-B0AC-BCE9401A9B16}"/>
                    </a:ext>
                  </a:extLst>
                </p:cNvPr>
                <p:cNvSpPr txBox="1"/>
                <p:nvPr/>
              </p:nvSpPr>
              <p:spPr>
                <a:xfrm>
                  <a:off x="346187" y="1862675"/>
                  <a:ext cx="60777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0m</a:t>
                  </a:r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D7D81022-ABA0-4463-A8C7-D09A985F301E}"/>
                  </a:ext>
                </a:extLst>
              </p:cNvPr>
              <p:cNvGrpSpPr/>
              <p:nvPr/>
            </p:nvGrpSpPr>
            <p:grpSpPr>
              <a:xfrm>
                <a:off x="1711201" y="1056899"/>
                <a:ext cx="1758924" cy="721857"/>
                <a:chOff x="1711201" y="1056899"/>
                <a:chExt cx="1758924" cy="721857"/>
              </a:xfrm>
            </p:grpSpPr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442CEF49-8625-428A-B779-3ACF7454617B}"/>
                    </a:ext>
                  </a:extLst>
                </p:cNvPr>
                <p:cNvSpPr txBox="1"/>
                <p:nvPr/>
              </p:nvSpPr>
              <p:spPr>
                <a:xfrm>
                  <a:off x="1711201" y="1056899"/>
                  <a:ext cx="175892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Groundwater</a:t>
                  </a:r>
                </a:p>
                <a:p>
                  <a:pPr algn="ctr"/>
                  <a:r>
                    <a:rPr lang="en-US" sz="20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Flow</a:t>
                  </a:r>
                </a:p>
              </p:txBody>
            </p:sp>
            <p:cxnSp>
              <p:nvCxnSpPr>
                <p:cNvPr id="62" name="Straight Arrow Connector 61">
                  <a:extLst>
                    <a:ext uri="{FF2B5EF4-FFF2-40B4-BE49-F238E27FC236}">
                      <a16:creationId xmlns:a16="http://schemas.microsoft.com/office/drawing/2014/main" id="{E24F6825-C122-4E1B-8170-1F5DCA023A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880859" y="1763417"/>
                  <a:ext cx="1353475" cy="15339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18E866A-7E13-4B3C-A440-C29DAB002826}"/>
                </a:ext>
              </a:extLst>
            </p:cNvPr>
            <p:cNvSpPr txBox="1"/>
            <p:nvPr/>
          </p:nvSpPr>
          <p:spPr>
            <a:xfrm>
              <a:off x="6202864" y="2464930"/>
              <a:ext cx="14889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Dewatering Zone</a:t>
              </a: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B7E133D2-386B-49C5-973E-4C8036343429}"/>
              </a:ext>
            </a:extLst>
          </p:cNvPr>
          <p:cNvSpPr/>
          <p:nvPr/>
        </p:nvSpPr>
        <p:spPr>
          <a:xfrm>
            <a:off x="2822526" y="2529123"/>
            <a:ext cx="745834" cy="2436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76F7C5C-1486-4B76-AC53-3B2E9F4AE1D5}"/>
              </a:ext>
            </a:extLst>
          </p:cNvPr>
          <p:cNvCxnSpPr>
            <a:cxnSpLocks/>
          </p:cNvCxnSpPr>
          <p:nvPr/>
        </p:nvCxnSpPr>
        <p:spPr>
          <a:xfrm flipV="1">
            <a:off x="5691691" y="2471216"/>
            <a:ext cx="258247" cy="190954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476E6FC1-1A8C-4075-9CA9-EDD214C54A42}"/>
              </a:ext>
            </a:extLst>
          </p:cNvPr>
          <p:cNvSpPr/>
          <p:nvPr/>
        </p:nvSpPr>
        <p:spPr>
          <a:xfrm>
            <a:off x="5372299" y="2536373"/>
            <a:ext cx="658170" cy="233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0276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FE56-12F5-4B3D-B278-F4E081AA3F28}" type="slidenum">
              <a:rPr lang="en-US" smtClean="0"/>
              <a:t>31</a:t>
            </a:fld>
            <a:endParaRPr lang="en-US"/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17725403-4C15-42CE-BB45-C05ACBF38793}"/>
              </a:ext>
            </a:extLst>
          </p:cNvPr>
          <p:cNvSpPr txBox="1">
            <a:spLocks/>
          </p:cNvSpPr>
          <p:nvPr/>
        </p:nvSpPr>
        <p:spPr>
          <a:xfrm>
            <a:off x="152076" y="92139"/>
            <a:ext cx="8892208" cy="709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Remediation-Based DUs – Optimization of Treatment</a:t>
            </a:r>
          </a:p>
        </p:txBody>
      </p:sp>
      <p:sp>
        <p:nvSpPr>
          <p:cNvPr id="105" name="Text Box 1027">
            <a:extLst>
              <a:ext uri="{FF2B5EF4-FFF2-40B4-BE49-F238E27FC236}">
                <a16:creationId xmlns:a16="http://schemas.microsoft.com/office/drawing/2014/main" id="{BEC0CE93-A9FF-4793-9170-C3B03AE49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4582298"/>
            <a:ext cx="78867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DUs designated to monitor results of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in situ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remediation;</a:t>
            </a:r>
          </a:p>
          <a:p>
            <a:pPr marL="228600" indent="-228600">
              <a:buFontTx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Treatment focused in DUs 1A, 1B and 1C;</a:t>
            </a:r>
          </a:p>
          <a:p>
            <a:pPr marL="228600" indent="-228600">
              <a:buFontTx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Other DU areas/volumes used for monitoring (some DUs combined);</a:t>
            </a:r>
          </a:p>
          <a:p>
            <a:pPr marL="228600" indent="-228600">
              <a:buFontTx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Other DUs used to monitor effectiveness of treatment.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6517538" y="938983"/>
            <a:ext cx="2148283" cy="1630079"/>
            <a:chOff x="6517538" y="938983"/>
            <a:chExt cx="2148283" cy="1630079"/>
          </a:xfrm>
        </p:grpSpPr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7538" y="938983"/>
              <a:ext cx="2148283" cy="1630079"/>
            </a:xfrm>
            <a:prstGeom prst="rect">
              <a:avLst/>
            </a:prstGeom>
          </p:spPr>
        </p:pic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F2B2A03-12BA-40B5-9F0E-DF5A968C10CA}"/>
                </a:ext>
              </a:extLst>
            </p:cNvPr>
            <p:cNvCxnSpPr/>
            <p:nvPr/>
          </p:nvCxnSpPr>
          <p:spPr>
            <a:xfrm>
              <a:off x="6714384" y="1073991"/>
              <a:ext cx="1577009" cy="116914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A14FA12-E348-4991-8277-D17E6BC50011}"/>
              </a:ext>
            </a:extLst>
          </p:cNvPr>
          <p:cNvGrpSpPr/>
          <p:nvPr/>
        </p:nvGrpSpPr>
        <p:grpSpPr>
          <a:xfrm>
            <a:off x="326816" y="810524"/>
            <a:ext cx="8188534" cy="3771774"/>
            <a:chOff x="326816" y="810524"/>
            <a:chExt cx="8188534" cy="3771774"/>
          </a:xfrm>
        </p:grpSpPr>
        <p:grpSp>
          <p:nvGrpSpPr>
            <p:cNvPr id="11" name="Group 10"/>
            <p:cNvGrpSpPr/>
            <p:nvPr/>
          </p:nvGrpSpPr>
          <p:grpSpPr>
            <a:xfrm>
              <a:off x="326816" y="810524"/>
              <a:ext cx="8188534" cy="3771774"/>
              <a:chOff x="326816" y="810524"/>
              <a:chExt cx="8188534" cy="3771774"/>
            </a:xfrm>
          </p:grpSpPr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70B46CA8-D9DA-4480-B9DD-EBAC3E6762A0}"/>
                  </a:ext>
                </a:extLst>
              </p:cNvPr>
              <p:cNvSpPr txBox="1"/>
              <p:nvPr/>
            </p:nvSpPr>
            <p:spPr>
              <a:xfrm>
                <a:off x="4794245" y="810524"/>
                <a:ext cx="17589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Former Dry Cleaner</a:t>
                </a: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326816" y="1272811"/>
                <a:ext cx="8188534" cy="3309487"/>
                <a:chOff x="301179" y="1271728"/>
                <a:chExt cx="8188534" cy="3309487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928950" y="2529035"/>
                  <a:ext cx="5088082" cy="1754585"/>
                </a:xfrm>
                <a:prstGeom prst="rect">
                  <a:avLst/>
                </a:prstGeom>
                <a:solidFill>
                  <a:srgbClr val="66FF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930383" y="3008016"/>
                  <a:ext cx="4188500" cy="867209"/>
                </a:xfrm>
                <a:custGeom>
                  <a:avLst/>
                  <a:gdLst>
                    <a:gd name="connsiteX0" fmla="*/ 0 w 4641850"/>
                    <a:gd name="connsiteY0" fmla="*/ 1092200 h 1092200"/>
                    <a:gd name="connsiteX1" fmla="*/ 0 w 4641850"/>
                    <a:gd name="connsiteY1" fmla="*/ 0 h 1092200"/>
                    <a:gd name="connsiteX2" fmla="*/ 4622800 w 4641850"/>
                    <a:gd name="connsiteY2" fmla="*/ 6350 h 1092200"/>
                    <a:gd name="connsiteX3" fmla="*/ 4641850 w 4641850"/>
                    <a:gd name="connsiteY3" fmla="*/ 1085850 h 1092200"/>
                    <a:gd name="connsiteX4" fmla="*/ 3848100 w 4641850"/>
                    <a:gd name="connsiteY4" fmla="*/ 1085850 h 1092200"/>
                    <a:gd name="connsiteX5" fmla="*/ 2768600 w 4641850"/>
                    <a:gd name="connsiteY5" fmla="*/ 666750 h 1092200"/>
                    <a:gd name="connsiteX6" fmla="*/ 1790700 w 4641850"/>
                    <a:gd name="connsiteY6" fmla="*/ 1079500 h 1092200"/>
                    <a:gd name="connsiteX7" fmla="*/ 0 w 4641850"/>
                    <a:gd name="connsiteY7" fmla="*/ 1092200 h 109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41850" h="1092200">
                      <a:moveTo>
                        <a:pt x="0" y="1092200"/>
                      </a:moveTo>
                      <a:lnTo>
                        <a:pt x="0" y="0"/>
                      </a:lnTo>
                      <a:lnTo>
                        <a:pt x="4622800" y="6350"/>
                      </a:lnTo>
                      <a:lnTo>
                        <a:pt x="4641850" y="1085850"/>
                      </a:lnTo>
                      <a:lnTo>
                        <a:pt x="3848100" y="1085850"/>
                      </a:lnTo>
                      <a:lnTo>
                        <a:pt x="2768600" y="666750"/>
                      </a:lnTo>
                      <a:lnTo>
                        <a:pt x="1790700" y="1079500"/>
                      </a:lnTo>
                      <a:lnTo>
                        <a:pt x="0" y="1092200"/>
                      </a:lnTo>
                      <a:close/>
                    </a:path>
                  </a:pathLst>
                </a:custGeom>
                <a:solidFill>
                  <a:schemeClr val="bg2">
                    <a:lumMod val="50000"/>
                    <a:alpha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917490" y="3855058"/>
                  <a:ext cx="5105271" cy="438646"/>
                </a:xfrm>
                <a:custGeom>
                  <a:avLst/>
                  <a:gdLst>
                    <a:gd name="connsiteX0" fmla="*/ 0 w 5683250"/>
                    <a:gd name="connsiteY0" fmla="*/ 520700 h 552450"/>
                    <a:gd name="connsiteX1" fmla="*/ 0 w 5683250"/>
                    <a:gd name="connsiteY1" fmla="*/ 228600 h 552450"/>
                    <a:gd name="connsiteX2" fmla="*/ 1828800 w 5683250"/>
                    <a:gd name="connsiteY2" fmla="*/ 228600 h 552450"/>
                    <a:gd name="connsiteX3" fmla="*/ 2787650 w 5683250"/>
                    <a:gd name="connsiteY3" fmla="*/ 0 h 552450"/>
                    <a:gd name="connsiteX4" fmla="*/ 3873500 w 5683250"/>
                    <a:gd name="connsiteY4" fmla="*/ 203200 h 552450"/>
                    <a:gd name="connsiteX5" fmla="*/ 5492750 w 5683250"/>
                    <a:gd name="connsiteY5" fmla="*/ 25400 h 552450"/>
                    <a:gd name="connsiteX6" fmla="*/ 5683250 w 5683250"/>
                    <a:gd name="connsiteY6" fmla="*/ 6350 h 552450"/>
                    <a:gd name="connsiteX7" fmla="*/ 5683250 w 5683250"/>
                    <a:gd name="connsiteY7" fmla="*/ 241300 h 552450"/>
                    <a:gd name="connsiteX8" fmla="*/ 5448300 w 5683250"/>
                    <a:gd name="connsiteY8" fmla="*/ 228600 h 552450"/>
                    <a:gd name="connsiteX9" fmla="*/ 3867150 w 5683250"/>
                    <a:gd name="connsiteY9" fmla="*/ 552450 h 552450"/>
                    <a:gd name="connsiteX10" fmla="*/ 2806700 w 5683250"/>
                    <a:gd name="connsiteY10" fmla="*/ 247650 h 552450"/>
                    <a:gd name="connsiteX11" fmla="*/ 1822450 w 5683250"/>
                    <a:gd name="connsiteY11" fmla="*/ 520700 h 552450"/>
                    <a:gd name="connsiteX12" fmla="*/ 0 w 5683250"/>
                    <a:gd name="connsiteY12" fmla="*/ 520700 h 552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683250" h="552450">
                      <a:moveTo>
                        <a:pt x="0" y="520700"/>
                      </a:moveTo>
                      <a:lnTo>
                        <a:pt x="0" y="228600"/>
                      </a:lnTo>
                      <a:lnTo>
                        <a:pt x="1828800" y="228600"/>
                      </a:lnTo>
                      <a:lnTo>
                        <a:pt x="2787650" y="0"/>
                      </a:lnTo>
                      <a:lnTo>
                        <a:pt x="3873500" y="203200"/>
                      </a:lnTo>
                      <a:lnTo>
                        <a:pt x="5492750" y="25400"/>
                      </a:lnTo>
                      <a:lnTo>
                        <a:pt x="5683250" y="6350"/>
                      </a:lnTo>
                      <a:lnTo>
                        <a:pt x="5683250" y="241300"/>
                      </a:lnTo>
                      <a:lnTo>
                        <a:pt x="5448300" y="228600"/>
                      </a:lnTo>
                      <a:lnTo>
                        <a:pt x="3867150" y="552450"/>
                      </a:lnTo>
                      <a:lnTo>
                        <a:pt x="2806700" y="247650"/>
                      </a:lnTo>
                      <a:lnTo>
                        <a:pt x="1822450" y="520700"/>
                      </a:lnTo>
                      <a:lnTo>
                        <a:pt x="0" y="520700"/>
                      </a:lnTo>
                      <a:close/>
                    </a:path>
                  </a:pathLst>
                </a:custGeom>
                <a:solidFill>
                  <a:schemeClr val="bg2">
                    <a:lumMod val="50000"/>
                    <a:alpha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4A4CB755-2DAD-439E-9CBF-DE52381BDC79}"/>
                    </a:ext>
                  </a:extLst>
                </p:cNvPr>
                <p:cNvGrpSpPr/>
                <p:nvPr/>
              </p:nvGrpSpPr>
              <p:grpSpPr>
                <a:xfrm>
                  <a:off x="3910315" y="1271728"/>
                  <a:ext cx="1375157" cy="786538"/>
                  <a:chOff x="3910315" y="1271728"/>
                  <a:chExt cx="1375157" cy="786538"/>
                </a:xfrm>
              </p:grpSpPr>
              <p:sp>
                <p:nvSpPr>
                  <p:cNvPr id="18" name="Rectangle 17"/>
                  <p:cNvSpPr/>
                  <p:nvPr/>
                </p:nvSpPr>
                <p:spPr>
                  <a:xfrm>
                    <a:off x="4116588" y="1513740"/>
                    <a:ext cx="962610" cy="544526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9" name="Isosceles Triangle 18"/>
                  <p:cNvSpPr/>
                  <p:nvPr/>
                </p:nvSpPr>
                <p:spPr>
                  <a:xfrm>
                    <a:off x="3910315" y="1271728"/>
                    <a:ext cx="1375157" cy="242012"/>
                  </a:xfrm>
                  <a:prstGeom prst="triangl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5" name="Rectangle 4"/>
                <p:cNvSpPr/>
                <p:nvPr/>
              </p:nvSpPr>
              <p:spPr>
                <a:xfrm>
                  <a:off x="928950" y="2045011"/>
                  <a:ext cx="5088082" cy="223860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AD4DE835-4E05-4617-AE3C-B2EE8C384B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301" y="2997864"/>
                  <a:ext cx="13891" cy="75250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472CB472-AC44-4ABA-B990-036C6ED684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33009" y="3008016"/>
                  <a:ext cx="0" cy="742349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8" name="Isosceles Triangle 117">
                  <a:extLst>
                    <a:ext uri="{FF2B5EF4-FFF2-40B4-BE49-F238E27FC236}">
                      <a16:creationId xmlns:a16="http://schemas.microsoft.com/office/drawing/2014/main" id="{F7A66E7F-8CDB-406E-94C9-668CFF6C9DFD}"/>
                    </a:ext>
                  </a:extLst>
                </p:cNvPr>
                <p:cNvSpPr/>
                <p:nvPr/>
              </p:nvSpPr>
              <p:spPr>
                <a:xfrm rot="10800000">
                  <a:off x="1002621" y="2410550"/>
                  <a:ext cx="137515" cy="121005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A92F7E05-0FC3-43EC-AE64-050D5FB69CBA}"/>
                    </a:ext>
                  </a:extLst>
                </p:cNvPr>
                <p:cNvSpPr txBox="1"/>
                <p:nvPr/>
              </p:nvSpPr>
              <p:spPr>
                <a:xfrm>
                  <a:off x="4194907" y="3162027"/>
                  <a:ext cx="8427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1C</a:t>
                  </a:r>
                </a:p>
              </p:txBody>
            </p:sp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46411A3D-F262-41BE-A252-2036C09123F3}"/>
                    </a:ext>
                  </a:extLst>
                </p:cNvPr>
                <p:cNvSpPr txBox="1"/>
                <p:nvPr/>
              </p:nvSpPr>
              <p:spPr>
                <a:xfrm>
                  <a:off x="3484243" y="3132792"/>
                  <a:ext cx="6921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3C</a:t>
                  </a:r>
                </a:p>
              </p:txBody>
            </p:sp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A205EB09-FCA8-4F79-A152-EA4B94689BD6}"/>
                    </a:ext>
                  </a:extLst>
                </p:cNvPr>
                <p:cNvSpPr txBox="1"/>
                <p:nvPr/>
              </p:nvSpPr>
              <p:spPr>
                <a:xfrm>
                  <a:off x="2717550" y="3129381"/>
                  <a:ext cx="9526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7C</a:t>
                  </a:r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639B49FE-7E31-486E-A13E-CC8E6E03C9E4}"/>
                    </a:ext>
                  </a:extLst>
                </p:cNvPr>
                <p:cNvSpPr/>
                <p:nvPr/>
              </p:nvSpPr>
              <p:spPr>
                <a:xfrm>
                  <a:off x="928950" y="2045011"/>
                  <a:ext cx="5088082" cy="223860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93EE2516-9240-4A64-922F-975F6B96412D}"/>
                    </a:ext>
                  </a:extLst>
                </p:cNvPr>
                <p:cNvSpPr/>
                <p:nvPr/>
              </p:nvSpPr>
              <p:spPr>
                <a:xfrm>
                  <a:off x="2218431" y="2031367"/>
                  <a:ext cx="627829" cy="73276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Rectangle 3"/>
                <p:cNvSpPr/>
                <p:nvPr/>
              </p:nvSpPr>
              <p:spPr>
                <a:xfrm>
                  <a:off x="5300870" y="3019359"/>
                  <a:ext cx="716162" cy="851886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1DED82A0-BD11-42A0-B0AC-BCE9401A9B16}"/>
                    </a:ext>
                  </a:extLst>
                </p:cNvPr>
                <p:cNvSpPr txBox="1"/>
                <p:nvPr/>
              </p:nvSpPr>
              <p:spPr>
                <a:xfrm>
                  <a:off x="968450" y="2955956"/>
                  <a:ext cx="17828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Sand/gravel</a:t>
                  </a: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1DED82A0-BD11-42A0-B0AC-BCE9401A9B16}"/>
                    </a:ext>
                  </a:extLst>
                </p:cNvPr>
                <p:cNvSpPr txBox="1"/>
                <p:nvPr/>
              </p:nvSpPr>
              <p:spPr>
                <a:xfrm>
                  <a:off x="1004062" y="2589909"/>
                  <a:ext cx="17828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Sand/Silt/Clay</a:t>
                  </a: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5298393" y="2522029"/>
                  <a:ext cx="717249" cy="493350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4105323" y="2520265"/>
                  <a:ext cx="1013608" cy="48785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D7C1F68E-8521-4453-AE2D-34EFA11963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65007" y="3019359"/>
                  <a:ext cx="0" cy="58103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Rectangle 76"/>
                <p:cNvSpPr/>
                <p:nvPr/>
              </p:nvSpPr>
              <p:spPr>
                <a:xfrm>
                  <a:off x="3579998" y="2521009"/>
                  <a:ext cx="536590" cy="478280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A92F7E05-0FC3-43EC-AE64-050D5FB69CBA}"/>
                    </a:ext>
                  </a:extLst>
                </p:cNvPr>
                <p:cNvSpPr txBox="1"/>
                <p:nvPr/>
              </p:nvSpPr>
              <p:spPr>
                <a:xfrm>
                  <a:off x="5400823" y="3203480"/>
                  <a:ext cx="5316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9C</a:t>
                  </a: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837626" y="2519584"/>
                  <a:ext cx="727661" cy="478280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 13"/>
                <p:cNvSpPr/>
                <p:nvPr/>
              </p:nvSpPr>
              <p:spPr>
                <a:xfrm>
                  <a:off x="2820112" y="3529413"/>
                  <a:ext cx="2290273" cy="333286"/>
                </a:xfrm>
                <a:custGeom>
                  <a:avLst/>
                  <a:gdLst>
                    <a:gd name="connsiteX0" fmla="*/ 0 w 2290273"/>
                    <a:gd name="connsiteY0" fmla="*/ 247828 h 333286"/>
                    <a:gd name="connsiteX1" fmla="*/ 615297 w 2290273"/>
                    <a:gd name="connsiteY1" fmla="*/ 0 h 333286"/>
                    <a:gd name="connsiteX2" fmla="*/ 1598064 w 2290273"/>
                    <a:gd name="connsiteY2" fmla="*/ 333286 h 333286"/>
                    <a:gd name="connsiteX3" fmla="*/ 2290273 w 2290273"/>
                    <a:gd name="connsiteY3" fmla="*/ 333286 h 333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90273" h="333286">
                      <a:moveTo>
                        <a:pt x="0" y="247828"/>
                      </a:moveTo>
                      <a:lnTo>
                        <a:pt x="615297" y="0"/>
                      </a:lnTo>
                      <a:lnTo>
                        <a:pt x="1598064" y="333286"/>
                      </a:lnTo>
                      <a:lnTo>
                        <a:pt x="2290273" y="333286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5109081" y="2521009"/>
                  <a:ext cx="206403" cy="481979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1DED82A0-BD11-42A0-B0AC-BCE9401A9B16}"/>
                    </a:ext>
                  </a:extLst>
                </p:cNvPr>
                <p:cNvSpPr txBox="1"/>
                <p:nvPr/>
              </p:nvSpPr>
              <p:spPr>
                <a:xfrm>
                  <a:off x="848086" y="4211883"/>
                  <a:ext cx="14849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Not to scale</a:t>
                  </a:r>
                </a:p>
              </p:txBody>
            </p:sp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4D5F711C-BF4F-45A5-BB63-4F92936404A7}"/>
                    </a:ext>
                  </a:extLst>
                </p:cNvPr>
                <p:cNvSpPr txBox="1"/>
                <p:nvPr/>
              </p:nvSpPr>
              <p:spPr>
                <a:xfrm>
                  <a:off x="4068425" y="2079481"/>
                  <a:ext cx="9459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DU-1A</a:t>
                  </a:r>
                </a:p>
              </p:txBody>
            </p: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6A821D7F-36DE-4320-9392-63F3D3928BBA}"/>
                    </a:ext>
                  </a:extLst>
                </p:cNvPr>
                <p:cNvSpPr txBox="1"/>
                <p:nvPr/>
              </p:nvSpPr>
              <p:spPr>
                <a:xfrm>
                  <a:off x="3264454" y="2070837"/>
                  <a:ext cx="9742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DU-3A</a:t>
                  </a:r>
                </a:p>
              </p:txBody>
            </p:sp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8321148B-0BC8-47E6-A8CD-949B3F60BB23}"/>
                    </a:ext>
                  </a:extLst>
                </p:cNvPr>
                <p:cNvSpPr txBox="1"/>
                <p:nvPr/>
              </p:nvSpPr>
              <p:spPr>
                <a:xfrm>
                  <a:off x="4880860" y="2085870"/>
                  <a:ext cx="90149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DU-5A</a:t>
                  </a:r>
                </a:p>
              </p:txBody>
            </p:sp>
            <p:cxnSp>
              <p:nvCxnSpPr>
                <p:cNvPr id="117" name="Straight Arrow Connector 116">
                  <a:extLst>
                    <a:ext uri="{FF2B5EF4-FFF2-40B4-BE49-F238E27FC236}">
                      <a16:creationId xmlns:a16="http://schemas.microsoft.com/office/drawing/2014/main" id="{482C2BFF-5DB4-4083-9702-13200DD862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762029" y="2428281"/>
                  <a:ext cx="115330" cy="15696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Arrow Connector 118">
                  <a:extLst>
                    <a:ext uri="{FF2B5EF4-FFF2-40B4-BE49-F238E27FC236}">
                      <a16:creationId xmlns:a16="http://schemas.microsoft.com/office/drawing/2014/main" id="{482C2BFF-5DB4-4083-9702-13200DD862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542545" y="2424887"/>
                  <a:ext cx="115330" cy="15696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Arrow Connector 120">
                  <a:extLst>
                    <a:ext uri="{FF2B5EF4-FFF2-40B4-BE49-F238E27FC236}">
                      <a16:creationId xmlns:a16="http://schemas.microsoft.com/office/drawing/2014/main" id="{482C2BFF-5DB4-4083-9702-13200DD862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202195" y="2455202"/>
                  <a:ext cx="61044" cy="15940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3572142" y="2633830"/>
                  <a:ext cx="1786071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6A821D7F-36DE-4320-9392-63F3D3928BBA}"/>
                    </a:ext>
                  </a:extLst>
                </p:cNvPr>
                <p:cNvSpPr txBox="1"/>
                <p:nvPr/>
              </p:nvSpPr>
              <p:spPr>
                <a:xfrm>
                  <a:off x="3579998" y="2632635"/>
                  <a:ext cx="5628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3B</a:t>
                  </a:r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6A821D7F-36DE-4320-9392-63F3D3928BBA}"/>
                    </a:ext>
                  </a:extLst>
                </p:cNvPr>
                <p:cNvSpPr txBox="1"/>
                <p:nvPr/>
              </p:nvSpPr>
              <p:spPr>
                <a:xfrm>
                  <a:off x="4330598" y="2631208"/>
                  <a:ext cx="5628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1B</a:t>
                  </a:r>
                </a:p>
              </p:txBody>
            </p:sp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6A821D7F-36DE-4320-9392-63F3D3928BBA}"/>
                    </a:ext>
                  </a:extLst>
                </p:cNvPr>
                <p:cNvSpPr txBox="1"/>
                <p:nvPr/>
              </p:nvSpPr>
              <p:spPr>
                <a:xfrm>
                  <a:off x="5260341" y="2586138"/>
                  <a:ext cx="8123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9A/B</a:t>
                  </a:r>
                </a:p>
              </p:txBody>
            </p:sp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A92F7E05-0FC3-43EC-AE64-050D5FB69CBA}"/>
                    </a:ext>
                  </a:extLst>
                </p:cNvPr>
                <p:cNvSpPr txBox="1"/>
                <p:nvPr/>
              </p:nvSpPr>
              <p:spPr>
                <a:xfrm>
                  <a:off x="4656324" y="2720566"/>
                  <a:ext cx="55890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5B</a:t>
                  </a:r>
                </a:p>
              </p:txBody>
            </p:sp>
            <p:cxnSp>
              <p:nvCxnSpPr>
                <p:cNvPr id="139" name="Straight Arrow Connector 138">
                  <a:extLst>
                    <a:ext uri="{FF2B5EF4-FFF2-40B4-BE49-F238E27FC236}">
                      <a16:creationId xmlns:a16="http://schemas.microsoft.com/office/drawing/2014/main" id="{8D7C2EB0-E80F-4F7B-81CF-5E09682C4390}"/>
                    </a:ext>
                  </a:extLst>
                </p:cNvPr>
                <p:cNvCxnSpPr>
                  <a:cxnSpLocks/>
                  <a:endCxn id="133" idx="1"/>
                </p:cNvCxnSpPr>
                <p:nvPr/>
              </p:nvCxnSpPr>
              <p:spPr>
                <a:xfrm flipV="1">
                  <a:off x="5088396" y="2770804"/>
                  <a:ext cx="171945" cy="148847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6A821D7F-36DE-4320-9392-63F3D3928BBA}"/>
                    </a:ext>
                  </a:extLst>
                </p:cNvPr>
                <p:cNvSpPr txBox="1"/>
                <p:nvPr/>
              </p:nvSpPr>
              <p:spPr>
                <a:xfrm>
                  <a:off x="2781767" y="2628329"/>
                  <a:ext cx="8123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7A/B</a:t>
                  </a:r>
                </a:p>
              </p:txBody>
            </p:sp>
            <p:grpSp>
              <p:nvGrpSpPr>
                <p:cNvPr id="141" name="Group 140"/>
                <p:cNvGrpSpPr/>
                <p:nvPr/>
              </p:nvGrpSpPr>
              <p:grpSpPr>
                <a:xfrm>
                  <a:off x="301179" y="1862675"/>
                  <a:ext cx="652779" cy="2557111"/>
                  <a:chOff x="301179" y="1862675"/>
                  <a:chExt cx="652779" cy="2557111"/>
                </a:xfrm>
              </p:grpSpPr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1DED82A0-BD11-42A0-B0AC-BCE9401A9B16}"/>
                      </a:ext>
                    </a:extLst>
                  </p:cNvPr>
                  <p:cNvSpPr txBox="1"/>
                  <p:nvPr/>
                </p:nvSpPr>
                <p:spPr>
                  <a:xfrm>
                    <a:off x="302862" y="2816707"/>
                    <a:ext cx="60777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20m</a:t>
                    </a:r>
                  </a:p>
                </p:txBody>
              </p:sp>
              <p:sp>
                <p:nvSpPr>
                  <p:cNvPr id="143" name="TextBox 142">
                    <a:extLst>
                      <a:ext uri="{FF2B5EF4-FFF2-40B4-BE49-F238E27FC236}">
                        <a16:creationId xmlns:a16="http://schemas.microsoft.com/office/drawing/2014/main" id="{1DED82A0-BD11-42A0-B0AC-BCE9401A9B16}"/>
                      </a:ext>
                    </a:extLst>
                  </p:cNvPr>
                  <p:cNvSpPr txBox="1"/>
                  <p:nvPr/>
                </p:nvSpPr>
                <p:spPr>
                  <a:xfrm>
                    <a:off x="302607" y="2318502"/>
                    <a:ext cx="60777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5m</a:t>
                    </a:r>
                  </a:p>
                </p:txBody>
              </p:sp>
              <p:sp>
                <p:nvSpPr>
                  <p:cNvPr id="144" name="TextBox 143">
                    <a:extLst>
                      <a:ext uri="{FF2B5EF4-FFF2-40B4-BE49-F238E27FC236}">
                        <a16:creationId xmlns:a16="http://schemas.microsoft.com/office/drawing/2014/main" id="{1DED82A0-BD11-42A0-B0AC-BCE9401A9B16}"/>
                      </a:ext>
                    </a:extLst>
                  </p:cNvPr>
                  <p:cNvSpPr txBox="1"/>
                  <p:nvPr/>
                </p:nvSpPr>
                <p:spPr>
                  <a:xfrm>
                    <a:off x="301179" y="3616041"/>
                    <a:ext cx="60777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40m</a:t>
                    </a:r>
                  </a:p>
                </p:txBody>
              </p:sp>
              <p:sp>
                <p:nvSpPr>
                  <p:cNvPr id="148" name="TextBox 147">
                    <a:extLst>
                      <a:ext uri="{FF2B5EF4-FFF2-40B4-BE49-F238E27FC236}">
                        <a16:creationId xmlns:a16="http://schemas.microsoft.com/office/drawing/2014/main" id="{1DED82A0-BD11-42A0-B0AC-BCE9401A9B16}"/>
                      </a:ext>
                    </a:extLst>
                  </p:cNvPr>
                  <p:cNvSpPr txBox="1"/>
                  <p:nvPr/>
                </p:nvSpPr>
                <p:spPr>
                  <a:xfrm>
                    <a:off x="316843" y="4050454"/>
                    <a:ext cx="60777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50m</a:t>
                    </a:r>
                  </a:p>
                </p:txBody>
              </p:sp>
              <p:sp>
                <p:nvSpPr>
                  <p:cNvPr id="150" name="TextBox 149">
                    <a:extLst>
                      <a:ext uri="{FF2B5EF4-FFF2-40B4-BE49-F238E27FC236}">
                        <a16:creationId xmlns:a16="http://schemas.microsoft.com/office/drawing/2014/main" id="{1DED82A0-BD11-42A0-B0AC-BCE9401A9B16}"/>
                      </a:ext>
                    </a:extLst>
                  </p:cNvPr>
                  <p:cNvSpPr txBox="1"/>
                  <p:nvPr/>
                </p:nvSpPr>
                <p:spPr>
                  <a:xfrm>
                    <a:off x="346187" y="1862675"/>
                    <a:ext cx="60777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0m</a:t>
                    </a:r>
                  </a:p>
                </p:txBody>
              </p:sp>
            </p:grp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5186F8E4-CEA5-4140-B77D-6F52356B2615}"/>
                    </a:ext>
                  </a:extLst>
                </p:cNvPr>
                <p:cNvSpPr/>
                <p:nvPr/>
              </p:nvSpPr>
              <p:spPr>
                <a:xfrm>
                  <a:off x="5095465" y="3025984"/>
                  <a:ext cx="205405" cy="851886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7BCCFDB5-B387-4909-ACF6-A4CC4B37F6E8}"/>
                    </a:ext>
                  </a:extLst>
                </p:cNvPr>
                <p:cNvSpPr txBox="1"/>
                <p:nvPr/>
              </p:nvSpPr>
              <p:spPr>
                <a:xfrm>
                  <a:off x="4688587" y="3283783"/>
                  <a:ext cx="45715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5C</a:t>
                  </a:r>
                </a:p>
              </p:txBody>
            </p:sp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4A9A7DB8-1FE0-4104-816B-23248F9B90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81772" y="3294266"/>
                  <a:ext cx="171945" cy="148847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91774534-AB04-4F09-BD9F-0C99156084AA}"/>
                    </a:ext>
                  </a:extLst>
                </p:cNvPr>
                <p:cNvGrpSpPr/>
                <p:nvPr/>
              </p:nvGrpSpPr>
              <p:grpSpPr>
                <a:xfrm>
                  <a:off x="5074032" y="2886894"/>
                  <a:ext cx="3415681" cy="1631216"/>
                  <a:chOff x="5074032" y="2886894"/>
                  <a:chExt cx="3415681" cy="1631216"/>
                </a:xfrm>
              </p:grpSpPr>
              <p:sp>
                <p:nvSpPr>
                  <p:cNvPr id="96" name="TextBox 95">
                    <a:extLst>
                      <a:ext uri="{FF2B5EF4-FFF2-40B4-BE49-F238E27FC236}">
                        <a16:creationId xmlns:a16="http://schemas.microsoft.com/office/drawing/2014/main" id="{0A5995EF-0F85-4EBC-983D-BE67DCADDF3F}"/>
                      </a:ext>
                    </a:extLst>
                  </p:cNvPr>
                  <p:cNvSpPr txBox="1"/>
                  <p:nvPr/>
                </p:nvSpPr>
                <p:spPr>
                  <a:xfrm>
                    <a:off x="6155830" y="2886894"/>
                    <a:ext cx="2333883" cy="16312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Focused </a:t>
                    </a:r>
                    <a:r>
                      <a:rPr lang="en-US" sz="2000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In Situ</a:t>
                    </a:r>
                    <a:r>
                      <a:rPr lang="en-US" sz="20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Treatment Directly Under Building</a:t>
                    </a:r>
                  </a:p>
                  <a:p>
                    <a:pPr algn="ctr"/>
                    <a:r>
                      <a:rPr lang="en-US" sz="20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(monitoring in perimeter DUs)</a:t>
                    </a:r>
                  </a:p>
                </p:txBody>
              </p:sp>
              <p:cxnSp>
                <p:nvCxnSpPr>
                  <p:cNvPr id="97" name="Straight Arrow Connector 96">
                    <a:extLst>
                      <a:ext uri="{FF2B5EF4-FFF2-40B4-BE49-F238E27FC236}">
                        <a16:creationId xmlns:a16="http://schemas.microsoft.com/office/drawing/2014/main" id="{843DE04A-1872-46AB-8FF4-0F258ADE6B71}"/>
                      </a:ext>
                    </a:extLst>
                  </p:cNvPr>
                  <p:cNvCxnSpPr>
                    <a:cxnSpLocks/>
                    <a:stCxn id="96" idx="1"/>
                  </p:cNvCxnSpPr>
                  <p:nvPr/>
                </p:nvCxnSpPr>
                <p:spPr>
                  <a:xfrm flipH="1" flipV="1">
                    <a:off x="5074032" y="3203482"/>
                    <a:ext cx="1081798" cy="499020"/>
                  </a:xfrm>
                  <a:prstGeom prst="straightConnector1">
                    <a:avLst/>
                  </a:prstGeom>
                  <a:ln w="635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6" name="Freeform 5"/>
            <p:cNvSpPr/>
            <p:nvPr/>
          </p:nvSpPr>
          <p:spPr>
            <a:xfrm>
              <a:off x="4119073" y="2503918"/>
              <a:ext cx="1016949" cy="1350235"/>
            </a:xfrm>
            <a:custGeom>
              <a:avLst/>
              <a:gdLst>
                <a:gd name="connsiteX0" fmla="*/ 0 w 1016949"/>
                <a:gd name="connsiteY0" fmla="*/ 25637 h 1350235"/>
                <a:gd name="connsiteX1" fmla="*/ 982766 w 1016949"/>
                <a:gd name="connsiteY1" fmla="*/ 0 h 1350235"/>
                <a:gd name="connsiteX2" fmla="*/ 1016949 w 1016949"/>
                <a:gd name="connsiteY2" fmla="*/ 1350235 h 1350235"/>
                <a:gd name="connsiteX3" fmla="*/ 290557 w 1016949"/>
                <a:gd name="connsiteY3" fmla="*/ 1333144 h 1350235"/>
                <a:gd name="connsiteX4" fmla="*/ 25637 w 1016949"/>
                <a:gd name="connsiteY4" fmla="*/ 1247686 h 1350235"/>
                <a:gd name="connsiteX5" fmla="*/ 0 w 1016949"/>
                <a:gd name="connsiteY5" fmla="*/ 25637 h 135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6949" h="1350235">
                  <a:moveTo>
                    <a:pt x="0" y="25637"/>
                  </a:moveTo>
                  <a:lnTo>
                    <a:pt x="982766" y="0"/>
                  </a:lnTo>
                  <a:lnTo>
                    <a:pt x="1016949" y="1350235"/>
                  </a:lnTo>
                  <a:lnTo>
                    <a:pt x="290557" y="1333144"/>
                  </a:lnTo>
                  <a:lnTo>
                    <a:pt x="25637" y="1247686"/>
                  </a:lnTo>
                  <a:lnTo>
                    <a:pt x="0" y="25637"/>
                  </a:lnTo>
                  <a:close/>
                </a:path>
              </a:pathLst>
            </a:custGeom>
            <a:noFill/>
            <a:ln w="825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 rot="2030419">
            <a:off x="7638716" y="1689742"/>
            <a:ext cx="412554" cy="400315"/>
          </a:xfrm>
          <a:prstGeom prst="rect">
            <a:avLst/>
          </a:prstGeom>
          <a:solidFill>
            <a:srgbClr val="7030A0">
              <a:alpha val="50000"/>
            </a:srgbClr>
          </a:solidFill>
          <a:ln w="666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43DE04A-1872-46AB-8FF4-0F258ADE6B71}"/>
              </a:ext>
            </a:extLst>
          </p:cNvPr>
          <p:cNvCxnSpPr>
            <a:cxnSpLocks/>
            <a:stCxn id="96" idx="0"/>
            <a:endCxn id="12" idx="2"/>
          </p:cNvCxnSpPr>
          <p:nvPr/>
        </p:nvCxnSpPr>
        <p:spPr>
          <a:xfrm flipV="1">
            <a:off x="7348409" y="2056149"/>
            <a:ext cx="385120" cy="83182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948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574262" y="2477170"/>
            <a:ext cx="8136915" cy="3054744"/>
          </a:xfrm>
          <a:prstGeom prst="cube">
            <a:avLst>
              <a:gd name="adj" fmla="val 53921"/>
            </a:avLst>
          </a:prstGeom>
          <a:solidFill>
            <a:srgbClr val="00B0F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FE56-12F5-4B3D-B278-F4E081AA3F28}" type="slidenum">
              <a:rPr lang="en-US" smtClean="0"/>
              <a:t>32</a:t>
            </a:fld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2202285" y="3839011"/>
            <a:ext cx="1941060" cy="20475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220883" y="2468709"/>
            <a:ext cx="808" cy="138880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82627" y="3865970"/>
            <a:ext cx="1638257" cy="1664091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6813494" y="3871194"/>
            <a:ext cx="1886444" cy="4331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be 2"/>
          <p:cNvSpPr/>
          <p:nvPr/>
        </p:nvSpPr>
        <p:spPr>
          <a:xfrm>
            <a:off x="3182142" y="2882674"/>
            <a:ext cx="3834334" cy="1513754"/>
          </a:xfrm>
          <a:prstGeom prst="cube">
            <a:avLst>
              <a:gd name="adj" fmla="val 47022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904438" y="2878835"/>
            <a:ext cx="4695" cy="779926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3909133" y="3651077"/>
            <a:ext cx="771872" cy="1632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189827" y="3643393"/>
            <a:ext cx="726990" cy="745351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5945402" y="3668893"/>
            <a:ext cx="1070394" cy="5236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be 1"/>
          <p:cNvSpPr/>
          <p:nvPr/>
        </p:nvSpPr>
        <p:spPr>
          <a:xfrm>
            <a:off x="4702273" y="3033041"/>
            <a:ext cx="1417655" cy="894797"/>
          </a:xfrm>
          <a:prstGeom prst="cube">
            <a:avLst>
              <a:gd name="adj" fmla="val 47608"/>
            </a:avLst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5128775" y="3024762"/>
            <a:ext cx="10593" cy="497404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128775" y="3505596"/>
            <a:ext cx="983064" cy="847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702273" y="3497890"/>
            <a:ext cx="434594" cy="428789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574262" y="4123208"/>
            <a:ext cx="6451541" cy="8108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025803" y="3668893"/>
            <a:ext cx="0" cy="631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290963" y="4425839"/>
            <a:ext cx="0" cy="631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189827" y="5057339"/>
            <a:ext cx="3101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298648" y="4300393"/>
            <a:ext cx="727155" cy="7569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3197512" y="4378999"/>
            <a:ext cx="719305" cy="685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580126" y="3576116"/>
            <a:ext cx="2642908" cy="507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66577" y="5052336"/>
            <a:ext cx="2644739" cy="4842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220883" y="2483981"/>
            <a:ext cx="1675309" cy="3940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971961" y="2466954"/>
            <a:ext cx="1727262" cy="4242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290963" y="3601393"/>
            <a:ext cx="746781" cy="5115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298648" y="5052336"/>
            <a:ext cx="734839" cy="4692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cxnSpLocks/>
          </p:cNvCxnSpPr>
          <p:nvPr/>
        </p:nvCxnSpPr>
        <p:spPr>
          <a:xfrm flipV="1">
            <a:off x="7025803" y="3873092"/>
            <a:ext cx="1693058" cy="4087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itle 1">
            <a:extLst>
              <a:ext uri="{FF2B5EF4-FFF2-40B4-BE49-F238E27FC236}">
                <a16:creationId xmlns:a16="http://schemas.microsoft.com/office/drawing/2014/main" id="{F4EE03C3-D3A7-41A5-85D9-088C02FC027D}"/>
              </a:ext>
            </a:extLst>
          </p:cNvPr>
          <p:cNvSpPr txBox="1">
            <a:spLocks/>
          </p:cNvSpPr>
          <p:nvPr/>
        </p:nvSpPr>
        <p:spPr>
          <a:xfrm>
            <a:off x="391112" y="5550516"/>
            <a:ext cx="8307710" cy="1214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31775" indent="-231775" algn="l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Option 1: Collect and test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entire volume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DU volume of ground water;</a:t>
            </a:r>
          </a:p>
          <a:p>
            <a:pPr marL="231775" indent="-231775" algn="l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Option 2: Collect MI sample of groundwater (# of increments? Total sample volume?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feasible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most cases…);</a:t>
            </a:r>
          </a:p>
          <a:p>
            <a:pPr marL="231775" indent="-231775" algn="l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Option 3: Develop alternative method and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limitations of data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514910" y="3727746"/>
            <a:ext cx="45719" cy="13958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1128630" y="2787370"/>
            <a:ext cx="2226727" cy="2420696"/>
            <a:chOff x="1128630" y="2787370"/>
            <a:chExt cx="2226727" cy="2420696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3189827" y="4425839"/>
              <a:ext cx="0" cy="631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2216850" y="2787370"/>
              <a:ext cx="45719" cy="139582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070682" y="3668893"/>
              <a:ext cx="45719" cy="139582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349333" y="3539133"/>
              <a:ext cx="45719" cy="139582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774839" y="3521030"/>
              <a:ext cx="45719" cy="139582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362510" y="3575346"/>
              <a:ext cx="45719" cy="139582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128630" y="3812240"/>
              <a:ext cx="45719" cy="139582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641662" y="3302242"/>
              <a:ext cx="45719" cy="139582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968458" y="3041533"/>
              <a:ext cx="45719" cy="139582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794062" y="3454642"/>
              <a:ext cx="45719" cy="139582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577811" y="2886033"/>
              <a:ext cx="45719" cy="139582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939146" y="2953164"/>
              <a:ext cx="45719" cy="139582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 flipH="1">
              <a:off x="3304934" y="3041533"/>
              <a:ext cx="50423" cy="41105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464889" y="3233736"/>
              <a:ext cx="45719" cy="139582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042002" y="3374418"/>
              <a:ext cx="45719" cy="139582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238B1B3B-1B94-45D5-BD86-8C035450B5A4}"/>
              </a:ext>
            </a:extLst>
          </p:cNvPr>
          <p:cNvSpPr txBox="1"/>
          <p:nvPr/>
        </p:nvSpPr>
        <p:spPr>
          <a:xfrm>
            <a:off x="7410762" y="2362441"/>
            <a:ext cx="137374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Area DU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E8FA57E-0B3D-41A8-BE6B-30576E8397EC}"/>
              </a:ext>
            </a:extLst>
          </p:cNvPr>
          <p:cNvCxnSpPr>
            <a:cxnSpLocks/>
            <a:stCxn id="66" idx="1"/>
          </p:cNvCxnSpPr>
          <p:nvPr/>
        </p:nvCxnSpPr>
        <p:spPr>
          <a:xfrm flipH="1">
            <a:off x="5905416" y="2777940"/>
            <a:ext cx="1505346" cy="6432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DE2FCAC5-9016-44AD-9FF2-64146BBC1EE0}"/>
              </a:ext>
            </a:extLst>
          </p:cNvPr>
          <p:cNvSpPr txBox="1"/>
          <p:nvPr/>
        </p:nvSpPr>
        <p:spPr>
          <a:xfrm>
            <a:off x="7064499" y="4682333"/>
            <a:ext cx="783073" cy="4690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5m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266F3A42-07BC-449B-8F12-DF219EAEEE77}"/>
              </a:ext>
            </a:extLst>
          </p:cNvPr>
          <p:cNvCxnSpPr/>
          <p:nvPr/>
        </p:nvCxnSpPr>
        <p:spPr>
          <a:xfrm>
            <a:off x="7174547" y="4112899"/>
            <a:ext cx="18808" cy="142332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1D1AF44-8ECC-40C2-88B3-22DDFF418D30}"/>
              </a:ext>
            </a:extLst>
          </p:cNvPr>
          <p:cNvGrpSpPr/>
          <p:nvPr/>
        </p:nvGrpSpPr>
        <p:grpSpPr>
          <a:xfrm>
            <a:off x="2087571" y="1138597"/>
            <a:ext cx="6193891" cy="1183933"/>
            <a:chOff x="1690005" y="1138597"/>
            <a:chExt cx="6193891" cy="1183933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0005" y="1138597"/>
              <a:ext cx="1578577" cy="118393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6" name="Picture 4" descr="3,000 gal Open Top Water Containment Tank, 22 oz PVC, Blue">
              <a:extLst>
                <a:ext uri="{FF2B5EF4-FFF2-40B4-BE49-F238E27FC236}">
                  <a16:creationId xmlns:a16="http://schemas.microsoft.com/office/drawing/2014/main" id="{EB5A3C75-97AB-4681-9B8D-A7228D5721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63" r="251" b="23615"/>
            <a:stretch/>
          </p:blipFill>
          <p:spPr bwMode="auto">
            <a:xfrm>
              <a:off x="4249364" y="1188255"/>
              <a:ext cx="1703149" cy="10836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5484" y="1259778"/>
              <a:ext cx="858412" cy="930185"/>
            </a:xfrm>
            <a:prstGeom prst="rect">
              <a:avLst/>
            </a:prstGeom>
          </p:spPr>
        </p:pic>
        <p:cxnSp>
          <p:nvCxnSpPr>
            <p:cNvPr id="63" name="Straight Arrow Connector 62"/>
            <p:cNvCxnSpPr>
              <a:cxnSpLocks/>
            </p:cNvCxnSpPr>
            <p:nvPr/>
          </p:nvCxnSpPr>
          <p:spPr>
            <a:xfrm>
              <a:off x="3379305" y="1729058"/>
              <a:ext cx="79513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E3C3C819-CF6F-4D30-88FD-36465D16E9AF}"/>
                </a:ext>
              </a:extLst>
            </p:cNvPr>
            <p:cNvCxnSpPr>
              <a:cxnSpLocks/>
            </p:cNvCxnSpPr>
            <p:nvPr/>
          </p:nvCxnSpPr>
          <p:spPr>
            <a:xfrm>
              <a:off x="6062875" y="1722434"/>
              <a:ext cx="79513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Arc 101"/>
          <p:cNvSpPr/>
          <p:nvPr/>
        </p:nvSpPr>
        <p:spPr>
          <a:xfrm rot="12941651">
            <a:off x="2096020" y="1988014"/>
            <a:ext cx="1595453" cy="895215"/>
          </a:xfrm>
          <a:prstGeom prst="arc">
            <a:avLst/>
          </a:prstGeom>
          <a:ln w="635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B00F7D9-CFCC-4C40-81E5-264654FEA829}"/>
              </a:ext>
            </a:extLst>
          </p:cNvPr>
          <p:cNvSpPr txBox="1"/>
          <p:nvPr/>
        </p:nvSpPr>
        <p:spPr>
          <a:xfrm>
            <a:off x="476795" y="1476908"/>
            <a:ext cx="161077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1800" dirty="0"/>
              <a:t>Top of Groundwater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5DF4E4E7-7051-415C-A77F-BB8230CE8231}"/>
              </a:ext>
            </a:extLst>
          </p:cNvPr>
          <p:cNvCxnSpPr>
            <a:cxnSpLocks/>
            <a:stCxn id="91" idx="2"/>
          </p:cNvCxnSpPr>
          <p:nvPr/>
        </p:nvCxnSpPr>
        <p:spPr>
          <a:xfrm>
            <a:off x="1282183" y="2123239"/>
            <a:ext cx="726783" cy="5019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1CBF3FED-8F3B-4533-9374-26CE36C181D5}"/>
              </a:ext>
            </a:extLst>
          </p:cNvPr>
          <p:cNvSpPr txBox="1"/>
          <p:nvPr/>
        </p:nvSpPr>
        <p:spPr>
          <a:xfrm>
            <a:off x="-18978" y="2197883"/>
            <a:ext cx="175003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1800" dirty="0"/>
              <a:t>Sample Collected from Multiple Points within DU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407DF85E-B61A-4EDB-B3D4-EA73780B140E}"/>
              </a:ext>
            </a:extLst>
          </p:cNvPr>
          <p:cNvCxnSpPr>
            <a:cxnSpLocks/>
            <a:stCxn id="93" idx="2"/>
          </p:cNvCxnSpPr>
          <p:nvPr/>
        </p:nvCxnSpPr>
        <p:spPr>
          <a:xfrm>
            <a:off x="856041" y="3398212"/>
            <a:ext cx="451194" cy="2164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itle 1">
            <a:extLst>
              <a:ext uri="{FF2B5EF4-FFF2-40B4-BE49-F238E27FC236}">
                <a16:creationId xmlns:a16="http://schemas.microsoft.com/office/drawing/2014/main" id="{EB480E9A-4B77-4786-81A0-08E2C3D781B9}"/>
              </a:ext>
            </a:extLst>
          </p:cNvPr>
          <p:cNvSpPr txBox="1">
            <a:spLocks/>
          </p:cNvSpPr>
          <p:nvPr/>
        </p:nvSpPr>
        <p:spPr>
          <a:xfrm>
            <a:off x="68169" y="105904"/>
            <a:ext cx="9026305" cy="755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3: Characterization of Groundwater DUs</a:t>
            </a:r>
          </a:p>
        </p:txBody>
      </p:sp>
    </p:spTree>
    <p:extLst>
      <p:ext uri="{BB962C8B-B14F-4D97-AF65-F5344CB8AC3E}">
        <p14:creationId xmlns:p14="http://schemas.microsoft.com/office/powerpoint/2010/main" val="3869564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FE56-12F5-4B3D-B278-F4E081AA3F28}" type="slidenum">
              <a:rPr lang="en-US" smtClean="0"/>
              <a:t>33</a:t>
            </a:fld>
            <a:endParaRPr lang="en-US"/>
          </a:p>
        </p:txBody>
      </p:sp>
      <p:sp>
        <p:nvSpPr>
          <p:cNvPr id="93" name="Title 1">
            <a:extLst>
              <a:ext uri="{FF2B5EF4-FFF2-40B4-BE49-F238E27FC236}">
                <a16:creationId xmlns:a16="http://schemas.microsoft.com/office/drawing/2014/main" id="{F4EE03C3-D3A7-41A5-85D9-088C02FC027D}"/>
              </a:ext>
            </a:extLst>
          </p:cNvPr>
          <p:cNvSpPr txBox="1">
            <a:spLocks/>
          </p:cNvSpPr>
          <p:nvPr/>
        </p:nvSpPr>
        <p:spPr>
          <a:xfrm>
            <a:off x="42730" y="40614"/>
            <a:ext cx="8930355" cy="888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 Collection of Single-Increment</a:t>
            </a: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(Single Well) Groundwater Samples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AEF4EB-D718-4CBE-8B2B-DA3102580B79}"/>
              </a:ext>
            </a:extLst>
          </p:cNvPr>
          <p:cNvSpPr txBox="1"/>
          <p:nvPr/>
        </p:nvSpPr>
        <p:spPr>
          <a:xfrm>
            <a:off x="677343" y="4583090"/>
            <a:ext cx="78967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Concerns: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Assumes insignificant, small-scale,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distributional heterogeneity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dissolved phase contaminants in groundwater;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 well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few meters?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 of sample representative of entire DU interval thickness?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Representativeness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 small-volume (e.g., 40 ml to 1 L), “discrete” water samples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immediately surrounding groundwater (10s m</a:t>
            </a:r>
            <a:r>
              <a:rPr 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8AC0A1A-7F70-4EF6-BF4B-98DE75CDFE5F}"/>
              </a:ext>
            </a:extLst>
          </p:cNvPr>
          <p:cNvGrpSpPr/>
          <p:nvPr/>
        </p:nvGrpSpPr>
        <p:grpSpPr>
          <a:xfrm>
            <a:off x="240523" y="984850"/>
            <a:ext cx="8616426" cy="3608577"/>
            <a:chOff x="240523" y="984850"/>
            <a:chExt cx="8616426" cy="3608577"/>
          </a:xfrm>
        </p:grpSpPr>
        <p:grpSp>
          <p:nvGrpSpPr>
            <p:cNvPr id="18" name="Group 17"/>
            <p:cNvGrpSpPr/>
            <p:nvPr/>
          </p:nvGrpSpPr>
          <p:grpSpPr>
            <a:xfrm>
              <a:off x="655228" y="1302939"/>
              <a:ext cx="8201721" cy="3290488"/>
              <a:chOff x="517140" y="1914326"/>
              <a:chExt cx="8201721" cy="3290488"/>
            </a:xfrm>
          </p:grpSpPr>
          <p:sp>
            <p:nvSpPr>
              <p:cNvPr id="4" name="Cube 3"/>
              <p:cNvSpPr/>
              <p:nvPr/>
            </p:nvSpPr>
            <p:spPr>
              <a:xfrm>
                <a:off x="574262" y="2142195"/>
                <a:ext cx="8136915" cy="3054744"/>
              </a:xfrm>
              <a:prstGeom prst="cube">
                <a:avLst>
                  <a:gd name="adj" fmla="val 53921"/>
                </a:avLst>
              </a:prstGeom>
              <a:solidFill>
                <a:srgbClr val="00B0F0">
                  <a:alpha val="5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7" name="Group 76"/>
              <p:cNvGrpSpPr/>
              <p:nvPr/>
            </p:nvGrpSpPr>
            <p:grpSpPr>
              <a:xfrm>
                <a:off x="5727118" y="2293225"/>
                <a:ext cx="187545" cy="1313948"/>
                <a:chOff x="2377718" y="2850010"/>
                <a:chExt cx="283309" cy="1984875"/>
              </a:xfrm>
            </p:grpSpPr>
            <p:sp>
              <p:nvSpPr>
                <p:cNvPr id="78" name="Can 77"/>
                <p:cNvSpPr/>
                <p:nvPr/>
              </p:nvSpPr>
              <p:spPr>
                <a:xfrm>
                  <a:off x="2458451" y="2903452"/>
                  <a:ext cx="137565" cy="1931433"/>
                </a:xfrm>
                <a:prstGeom prst="can">
                  <a:avLst/>
                </a:prstGeom>
                <a:solidFill>
                  <a:schemeClr val="bg1">
                    <a:lumMod val="50000"/>
                    <a:alpha val="50000"/>
                  </a:schemeClr>
                </a:solidFill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9" name="Group 78"/>
                <p:cNvGrpSpPr/>
                <p:nvPr/>
              </p:nvGrpSpPr>
              <p:grpSpPr>
                <a:xfrm>
                  <a:off x="2377718" y="2850010"/>
                  <a:ext cx="283309" cy="198863"/>
                  <a:chOff x="2281954" y="448023"/>
                  <a:chExt cx="283309" cy="198863"/>
                </a:xfrm>
              </p:grpSpPr>
              <p:cxnSp>
                <p:nvCxnSpPr>
                  <p:cNvPr id="80" name="Straight Connector 79"/>
                  <p:cNvCxnSpPr/>
                  <p:nvPr/>
                </p:nvCxnSpPr>
                <p:spPr>
                  <a:xfrm flipV="1">
                    <a:off x="2281954" y="542166"/>
                    <a:ext cx="283309" cy="8092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 flipV="1">
                    <a:off x="2330022" y="448023"/>
                    <a:ext cx="183319" cy="198863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48" name="Straight Connector 47"/>
              <p:cNvCxnSpPr/>
              <p:nvPr/>
            </p:nvCxnSpPr>
            <p:spPr>
              <a:xfrm flipH="1">
                <a:off x="2202285" y="3504036"/>
                <a:ext cx="1941060" cy="20475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2220883" y="2133734"/>
                <a:ext cx="808" cy="13888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582627" y="3530995"/>
                <a:ext cx="1638257" cy="166409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H="1" flipV="1">
                <a:off x="6813494" y="3536219"/>
                <a:ext cx="1886444" cy="433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Cube 2"/>
              <p:cNvSpPr/>
              <p:nvPr/>
            </p:nvSpPr>
            <p:spPr>
              <a:xfrm>
                <a:off x="3182142" y="2547699"/>
                <a:ext cx="3834334" cy="1513754"/>
              </a:xfrm>
              <a:prstGeom prst="cube">
                <a:avLst>
                  <a:gd name="adj" fmla="val 47022"/>
                </a:avLst>
              </a:prstGeom>
              <a:solidFill>
                <a:srgbClr val="FFFF00">
                  <a:alpha val="5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3904438" y="2543860"/>
                <a:ext cx="4695" cy="779926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H="1" flipV="1">
                <a:off x="3909133" y="3316102"/>
                <a:ext cx="771872" cy="1632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>
                <a:off x="3189827" y="3308418"/>
                <a:ext cx="726990" cy="74535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5945402" y="3333918"/>
                <a:ext cx="1070394" cy="5236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5128775" y="2689787"/>
                <a:ext cx="10593" cy="497404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5128775" y="3170621"/>
                <a:ext cx="983064" cy="847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4702273" y="3162915"/>
                <a:ext cx="434594" cy="42878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" name="Cube 1"/>
              <p:cNvSpPr/>
              <p:nvPr/>
            </p:nvSpPr>
            <p:spPr>
              <a:xfrm>
                <a:off x="4702273" y="2698066"/>
                <a:ext cx="1417655" cy="894797"/>
              </a:xfrm>
              <a:prstGeom prst="cube">
                <a:avLst>
                  <a:gd name="adj" fmla="val 47608"/>
                </a:avLst>
              </a:prstGeom>
              <a:solidFill>
                <a:srgbClr val="FF0000">
                  <a:alpha val="5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6975219" y="4350928"/>
                <a:ext cx="783073" cy="4690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5m</a:t>
                </a:r>
              </a:p>
            </p:txBody>
          </p:sp>
          <p:cxnSp>
            <p:nvCxnSpPr>
              <p:cNvPr id="122" name="Straight Arrow Connector 121"/>
              <p:cNvCxnSpPr/>
              <p:nvPr/>
            </p:nvCxnSpPr>
            <p:spPr>
              <a:xfrm>
                <a:off x="7085267" y="3781494"/>
                <a:ext cx="18808" cy="142332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7025803" y="3333918"/>
                <a:ext cx="0" cy="631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6290963" y="4090864"/>
                <a:ext cx="0" cy="631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189827" y="4090864"/>
                <a:ext cx="0" cy="631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189827" y="4722364"/>
                <a:ext cx="310113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6298648" y="3965418"/>
                <a:ext cx="727155" cy="7569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3197512" y="4044024"/>
                <a:ext cx="719305" cy="6857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517140" y="3206910"/>
                <a:ext cx="2642908" cy="50788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566577" y="4717361"/>
                <a:ext cx="2644739" cy="4842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220883" y="2149006"/>
                <a:ext cx="1675309" cy="3940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V="1">
                <a:off x="6971961" y="2131979"/>
                <a:ext cx="1727262" cy="424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6290963" y="3266418"/>
                <a:ext cx="746781" cy="5115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6298648" y="4717361"/>
                <a:ext cx="734839" cy="4692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cxnSpLocks/>
              </p:cNvCxnSpPr>
              <p:nvPr/>
            </p:nvCxnSpPr>
            <p:spPr>
              <a:xfrm flipV="1">
                <a:off x="7033487" y="3538117"/>
                <a:ext cx="1685374" cy="4273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>
              <a:xfrm>
                <a:off x="2377718" y="2890471"/>
                <a:ext cx="187545" cy="1313948"/>
                <a:chOff x="2377718" y="2850010"/>
                <a:chExt cx="283309" cy="1984875"/>
              </a:xfrm>
            </p:grpSpPr>
            <p:sp>
              <p:nvSpPr>
                <p:cNvPr id="51" name="Can 50"/>
                <p:cNvSpPr/>
                <p:nvPr/>
              </p:nvSpPr>
              <p:spPr>
                <a:xfrm>
                  <a:off x="2458451" y="2903452"/>
                  <a:ext cx="137565" cy="1931433"/>
                </a:xfrm>
                <a:prstGeom prst="can">
                  <a:avLst/>
                </a:prstGeom>
                <a:solidFill>
                  <a:schemeClr val="bg1">
                    <a:lumMod val="5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2" name="Group 51"/>
                <p:cNvGrpSpPr/>
                <p:nvPr/>
              </p:nvGrpSpPr>
              <p:grpSpPr>
                <a:xfrm>
                  <a:off x="2377718" y="2850010"/>
                  <a:ext cx="283309" cy="198863"/>
                  <a:chOff x="2281954" y="448023"/>
                  <a:chExt cx="283309" cy="198863"/>
                </a:xfrm>
              </p:grpSpPr>
              <p:cxnSp>
                <p:nvCxnSpPr>
                  <p:cNvPr id="56" name="Straight Connector 55"/>
                  <p:cNvCxnSpPr/>
                  <p:nvPr/>
                </p:nvCxnSpPr>
                <p:spPr>
                  <a:xfrm flipV="1">
                    <a:off x="2281954" y="542166"/>
                    <a:ext cx="283309" cy="8092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 flipV="1">
                    <a:off x="2330022" y="448023"/>
                    <a:ext cx="183319" cy="198863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9" name="Group 58"/>
              <p:cNvGrpSpPr/>
              <p:nvPr/>
            </p:nvGrpSpPr>
            <p:grpSpPr>
              <a:xfrm>
                <a:off x="5305674" y="2929583"/>
                <a:ext cx="187545" cy="1313948"/>
                <a:chOff x="2377718" y="2850010"/>
                <a:chExt cx="283309" cy="1984875"/>
              </a:xfrm>
            </p:grpSpPr>
            <p:sp>
              <p:nvSpPr>
                <p:cNvPr id="60" name="Can 59"/>
                <p:cNvSpPr/>
                <p:nvPr/>
              </p:nvSpPr>
              <p:spPr>
                <a:xfrm>
                  <a:off x="2458451" y="2903452"/>
                  <a:ext cx="137565" cy="1931433"/>
                </a:xfrm>
                <a:prstGeom prst="can">
                  <a:avLst/>
                </a:prstGeom>
                <a:solidFill>
                  <a:schemeClr val="bg1">
                    <a:lumMod val="50000"/>
                    <a:alpha val="50000"/>
                  </a:schemeClr>
                </a:solidFill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3" name="Group 62"/>
                <p:cNvGrpSpPr/>
                <p:nvPr/>
              </p:nvGrpSpPr>
              <p:grpSpPr>
                <a:xfrm>
                  <a:off x="2377718" y="2850010"/>
                  <a:ext cx="283309" cy="198863"/>
                  <a:chOff x="2281954" y="448023"/>
                  <a:chExt cx="283309" cy="198863"/>
                </a:xfrm>
              </p:grpSpPr>
              <p:cxnSp>
                <p:nvCxnSpPr>
                  <p:cNvPr id="64" name="Straight Connector 63"/>
                  <p:cNvCxnSpPr/>
                  <p:nvPr/>
                </p:nvCxnSpPr>
                <p:spPr>
                  <a:xfrm flipV="1">
                    <a:off x="2281954" y="542166"/>
                    <a:ext cx="283309" cy="8092"/>
                  </a:xfrm>
                  <a:prstGeom prst="line">
                    <a:avLst/>
                  </a:prstGeom>
                  <a:solidFill>
                    <a:schemeClr val="bg1">
                      <a:lumMod val="50000"/>
                      <a:alpha val="50000"/>
                    </a:schemeClr>
                  </a:solidFill>
                  <a:ln w="25400"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 flipV="1">
                    <a:off x="2330022" y="448023"/>
                    <a:ext cx="183319" cy="198863"/>
                  </a:xfrm>
                  <a:prstGeom prst="line">
                    <a:avLst/>
                  </a:prstGeom>
                  <a:solidFill>
                    <a:schemeClr val="bg1">
                      <a:lumMod val="50000"/>
                      <a:alpha val="50000"/>
                    </a:schemeClr>
                  </a:solidFill>
                  <a:ln w="25400"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66" name="Group 65"/>
              <p:cNvGrpSpPr/>
              <p:nvPr/>
            </p:nvGrpSpPr>
            <p:grpSpPr>
              <a:xfrm>
                <a:off x="4108058" y="2929583"/>
                <a:ext cx="187545" cy="1313948"/>
                <a:chOff x="2377718" y="2850010"/>
                <a:chExt cx="283309" cy="1984875"/>
              </a:xfrm>
            </p:grpSpPr>
            <p:sp>
              <p:nvSpPr>
                <p:cNvPr id="67" name="Can 66"/>
                <p:cNvSpPr/>
                <p:nvPr/>
              </p:nvSpPr>
              <p:spPr>
                <a:xfrm>
                  <a:off x="2458451" y="2903452"/>
                  <a:ext cx="137565" cy="1931433"/>
                </a:xfrm>
                <a:prstGeom prst="can">
                  <a:avLst/>
                </a:prstGeom>
                <a:solidFill>
                  <a:schemeClr val="bg1">
                    <a:lumMod val="50000"/>
                    <a:alpha val="50000"/>
                  </a:schemeClr>
                </a:solidFill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8" name="Group 67"/>
                <p:cNvGrpSpPr/>
                <p:nvPr/>
              </p:nvGrpSpPr>
              <p:grpSpPr>
                <a:xfrm>
                  <a:off x="2377718" y="2850010"/>
                  <a:ext cx="283309" cy="198863"/>
                  <a:chOff x="2281954" y="448023"/>
                  <a:chExt cx="283309" cy="198863"/>
                </a:xfrm>
              </p:grpSpPr>
              <p:cxnSp>
                <p:nvCxnSpPr>
                  <p:cNvPr id="69" name="Straight Connector 68"/>
                  <p:cNvCxnSpPr/>
                  <p:nvPr/>
                </p:nvCxnSpPr>
                <p:spPr>
                  <a:xfrm flipV="1">
                    <a:off x="2281954" y="542166"/>
                    <a:ext cx="283309" cy="8092"/>
                  </a:xfrm>
                  <a:prstGeom prst="line">
                    <a:avLst/>
                  </a:prstGeom>
                  <a:solidFill>
                    <a:schemeClr val="bg1">
                      <a:lumMod val="50000"/>
                      <a:alpha val="50000"/>
                    </a:schemeClr>
                  </a:solidFill>
                  <a:ln w="25400"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 flipV="1">
                    <a:off x="2330022" y="448023"/>
                    <a:ext cx="183319" cy="198863"/>
                  </a:xfrm>
                  <a:prstGeom prst="line">
                    <a:avLst/>
                  </a:prstGeom>
                  <a:solidFill>
                    <a:schemeClr val="bg1">
                      <a:lumMod val="50000"/>
                      <a:alpha val="50000"/>
                    </a:schemeClr>
                  </a:solidFill>
                  <a:ln w="25400"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71" name="Group 70"/>
              <p:cNvGrpSpPr/>
              <p:nvPr/>
            </p:nvGrpSpPr>
            <p:grpSpPr>
              <a:xfrm>
                <a:off x="7131292" y="2944139"/>
                <a:ext cx="187547" cy="1314229"/>
                <a:chOff x="2876133" y="2849586"/>
                <a:chExt cx="283311" cy="1985299"/>
              </a:xfrm>
            </p:grpSpPr>
            <p:sp>
              <p:nvSpPr>
                <p:cNvPr id="72" name="Can 71"/>
                <p:cNvSpPr/>
                <p:nvPr/>
              </p:nvSpPr>
              <p:spPr>
                <a:xfrm>
                  <a:off x="2956866" y="2903453"/>
                  <a:ext cx="137564" cy="1931432"/>
                </a:xfrm>
                <a:prstGeom prst="can">
                  <a:avLst/>
                </a:prstGeom>
                <a:solidFill>
                  <a:schemeClr val="bg1">
                    <a:lumMod val="5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3" name="Group 72"/>
                <p:cNvGrpSpPr/>
                <p:nvPr/>
              </p:nvGrpSpPr>
              <p:grpSpPr>
                <a:xfrm>
                  <a:off x="2876133" y="2849586"/>
                  <a:ext cx="283311" cy="198863"/>
                  <a:chOff x="2780369" y="447599"/>
                  <a:chExt cx="283311" cy="198863"/>
                </a:xfrm>
              </p:grpSpPr>
              <p:cxnSp>
                <p:nvCxnSpPr>
                  <p:cNvPr id="75" name="Straight Connector 74"/>
                  <p:cNvCxnSpPr/>
                  <p:nvPr/>
                </p:nvCxnSpPr>
                <p:spPr>
                  <a:xfrm flipV="1">
                    <a:off x="2780369" y="542167"/>
                    <a:ext cx="283311" cy="8092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flipV="1">
                    <a:off x="2798093" y="447599"/>
                    <a:ext cx="183319" cy="198863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7" name="TextBox 86"/>
              <p:cNvSpPr txBox="1"/>
              <p:nvPr/>
            </p:nvSpPr>
            <p:spPr>
              <a:xfrm>
                <a:off x="1923196" y="2511516"/>
                <a:ext cx="114336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MW-3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3532703" y="2556628"/>
                <a:ext cx="114336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MW-2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4609428" y="2584942"/>
                <a:ext cx="114336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MW-1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326070" y="1914326"/>
                <a:ext cx="114336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MW-5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653837" y="2574904"/>
                <a:ext cx="114336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MW-6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693878" y="3125776"/>
                <a:ext cx="933253" cy="461914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3192404" y="3261340"/>
                <a:ext cx="3111119" cy="800242"/>
              </a:xfrm>
              <a:prstGeom prst="rect">
                <a:avLst/>
              </a:prstGeom>
              <a:solidFill>
                <a:srgbClr val="FFFF00">
                  <a:alpha val="35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v</a:t>
                </a:r>
              </a:p>
            </p:txBody>
          </p:sp>
          <p:grpSp>
            <p:nvGrpSpPr>
              <p:cNvPr id="82" name="Group 81"/>
              <p:cNvGrpSpPr/>
              <p:nvPr/>
            </p:nvGrpSpPr>
            <p:grpSpPr>
              <a:xfrm>
                <a:off x="4867962" y="3591704"/>
                <a:ext cx="187545" cy="1313948"/>
                <a:chOff x="2377718" y="2850010"/>
                <a:chExt cx="283309" cy="1984875"/>
              </a:xfrm>
            </p:grpSpPr>
            <p:sp>
              <p:nvSpPr>
                <p:cNvPr id="83" name="Can 82"/>
                <p:cNvSpPr/>
                <p:nvPr/>
              </p:nvSpPr>
              <p:spPr>
                <a:xfrm>
                  <a:off x="2458451" y="2903452"/>
                  <a:ext cx="137565" cy="1931433"/>
                </a:xfrm>
                <a:prstGeom prst="can">
                  <a:avLst/>
                </a:prstGeom>
                <a:solidFill>
                  <a:schemeClr val="bg1">
                    <a:lumMod val="5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4" name="Group 83"/>
                <p:cNvGrpSpPr/>
                <p:nvPr/>
              </p:nvGrpSpPr>
              <p:grpSpPr>
                <a:xfrm>
                  <a:off x="2377718" y="2850010"/>
                  <a:ext cx="283309" cy="198863"/>
                  <a:chOff x="2281954" y="448023"/>
                  <a:chExt cx="283309" cy="198863"/>
                </a:xfrm>
              </p:grpSpPr>
              <p:cxnSp>
                <p:nvCxnSpPr>
                  <p:cNvPr id="85" name="Straight Connector 84"/>
                  <p:cNvCxnSpPr/>
                  <p:nvPr/>
                </p:nvCxnSpPr>
                <p:spPr>
                  <a:xfrm flipV="1">
                    <a:off x="2281954" y="542166"/>
                    <a:ext cx="283309" cy="8092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/>
                  <p:cNvCxnSpPr/>
                  <p:nvPr/>
                </p:nvCxnSpPr>
                <p:spPr>
                  <a:xfrm flipV="1">
                    <a:off x="2330022" y="448023"/>
                    <a:ext cx="183319" cy="198863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90" name="TextBox 89"/>
              <p:cNvSpPr txBox="1"/>
              <p:nvPr/>
            </p:nvSpPr>
            <p:spPr>
              <a:xfrm>
                <a:off x="4168198" y="3247490"/>
                <a:ext cx="114336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MW-4</a:t>
                </a:r>
              </a:p>
            </p:txBody>
          </p:sp>
          <p:cxnSp>
            <p:nvCxnSpPr>
              <p:cNvPr id="99" name="Straight Connector 98"/>
              <p:cNvCxnSpPr/>
              <p:nvPr/>
            </p:nvCxnSpPr>
            <p:spPr>
              <a:xfrm flipH="1">
                <a:off x="574262" y="3788233"/>
                <a:ext cx="6451541" cy="810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F7A9171-47C2-41F0-82D4-8E946F307396}"/>
                </a:ext>
              </a:extLst>
            </p:cNvPr>
            <p:cNvSpPr txBox="1"/>
            <p:nvPr/>
          </p:nvSpPr>
          <p:spPr>
            <a:xfrm>
              <a:off x="240523" y="1264958"/>
              <a:ext cx="1610776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sz="1800" dirty="0"/>
                <a:t>Top of Groundwater</a:t>
              </a: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D282D11D-E317-465E-B4A2-D23E1DB0765F}"/>
                </a:ext>
              </a:extLst>
            </p:cNvPr>
            <p:cNvCxnSpPr>
              <a:cxnSpLocks/>
              <a:stCxn id="95" idx="2"/>
            </p:cNvCxnSpPr>
            <p:nvPr/>
          </p:nvCxnSpPr>
          <p:spPr>
            <a:xfrm>
              <a:off x="1045911" y="1911289"/>
              <a:ext cx="535813" cy="4074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AD2369FD-ED5D-4F9C-9384-148F1C444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078" y="1419232"/>
              <a:ext cx="513066" cy="555964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FF14216D-F4C4-41F0-BDDE-9D788AE8A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1733" y="984850"/>
              <a:ext cx="513066" cy="555964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4AC79884-C067-4C25-A1B5-C147A2E90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0454" y="1488767"/>
              <a:ext cx="513066" cy="555964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2265D7FC-2F17-4A17-9AFB-7947C0D8F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2402" y="1441789"/>
              <a:ext cx="513066" cy="555964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27D3B9EB-298C-429C-B99A-6A99FAA09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9694" y="2826882"/>
              <a:ext cx="513066" cy="555964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EDC183F9-F517-4255-8121-C02C4FCEC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1993" y="1508677"/>
              <a:ext cx="513066" cy="5559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39795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FE56-12F5-4B3D-B278-F4E081AA3F28}" type="slidenum">
              <a:rPr lang="en-US" smtClean="0"/>
              <a:t>34</a:t>
            </a:fld>
            <a:endParaRPr lang="en-US"/>
          </a:p>
        </p:txBody>
      </p:sp>
      <p:sp>
        <p:nvSpPr>
          <p:cNvPr id="72" name="Title 1">
            <a:extLst>
              <a:ext uri="{FF2B5EF4-FFF2-40B4-BE49-F238E27FC236}">
                <a16:creationId xmlns:a16="http://schemas.microsoft.com/office/drawing/2014/main" id="{10D94C6E-A992-442A-AACA-ABAE70894C80}"/>
              </a:ext>
            </a:extLst>
          </p:cNvPr>
          <p:cNvSpPr txBox="1">
            <a:spLocks/>
          </p:cNvSpPr>
          <p:nvPr/>
        </p:nvSpPr>
        <p:spPr>
          <a:xfrm>
            <a:off x="42730" y="62394"/>
            <a:ext cx="9018104" cy="756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of Vapor Intrusion Risk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(permeability too low for GW LVP, small-volume samples required)</a:t>
            </a:r>
          </a:p>
        </p:txBody>
      </p:sp>
      <p:sp>
        <p:nvSpPr>
          <p:cNvPr id="100" name="Text Box 1027">
            <a:extLst>
              <a:ext uri="{FF2B5EF4-FFF2-40B4-BE49-F238E27FC236}">
                <a16:creationId xmlns:a16="http://schemas.microsoft.com/office/drawing/2014/main" id="{5FDA1AC4-DFCB-42FE-91A2-7263DE6DA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56" y="4820290"/>
            <a:ext cx="763633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Install monitoring wells screened across target DU interval;</a:t>
            </a:r>
          </a:p>
          <a:p>
            <a:pPr marL="228600" indent="-228600">
              <a:buFontTx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Collect a standard, small-volume sample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representative of entire DU Interval water column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in surrounding formation;</a:t>
            </a:r>
          </a:p>
          <a:p>
            <a:pPr marL="228600" indent="-228600">
              <a:buFontTx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Collect concurrent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LVP subslab/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subpavement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vapor samples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6639493" y="938983"/>
            <a:ext cx="1907822" cy="1616742"/>
            <a:chOff x="6639493" y="938983"/>
            <a:chExt cx="1907822" cy="1616742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E9496B03-7C61-4781-85F8-B288AC9B1B07}"/>
                </a:ext>
              </a:extLst>
            </p:cNvPr>
            <p:cNvGrpSpPr/>
            <p:nvPr/>
          </p:nvGrpSpPr>
          <p:grpSpPr>
            <a:xfrm>
              <a:off x="6639493" y="938983"/>
              <a:ext cx="1907822" cy="1616742"/>
              <a:chOff x="6639493" y="938983"/>
              <a:chExt cx="1907822" cy="1616742"/>
            </a:xfrm>
          </p:grpSpPr>
          <p:pic>
            <p:nvPicPr>
              <p:cNvPr id="93" name="Picture 92" descr="Diagram&#10;&#10;Description automatically generated">
                <a:extLst>
                  <a:ext uri="{FF2B5EF4-FFF2-40B4-BE49-F238E27FC236}">
                    <a16:creationId xmlns:a16="http://schemas.microsoft.com/office/drawing/2014/main" id="{C5161125-BC5B-4811-8DBB-514A56844A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9493" y="938983"/>
                <a:ext cx="1907822" cy="1616742"/>
              </a:xfrm>
              <a:prstGeom prst="rect">
                <a:avLst/>
              </a:prstGeom>
            </p:spPr>
          </p:pic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1F2B2A03-12BA-40B5-9F0E-DF5A968C10CA}"/>
                  </a:ext>
                </a:extLst>
              </p:cNvPr>
              <p:cNvCxnSpPr/>
              <p:nvPr/>
            </p:nvCxnSpPr>
            <p:spPr>
              <a:xfrm>
                <a:off x="6665578" y="1086364"/>
                <a:ext cx="1577009" cy="1169142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Oval 82"/>
            <p:cNvSpPr/>
            <p:nvPr/>
          </p:nvSpPr>
          <p:spPr>
            <a:xfrm>
              <a:off x="7413490" y="1592685"/>
              <a:ext cx="116144" cy="13446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7642804" y="1779269"/>
              <a:ext cx="116144" cy="13446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7889210" y="1940215"/>
              <a:ext cx="116144" cy="13446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7800937" y="1569111"/>
              <a:ext cx="116144" cy="13446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7558806" y="1933728"/>
              <a:ext cx="116144" cy="13446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0A5995EF-0F85-4EBC-983D-BE67DCADDF3F}"/>
              </a:ext>
            </a:extLst>
          </p:cNvPr>
          <p:cNvSpPr txBox="1"/>
          <p:nvPr/>
        </p:nvSpPr>
        <p:spPr>
          <a:xfrm>
            <a:off x="6383986" y="2473989"/>
            <a:ext cx="2372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V: Subslab Vapor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70B46CA8-D9DA-4480-B9DD-EBAC3E6762A0}"/>
              </a:ext>
            </a:extLst>
          </p:cNvPr>
          <p:cNvSpPr txBox="1"/>
          <p:nvPr/>
        </p:nvSpPr>
        <p:spPr>
          <a:xfrm>
            <a:off x="4794245" y="810524"/>
            <a:ext cx="1758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Former Dry Cleaner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DA2AFE-3FB8-41A3-B10D-98DB2AC0F4A4}"/>
              </a:ext>
            </a:extLst>
          </p:cNvPr>
          <p:cNvGrpSpPr/>
          <p:nvPr/>
        </p:nvGrpSpPr>
        <p:grpSpPr>
          <a:xfrm>
            <a:off x="301179" y="1056899"/>
            <a:ext cx="5721582" cy="3524316"/>
            <a:chOff x="301179" y="1056899"/>
            <a:chExt cx="5721582" cy="3524316"/>
          </a:xfrm>
        </p:grpSpPr>
        <p:sp>
          <p:nvSpPr>
            <p:cNvPr id="20" name="Rectangle 19"/>
            <p:cNvSpPr/>
            <p:nvPr/>
          </p:nvSpPr>
          <p:spPr>
            <a:xfrm>
              <a:off x="928950" y="2529035"/>
              <a:ext cx="5088082" cy="1754585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930383" y="3008016"/>
              <a:ext cx="4188500" cy="867209"/>
            </a:xfrm>
            <a:custGeom>
              <a:avLst/>
              <a:gdLst>
                <a:gd name="connsiteX0" fmla="*/ 0 w 4641850"/>
                <a:gd name="connsiteY0" fmla="*/ 1092200 h 1092200"/>
                <a:gd name="connsiteX1" fmla="*/ 0 w 4641850"/>
                <a:gd name="connsiteY1" fmla="*/ 0 h 1092200"/>
                <a:gd name="connsiteX2" fmla="*/ 4622800 w 4641850"/>
                <a:gd name="connsiteY2" fmla="*/ 6350 h 1092200"/>
                <a:gd name="connsiteX3" fmla="*/ 4641850 w 4641850"/>
                <a:gd name="connsiteY3" fmla="*/ 1085850 h 1092200"/>
                <a:gd name="connsiteX4" fmla="*/ 3848100 w 4641850"/>
                <a:gd name="connsiteY4" fmla="*/ 1085850 h 1092200"/>
                <a:gd name="connsiteX5" fmla="*/ 2768600 w 4641850"/>
                <a:gd name="connsiteY5" fmla="*/ 666750 h 1092200"/>
                <a:gd name="connsiteX6" fmla="*/ 1790700 w 4641850"/>
                <a:gd name="connsiteY6" fmla="*/ 1079500 h 1092200"/>
                <a:gd name="connsiteX7" fmla="*/ 0 w 4641850"/>
                <a:gd name="connsiteY7" fmla="*/ 1092200 h 109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41850" h="1092200">
                  <a:moveTo>
                    <a:pt x="0" y="1092200"/>
                  </a:moveTo>
                  <a:lnTo>
                    <a:pt x="0" y="0"/>
                  </a:lnTo>
                  <a:lnTo>
                    <a:pt x="4622800" y="6350"/>
                  </a:lnTo>
                  <a:lnTo>
                    <a:pt x="4641850" y="1085850"/>
                  </a:lnTo>
                  <a:lnTo>
                    <a:pt x="3848100" y="1085850"/>
                  </a:lnTo>
                  <a:lnTo>
                    <a:pt x="2768600" y="666750"/>
                  </a:lnTo>
                  <a:lnTo>
                    <a:pt x="1790700" y="10795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bg2">
                <a:lumMod val="50000"/>
                <a:alpha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917490" y="3855058"/>
              <a:ext cx="5105271" cy="438646"/>
            </a:xfrm>
            <a:custGeom>
              <a:avLst/>
              <a:gdLst>
                <a:gd name="connsiteX0" fmla="*/ 0 w 5683250"/>
                <a:gd name="connsiteY0" fmla="*/ 520700 h 552450"/>
                <a:gd name="connsiteX1" fmla="*/ 0 w 5683250"/>
                <a:gd name="connsiteY1" fmla="*/ 228600 h 552450"/>
                <a:gd name="connsiteX2" fmla="*/ 1828800 w 5683250"/>
                <a:gd name="connsiteY2" fmla="*/ 228600 h 552450"/>
                <a:gd name="connsiteX3" fmla="*/ 2787650 w 5683250"/>
                <a:gd name="connsiteY3" fmla="*/ 0 h 552450"/>
                <a:gd name="connsiteX4" fmla="*/ 3873500 w 5683250"/>
                <a:gd name="connsiteY4" fmla="*/ 203200 h 552450"/>
                <a:gd name="connsiteX5" fmla="*/ 5492750 w 5683250"/>
                <a:gd name="connsiteY5" fmla="*/ 25400 h 552450"/>
                <a:gd name="connsiteX6" fmla="*/ 5683250 w 5683250"/>
                <a:gd name="connsiteY6" fmla="*/ 6350 h 552450"/>
                <a:gd name="connsiteX7" fmla="*/ 5683250 w 5683250"/>
                <a:gd name="connsiteY7" fmla="*/ 241300 h 552450"/>
                <a:gd name="connsiteX8" fmla="*/ 5448300 w 5683250"/>
                <a:gd name="connsiteY8" fmla="*/ 228600 h 552450"/>
                <a:gd name="connsiteX9" fmla="*/ 3867150 w 5683250"/>
                <a:gd name="connsiteY9" fmla="*/ 552450 h 552450"/>
                <a:gd name="connsiteX10" fmla="*/ 2806700 w 5683250"/>
                <a:gd name="connsiteY10" fmla="*/ 247650 h 552450"/>
                <a:gd name="connsiteX11" fmla="*/ 1822450 w 5683250"/>
                <a:gd name="connsiteY11" fmla="*/ 520700 h 552450"/>
                <a:gd name="connsiteX12" fmla="*/ 0 w 5683250"/>
                <a:gd name="connsiteY12" fmla="*/ 52070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83250" h="552450">
                  <a:moveTo>
                    <a:pt x="0" y="520700"/>
                  </a:moveTo>
                  <a:lnTo>
                    <a:pt x="0" y="228600"/>
                  </a:lnTo>
                  <a:lnTo>
                    <a:pt x="1828800" y="228600"/>
                  </a:lnTo>
                  <a:lnTo>
                    <a:pt x="2787650" y="0"/>
                  </a:lnTo>
                  <a:lnTo>
                    <a:pt x="3873500" y="203200"/>
                  </a:lnTo>
                  <a:lnTo>
                    <a:pt x="5492750" y="25400"/>
                  </a:lnTo>
                  <a:lnTo>
                    <a:pt x="5683250" y="6350"/>
                  </a:lnTo>
                  <a:lnTo>
                    <a:pt x="5683250" y="241300"/>
                  </a:lnTo>
                  <a:lnTo>
                    <a:pt x="5448300" y="228600"/>
                  </a:lnTo>
                  <a:lnTo>
                    <a:pt x="3867150" y="552450"/>
                  </a:lnTo>
                  <a:lnTo>
                    <a:pt x="2806700" y="247650"/>
                  </a:lnTo>
                  <a:lnTo>
                    <a:pt x="1822450" y="520700"/>
                  </a:lnTo>
                  <a:lnTo>
                    <a:pt x="0" y="520700"/>
                  </a:lnTo>
                  <a:close/>
                </a:path>
              </a:pathLst>
            </a:custGeom>
            <a:solidFill>
              <a:schemeClr val="bg2">
                <a:lumMod val="50000"/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A4CB755-2DAD-439E-9CBF-DE52381BDC79}"/>
                </a:ext>
              </a:extLst>
            </p:cNvPr>
            <p:cNvGrpSpPr/>
            <p:nvPr/>
          </p:nvGrpSpPr>
          <p:grpSpPr>
            <a:xfrm>
              <a:off x="3910315" y="1271728"/>
              <a:ext cx="1375157" cy="786538"/>
              <a:chOff x="3910315" y="1271728"/>
              <a:chExt cx="1375157" cy="786538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4116588" y="1513740"/>
                <a:ext cx="962610" cy="5445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>
                <a:off x="3910315" y="1271728"/>
                <a:ext cx="1375157" cy="242012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928950" y="2045011"/>
              <a:ext cx="5088082" cy="223860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8" name="Isosceles Triangle 117">
              <a:extLst>
                <a:ext uri="{FF2B5EF4-FFF2-40B4-BE49-F238E27FC236}">
                  <a16:creationId xmlns:a16="http://schemas.microsoft.com/office/drawing/2014/main" id="{F7A66E7F-8CDB-406E-94C9-668CFF6C9DFD}"/>
                </a:ext>
              </a:extLst>
            </p:cNvPr>
            <p:cNvSpPr/>
            <p:nvPr/>
          </p:nvSpPr>
          <p:spPr>
            <a:xfrm rot="10800000">
              <a:off x="970888" y="2407923"/>
              <a:ext cx="137515" cy="12100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639B49FE-7E31-486E-A13E-CC8E6E03C9E4}"/>
                </a:ext>
              </a:extLst>
            </p:cNvPr>
            <p:cNvSpPr/>
            <p:nvPr/>
          </p:nvSpPr>
          <p:spPr>
            <a:xfrm>
              <a:off x="928950" y="2045011"/>
              <a:ext cx="5088082" cy="223860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93EE2516-9240-4A64-922F-975F6B96412D}"/>
                </a:ext>
              </a:extLst>
            </p:cNvPr>
            <p:cNvSpPr/>
            <p:nvPr/>
          </p:nvSpPr>
          <p:spPr>
            <a:xfrm>
              <a:off x="2218431" y="2031367"/>
              <a:ext cx="627829" cy="7327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DED82A0-BD11-42A0-B0AC-BCE9401A9B16}"/>
                </a:ext>
              </a:extLst>
            </p:cNvPr>
            <p:cNvSpPr txBox="1"/>
            <p:nvPr/>
          </p:nvSpPr>
          <p:spPr>
            <a:xfrm>
              <a:off x="848086" y="4211883"/>
              <a:ext cx="1484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Not to scale</a:t>
              </a:r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301179" y="1862675"/>
              <a:ext cx="652779" cy="2557111"/>
              <a:chOff x="301179" y="1862675"/>
              <a:chExt cx="652779" cy="2557111"/>
            </a:xfrm>
          </p:grpSpPr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1DED82A0-BD11-42A0-B0AC-BCE9401A9B16}"/>
                  </a:ext>
                </a:extLst>
              </p:cNvPr>
              <p:cNvSpPr txBox="1"/>
              <p:nvPr/>
            </p:nvSpPr>
            <p:spPr>
              <a:xfrm>
                <a:off x="302862" y="2816707"/>
                <a:ext cx="6077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20m</a:t>
                </a: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1DED82A0-BD11-42A0-B0AC-BCE9401A9B16}"/>
                  </a:ext>
                </a:extLst>
              </p:cNvPr>
              <p:cNvSpPr txBox="1"/>
              <p:nvPr/>
            </p:nvSpPr>
            <p:spPr>
              <a:xfrm>
                <a:off x="302607" y="2318502"/>
                <a:ext cx="6077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5m</a:t>
                </a: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1DED82A0-BD11-42A0-B0AC-BCE9401A9B16}"/>
                  </a:ext>
                </a:extLst>
              </p:cNvPr>
              <p:cNvSpPr txBox="1"/>
              <p:nvPr/>
            </p:nvSpPr>
            <p:spPr>
              <a:xfrm>
                <a:off x="301179" y="3616041"/>
                <a:ext cx="6077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40m</a:t>
                </a: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1DED82A0-BD11-42A0-B0AC-BCE9401A9B16}"/>
                  </a:ext>
                </a:extLst>
              </p:cNvPr>
              <p:cNvSpPr txBox="1"/>
              <p:nvPr/>
            </p:nvSpPr>
            <p:spPr>
              <a:xfrm>
                <a:off x="316843" y="4050454"/>
                <a:ext cx="6077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50m</a:t>
                </a: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1DED82A0-BD11-42A0-B0AC-BCE9401A9B16}"/>
                  </a:ext>
                </a:extLst>
              </p:cNvPr>
              <p:cNvSpPr txBox="1"/>
              <p:nvPr/>
            </p:nvSpPr>
            <p:spPr>
              <a:xfrm>
                <a:off x="346187" y="1862675"/>
                <a:ext cx="6077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0m</a:t>
                </a: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91774534-AB04-4F09-BD9F-0C99156084AA}"/>
                </a:ext>
              </a:extLst>
            </p:cNvPr>
            <p:cNvGrpSpPr/>
            <p:nvPr/>
          </p:nvGrpSpPr>
          <p:grpSpPr>
            <a:xfrm>
              <a:off x="1711201" y="1056899"/>
              <a:ext cx="1758924" cy="721857"/>
              <a:chOff x="1711201" y="1056899"/>
              <a:chExt cx="1758924" cy="721857"/>
            </a:xfrm>
          </p:grpSpPr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0A5995EF-0F85-4EBC-983D-BE67DCADDF3F}"/>
                  </a:ext>
                </a:extLst>
              </p:cNvPr>
              <p:cNvSpPr txBox="1"/>
              <p:nvPr/>
            </p:nvSpPr>
            <p:spPr>
              <a:xfrm>
                <a:off x="1711201" y="1056899"/>
                <a:ext cx="17589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Groundwater</a:t>
                </a:r>
              </a:p>
              <a:p>
                <a:pPr algn="ctr"/>
                <a:r>
                  <a:rPr 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Flow</a:t>
                </a:r>
              </a:p>
            </p:txBody>
          </p:sp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843DE04A-1872-46AB-8FF4-0F258ADE6B7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80859" y="1763417"/>
                <a:ext cx="1353475" cy="1533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0A5995EF-0F85-4EBC-983D-BE67DCADDF3F}"/>
                </a:ext>
              </a:extLst>
            </p:cNvPr>
            <p:cNvSpPr txBox="1"/>
            <p:nvPr/>
          </p:nvSpPr>
          <p:spPr>
            <a:xfrm>
              <a:off x="5156086" y="1942701"/>
              <a:ext cx="3775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0A5995EF-0F85-4EBC-983D-BE67DCADDF3F}"/>
                </a:ext>
              </a:extLst>
            </p:cNvPr>
            <p:cNvSpPr txBox="1"/>
            <p:nvPr/>
          </p:nvSpPr>
          <p:spPr>
            <a:xfrm>
              <a:off x="3821513" y="1941273"/>
              <a:ext cx="3775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0A5995EF-0F85-4EBC-983D-BE67DCADDF3F}"/>
                </a:ext>
              </a:extLst>
            </p:cNvPr>
            <p:cNvSpPr txBox="1"/>
            <p:nvPr/>
          </p:nvSpPr>
          <p:spPr>
            <a:xfrm>
              <a:off x="4546484" y="1939850"/>
              <a:ext cx="3775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3572142" y="2534821"/>
              <a:ext cx="572568" cy="11561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153255" y="2534216"/>
              <a:ext cx="948583" cy="12112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5097891" y="2525551"/>
              <a:ext cx="260322" cy="12016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4D5F711C-BF4F-45A5-BB63-4F92936404A7}"/>
                </a:ext>
              </a:extLst>
            </p:cNvPr>
            <p:cNvSpPr txBox="1"/>
            <p:nvPr/>
          </p:nvSpPr>
          <p:spPr>
            <a:xfrm>
              <a:off x="4119700" y="2711869"/>
              <a:ext cx="9459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DU-1A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6A821D7F-36DE-4320-9392-63F3D3928BBA}"/>
                </a:ext>
              </a:extLst>
            </p:cNvPr>
            <p:cNvSpPr txBox="1"/>
            <p:nvPr/>
          </p:nvSpPr>
          <p:spPr>
            <a:xfrm>
              <a:off x="3392643" y="2703225"/>
              <a:ext cx="9742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DU-2A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8321148B-0BC8-47E6-A8CD-949B3F60BB23}"/>
                </a:ext>
              </a:extLst>
            </p:cNvPr>
            <p:cNvSpPr txBox="1"/>
            <p:nvPr/>
          </p:nvSpPr>
          <p:spPr>
            <a:xfrm>
              <a:off x="5043232" y="2735350"/>
              <a:ext cx="9014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DU-5A</a:t>
              </a:r>
            </a:p>
          </p:txBody>
        </p:sp>
        <p:cxnSp>
          <p:nvCxnSpPr>
            <p:cNvPr id="175" name="Straight Arrow Connector 174">
              <a:extLst>
                <a:ext uri="{FF2B5EF4-FFF2-40B4-BE49-F238E27FC236}">
                  <a16:creationId xmlns:a16="http://schemas.microsoft.com/office/drawing/2014/main" id="{482C2BFF-5DB4-4083-9702-13200DD862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38943" y="2659018"/>
              <a:ext cx="115330" cy="15696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id="{482C2BFF-5DB4-4083-9702-13200DD862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42545" y="2655624"/>
              <a:ext cx="115330" cy="15696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482C2BFF-5DB4-4083-9702-13200DD862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50422" y="2679835"/>
              <a:ext cx="115330" cy="15696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DED82A0-BD11-42A0-B0AC-BCE9401A9B16}"/>
                </a:ext>
              </a:extLst>
            </p:cNvPr>
            <p:cNvSpPr txBox="1"/>
            <p:nvPr/>
          </p:nvSpPr>
          <p:spPr>
            <a:xfrm>
              <a:off x="814622" y="2955956"/>
              <a:ext cx="1782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Sand/gravel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DED82A0-BD11-42A0-B0AC-BCE9401A9B16}"/>
                </a:ext>
              </a:extLst>
            </p:cNvPr>
            <p:cNvSpPr txBox="1"/>
            <p:nvPr/>
          </p:nvSpPr>
          <p:spPr>
            <a:xfrm>
              <a:off x="910056" y="2589909"/>
              <a:ext cx="1782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Sand/Silt/Clay</a:t>
              </a:r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9A560870-37EC-41AC-88EB-9CF01F8E5B26}"/>
                </a:ext>
              </a:extLst>
            </p:cNvPr>
            <p:cNvGrpSpPr/>
            <p:nvPr/>
          </p:nvGrpSpPr>
          <p:grpSpPr>
            <a:xfrm>
              <a:off x="3832171" y="1991624"/>
              <a:ext cx="60062" cy="637536"/>
              <a:chOff x="3790121" y="2026145"/>
              <a:chExt cx="79500" cy="637536"/>
            </a:xfrm>
          </p:grpSpPr>
          <p:grpSp>
            <p:nvGrpSpPr>
              <p:cNvPr id="133" name="Group 45">
                <a:extLst>
                  <a:ext uri="{FF2B5EF4-FFF2-40B4-BE49-F238E27FC236}">
                    <a16:creationId xmlns:a16="http://schemas.microsoft.com/office/drawing/2014/main" id="{8285CC6B-D678-4296-813B-E061F5C70132}"/>
                  </a:ext>
                </a:extLst>
              </p:cNvPr>
              <p:cNvGrpSpPr/>
              <p:nvPr/>
            </p:nvGrpSpPr>
            <p:grpSpPr>
              <a:xfrm>
                <a:off x="3790121" y="2026145"/>
                <a:ext cx="79500" cy="637536"/>
                <a:chOff x="4276793" y="2286000"/>
                <a:chExt cx="88105" cy="1219200"/>
              </a:xfrm>
            </p:grpSpPr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EB2426A9-6B46-45E2-B8A3-8CAC6FB7344E}"/>
                    </a:ext>
                  </a:extLst>
                </p:cNvPr>
                <p:cNvSpPr/>
                <p:nvPr/>
              </p:nvSpPr>
              <p:spPr>
                <a:xfrm>
                  <a:off x="4282024" y="3073073"/>
                  <a:ext cx="78802" cy="432127"/>
                </a:xfrm>
                <a:prstGeom prst="rect">
                  <a:avLst/>
                </a:prstGeom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89DA2A8B-0B6F-46B8-AFCF-FFB5872C52CF}"/>
                    </a:ext>
                  </a:extLst>
                </p:cNvPr>
                <p:cNvSpPr/>
                <p:nvPr/>
              </p:nvSpPr>
              <p:spPr>
                <a:xfrm>
                  <a:off x="4276793" y="2286000"/>
                  <a:ext cx="88105" cy="205493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CE7DAE09-C17E-4A34-A9A7-73F676108370}"/>
                  </a:ext>
                </a:extLst>
              </p:cNvPr>
              <p:cNvSpPr/>
              <p:nvPr/>
            </p:nvSpPr>
            <p:spPr>
              <a:xfrm>
                <a:off x="3798529" y="2107096"/>
                <a:ext cx="63671" cy="3578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9A560870-37EC-41AC-88EB-9CF01F8E5B26}"/>
                </a:ext>
              </a:extLst>
            </p:cNvPr>
            <p:cNvGrpSpPr/>
            <p:nvPr/>
          </p:nvGrpSpPr>
          <p:grpSpPr>
            <a:xfrm>
              <a:off x="4548597" y="2007290"/>
              <a:ext cx="60062" cy="637536"/>
              <a:chOff x="3790121" y="2026145"/>
              <a:chExt cx="79500" cy="637536"/>
            </a:xfrm>
          </p:grpSpPr>
          <p:grpSp>
            <p:nvGrpSpPr>
              <p:cNvPr id="145" name="Group 45">
                <a:extLst>
                  <a:ext uri="{FF2B5EF4-FFF2-40B4-BE49-F238E27FC236}">
                    <a16:creationId xmlns:a16="http://schemas.microsoft.com/office/drawing/2014/main" id="{8285CC6B-D678-4296-813B-E061F5C70132}"/>
                  </a:ext>
                </a:extLst>
              </p:cNvPr>
              <p:cNvGrpSpPr/>
              <p:nvPr/>
            </p:nvGrpSpPr>
            <p:grpSpPr>
              <a:xfrm>
                <a:off x="3790121" y="2026145"/>
                <a:ext cx="79500" cy="637536"/>
                <a:chOff x="4276793" y="2286000"/>
                <a:chExt cx="88105" cy="1219200"/>
              </a:xfrm>
            </p:grpSpPr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EB2426A9-6B46-45E2-B8A3-8CAC6FB7344E}"/>
                    </a:ext>
                  </a:extLst>
                </p:cNvPr>
                <p:cNvSpPr/>
                <p:nvPr/>
              </p:nvSpPr>
              <p:spPr>
                <a:xfrm>
                  <a:off x="4282024" y="3073073"/>
                  <a:ext cx="78802" cy="432127"/>
                </a:xfrm>
                <a:prstGeom prst="rect">
                  <a:avLst/>
                </a:prstGeom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89DA2A8B-0B6F-46B8-AFCF-FFB5872C52CF}"/>
                    </a:ext>
                  </a:extLst>
                </p:cNvPr>
                <p:cNvSpPr/>
                <p:nvPr/>
              </p:nvSpPr>
              <p:spPr>
                <a:xfrm>
                  <a:off x="4276793" y="2286000"/>
                  <a:ext cx="88105" cy="205493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CE7DAE09-C17E-4A34-A9A7-73F676108370}"/>
                  </a:ext>
                </a:extLst>
              </p:cNvPr>
              <p:cNvSpPr/>
              <p:nvPr/>
            </p:nvSpPr>
            <p:spPr>
              <a:xfrm>
                <a:off x="3798529" y="2107096"/>
                <a:ext cx="63671" cy="3578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9A560870-37EC-41AC-88EB-9CF01F8E5B26}"/>
                </a:ext>
              </a:extLst>
            </p:cNvPr>
            <p:cNvGrpSpPr/>
            <p:nvPr/>
          </p:nvGrpSpPr>
          <p:grpSpPr>
            <a:xfrm>
              <a:off x="5179564" y="1980225"/>
              <a:ext cx="60062" cy="637536"/>
              <a:chOff x="3790121" y="2026145"/>
              <a:chExt cx="79500" cy="637536"/>
            </a:xfrm>
          </p:grpSpPr>
          <p:grpSp>
            <p:nvGrpSpPr>
              <p:cNvPr id="155" name="Group 45">
                <a:extLst>
                  <a:ext uri="{FF2B5EF4-FFF2-40B4-BE49-F238E27FC236}">
                    <a16:creationId xmlns:a16="http://schemas.microsoft.com/office/drawing/2014/main" id="{8285CC6B-D678-4296-813B-E061F5C70132}"/>
                  </a:ext>
                </a:extLst>
              </p:cNvPr>
              <p:cNvGrpSpPr/>
              <p:nvPr/>
            </p:nvGrpSpPr>
            <p:grpSpPr>
              <a:xfrm>
                <a:off x="3790121" y="2026145"/>
                <a:ext cx="79500" cy="637536"/>
                <a:chOff x="4276793" y="2286000"/>
                <a:chExt cx="88105" cy="1219200"/>
              </a:xfrm>
            </p:grpSpPr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EB2426A9-6B46-45E2-B8A3-8CAC6FB7344E}"/>
                    </a:ext>
                  </a:extLst>
                </p:cNvPr>
                <p:cNvSpPr/>
                <p:nvPr/>
              </p:nvSpPr>
              <p:spPr>
                <a:xfrm>
                  <a:off x="4282024" y="3073073"/>
                  <a:ext cx="78802" cy="432127"/>
                </a:xfrm>
                <a:prstGeom prst="rect">
                  <a:avLst/>
                </a:prstGeom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89DA2A8B-0B6F-46B8-AFCF-FFB5872C52CF}"/>
                    </a:ext>
                  </a:extLst>
                </p:cNvPr>
                <p:cNvSpPr/>
                <p:nvPr/>
              </p:nvSpPr>
              <p:spPr>
                <a:xfrm>
                  <a:off x="4276793" y="2286000"/>
                  <a:ext cx="88105" cy="205493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CE7DAE09-C17E-4A34-A9A7-73F676108370}"/>
                  </a:ext>
                </a:extLst>
              </p:cNvPr>
              <p:cNvSpPr/>
              <p:nvPr/>
            </p:nvSpPr>
            <p:spPr>
              <a:xfrm>
                <a:off x="3798529" y="2107096"/>
                <a:ext cx="63671" cy="3578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86EB7A92-B98C-416E-83BA-71A4328DE8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05" y="1020833"/>
            <a:ext cx="748936" cy="81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774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FE56-12F5-4B3D-B278-F4E081AA3F28}" type="slidenum">
              <a:rPr lang="en-US" smtClean="0"/>
              <a:t>35</a:t>
            </a:fld>
            <a:endParaRPr lang="en-US"/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17725403-4C15-42CE-BB45-C05ACBF38793}"/>
              </a:ext>
            </a:extLst>
          </p:cNvPr>
          <p:cNvSpPr txBox="1">
            <a:spLocks/>
          </p:cNvSpPr>
          <p:nvPr/>
        </p:nvSpPr>
        <p:spPr>
          <a:xfrm>
            <a:off x="125896" y="62394"/>
            <a:ext cx="8892208" cy="756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of Drinking Water Aquifer Risk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(high permeability, LVP samples appropriate)</a:t>
            </a:r>
          </a:p>
        </p:txBody>
      </p:sp>
      <p:sp>
        <p:nvSpPr>
          <p:cNvPr id="104" name="Text Box 1027">
            <a:extLst>
              <a:ext uri="{FF2B5EF4-FFF2-40B4-BE49-F238E27FC236}">
                <a16:creationId xmlns:a16="http://schemas.microsoft.com/office/drawing/2014/main" id="{7EB04A55-92B1-4FBD-AE9B-B933D4981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064" y="4814891"/>
            <a:ext cx="82606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Install single monitoring well within each DU screened across targeted aquifer production zone;</a:t>
            </a:r>
          </a:p>
          <a:p>
            <a:pPr marL="228600" indent="-228600">
              <a:buFontTx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Collect a single Large Volume Purge (LVP) water sample (vs traditional small-volume “discrete” sample) from each well;</a:t>
            </a:r>
          </a:p>
          <a:p>
            <a:pPr marL="228600" indent="-228600">
              <a:buFontTx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Method to minimize loss of VOCs?</a:t>
            </a:r>
          </a:p>
          <a:p>
            <a:pPr marL="228600" indent="-228600">
              <a:buFontTx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Onsite injection/infiltration of excess water vs disposal?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93898" y="702580"/>
            <a:ext cx="8562568" cy="3878635"/>
            <a:chOff x="193898" y="702580"/>
            <a:chExt cx="8562568" cy="3878635"/>
          </a:xfrm>
        </p:grpSpPr>
        <p:grpSp>
          <p:nvGrpSpPr>
            <p:cNvPr id="3" name="Group 2"/>
            <p:cNvGrpSpPr/>
            <p:nvPr/>
          </p:nvGrpSpPr>
          <p:grpSpPr>
            <a:xfrm>
              <a:off x="6639493" y="938983"/>
              <a:ext cx="1907822" cy="1616742"/>
              <a:chOff x="6639493" y="938983"/>
              <a:chExt cx="1907822" cy="1616742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E9496B03-7C61-4781-85F8-B288AC9B1B07}"/>
                  </a:ext>
                </a:extLst>
              </p:cNvPr>
              <p:cNvGrpSpPr/>
              <p:nvPr/>
            </p:nvGrpSpPr>
            <p:grpSpPr>
              <a:xfrm>
                <a:off x="6639493" y="938983"/>
                <a:ext cx="1907822" cy="1616742"/>
                <a:chOff x="6639493" y="938983"/>
                <a:chExt cx="1907822" cy="1616742"/>
              </a:xfrm>
            </p:grpSpPr>
            <p:pic>
              <p:nvPicPr>
                <p:cNvPr id="46" name="Picture 45" descr="Diagram&#10;&#10;Description automatically generated">
                  <a:extLst>
                    <a:ext uri="{FF2B5EF4-FFF2-40B4-BE49-F238E27FC236}">
                      <a16:creationId xmlns:a16="http://schemas.microsoft.com/office/drawing/2014/main" id="{C5161125-BC5B-4811-8DBB-514A56844A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39493" y="938983"/>
                  <a:ext cx="1907822" cy="1616742"/>
                </a:xfrm>
                <a:prstGeom prst="rect">
                  <a:avLst/>
                </a:prstGeom>
              </p:spPr>
            </p:pic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1F2B2A03-12BA-40B5-9F0E-DF5A968C10CA}"/>
                    </a:ext>
                  </a:extLst>
                </p:cNvPr>
                <p:cNvCxnSpPr/>
                <p:nvPr/>
              </p:nvCxnSpPr>
              <p:spPr>
                <a:xfrm>
                  <a:off x="6665578" y="1086364"/>
                  <a:ext cx="1577009" cy="1169142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Oval 47"/>
              <p:cNvSpPr/>
              <p:nvPr/>
            </p:nvSpPr>
            <p:spPr>
              <a:xfrm>
                <a:off x="7413490" y="1592685"/>
                <a:ext cx="116144" cy="13446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7642804" y="1779269"/>
                <a:ext cx="116144" cy="13446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889210" y="1940215"/>
                <a:ext cx="116144" cy="13446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7800937" y="1569111"/>
                <a:ext cx="116144" cy="13446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7558806" y="1933728"/>
                <a:ext cx="116144" cy="13446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7215511" y="1459636"/>
                <a:ext cx="116144" cy="13446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787695" y="1164467"/>
                <a:ext cx="116144" cy="13446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7932117" y="1458219"/>
                <a:ext cx="116144" cy="13446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7454082" y="2099006"/>
                <a:ext cx="116144" cy="13446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928950" y="2529035"/>
              <a:ext cx="5088082" cy="1754585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930383" y="3008016"/>
              <a:ext cx="4188500" cy="867209"/>
            </a:xfrm>
            <a:custGeom>
              <a:avLst/>
              <a:gdLst>
                <a:gd name="connsiteX0" fmla="*/ 0 w 4641850"/>
                <a:gd name="connsiteY0" fmla="*/ 1092200 h 1092200"/>
                <a:gd name="connsiteX1" fmla="*/ 0 w 4641850"/>
                <a:gd name="connsiteY1" fmla="*/ 0 h 1092200"/>
                <a:gd name="connsiteX2" fmla="*/ 4622800 w 4641850"/>
                <a:gd name="connsiteY2" fmla="*/ 6350 h 1092200"/>
                <a:gd name="connsiteX3" fmla="*/ 4641850 w 4641850"/>
                <a:gd name="connsiteY3" fmla="*/ 1085850 h 1092200"/>
                <a:gd name="connsiteX4" fmla="*/ 3848100 w 4641850"/>
                <a:gd name="connsiteY4" fmla="*/ 1085850 h 1092200"/>
                <a:gd name="connsiteX5" fmla="*/ 2768600 w 4641850"/>
                <a:gd name="connsiteY5" fmla="*/ 666750 h 1092200"/>
                <a:gd name="connsiteX6" fmla="*/ 1790700 w 4641850"/>
                <a:gd name="connsiteY6" fmla="*/ 1079500 h 1092200"/>
                <a:gd name="connsiteX7" fmla="*/ 0 w 4641850"/>
                <a:gd name="connsiteY7" fmla="*/ 1092200 h 109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41850" h="1092200">
                  <a:moveTo>
                    <a:pt x="0" y="1092200"/>
                  </a:moveTo>
                  <a:lnTo>
                    <a:pt x="0" y="0"/>
                  </a:lnTo>
                  <a:lnTo>
                    <a:pt x="4622800" y="6350"/>
                  </a:lnTo>
                  <a:lnTo>
                    <a:pt x="4641850" y="1085850"/>
                  </a:lnTo>
                  <a:lnTo>
                    <a:pt x="3848100" y="1085850"/>
                  </a:lnTo>
                  <a:lnTo>
                    <a:pt x="2768600" y="666750"/>
                  </a:lnTo>
                  <a:lnTo>
                    <a:pt x="1790700" y="10795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bg2">
                <a:lumMod val="50000"/>
                <a:alpha val="5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917490" y="3855058"/>
              <a:ext cx="5105271" cy="438646"/>
            </a:xfrm>
            <a:custGeom>
              <a:avLst/>
              <a:gdLst>
                <a:gd name="connsiteX0" fmla="*/ 0 w 5683250"/>
                <a:gd name="connsiteY0" fmla="*/ 520700 h 552450"/>
                <a:gd name="connsiteX1" fmla="*/ 0 w 5683250"/>
                <a:gd name="connsiteY1" fmla="*/ 228600 h 552450"/>
                <a:gd name="connsiteX2" fmla="*/ 1828800 w 5683250"/>
                <a:gd name="connsiteY2" fmla="*/ 228600 h 552450"/>
                <a:gd name="connsiteX3" fmla="*/ 2787650 w 5683250"/>
                <a:gd name="connsiteY3" fmla="*/ 0 h 552450"/>
                <a:gd name="connsiteX4" fmla="*/ 3873500 w 5683250"/>
                <a:gd name="connsiteY4" fmla="*/ 203200 h 552450"/>
                <a:gd name="connsiteX5" fmla="*/ 5492750 w 5683250"/>
                <a:gd name="connsiteY5" fmla="*/ 25400 h 552450"/>
                <a:gd name="connsiteX6" fmla="*/ 5683250 w 5683250"/>
                <a:gd name="connsiteY6" fmla="*/ 6350 h 552450"/>
                <a:gd name="connsiteX7" fmla="*/ 5683250 w 5683250"/>
                <a:gd name="connsiteY7" fmla="*/ 241300 h 552450"/>
                <a:gd name="connsiteX8" fmla="*/ 5448300 w 5683250"/>
                <a:gd name="connsiteY8" fmla="*/ 228600 h 552450"/>
                <a:gd name="connsiteX9" fmla="*/ 3867150 w 5683250"/>
                <a:gd name="connsiteY9" fmla="*/ 552450 h 552450"/>
                <a:gd name="connsiteX10" fmla="*/ 2806700 w 5683250"/>
                <a:gd name="connsiteY10" fmla="*/ 247650 h 552450"/>
                <a:gd name="connsiteX11" fmla="*/ 1822450 w 5683250"/>
                <a:gd name="connsiteY11" fmla="*/ 520700 h 552450"/>
                <a:gd name="connsiteX12" fmla="*/ 0 w 5683250"/>
                <a:gd name="connsiteY12" fmla="*/ 52070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83250" h="552450">
                  <a:moveTo>
                    <a:pt x="0" y="520700"/>
                  </a:moveTo>
                  <a:lnTo>
                    <a:pt x="0" y="228600"/>
                  </a:lnTo>
                  <a:lnTo>
                    <a:pt x="1828800" y="228600"/>
                  </a:lnTo>
                  <a:lnTo>
                    <a:pt x="2787650" y="0"/>
                  </a:lnTo>
                  <a:lnTo>
                    <a:pt x="3873500" y="203200"/>
                  </a:lnTo>
                  <a:lnTo>
                    <a:pt x="5492750" y="25400"/>
                  </a:lnTo>
                  <a:lnTo>
                    <a:pt x="5683250" y="6350"/>
                  </a:lnTo>
                  <a:lnTo>
                    <a:pt x="5683250" y="241300"/>
                  </a:lnTo>
                  <a:lnTo>
                    <a:pt x="5448300" y="228600"/>
                  </a:lnTo>
                  <a:lnTo>
                    <a:pt x="3867150" y="552450"/>
                  </a:lnTo>
                  <a:lnTo>
                    <a:pt x="2806700" y="247650"/>
                  </a:lnTo>
                  <a:lnTo>
                    <a:pt x="1822450" y="520700"/>
                  </a:lnTo>
                  <a:lnTo>
                    <a:pt x="0" y="520700"/>
                  </a:lnTo>
                  <a:close/>
                </a:path>
              </a:pathLst>
            </a:custGeom>
            <a:solidFill>
              <a:schemeClr val="bg2">
                <a:lumMod val="50000"/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A4CB755-2DAD-439E-9CBF-DE52381BDC79}"/>
                </a:ext>
              </a:extLst>
            </p:cNvPr>
            <p:cNvGrpSpPr/>
            <p:nvPr/>
          </p:nvGrpSpPr>
          <p:grpSpPr>
            <a:xfrm>
              <a:off x="3910315" y="1271728"/>
              <a:ext cx="1375157" cy="786538"/>
              <a:chOff x="3910315" y="1271728"/>
              <a:chExt cx="1375157" cy="786538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4116588" y="1513740"/>
                <a:ext cx="962610" cy="5445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>
                <a:off x="3910315" y="1271728"/>
                <a:ext cx="1375157" cy="242012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928950" y="2045011"/>
              <a:ext cx="5088082" cy="223860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D7C1F68E-8521-4453-AE2D-34EFA11963BB}"/>
                </a:ext>
              </a:extLst>
            </p:cNvPr>
            <p:cNvCxnSpPr>
              <a:cxnSpLocks/>
            </p:cNvCxnSpPr>
            <p:nvPr/>
          </p:nvCxnSpPr>
          <p:spPr>
            <a:xfrm>
              <a:off x="3565007" y="3019359"/>
              <a:ext cx="0" cy="58103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472CB472-AC44-4ABA-B990-036C6ED684A0}"/>
                </a:ext>
              </a:extLst>
            </p:cNvPr>
            <p:cNvCxnSpPr>
              <a:cxnSpLocks/>
            </p:cNvCxnSpPr>
            <p:nvPr/>
          </p:nvCxnSpPr>
          <p:spPr>
            <a:xfrm>
              <a:off x="2833009" y="3008016"/>
              <a:ext cx="0" cy="7423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Isosceles Triangle 117">
              <a:extLst>
                <a:ext uri="{FF2B5EF4-FFF2-40B4-BE49-F238E27FC236}">
                  <a16:creationId xmlns:a16="http://schemas.microsoft.com/office/drawing/2014/main" id="{F7A66E7F-8CDB-406E-94C9-668CFF6C9DFD}"/>
                </a:ext>
              </a:extLst>
            </p:cNvPr>
            <p:cNvSpPr/>
            <p:nvPr/>
          </p:nvSpPr>
          <p:spPr>
            <a:xfrm rot="10800000">
              <a:off x="1002621" y="2410550"/>
              <a:ext cx="137515" cy="12100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639B49FE-7E31-486E-A13E-CC8E6E03C9E4}"/>
                </a:ext>
              </a:extLst>
            </p:cNvPr>
            <p:cNvSpPr/>
            <p:nvPr/>
          </p:nvSpPr>
          <p:spPr>
            <a:xfrm>
              <a:off x="928950" y="2045011"/>
              <a:ext cx="5088082" cy="223860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93EE2516-9240-4A64-922F-975F6B96412D}"/>
                </a:ext>
              </a:extLst>
            </p:cNvPr>
            <p:cNvSpPr/>
            <p:nvPr/>
          </p:nvSpPr>
          <p:spPr>
            <a:xfrm>
              <a:off x="2218431" y="2031367"/>
              <a:ext cx="627829" cy="7327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70B46CA8-D9DA-4480-B9DD-EBAC3E6762A0}"/>
                </a:ext>
              </a:extLst>
            </p:cNvPr>
            <p:cNvSpPr txBox="1"/>
            <p:nvPr/>
          </p:nvSpPr>
          <p:spPr>
            <a:xfrm>
              <a:off x="4794245" y="810524"/>
              <a:ext cx="17589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Former Dry Cleaner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102260" y="3009383"/>
              <a:ext cx="201773" cy="851886"/>
            </a:xfrm>
            <a:prstGeom prst="rect">
              <a:avLst/>
            </a:prstGeom>
            <a:solidFill>
              <a:schemeClr val="bg2">
                <a:lumMod val="50000"/>
                <a:alpha val="5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DED82A0-BD11-42A0-B0AC-BCE9401A9B16}"/>
                </a:ext>
              </a:extLst>
            </p:cNvPr>
            <p:cNvSpPr txBox="1"/>
            <p:nvPr/>
          </p:nvSpPr>
          <p:spPr>
            <a:xfrm>
              <a:off x="848086" y="4211883"/>
              <a:ext cx="1484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Not to scale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D4DE835-4E05-4617-AE3C-B2EE8C384BF4}"/>
                </a:ext>
              </a:extLst>
            </p:cNvPr>
            <p:cNvCxnSpPr>
              <a:cxnSpLocks/>
            </p:cNvCxnSpPr>
            <p:nvPr/>
          </p:nvCxnSpPr>
          <p:spPr>
            <a:xfrm>
              <a:off x="4108301" y="2997864"/>
              <a:ext cx="13891" cy="75250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62"/>
            <p:cNvGrpSpPr/>
            <p:nvPr/>
          </p:nvGrpSpPr>
          <p:grpSpPr>
            <a:xfrm>
              <a:off x="301179" y="1862675"/>
              <a:ext cx="652779" cy="2557111"/>
              <a:chOff x="301179" y="1862675"/>
              <a:chExt cx="652779" cy="2557111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DED82A0-BD11-42A0-B0AC-BCE9401A9B16}"/>
                  </a:ext>
                </a:extLst>
              </p:cNvPr>
              <p:cNvSpPr txBox="1"/>
              <p:nvPr/>
            </p:nvSpPr>
            <p:spPr>
              <a:xfrm>
                <a:off x="302862" y="2816707"/>
                <a:ext cx="6077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20m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DED82A0-BD11-42A0-B0AC-BCE9401A9B16}"/>
                  </a:ext>
                </a:extLst>
              </p:cNvPr>
              <p:cNvSpPr txBox="1"/>
              <p:nvPr/>
            </p:nvSpPr>
            <p:spPr>
              <a:xfrm>
                <a:off x="302607" y="2318502"/>
                <a:ext cx="6077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5m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DED82A0-BD11-42A0-B0AC-BCE9401A9B16}"/>
                  </a:ext>
                </a:extLst>
              </p:cNvPr>
              <p:cNvSpPr txBox="1"/>
              <p:nvPr/>
            </p:nvSpPr>
            <p:spPr>
              <a:xfrm>
                <a:off x="301179" y="3616041"/>
                <a:ext cx="6077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40m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DED82A0-BD11-42A0-B0AC-BCE9401A9B16}"/>
                  </a:ext>
                </a:extLst>
              </p:cNvPr>
              <p:cNvSpPr txBox="1"/>
              <p:nvPr/>
            </p:nvSpPr>
            <p:spPr>
              <a:xfrm>
                <a:off x="316843" y="4050454"/>
                <a:ext cx="6077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50m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DED82A0-BD11-42A0-B0AC-BCE9401A9B16}"/>
                  </a:ext>
                </a:extLst>
              </p:cNvPr>
              <p:cNvSpPr txBox="1"/>
              <p:nvPr/>
            </p:nvSpPr>
            <p:spPr>
              <a:xfrm>
                <a:off x="346187" y="1862675"/>
                <a:ext cx="6077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0m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825D8AF-8AE7-4EC8-A039-EEC5421DA661}"/>
                </a:ext>
              </a:extLst>
            </p:cNvPr>
            <p:cNvGrpSpPr/>
            <p:nvPr/>
          </p:nvGrpSpPr>
          <p:grpSpPr>
            <a:xfrm>
              <a:off x="1711201" y="1056899"/>
              <a:ext cx="1758924" cy="721857"/>
              <a:chOff x="1711201" y="1056899"/>
              <a:chExt cx="1758924" cy="721857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E367C70-0ABD-4260-9AFB-F96597C5982B}"/>
                  </a:ext>
                </a:extLst>
              </p:cNvPr>
              <p:cNvSpPr txBox="1"/>
              <p:nvPr/>
            </p:nvSpPr>
            <p:spPr>
              <a:xfrm>
                <a:off x="1711201" y="1056899"/>
                <a:ext cx="17589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Groundwater</a:t>
                </a:r>
              </a:p>
              <a:p>
                <a:pPr algn="ctr"/>
                <a:r>
                  <a:rPr 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Flow</a:t>
                </a:r>
              </a:p>
            </p:txBody>
          </p: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2236D045-1450-4949-B407-481687E99C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80859" y="1763417"/>
                <a:ext cx="1353475" cy="1533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45">
              <a:extLst>
                <a:ext uri="{FF2B5EF4-FFF2-40B4-BE49-F238E27FC236}">
                  <a16:creationId xmlns:a16="http://schemas.microsoft.com/office/drawing/2014/main" id="{EF85ADB7-C1D1-48B5-B520-2A8B456556B9}"/>
                </a:ext>
              </a:extLst>
            </p:cNvPr>
            <p:cNvGrpSpPr/>
            <p:nvPr/>
          </p:nvGrpSpPr>
          <p:grpSpPr>
            <a:xfrm>
              <a:off x="3722666" y="2058267"/>
              <a:ext cx="81487" cy="1573946"/>
              <a:chOff x="4343400" y="2286000"/>
              <a:chExt cx="76200" cy="2054224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043EF17-2347-4875-BA11-5D6D3E3CB4AE}"/>
                  </a:ext>
                </a:extLst>
              </p:cNvPr>
              <p:cNvSpPr/>
              <p:nvPr/>
            </p:nvSpPr>
            <p:spPr>
              <a:xfrm>
                <a:off x="4343400" y="2438400"/>
                <a:ext cx="76200" cy="1066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A1A0F32-B281-4942-9839-7037A736DD29}"/>
                  </a:ext>
                </a:extLst>
              </p:cNvPr>
              <p:cNvSpPr/>
              <p:nvPr/>
            </p:nvSpPr>
            <p:spPr>
              <a:xfrm>
                <a:off x="4343400" y="3505199"/>
                <a:ext cx="76199" cy="835025"/>
              </a:xfrm>
              <a:prstGeom prst="rect">
                <a:avLst/>
              </a:prstGeom>
              <a:pattFill prst="narHorz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D5E4673-842C-4287-98BA-5A0AEB85A3BD}"/>
                  </a:ext>
                </a:extLst>
              </p:cNvPr>
              <p:cNvSpPr/>
              <p:nvPr/>
            </p:nvSpPr>
            <p:spPr>
              <a:xfrm>
                <a:off x="4343400" y="2286000"/>
                <a:ext cx="76200" cy="152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51307E6C-7891-4CD7-B7BA-00E2829D1F6A}"/>
                </a:ext>
              </a:extLst>
            </p:cNvPr>
            <p:cNvGrpSpPr/>
            <p:nvPr/>
          </p:nvGrpSpPr>
          <p:grpSpPr>
            <a:xfrm>
              <a:off x="1996409" y="2021626"/>
              <a:ext cx="68758" cy="1840297"/>
              <a:chOff x="1135223" y="2045011"/>
              <a:chExt cx="68758" cy="1840297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7DDBCB9-4F4B-4B35-84D3-83C2DA6144EE}"/>
                  </a:ext>
                </a:extLst>
              </p:cNvPr>
              <p:cNvSpPr/>
              <p:nvPr/>
            </p:nvSpPr>
            <p:spPr>
              <a:xfrm>
                <a:off x="1135223" y="2166017"/>
                <a:ext cx="68758" cy="8470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5B97302-5E83-4D7C-A78F-72CEA2E400A2}"/>
                  </a:ext>
                </a:extLst>
              </p:cNvPr>
              <p:cNvSpPr/>
              <p:nvPr/>
            </p:nvSpPr>
            <p:spPr>
              <a:xfrm>
                <a:off x="1135223" y="2045011"/>
                <a:ext cx="68758" cy="12100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69DF56CF-2DAB-4EAF-BFB8-C167B6A8FFD5}"/>
                  </a:ext>
                </a:extLst>
              </p:cNvPr>
              <p:cNvSpPr/>
              <p:nvPr/>
            </p:nvSpPr>
            <p:spPr>
              <a:xfrm>
                <a:off x="1137670" y="3019359"/>
                <a:ext cx="55866" cy="865949"/>
              </a:xfrm>
              <a:prstGeom prst="rect">
                <a:avLst/>
              </a:prstGeom>
              <a:pattFill prst="narHorz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6BA781B4-2700-44A2-9D11-E79869C61B2F}"/>
                </a:ext>
              </a:extLst>
            </p:cNvPr>
            <p:cNvGrpSpPr/>
            <p:nvPr/>
          </p:nvGrpSpPr>
          <p:grpSpPr>
            <a:xfrm>
              <a:off x="4486111" y="2051312"/>
              <a:ext cx="78965" cy="1808787"/>
              <a:chOff x="4353591" y="2051312"/>
              <a:chExt cx="78965" cy="1808787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012EEA10-0DDC-40A3-84B2-2CCE305C61DD}"/>
                  </a:ext>
                </a:extLst>
              </p:cNvPr>
              <p:cNvSpPr/>
              <p:nvPr/>
            </p:nvSpPr>
            <p:spPr>
              <a:xfrm>
                <a:off x="4353591" y="3013058"/>
                <a:ext cx="68758" cy="847041"/>
              </a:xfrm>
              <a:prstGeom prst="rect">
                <a:avLst/>
              </a:prstGeom>
              <a:pattFill prst="narHorz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2E9480BB-222E-4C92-8747-B69A7CE909D6}"/>
                  </a:ext>
                </a:extLst>
              </p:cNvPr>
              <p:cNvSpPr/>
              <p:nvPr/>
            </p:nvSpPr>
            <p:spPr>
              <a:xfrm>
                <a:off x="4359965" y="2176100"/>
                <a:ext cx="66261" cy="8470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831D71E-1DFA-4F28-BEE9-996BDB0D3A86}"/>
                  </a:ext>
                </a:extLst>
              </p:cNvPr>
              <p:cNvSpPr/>
              <p:nvPr/>
            </p:nvSpPr>
            <p:spPr>
              <a:xfrm>
                <a:off x="4363798" y="2051312"/>
                <a:ext cx="68758" cy="12100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3" name="Group 45">
              <a:extLst>
                <a:ext uri="{FF2B5EF4-FFF2-40B4-BE49-F238E27FC236}">
                  <a16:creationId xmlns:a16="http://schemas.microsoft.com/office/drawing/2014/main" id="{38A74549-80F5-4868-9D64-A32BBBF6BD7E}"/>
                </a:ext>
              </a:extLst>
            </p:cNvPr>
            <p:cNvGrpSpPr/>
            <p:nvPr/>
          </p:nvGrpSpPr>
          <p:grpSpPr>
            <a:xfrm>
              <a:off x="3093309" y="2051316"/>
              <a:ext cx="75132" cy="1580897"/>
              <a:chOff x="4343400" y="2286000"/>
              <a:chExt cx="83264" cy="1991050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E325021-5C08-47E0-A056-265B07B87D1E}"/>
                  </a:ext>
                </a:extLst>
              </p:cNvPr>
              <p:cNvSpPr/>
              <p:nvPr/>
            </p:nvSpPr>
            <p:spPr>
              <a:xfrm>
                <a:off x="4343400" y="2438400"/>
                <a:ext cx="76200" cy="1066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4CE7552F-D9D6-47A7-BDD1-952545957E04}"/>
                  </a:ext>
                </a:extLst>
              </p:cNvPr>
              <p:cNvSpPr/>
              <p:nvPr/>
            </p:nvSpPr>
            <p:spPr>
              <a:xfrm>
                <a:off x="4343400" y="3505199"/>
                <a:ext cx="83264" cy="771851"/>
              </a:xfrm>
              <a:prstGeom prst="rect">
                <a:avLst/>
              </a:prstGeom>
              <a:pattFill prst="narHorz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C02D2941-66C8-4893-B33F-D26974C5FD50}"/>
                  </a:ext>
                </a:extLst>
              </p:cNvPr>
              <p:cNvSpPr/>
              <p:nvPr/>
            </p:nvSpPr>
            <p:spPr>
              <a:xfrm>
                <a:off x="4343400" y="2286000"/>
                <a:ext cx="76200" cy="152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D0FB81FA-387A-4B8D-8B99-A98AC2DC6A68}"/>
                </a:ext>
              </a:extLst>
            </p:cNvPr>
            <p:cNvGrpSpPr/>
            <p:nvPr/>
          </p:nvGrpSpPr>
          <p:grpSpPr>
            <a:xfrm>
              <a:off x="5155344" y="2044688"/>
              <a:ext cx="78965" cy="1808787"/>
              <a:chOff x="4353591" y="2051312"/>
              <a:chExt cx="78965" cy="180878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7480ADB3-7E39-4F39-AAA7-CE903F58EACA}"/>
                  </a:ext>
                </a:extLst>
              </p:cNvPr>
              <p:cNvSpPr/>
              <p:nvPr/>
            </p:nvSpPr>
            <p:spPr>
              <a:xfrm>
                <a:off x="4353591" y="3013058"/>
                <a:ext cx="68758" cy="847041"/>
              </a:xfrm>
              <a:prstGeom prst="rect">
                <a:avLst/>
              </a:prstGeom>
              <a:pattFill prst="narHorz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285F74DD-1254-4A83-9321-EB70B87A4C32}"/>
                  </a:ext>
                </a:extLst>
              </p:cNvPr>
              <p:cNvSpPr/>
              <p:nvPr/>
            </p:nvSpPr>
            <p:spPr>
              <a:xfrm>
                <a:off x="4359965" y="2176100"/>
                <a:ext cx="66261" cy="8470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8C3ABBE0-E6E6-4F14-B2B3-C165E39747F6}"/>
                  </a:ext>
                </a:extLst>
              </p:cNvPr>
              <p:cNvSpPr/>
              <p:nvPr/>
            </p:nvSpPr>
            <p:spPr>
              <a:xfrm>
                <a:off x="4363798" y="2051312"/>
                <a:ext cx="68758" cy="12100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A92F7E05-0FC3-43EC-AE64-050D5FB69CBA}"/>
                </a:ext>
              </a:extLst>
            </p:cNvPr>
            <p:cNvSpPr txBox="1"/>
            <p:nvPr/>
          </p:nvSpPr>
          <p:spPr>
            <a:xfrm>
              <a:off x="4119749" y="3154033"/>
              <a:ext cx="8996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DU-1C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46411A3D-F262-41BE-A252-2036C09123F3}"/>
                </a:ext>
              </a:extLst>
            </p:cNvPr>
            <p:cNvSpPr txBox="1"/>
            <p:nvPr/>
          </p:nvSpPr>
          <p:spPr>
            <a:xfrm>
              <a:off x="3497041" y="2985821"/>
              <a:ext cx="6921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DU-</a:t>
              </a:r>
            </a:p>
            <a:p>
              <a:pPr algn="ctr"/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2C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A205EB09-FCA8-4F79-A152-EA4B94689BD6}"/>
                </a:ext>
              </a:extLst>
            </p:cNvPr>
            <p:cNvSpPr txBox="1"/>
            <p:nvPr/>
          </p:nvSpPr>
          <p:spPr>
            <a:xfrm>
              <a:off x="2717550" y="3129381"/>
              <a:ext cx="952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DU-3C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2A2623A2-8FE2-45F5-9749-BD38845FF1C6}"/>
                </a:ext>
              </a:extLst>
            </p:cNvPr>
            <p:cNvSpPr txBox="1"/>
            <p:nvPr/>
          </p:nvSpPr>
          <p:spPr>
            <a:xfrm>
              <a:off x="1376631" y="3290034"/>
              <a:ext cx="9836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DU-4C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92F7E05-0FC3-43EC-AE64-050D5FB69CBA}"/>
                </a:ext>
              </a:extLst>
            </p:cNvPr>
            <p:cNvSpPr txBox="1"/>
            <p:nvPr/>
          </p:nvSpPr>
          <p:spPr>
            <a:xfrm>
              <a:off x="4987158" y="2587166"/>
              <a:ext cx="8767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DU-5C</a:t>
              </a: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7E3BFD8F-58F8-4B71-9079-6F7C1E035B68}"/>
                </a:ext>
              </a:extLst>
            </p:cNvPr>
            <p:cNvCxnSpPr>
              <a:cxnSpLocks/>
              <a:stCxn id="72" idx="2"/>
            </p:cNvCxnSpPr>
            <p:nvPr/>
          </p:nvCxnSpPr>
          <p:spPr>
            <a:xfrm flipH="1">
              <a:off x="5195900" y="2956498"/>
              <a:ext cx="229617" cy="2682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 descr="A picture containing website&#10;&#10;Description automatically generated">
              <a:extLst>
                <a:ext uri="{FF2B5EF4-FFF2-40B4-BE49-F238E27FC236}">
                  <a16:creationId xmlns:a16="http://schemas.microsoft.com/office/drawing/2014/main" id="{90750045-7FD4-4789-8238-22E81D496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98" y="702580"/>
              <a:ext cx="1158938" cy="1190603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A5995EF-0F85-4EBC-983D-BE67DCADDF3F}"/>
                </a:ext>
              </a:extLst>
            </p:cNvPr>
            <p:cNvSpPr txBox="1"/>
            <p:nvPr/>
          </p:nvSpPr>
          <p:spPr>
            <a:xfrm>
              <a:off x="6383986" y="2473989"/>
              <a:ext cx="23724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V: Subslab Vapor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E367C70-0ABD-4260-9AFB-F96597C5982B}"/>
                </a:ext>
              </a:extLst>
            </p:cNvPr>
            <p:cNvSpPr txBox="1"/>
            <p:nvPr/>
          </p:nvSpPr>
          <p:spPr>
            <a:xfrm>
              <a:off x="2866622" y="2064122"/>
              <a:ext cx="539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E367C70-0ABD-4260-9AFB-F96597C5982B}"/>
                </a:ext>
              </a:extLst>
            </p:cNvPr>
            <p:cNvSpPr txBox="1"/>
            <p:nvPr/>
          </p:nvSpPr>
          <p:spPr>
            <a:xfrm>
              <a:off x="6447167" y="2948411"/>
              <a:ext cx="2292473" cy="13234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Start in Source Area DUs and work outwards as needed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E367C70-0ABD-4260-9AFB-F96597C5982B}"/>
                </a:ext>
              </a:extLst>
            </p:cNvPr>
            <p:cNvSpPr txBox="1"/>
            <p:nvPr/>
          </p:nvSpPr>
          <p:spPr>
            <a:xfrm>
              <a:off x="4939863" y="2045062"/>
              <a:ext cx="539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E367C70-0ABD-4260-9AFB-F96597C5982B}"/>
                </a:ext>
              </a:extLst>
            </p:cNvPr>
            <p:cNvSpPr txBox="1"/>
            <p:nvPr/>
          </p:nvSpPr>
          <p:spPr>
            <a:xfrm>
              <a:off x="3510729" y="2077638"/>
              <a:ext cx="539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E367C70-0ABD-4260-9AFB-F96597C5982B}"/>
                </a:ext>
              </a:extLst>
            </p:cNvPr>
            <p:cNvSpPr txBox="1"/>
            <p:nvPr/>
          </p:nvSpPr>
          <p:spPr>
            <a:xfrm>
              <a:off x="1774503" y="2084757"/>
              <a:ext cx="539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1DED82A0-BD11-42A0-B0AC-BCE9401A9B16}"/>
                </a:ext>
              </a:extLst>
            </p:cNvPr>
            <p:cNvSpPr txBox="1"/>
            <p:nvPr/>
          </p:nvSpPr>
          <p:spPr>
            <a:xfrm>
              <a:off x="814622" y="2955956"/>
              <a:ext cx="1782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Sand/gravel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DED82A0-BD11-42A0-B0AC-BCE9401A9B16}"/>
                </a:ext>
              </a:extLst>
            </p:cNvPr>
            <p:cNvSpPr txBox="1"/>
            <p:nvPr/>
          </p:nvSpPr>
          <p:spPr>
            <a:xfrm>
              <a:off x="910056" y="2589909"/>
              <a:ext cx="1782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Sand/Silt/Clay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4567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FE56-12F5-4B3D-B278-F4E081AA3F28}" type="slidenum">
              <a:rPr lang="en-US" smtClean="0"/>
              <a:t>36</a:t>
            </a:fld>
            <a:endParaRPr lang="en-US"/>
          </a:p>
        </p:txBody>
      </p:sp>
      <p:sp>
        <p:nvSpPr>
          <p:cNvPr id="95" name="Text Box 1027">
            <a:extLst>
              <a:ext uri="{FF2B5EF4-FFF2-40B4-BE49-F238E27FC236}">
                <a16:creationId xmlns:a16="http://schemas.microsoft.com/office/drawing/2014/main" id="{9758EF0E-B163-47B9-8102-08929CF78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49" y="4688314"/>
            <a:ext cx="761393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Upper 5m of groundwater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assumed to be vulnerable to natural offsite flow and/or dewatering during future construction;</a:t>
            </a:r>
          </a:p>
          <a:p>
            <a:pPr marL="228600" indent="-228600">
              <a:buFontTx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Relatively small,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groundwater management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DU areas/volumes of groundwater designated for testing;</a:t>
            </a:r>
          </a:p>
          <a:p>
            <a:pPr marL="228600" indent="-228600">
              <a:buFontTx/>
              <a:buChar char="•"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Very common issue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in areas adjacent to water bodies.</a:t>
            </a:r>
          </a:p>
        </p:txBody>
      </p:sp>
      <p:sp>
        <p:nvSpPr>
          <p:cNvPr id="163" name="Title 1">
            <a:extLst>
              <a:ext uri="{FF2B5EF4-FFF2-40B4-BE49-F238E27FC236}">
                <a16:creationId xmlns:a16="http://schemas.microsoft.com/office/drawing/2014/main" id="{A7F479A3-E1CF-4FA4-8610-99B365EAAFCB}"/>
              </a:ext>
            </a:extLst>
          </p:cNvPr>
          <p:cNvSpPr txBox="1">
            <a:spLocks/>
          </p:cNvSpPr>
          <p:nvPr/>
        </p:nvSpPr>
        <p:spPr>
          <a:xfrm>
            <a:off x="99818" y="92139"/>
            <a:ext cx="8984222" cy="684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of Discharge to Surface Water</a:t>
            </a:r>
          </a:p>
          <a:p>
            <a:pPr lvl="0">
              <a:spcBef>
                <a:spcPts val="0"/>
              </a:spcBef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(permeability too low for GW LVP, small-volume samples required)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1179" y="765851"/>
            <a:ext cx="8246136" cy="3815364"/>
            <a:chOff x="301179" y="765851"/>
            <a:chExt cx="8246136" cy="3815364"/>
          </a:xfrm>
        </p:grpSpPr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518E866A-7E13-4B3C-A440-C29DAB002826}"/>
                </a:ext>
              </a:extLst>
            </p:cNvPr>
            <p:cNvSpPr txBox="1"/>
            <p:nvPr/>
          </p:nvSpPr>
          <p:spPr>
            <a:xfrm>
              <a:off x="6202864" y="2464930"/>
              <a:ext cx="14889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Dewatering Zone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23815" y="2538155"/>
              <a:ext cx="5088082" cy="1754585"/>
            </a:xfrm>
            <a:prstGeom prst="rect">
              <a:avLst/>
            </a:prstGeom>
            <a:solidFill>
              <a:srgbClr val="66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930383" y="3008016"/>
              <a:ext cx="4188500" cy="867209"/>
            </a:xfrm>
            <a:custGeom>
              <a:avLst/>
              <a:gdLst>
                <a:gd name="connsiteX0" fmla="*/ 0 w 4641850"/>
                <a:gd name="connsiteY0" fmla="*/ 1092200 h 1092200"/>
                <a:gd name="connsiteX1" fmla="*/ 0 w 4641850"/>
                <a:gd name="connsiteY1" fmla="*/ 0 h 1092200"/>
                <a:gd name="connsiteX2" fmla="*/ 4622800 w 4641850"/>
                <a:gd name="connsiteY2" fmla="*/ 6350 h 1092200"/>
                <a:gd name="connsiteX3" fmla="*/ 4641850 w 4641850"/>
                <a:gd name="connsiteY3" fmla="*/ 1085850 h 1092200"/>
                <a:gd name="connsiteX4" fmla="*/ 3848100 w 4641850"/>
                <a:gd name="connsiteY4" fmla="*/ 1085850 h 1092200"/>
                <a:gd name="connsiteX5" fmla="*/ 2768600 w 4641850"/>
                <a:gd name="connsiteY5" fmla="*/ 666750 h 1092200"/>
                <a:gd name="connsiteX6" fmla="*/ 1790700 w 4641850"/>
                <a:gd name="connsiteY6" fmla="*/ 1079500 h 1092200"/>
                <a:gd name="connsiteX7" fmla="*/ 0 w 4641850"/>
                <a:gd name="connsiteY7" fmla="*/ 1092200 h 109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41850" h="1092200">
                  <a:moveTo>
                    <a:pt x="0" y="1092200"/>
                  </a:moveTo>
                  <a:lnTo>
                    <a:pt x="0" y="0"/>
                  </a:lnTo>
                  <a:lnTo>
                    <a:pt x="4622800" y="6350"/>
                  </a:lnTo>
                  <a:lnTo>
                    <a:pt x="4641850" y="1085850"/>
                  </a:lnTo>
                  <a:lnTo>
                    <a:pt x="3848100" y="1085850"/>
                  </a:lnTo>
                  <a:lnTo>
                    <a:pt x="2768600" y="666750"/>
                  </a:lnTo>
                  <a:lnTo>
                    <a:pt x="1790700" y="10795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bg2">
                <a:lumMod val="50000"/>
                <a:alpha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917490" y="3855058"/>
              <a:ext cx="5105271" cy="438646"/>
            </a:xfrm>
            <a:custGeom>
              <a:avLst/>
              <a:gdLst>
                <a:gd name="connsiteX0" fmla="*/ 0 w 5683250"/>
                <a:gd name="connsiteY0" fmla="*/ 520700 h 552450"/>
                <a:gd name="connsiteX1" fmla="*/ 0 w 5683250"/>
                <a:gd name="connsiteY1" fmla="*/ 228600 h 552450"/>
                <a:gd name="connsiteX2" fmla="*/ 1828800 w 5683250"/>
                <a:gd name="connsiteY2" fmla="*/ 228600 h 552450"/>
                <a:gd name="connsiteX3" fmla="*/ 2787650 w 5683250"/>
                <a:gd name="connsiteY3" fmla="*/ 0 h 552450"/>
                <a:gd name="connsiteX4" fmla="*/ 3873500 w 5683250"/>
                <a:gd name="connsiteY4" fmla="*/ 203200 h 552450"/>
                <a:gd name="connsiteX5" fmla="*/ 5492750 w 5683250"/>
                <a:gd name="connsiteY5" fmla="*/ 25400 h 552450"/>
                <a:gd name="connsiteX6" fmla="*/ 5683250 w 5683250"/>
                <a:gd name="connsiteY6" fmla="*/ 6350 h 552450"/>
                <a:gd name="connsiteX7" fmla="*/ 5683250 w 5683250"/>
                <a:gd name="connsiteY7" fmla="*/ 241300 h 552450"/>
                <a:gd name="connsiteX8" fmla="*/ 5448300 w 5683250"/>
                <a:gd name="connsiteY8" fmla="*/ 228600 h 552450"/>
                <a:gd name="connsiteX9" fmla="*/ 3867150 w 5683250"/>
                <a:gd name="connsiteY9" fmla="*/ 552450 h 552450"/>
                <a:gd name="connsiteX10" fmla="*/ 2806700 w 5683250"/>
                <a:gd name="connsiteY10" fmla="*/ 247650 h 552450"/>
                <a:gd name="connsiteX11" fmla="*/ 1822450 w 5683250"/>
                <a:gd name="connsiteY11" fmla="*/ 520700 h 552450"/>
                <a:gd name="connsiteX12" fmla="*/ 0 w 5683250"/>
                <a:gd name="connsiteY12" fmla="*/ 52070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83250" h="552450">
                  <a:moveTo>
                    <a:pt x="0" y="520700"/>
                  </a:moveTo>
                  <a:lnTo>
                    <a:pt x="0" y="228600"/>
                  </a:lnTo>
                  <a:lnTo>
                    <a:pt x="1828800" y="228600"/>
                  </a:lnTo>
                  <a:lnTo>
                    <a:pt x="2787650" y="0"/>
                  </a:lnTo>
                  <a:lnTo>
                    <a:pt x="3873500" y="203200"/>
                  </a:lnTo>
                  <a:lnTo>
                    <a:pt x="5492750" y="25400"/>
                  </a:lnTo>
                  <a:lnTo>
                    <a:pt x="5683250" y="6350"/>
                  </a:lnTo>
                  <a:lnTo>
                    <a:pt x="5683250" y="241300"/>
                  </a:lnTo>
                  <a:lnTo>
                    <a:pt x="5448300" y="228600"/>
                  </a:lnTo>
                  <a:lnTo>
                    <a:pt x="3867150" y="552450"/>
                  </a:lnTo>
                  <a:lnTo>
                    <a:pt x="2806700" y="247650"/>
                  </a:lnTo>
                  <a:lnTo>
                    <a:pt x="1822450" y="520700"/>
                  </a:lnTo>
                  <a:lnTo>
                    <a:pt x="0" y="520700"/>
                  </a:lnTo>
                  <a:close/>
                </a:path>
              </a:pathLst>
            </a:custGeom>
            <a:solidFill>
              <a:schemeClr val="bg2">
                <a:lumMod val="50000"/>
                <a:alpha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28950" y="2045011"/>
              <a:ext cx="5088082" cy="223860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0865FE7-4239-4391-9A98-1F7D2A5A694E}"/>
                </a:ext>
              </a:extLst>
            </p:cNvPr>
            <p:cNvGrpSpPr/>
            <p:nvPr/>
          </p:nvGrpSpPr>
          <p:grpSpPr>
            <a:xfrm>
              <a:off x="3910315" y="1254636"/>
              <a:ext cx="1375157" cy="786538"/>
              <a:chOff x="3910315" y="1271728"/>
              <a:chExt cx="1375157" cy="786538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010B294-FB2D-4B37-9C42-D228AA5993CF}"/>
                  </a:ext>
                </a:extLst>
              </p:cNvPr>
              <p:cNvSpPr/>
              <p:nvPr/>
            </p:nvSpPr>
            <p:spPr>
              <a:xfrm>
                <a:off x="4116588" y="1513740"/>
                <a:ext cx="962610" cy="5445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id="{CBC96416-5AE9-4E89-9A20-3D3D01070440}"/>
                  </a:ext>
                </a:extLst>
              </p:cNvPr>
              <p:cNvSpPr/>
              <p:nvPr/>
            </p:nvSpPr>
            <p:spPr>
              <a:xfrm>
                <a:off x="3910315" y="1271728"/>
                <a:ext cx="1375157" cy="242012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4D5F711C-BF4F-45A5-BB63-4F92936404A7}"/>
                </a:ext>
              </a:extLst>
            </p:cNvPr>
            <p:cNvSpPr txBox="1"/>
            <p:nvPr/>
          </p:nvSpPr>
          <p:spPr>
            <a:xfrm>
              <a:off x="4068425" y="2079481"/>
              <a:ext cx="945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DU-1A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6A821D7F-36DE-4320-9392-63F3D3928BBA}"/>
                </a:ext>
              </a:extLst>
            </p:cNvPr>
            <p:cNvSpPr txBox="1"/>
            <p:nvPr/>
          </p:nvSpPr>
          <p:spPr>
            <a:xfrm>
              <a:off x="3198194" y="2070837"/>
              <a:ext cx="974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DU-3A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8321148B-0BC8-47E6-A8CD-949B3F60BB23}"/>
                </a:ext>
              </a:extLst>
            </p:cNvPr>
            <p:cNvSpPr txBox="1"/>
            <p:nvPr/>
          </p:nvSpPr>
          <p:spPr>
            <a:xfrm>
              <a:off x="4880860" y="2094416"/>
              <a:ext cx="901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DU-5A</a:t>
              </a: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E37E5018-4BAB-4A49-B946-127E77266C41}"/>
                </a:ext>
              </a:extLst>
            </p:cNvPr>
            <p:cNvSpPr/>
            <p:nvPr/>
          </p:nvSpPr>
          <p:spPr>
            <a:xfrm>
              <a:off x="2218431" y="2031367"/>
              <a:ext cx="627829" cy="7327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Left Brace 198">
              <a:extLst>
                <a:ext uri="{FF2B5EF4-FFF2-40B4-BE49-F238E27FC236}">
                  <a16:creationId xmlns:a16="http://schemas.microsoft.com/office/drawing/2014/main" id="{D7F60149-6B4B-466D-B09B-147D585A2CD9}"/>
                </a:ext>
              </a:extLst>
            </p:cNvPr>
            <p:cNvSpPr/>
            <p:nvPr/>
          </p:nvSpPr>
          <p:spPr>
            <a:xfrm rot="10800000">
              <a:off x="6087950" y="2526590"/>
              <a:ext cx="165538" cy="219059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09EA2324-8B54-4438-AC7D-4F9A11081119}"/>
                </a:ext>
              </a:extLst>
            </p:cNvPr>
            <p:cNvSpPr txBox="1"/>
            <p:nvPr/>
          </p:nvSpPr>
          <p:spPr>
            <a:xfrm>
              <a:off x="4607667" y="765851"/>
              <a:ext cx="17589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Former Dry Cleaner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DED82A0-BD11-42A0-B0AC-BCE9401A9B16}"/>
                </a:ext>
              </a:extLst>
            </p:cNvPr>
            <p:cNvSpPr txBox="1"/>
            <p:nvPr/>
          </p:nvSpPr>
          <p:spPr>
            <a:xfrm>
              <a:off x="1422808" y="3348458"/>
              <a:ext cx="952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Aquifer</a:t>
              </a:r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1028259" y="2367820"/>
              <a:ext cx="137515" cy="12100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DED82A0-BD11-42A0-B0AC-BCE9401A9B16}"/>
                </a:ext>
              </a:extLst>
            </p:cNvPr>
            <p:cNvSpPr txBox="1"/>
            <p:nvPr/>
          </p:nvSpPr>
          <p:spPr>
            <a:xfrm>
              <a:off x="848086" y="4211883"/>
              <a:ext cx="1484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Not to scale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572142" y="2525551"/>
              <a:ext cx="1786071" cy="244153"/>
              <a:chOff x="3572142" y="2497426"/>
              <a:chExt cx="1786071" cy="57486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572142" y="2519250"/>
                <a:ext cx="572568" cy="552037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4153255" y="2517826"/>
                <a:ext cx="948583" cy="55446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5097891" y="2497426"/>
                <a:ext cx="260322" cy="57379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482C2BFF-5DB4-4083-9702-13200DD862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62029" y="2428281"/>
              <a:ext cx="115330" cy="15696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482C2BFF-5DB4-4083-9702-13200DD862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42545" y="2424887"/>
              <a:ext cx="115330" cy="15696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482C2BFF-5DB4-4083-9702-13200DD862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63121" y="2421014"/>
              <a:ext cx="50709" cy="19210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301179" y="1862675"/>
              <a:ext cx="652779" cy="2557111"/>
              <a:chOff x="301179" y="1862675"/>
              <a:chExt cx="652779" cy="2557111"/>
            </a:xfrm>
          </p:grpSpPr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DED82A0-BD11-42A0-B0AC-BCE9401A9B16}"/>
                  </a:ext>
                </a:extLst>
              </p:cNvPr>
              <p:cNvSpPr txBox="1"/>
              <p:nvPr/>
            </p:nvSpPr>
            <p:spPr>
              <a:xfrm>
                <a:off x="302862" y="2816707"/>
                <a:ext cx="6077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20m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1DED82A0-BD11-42A0-B0AC-BCE9401A9B16}"/>
                  </a:ext>
                </a:extLst>
              </p:cNvPr>
              <p:cNvSpPr txBox="1"/>
              <p:nvPr/>
            </p:nvSpPr>
            <p:spPr>
              <a:xfrm>
                <a:off x="302607" y="2318502"/>
                <a:ext cx="6077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5m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DED82A0-BD11-42A0-B0AC-BCE9401A9B16}"/>
                  </a:ext>
                </a:extLst>
              </p:cNvPr>
              <p:cNvSpPr txBox="1"/>
              <p:nvPr/>
            </p:nvSpPr>
            <p:spPr>
              <a:xfrm>
                <a:off x="301179" y="3616041"/>
                <a:ext cx="6077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40m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DED82A0-BD11-42A0-B0AC-BCE9401A9B16}"/>
                  </a:ext>
                </a:extLst>
              </p:cNvPr>
              <p:cNvSpPr txBox="1"/>
              <p:nvPr/>
            </p:nvSpPr>
            <p:spPr>
              <a:xfrm>
                <a:off x="316843" y="4050454"/>
                <a:ext cx="6077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50m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DED82A0-BD11-42A0-B0AC-BCE9401A9B16}"/>
                  </a:ext>
                </a:extLst>
              </p:cNvPr>
              <p:cNvSpPr txBox="1"/>
              <p:nvPr/>
            </p:nvSpPr>
            <p:spPr>
              <a:xfrm>
                <a:off x="346187" y="1862675"/>
                <a:ext cx="6077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0m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7D81022-ABA0-4463-A8C7-D09A985F301E}"/>
                </a:ext>
              </a:extLst>
            </p:cNvPr>
            <p:cNvGrpSpPr/>
            <p:nvPr/>
          </p:nvGrpSpPr>
          <p:grpSpPr>
            <a:xfrm>
              <a:off x="1711201" y="1056899"/>
              <a:ext cx="1758924" cy="721857"/>
              <a:chOff x="1711201" y="1056899"/>
              <a:chExt cx="1758924" cy="721857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42CEF49-8625-428A-B779-3ACF7454617B}"/>
                  </a:ext>
                </a:extLst>
              </p:cNvPr>
              <p:cNvSpPr txBox="1"/>
              <p:nvPr/>
            </p:nvSpPr>
            <p:spPr>
              <a:xfrm>
                <a:off x="1711201" y="1056899"/>
                <a:ext cx="17589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Groundwater</a:t>
                </a:r>
              </a:p>
              <a:p>
                <a:pPr algn="ctr"/>
                <a:r>
                  <a:rPr 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Flow</a:t>
                </a:r>
              </a:p>
            </p:txBody>
          </p: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E24F6825-C122-4E1B-8170-1F5DCA023A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80859" y="1763417"/>
                <a:ext cx="1353475" cy="1533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7E133D2-386B-49C5-973E-4C8036343429}"/>
                </a:ext>
              </a:extLst>
            </p:cNvPr>
            <p:cNvSpPr/>
            <p:nvPr/>
          </p:nvSpPr>
          <p:spPr>
            <a:xfrm>
              <a:off x="2822526" y="2529123"/>
              <a:ext cx="745834" cy="24369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76E6FC1-1A8C-4075-9CA9-EDD214C54A42}"/>
                </a:ext>
              </a:extLst>
            </p:cNvPr>
            <p:cNvSpPr/>
            <p:nvPr/>
          </p:nvSpPr>
          <p:spPr>
            <a:xfrm>
              <a:off x="5372299" y="2536373"/>
              <a:ext cx="658170" cy="233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468341B-AC4C-4592-BAC5-726A0D9F4FF1}"/>
                </a:ext>
              </a:extLst>
            </p:cNvPr>
            <p:cNvSpPr txBox="1"/>
            <p:nvPr/>
          </p:nvSpPr>
          <p:spPr>
            <a:xfrm>
              <a:off x="2343430" y="2077465"/>
              <a:ext cx="974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DU-7A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29D7243F-7F04-47B1-A1AD-E10D0B0D8B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86777" y="2434909"/>
              <a:ext cx="115330" cy="15696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56E7D36-DA56-47BC-859E-7019A656B416}"/>
                </a:ext>
              </a:extLst>
            </p:cNvPr>
            <p:cNvSpPr txBox="1"/>
            <p:nvPr/>
          </p:nvSpPr>
          <p:spPr>
            <a:xfrm>
              <a:off x="5589853" y="2127548"/>
              <a:ext cx="901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DU-9A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A76F7C5C-1486-4B76-AC53-3B2E9F4AE1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91691" y="2471216"/>
              <a:ext cx="258247" cy="19095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70453BE-0A44-4F4D-81F0-634962BDDFE1}"/>
                </a:ext>
              </a:extLst>
            </p:cNvPr>
            <p:cNvGrpSpPr/>
            <p:nvPr/>
          </p:nvGrpSpPr>
          <p:grpSpPr>
            <a:xfrm>
              <a:off x="3198361" y="1973601"/>
              <a:ext cx="2498464" cy="822608"/>
              <a:chOff x="3198361" y="1973601"/>
              <a:chExt cx="2498464" cy="671225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A190A7D8-729F-4A74-A44B-D3D8F57BD8D8}"/>
                  </a:ext>
                </a:extLst>
              </p:cNvPr>
              <p:cNvGrpSpPr/>
              <p:nvPr/>
            </p:nvGrpSpPr>
            <p:grpSpPr>
              <a:xfrm>
                <a:off x="3832171" y="1991624"/>
                <a:ext cx="60062" cy="637536"/>
                <a:chOff x="3790121" y="2026145"/>
                <a:chExt cx="79500" cy="637536"/>
              </a:xfrm>
            </p:grpSpPr>
            <p:grpSp>
              <p:nvGrpSpPr>
                <p:cNvPr id="57" name="Group 45">
                  <a:extLst>
                    <a:ext uri="{FF2B5EF4-FFF2-40B4-BE49-F238E27FC236}">
                      <a16:creationId xmlns:a16="http://schemas.microsoft.com/office/drawing/2014/main" id="{9B3DA5D5-34DB-4DD2-923E-20A1CA2B04D4}"/>
                    </a:ext>
                  </a:extLst>
                </p:cNvPr>
                <p:cNvGrpSpPr/>
                <p:nvPr/>
              </p:nvGrpSpPr>
              <p:grpSpPr>
                <a:xfrm>
                  <a:off x="3790121" y="2026145"/>
                  <a:ext cx="79500" cy="637536"/>
                  <a:chOff x="4276793" y="2286000"/>
                  <a:chExt cx="88105" cy="1219200"/>
                </a:xfrm>
              </p:grpSpPr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ED9CDC84-522B-41A3-A551-466AD75610DF}"/>
                      </a:ext>
                    </a:extLst>
                  </p:cNvPr>
                  <p:cNvSpPr/>
                  <p:nvPr/>
                </p:nvSpPr>
                <p:spPr>
                  <a:xfrm>
                    <a:off x="4282024" y="3073073"/>
                    <a:ext cx="78802" cy="432127"/>
                  </a:xfrm>
                  <a:prstGeom prst="rect">
                    <a:avLst/>
                  </a:prstGeom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E9DA907B-712F-49A4-B24C-4EBCFE11FCDC}"/>
                      </a:ext>
                    </a:extLst>
                  </p:cNvPr>
                  <p:cNvSpPr/>
                  <p:nvPr/>
                </p:nvSpPr>
                <p:spPr>
                  <a:xfrm>
                    <a:off x="4276793" y="2286000"/>
                    <a:ext cx="88105" cy="20549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9D103552-DE69-4BC6-A304-B84FE696A66A}"/>
                    </a:ext>
                  </a:extLst>
                </p:cNvPr>
                <p:cNvSpPr/>
                <p:nvPr/>
              </p:nvSpPr>
              <p:spPr>
                <a:xfrm>
                  <a:off x="3798529" y="2107096"/>
                  <a:ext cx="63671" cy="3578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6F90E47B-42E5-4437-B99D-754A0CE29D62}"/>
                  </a:ext>
                </a:extLst>
              </p:cNvPr>
              <p:cNvGrpSpPr/>
              <p:nvPr/>
            </p:nvGrpSpPr>
            <p:grpSpPr>
              <a:xfrm>
                <a:off x="4548597" y="2007290"/>
                <a:ext cx="60062" cy="637536"/>
                <a:chOff x="3790121" y="2026145"/>
                <a:chExt cx="79500" cy="637536"/>
              </a:xfrm>
            </p:grpSpPr>
            <p:grpSp>
              <p:nvGrpSpPr>
                <p:cNvPr id="68" name="Group 45">
                  <a:extLst>
                    <a:ext uri="{FF2B5EF4-FFF2-40B4-BE49-F238E27FC236}">
                      <a16:creationId xmlns:a16="http://schemas.microsoft.com/office/drawing/2014/main" id="{B73574C7-1214-4B05-A24E-77944E711E54}"/>
                    </a:ext>
                  </a:extLst>
                </p:cNvPr>
                <p:cNvGrpSpPr/>
                <p:nvPr/>
              </p:nvGrpSpPr>
              <p:grpSpPr>
                <a:xfrm>
                  <a:off x="3790121" y="2026145"/>
                  <a:ext cx="79500" cy="637536"/>
                  <a:chOff x="4276793" y="2286000"/>
                  <a:chExt cx="88105" cy="1219200"/>
                </a:xfrm>
              </p:grpSpPr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DCA703E3-74FB-49B1-AFE5-ABB73DFD2865}"/>
                      </a:ext>
                    </a:extLst>
                  </p:cNvPr>
                  <p:cNvSpPr/>
                  <p:nvPr/>
                </p:nvSpPr>
                <p:spPr>
                  <a:xfrm>
                    <a:off x="4282024" y="3073073"/>
                    <a:ext cx="78802" cy="432127"/>
                  </a:xfrm>
                  <a:prstGeom prst="rect">
                    <a:avLst/>
                  </a:prstGeom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5C66E812-7441-4120-BA8C-CCDC31411501}"/>
                      </a:ext>
                    </a:extLst>
                  </p:cNvPr>
                  <p:cNvSpPr/>
                  <p:nvPr/>
                </p:nvSpPr>
                <p:spPr>
                  <a:xfrm>
                    <a:off x="4276793" y="2286000"/>
                    <a:ext cx="88105" cy="20549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F9B052EA-C066-47B0-92E7-BC5CA267A3D8}"/>
                    </a:ext>
                  </a:extLst>
                </p:cNvPr>
                <p:cNvSpPr/>
                <p:nvPr/>
              </p:nvSpPr>
              <p:spPr>
                <a:xfrm>
                  <a:off x="3798529" y="2107096"/>
                  <a:ext cx="63671" cy="3578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2C41E3B4-5FE1-40F3-A270-F036242CBF2B}"/>
                  </a:ext>
                </a:extLst>
              </p:cNvPr>
              <p:cNvGrpSpPr/>
              <p:nvPr/>
            </p:nvGrpSpPr>
            <p:grpSpPr>
              <a:xfrm>
                <a:off x="5179564" y="1980225"/>
                <a:ext cx="60062" cy="637536"/>
                <a:chOff x="3790121" y="2026145"/>
                <a:chExt cx="79500" cy="637536"/>
              </a:xfrm>
            </p:grpSpPr>
            <p:grpSp>
              <p:nvGrpSpPr>
                <p:cNvPr id="81" name="Group 45">
                  <a:extLst>
                    <a:ext uri="{FF2B5EF4-FFF2-40B4-BE49-F238E27FC236}">
                      <a16:creationId xmlns:a16="http://schemas.microsoft.com/office/drawing/2014/main" id="{EA4BA1FE-081A-494E-BEB2-96C6C86A685D}"/>
                    </a:ext>
                  </a:extLst>
                </p:cNvPr>
                <p:cNvGrpSpPr/>
                <p:nvPr/>
              </p:nvGrpSpPr>
              <p:grpSpPr>
                <a:xfrm>
                  <a:off x="3790121" y="2026145"/>
                  <a:ext cx="79500" cy="637536"/>
                  <a:chOff x="4276793" y="2286000"/>
                  <a:chExt cx="88105" cy="1219200"/>
                </a:xfrm>
              </p:grpSpPr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9B040D0C-4588-48F3-8F9E-63ADFF92FB43}"/>
                      </a:ext>
                    </a:extLst>
                  </p:cNvPr>
                  <p:cNvSpPr/>
                  <p:nvPr/>
                </p:nvSpPr>
                <p:spPr>
                  <a:xfrm>
                    <a:off x="4282024" y="3073073"/>
                    <a:ext cx="78802" cy="432127"/>
                  </a:xfrm>
                  <a:prstGeom prst="rect">
                    <a:avLst/>
                  </a:prstGeom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2B340F5A-595B-42E3-AA67-F82279E1E7D7}"/>
                      </a:ext>
                    </a:extLst>
                  </p:cNvPr>
                  <p:cNvSpPr/>
                  <p:nvPr/>
                </p:nvSpPr>
                <p:spPr>
                  <a:xfrm>
                    <a:off x="4276793" y="2286000"/>
                    <a:ext cx="88105" cy="20549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12DF6F72-4BA8-4726-BBCD-7C738F142F79}"/>
                    </a:ext>
                  </a:extLst>
                </p:cNvPr>
                <p:cNvSpPr/>
                <p:nvPr/>
              </p:nvSpPr>
              <p:spPr>
                <a:xfrm>
                  <a:off x="3798529" y="2107096"/>
                  <a:ext cx="63671" cy="3578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A4FAA8C1-9816-4F4E-B3D6-F249DE5483EF}"/>
                  </a:ext>
                </a:extLst>
              </p:cNvPr>
              <p:cNvGrpSpPr/>
              <p:nvPr/>
            </p:nvGrpSpPr>
            <p:grpSpPr>
              <a:xfrm>
                <a:off x="3198361" y="1986853"/>
                <a:ext cx="60062" cy="637536"/>
                <a:chOff x="3790121" y="2026145"/>
                <a:chExt cx="79500" cy="637536"/>
              </a:xfrm>
            </p:grpSpPr>
            <p:grpSp>
              <p:nvGrpSpPr>
                <p:cNvPr id="90" name="Group 45">
                  <a:extLst>
                    <a:ext uri="{FF2B5EF4-FFF2-40B4-BE49-F238E27FC236}">
                      <a16:creationId xmlns:a16="http://schemas.microsoft.com/office/drawing/2014/main" id="{821D6849-4AE0-4BBA-98D5-5D011D6D5590}"/>
                    </a:ext>
                  </a:extLst>
                </p:cNvPr>
                <p:cNvGrpSpPr/>
                <p:nvPr/>
              </p:nvGrpSpPr>
              <p:grpSpPr>
                <a:xfrm>
                  <a:off x="3790121" y="2026145"/>
                  <a:ext cx="79500" cy="637536"/>
                  <a:chOff x="4276793" y="2286000"/>
                  <a:chExt cx="88105" cy="1219200"/>
                </a:xfrm>
              </p:grpSpPr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3CF0B827-3197-45DC-B268-A23C1ED668E0}"/>
                      </a:ext>
                    </a:extLst>
                  </p:cNvPr>
                  <p:cNvSpPr/>
                  <p:nvPr/>
                </p:nvSpPr>
                <p:spPr>
                  <a:xfrm>
                    <a:off x="4282024" y="3073073"/>
                    <a:ext cx="78802" cy="432127"/>
                  </a:xfrm>
                  <a:prstGeom prst="rect">
                    <a:avLst/>
                  </a:prstGeom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346E0BC5-3D0E-4111-A2B7-BD6629621715}"/>
                      </a:ext>
                    </a:extLst>
                  </p:cNvPr>
                  <p:cNvSpPr/>
                  <p:nvPr/>
                </p:nvSpPr>
                <p:spPr>
                  <a:xfrm>
                    <a:off x="4276793" y="2286000"/>
                    <a:ext cx="88105" cy="20549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2F63A597-9BBF-4E22-B05A-F4D4A0912DA5}"/>
                    </a:ext>
                  </a:extLst>
                </p:cNvPr>
                <p:cNvSpPr/>
                <p:nvPr/>
              </p:nvSpPr>
              <p:spPr>
                <a:xfrm>
                  <a:off x="3798529" y="2107096"/>
                  <a:ext cx="63671" cy="3578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513EB876-14F0-494C-8511-8D17C2937CBC}"/>
                  </a:ext>
                </a:extLst>
              </p:cNvPr>
              <p:cNvGrpSpPr/>
              <p:nvPr/>
            </p:nvGrpSpPr>
            <p:grpSpPr>
              <a:xfrm>
                <a:off x="5636763" y="1973601"/>
                <a:ext cx="60062" cy="637536"/>
                <a:chOff x="3790121" y="2026145"/>
                <a:chExt cx="79500" cy="637536"/>
              </a:xfrm>
            </p:grpSpPr>
            <p:grpSp>
              <p:nvGrpSpPr>
                <p:cNvPr id="96" name="Group 45">
                  <a:extLst>
                    <a:ext uri="{FF2B5EF4-FFF2-40B4-BE49-F238E27FC236}">
                      <a16:creationId xmlns:a16="http://schemas.microsoft.com/office/drawing/2014/main" id="{A395221D-D54C-42AC-BA8B-A496FF1FB2A8}"/>
                    </a:ext>
                  </a:extLst>
                </p:cNvPr>
                <p:cNvGrpSpPr/>
                <p:nvPr/>
              </p:nvGrpSpPr>
              <p:grpSpPr>
                <a:xfrm>
                  <a:off x="3790121" y="2026145"/>
                  <a:ext cx="79500" cy="637536"/>
                  <a:chOff x="4276793" y="2286000"/>
                  <a:chExt cx="88105" cy="1219200"/>
                </a:xfrm>
              </p:grpSpPr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F564C701-277A-41B2-B05E-88DF5768FE23}"/>
                      </a:ext>
                    </a:extLst>
                  </p:cNvPr>
                  <p:cNvSpPr/>
                  <p:nvPr/>
                </p:nvSpPr>
                <p:spPr>
                  <a:xfrm>
                    <a:off x="4282024" y="3073073"/>
                    <a:ext cx="78802" cy="432127"/>
                  </a:xfrm>
                  <a:prstGeom prst="rect">
                    <a:avLst/>
                  </a:prstGeom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0EFB3760-257D-48A8-8795-2ABF7047EE9F}"/>
                      </a:ext>
                    </a:extLst>
                  </p:cNvPr>
                  <p:cNvSpPr/>
                  <p:nvPr/>
                </p:nvSpPr>
                <p:spPr>
                  <a:xfrm>
                    <a:off x="4276793" y="2286000"/>
                    <a:ext cx="88105" cy="20549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43C4B5EC-AB18-4FCE-BC14-BA2672EFE53E}"/>
                    </a:ext>
                  </a:extLst>
                </p:cNvPr>
                <p:cNvSpPr/>
                <p:nvPr/>
              </p:nvSpPr>
              <p:spPr>
                <a:xfrm>
                  <a:off x="3798529" y="2107096"/>
                  <a:ext cx="63671" cy="3578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00" name="Group 99"/>
            <p:cNvGrpSpPr/>
            <p:nvPr/>
          </p:nvGrpSpPr>
          <p:grpSpPr>
            <a:xfrm>
              <a:off x="6639493" y="938983"/>
              <a:ext cx="1907822" cy="1616742"/>
              <a:chOff x="6639493" y="938983"/>
              <a:chExt cx="1907822" cy="1616742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E9496B03-7C61-4781-85F8-B288AC9B1B07}"/>
                  </a:ext>
                </a:extLst>
              </p:cNvPr>
              <p:cNvGrpSpPr/>
              <p:nvPr/>
            </p:nvGrpSpPr>
            <p:grpSpPr>
              <a:xfrm>
                <a:off x="6639493" y="938983"/>
                <a:ext cx="1907822" cy="1616742"/>
                <a:chOff x="6639493" y="938983"/>
                <a:chExt cx="1907822" cy="1616742"/>
              </a:xfrm>
            </p:grpSpPr>
            <p:pic>
              <p:nvPicPr>
                <p:cNvPr id="110" name="Picture 109" descr="Diagram&#10;&#10;Description automatically generated">
                  <a:extLst>
                    <a:ext uri="{FF2B5EF4-FFF2-40B4-BE49-F238E27FC236}">
                      <a16:creationId xmlns:a16="http://schemas.microsoft.com/office/drawing/2014/main" id="{C5161125-BC5B-4811-8DBB-514A56844A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39493" y="938983"/>
                  <a:ext cx="1907822" cy="1616742"/>
                </a:xfrm>
                <a:prstGeom prst="rect">
                  <a:avLst/>
                </a:prstGeom>
              </p:spPr>
            </p:pic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1F2B2A03-12BA-40B5-9F0E-DF5A968C10CA}"/>
                    </a:ext>
                  </a:extLst>
                </p:cNvPr>
                <p:cNvCxnSpPr/>
                <p:nvPr/>
              </p:nvCxnSpPr>
              <p:spPr>
                <a:xfrm>
                  <a:off x="6665578" y="1086364"/>
                  <a:ext cx="1577009" cy="1169142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2" name="Oval 101"/>
              <p:cNvSpPr/>
              <p:nvPr/>
            </p:nvSpPr>
            <p:spPr>
              <a:xfrm>
                <a:off x="7413490" y="1592685"/>
                <a:ext cx="116144" cy="13446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7642804" y="1779269"/>
                <a:ext cx="116144" cy="13446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7889210" y="1940215"/>
                <a:ext cx="116144" cy="13446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7800937" y="1569111"/>
                <a:ext cx="116144" cy="13446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7558806" y="1933728"/>
                <a:ext cx="116144" cy="13446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7215511" y="1459636"/>
                <a:ext cx="116144" cy="13446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7932117" y="1458219"/>
                <a:ext cx="116144" cy="13446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7454082" y="2099006"/>
                <a:ext cx="116144" cy="13446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1DED82A0-BD11-42A0-B0AC-BCE9401A9B16}"/>
                </a:ext>
              </a:extLst>
            </p:cNvPr>
            <p:cNvSpPr txBox="1"/>
            <p:nvPr/>
          </p:nvSpPr>
          <p:spPr>
            <a:xfrm>
              <a:off x="814622" y="2955956"/>
              <a:ext cx="1782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Sand/gravel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1DED82A0-BD11-42A0-B0AC-BCE9401A9B16}"/>
                </a:ext>
              </a:extLst>
            </p:cNvPr>
            <p:cNvSpPr txBox="1"/>
            <p:nvPr/>
          </p:nvSpPr>
          <p:spPr>
            <a:xfrm>
              <a:off x="910056" y="2589909"/>
              <a:ext cx="1782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Sand/Silt/Clay</a:t>
              </a:r>
            </a:p>
          </p:txBody>
        </p:sp>
      </p:grpSp>
      <p:pic>
        <p:nvPicPr>
          <p:cNvPr id="112" name="Picture 111">
            <a:extLst>
              <a:ext uri="{FF2B5EF4-FFF2-40B4-BE49-F238E27FC236}">
                <a16:creationId xmlns:a16="http://schemas.microsoft.com/office/drawing/2014/main" id="{A5CC13E7-1CA5-4224-9936-DD57D0866B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05" y="1020833"/>
            <a:ext cx="748936" cy="81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633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FE56-12F5-4B3D-B278-F4E081AA3F28}" type="slidenum">
              <a:rPr lang="en-US" smtClean="0"/>
              <a:t>37</a:t>
            </a:fld>
            <a:endParaRPr lang="en-US"/>
          </a:p>
        </p:txBody>
      </p:sp>
      <p:sp>
        <p:nvSpPr>
          <p:cNvPr id="72" name="Title 1">
            <a:extLst>
              <a:ext uri="{FF2B5EF4-FFF2-40B4-BE49-F238E27FC236}">
                <a16:creationId xmlns:a16="http://schemas.microsoft.com/office/drawing/2014/main" id="{10D94C6E-A992-442A-AACA-ABAE70894C80}"/>
              </a:ext>
            </a:extLst>
          </p:cNvPr>
          <p:cNvSpPr txBox="1">
            <a:spLocks/>
          </p:cNvSpPr>
          <p:nvPr/>
        </p:nvSpPr>
        <p:spPr>
          <a:xfrm>
            <a:off x="125896" y="62394"/>
            <a:ext cx="8892208" cy="756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and Monitoring of Remedial Actions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(mixed formation permeability)</a:t>
            </a:r>
          </a:p>
        </p:txBody>
      </p:sp>
      <p:sp>
        <p:nvSpPr>
          <p:cNvPr id="100" name="Text Box 1027">
            <a:extLst>
              <a:ext uri="{FF2B5EF4-FFF2-40B4-BE49-F238E27FC236}">
                <a16:creationId xmlns:a16="http://schemas.microsoft.com/office/drawing/2014/main" id="{5FDA1AC4-DFCB-42FE-91A2-7263DE6DA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56" y="4820290"/>
            <a:ext cx="70943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Install monitoring wells screened across target DU interval;</a:t>
            </a:r>
          </a:p>
          <a:p>
            <a:pPr marL="228600" indent="-228600">
              <a:buFontTx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Collect a sample representative of water in surrounding formation from each well;</a:t>
            </a:r>
          </a:p>
          <a:p>
            <a:pPr marL="228600" indent="-228600">
              <a:buFontTx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Collect concurrent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LVP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subslab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subpavement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vapor samples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28600" indent="-228600">
              <a:buFontTx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Method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to avoid loss of VOCs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in water sample?</a:t>
            </a:r>
          </a:p>
          <a:p>
            <a:pPr marL="228600" indent="-228600">
              <a:buFontTx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Onsite injection/infiltration of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excess water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vs disposal?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27560" y="2519584"/>
            <a:ext cx="5088082" cy="1754585"/>
          </a:xfrm>
          <a:prstGeom prst="rect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930383" y="3008016"/>
            <a:ext cx="4188500" cy="867209"/>
          </a:xfrm>
          <a:custGeom>
            <a:avLst/>
            <a:gdLst>
              <a:gd name="connsiteX0" fmla="*/ 0 w 4641850"/>
              <a:gd name="connsiteY0" fmla="*/ 1092200 h 1092200"/>
              <a:gd name="connsiteX1" fmla="*/ 0 w 4641850"/>
              <a:gd name="connsiteY1" fmla="*/ 0 h 1092200"/>
              <a:gd name="connsiteX2" fmla="*/ 4622800 w 4641850"/>
              <a:gd name="connsiteY2" fmla="*/ 6350 h 1092200"/>
              <a:gd name="connsiteX3" fmla="*/ 4641850 w 4641850"/>
              <a:gd name="connsiteY3" fmla="*/ 1085850 h 1092200"/>
              <a:gd name="connsiteX4" fmla="*/ 3848100 w 4641850"/>
              <a:gd name="connsiteY4" fmla="*/ 1085850 h 1092200"/>
              <a:gd name="connsiteX5" fmla="*/ 2768600 w 4641850"/>
              <a:gd name="connsiteY5" fmla="*/ 666750 h 1092200"/>
              <a:gd name="connsiteX6" fmla="*/ 1790700 w 4641850"/>
              <a:gd name="connsiteY6" fmla="*/ 1079500 h 1092200"/>
              <a:gd name="connsiteX7" fmla="*/ 0 w 4641850"/>
              <a:gd name="connsiteY7" fmla="*/ 109220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1850" h="1092200">
                <a:moveTo>
                  <a:pt x="0" y="1092200"/>
                </a:moveTo>
                <a:lnTo>
                  <a:pt x="0" y="0"/>
                </a:lnTo>
                <a:lnTo>
                  <a:pt x="4622800" y="6350"/>
                </a:lnTo>
                <a:lnTo>
                  <a:pt x="4641850" y="1085850"/>
                </a:lnTo>
                <a:lnTo>
                  <a:pt x="3848100" y="1085850"/>
                </a:lnTo>
                <a:lnTo>
                  <a:pt x="2768600" y="666750"/>
                </a:lnTo>
                <a:lnTo>
                  <a:pt x="1790700" y="1079500"/>
                </a:lnTo>
                <a:lnTo>
                  <a:pt x="0" y="1092200"/>
                </a:lnTo>
                <a:close/>
              </a:path>
            </a:pathLst>
          </a:custGeom>
          <a:solidFill>
            <a:schemeClr val="bg2">
              <a:lumMod val="50000"/>
              <a:alpha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917490" y="3855058"/>
            <a:ext cx="5105271" cy="438646"/>
          </a:xfrm>
          <a:custGeom>
            <a:avLst/>
            <a:gdLst>
              <a:gd name="connsiteX0" fmla="*/ 0 w 5683250"/>
              <a:gd name="connsiteY0" fmla="*/ 520700 h 552450"/>
              <a:gd name="connsiteX1" fmla="*/ 0 w 5683250"/>
              <a:gd name="connsiteY1" fmla="*/ 228600 h 552450"/>
              <a:gd name="connsiteX2" fmla="*/ 1828800 w 5683250"/>
              <a:gd name="connsiteY2" fmla="*/ 228600 h 552450"/>
              <a:gd name="connsiteX3" fmla="*/ 2787650 w 5683250"/>
              <a:gd name="connsiteY3" fmla="*/ 0 h 552450"/>
              <a:gd name="connsiteX4" fmla="*/ 3873500 w 5683250"/>
              <a:gd name="connsiteY4" fmla="*/ 203200 h 552450"/>
              <a:gd name="connsiteX5" fmla="*/ 5492750 w 5683250"/>
              <a:gd name="connsiteY5" fmla="*/ 25400 h 552450"/>
              <a:gd name="connsiteX6" fmla="*/ 5683250 w 5683250"/>
              <a:gd name="connsiteY6" fmla="*/ 6350 h 552450"/>
              <a:gd name="connsiteX7" fmla="*/ 5683250 w 5683250"/>
              <a:gd name="connsiteY7" fmla="*/ 241300 h 552450"/>
              <a:gd name="connsiteX8" fmla="*/ 5448300 w 5683250"/>
              <a:gd name="connsiteY8" fmla="*/ 228600 h 552450"/>
              <a:gd name="connsiteX9" fmla="*/ 3867150 w 5683250"/>
              <a:gd name="connsiteY9" fmla="*/ 552450 h 552450"/>
              <a:gd name="connsiteX10" fmla="*/ 2806700 w 5683250"/>
              <a:gd name="connsiteY10" fmla="*/ 247650 h 552450"/>
              <a:gd name="connsiteX11" fmla="*/ 1822450 w 5683250"/>
              <a:gd name="connsiteY11" fmla="*/ 520700 h 552450"/>
              <a:gd name="connsiteX12" fmla="*/ 0 w 5683250"/>
              <a:gd name="connsiteY12" fmla="*/ 52070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83250" h="552450">
                <a:moveTo>
                  <a:pt x="0" y="520700"/>
                </a:moveTo>
                <a:lnTo>
                  <a:pt x="0" y="228600"/>
                </a:lnTo>
                <a:lnTo>
                  <a:pt x="1828800" y="228600"/>
                </a:lnTo>
                <a:lnTo>
                  <a:pt x="2787650" y="0"/>
                </a:lnTo>
                <a:lnTo>
                  <a:pt x="3873500" y="203200"/>
                </a:lnTo>
                <a:lnTo>
                  <a:pt x="5492750" y="25400"/>
                </a:lnTo>
                <a:lnTo>
                  <a:pt x="5683250" y="6350"/>
                </a:lnTo>
                <a:lnTo>
                  <a:pt x="5683250" y="241300"/>
                </a:lnTo>
                <a:lnTo>
                  <a:pt x="5448300" y="228600"/>
                </a:lnTo>
                <a:lnTo>
                  <a:pt x="3867150" y="552450"/>
                </a:lnTo>
                <a:lnTo>
                  <a:pt x="2806700" y="247650"/>
                </a:lnTo>
                <a:lnTo>
                  <a:pt x="1822450" y="520700"/>
                </a:lnTo>
                <a:lnTo>
                  <a:pt x="0" y="520700"/>
                </a:lnTo>
                <a:close/>
              </a:path>
            </a:pathLst>
          </a:custGeom>
          <a:solidFill>
            <a:schemeClr val="bg2">
              <a:lumMod val="5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A4CB755-2DAD-439E-9CBF-DE52381BDC79}"/>
              </a:ext>
            </a:extLst>
          </p:cNvPr>
          <p:cNvGrpSpPr/>
          <p:nvPr/>
        </p:nvGrpSpPr>
        <p:grpSpPr>
          <a:xfrm>
            <a:off x="3910315" y="1271728"/>
            <a:ext cx="1375157" cy="786538"/>
            <a:chOff x="3910315" y="1271728"/>
            <a:chExt cx="1375157" cy="786538"/>
          </a:xfrm>
        </p:grpSpPr>
        <p:sp>
          <p:nvSpPr>
            <p:cNvPr id="18" name="Rectangle 17"/>
            <p:cNvSpPr/>
            <p:nvPr/>
          </p:nvSpPr>
          <p:spPr>
            <a:xfrm>
              <a:off x="4116588" y="1513740"/>
              <a:ext cx="962610" cy="5445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3910315" y="1271728"/>
              <a:ext cx="1375157" cy="242012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928950" y="2045011"/>
            <a:ext cx="5088082" cy="22386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D4DE835-4E05-4617-AE3C-B2EE8C384BF4}"/>
              </a:ext>
            </a:extLst>
          </p:cNvPr>
          <p:cNvCxnSpPr>
            <a:cxnSpLocks/>
          </p:cNvCxnSpPr>
          <p:nvPr/>
        </p:nvCxnSpPr>
        <p:spPr>
          <a:xfrm>
            <a:off x="4108301" y="2997864"/>
            <a:ext cx="13891" cy="7525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472CB472-AC44-4ABA-B990-036C6ED684A0}"/>
              </a:ext>
            </a:extLst>
          </p:cNvPr>
          <p:cNvCxnSpPr>
            <a:cxnSpLocks/>
          </p:cNvCxnSpPr>
          <p:nvPr/>
        </p:nvCxnSpPr>
        <p:spPr>
          <a:xfrm>
            <a:off x="2833009" y="3008016"/>
            <a:ext cx="0" cy="7423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Isosceles Triangle 117">
            <a:extLst>
              <a:ext uri="{FF2B5EF4-FFF2-40B4-BE49-F238E27FC236}">
                <a16:creationId xmlns:a16="http://schemas.microsoft.com/office/drawing/2014/main" id="{F7A66E7F-8CDB-406E-94C9-668CFF6C9DFD}"/>
              </a:ext>
            </a:extLst>
          </p:cNvPr>
          <p:cNvSpPr/>
          <p:nvPr/>
        </p:nvSpPr>
        <p:spPr>
          <a:xfrm rot="10800000">
            <a:off x="1002621" y="2410550"/>
            <a:ext cx="137515" cy="12100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39B49FE-7E31-486E-A13E-CC8E6E03C9E4}"/>
              </a:ext>
            </a:extLst>
          </p:cNvPr>
          <p:cNvSpPr/>
          <p:nvPr/>
        </p:nvSpPr>
        <p:spPr>
          <a:xfrm>
            <a:off x="928950" y="2045011"/>
            <a:ext cx="5088082" cy="22386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93EE2516-9240-4A64-922F-975F6B96412D}"/>
              </a:ext>
            </a:extLst>
          </p:cNvPr>
          <p:cNvSpPr/>
          <p:nvPr/>
        </p:nvSpPr>
        <p:spPr>
          <a:xfrm>
            <a:off x="2218431" y="2031367"/>
            <a:ext cx="627829" cy="732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70B46CA8-D9DA-4480-B9DD-EBAC3E6762A0}"/>
              </a:ext>
            </a:extLst>
          </p:cNvPr>
          <p:cNvSpPr txBox="1"/>
          <p:nvPr/>
        </p:nvSpPr>
        <p:spPr>
          <a:xfrm>
            <a:off x="4794245" y="810524"/>
            <a:ext cx="1758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Former Dry Cleaner</a:t>
            </a:r>
          </a:p>
        </p:txBody>
      </p:sp>
      <p:sp>
        <p:nvSpPr>
          <p:cNvPr id="4" name="Rectangle 3"/>
          <p:cNvSpPr/>
          <p:nvPr/>
        </p:nvSpPr>
        <p:spPr>
          <a:xfrm>
            <a:off x="5300870" y="3019359"/>
            <a:ext cx="716162" cy="851886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DED82A0-BD11-42A0-B0AC-BCE9401A9B16}"/>
              </a:ext>
            </a:extLst>
          </p:cNvPr>
          <p:cNvSpPr txBox="1"/>
          <p:nvPr/>
        </p:nvSpPr>
        <p:spPr>
          <a:xfrm>
            <a:off x="814622" y="2955956"/>
            <a:ext cx="1782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Sand/gravel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DED82A0-BD11-42A0-B0AC-BCE9401A9B16}"/>
              </a:ext>
            </a:extLst>
          </p:cNvPr>
          <p:cNvSpPr txBox="1"/>
          <p:nvPr/>
        </p:nvSpPr>
        <p:spPr>
          <a:xfrm>
            <a:off x="910056" y="2589909"/>
            <a:ext cx="1782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Sand/Silt/Clay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298393" y="2522029"/>
            <a:ext cx="717249" cy="49335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105323" y="2520265"/>
            <a:ext cx="1013608" cy="487855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7C1F68E-8521-4453-AE2D-34EFA11963BB}"/>
              </a:ext>
            </a:extLst>
          </p:cNvPr>
          <p:cNvCxnSpPr>
            <a:cxnSpLocks/>
          </p:cNvCxnSpPr>
          <p:nvPr/>
        </p:nvCxnSpPr>
        <p:spPr>
          <a:xfrm>
            <a:off x="3565007" y="3019359"/>
            <a:ext cx="0" cy="5810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3579998" y="2521009"/>
            <a:ext cx="536590" cy="47828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2837626" y="2519584"/>
            <a:ext cx="727661" cy="47828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820112" y="3529413"/>
            <a:ext cx="2290273" cy="333286"/>
          </a:xfrm>
          <a:custGeom>
            <a:avLst/>
            <a:gdLst>
              <a:gd name="connsiteX0" fmla="*/ 0 w 2290273"/>
              <a:gd name="connsiteY0" fmla="*/ 247828 h 333286"/>
              <a:gd name="connsiteX1" fmla="*/ 615297 w 2290273"/>
              <a:gd name="connsiteY1" fmla="*/ 0 h 333286"/>
              <a:gd name="connsiteX2" fmla="*/ 1598064 w 2290273"/>
              <a:gd name="connsiteY2" fmla="*/ 333286 h 333286"/>
              <a:gd name="connsiteX3" fmla="*/ 2290273 w 2290273"/>
              <a:gd name="connsiteY3" fmla="*/ 333286 h 33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0273" h="333286">
                <a:moveTo>
                  <a:pt x="0" y="247828"/>
                </a:moveTo>
                <a:lnTo>
                  <a:pt x="615297" y="0"/>
                </a:lnTo>
                <a:lnTo>
                  <a:pt x="1598064" y="333286"/>
                </a:lnTo>
                <a:lnTo>
                  <a:pt x="2290273" y="333286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5109081" y="2521009"/>
            <a:ext cx="206403" cy="4819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DED82A0-BD11-42A0-B0AC-BCE9401A9B16}"/>
              </a:ext>
            </a:extLst>
          </p:cNvPr>
          <p:cNvSpPr txBox="1"/>
          <p:nvPr/>
        </p:nvSpPr>
        <p:spPr>
          <a:xfrm>
            <a:off x="848086" y="4211883"/>
            <a:ext cx="1484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to scale</a:t>
            </a:r>
          </a:p>
        </p:txBody>
      </p:sp>
      <p:cxnSp>
        <p:nvCxnSpPr>
          <p:cNvPr id="130" name="Straight Connector 129"/>
          <p:cNvCxnSpPr>
            <a:cxnSpLocks/>
          </p:cNvCxnSpPr>
          <p:nvPr/>
        </p:nvCxnSpPr>
        <p:spPr>
          <a:xfrm>
            <a:off x="3572142" y="2633830"/>
            <a:ext cx="17433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1" name="Group 140"/>
          <p:cNvGrpSpPr/>
          <p:nvPr/>
        </p:nvGrpSpPr>
        <p:grpSpPr>
          <a:xfrm>
            <a:off x="301179" y="1862675"/>
            <a:ext cx="652779" cy="2557111"/>
            <a:chOff x="301179" y="1862675"/>
            <a:chExt cx="652779" cy="2557111"/>
          </a:xfrm>
        </p:grpSpPr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1DED82A0-BD11-42A0-B0AC-BCE9401A9B16}"/>
                </a:ext>
              </a:extLst>
            </p:cNvPr>
            <p:cNvSpPr txBox="1"/>
            <p:nvPr/>
          </p:nvSpPr>
          <p:spPr>
            <a:xfrm>
              <a:off x="302862" y="2816707"/>
              <a:ext cx="607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20m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1DED82A0-BD11-42A0-B0AC-BCE9401A9B16}"/>
                </a:ext>
              </a:extLst>
            </p:cNvPr>
            <p:cNvSpPr txBox="1"/>
            <p:nvPr/>
          </p:nvSpPr>
          <p:spPr>
            <a:xfrm>
              <a:off x="302607" y="2318502"/>
              <a:ext cx="607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5m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1DED82A0-BD11-42A0-B0AC-BCE9401A9B16}"/>
                </a:ext>
              </a:extLst>
            </p:cNvPr>
            <p:cNvSpPr txBox="1"/>
            <p:nvPr/>
          </p:nvSpPr>
          <p:spPr>
            <a:xfrm>
              <a:off x="301179" y="3616041"/>
              <a:ext cx="607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40m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1DED82A0-BD11-42A0-B0AC-BCE9401A9B16}"/>
                </a:ext>
              </a:extLst>
            </p:cNvPr>
            <p:cNvSpPr txBox="1"/>
            <p:nvPr/>
          </p:nvSpPr>
          <p:spPr>
            <a:xfrm>
              <a:off x="316843" y="4050454"/>
              <a:ext cx="607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50m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1DED82A0-BD11-42A0-B0AC-BCE9401A9B16}"/>
                </a:ext>
              </a:extLst>
            </p:cNvPr>
            <p:cNvSpPr txBox="1"/>
            <p:nvPr/>
          </p:nvSpPr>
          <p:spPr>
            <a:xfrm>
              <a:off x="346187" y="1862675"/>
              <a:ext cx="607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0m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5186F8E4-CEA5-4140-B77D-6F52356B2615}"/>
              </a:ext>
            </a:extLst>
          </p:cNvPr>
          <p:cNvSpPr/>
          <p:nvPr/>
        </p:nvSpPr>
        <p:spPr>
          <a:xfrm>
            <a:off x="5095465" y="3025984"/>
            <a:ext cx="205405" cy="851886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1774534-AB04-4F09-BD9F-0C99156084AA}"/>
              </a:ext>
            </a:extLst>
          </p:cNvPr>
          <p:cNvGrpSpPr/>
          <p:nvPr/>
        </p:nvGrpSpPr>
        <p:grpSpPr>
          <a:xfrm>
            <a:off x="1711201" y="1056899"/>
            <a:ext cx="1758924" cy="721857"/>
            <a:chOff x="1711201" y="1056899"/>
            <a:chExt cx="1758924" cy="721857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A5995EF-0F85-4EBC-983D-BE67DCADDF3F}"/>
                </a:ext>
              </a:extLst>
            </p:cNvPr>
            <p:cNvSpPr txBox="1"/>
            <p:nvPr/>
          </p:nvSpPr>
          <p:spPr>
            <a:xfrm>
              <a:off x="1711201" y="1056899"/>
              <a:ext cx="17589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Groundwater</a:t>
              </a:r>
            </a:p>
            <a:p>
              <a:pPr algn="ctr"/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Flow</a:t>
              </a:r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843DE04A-1872-46AB-8FF4-0F258ADE6B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0859" y="1763417"/>
              <a:ext cx="1353475" cy="1533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0A5995EF-0F85-4EBC-983D-BE67DCADDF3F}"/>
              </a:ext>
            </a:extLst>
          </p:cNvPr>
          <p:cNvSpPr txBox="1"/>
          <p:nvPr/>
        </p:nvSpPr>
        <p:spPr>
          <a:xfrm>
            <a:off x="6383986" y="2567531"/>
            <a:ext cx="2372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V: Subslab Vapor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113388" y="1939850"/>
            <a:ext cx="2640164" cy="1902069"/>
            <a:chOff x="3113388" y="1939850"/>
            <a:chExt cx="2640164" cy="1902069"/>
          </a:xfrm>
        </p:grpSpPr>
        <p:grpSp>
          <p:nvGrpSpPr>
            <p:cNvPr id="6" name="Group 5"/>
            <p:cNvGrpSpPr/>
            <p:nvPr/>
          </p:nvGrpSpPr>
          <p:grpSpPr>
            <a:xfrm>
              <a:off x="3113388" y="2003350"/>
              <a:ext cx="2640164" cy="1838569"/>
              <a:chOff x="3113388" y="2003350"/>
              <a:chExt cx="2640164" cy="1838569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1CC0D10-255D-444D-81F7-C150293BD8A6}"/>
                  </a:ext>
                </a:extLst>
              </p:cNvPr>
              <p:cNvGrpSpPr/>
              <p:nvPr/>
            </p:nvGrpSpPr>
            <p:grpSpPr>
              <a:xfrm>
                <a:off x="4424780" y="2003350"/>
                <a:ext cx="184381" cy="1816965"/>
                <a:chOff x="7458423" y="2703106"/>
                <a:chExt cx="244052" cy="1816965"/>
              </a:xfrm>
            </p:grpSpPr>
            <p:grpSp>
              <p:nvGrpSpPr>
                <p:cNvPr id="162" name="Group 161">
                  <a:extLst>
                    <a:ext uri="{FF2B5EF4-FFF2-40B4-BE49-F238E27FC236}">
                      <a16:creationId xmlns:a16="http://schemas.microsoft.com/office/drawing/2014/main" id="{BAB8F41F-264E-41FE-93E8-990A3C6B83D0}"/>
                    </a:ext>
                  </a:extLst>
                </p:cNvPr>
                <p:cNvGrpSpPr/>
                <p:nvPr/>
              </p:nvGrpSpPr>
              <p:grpSpPr>
                <a:xfrm>
                  <a:off x="7615864" y="2711284"/>
                  <a:ext cx="86611" cy="1808787"/>
                  <a:chOff x="4353591" y="2051312"/>
                  <a:chExt cx="86611" cy="1808787"/>
                </a:xfrm>
              </p:grpSpPr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60EC4489-CB72-45F0-A6E0-12BA04F0AF4B}"/>
                      </a:ext>
                    </a:extLst>
                  </p:cNvPr>
                  <p:cNvSpPr/>
                  <p:nvPr/>
                </p:nvSpPr>
                <p:spPr>
                  <a:xfrm>
                    <a:off x="4353591" y="3013058"/>
                    <a:ext cx="68758" cy="847041"/>
                  </a:xfrm>
                  <a:prstGeom prst="rect">
                    <a:avLst/>
                  </a:prstGeom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4" name="Rectangle 163">
                    <a:extLst>
                      <a:ext uri="{FF2B5EF4-FFF2-40B4-BE49-F238E27FC236}">
                        <a16:creationId xmlns:a16="http://schemas.microsoft.com/office/drawing/2014/main" id="{2863D6E5-24AF-4B7A-AE1B-BAF1DFDBB156}"/>
                      </a:ext>
                    </a:extLst>
                  </p:cNvPr>
                  <p:cNvSpPr/>
                  <p:nvPr/>
                </p:nvSpPr>
                <p:spPr>
                  <a:xfrm>
                    <a:off x="4359965" y="2126260"/>
                    <a:ext cx="69480" cy="89688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id="{A99A1FDB-1964-4054-9777-9C8FF53EB1E3}"/>
                      </a:ext>
                    </a:extLst>
                  </p:cNvPr>
                  <p:cNvSpPr/>
                  <p:nvPr/>
                </p:nvSpPr>
                <p:spPr>
                  <a:xfrm>
                    <a:off x="4363798" y="2051312"/>
                    <a:ext cx="76404" cy="74947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F2270960-E128-45D9-B296-524A56F62FC1}"/>
                    </a:ext>
                  </a:extLst>
                </p:cNvPr>
                <p:cNvGrpSpPr/>
                <p:nvPr/>
              </p:nvGrpSpPr>
              <p:grpSpPr>
                <a:xfrm>
                  <a:off x="7458423" y="2707872"/>
                  <a:ext cx="79500" cy="637536"/>
                  <a:chOff x="3790121" y="2026145"/>
                  <a:chExt cx="79500" cy="637536"/>
                </a:xfrm>
              </p:grpSpPr>
              <p:grpSp>
                <p:nvGrpSpPr>
                  <p:cNvPr id="167" name="Group 45">
                    <a:extLst>
                      <a:ext uri="{FF2B5EF4-FFF2-40B4-BE49-F238E27FC236}">
                        <a16:creationId xmlns:a16="http://schemas.microsoft.com/office/drawing/2014/main" id="{7371E1E1-BDB4-4917-BFFD-0ED6702DFE67}"/>
                      </a:ext>
                    </a:extLst>
                  </p:cNvPr>
                  <p:cNvGrpSpPr/>
                  <p:nvPr/>
                </p:nvGrpSpPr>
                <p:grpSpPr>
                  <a:xfrm>
                    <a:off x="3790121" y="2026145"/>
                    <a:ext cx="79500" cy="637536"/>
                    <a:chOff x="4276793" y="2286000"/>
                    <a:chExt cx="88105" cy="1219200"/>
                  </a:xfrm>
                </p:grpSpPr>
                <p:sp>
                  <p:nvSpPr>
                    <p:cNvPr id="169" name="Rectangle 168">
                      <a:extLst>
                        <a:ext uri="{FF2B5EF4-FFF2-40B4-BE49-F238E27FC236}">
                          <a16:creationId xmlns:a16="http://schemas.microsoft.com/office/drawing/2014/main" id="{B3E22625-4548-4EAD-B8C7-2AC03946C5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82024" y="3073073"/>
                      <a:ext cx="78802" cy="432127"/>
                    </a:xfrm>
                    <a:prstGeom prst="rect">
                      <a:avLst/>
                    </a:prstGeom>
                    <a:pattFill prst="narHorz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70" name="Rectangle 169">
                      <a:extLst>
                        <a:ext uri="{FF2B5EF4-FFF2-40B4-BE49-F238E27FC236}">
                          <a16:creationId xmlns:a16="http://schemas.microsoft.com/office/drawing/2014/main" id="{85804669-C8B5-448C-81B5-1B15A5D0A3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76793" y="2286000"/>
                      <a:ext cx="88105" cy="205493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F6DBB40E-A9ED-45DD-A92C-A48897D9F4FB}"/>
                      </a:ext>
                    </a:extLst>
                  </p:cNvPr>
                  <p:cNvSpPr/>
                  <p:nvPr/>
                </p:nvSpPr>
                <p:spPr>
                  <a:xfrm>
                    <a:off x="3798529" y="2107096"/>
                    <a:ext cx="63671" cy="35780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4B6E85DD-A3E2-49E7-BB1D-5727B9F82C72}"/>
                    </a:ext>
                  </a:extLst>
                </p:cNvPr>
                <p:cNvGrpSpPr/>
                <p:nvPr/>
              </p:nvGrpSpPr>
              <p:grpSpPr>
                <a:xfrm>
                  <a:off x="7536876" y="2703106"/>
                  <a:ext cx="82016" cy="982139"/>
                  <a:chOff x="4286344" y="2010620"/>
                  <a:chExt cx="82016" cy="982139"/>
                </a:xfrm>
              </p:grpSpPr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83D689B4-E52C-4A0D-A73E-9ABEEF387C17}"/>
                      </a:ext>
                    </a:extLst>
                  </p:cNvPr>
                  <p:cNvSpPr/>
                  <p:nvPr/>
                </p:nvSpPr>
                <p:spPr>
                  <a:xfrm flipH="1">
                    <a:off x="4296999" y="2646486"/>
                    <a:ext cx="68984" cy="346273"/>
                  </a:xfrm>
                  <a:prstGeom prst="rect">
                    <a:avLst/>
                  </a:prstGeom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E87F2D28-0C04-42C3-956D-9CC1B5CA6EF9}"/>
                      </a:ext>
                    </a:extLst>
                  </p:cNvPr>
                  <p:cNvSpPr/>
                  <p:nvPr/>
                </p:nvSpPr>
                <p:spPr>
                  <a:xfrm>
                    <a:off x="4286344" y="2010620"/>
                    <a:ext cx="79500" cy="10745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6AD15001-B74B-469E-8272-1700C94B014B}"/>
                      </a:ext>
                    </a:extLst>
                  </p:cNvPr>
                  <p:cNvSpPr/>
                  <p:nvPr/>
                </p:nvSpPr>
                <p:spPr>
                  <a:xfrm>
                    <a:off x="4294752" y="2091570"/>
                    <a:ext cx="73608" cy="5577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991F83CD-5669-4EF5-A279-7418319451A3}"/>
                  </a:ext>
                </a:extLst>
              </p:cNvPr>
              <p:cNvGrpSpPr/>
              <p:nvPr/>
            </p:nvGrpSpPr>
            <p:grpSpPr>
              <a:xfrm>
                <a:off x="5628442" y="2024954"/>
                <a:ext cx="125110" cy="1816965"/>
                <a:chOff x="8209667" y="2691911"/>
                <a:chExt cx="125110" cy="1816965"/>
              </a:xfrm>
            </p:grpSpPr>
            <p:grpSp>
              <p:nvGrpSpPr>
                <p:cNvPr id="181" name="Group 180">
                  <a:extLst>
                    <a:ext uri="{FF2B5EF4-FFF2-40B4-BE49-F238E27FC236}">
                      <a16:creationId xmlns:a16="http://schemas.microsoft.com/office/drawing/2014/main" id="{B1C00651-D38E-4569-A612-5A0B2317777A}"/>
                    </a:ext>
                  </a:extLst>
                </p:cNvPr>
                <p:cNvGrpSpPr/>
                <p:nvPr/>
              </p:nvGrpSpPr>
              <p:grpSpPr>
                <a:xfrm>
                  <a:off x="8269342" y="2700089"/>
                  <a:ext cx="65435" cy="1808787"/>
                  <a:chOff x="4353591" y="2051312"/>
                  <a:chExt cx="86611" cy="1808787"/>
                </a:xfrm>
              </p:grpSpPr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id="{C28398EE-543E-401E-9D3A-8869FB57C1C1}"/>
                      </a:ext>
                    </a:extLst>
                  </p:cNvPr>
                  <p:cNvSpPr/>
                  <p:nvPr/>
                </p:nvSpPr>
                <p:spPr>
                  <a:xfrm>
                    <a:off x="4353591" y="3013058"/>
                    <a:ext cx="68758" cy="847041"/>
                  </a:xfrm>
                  <a:prstGeom prst="rect">
                    <a:avLst/>
                  </a:prstGeom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92" name="Rectangle 191">
                    <a:extLst>
                      <a:ext uri="{FF2B5EF4-FFF2-40B4-BE49-F238E27FC236}">
                        <a16:creationId xmlns:a16="http://schemas.microsoft.com/office/drawing/2014/main" id="{8E29DC5D-1839-4348-BB1E-CF3D8D0FF48E}"/>
                      </a:ext>
                    </a:extLst>
                  </p:cNvPr>
                  <p:cNvSpPr/>
                  <p:nvPr/>
                </p:nvSpPr>
                <p:spPr>
                  <a:xfrm>
                    <a:off x="4359965" y="2126260"/>
                    <a:ext cx="69480" cy="89688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93" name="Rectangle 192">
                    <a:extLst>
                      <a:ext uri="{FF2B5EF4-FFF2-40B4-BE49-F238E27FC236}">
                        <a16:creationId xmlns:a16="http://schemas.microsoft.com/office/drawing/2014/main" id="{DD75846A-3FFB-4246-91C0-569509D1F095}"/>
                      </a:ext>
                    </a:extLst>
                  </p:cNvPr>
                  <p:cNvSpPr/>
                  <p:nvPr/>
                </p:nvSpPr>
                <p:spPr>
                  <a:xfrm>
                    <a:off x="4363798" y="2051312"/>
                    <a:ext cx="76404" cy="74947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83" name="Group 182">
                  <a:extLst>
                    <a:ext uri="{FF2B5EF4-FFF2-40B4-BE49-F238E27FC236}">
                      <a16:creationId xmlns:a16="http://schemas.microsoft.com/office/drawing/2014/main" id="{8E5B45D0-48B4-4E9F-A0D7-8C0B5A0830A9}"/>
                    </a:ext>
                  </a:extLst>
                </p:cNvPr>
                <p:cNvGrpSpPr/>
                <p:nvPr/>
              </p:nvGrpSpPr>
              <p:grpSpPr>
                <a:xfrm>
                  <a:off x="8209667" y="2691911"/>
                  <a:ext cx="61963" cy="982139"/>
                  <a:chOff x="4286344" y="2010620"/>
                  <a:chExt cx="82016" cy="982139"/>
                </a:xfrm>
              </p:grpSpPr>
              <p:sp>
                <p:nvSpPr>
                  <p:cNvPr id="184" name="Rectangle 183">
                    <a:extLst>
                      <a:ext uri="{FF2B5EF4-FFF2-40B4-BE49-F238E27FC236}">
                        <a16:creationId xmlns:a16="http://schemas.microsoft.com/office/drawing/2014/main" id="{00948017-BFF3-4267-AA3D-90B8F10A005C}"/>
                      </a:ext>
                    </a:extLst>
                  </p:cNvPr>
                  <p:cNvSpPr/>
                  <p:nvPr/>
                </p:nvSpPr>
                <p:spPr>
                  <a:xfrm flipH="1">
                    <a:off x="4296999" y="2646486"/>
                    <a:ext cx="68984" cy="346273"/>
                  </a:xfrm>
                  <a:prstGeom prst="rect">
                    <a:avLst/>
                  </a:prstGeom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85" name="Rectangle 184">
                    <a:extLst>
                      <a:ext uri="{FF2B5EF4-FFF2-40B4-BE49-F238E27FC236}">
                        <a16:creationId xmlns:a16="http://schemas.microsoft.com/office/drawing/2014/main" id="{7E65BCF5-48C4-42A3-9C9F-28FBE7FD85C4}"/>
                      </a:ext>
                    </a:extLst>
                  </p:cNvPr>
                  <p:cNvSpPr/>
                  <p:nvPr/>
                </p:nvSpPr>
                <p:spPr>
                  <a:xfrm>
                    <a:off x="4286344" y="2010620"/>
                    <a:ext cx="79500" cy="10745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86" name="Rectangle 185">
                    <a:extLst>
                      <a:ext uri="{FF2B5EF4-FFF2-40B4-BE49-F238E27FC236}">
                        <a16:creationId xmlns:a16="http://schemas.microsoft.com/office/drawing/2014/main" id="{4DA8A52D-C955-4F24-AD65-53C5E1CF5721}"/>
                      </a:ext>
                    </a:extLst>
                  </p:cNvPr>
                  <p:cNvSpPr/>
                  <p:nvPr/>
                </p:nvSpPr>
                <p:spPr>
                  <a:xfrm>
                    <a:off x="4294752" y="2091570"/>
                    <a:ext cx="73608" cy="5577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59B53CD8-84DD-4C20-B6DF-AD4C3A11F4C7}"/>
                  </a:ext>
                </a:extLst>
              </p:cNvPr>
              <p:cNvGrpSpPr/>
              <p:nvPr/>
            </p:nvGrpSpPr>
            <p:grpSpPr>
              <a:xfrm>
                <a:off x="5128160" y="2016776"/>
                <a:ext cx="184381" cy="1816965"/>
                <a:chOff x="7458423" y="2703106"/>
                <a:chExt cx="244052" cy="1816965"/>
              </a:xfrm>
            </p:grpSpPr>
            <p:grpSp>
              <p:nvGrpSpPr>
                <p:cNvPr id="195" name="Group 194">
                  <a:extLst>
                    <a:ext uri="{FF2B5EF4-FFF2-40B4-BE49-F238E27FC236}">
                      <a16:creationId xmlns:a16="http://schemas.microsoft.com/office/drawing/2014/main" id="{FF186E84-8EDC-4978-BA82-D0A0F8CC3F55}"/>
                    </a:ext>
                  </a:extLst>
                </p:cNvPr>
                <p:cNvGrpSpPr/>
                <p:nvPr/>
              </p:nvGrpSpPr>
              <p:grpSpPr>
                <a:xfrm>
                  <a:off x="7615864" y="2711284"/>
                  <a:ext cx="86611" cy="1808787"/>
                  <a:chOff x="4353591" y="2051312"/>
                  <a:chExt cx="86611" cy="1808787"/>
                </a:xfrm>
              </p:grpSpPr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01677B86-6F42-4209-8295-38AE5E097868}"/>
                      </a:ext>
                    </a:extLst>
                  </p:cNvPr>
                  <p:cNvSpPr/>
                  <p:nvPr/>
                </p:nvSpPr>
                <p:spPr>
                  <a:xfrm>
                    <a:off x="4353591" y="3013058"/>
                    <a:ext cx="68758" cy="847041"/>
                  </a:xfrm>
                  <a:prstGeom prst="rect">
                    <a:avLst/>
                  </a:prstGeom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06" name="Rectangle 205">
                    <a:extLst>
                      <a:ext uri="{FF2B5EF4-FFF2-40B4-BE49-F238E27FC236}">
                        <a16:creationId xmlns:a16="http://schemas.microsoft.com/office/drawing/2014/main" id="{68C64E8D-653C-4637-BC0F-A5CB75CE5D08}"/>
                      </a:ext>
                    </a:extLst>
                  </p:cNvPr>
                  <p:cNvSpPr/>
                  <p:nvPr/>
                </p:nvSpPr>
                <p:spPr>
                  <a:xfrm>
                    <a:off x="4359965" y="2126260"/>
                    <a:ext cx="69480" cy="89688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07" name="Rectangle 206">
                    <a:extLst>
                      <a:ext uri="{FF2B5EF4-FFF2-40B4-BE49-F238E27FC236}">
                        <a16:creationId xmlns:a16="http://schemas.microsoft.com/office/drawing/2014/main" id="{6884C18D-E66D-4E2A-BDA3-345CCF41FB91}"/>
                      </a:ext>
                    </a:extLst>
                  </p:cNvPr>
                  <p:cNvSpPr/>
                  <p:nvPr/>
                </p:nvSpPr>
                <p:spPr>
                  <a:xfrm>
                    <a:off x="4363798" y="2051312"/>
                    <a:ext cx="76404" cy="74947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96" name="Group 195">
                  <a:extLst>
                    <a:ext uri="{FF2B5EF4-FFF2-40B4-BE49-F238E27FC236}">
                      <a16:creationId xmlns:a16="http://schemas.microsoft.com/office/drawing/2014/main" id="{FD9B7A5A-9495-49D8-B15E-51076831D911}"/>
                    </a:ext>
                  </a:extLst>
                </p:cNvPr>
                <p:cNvGrpSpPr/>
                <p:nvPr/>
              </p:nvGrpSpPr>
              <p:grpSpPr>
                <a:xfrm>
                  <a:off x="7458423" y="2707872"/>
                  <a:ext cx="79500" cy="637536"/>
                  <a:chOff x="3790121" y="2026145"/>
                  <a:chExt cx="79500" cy="637536"/>
                </a:xfrm>
              </p:grpSpPr>
              <p:grpSp>
                <p:nvGrpSpPr>
                  <p:cNvPr id="201" name="Group 45">
                    <a:extLst>
                      <a:ext uri="{FF2B5EF4-FFF2-40B4-BE49-F238E27FC236}">
                        <a16:creationId xmlns:a16="http://schemas.microsoft.com/office/drawing/2014/main" id="{3D9C05AA-E507-4E4E-87A8-EEF8297451BB}"/>
                      </a:ext>
                    </a:extLst>
                  </p:cNvPr>
                  <p:cNvGrpSpPr/>
                  <p:nvPr/>
                </p:nvGrpSpPr>
                <p:grpSpPr>
                  <a:xfrm>
                    <a:off x="3790121" y="2026145"/>
                    <a:ext cx="79500" cy="637536"/>
                    <a:chOff x="4276793" y="2286000"/>
                    <a:chExt cx="88105" cy="1219200"/>
                  </a:xfrm>
                </p:grpSpPr>
                <p:sp>
                  <p:nvSpPr>
                    <p:cNvPr id="203" name="Rectangle 202">
                      <a:extLst>
                        <a:ext uri="{FF2B5EF4-FFF2-40B4-BE49-F238E27FC236}">
                          <a16:creationId xmlns:a16="http://schemas.microsoft.com/office/drawing/2014/main" id="{46E58858-E804-4565-B06E-8B61B46E0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82024" y="3073073"/>
                      <a:ext cx="78802" cy="432127"/>
                    </a:xfrm>
                    <a:prstGeom prst="rect">
                      <a:avLst/>
                    </a:prstGeom>
                    <a:pattFill prst="narHorz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04" name="Rectangle 203">
                      <a:extLst>
                        <a:ext uri="{FF2B5EF4-FFF2-40B4-BE49-F238E27FC236}">
                          <a16:creationId xmlns:a16="http://schemas.microsoft.com/office/drawing/2014/main" id="{A841FADD-3997-4229-81C0-5DB1567D16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76793" y="2286000"/>
                      <a:ext cx="88105" cy="205493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202" name="Rectangle 201">
                    <a:extLst>
                      <a:ext uri="{FF2B5EF4-FFF2-40B4-BE49-F238E27FC236}">
                        <a16:creationId xmlns:a16="http://schemas.microsoft.com/office/drawing/2014/main" id="{2988222E-8991-4665-B0B0-BE560E7CB4E6}"/>
                      </a:ext>
                    </a:extLst>
                  </p:cNvPr>
                  <p:cNvSpPr/>
                  <p:nvPr/>
                </p:nvSpPr>
                <p:spPr>
                  <a:xfrm>
                    <a:off x="3798529" y="2107096"/>
                    <a:ext cx="63671" cy="35780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97" name="Group 196">
                  <a:extLst>
                    <a:ext uri="{FF2B5EF4-FFF2-40B4-BE49-F238E27FC236}">
                      <a16:creationId xmlns:a16="http://schemas.microsoft.com/office/drawing/2014/main" id="{C6D87790-A74C-491F-8C4D-886726586D57}"/>
                    </a:ext>
                  </a:extLst>
                </p:cNvPr>
                <p:cNvGrpSpPr/>
                <p:nvPr/>
              </p:nvGrpSpPr>
              <p:grpSpPr>
                <a:xfrm>
                  <a:off x="7536876" y="2703106"/>
                  <a:ext cx="82016" cy="982139"/>
                  <a:chOff x="4286344" y="2010620"/>
                  <a:chExt cx="82016" cy="982139"/>
                </a:xfrm>
              </p:grpSpPr>
              <p:sp>
                <p:nvSpPr>
                  <p:cNvPr id="198" name="Rectangle 197">
                    <a:extLst>
                      <a:ext uri="{FF2B5EF4-FFF2-40B4-BE49-F238E27FC236}">
                        <a16:creationId xmlns:a16="http://schemas.microsoft.com/office/drawing/2014/main" id="{AC38807B-FA29-4824-A64E-25F7D1F876A8}"/>
                      </a:ext>
                    </a:extLst>
                  </p:cNvPr>
                  <p:cNvSpPr/>
                  <p:nvPr/>
                </p:nvSpPr>
                <p:spPr>
                  <a:xfrm flipH="1">
                    <a:off x="4296999" y="2646486"/>
                    <a:ext cx="68984" cy="346273"/>
                  </a:xfrm>
                  <a:prstGeom prst="rect">
                    <a:avLst/>
                  </a:prstGeom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99" name="Rectangle 198">
                    <a:extLst>
                      <a:ext uri="{FF2B5EF4-FFF2-40B4-BE49-F238E27FC236}">
                        <a16:creationId xmlns:a16="http://schemas.microsoft.com/office/drawing/2014/main" id="{374A6904-4C22-4554-BB83-B29C42741D22}"/>
                      </a:ext>
                    </a:extLst>
                  </p:cNvPr>
                  <p:cNvSpPr/>
                  <p:nvPr/>
                </p:nvSpPr>
                <p:spPr>
                  <a:xfrm>
                    <a:off x="4286344" y="2010620"/>
                    <a:ext cx="79500" cy="10745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00" name="Rectangle 199">
                    <a:extLst>
                      <a:ext uri="{FF2B5EF4-FFF2-40B4-BE49-F238E27FC236}">
                        <a16:creationId xmlns:a16="http://schemas.microsoft.com/office/drawing/2014/main" id="{0CB3B5DC-4A91-41C0-8A49-3F813F617139}"/>
                      </a:ext>
                    </a:extLst>
                  </p:cNvPr>
                  <p:cNvSpPr/>
                  <p:nvPr/>
                </p:nvSpPr>
                <p:spPr>
                  <a:xfrm>
                    <a:off x="4294752" y="2091570"/>
                    <a:ext cx="73608" cy="5577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30F449BF-B4CD-43DB-9397-1546F77D29F6}"/>
                  </a:ext>
                </a:extLst>
              </p:cNvPr>
              <p:cNvGrpSpPr/>
              <p:nvPr/>
            </p:nvGrpSpPr>
            <p:grpSpPr>
              <a:xfrm>
                <a:off x="3728809" y="2017911"/>
                <a:ext cx="184381" cy="1654005"/>
                <a:chOff x="7458423" y="2703106"/>
                <a:chExt cx="244052" cy="1654005"/>
              </a:xfrm>
            </p:grpSpPr>
            <p:grpSp>
              <p:nvGrpSpPr>
                <p:cNvPr id="209" name="Group 208">
                  <a:extLst>
                    <a:ext uri="{FF2B5EF4-FFF2-40B4-BE49-F238E27FC236}">
                      <a16:creationId xmlns:a16="http://schemas.microsoft.com/office/drawing/2014/main" id="{CF23A8C2-BED1-4C45-8019-496244A1F5A9}"/>
                    </a:ext>
                  </a:extLst>
                </p:cNvPr>
                <p:cNvGrpSpPr/>
                <p:nvPr/>
              </p:nvGrpSpPr>
              <p:grpSpPr>
                <a:xfrm>
                  <a:off x="7615864" y="2711284"/>
                  <a:ext cx="86611" cy="1645827"/>
                  <a:chOff x="4353591" y="2051312"/>
                  <a:chExt cx="86611" cy="1645827"/>
                </a:xfrm>
              </p:grpSpPr>
              <p:sp>
                <p:nvSpPr>
                  <p:cNvPr id="219" name="Rectangle 218">
                    <a:extLst>
                      <a:ext uri="{FF2B5EF4-FFF2-40B4-BE49-F238E27FC236}">
                        <a16:creationId xmlns:a16="http://schemas.microsoft.com/office/drawing/2014/main" id="{4013D7D0-9288-4B9C-8F95-CC56AA8A61E1}"/>
                      </a:ext>
                    </a:extLst>
                  </p:cNvPr>
                  <p:cNvSpPr/>
                  <p:nvPr/>
                </p:nvSpPr>
                <p:spPr>
                  <a:xfrm>
                    <a:off x="4353591" y="3013059"/>
                    <a:ext cx="80743" cy="684080"/>
                  </a:xfrm>
                  <a:prstGeom prst="rect">
                    <a:avLst/>
                  </a:prstGeom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20" name="Rectangle 219">
                    <a:extLst>
                      <a:ext uri="{FF2B5EF4-FFF2-40B4-BE49-F238E27FC236}">
                        <a16:creationId xmlns:a16="http://schemas.microsoft.com/office/drawing/2014/main" id="{33F2B1EF-A51E-46E0-807F-0D01901827C2}"/>
                      </a:ext>
                    </a:extLst>
                  </p:cNvPr>
                  <p:cNvSpPr/>
                  <p:nvPr/>
                </p:nvSpPr>
                <p:spPr>
                  <a:xfrm>
                    <a:off x="4359965" y="2126260"/>
                    <a:ext cx="69480" cy="89688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21" name="Rectangle 220">
                    <a:extLst>
                      <a:ext uri="{FF2B5EF4-FFF2-40B4-BE49-F238E27FC236}">
                        <a16:creationId xmlns:a16="http://schemas.microsoft.com/office/drawing/2014/main" id="{E41056FE-003B-4C9D-BC09-6E4A1147FCE0}"/>
                      </a:ext>
                    </a:extLst>
                  </p:cNvPr>
                  <p:cNvSpPr/>
                  <p:nvPr/>
                </p:nvSpPr>
                <p:spPr>
                  <a:xfrm>
                    <a:off x="4363798" y="2051312"/>
                    <a:ext cx="76404" cy="74947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10" name="Group 209">
                  <a:extLst>
                    <a:ext uri="{FF2B5EF4-FFF2-40B4-BE49-F238E27FC236}">
                      <a16:creationId xmlns:a16="http://schemas.microsoft.com/office/drawing/2014/main" id="{9A560870-37EC-41AC-88EB-9CF01F8E5B26}"/>
                    </a:ext>
                  </a:extLst>
                </p:cNvPr>
                <p:cNvGrpSpPr/>
                <p:nvPr/>
              </p:nvGrpSpPr>
              <p:grpSpPr>
                <a:xfrm>
                  <a:off x="7458423" y="2707872"/>
                  <a:ext cx="79500" cy="637536"/>
                  <a:chOff x="3790121" y="2026145"/>
                  <a:chExt cx="79500" cy="637536"/>
                </a:xfrm>
              </p:grpSpPr>
              <p:grpSp>
                <p:nvGrpSpPr>
                  <p:cNvPr id="215" name="Group 45">
                    <a:extLst>
                      <a:ext uri="{FF2B5EF4-FFF2-40B4-BE49-F238E27FC236}">
                        <a16:creationId xmlns:a16="http://schemas.microsoft.com/office/drawing/2014/main" id="{8285CC6B-D678-4296-813B-E061F5C70132}"/>
                      </a:ext>
                    </a:extLst>
                  </p:cNvPr>
                  <p:cNvGrpSpPr/>
                  <p:nvPr/>
                </p:nvGrpSpPr>
                <p:grpSpPr>
                  <a:xfrm>
                    <a:off x="3790121" y="2026145"/>
                    <a:ext cx="79500" cy="637536"/>
                    <a:chOff x="4276793" y="2286000"/>
                    <a:chExt cx="88105" cy="1219200"/>
                  </a:xfrm>
                </p:grpSpPr>
                <p:sp>
                  <p:nvSpPr>
                    <p:cNvPr id="217" name="Rectangle 216">
                      <a:extLst>
                        <a:ext uri="{FF2B5EF4-FFF2-40B4-BE49-F238E27FC236}">
                          <a16:creationId xmlns:a16="http://schemas.microsoft.com/office/drawing/2014/main" id="{EB2426A9-6B46-45E2-B8A3-8CAC6FB734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82024" y="3073073"/>
                      <a:ext cx="78802" cy="432127"/>
                    </a:xfrm>
                    <a:prstGeom prst="rect">
                      <a:avLst/>
                    </a:prstGeom>
                    <a:pattFill prst="narHorz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18" name="Rectangle 217">
                      <a:extLst>
                        <a:ext uri="{FF2B5EF4-FFF2-40B4-BE49-F238E27FC236}">
                          <a16:creationId xmlns:a16="http://schemas.microsoft.com/office/drawing/2014/main" id="{89DA2A8B-0B6F-46B8-AFCF-FFB5872C52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76793" y="2286000"/>
                      <a:ext cx="88105" cy="205493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216" name="Rectangle 215">
                    <a:extLst>
                      <a:ext uri="{FF2B5EF4-FFF2-40B4-BE49-F238E27FC236}">
                        <a16:creationId xmlns:a16="http://schemas.microsoft.com/office/drawing/2014/main" id="{CE7DAE09-C17E-4A34-A9A7-73F676108370}"/>
                      </a:ext>
                    </a:extLst>
                  </p:cNvPr>
                  <p:cNvSpPr/>
                  <p:nvPr/>
                </p:nvSpPr>
                <p:spPr>
                  <a:xfrm>
                    <a:off x="3798529" y="2107096"/>
                    <a:ext cx="63671" cy="35780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11" name="Group 210">
                  <a:extLst>
                    <a:ext uri="{FF2B5EF4-FFF2-40B4-BE49-F238E27FC236}">
                      <a16:creationId xmlns:a16="http://schemas.microsoft.com/office/drawing/2014/main" id="{CED2A2FB-9D9E-46B0-848F-4EFBBA417F3A}"/>
                    </a:ext>
                  </a:extLst>
                </p:cNvPr>
                <p:cNvGrpSpPr/>
                <p:nvPr/>
              </p:nvGrpSpPr>
              <p:grpSpPr>
                <a:xfrm>
                  <a:off x="7536876" y="2703106"/>
                  <a:ext cx="82016" cy="982139"/>
                  <a:chOff x="4286344" y="2010620"/>
                  <a:chExt cx="82016" cy="982139"/>
                </a:xfrm>
              </p:grpSpPr>
              <p:sp>
                <p:nvSpPr>
                  <p:cNvPr id="212" name="Rectangle 211">
                    <a:extLst>
                      <a:ext uri="{FF2B5EF4-FFF2-40B4-BE49-F238E27FC236}">
                        <a16:creationId xmlns:a16="http://schemas.microsoft.com/office/drawing/2014/main" id="{F9A20EF5-34B0-471C-86B2-A32B7563A984}"/>
                      </a:ext>
                    </a:extLst>
                  </p:cNvPr>
                  <p:cNvSpPr/>
                  <p:nvPr/>
                </p:nvSpPr>
                <p:spPr>
                  <a:xfrm flipH="1">
                    <a:off x="4296999" y="2646486"/>
                    <a:ext cx="68984" cy="346273"/>
                  </a:xfrm>
                  <a:prstGeom prst="rect">
                    <a:avLst/>
                  </a:prstGeom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3" name="Rectangle 212">
                    <a:extLst>
                      <a:ext uri="{FF2B5EF4-FFF2-40B4-BE49-F238E27FC236}">
                        <a16:creationId xmlns:a16="http://schemas.microsoft.com/office/drawing/2014/main" id="{82869DD8-A746-459E-94CA-696A1CC1B1C8}"/>
                      </a:ext>
                    </a:extLst>
                  </p:cNvPr>
                  <p:cNvSpPr/>
                  <p:nvPr/>
                </p:nvSpPr>
                <p:spPr>
                  <a:xfrm>
                    <a:off x="4286344" y="2010620"/>
                    <a:ext cx="79500" cy="10745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4" name="Rectangle 213">
                    <a:extLst>
                      <a:ext uri="{FF2B5EF4-FFF2-40B4-BE49-F238E27FC236}">
                        <a16:creationId xmlns:a16="http://schemas.microsoft.com/office/drawing/2014/main" id="{239B45C2-6238-4490-B87B-4360C082F9E3}"/>
                      </a:ext>
                    </a:extLst>
                  </p:cNvPr>
                  <p:cNvSpPr/>
                  <p:nvPr/>
                </p:nvSpPr>
                <p:spPr>
                  <a:xfrm>
                    <a:off x="4294752" y="2091570"/>
                    <a:ext cx="73608" cy="5577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80DA44BA-8DFB-4965-8775-94174265E6E2}"/>
                  </a:ext>
                </a:extLst>
              </p:cNvPr>
              <p:cNvGrpSpPr/>
              <p:nvPr/>
            </p:nvGrpSpPr>
            <p:grpSpPr>
              <a:xfrm>
                <a:off x="3113388" y="2003732"/>
                <a:ext cx="125110" cy="1578564"/>
                <a:chOff x="8209667" y="2691911"/>
                <a:chExt cx="125110" cy="1578564"/>
              </a:xfrm>
            </p:grpSpPr>
            <p:grpSp>
              <p:nvGrpSpPr>
                <p:cNvPr id="223" name="Group 222">
                  <a:extLst>
                    <a:ext uri="{FF2B5EF4-FFF2-40B4-BE49-F238E27FC236}">
                      <a16:creationId xmlns:a16="http://schemas.microsoft.com/office/drawing/2014/main" id="{7BD56D64-22C8-4C24-A2D1-6067539BC6F8}"/>
                    </a:ext>
                  </a:extLst>
                </p:cNvPr>
                <p:cNvGrpSpPr/>
                <p:nvPr/>
              </p:nvGrpSpPr>
              <p:grpSpPr>
                <a:xfrm>
                  <a:off x="8269342" y="2700089"/>
                  <a:ext cx="65435" cy="1570386"/>
                  <a:chOff x="4353591" y="2051312"/>
                  <a:chExt cx="86611" cy="1570386"/>
                </a:xfrm>
              </p:grpSpPr>
              <p:sp>
                <p:nvSpPr>
                  <p:cNvPr id="228" name="Rectangle 227">
                    <a:extLst>
                      <a:ext uri="{FF2B5EF4-FFF2-40B4-BE49-F238E27FC236}">
                        <a16:creationId xmlns:a16="http://schemas.microsoft.com/office/drawing/2014/main" id="{4C1E3B50-EE85-4889-AE4D-99BF8FB63DAB}"/>
                      </a:ext>
                    </a:extLst>
                  </p:cNvPr>
                  <p:cNvSpPr/>
                  <p:nvPr/>
                </p:nvSpPr>
                <p:spPr>
                  <a:xfrm>
                    <a:off x="4353591" y="3013059"/>
                    <a:ext cx="71781" cy="608639"/>
                  </a:xfrm>
                  <a:prstGeom prst="rect">
                    <a:avLst/>
                  </a:prstGeom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29" name="Rectangle 228">
                    <a:extLst>
                      <a:ext uri="{FF2B5EF4-FFF2-40B4-BE49-F238E27FC236}">
                        <a16:creationId xmlns:a16="http://schemas.microsoft.com/office/drawing/2014/main" id="{DB7152B9-687A-4A6C-B68C-9ADD7433D301}"/>
                      </a:ext>
                    </a:extLst>
                  </p:cNvPr>
                  <p:cNvSpPr/>
                  <p:nvPr/>
                </p:nvSpPr>
                <p:spPr>
                  <a:xfrm>
                    <a:off x="4359965" y="2126260"/>
                    <a:ext cx="69480" cy="89688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id="{2ABB4A26-1D59-4044-846F-6969EB94815B}"/>
                      </a:ext>
                    </a:extLst>
                  </p:cNvPr>
                  <p:cNvSpPr/>
                  <p:nvPr/>
                </p:nvSpPr>
                <p:spPr>
                  <a:xfrm>
                    <a:off x="4363798" y="2051312"/>
                    <a:ext cx="76404" cy="74947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24" name="Group 223">
                  <a:extLst>
                    <a:ext uri="{FF2B5EF4-FFF2-40B4-BE49-F238E27FC236}">
                      <a16:creationId xmlns:a16="http://schemas.microsoft.com/office/drawing/2014/main" id="{80D7D136-B185-42ED-B147-98A2777BC357}"/>
                    </a:ext>
                  </a:extLst>
                </p:cNvPr>
                <p:cNvGrpSpPr/>
                <p:nvPr/>
              </p:nvGrpSpPr>
              <p:grpSpPr>
                <a:xfrm>
                  <a:off x="8209667" y="2691911"/>
                  <a:ext cx="61963" cy="982139"/>
                  <a:chOff x="4286344" y="2010620"/>
                  <a:chExt cx="82016" cy="982139"/>
                </a:xfrm>
              </p:grpSpPr>
              <p:sp>
                <p:nvSpPr>
                  <p:cNvPr id="225" name="Rectangle 224">
                    <a:extLst>
                      <a:ext uri="{FF2B5EF4-FFF2-40B4-BE49-F238E27FC236}">
                        <a16:creationId xmlns:a16="http://schemas.microsoft.com/office/drawing/2014/main" id="{5E8B84CC-CAC5-41C6-B17F-3C7351978F77}"/>
                      </a:ext>
                    </a:extLst>
                  </p:cNvPr>
                  <p:cNvSpPr/>
                  <p:nvPr/>
                </p:nvSpPr>
                <p:spPr>
                  <a:xfrm flipH="1">
                    <a:off x="4296999" y="2646486"/>
                    <a:ext cx="68984" cy="346273"/>
                  </a:xfrm>
                  <a:prstGeom prst="rect">
                    <a:avLst/>
                  </a:prstGeom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26" name="Rectangle 225">
                    <a:extLst>
                      <a:ext uri="{FF2B5EF4-FFF2-40B4-BE49-F238E27FC236}">
                        <a16:creationId xmlns:a16="http://schemas.microsoft.com/office/drawing/2014/main" id="{0A5993D4-C19B-471A-A532-3DB02F72F4A9}"/>
                      </a:ext>
                    </a:extLst>
                  </p:cNvPr>
                  <p:cNvSpPr/>
                  <p:nvPr/>
                </p:nvSpPr>
                <p:spPr>
                  <a:xfrm>
                    <a:off x="4286344" y="2010620"/>
                    <a:ext cx="79500" cy="10745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27" name="Rectangle 226">
                    <a:extLst>
                      <a:ext uri="{FF2B5EF4-FFF2-40B4-BE49-F238E27FC236}">
                        <a16:creationId xmlns:a16="http://schemas.microsoft.com/office/drawing/2014/main" id="{91237958-9BC1-4223-BD8B-22EF09D1CDBF}"/>
                      </a:ext>
                    </a:extLst>
                  </p:cNvPr>
                  <p:cNvSpPr/>
                  <p:nvPr/>
                </p:nvSpPr>
                <p:spPr>
                  <a:xfrm>
                    <a:off x="4294752" y="2091570"/>
                    <a:ext cx="73608" cy="5577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0A5995EF-0F85-4EBC-983D-BE67DCADDF3F}"/>
                </a:ext>
              </a:extLst>
            </p:cNvPr>
            <p:cNvSpPr txBox="1"/>
            <p:nvPr/>
          </p:nvSpPr>
          <p:spPr>
            <a:xfrm>
              <a:off x="5241546" y="1942701"/>
              <a:ext cx="3775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0A5995EF-0F85-4EBC-983D-BE67DCADDF3F}"/>
                </a:ext>
              </a:extLst>
            </p:cNvPr>
            <p:cNvSpPr txBox="1"/>
            <p:nvPr/>
          </p:nvSpPr>
          <p:spPr>
            <a:xfrm>
              <a:off x="3838605" y="1941273"/>
              <a:ext cx="3775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0A5995EF-0F85-4EBC-983D-BE67DCADDF3F}"/>
                </a:ext>
              </a:extLst>
            </p:cNvPr>
            <p:cNvSpPr txBox="1"/>
            <p:nvPr/>
          </p:nvSpPr>
          <p:spPr>
            <a:xfrm>
              <a:off x="4597760" y="1939850"/>
              <a:ext cx="3775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1307E6C-7891-4CD7-B7BA-00E2829D1F6A}"/>
              </a:ext>
            </a:extLst>
          </p:cNvPr>
          <p:cNvGrpSpPr/>
          <p:nvPr/>
        </p:nvGrpSpPr>
        <p:grpSpPr>
          <a:xfrm>
            <a:off x="1996409" y="2021626"/>
            <a:ext cx="68758" cy="1840297"/>
            <a:chOff x="1135223" y="2045011"/>
            <a:chExt cx="68758" cy="1840297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07DDBCB9-4F4B-4B35-84D3-83C2DA6144EE}"/>
                </a:ext>
              </a:extLst>
            </p:cNvPr>
            <p:cNvSpPr/>
            <p:nvPr/>
          </p:nvSpPr>
          <p:spPr>
            <a:xfrm>
              <a:off x="1135223" y="2166017"/>
              <a:ext cx="68758" cy="8470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35B97302-5E83-4D7C-A78F-72CEA2E400A2}"/>
                </a:ext>
              </a:extLst>
            </p:cNvPr>
            <p:cNvSpPr/>
            <p:nvPr/>
          </p:nvSpPr>
          <p:spPr>
            <a:xfrm>
              <a:off x="1135223" y="2045011"/>
              <a:ext cx="68758" cy="12100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69DF56CF-2DAB-4EAF-BFB8-C167B6A8FFD5}"/>
                </a:ext>
              </a:extLst>
            </p:cNvPr>
            <p:cNvSpPr/>
            <p:nvPr/>
          </p:nvSpPr>
          <p:spPr>
            <a:xfrm>
              <a:off x="1137670" y="3019359"/>
              <a:ext cx="55866" cy="865949"/>
            </a:xfrm>
            <a:prstGeom prst="rect">
              <a:avLst/>
            </a:prstGeom>
            <a:pattFill prst="narHorz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Freeform 8"/>
          <p:cNvSpPr/>
          <p:nvPr/>
        </p:nvSpPr>
        <p:spPr>
          <a:xfrm>
            <a:off x="948583" y="2999574"/>
            <a:ext cx="1905712" cy="863125"/>
          </a:xfrm>
          <a:custGeom>
            <a:avLst/>
            <a:gdLst>
              <a:gd name="connsiteX0" fmla="*/ 0 w 1905712"/>
              <a:gd name="connsiteY0" fmla="*/ 25637 h 863125"/>
              <a:gd name="connsiteX1" fmla="*/ 1880075 w 1905712"/>
              <a:gd name="connsiteY1" fmla="*/ 0 h 863125"/>
              <a:gd name="connsiteX2" fmla="*/ 1905712 w 1905712"/>
              <a:gd name="connsiteY2" fmla="*/ 752030 h 863125"/>
              <a:gd name="connsiteX3" fmla="*/ 1598064 w 1905712"/>
              <a:gd name="connsiteY3" fmla="*/ 846033 h 863125"/>
              <a:gd name="connsiteX4" fmla="*/ 8546 w 1905712"/>
              <a:gd name="connsiteY4" fmla="*/ 863125 h 863125"/>
              <a:gd name="connsiteX5" fmla="*/ 0 w 1905712"/>
              <a:gd name="connsiteY5" fmla="*/ 25637 h 86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5712" h="863125">
                <a:moveTo>
                  <a:pt x="0" y="25637"/>
                </a:moveTo>
                <a:lnTo>
                  <a:pt x="1880075" y="0"/>
                </a:lnTo>
                <a:lnTo>
                  <a:pt x="1905712" y="752030"/>
                </a:lnTo>
                <a:lnTo>
                  <a:pt x="1598064" y="846033"/>
                </a:lnTo>
                <a:lnTo>
                  <a:pt x="8546" y="863125"/>
                </a:lnTo>
                <a:cubicBezTo>
                  <a:pt x="5697" y="583962"/>
                  <a:pt x="2849" y="304800"/>
                  <a:pt x="0" y="25637"/>
                </a:cubicBezTo>
                <a:close/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639493" y="938983"/>
            <a:ext cx="1907822" cy="1616742"/>
            <a:chOff x="6639493" y="938983"/>
            <a:chExt cx="1907822" cy="1616742"/>
          </a:xfrm>
        </p:grpSpPr>
        <p:grpSp>
          <p:nvGrpSpPr>
            <p:cNvPr id="81" name="Group 80"/>
            <p:cNvGrpSpPr/>
            <p:nvPr/>
          </p:nvGrpSpPr>
          <p:grpSpPr>
            <a:xfrm>
              <a:off x="6639493" y="938983"/>
              <a:ext cx="1907822" cy="1616742"/>
              <a:chOff x="6639493" y="938983"/>
              <a:chExt cx="1907822" cy="1616742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E9496B03-7C61-4781-85F8-B288AC9B1B07}"/>
                  </a:ext>
                </a:extLst>
              </p:cNvPr>
              <p:cNvGrpSpPr/>
              <p:nvPr/>
            </p:nvGrpSpPr>
            <p:grpSpPr>
              <a:xfrm>
                <a:off x="6639493" y="938983"/>
                <a:ext cx="1907822" cy="1616742"/>
                <a:chOff x="6639493" y="938983"/>
                <a:chExt cx="1907822" cy="1616742"/>
              </a:xfrm>
            </p:grpSpPr>
            <p:pic>
              <p:nvPicPr>
                <p:cNvPr id="93" name="Picture 92" descr="Diagram&#10;&#10;Description automatically generated">
                  <a:extLst>
                    <a:ext uri="{FF2B5EF4-FFF2-40B4-BE49-F238E27FC236}">
                      <a16:creationId xmlns:a16="http://schemas.microsoft.com/office/drawing/2014/main" id="{C5161125-BC5B-4811-8DBB-514A56844A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39493" y="938983"/>
                  <a:ext cx="1907822" cy="1616742"/>
                </a:xfrm>
                <a:prstGeom prst="rect">
                  <a:avLst/>
                </a:prstGeom>
              </p:spPr>
            </p:pic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1F2B2A03-12BA-40B5-9F0E-DF5A968C10CA}"/>
                    </a:ext>
                  </a:extLst>
                </p:cNvPr>
                <p:cNvCxnSpPr/>
                <p:nvPr/>
              </p:nvCxnSpPr>
              <p:spPr>
                <a:xfrm>
                  <a:off x="6665578" y="1086364"/>
                  <a:ext cx="1577009" cy="1169142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3" name="Oval 82"/>
              <p:cNvSpPr/>
              <p:nvPr/>
            </p:nvSpPr>
            <p:spPr>
              <a:xfrm>
                <a:off x="7413490" y="1592685"/>
                <a:ext cx="116144" cy="13446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7642804" y="1779269"/>
                <a:ext cx="116144" cy="13446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7889210" y="1940215"/>
                <a:ext cx="116144" cy="13446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7800937" y="1569111"/>
                <a:ext cx="116144" cy="13446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7558806" y="1933728"/>
                <a:ext cx="116144" cy="13446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7215511" y="1459636"/>
                <a:ext cx="116144" cy="13446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7932117" y="1458219"/>
                <a:ext cx="116144" cy="13446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7454082" y="2099006"/>
                <a:ext cx="116144" cy="13446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5" name="Oval 94"/>
            <p:cNvSpPr/>
            <p:nvPr/>
          </p:nvSpPr>
          <p:spPr>
            <a:xfrm>
              <a:off x="8041610" y="2092615"/>
              <a:ext cx="116144" cy="13446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6808676" y="1141767"/>
              <a:ext cx="116144" cy="13446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6" name="Picture 125">
            <a:extLst>
              <a:ext uri="{FF2B5EF4-FFF2-40B4-BE49-F238E27FC236}">
                <a16:creationId xmlns:a16="http://schemas.microsoft.com/office/drawing/2014/main" id="{9CE1C31C-9A48-4FC8-B302-50841D4890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16" y="780434"/>
            <a:ext cx="625487" cy="677785"/>
          </a:xfrm>
          <a:prstGeom prst="rect">
            <a:avLst/>
          </a:prstGeom>
        </p:spPr>
      </p:pic>
      <p:pic>
        <p:nvPicPr>
          <p:cNvPr id="128" name="Picture 127" descr="A picture containing website&#10;&#10;Description automatically generated">
            <a:extLst>
              <a:ext uri="{FF2B5EF4-FFF2-40B4-BE49-F238E27FC236}">
                <a16:creationId xmlns:a16="http://schemas.microsoft.com/office/drawing/2014/main" id="{0C6464CF-9B9B-480A-840F-A4EDE73D5C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1" y="785374"/>
            <a:ext cx="860211" cy="88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000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FE56-12F5-4B3D-B278-F4E081AA3F28}" type="slidenum">
              <a:rPr lang="en-US" smtClean="0"/>
              <a:t>38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FF31E8-C715-47B1-A211-A3056C87BDE4}"/>
              </a:ext>
            </a:extLst>
          </p:cNvPr>
          <p:cNvSpPr txBox="1"/>
          <p:nvPr/>
        </p:nvSpPr>
        <p:spPr>
          <a:xfrm>
            <a:off x="759028" y="848520"/>
            <a:ext cx="7934401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Sources of Small-Scale Heterogeneity in Groundwater:</a:t>
            </a:r>
            <a:endParaRPr lang="en-US" altLang="zh-CN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Heterogeneity of soil matrix (e.g., TOC and clay);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Vertical heterogeneity of strata (layers);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Variability of permeability within the same unit;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Pulses of releases over time vs steady release;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Variability in degradation (“moldy bread”); etc.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70594" y="3023468"/>
            <a:ext cx="8044756" cy="1491670"/>
            <a:chOff x="466713" y="3287616"/>
            <a:chExt cx="8044756" cy="149167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26996" y="3304655"/>
              <a:ext cx="2054018" cy="14651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D225AC9-4407-4D3A-BF53-FBA7EC30F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7451" y="3287616"/>
              <a:ext cx="2054018" cy="149167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713" y="3364764"/>
              <a:ext cx="3579426" cy="131084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9ADD7D7-80F1-441D-9A2D-12FC046C2D70}"/>
              </a:ext>
            </a:extLst>
          </p:cNvPr>
          <p:cNvSpPr txBox="1"/>
          <p:nvPr/>
        </p:nvSpPr>
        <p:spPr>
          <a:xfrm>
            <a:off x="122021" y="4642847"/>
            <a:ext cx="89707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“Representative” Sample Requirements: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Capture vertical heterogeneity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targeted DU interval (controlled by well design, sample collection method and bulk sample volume);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reproducibility of data for single well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 co-located, “replicate” wells around X% of monitoring wells in anticipated high-variability areas.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4EE03C3-D3A7-41A5-85D9-088C02FC027D}"/>
              </a:ext>
            </a:extLst>
          </p:cNvPr>
          <p:cNvSpPr txBox="1">
            <a:spLocks/>
          </p:cNvSpPr>
          <p:nvPr/>
        </p:nvSpPr>
        <p:spPr>
          <a:xfrm>
            <a:off x="122021" y="65809"/>
            <a:ext cx="8970703" cy="73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Discrete Groundwater Sample Data Error???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(detailed field studies needed)</a:t>
            </a:r>
          </a:p>
        </p:txBody>
      </p:sp>
    </p:spTree>
    <p:extLst>
      <p:ext uri="{BB962C8B-B14F-4D97-AF65-F5344CB8AC3E}">
        <p14:creationId xmlns:p14="http://schemas.microsoft.com/office/powerpoint/2010/main" val="10643192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0696" y="125896"/>
            <a:ext cx="8458200" cy="80520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>
                <a:latin typeface="Times New Roman" pitchFamily="18" charset="0"/>
              </a:rPr>
              <a:t>When to Worry (or perhaps not…):</a:t>
            </a:r>
            <a:br>
              <a:rPr lang="en-US" sz="3200" b="1" dirty="0">
                <a:latin typeface="Times New Roman" pitchFamily="18" charset="0"/>
              </a:rPr>
            </a:br>
            <a:r>
              <a:rPr lang="en-US" sz="2800" b="1" dirty="0">
                <a:latin typeface="Times New Roman" pitchFamily="18" charset="0"/>
              </a:rPr>
              <a:t>“Soil Contaminant Distribution Zones” </a:t>
            </a:r>
            <a:r>
              <a:rPr lang="en-US" sz="2000" b="1" dirty="0">
                <a:latin typeface="Times New Roman" pitchFamily="18" charset="0"/>
              </a:rPr>
              <a:t>(Brewer et al. 2017)</a:t>
            </a:r>
          </a:p>
        </p:txBody>
      </p:sp>
      <p:sp>
        <p:nvSpPr>
          <p:cNvPr id="49158" name="Text Box 1190"/>
          <p:cNvSpPr txBox="1">
            <a:spLocks noChangeArrowheads="1"/>
          </p:cNvSpPr>
          <p:nvPr/>
        </p:nvSpPr>
        <p:spPr bwMode="auto">
          <a:xfrm>
            <a:off x="4701481" y="6427695"/>
            <a:ext cx="21034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Field discrete samples</a:t>
            </a:r>
          </a:p>
        </p:txBody>
      </p:sp>
      <p:pic>
        <p:nvPicPr>
          <p:cNvPr id="49154" name="Picture 166" descr="Arsenic XR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352801"/>
            <a:ext cx="4949870" cy="3104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165"/>
          <p:cNvGrpSpPr>
            <a:grpSpLocks/>
          </p:cNvGrpSpPr>
          <p:nvPr/>
        </p:nvGrpSpPr>
        <p:grpSpPr bwMode="auto">
          <a:xfrm>
            <a:off x="2640882" y="2798893"/>
            <a:ext cx="3985489" cy="3354871"/>
            <a:chOff x="1709739" y="1623011"/>
            <a:chExt cx="4795839" cy="4380912"/>
          </a:xfrm>
        </p:grpSpPr>
        <p:grpSp>
          <p:nvGrpSpPr>
            <p:cNvPr id="3" name="Group 1029"/>
            <p:cNvGrpSpPr>
              <a:grpSpLocks/>
            </p:cNvGrpSpPr>
            <p:nvPr/>
          </p:nvGrpSpPr>
          <p:grpSpPr bwMode="auto">
            <a:xfrm>
              <a:off x="1979614" y="5876923"/>
              <a:ext cx="3917952" cy="127000"/>
              <a:chOff x="1248" y="3552"/>
              <a:chExt cx="2784" cy="96"/>
            </a:xfrm>
          </p:grpSpPr>
          <p:sp>
            <p:nvSpPr>
              <p:cNvPr id="49306" name="Oval 1030"/>
              <p:cNvSpPr>
                <a:spLocks noChangeArrowheads="1"/>
              </p:cNvSpPr>
              <p:nvPr/>
            </p:nvSpPr>
            <p:spPr bwMode="auto">
              <a:xfrm>
                <a:off x="1488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307" name="Oval 1031"/>
              <p:cNvSpPr>
                <a:spLocks noChangeArrowheads="1"/>
              </p:cNvSpPr>
              <p:nvPr/>
            </p:nvSpPr>
            <p:spPr bwMode="auto">
              <a:xfrm>
                <a:off x="1248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08" name="Oval 1032"/>
              <p:cNvSpPr>
                <a:spLocks noChangeArrowheads="1"/>
              </p:cNvSpPr>
              <p:nvPr/>
            </p:nvSpPr>
            <p:spPr bwMode="auto">
              <a:xfrm>
                <a:off x="1680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309" name="Oval 1033"/>
              <p:cNvSpPr>
                <a:spLocks noChangeArrowheads="1"/>
              </p:cNvSpPr>
              <p:nvPr/>
            </p:nvSpPr>
            <p:spPr bwMode="auto">
              <a:xfrm>
                <a:off x="1920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310" name="Oval 1034"/>
              <p:cNvSpPr>
                <a:spLocks noChangeArrowheads="1"/>
              </p:cNvSpPr>
              <p:nvPr/>
            </p:nvSpPr>
            <p:spPr bwMode="auto">
              <a:xfrm>
                <a:off x="2160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311" name="Oval 1035"/>
              <p:cNvSpPr>
                <a:spLocks noChangeArrowheads="1"/>
              </p:cNvSpPr>
              <p:nvPr/>
            </p:nvSpPr>
            <p:spPr bwMode="auto">
              <a:xfrm>
                <a:off x="2352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312" name="Oval 1036"/>
              <p:cNvSpPr>
                <a:spLocks noChangeArrowheads="1"/>
              </p:cNvSpPr>
              <p:nvPr/>
            </p:nvSpPr>
            <p:spPr bwMode="auto">
              <a:xfrm>
                <a:off x="2592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313" name="Oval 1037"/>
              <p:cNvSpPr>
                <a:spLocks noChangeArrowheads="1"/>
              </p:cNvSpPr>
              <p:nvPr/>
            </p:nvSpPr>
            <p:spPr bwMode="auto">
              <a:xfrm>
                <a:off x="2784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314" name="Oval 1038"/>
              <p:cNvSpPr>
                <a:spLocks noChangeArrowheads="1"/>
              </p:cNvSpPr>
              <p:nvPr/>
            </p:nvSpPr>
            <p:spPr bwMode="auto">
              <a:xfrm>
                <a:off x="3024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315" name="Oval 1039"/>
              <p:cNvSpPr>
                <a:spLocks noChangeArrowheads="1"/>
              </p:cNvSpPr>
              <p:nvPr/>
            </p:nvSpPr>
            <p:spPr bwMode="auto">
              <a:xfrm>
                <a:off x="3216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316" name="Oval 1040"/>
              <p:cNvSpPr>
                <a:spLocks noChangeArrowheads="1"/>
              </p:cNvSpPr>
              <p:nvPr/>
            </p:nvSpPr>
            <p:spPr bwMode="auto">
              <a:xfrm>
                <a:off x="3456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317" name="Oval 1041"/>
              <p:cNvSpPr>
                <a:spLocks noChangeArrowheads="1"/>
              </p:cNvSpPr>
              <p:nvPr/>
            </p:nvSpPr>
            <p:spPr bwMode="auto">
              <a:xfrm>
                <a:off x="3696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318" name="Oval 1042"/>
              <p:cNvSpPr>
                <a:spLocks noChangeArrowheads="1"/>
              </p:cNvSpPr>
              <p:nvPr/>
            </p:nvSpPr>
            <p:spPr bwMode="auto">
              <a:xfrm>
                <a:off x="3936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</p:grpSp>
        <p:grpSp>
          <p:nvGrpSpPr>
            <p:cNvPr id="4" name="Group 1043"/>
            <p:cNvGrpSpPr>
              <a:grpSpLocks/>
            </p:cNvGrpSpPr>
            <p:nvPr/>
          </p:nvGrpSpPr>
          <p:grpSpPr bwMode="auto">
            <a:xfrm>
              <a:off x="1979614" y="5556248"/>
              <a:ext cx="3917952" cy="127000"/>
              <a:chOff x="1248" y="3552"/>
              <a:chExt cx="2784" cy="96"/>
            </a:xfrm>
          </p:grpSpPr>
          <p:sp>
            <p:nvSpPr>
              <p:cNvPr id="49293" name="Oval 1044"/>
              <p:cNvSpPr>
                <a:spLocks noChangeArrowheads="1"/>
              </p:cNvSpPr>
              <p:nvPr/>
            </p:nvSpPr>
            <p:spPr bwMode="auto">
              <a:xfrm>
                <a:off x="1488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294" name="Oval 1045"/>
              <p:cNvSpPr>
                <a:spLocks noChangeArrowheads="1"/>
              </p:cNvSpPr>
              <p:nvPr/>
            </p:nvSpPr>
            <p:spPr bwMode="auto">
              <a:xfrm>
                <a:off x="1248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95" name="Oval 1046"/>
              <p:cNvSpPr>
                <a:spLocks noChangeArrowheads="1"/>
              </p:cNvSpPr>
              <p:nvPr/>
            </p:nvSpPr>
            <p:spPr bwMode="auto">
              <a:xfrm>
                <a:off x="1680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296" name="Oval 1047"/>
              <p:cNvSpPr>
                <a:spLocks noChangeArrowheads="1"/>
              </p:cNvSpPr>
              <p:nvPr/>
            </p:nvSpPr>
            <p:spPr bwMode="auto">
              <a:xfrm>
                <a:off x="1920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297" name="Oval 1048"/>
              <p:cNvSpPr>
                <a:spLocks noChangeArrowheads="1"/>
              </p:cNvSpPr>
              <p:nvPr/>
            </p:nvSpPr>
            <p:spPr bwMode="auto">
              <a:xfrm>
                <a:off x="2160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298" name="Oval 1049"/>
              <p:cNvSpPr>
                <a:spLocks noChangeArrowheads="1"/>
              </p:cNvSpPr>
              <p:nvPr/>
            </p:nvSpPr>
            <p:spPr bwMode="auto">
              <a:xfrm>
                <a:off x="2352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299" name="Oval 1050"/>
              <p:cNvSpPr>
                <a:spLocks noChangeArrowheads="1"/>
              </p:cNvSpPr>
              <p:nvPr/>
            </p:nvSpPr>
            <p:spPr bwMode="auto">
              <a:xfrm>
                <a:off x="2592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300" name="Oval 1051"/>
              <p:cNvSpPr>
                <a:spLocks noChangeArrowheads="1"/>
              </p:cNvSpPr>
              <p:nvPr/>
            </p:nvSpPr>
            <p:spPr bwMode="auto">
              <a:xfrm>
                <a:off x="2784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301" name="Oval 1052"/>
              <p:cNvSpPr>
                <a:spLocks noChangeArrowheads="1"/>
              </p:cNvSpPr>
              <p:nvPr/>
            </p:nvSpPr>
            <p:spPr bwMode="auto">
              <a:xfrm>
                <a:off x="3024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302" name="Oval 1053"/>
              <p:cNvSpPr>
                <a:spLocks noChangeArrowheads="1"/>
              </p:cNvSpPr>
              <p:nvPr/>
            </p:nvSpPr>
            <p:spPr bwMode="auto">
              <a:xfrm>
                <a:off x="3216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303" name="Oval 1054"/>
              <p:cNvSpPr>
                <a:spLocks noChangeArrowheads="1"/>
              </p:cNvSpPr>
              <p:nvPr/>
            </p:nvSpPr>
            <p:spPr bwMode="auto">
              <a:xfrm>
                <a:off x="3456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304" name="Oval 1055"/>
              <p:cNvSpPr>
                <a:spLocks noChangeArrowheads="1"/>
              </p:cNvSpPr>
              <p:nvPr/>
            </p:nvSpPr>
            <p:spPr bwMode="auto">
              <a:xfrm>
                <a:off x="3696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305" name="Oval 1056"/>
              <p:cNvSpPr>
                <a:spLocks noChangeArrowheads="1"/>
              </p:cNvSpPr>
              <p:nvPr/>
            </p:nvSpPr>
            <p:spPr bwMode="auto">
              <a:xfrm>
                <a:off x="3936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</p:grpSp>
        <p:grpSp>
          <p:nvGrpSpPr>
            <p:cNvPr id="5" name="Group 1057"/>
            <p:cNvGrpSpPr>
              <a:grpSpLocks/>
            </p:cNvGrpSpPr>
            <p:nvPr/>
          </p:nvGrpSpPr>
          <p:grpSpPr bwMode="auto">
            <a:xfrm>
              <a:off x="1979614" y="5299073"/>
              <a:ext cx="3917952" cy="128588"/>
              <a:chOff x="1248" y="3552"/>
              <a:chExt cx="2784" cy="96"/>
            </a:xfrm>
          </p:grpSpPr>
          <p:sp>
            <p:nvSpPr>
              <p:cNvPr id="49280" name="Oval 1058"/>
              <p:cNvSpPr>
                <a:spLocks noChangeArrowheads="1"/>
              </p:cNvSpPr>
              <p:nvPr/>
            </p:nvSpPr>
            <p:spPr bwMode="auto">
              <a:xfrm>
                <a:off x="1488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281" name="Oval 1059"/>
              <p:cNvSpPr>
                <a:spLocks noChangeArrowheads="1"/>
              </p:cNvSpPr>
              <p:nvPr/>
            </p:nvSpPr>
            <p:spPr bwMode="auto">
              <a:xfrm>
                <a:off x="1248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82" name="Oval 1060"/>
              <p:cNvSpPr>
                <a:spLocks noChangeArrowheads="1"/>
              </p:cNvSpPr>
              <p:nvPr/>
            </p:nvSpPr>
            <p:spPr bwMode="auto">
              <a:xfrm>
                <a:off x="1680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283" name="Oval 1061"/>
              <p:cNvSpPr>
                <a:spLocks noChangeArrowheads="1"/>
              </p:cNvSpPr>
              <p:nvPr/>
            </p:nvSpPr>
            <p:spPr bwMode="auto">
              <a:xfrm>
                <a:off x="1920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284" name="Oval 1062"/>
              <p:cNvSpPr>
                <a:spLocks noChangeArrowheads="1"/>
              </p:cNvSpPr>
              <p:nvPr/>
            </p:nvSpPr>
            <p:spPr bwMode="auto">
              <a:xfrm>
                <a:off x="2160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285" name="Oval 1063"/>
              <p:cNvSpPr>
                <a:spLocks noChangeArrowheads="1"/>
              </p:cNvSpPr>
              <p:nvPr/>
            </p:nvSpPr>
            <p:spPr bwMode="auto">
              <a:xfrm>
                <a:off x="2352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286" name="Oval 1064"/>
              <p:cNvSpPr>
                <a:spLocks noChangeArrowheads="1"/>
              </p:cNvSpPr>
              <p:nvPr/>
            </p:nvSpPr>
            <p:spPr bwMode="auto">
              <a:xfrm>
                <a:off x="2592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287" name="Oval 1065"/>
              <p:cNvSpPr>
                <a:spLocks noChangeArrowheads="1"/>
              </p:cNvSpPr>
              <p:nvPr/>
            </p:nvSpPr>
            <p:spPr bwMode="auto">
              <a:xfrm>
                <a:off x="2784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288" name="Oval 1066"/>
              <p:cNvSpPr>
                <a:spLocks noChangeArrowheads="1"/>
              </p:cNvSpPr>
              <p:nvPr/>
            </p:nvSpPr>
            <p:spPr bwMode="auto">
              <a:xfrm>
                <a:off x="3024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289" name="Oval 1067"/>
              <p:cNvSpPr>
                <a:spLocks noChangeArrowheads="1"/>
              </p:cNvSpPr>
              <p:nvPr/>
            </p:nvSpPr>
            <p:spPr bwMode="auto">
              <a:xfrm>
                <a:off x="3216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290" name="Oval 1068"/>
              <p:cNvSpPr>
                <a:spLocks noChangeArrowheads="1"/>
              </p:cNvSpPr>
              <p:nvPr/>
            </p:nvSpPr>
            <p:spPr bwMode="auto">
              <a:xfrm>
                <a:off x="3456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291" name="Oval 1069"/>
              <p:cNvSpPr>
                <a:spLocks noChangeArrowheads="1"/>
              </p:cNvSpPr>
              <p:nvPr/>
            </p:nvSpPr>
            <p:spPr bwMode="auto">
              <a:xfrm>
                <a:off x="3696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292" name="Oval 1070"/>
              <p:cNvSpPr>
                <a:spLocks noChangeArrowheads="1"/>
              </p:cNvSpPr>
              <p:nvPr/>
            </p:nvSpPr>
            <p:spPr bwMode="auto">
              <a:xfrm>
                <a:off x="3936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</p:grpSp>
        <p:grpSp>
          <p:nvGrpSpPr>
            <p:cNvPr id="6" name="Group 1071"/>
            <p:cNvGrpSpPr>
              <a:grpSpLocks/>
            </p:cNvGrpSpPr>
            <p:nvPr/>
          </p:nvGrpSpPr>
          <p:grpSpPr bwMode="auto">
            <a:xfrm>
              <a:off x="1979614" y="4978398"/>
              <a:ext cx="3917952" cy="128588"/>
              <a:chOff x="1248" y="3552"/>
              <a:chExt cx="2784" cy="96"/>
            </a:xfrm>
          </p:grpSpPr>
          <p:sp>
            <p:nvSpPr>
              <p:cNvPr id="49267" name="Oval 1072"/>
              <p:cNvSpPr>
                <a:spLocks noChangeArrowheads="1"/>
              </p:cNvSpPr>
              <p:nvPr/>
            </p:nvSpPr>
            <p:spPr bwMode="auto">
              <a:xfrm>
                <a:off x="1488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268" name="Oval 1073"/>
              <p:cNvSpPr>
                <a:spLocks noChangeArrowheads="1"/>
              </p:cNvSpPr>
              <p:nvPr/>
            </p:nvSpPr>
            <p:spPr bwMode="auto">
              <a:xfrm>
                <a:off x="1248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69" name="Oval 1074"/>
              <p:cNvSpPr>
                <a:spLocks noChangeArrowheads="1"/>
              </p:cNvSpPr>
              <p:nvPr/>
            </p:nvSpPr>
            <p:spPr bwMode="auto">
              <a:xfrm>
                <a:off x="1680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270" name="Oval 1075"/>
              <p:cNvSpPr>
                <a:spLocks noChangeArrowheads="1"/>
              </p:cNvSpPr>
              <p:nvPr/>
            </p:nvSpPr>
            <p:spPr bwMode="auto">
              <a:xfrm>
                <a:off x="1920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271" name="Oval 1076"/>
              <p:cNvSpPr>
                <a:spLocks noChangeArrowheads="1"/>
              </p:cNvSpPr>
              <p:nvPr/>
            </p:nvSpPr>
            <p:spPr bwMode="auto">
              <a:xfrm>
                <a:off x="2160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272" name="Oval 1077"/>
              <p:cNvSpPr>
                <a:spLocks noChangeArrowheads="1"/>
              </p:cNvSpPr>
              <p:nvPr/>
            </p:nvSpPr>
            <p:spPr bwMode="auto">
              <a:xfrm>
                <a:off x="2352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273" name="Oval 1078"/>
              <p:cNvSpPr>
                <a:spLocks noChangeArrowheads="1"/>
              </p:cNvSpPr>
              <p:nvPr/>
            </p:nvSpPr>
            <p:spPr bwMode="auto">
              <a:xfrm>
                <a:off x="2592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274" name="Oval 1079"/>
              <p:cNvSpPr>
                <a:spLocks noChangeArrowheads="1"/>
              </p:cNvSpPr>
              <p:nvPr/>
            </p:nvSpPr>
            <p:spPr bwMode="auto">
              <a:xfrm>
                <a:off x="2784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275" name="Oval 1080"/>
              <p:cNvSpPr>
                <a:spLocks noChangeArrowheads="1"/>
              </p:cNvSpPr>
              <p:nvPr/>
            </p:nvSpPr>
            <p:spPr bwMode="auto">
              <a:xfrm>
                <a:off x="3024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276" name="Oval 1081"/>
              <p:cNvSpPr>
                <a:spLocks noChangeArrowheads="1"/>
              </p:cNvSpPr>
              <p:nvPr/>
            </p:nvSpPr>
            <p:spPr bwMode="auto">
              <a:xfrm>
                <a:off x="3216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277" name="Oval 1082"/>
              <p:cNvSpPr>
                <a:spLocks noChangeArrowheads="1"/>
              </p:cNvSpPr>
              <p:nvPr/>
            </p:nvSpPr>
            <p:spPr bwMode="auto">
              <a:xfrm>
                <a:off x="3456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278" name="Oval 1083"/>
              <p:cNvSpPr>
                <a:spLocks noChangeArrowheads="1"/>
              </p:cNvSpPr>
              <p:nvPr/>
            </p:nvSpPr>
            <p:spPr bwMode="auto">
              <a:xfrm>
                <a:off x="3696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279" name="Oval 1084"/>
              <p:cNvSpPr>
                <a:spLocks noChangeArrowheads="1"/>
              </p:cNvSpPr>
              <p:nvPr/>
            </p:nvSpPr>
            <p:spPr bwMode="auto">
              <a:xfrm>
                <a:off x="3936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</p:grpSp>
        <p:sp>
          <p:nvSpPr>
            <p:cNvPr id="49165" name="Oval 1085"/>
            <p:cNvSpPr>
              <a:spLocks noChangeArrowheads="1"/>
            </p:cNvSpPr>
            <p:nvPr/>
          </p:nvSpPr>
          <p:spPr bwMode="auto">
            <a:xfrm>
              <a:off x="2317752" y="4657724"/>
              <a:ext cx="134938" cy="12858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166" name="Oval 1086"/>
            <p:cNvSpPr>
              <a:spLocks noChangeArrowheads="1"/>
            </p:cNvSpPr>
            <p:nvPr/>
          </p:nvSpPr>
          <p:spPr bwMode="auto">
            <a:xfrm>
              <a:off x="1979614" y="4657724"/>
              <a:ext cx="134937" cy="12858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7" name="Oval 1087"/>
            <p:cNvSpPr>
              <a:spLocks noChangeArrowheads="1"/>
            </p:cNvSpPr>
            <p:nvPr/>
          </p:nvSpPr>
          <p:spPr bwMode="auto">
            <a:xfrm>
              <a:off x="2587626" y="4657724"/>
              <a:ext cx="134938" cy="12858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168" name="Oval 1088"/>
            <p:cNvSpPr>
              <a:spLocks noChangeArrowheads="1"/>
            </p:cNvSpPr>
            <p:nvPr/>
          </p:nvSpPr>
          <p:spPr bwMode="auto">
            <a:xfrm>
              <a:off x="2925764" y="4657724"/>
              <a:ext cx="134937" cy="12858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169" name="Oval 1089"/>
            <p:cNvSpPr>
              <a:spLocks noChangeArrowheads="1"/>
            </p:cNvSpPr>
            <p:nvPr/>
          </p:nvSpPr>
          <p:spPr bwMode="auto">
            <a:xfrm>
              <a:off x="3262315" y="4657724"/>
              <a:ext cx="134937" cy="12858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170" name="Oval 1090"/>
            <p:cNvSpPr>
              <a:spLocks noChangeArrowheads="1"/>
            </p:cNvSpPr>
            <p:nvPr/>
          </p:nvSpPr>
          <p:spPr bwMode="auto">
            <a:xfrm>
              <a:off x="3533777" y="4657724"/>
              <a:ext cx="134938" cy="12858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171" name="Oval 1091"/>
            <p:cNvSpPr>
              <a:spLocks noChangeArrowheads="1"/>
            </p:cNvSpPr>
            <p:nvPr/>
          </p:nvSpPr>
          <p:spPr bwMode="auto">
            <a:xfrm>
              <a:off x="3870327" y="4657724"/>
              <a:ext cx="134938" cy="12858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172" name="Oval 1092"/>
            <p:cNvSpPr>
              <a:spLocks noChangeArrowheads="1"/>
            </p:cNvSpPr>
            <p:nvPr/>
          </p:nvSpPr>
          <p:spPr bwMode="auto">
            <a:xfrm>
              <a:off x="4140202" y="4657724"/>
              <a:ext cx="136526" cy="12858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173" name="Oval 1093"/>
            <p:cNvSpPr>
              <a:spLocks noChangeArrowheads="1"/>
            </p:cNvSpPr>
            <p:nvPr/>
          </p:nvSpPr>
          <p:spPr bwMode="auto">
            <a:xfrm>
              <a:off x="4478340" y="4657724"/>
              <a:ext cx="134937" cy="12858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174" name="Oval 1094"/>
            <p:cNvSpPr>
              <a:spLocks noChangeArrowheads="1"/>
            </p:cNvSpPr>
            <p:nvPr/>
          </p:nvSpPr>
          <p:spPr bwMode="auto">
            <a:xfrm>
              <a:off x="4748216" y="4657724"/>
              <a:ext cx="136526" cy="12858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175" name="Oval 1095"/>
            <p:cNvSpPr>
              <a:spLocks noChangeArrowheads="1"/>
            </p:cNvSpPr>
            <p:nvPr/>
          </p:nvSpPr>
          <p:spPr bwMode="auto">
            <a:xfrm>
              <a:off x="5086352" y="4657724"/>
              <a:ext cx="134938" cy="12858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176" name="Oval 1096"/>
            <p:cNvSpPr>
              <a:spLocks noChangeArrowheads="1"/>
            </p:cNvSpPr>
            <p:nvPr/>
          </p:nvSpPr>
          <p:spPr bwMode="auto">
            <a:xfrm>
              <a:off x="5424490" y="4657724"/>
              <a:ext cx="134937" cy="12858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177" name="Oval 1097"/>
            <p:cNvSpPr>
              <a:spLocks noChangeArrowheads="1"/>
            </p:cNvSpPr>
            <p:nvPr/>
          </p:nvSpPr>
          <p:spPr bwMode="auto">
            <a:xfrm>
              <a:off x="5762628" y="4657724"/>
              <a:ext cx="134938" cy="12858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178" name="Oval 1098"/>
            <p:cNvSpPr>
              <a:spLocks noChangeArrowheads="1"/>
            </p:cNvSpPr>
            <p:nvPr/>
          </p:nvSpPr>
          <p:spPr bwMode="auto">
            <a:xfrm>
              <a:off x="2925764" y="4337048"/>
              <a:ext cx="134937" cy="12858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179" name="Oval 1099"/>
            <p:cNvSpPr>
              <a:spLocks noChangeArrowheads="1"/>
            </p:cNvSpPr>
            <p:nvPr/>
          </p:nvSpPr>
          <p:spPr bwMode="auto">
            <a:xfrm>
              <a:off x="3262315" y="4337048"/>
              <a:ext cx="134937" cy="12858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180" name="Oval 1100"/>
            <p:cNvSpPr>
              <a:spLocks noChangeArrowheads="1"/>
            </p:cNvSpPr>
            <p:nvPr/>
          </p:nvSpPr>
          <p:spPr bwMode="auto">
            <a:xfrm>
              <a:off x="3533777" y="4337048"/>
              <a:ext cx="134938" cy="12858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181" name="Oval 1101"/>
            <p:cNvSpPr>
              <a:spLocks noChangeArrowheads="1"/>
            </p:cNvSpPr>
            <p:nvPr/>
          </p:nvSpPr>
          <p:spPr bwMode="auto">
            <a:xfrm>
              <a:off x="3870327" y="4337048"/>
              <a:ext cx="134938" cy="12858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182" name="Oval 1102"/>
            <p:cNvSpPr>
              <a:spLocks noChangeArrowheads="1"/>
            </p:cNvSpPr>
            <p:nvPr/>
          </p:nvSpPr>
          <p:spPr bwMode="auto">
            <a:xfrm>
              <a:off x="4140202" y="4337048"/>
              <a:ext cx="136526" cy="12858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183" name="Oval 1103"/>
            <p:cNvSpPr>
              <a:spLocks noChangeArrowheads="1"/>
            </p:cNvSpPr>
            <p:nvPr/>
          </p:nvSpPr>
          <p:spPr bwMode="auto">
            <a:xfrm>
              <a:off x="4478340" y="4337048"/>
              <a:ext cx="134937" cy="12858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184" name="Oval 1104"/>
            <p:cNvSpPr>
              <a:spLocks noChangeArrowheads="1"/>
            </p:cNvSpPr>
            <p:nvPr/>
          </p:nvSpPr>
          <p:spPr bwMode="auto">
            <a:xfrm>
              <a:off x="4748216" y="4337048"/>
              <a:ext cx="136526" cy="12858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185" name="Oval 1105"/>
            <p:cNvSpPr>
              <a:spLocks noChangeArrowheads="1"/>
            </p:cNvSpPr>
            <p:nvPr/>
          </p:nvSpPr>
          <p:spPr bwMode="auto">
            <a:xfrm>
              <a:off x="5086352" y="4337048"/>
              <a:ext cx="134938" cy="12858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186" name="Oval 1106"/>
            <p:cNvSpPr>
              <a:spLocks noChangeArrowheads="1"/>
            </p:cNvSpPr>
            <p:nvPr/>
          </p:nvSpPr>
          <p:spPr bwMode="auto">
            <a:xfrm>
              <a:off x="5424490" y="4337048"/>
              <a:ext cx="134937" cy="12858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187" name="Oval 1107"/>
            <p:cNvSpPr>
              <a:spLocks noChangeArrowheads="1"/>
            </p:cNvSpPr>
            <p:nvPr/>
          </p:nvSpPr>
          <p:spPr bwMode="auto">
            <a:xfrm>
              <a:off x="5762628" y="4337048"/>
              <a:ext cx="134938" cy="12858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188" name="Oval 1108"/>
            <p:cNvSpPr>
              <a:spLocks noChangeArrowheads="1"/>
            </p:cNvSpPr>
            <p:nvPr/>
          </p:nvSpPr>
          <p:spPr bwMode="auto">
            <a:xfrm>
              <a:off x="6032503" y="4081462"/>
              <a:ext cx="134938" cy="12858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189" name="Oval 1109"/>
            <p:cNvSpPr>
              <a:spLocks noChangeArrowheads="1"/>
            </p:cNvSpPr>
            <p:nvPr/>
          </p:nvSpPr>
          <p:spPr bwMode="auto">
            <a:xfrm>
              <a:off x="1979614" y="4081462"/>
              <a:ext cx="134937" cy="12858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0" name="Oval 1110"/>
            <p:cNvSpPr>
              <a:spLocks noChangeArrowheads="1"/>
            </p:cNvSpPr>
            <p:nvPr/>
          </p:nvSpPr>
          <p:spPr bwMode="auto">
            <a:xfrm>
              <a:off x="2587626" y="4081462"/>
              <a:ext cx="134938" cy="12858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191" name="Oval 1111"/>
            <p:cNvSpPr>
              <a:spLocks noChangeArrowheads="1"/>
            </p:cNvSpPr>
            <p:nvPr/>
          </p:nvSpPr>
          <p:spPr bwMode="auto">
            <a:xfrm>
              <a:off x="2925764" y="4081462"/>
              <a:ext cx="134937" cy="12858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192" name="Oval 1112"/>
            <p:cNvSpPr>
              <a:spLocks noChangeArrowheads="1"/>
            </p:cNvSpPr>
            <p:nvPr/>
          </p:nvSpPr>
          <p:spPr bwMode="auto">
            <a:xfrm>
              <a:off x="3262315" y="4081462"/>
              <a:ext cx="134937" cy="12858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193" name="Oval 1113"/>
            <p:cNvSpPr>
              <a:spLocks noChangeArrowheads="1"/>
            </p:cNvSpPr>
            <p:nvPr/>
          </p:nvSpPr>
          <p:spPr bwMode="auto">
            <a:xfrm>
              <a:off x="3533777" y="4081462"/>
              <a:ext cx="134938" cy="12858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194" name="Oval 1114"/>
            <p:cNvSpPr>
              <a:spLocks noChangeArrowheads="1"/>
            </p:cNvSpPr>
            <p:nvPr/>
          </p:nvSpPr>
          <p:spPr bwMode="auto">
            <a:xfrm>
              <a:off x="3870327" y="4081462"/>
              <a:ext cx="134938" cy="12858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195" name="Oval 1115"/>
            <p:cNvSpPr>
              <a:spLocks noChangeArrowheads="1"/>
            </p:cNvSpPr>
            <p:nvPr/>
          </p:nvSpPr>
          <p:spPr bwMode="auto">
            <a:xfrm>
              <a:off x="4140202" y="4081462"/>
              <a:ext cx="136526" cy="12858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196" name="Oval 1116"/>
            <p:cNvSpPr>
              <a:spLocks noChangeArrowheads="1"/>
            </p:cNvSpPr>
            <p:nvPr/>
          </p:nvSpPr>
          <p:spPr bwMode="auto">
            <a:xfrm>
              <a:off x="4478340" y="4081462"/>
              <a:ext cx="134937" cy="12858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197" name="Oval 1117"/>
            <p:cNvSpPr>
              <a:spLocks noChangeArrowheads="1"/>
            </p:cNvSpPr>
            <p:nvPr/>
          </p:nvSpPr>
          <p:spPr bwMode="auto">
            <a:xfrm>
              <a:off x="4748216" y="4081462"/>
              <a:ext cx="136526" cy="12858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198" name="Oval 1118"/>
            <p:cNvSpPr>
              <a:spLocks noChangeArrowheads="1"/>
            </p:cNvSpPr>
            <p:nvPr/>
          </p:nvSpPr>
          <p:spPr bwMode="auto">
            <a:xfrm>
              <a:off x="5086352" y="4081462"/>
              <a:ext cx="134938" cy="12858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199" name="Oval 1119"/>
            <p:cNvSpPr>
              <a:spLocks noChangeArrowheads="1"/>
            </p:cNvSpPr>
            <p:nvPr/>
          </p:nvSpPr>
          <p:spPr bwMode="auto">
            <a:xfrm>
              <a:off x="5424490" y="4081462"/>
              <a:ext cx="134937" cy="12858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200" name="Oval 1120"/>
            <p:cNvSpPr>
              <a:spLocks noChangeArrowheads="1"/>
            </p:cNvSpPr>
            <p:nvPr/>
          </p:nvSpPr>
          <p:spPr bwMode="auto">
            <a:xfrm>
              <a:off x="5762628" y="4081462"/>
              <a:ext cx="134938" cy="12858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201" name="Oval 1121"/>
            <p:cNvSpPr>
              <a:spLocks noChangeArrowheads="1"/>
            </p:cNvSpPr>
            <p:nvPr/>
          </p:nvSpPr>
          <p:spPr bwMode="auto">
            <a:xfrm>
              <a:off x="6032503" y="3760786"/>
              <a:ext cx="134938" cy="12858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202" name="Oval 1122"/>
            <p:cNvSpPr>
              <a:spLocks noChangeArrowheads="1"/>
            </p:cNvSpPr>
            <p:nvPr/>
          </p:nvSpPr>
          <p:spPr bwMode="auto">
            <a:xfrm>
              <a:off x="1979614" y="3824287"/>
              <a:ext cx="134937" cy="12858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03" name="Oval 1123"/>
            <p:cNvSpPr>
              <a:spLocks noChangeArrowheads="1"/>
            </p:cNvSpPr>
            <p:nvPr/>
          </p:nvSpPr>
          <p:spPr bwMode="auto">
            <a:xfrm>
              <a:off x="2587626" y="3824287"/>
              <a:ext cx="134938" cy="12858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204" name="Oval 1124"/>
            <p:cNvSpPr>
              <a:spLocks noChangeArrowheads="1"/>
            </p:cNvSpPr>
            <p:nvPr/>
          </p:nvSpPr>
          <p:spPr bwMode="auto">
            <a:xfrm>
              <a:off x="2925764" y="3824287"/>
              <a:ext cx="134937" cy="12858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205" name="Oval 1125"/>
            <p:cNvSpPr>
              <a:spLocks noChangeArrowheads="1"/>
            </p:cNvSpPr>
            <p:nvPr/>
          </p:nvSpPr>
          <p:spPr bwMode="auto">
            <a:xfrm>
              <a:off x="3262315" y="3824287"/>
              <a:ext cx="134937" cy="12858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206" name="Oval 1126"/>
            <p:cNvSpPr>
              <a:spLocks noChangeArrowheads="1"/>
            </p:cNvSpPr>
            <p:nvPr/>
          </p:nvSpPr>
          <p:spPr bwMode="auto">
            <a:xfrm>
              <a:off x="3533777" y="3824287"/>
              <a:ext cx="134938" cy="12858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207" name="Oval 1127"/>
            <p:cNvSpPr>
              <a:spLocks noChangeArrowheads="1"/>
            </p:cNvSpPr>
            <p:nvPr/>
          </p:nvSpPr>
          <p:spPr bwMode="auto">
            <a:xfrm>
              <a:off x="3870327" y="3824287"/>
              <a:ext cx="134938" cy="12858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208" name="Oval 1128"/>
            <p:cNvSpPr>
              <a:spLocks noChangeArrowheads="1"/>
            </p:cNvSpPr>
            <p:nvPr/>
          </p:nvSpPr>
          <p:spPr bwMode="auto">
            <a:xfrm>
              <a:off x="4140202" y="3824287"/>
              <a:ext cx="136526" cy="12858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209" name="Oval 1129"/>
            <p:cNvSpPr>
              <a:spLocks noChangeArrowheads="1"/>
            </p:cNvSpPr>
            <p:nvPr/>
          </p:nvSpPr>
          <p:spPr bwMode="auto">
            <a:xfrm>
              <a:off x="4478340" y="3824287"/>
              <a:ext cx="134937" cy="12858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210" name="Oval 1130"/>
            <p:cNvSpPr>
              <a:spLocks noChangeArrowheads="1"/>
            </p:cNvSpPr>
            <p:nvPr/>
          </p:nvSpPr>
          <p:spPr bwMode="auto">
            <a:xfrm>
              <a:off x="4748216" y="3824287"/>
              <a:ext cx="136526" cy="12858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211" name="Oval 1131"/>
            <p:cNvSpPr>
              <a:spLocks noChangeArrowheads="1"/>
            </p:cNvSpPr>
            <p:nvPr/>
          </p:nvSpPr>
          <p:spPr bwMode="auto">
            <a:xfrm>
              <a:off x="5086352" y="3824287"/>
              <a:ext cx="134938" cy="12858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212" name="Oval 1132"/>
            <p:cNvSpPr>
              <a:spLocks noChangeArrowheads="1"/>
            </p:cNvSpPr>
            <p:nvPr/>
          </p:nvSpPr>
          <p:spPr bwMode="auto">
            <a:xfrm>
              <a:off x="5424490" y="3824287"/>
              <a:ext cx="134937" cy="12858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213" name="Oval 1133"/>
            <p:cNvSpPr>
              <a:spLocks noChangeArrowheads="1"/>
            </p:cNvSpPr>
            <p:nvPr/>
          </p:nvSpPr>
          <p:spPr bwMode="auto">
            <a:xfrm>
              <a:off x="5762628" y="3824287"/>
              <a:ext cx="134938" cy="12858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214" name="Oval 1134"/>
            <p:cNvSpPr>
              <a:spLocks noChangeArrowheads="1"/>
            </p:cNvSpPr>
            <p:nvPr/>
          </p:nvSpPr>
          <p:spPr bwMode="auto">
            <a:xfrm>
              <a:off x="1709739" y="2990848"/>
              <a:ext cx="134937" cy="12858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215" name="Oval 1135"/>
            <p:cNvSpPr>
              <a:spLocks noChangeArrowheads="1"/>
            </p:cNvSpPr>
            <p:nvPr/>
          </p:nvSpPr>
          <p:spPr bwMode="auto">
            <a:xfrm>
              <a:off x="1979614" y="3503611"/>
              <a:ext cx="134937" cy="12858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16" name="Oval 1136"/>
            <p:cNvSpPr>
              <a:spLocks noChangeArrowheads="1"/>
            </p:cNvSpPr>
            <p:nvPr/>
          </p:nvSpPr>
          <p:spPr bwMode="auto">
            <a:xfrm>
              <a:off x="2587625" y="3503611"/>
              <a:ext cx="134938" cy="12858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217" name="Oval 1137"/>
            <p:cNvSpPr>
              <a:spLocks noChangeArrowheads="1"/>
            </p:cNvSpPr>
            <p:nvPr/>
          </p:nvSpPr>
          <p:spPr bwMode="auto">
            <a:xfrm>
              <a:off x="2925763" y="3503611"/>
              <a:ext cx="134937" cy="12858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218" name="Oval 1138"/>
            <p:cNvSpPr>
              <a:spLocks noChangeArrowheads="1"/>
            </p:cNvSpPr>
            <p:nvPr/>
          </p:nvSpPr>
          <p:spPr bwMode="auto">
            <a:xfrm>
              <a:off x="3262315" y="3503611"/>
              <a:ext cx="134937" cy="12858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219" name="Oval 1139"/>
            <p:cNvSpPr>
              <a:spLocks noChangeArrowheads="1"/>
            </p:cNvSpPr>
            <p:nvPr/>
          </p:nvSpPr>
          <p:spPr bwMode="auto">
            <a:xfrm>
              <a:off x="3533777" y="3503611"/>
              <a:ext cx="134938" cy="12858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220" name="Oval 1140"/>
            <p:cNvSpPr>
              <a:spLocks noChangeArrowheads="1"/>
            </p:cNvSpPr>
            <p:nvPr/>
          </p:nvSpPr>
          <p:spPr bwMode="auto">
            <a:xfrm>
              <a:off x="3870326" y="3503611"/>
              <a:ext cx="134938" cy="12858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221" name="Oval 1141"/>
            <p:cNvSpPr>
              <a:spLocks noChangeArrowheads="1"/>
            </p:cNvSpPr>
            <p:nvPr/>
          </p:nvSpPr>
          <p:spPr bwMode="auto">
            <a:xfrm>
              <a:off x="4140202" y="3503611"/>
              <a:ext cx="136526" cy="12858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222" name="Oval 1142"/>
            <p:cNvSpPr>
              <a:spLocks noChangeArrowheads="1"/>
            </p:cNvSpPr>
            <p:nvPr/>
          </p:nvSpPr>
          <p:spPr bwMode="auto">
            <a:xfrm>
              <a:off x="4478340" y="3503611"/>
              <a:ext cx="134937" cy="12858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223" name="Oval 1143"/>
            <p:cNvSpPr>
              <a:spLocks noChangeArrowheads="1"/>
            </p:cNvSpPr>
            <p:nvPr/>
          </p:nvSpPr>
          <p:spPr bwMode="auto">
            <a:xfrm>
              <a:off x="4748215" y="3503611"/>
              <a:ext cx="136526" cy="12858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224" name="Oval 1144"/>
            <p:cNvSpPr>
              <a:spLocks noChangeArrowheads="1"/>
            </p:cNvSpPr>
            <p:nvPr/>
          </p:nvSpPr>
          <p:spPr bwMode="auto">
            <a:xfrm>
              <a:off x="5086351" y="3503611"/>
              <a:ext cx="134938" cy="12858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225" name="Oval 1145"/>
            <p:cNvSpPr>
              <a:spLocks noChangeArrowheads="1"/>
            </p:cNvSpPr>
            <p:nvPr/>
          </p:nvSpPr>
          <p:spPr bwMode="auto">
            <a:xfrm>
              <a:off x="5424491" y="3503611"/>
              <a:ext cx="134937" cy="12858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226" name="Oval 1146"/>
            <p:cNvSpPr>
              <a:spLocks noChangeArrowheads="1"/>
            </p:cNvSpPr>
            <p:nvPr/>
          </p:nvSpPr>
          <p:spPr bwMode="auto">
            <a:xfrm>
              <a:off x="5762628" y="3503611"/>
              <a:ext cx="134938" cy="12858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grpSp>
          <p:nvGrpSpPr>
            <p:cNvPr id="7" name="Group 1147"/>
            <p:cNvGrpSpPr>
              <a:grpSpLocks/>
            </p:cNvGrpSpPr>
            <p:nvPr/>
          </p:nvGrpSpPr>
          <p:grpSpPr bwMode="auto">
            <a:xfrm>
              <a:off x="2519363" y="3182937"/>
              <a:ext cx="3917953" cy="128587"/>
              <a:chOff x="1248" y="3552"/>
              <a:chExt cx="2784" cy="96"/>
            </a:xfrm>
          </p:grpSpPr>
          <p:sp>
            <p:nvSpPr>
              <p:cNvPr id="49254" name="Oval 1148"/>
              <p:cNvSpPr>
                <a:spLocks noChangeArrowheads="1"/>
              </p:cNvSpPr>
              <p:nvPr/>
            </p:nvSpPr>
            <p:spPr bwMode="auto">
              <a:xfrm>
                <a:off x="1488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255" name="Oval 1149"/>
              <p:cNvSpPr>
                <a:spLocks noChangeArrowheads="1"/>
              </p:cNvSpPr>
              <p:nvPr/>
            </p:nvSpPr>
            <p:spPr bwMode="auto">
              <a:xfrm>
                <a:off x="1248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56" name="Oval 1150"/>
              <p:cNvSpPr>
                <a:spLocks noChangeArrowheads="1"/>
              </p:cNvSpPr>
              <p:nvPr/>
            </p:nvSpPr>
            <p:spPr bwMode="auto">
              <a:xfrm>
                <a:off x="1680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257" name="Oval 1151"/>
              <p:cNvSpPr>
                <a:spLocks noChangeArrowheads="1"/>
              </p:cNvSpPr>
              <p:nvPr/>
            </p:nvSpPr>
            <p:spPr bwMode="auto">
              <a:xfrm>
                <a:off x="1920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258" name="Oval 1152"/>
              <p:cNvSpPr>
                <a:spLocks noChangeArrowheads="1"/>
              </p:cNvSpPr>
              <p:nvPr/>
            </p:nvSpPr>
            <p:spPr bwMode="auto">
              <a:xfrm>
                <a:off x="2160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259" name="Oval 1153"/>
              <p:cNvSpPr>
                <a:spLocks noChangeArrowheads="1"/>
              </p:cNvSpPr>
              <p:nvPr/>
            </p:nvSpPr>
            <p:spPr bwMode="auto">
              <a:xfrm>
                <a:off x="2352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260" name="Oval 1154"/>
              <p:cNvSpPr>
                <a:spLocks noChangeArrowheads="1"/>
              </p:cNvSpPr>
              <p:nvPr/>
            </p:nvSpPr>
            <p:spPr bwMode="auto">
              <a:xfrm>
                <a:off x="2592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261" name="Oval 1155"/>
              <p:cNvSpPr>
                <a:spLocks noChangeArrowheads="1"/>
              </p:cNvSpPr>
              <p:nvPr/>
            </p:nvSpPr>
            <p:spPr bwMode="auto">
              <a:xfrm>
                <a:off x="2784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262" name="Oval 1156"/>
              <p:cNvSpPr>
                <a:spLocks noChangeArrowheads="1"/>
              </p:cNvSpPr>
              <p:nvPr/>
            </p:nvSpPr>
            <p:spPr bwMode="auto">
              <a:xfrm>
                <a:off x="3024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263" name="Oval 1157"/>
              <p:cNvSpPr>
                <a:spLocks noChangeArrowheads="1"/>
              </p:cNvSpPr>
              <p:nvPr/>
            </p:nvSpPr>
            <p:spPr bwMode="auto">
              <a:xfrm>
                <a:off x="3216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264" name="Oval 1158"/>
              <p:cNvSpPr>
                <a:spLocks noChangeArrowheads="1"/>
              </p:cNvSpPr>
              <p:nvPr/>
            </p:nvSpPr>
            <p:spPr bwMode="auto">
              <a:xfrm>
                <a:off x="3456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265" name="Oval 1159"/>
              <p:cNvSpPr>
                <a:spLocks noChangeArrowheads="1"/>
              </p:cNvSpPr>
              <p:nvPr/>
            </p:nvSpPr>
            <p:spPr bwMode="auto">
              <a:xfrm>
                <a:off x="3696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266" name="Oval 1160"/>
              <p:cNvSpPr>
                <a:spLocks noChangeArrowheads="1"/>
              </p:cNvSpPr>
              <p:nvPr/>
            </p:nvSpPr>
            <p:spPr bwMode="auto">
              <a:xfrm>
                <a:off x="3936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</p:grpSp>
        <p:grpSp>
          <p:nvGrpSpPr>
            <p:cNvPr id="8" name="Group 1161"/>
            <p:cNvGrpSpPr>
              <a:grpSpLocks/>
            </p:cNvGrpSpPr>
            <p:nvPr/>
          </p:nvGrpSpPr>
          <p:grpSpPr bwMode="auto">
            <a:xfrm>
              <a:off x="2587625" y="2862263"/>
              <a:ext cx="3917953" cy="128587"/>
              <a:chOff x="1248" y="3552"/>
              <a:chExt cx="2784" cy="96"/>
            </a:xfrm>
          </p:grpSpPr>
          <p:sp>
            <p:nvSpPr>
              <p:cNvPr id="49241" name="Oval 1162"/>
              <p:cNvSpPr>
                <a:spLocks noChangeArrowheads="1"/>
              </p:cNvSpPr>
              <p:nvPr/>
            </p:nvSpPr>
            <p:spPr bwMode="auto">
              <a:xfrm>
                <a:off x="1488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242" name="Oval 1163"/>
              <p:cNvSpPr>
                <a:spLocks noChangeArrowheads="1"/>
              </p:cNvSpPr>
              <p:nvPr/>
            </p:nvSpPr>
            <p:spPr bwMode="auto">
              <a:xfrm>
                <a:off x="1248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43" name="Oval 1164"/>
              <p:cNvSpPr>
                <a:spLocks noChangeArrowheads="1"/>
              </p:cNvSpPr>
              <p:nvPr/>
            </p:nvSpPr>
            <p:spPr bwMode="auto">
              <a:xfrm>
                <a:off x="1680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244" name="Oval 1165"/>
              <p:cNvSpPr>
                <a:spLocks noChangeArrowheads="1"/>
              </p:cNvSpPr>
              <p:nvPr/>
            </p:nvSpPr>
            <p:spPr bwMode="auto">
              <a:xfrm>
                <a:off x="1920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245" name="Oval 1166"/>
              <p:cNvSpPr>
                <a:spLocks noChangeArrowheads="1"/>
              </p:cNvSpPr>
              <p:nvPr/>
            </p:nvSpPr>
            <p:spPr bwMode="auto">
              <a:xfrm>
                <a:off x="2160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246" name="Oval 1167"/>
              <p:cNvSpPr>
                <a:spLocks noChangeArrowheads="1"/>
              </p:cNvSpPr>
              <p:nvPr/>
            </p:nvSpPr>
            <p:spPr bwMode="auto">
              <a:xfrm>
                <a:off x="2352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247" name="Oval 1168"/>
              <p:cNvSpPr>
                <a:spLocks noChangeArrowheads="1"/>
              </p:cNvSpPr>
              <p:nvPr/>
            </p:nvSpPr>
            <p:spPr bwMode="auto">
              <a:xfrm>
                <a:off x="2592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248" name="Oval 1169"/>
              <p:cNvSpPr>
                <a:spLocks noChangeArrowheads="1"/>
              </p:cNvSpPr>
              <p:nvPr/>
            </p:nvSpPr>
            <p:spPr bwMode="auto">
              <a:xfrm>
                <a:off x="2784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249" name="Oval 1170"/>
              <p:cNvSpPr>
                <a:spLocks noChangeArrowheads="1"/>
              </p:cNvSpPr>
              <p:nvPr/>
            </p:nvSpPr>
            <p:spPr bwMode="auto">
              <a:xfrm>
                <a:off x="3024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250" name="Oval 1171"/>
              <p:cNvSpPr>
                <a:spLocks noChangeArrowheads="1"/>
              </p:cNvSpPr>
              <p:nvPr/>
            </p:nvSpPr>
            <p:spPr bwMode="auto">
              <a:xfrm>
                <a:off x="3216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251" name="Oval 1172"/>
              <p:cNvSpPr>
                <a:spLocks noChangeArrowheads="1"/>
              </p:cNvSpPr>
              <p:nvPr/>
            </p:nvSpPr>
            <p:spPr bwMode="auto">
              <a:xfrm>
                <a:off x="3456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252" name="Oval 1173"/>
              <p:cNvSpPr>
                <a:spLocks noChangeArrowheads="1"/>
              </p:cNvSpPr>
              <p:nvPr/>
            </p:nvSpPr>
            <p:spPr bwMode="auto">
              <a:xfrm>
                <a:off x="3696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9253" name="Oval 1174"/>
              <p:cNvSpPr>
                <a:spLocks noChangeArrowheads="1"/>
              </p:cNvSpPr>
              <p:nvPr/>
            </p:nvSpPr>
            <p:spPr bwMode="auto">
              <a:xfrm>
                <a:off x="3936" y="355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 Unicode MS" pitchFamily="34" charset="-128"/>
                  <a:cs typeface="Arial" pitchFamily="34" charset="0"/>
                </a:endParaRPr>
              </a:p>
            </p:txBody>
          </p:sp>
        </p:grpSp>
        <p:sp>
          <p:nvSpPr>
            <p:cNvPr id="49229" name="Oval 1175"/>
            <p:cNvSpPr>
              <a:spLocks noChangeArrowheads="1"/>
            </p:cNvSpPr>
            <p:nvPr/>
          </p:nvSpPr>
          <p:spPr bwMode="auto">
            <a:xfrm>
              <a:off x="3060700" y="2735262"/>
              <a:ext cx="134938" cy="1270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230" name="Oval 1176"/>
            <p:cNvSpPr>
              <a:spLocks noChangeArrowheads="1"/>
            </p:cNvSpPr>
            <p:nvPr/>
          </p:nvSpPr>
          <p:spPr bwMode="auto">
            <a:xfrm>
              <a:off x="3330576" y="2735262"/>
              <a:ext cx="134938" cy="1270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231" name="Oval 1177"/>
            <p:cNvSpPr>
              <a:spLocks noChangeArrowheads="1"/>
            </p:cNvSpPr>
            <p:nvPr/>
          </p:nvSpPr>
          <p:spPr bwMode="auto">
            <a:xfrm>
              <a:off x="3668714" y="2735262"/>
              <a:ext cx="134937" cy="1270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232" name="Oval 1178"/>
            <p:cNvSpPr>
              <a:spLocks noChangeArrowheads="1"/>
            </p:cNvSpPr>
            <p:nvPr/>
          </p:nvSpPr>
          <p:spPr bwMode="auto">
            <a:xfrm>
              <a:off x="4005263" y="2735262"/>
              <a:ext cx="134937" cy="1270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233" name="Oval 1179"/>
            <p:cNvSpPr>
              <a:spLocks noChangeArrowheads="1"/>
            </p:cNvSpPr>
            <p:nvPr/>
          </p:nvSpPr>
          <p:spPr bwMode="auto">
            <a:xfrm>
              <a:off x="4276726" y="2735262"/>
              <a:ext cx="134938" cy="1270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234" name="Oval 1180"/>
            <p:cNvSpPr>
              <a:spLocks noChangeArrowheads="1"/>
            </p:cNvSpPr>
            <p:nvPr/>
          </p:nvSpPr>
          <p:spPr bwMode="auto">
            <a:xfrm>
              <a:off x="4613277" y="2735262"/>
              <a:ext cx="134938" cy="1270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235" name="Oval 1181"/>
            <p:cNvSpPr>
              <a:spLocks noChangeArrowheads="1"/>
            </p:cNvSpPr>
            <p:nvPr/>
          </p:nvSpPr>
          <p:spPr bwMode="auto">
            <a:xfrm>
              <a:off x="4884740" y="2735262"/>
              <a:ext cx="134937" cy="1270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236" name="Oval 1182"/>
            <p:cNvSpPr>
              <a:spLocks noChangeArrowheads="1"/>
            </p:cNvSpPr>
            <p:nvPr/>
          </p:nvSpPr>
          <p:spPr bwMode="auto">
            <a:xfrm>
              <a:off x="5221291" y="2735262"/>
              <a:ext cx="134937" cy="1270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237" name="Oval 1183"/>
            <p:cNvSpPr>
              <a:spLocks noChangeArrowheads="1"/>
            </p:cNvSpPr>
            <p:nvPr/>
          </p:nvSpPr>
          <p:spPr bwMode="auto">
            <a:xfrm>
              <a:off x="5491164" y="2735262"/>
              <a:ext cx="136526" cy="1270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238" name="Oval 1184"/>
            <p:cNvSpPr>
              <a:spLocks noChangeArrowheads="1"/>
            </p:cNvSpPr>
            <p:nvPr/>
          </p:nvSpPr>
          <p:spPr bwMode="auto">
            <a:xfrm>
              <a:off x="6099178" y="3503611"/>
              <a:ext cx="134938" cy="12858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9239" name="Freeform 1185"/>
            <p:cNvSpPr>
              <a:spLocks/>
            </p:cNvSpPr>
            <p:nvPr/>
          </p:nvSpPr>
          <p:spPr bwMode="auto">
            <a:xfrm>
              <a:off x="2925764" y="2670174"/>
              <a:ext cx="3395664" cy="1430338"/>
            </a:xfrm>
            <a:custGeom>
              <a:avLst/>
              <a:gdLst>
                <a:gd name="T0" fmla="*/ 515 w 2414"/>
                <a:gd name="T1" fmla="*/ 41 h 1070"/>
                <a:gd name="T2" fmla="*/ 350 w 2414"/>
                <a:gd name="T3" fmla="*/ 110 h 1070"/>
                <a:gd name="T4" fmla="*/ 192 w 2414"/>
                <a:gd name="T5" fmla="*/ 82 h 1070"/>
                <a:gd name="T6" fmla="*/ 117 w 2414"/>
                <a:gd name="T7" fmla="*/ 21 h 1070"/>
                <a:gd name="T8" fmla="*/ 0 w 2414"/>
                <a:gd name="T9" fmla="*/ 69 h 1070"/>
                <a:gd name="T10" fmla="*/ 21 w 2414"/>
                <a:gd name="T11" fmla="*/ 240 h 1070"/>
                <a:gd name="T12" fmla="*/ 144 w 2414"/>
                <a:gd name="T13" fmla="*/ 288 h 1070"/>
                <a:gd name="T14" fmla="*/ 233 w 2414"/>
                <a:gd name="T15" fmla="*/ 364 h 1070"/>
                <a:gd name="T16" fmla="*/ 439 w 2414"/>
                <a:gd name="T17" fmla="*/ 364 h 1070"/>
                <a:gd name="T18" fmla="*/ 535 w 2414"/>
                <a:gd name="T19" fmla="*/ 425 h 1070"/>
                <a:gd name="T20" fmla="*/ 412 w 2414"/>
                <a:gd name="T21" fmla="*/ 473 h 1070"/>
                <a:gd name="T22" fmla="*/ 268 w 2414"/>
                <a:gd name="T23" fmla="*/ 583 h 1070"/>
                <a:gd name="T24" fmla="*/ 220 w 2414"/>
                <a:gd name="T25" fmla="*/ 720 h 1070"/>
                <a:gd name="T26" fmla="*/ 755 w 2414"/>
                <a:gd name="T27" fmla="*/ 775 h 1070"/>
                <a:gd name="T28" fmla="*/ 919 w 2414"/>
                <a:gd name="T29" fmla="*/ 809 h 1070"/>
                <a:gd name="T30" fmla="*/ 1262 w 2414"/>
                <a:gd name="T31" fmla="*/ 796 h 1070"/>
                <a:gd name="T32" fmla="*/ 1351 w 2414"/>
                <a:gd name="T33" fmla="*/ 830 h 1070"/>
                <a:gd name="T34" fmla="*/ 1379 w 2414"/>
                <a:gd name="T35" fmla="*/ 871 h 1070"/>
                <a:gd name="T36" fmla="*/ 1461 w 2414"/>
                <a:gd name="T37" fmla="*/ 1001 h 1070"/>
                <a:gd name="T38" fmla="*/ 1557 w 2414"/>
                <a:gd name="T39" fmla="*/ 1070 h 1070"/>
                <a:gd name="T40" fmla="*/ 1756 w 2414"/>
                <a:gd name="T41" fmla="*/ 1029 h 1070"/>
                <a:gd name="T42" fmla="*/ 1872 w 2414"/>
                <a:gd name="T43" fmla="*/ 940 h 1070"/>
                <a:gd name="T44" fmla="*/ 1907 w 2414"/>
                <a:gd name="T45" fmla="*/ 912 h 1070"/>
                <a:gd name="T46" fmla="*/ 1975 w 2414"/>
                <a:gd name="T47" fmla="*/ 857 h 1070"/>
                <a:gd name="T48" fmla="*/ 2147 w 2414"/>
                <a:gd name="T49" fmla="*/ 933 h 1070"/>
                <a:gd name="T50" fmla="*/ 2236 w 2414"/>
                <a:gd name="T51" fmla="*/ 974 h 1070"/>
                <a:gd name="T52" fmla="*/ 2373 w 2414"/>
                <a:gd name="T53" fmla="*/ 960 h 1070"/>
                <a:gd name="T54" fmla="*/ 2407 w 2414"/>
                <a:gd name="T55" fmla="*/ 672 h 1070"/>
                <a:gd name="T56" fmla="*/ 2229 w 2414"/>
                <a:gd name="T57" fmla="*/ 542 h 1070"/>
                <a:gd name="T58" fmla="*/ 2133 w 2414"/>
                <a:gd name="T59" fmla="*/ 453 h 1070"/>
                <a:gd name="T60" fmla="*/ 1907 w 2414"/>
                <a:gd name="T61" fmla="*/ 295 h 1070"/>
                <a:gd name="T62" fmla="*/ 1660 w 2414"/>
                <a:gd name="T63" fmla="*/ 21 h 1070"/>
                <a:gd name="T64" fmla="*/ 1413 w 2414"/>
                <a:gd name="T65" fmla="*/ 110 h 1070"/>
                <a:gd name="T66" fmla="*/ 1385 w 2414"/>
                <a:gd name="T67" fmla="*/ 137 h 1070"/>
                <a:gd name="T68" fmla="*/ 1200 w 2414"/>
                <a:gd name="T69" fmla="*/ 185 h 1070"/>
                <a:gd name="T70" fmla="*/ 1118 w 2414"/>
                <a:gd name="T71" fmla="*/ 124 h 1070"/>
                <a:gd name="T72" fmla="*/ 583 w 2414"/>
                <a:gd name="T73" fmla="*/ 34 h 10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14"/>
                <a:gd name="T112" fmla="*/ 0 h 1070"/>
                <a:gd name="T113" fmla="*/ 2414 w 2414"/>
                <a:gd name="T114" fmla="*/ 1070 h 10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14" h="1070">
                  <a:moveTo>
                    <a:pt x="617" y="7"/>
                  </a:moveTo>
                  <a:cubicBezTo>
                    <a:pt x="582" y="13"/>
                    <a:pt x="544" y="17"/>
                    <a:pt x="515" y="41"/>
                  </a:cubicBezTo>
                  <a:cubicBezTo>
                    <a:pt x="490" y="61"/>
                    <a:pt x="474" y="96"/>
                    <a:pt x="439" y="103"/>
                  </a:cubicBezTo>
                  <a:cubicBezTo>
                    <a:pt x="410" y="109"/>
                    <a:pt x="380" y="108"/>
                    <a:pt x="350" y="110"/>
                  </a:cubicBezTo>
                  <a:cubicBezTo>
                    <a:pt x="310" y="137"/>
                    <a:pt x="302" y="129"/>
                    <a:pt x="247" y="124"/>
                  </a:cubicBezTo>
                  <a:cubicBezTo>
                    <a:pt x="224" y="108"/>
                    <a:pt x="218" y="91"/>
                    <a:pt x="192" y="82"/>
                  </a:cubicBezTo>
                  <a:cubicBezTo>
                    <a:pt x="170" y="48"/>
                    <a:pt x="185" y="66"/>
                    <a:pt x="137" y="34"/>
                  </a:cubicBezTo>
                  <a:cubicBezTo>
                    <a:pt x="130" y="30"/>
                    <a:pt x="117" y="21"/>
                    <a:pt x="117" y="21"/>
                  </a:cubicBezTo>
                  <a:cubicBezTo>
                    <a:pt x="83" y="23"/>
                    <a:pt x="46" y="15"/>
                    <a:pt x="14" y="28"/>
                  </a:cubicBezTo>
                  <a:cubicBezTo>
                    <a:pt x="1" y="33"/>
                    <a:pt x="0" y="69"/>
                    <a:pt x="0" y="69"/>
                  </a:cubicBezTo>
                  <a:cubicBezTo>
                    <a:pt x="6" y="119"/>
                    <a:pt x="8" y="170"/>
                    <a:pt x="14" y="220"/>
                  </a:cubicBezTo>
                  <a:cubicBezTo>
                    <a:pt x="15" y="227"/>
                    <a:pt x="15" y="236"/>
                    <a:pt x="21" y="240"/>
                  </a:cubicBezTo>
                  <a:cubicBezTo>
                    <a:pt x="33" y="249"/>
                    <a:pt x="86" y="269"/>
                    <a:pt x="103" y="274"/>
                  </a:cubicBezTo>
                  <a:cubicBezTo>
                    <a:pt x="117" y="278"/>
                    <a:pt x="130" y="283"/>
                    <a:pt x="144" y="288"/>
                  </a:cubicBezTo>
                  <a:cubicBezTo>
                    <a:pt x="151" y="290"/>
                    <a:pt x="165" y="295"/>
                    <a:pt x="165" y="295"/>
                  </a:cubicBezTo>
                  <a:cubicBezTo>
                    <a:pt x="193" y="315"/>
                    <a:pt x="202" y="344"/>
                    <a:pt x="233" y="364"/>
                  </a:cubicBezTo>
                  <a:cubicBezTo>
                    <a:pt x="252" y="376"/>
                    <a:pt x="295" y="391"/>
                    <a:pt x="295" y="391"/>
                  </a:cubicBezTo>
                  <a:cubicBezTo>
                    <a:pt x="438" y="381"/>
                    <a:pt x="360" y="388"/>
                    <a:pt x="439" y="364"/>
                  </a:cubicBezTo>
                  <a:cubicBezTo>
                    <a:pt x="469" y="366"/>
                    <a:pt x="499" y="362"/>
                    <a:pt x="528" y="370"/>
                  </a:cubicBezTo>
                  <a:cubicBezTo>
                    <a:pt x="549" y="376"/>
                    <a:pt x="543" y="417"/>
                    <a:pt x="535" y="425"/>
                  </a:cubicBezTo>
                  <a:cubicBezTo>
                    <a:pt x="525" y="435"/>
                    <a:pt x="508" y="434"/>
                    <a:pt x="494" y="439"/>
                  </a:cubicBezTo>
                  <a:cubicBezTo>
                    <a:pt x="465" y="449"/>
                    <a:pt x="440" y="463"/>
                    <a:pt x="412" y="473"/>
                  </a:cubicBezTo>
                  <a:cubicBezTo>
                    <a:pt x="362" y="548"/>
                    <a:pt x="434" y="435"/>
                    <a:pt x="391" y="521"/>
                  </a:cubicBezTo>
                  <a:cubicBezTo>
                    <a:pt x="362" y="578"/>
                    <a:pt x="328" y="573"/>
                    <a:pt x="268" y="583"/>
                  </a:cubicBezTo>
                  <a:cubicBezTo>
                    <a:pt x="245" y="598"/>
                    <a:pt x="225" y="603"/>
                    <a:pt x="199" y="610"/>
                  </a:cubicBezTo>
                  <a:cubicBezTo>
                    <a:pt x="184" y="633"/>
                    <a:pt x="175" y="717"/>
                    <a:pt x="220" y="720"/>
                  </a:cubicBezTo>
                  <a:cubicBezTo>
                    <a:pt x="325" y="727"/>
                    <a:pt x="430" y="725"/>
                    <a:pt x="535" y="727"/>
                  </a:cubicBezTo>
                  <a:cubicBezTo>
                    <a:pt x="608" y="752"/>
                    <a:pt x="677" y="768"/>
                    <a:pt x="755" y="775"/>
                  </a:cubicBezTo>
                  <a:cubicBezTo>
                    <a:pt x="769" y="780"/>
                    <a:pt x="781" y="792"/>
                    <a:pt x="796" y="796"/>
                  </a:cubicBezTo>
                  <a:cubicBezTo>
                    <a:pt x="836" y="807"/>
                    <a:pt x="878" y="805"/>
                    <a:pt x="919" y="809"/>
                  </a:cubicBezTo>
                  <a:cubicBezTo>
                    <a:pt x="1045" y="805"/>
                    <a:pt x="1074" y="819"/>
                    <a:pt x="1159" y="789"/>
                  </a:cubicBezTo>
                  <a:cubicBezTo>
                    <a:pt x="1193" y="791"/>
                    <a:pt x="1228" y="792"/>
                    <a:pt x="1262" y="796"/>
                  </a:cubicBezTo>
                  <a:cubicBezTo>
                    <a:pt x="1332" y="803"/>
                    <a:pt x="1232" y="797"/>
                    <a:pt x="1296" y="823"/>
                  </a:cubicBezTo>
                  <a:cubicBezTo>
                    <a:pt x="1313" y="830"/>
                    <a:pt x="1333" y="828"/>
                    <a:pt x="1351" y="830"/>
                  </a:cubicBezTo>
                  <a:cubicBezTo>
                    <a:pt x="1358" y="832"/>
                    <a:pt x="1368" y="831"/>
                    <a:pt x="1372" y="837"/>
                  </a:cubicBezTo>
                  <a:cubicBezTo>
                    <a:pt x="1379" y="847"/>
                    <a:pt x="1369" y="865"/>
                    <a:pt x="1379" y="871"/>
                  </a:cubicBezTo>
                  <a:cubicBezTo>
                    <a:pt x="1389" y="877"/>
                    <a:pt x="1402" y="866"/>
                    <a:pt x="1413" y="864"/>
                  </a:cubicBezTo>
                  <a:cubicBezTo>
                    <a:pt x="1431" y="919"/>
                    <a:pt x="1408" y="968"/>
                    <a:pt x="1461" y="1001"/>
                  </a:cubicBezTo>
                  <a:cubicBezTo>
                    <a:pt x="1474" y="1020"/>
                    <a:pt x="1496" y="1045"/>
                    <a:pt x="1516" y="1056"/>
                  </a:cubicBezTo>
                  <a:cubicBezTo>
                    <a:pt x="1529" y="1063"/>
                    <a:pt x="1557" y="1070"/>
                    <a:pt x="1557" y="1070"/>
                  </a:cubicBezTo>
                  <a:cubicBezTo>
                    <a:pt x="1610" y="1052"/>
                    <a:pt x="1552" y="1070"/>
                    <a:pt x="1667" y="1056"/>
                  </a:cubicBezTo>
                  <a:cubicBezTo>
                    <a:pt x="1697" y="1052"/>
                    <a:pt x="1727" y="1039"/>
                    <a:pt x="1756" y="1029"/>
                  </a:cubicBezTo>
                  <a:cubicBezTo>
                    <a:pt x="1781" y="1011"/>
                    <a:pt x="1789" y="995"/>
                    <a:pt x="1817" y="981"/>
                  </a:cubicBezTo>
                  <a:cubicBezTo>
                    <a:pt x="1834" y="956"/>
                    <a:pt x="1847" y="956"/>
                    <a:pt x="1872" y="940"/>
                  </a:cubicBezTo>
                  <a:cubicBezTo>
                    <a:pt x="1877" y="933"/>
                    <a:pt x="1879" y="924"/>
                    <a:pt x="1886" y="919"/>
                  </a:cubicBezTo>
                  <a:cubicBezTo>
                    <a:pt x="1892" y="914"/>
                    <a:pt x="1902" y="917"/>
                    <a:pt x="1907" y="912"/>
                  </a:cubicBezTo>
                  <a:cubicBezTo>
                    <a:pt x="1912" y="907"/>
                    <a:pt x="1908" y="897"/>
                    <a:pt x="1913" y="892"/>
                  </a:cubicBezTo>
                  <a:cubicBezTo>
                    <a:pt x="1936" y="869"/>
                    <a:pt x="1949" y="866"/>
                    <a:pt x="1975" y="857"/>
                  </a:cubicBezTo>
                  <a:cubicBezTo>
                    <a:pt x="2013" y="866"/>
                    <a:pt x="2047" y="887"/>
                    <a:pt x="2085" y="898"/>
                  </a:cubicBezTo>
                  <a:cubicBezTo>
                    <a:pt x="2132" y="930"/>
                    <a:pt x="2110" y="921"/>
                    <a:pt x="2147" y="933"/>
                  </a:cubicBezTo>
                  <a:cubicBezTo>
                    <a:pt x="2149" y="940"/>
                    <a:pt x="2148" y="949"/>
                    <a:pt x="2153" y="953"/>
                  </a:cubicBezTo>
                  <a:cubicBezTo>
                    <a:pt x="2166" y="964"/>
                    <a:pt x="2221" y="971"/>
                    <a:pt x="2236" y="974"/>
                  </a:cubicBezTo>
                  <a:cubicBezTo>
                    <a:pt x="2250" y="972"/>
                    <a:pt x="2263" y="968"/>
                    <a:pt x="2277" y="967"/>
                  </a:cubicBezTo>
                  <a:cubicBezTo>
                    <a:pt x="2309" y="964"/>
                    <a:pt x="2359" y="989"/>
                    <a:pt x="2373" y="960"/>
                  </a:cubicBezTo>
                  <a:cubicBezTo>
                    <a:pt x="2403" y="901"/>
                    <a:pt x="2376" y="827"/>
                    <a:pt x="2380" y="761"/>
                  </a:cubicBezTo>
                  <a:cubicBezTo>
                    <a:pt x="2382" y="734"/>
                    <a:pt x="2398" y="698"/>
                    <a:pt x="2407" y="672"/>
                  </a:cubicBezTo>
                  <a:cubicBezTo>
                    <a:pt x="2409" y="656"/>
                    <a:pt x="2414" y="640"/>
                    <a:pt x="2414" y="624"/>
                  </a:cubicBezTo>
                  <a:cubicBezTo>
                    <a:pt x="2414" y="545"/>
                    <a:pt x="2271" y="545"/>
                    <a:pt x="2229" y="542"/>
                  </a:cubicBezTo>
                  <a:cubicBezTo>
                    <a:pt x="2198" y="534"/>
                    <a:pt x="2186" y="535"/>
                    <a:pt x="2167" y="508"/>
                  </a:cubicBezTo>
                  <a:cubicBezTo>
                    <a:pt x="2158" y="482"/>
                    <a:pt x="2142" y="479"/>
                    <a:pt x="2133" y="453"/>
                  </a:cubicBezTo>
                  <a:cubicBezTo>
                    <a:pt x="2130" y="418"/>
                    <a:pt x="2144" y="375"/>
                    <a:pt x="2119" y="350"/>
                  </a:cubicBezTo>
                  <a:cubicBezTo>
                    <a:pt x="2057" y="288"/>
                    <a:pt x="1993" y="300"/>
                    <a:pt x="1907" y="295"/>
                  </a:cubicBezTo>
                  <a:cubicBezTo>
                    <a:pt x="1883" y="222"/>
                    <a:pt x="1915" y="326"/>
                    <a:pt x="1893" y="130"/>
                  </a:cubicBezTo>
                  <a:cubicBezTo>
                    <a:pt x="1880" y="12"/>
                    <a:pt x="1741" y="25"/>
                    <a:pt x="1660" y="21"/>
                  </a:cubicBezTo>
                  <a:cubicBezTo>
                    <a:pt x="1597" y="0"/>
                    <a:pt x="1511" y="32"/>
                    <a:pt x="1447" y="48"/>
                  </a:cubicBezTo>
                  <a:cubicBezTo>
                    <a:pt x="1434" y="68"/>
                    <a:pt x="1424" y="89"/>
                    <a:pt x="1413" y="110"/>
                  </a:cubicBezTo>
                  <a:cubicBezTo>
                    <a:pt x="1410" y="116"/>
                    <a:pt x="1411" y="125"/>
                    <a:pt x="1406" y="130"/>
                  </a:cubicBezTo>
                  <a:cubicBezTo>
                    <a:pt x="1401" y="135"/>
                    <a:pt x="1392" y="135"/>
                    <a:pt x="1385" y="137"/>
                  </a:cubicBezTo>
                  <a:cubicBezTo>
                    <a:pt x="1327" y="132"/>
                    <a:pt x="1259" y="116"/>
                    <a:pt x="1207" y="151"/>
                  </a:cubicBezTo>
                  <a:cubicBezTo>
                    <a:pt x="1205" y="162"/>
                    <a:pt x="1208" y="177"/>
                    <a:pt x="1200" y="185"/>
                  </a:cubicBezTo>
                  <a:cubicBezTo>
                    <a:pt x="1195" y="190"/>
                    <a:pt x="1186" y="181"/>
                    <a:pt x="1180" y="178"/>
                  </a:cubicBezTo>
                  <a:cubicBezTo>
                    <a:pt x="1155" y="166"/>
                    <a:pt x="1118" y="124"/>
                    <a:pt x="1118" y="124"/>
                  </a:cubicBezTo>
                  <a:cubicBezTo>
                    <a:pt x="1077" y="0"/>
                    <a:pt x="875" y="35"/>
                    <a:pt x="796" y="34"/>
                  </a:cubicBezTo>
                  <a:cubicBezTo>
                    <a:pt x="725" y="33"/>
                    <a:pt x="654" y="34"/>
                    <a:pt x="583" y="34"/>
                  </a:cubicBezTo>
                  <a:lnTo>
                    <a:pt x="638" y="55"/>
                  </a:lnTo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40" name="Text Box 1188"/>
            <p:cNvSpPr txBox="1">
              <a:spLocks noChangeArrowheads="1"/>
            </p:cNvSpPr>
            <p:nvPr/>
          </p:nvSpPr>
          <p:spPr bwMode="auto">
            <a:xfrm>
              <a:off x="3519497" y="1623011"/>
              <a:ext cx="1475018" cy="683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9 acres</a:t>
              </a:r>
            </a:p>
          </p:txBody>
        </p:sp>
      </p:grpSp>
      <p:sp>
        <p:nvSpPr>
          <p:cNvPr id="49157" name="Oval 1189"/>
          <p:cNvSpPr>
            <a:spLocks noChangeArrowheads="1"/>
          </p:cNvSpPr>
          <p:nvPr/>
        </p:nvSpPr>
        <p:spPr bwMode="auto">
          <a:xfrm>
            <a:off x="4572000" y="6588894"/>
            <a:ext cx="126649" cy="11670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178" name="Text Box 1188"/>
          <p:cNvSpPr txBox="1">
            <a:spLocks noChangeArrowheads="1"/>
          </p:cNvSpPr>
          <p:nvPr/>
        </p:nvSpPr>
        <p:spPr bwMode="auto">
          <a:xfrm>
            <a:off x="2556998" y="6400800"/>
            <a:ext cx="1710202" cy="3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For example only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272" y="2590800"/>
            <a:ext cx="1872715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68" name="Freeform 167"/>
          <p:cNvSpPr/>
          <p:nvPr/>
        </p:nvSpPr>
        <p:spPr>
          <a:xfrm>
            <a:off x="2665539" y="4114800"/>
            <a:ext cx="1318641" cy="830678"/>
          </a:xfrm>
          <a:custGeom>
            <a:avLst/>
            <a:gdLst>
              <a:gd name="connsiteX0" fmla="*/ 519953 w 1586753"/>
              <a:gd name="connsiteY0" fmla="*/ 62753 h 1084730"/>
              <a:gd name="connsiteX1" fmla="*/ 466164 w 1586753"/>
              <a:gd name="connsiteY1" fmla="*/ 26895 h 1084730"/>
              <a:gd name="connsiteX2" fmla="*/ 448235 w 1586753"/>
              <a:gd name="connsiteY2" fmla="*/ 8965 h 1084730"/>
              <a:gd name="connsiteX3" fmla="*/ 421341 w 1586753"/>
              <a:gd name="connsiteY3" fmla="*/ 0 h 1084730"/>
              <a:gd name="connsiteX4" fmla="*/ 179294 w 1586753"/>
              <a:gd name="connsiteY4" fmla="*/ 8965 h 1084730"/>
              <a:gd name="connsiteX5" fmla="*/ 134470 w 1586753"/>
              <a:gd name="connsiteY5" fmla="*/ 17930 h 1084730"/>
              <a:gd name="connsiteX6" fmla="*/ 71717 w 1586753"/>
              <a:gd name="connsiteY6" fmla="*/ 35859 h 1084730"/>
              <a:gd name="connsiteX7" fmla="*/ 44823 w 1586753"/>
              <a:gd name="connsiteY7" fmla="*/ 53789 h 1084730"/>
              <a:gd name="connsiteX8" fmla="*/ 8964 w 1586753"/>
              <a:gd name="connsiteY8" fmla="*/ 134471 h 1084730"/>
              <a:gd name="connsiteX9" fmla="*/ 0 w 1586753"/>
              <a:gd name="connsiteY9" fmla="*/ 161365 h 1084730"/>
              <a:gd name="connsiteX10" fmla="*/ 8964 w 1586753"/>
              <a:gd name="connsiteY10" fmla="*/ 277906 h 1084730"/>
              <a:gd name="connsiteX11" fmla="*/ 44823 w 1586753"/>
              <a:gd name="connsiteY11" fmla="*/ 358589 h 1084730"/>
              <a:gd name="connsiteX12" fmla="*/ 62753 w 1586753"/>
              <a:gd name="connsiteY12" fmla="*/ 376518 h 1084730"/>
              <a:gd name="connsiteX13" fmla="*/ 116541 w 1586753"/>
              <a:gd name="connsiteY13" fmla="*/ 412377 h 1084730"/>
              <a:gd name="connsiteX14" fmla="*/ 143435 w 1586753"/>
              <a:gd name="connsiteY14" fmla="*/ 421342 h 1084730"/>
              <a:gd name="connsiteX15" fmla="*/ 197223 w 1586753"/>
              <a:gd name="connsiteY15" fmla="*/ 448236 h 1084730"/>
              <a:gd name="connsiteX16" fmla="*/ 268941 w 1586753"/>
              <a:gd name="connsiteY16" fmla="*/ 484095 h 1084730"/>
              <a:gd name="connsiteX17" fmla="*/ 268941 w 1586753"/>
              <a:gd name="connsiteY17" fmla="*/ 484095 h 1084730"/>
              <a:gd name="connsiteX18" fmla="*/ 322729 w 1586753"/>
              <a:gd name="connsiteY18" fmla="*/ 510989 h 1084730"/>
              <a:gd name="connsiteX19" fmla="*/ 349623 w 1586753"/>
              <a:gd name="connsiteY19" fmla="*/ 537883 h 1084730"/>
              <a:gd name="connsiteX20" fmla="*/ 394447 w 1586753"/>
              <a:gd name="connsiteY20" fmla="*/ 564777 h 1084730"/>
              <a:gd name="connsiteX21" fmla="*/ 412376 w 1586753"/>
              <a:gd name="connsiteY21" fmla="*/ 618565 h 1084730"/>
              <a:gd name="connsiteX22" fmla="*/ 430306 w 1586753"/>
              <a:gd name="connsiteY22" fmla="*/ 636495 h 1084730"/>
              <a:gd name="connsiteX23" fmla="*/ 466164 w 1586753"/>
              <a:gd name="connsiteY23" fmla="*/ 690283 h 1084730"/>
              <a:gd name="connsiteX24" fmla="*/ 510988 w 1586753"/>
              <a:gd name="connsiteY24" fmla="*/ 726142 h 1084730"/>
              <a:gd name="connsiteX25" fmla="*/ 537882 w 1586753"/>
              <a:gd name="connsiteY25" fmla="*/ 753036 h 1084730"/>
              <a:gd name="connsiteX26" fmla="*/ 591670 w 1586753"/>
              <a:gd name="connsiteY26" fmla="*/ 779930 h 1084730"/>
              <a:gd name="connsiteX27" fmla="*/ 609600 w 1586753"/>
              <a:gd name="connsiteY27" fmla="*/ 797859 h 1084730"/>
              <a:gd name="connsiteX28" fmla="*/ 699247 w 1586753"/>
              <a:gd name="connsiteY28" fmla="*/ 815789 h 1084730"/>
              <a:gd name="connsiteX29" fmla="*/ 779929 w 1586753"/>
              <a:gd name="connsiteY29" fmla="*/ 833718 h 1084730"/>
              <a:gd name="connsiteX30" fmla="*/ 806823 w 1586753"/>
              <a:gd name="connsiteY30" fmla="*/ 842683 h 1084730"/>
              <a:gd name="connsiteX31" fmla="*/ 851647 w 1586753"/>
              <a:gd name="connsiteY31" fmla="*/ 869577 h 1084730"/>
              <a:gd name="connsiteX32" fmla="*/ 878541 w 1586753"/>
              <a:gd name="connsiteY32" fmla="*/ 896471 h 1084730"/>
              <a:gd name="connsiteX33" fmla="*/ 932329 w 1586753"/>
              <a:gd name="connsiteY33" fmla="*/ 932330 h 1084730"/>
              <a:gd name="connsiteX34" fmla="*/ 959223 w 1586753"/>
              <a:gd name="connsiteY34" fmla="*/ 950259 h 1084730"/>
              <a:gd name="connsiteX35" fmla="*/ 1004047 w 1586753"/>
              <a:gd name="connsiteY35" fmla="*/ 986118 h 1084730"/>
              <a:gd name="connsiteX36" fmla="*/ 1030941 w 1586753"/>
              <a:gd name="connsiteY36" fmla="*/ 995083 h 1084730"/>
              <a:gd name="connsiteX37" fmla="*/ 1111623 w 1586753"/>
              <a:gd name="connsiteY37" fmla="*/ 1030942 h 1084730"/>
              <a:gd name="connsiteX38" fmla="*/ 1156447 w 1586753"/>
              <a:gd name="connsiteY38" fmla="*/ 1039906 h 1084730"/>
              <a:gd name="connsiteX39" fmla="*/ 1192306 w 1586753"/>
              <a:gd name="connsiteY39" fmla="*/ 1048871 h 1084730"/>
              <a:gd name="connsiteX40" fmla="*/ 1219200 w 1586753"/>
              <a:gd name="connsiteY40" fmla="*/ 1057836 h 1084730"/>
              <a:gd name="connsiteX41" fmla="*/ 1246094 w 1586753"/>
              <a:gd name="connsiteY41" fmla="*/ 1075765 h 1084730"/>
              <a:gd name="connsiteX42" fmla="*/ 1425388 w 1586753"/>
              <a:gd name="connsiteY42" fmla="*/ 1084730 h 1084730"/>
              <a:gd name="connsiteX43" fmla="*/ 1524000 w 1586753"/>
              <a:gd name="connsiteY43" fmla="*/ 1057836 h 1084730"/>
              <a:gd name="connsiteX44" fmla="*/ 1550894 w 1586753"/>
              <a:gd name="connsiteY44" fmla="*/ 1048871 h 1084730"/>
              <a:gd name="connsiteX45" fmla="*/ 1577788 w 1586753"/>
              <a:gd name="connsiteY45" fmla="*/ 1030942 h 1084730"/>
              <a:gd name="connsiteX46" fmla="*/ 1586753 w 1586753"/>
              <a:gd name="connsiteY46" fmla="*/ 995083 h 1084730"/>
              <a:gd name="connsiteX47" fmla="*/ 1568823 w 1586753"/>
              <a:gd name="connsiteY47" fmla="*/ 878542 h 1084730"/>
              <a:gd name="connsiteX48" fmla="*/ 1550894 w 1586753"/>
              <a:gd name="connsiteY48" fmla="*/ 851648 h 1084730"/>
              <a:gd name="connsiteX49" fmla="*/ 1541929 w 1586753"/>
              <a:gd name="connsiteY49" fmla="*/ 824753 h 1084730"/>
              <a:gd name="connsiteX50" fmla="*/ 1488141 w 1586753"/>
              <a:gd name="connsiteY50" fmla="*/ 797859 h 1084730"/>
              <a:gd name="connsiteX51" fmla="*/ 1416423 w 1586753"/>
              <a:gd name="connsiteY51" fmla="*/ 762000 h 1084730"/>
              <a:gd name="connsiteX52" fmla="*/ 1326776 w 1586753"/>
              <a:gd name="connsiteY52" fmla="*/ 726142 h 1084730"/>
              <a:gd name="connsiteX53" fmla="*/ 1299882 w 1586753"/>
              <a:gd name="connsiteY53" fmla="*/ 717177 h 1084730"/>
              <a:gd name="connsiteX54" fmla="*/ 1272988 w 1586753"/>
              <a:gd name="connsiteY54" fmla="*/ 708212 h 1084730"/>
              <a:gd name="connsiteX55" fmla="*/ 1228164 w 1586753"/>
              <a:gd name="connsiteY55" fmla="*/ 681318 h 1084730"/>
              <a:gd name="connsiteX56" fmla="*/ 1174376 w 1586753"/>
              <a:gd name="connsiteY56" fmla="*/ 654424 h 1084730"/>
              <a:gd name="connsiteX57" fmla="*/ 1138517 w 1586753"/>
              <a:gd name="connsiteY57" fmla="*/ 618565 h 1084730"/>
              <a:gd name="connsiteX58" fmla="*/ 1129553 w 1586753"/>
              <a:gd name="connsiteY58" fmla="*/ 591671 h 1084730"/>
              <a:gd name="connsiteX59" fmla="*/ 1093694 w 1586753"/>
              <a:gd name="connsiteY59" fmla="*/ 537883 h 1084730"/>
              <a:gd name="connsiteX60" fmla="*/ 1048870 w 1586753"/>
              <a:gd name="connsiteY60" fmla="*/ 493059 h 1084730"/>
              <a:gd name="connsiteX61" fmla="*/ 995082 w 1586753"/>
              <a:gd name="connsiteY61" fmla="*/ 448236 h 1084730"/>
              <a:gd name="connsiteX62" fmla="*/ 968188 w 1586753"/>
              <a:gd name="connsiteY62" fmla="*/ 439271 h 1084730"/>
              <a:gd name="connsiteX63" fmla="*/ 923364 w 1586753"/>
              <a:gd name="connsiteY63" fmla="*/ 412377 h 1084730"/>
              <a:gd name="connsiteX64" fmla="*/ 842682 w 1586753"/>
              <a:gd name="connsiteY64" fmla="*/ 367553 h 1084730"/>
              <a:gd name="connsiteX65" fmla="*/ 824753 w 1586753"/>
              <a:gd name="connsiteY65" fmla="*/ 340659 h 1084730"/>
              <a:gd name="connsiteX66" fmla="*/ 797858 w 1586753"/>
              <a:gd name="connsiteY66" fmla="*/ 331695 h 1084730"/>
              <a:gd name="connsiteX67" fmla="*/ 779929 w 1586753"/>
              <a:gd name="connsiteY67" fmla="*/ 313765 h 1084730"/>
              <a:gd name="connsiteX68" fmla="*/ 753035 w 1586753"/>
              <a:gd name="connsiteY68" fmla="*/ 304800 h 1084730"/>
              <a:gd name="connsiteX69" fmla="*/ 726141 w 1586753"/>
              <a:gd name="connsiteY69" fmla="*/ 286871 h 1084730"/>
              <a:gd name="connsiteX70" fmla="*/ 690282 w 1586753"/>
              <a:gd name="connsiteY70" fmla="*/ 251012 h 1084730"/>
              <a:gd name="connsiteX71" fmla="*/ 654423 w 1586753"/>
              <a:gd name="connsiteY71" fmla="*/ 206189 h 1084730"/>
              <a:gd name="connsiteX72" fmla="*/ 600635 w 1586753"/>
              <a:gd name="connsiteY72" fmla="*/ 152400 h 1084730"/>
              <a:gd name="connsiteX73" fmla="*/ 582706 w 1586753"/>
              <a:gd name="connsiteY73" fmla="*/ 125506 h 1084730"/>
              <a:gd name="connsiteX74" fmla="*/ 537882 w 1586753"/>
              <a:gd name="connsiteY74" fmla="*/ 89648 h 1084730"/>
              <a:gd name="connsiteX75" fmla="*/ 519953 w 1586753"/>
              <a:gd name="connsiteY75" fmla="*/ 71718 h 1084730"/>
              <a:gd name="connsiteX76" fmla="*/ 466164 w 1586753"/>
              <a:gd name="connsiteY76" fmla="*/ 53789 h 1084730"/>
              <a:gd name="connsiteX77" fmla="*/ 412376 w 1586753"/>
              <a:gd name="connsiteY77" fmla="*/ 35859 h 1084730"/>
              <a:gd name="connsiteX78" fmla="*/ 394447 w 1586753"/>
              <a:gd name="connsiteY78" fmla="*/ 26895 h 108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586753" h="1084730">
                <a:moveTo>
                  <a:pt x="519953" y="62753"/>
                </a:moveTo>
                <a:cubicBezTo>
                  <a:pt x="502023" y="50800"/>
                  <a:pt x="481401" y="42133"/>
                  <a:pt x="466164" y="26895"/>
                </a:cubicBezTo>
                <a:cubicBezTo>
                  <a:pt x="460188" y="20918"/>
                  <a:pt x="455482" y="13314"/>
                  <a:pt x="448235" y="8965"/>
                </a:cubicBezTo>
                <a:cubicBezTo>
                  <a:pt x="440132" y="4103"/>
                  <a:pt x="430306" y="2988"/>
                  <a:pt x="421341" y="0"/>
                </a:cubicBezTo>
                <a:cubicBezTo>
                  <a:pt x="340659" y="2988"/>
                  <a:pt x="259874" y="3929"/>
                  <a:pt x="179294" y="8965"/>
                </a:cubicBezTo>
                <a:cubicBezTo>
                  <a:pt x="164086" y="9916"/>
                  <a:pt x="149344" y="14624"/>
                  <a:pt x="134470" y="17930"/>
                </a:cubicBezTo>
                <a:cubicBezTo>
                  <a:pt x="100704" y="25434"/>
                  <a:pt x="101664" y="25878"/>
                  <a:pt x="71717" y="35859"/>
                </a:cubicBezTo>
                <a:cubicBezTo>
                  <a:pt x="62752" y="41836"/>
                  <a:pt x="52442" y="46170"/>
                  <a:pt x="44823" y="53789"/>
                </a:cubicBezTo>
                <a:cubicBezTo>
                  <a:pt x="23515" y="75098"/>
                  <a:pt x="17840" y="107843"/>
                  <a:pt x="8964" y="134471"/>
                </a:cubicBezTo>
                <a:lnTo>
                  <a:pt x="0" y="161365"/>
                </a:lnTo>
                <a:cubicBezTo>
                  <a:pt x="2988" y="200212"/>
                  <a:pt x="2887" y="239421"/>
                  <a:pt x="8964" y="277906"/>
                </a:cubicBezTo>
                <a:cubicBezTo>
                  <a:pt x="13858" y="308900"/>
                  <a:pt x="25784" y="334791"/>
                  <a:pt x="44823" y="358589"/>
                </a:cubicBezTo>
                <a:cubicBezTo>
                  <a:pt x="50103" y="365189"/>
                  <a:pt x="55991" y="371447"/>
                  <a:pt x="62753" y="376518"/>
                </a:cubicBezTo>
                <a:cubicBezTo>
                  <a:pt x="79992" y="389447"/>
                  <a:pt x="96098" y="405563"/>
                  <a:pt x="116541" y="412377"/>
                </a:cubicBezTo>
                <a:cubicBezTo>
                  <a:pt x="125506" y="415365"/>
                  <a:pt x="134983" y="417116"/>
                  <a:pt x="143435" y="421342"/>
                </a:cubicBezTo>
                <a:cubicBezTo>
                  <a:pt x="212948" y="456099"/>
                  <a:pt x="129624" y="425702"/>
                  <a:pt x="197223" y="448236"/>
                </a:cubicBezTo>
                <a:cubicBezTo>
                  <a:pt x="228517" y="479528"/>
                  <a:pt x="207135" y="463492"/>
                  <a:pt x="268941" y="484095"/>
                </a:cubicBezTo>
                <a:lnTo>
                  <a:pt x="268941" y="484095"/>
                </a:lnTo>
                <a:cubicBezTo>
                  <a:pt x="303698" y="507266"/>
                  <a:pt x="285614" y="498617"/>
                  <a:pt x="322729" y="510989"/>
                </a:cubicBezTo>
                <a:cubicBezTo>
                  <a:pt x="331694" y="519954"/>
                  <a:pt x="339074" y="530850"/>
                  <a:pt x="349623" y="537883"/>
                </a:cubicBezTo>
                <a:cubicBezTo>
                  <a:pt x="419453" y="584437"/>
                  <a:pt x="338603" y="508936"/>
                  <a:pt x="394447" y="564777"/>
                </a:cubicBezTo>
                <a:cubicBezTo>
                  <a:pt x="400423" y="582706"/>
                  <a:pt x="399012" y="605201"/>
                  <a:pt x="412376" y="618565"/>
                </a:cubicBezTo>
                <a:cubicBezTo>
                  <a:pt x="418353" y="624542"/>
                  <a:pt x="425235" y="629733"/>
                  <a:pt x="430306" y="636495"/>
                </a:cubicBezTo>
                <a:cubicBezTo>
                  <a:pt x="443235" y="653734"/>
                  <a:pt x="450927" y="675047"/>
                  <a:pt x="466164" y="690283"/>
                </a:cubicBezTo>
                <a:cubicBezTo>
                  <a:pt x="518336" y="742452"/>
                  <a:pt x="443124" y="669588"/>
                  <a:pt x="510988" y="726142"/>
                </a:cubicBezTo>
                <a:cubicBezTo>
                  <a:pt x="520727" y="734258"/>
                  <a:pt x="528142" y="744920"/>
                  <a:pt x="537882" y="753036"/>
                </a:cubicBezTo>
                <a:cubicBezTo>
                  <a:pt x="561052" y="772344"/>
                  <a:pt x="564717" y="770945"/>
                  <a:pt x="591670" y="779930"/>
                </a:cubicBezTo>
                <a:cubicBezTo>
                  <a:pt x="597647" y="785906"/>
                  <a:pt x="602352" y="793511"/>
                  <a:pt x="609600" y="797859"/>
                </a:cubicBezTo>
                <a:cubicBezTo>
                  <a:pt x="629427" y="809755"/>
                  <a:pt x="687765" y="813875"/>
                  <a:pt x="699247" y="815789"/>
                </a:cubicBezTo>
                <a:cubicBezTo>
                  <a:pt x="721438" y="819487"/>
                  <a:pt x="757358" y="827269"/>
                  <a:pt x="779929" y="833718"/>
                </a:cubicBezTo>
                <a:cubicBezTo>
                  <a:pt x="789015" y="836314"/>
                  <a:pt x="797858" y="839695"/>
                  <a:pt x="806823" y="842683"/>
                </a:cubicBezTo>
                <a:cubicBezTo>
                  <a:pt x="862667" y="898524"/>
                  <a:pt x="781817" y="823023"/>
                  <a:pt x="851647" y="869577"/>
                </a:cubicBezTo>
                <a:cubicBezTo>
                  <a:pt x="862196" y="876610"/>
                  <a:pt x="868534" y="888687"/>
                  <a:pt x="878541" y="896471"/>
                </a:cubicBezTo>
                <a:cubicBezTo>
                  <a:pt x="895550" y="909701"/>
                  <a:pt x="914400" y="920377"/>
                  <a:pt x="932329" y="932330"/>
                </a:cubicBezTo>
                <a:cubicBezTo>
                  <a:pt x="941294" y="938306"/>
                  <a:pt x="951605" y="942641"/>
                  <a:pt x="959223" y="950259"/>
                </a:cubicBezTo>
                <a:cubicBezTo>
                  <a:pt x="975900" y="966936"/>
                  <a:pt x="981428" y="974809"/>
                  <a:pt x="1004047" y="986118"/>
                </a:cubicBezTo>
                <a:cubicBezTo>
                  <a:pt x="1012499" y="990344"/>
                  <a:pt x="1022489" y="990857"/>
                  <a:pt x="1030941" y="995083"/>
                </a:cubicBezTo>
                <a:cubicBezTo>
                  <a:pt x="1116179" y="1037702"/>
                  <a:pt x="972854" y="984684"/>
                  <a:pt x="1111623" y="1030942"/>
                </a:cubicBezTo>
                <a:cubicBezTo>
                  <a:pt x="1126078" y="1035761"/>
                  <a:pt x="1141573" y="1036601"/>
                  <a:pt x="1156447" y="1039906"/>
                </a:cubicBezTo>
                <a:cubicBezTo>
                  <a:pt x="1168475" y="1042579"/>
                  <a:pt x="1180459" y="1045486"/>
                  <a:pt x="1192306" y="1048871"/>
                </a:cubicBezTo>
                <a:cubicBezTo>
                  <a:pt x="1201392" y="1051467"/>
                  <a:pt x="1210748" y="1053610"/>
                  <a:pt x="1219200" y="1057836"/>
                </a:cubicBezTo>
                <a:cubicBezTo>
                  <a:pt x="1228837" y="1062654"/>
                  <a:pt x="1235410" y="1074371"/>
                  <a:pt x="1246094" y="1075765"/>
                </a:cubicBezTo>
                <a:cubicBezTo>
                  <a:pt x="1305431" y="1083505"/>
                  <a:pt x="1365623" y="1081742"/>
                  <a:pt x="1425388" y="1084730"/>
                </a:cubicBezTo>
                <a:cubicBezTo>
                  <a:pt x="1488740" y="1072059"/>
                  <a:pt x="1455760" y="1080582"/>
                  <a:pt x="1524000" y="1057836"/>
                </a:cubicBezTo>
                <a:cubicBezTo>
                  <a:pt x="1532965" y="1054848"/>
                  <a:pt x="1543031" y="1054113"/>
                  <a:pt x="1550894" y="1048871"/>
                </a:cubicBezTo>
                <a:lnTo>
                  <a:pt x="1577788" y="1030942"/>
                </a:lnTo>
                <a:cubicBezTo>
                  <a:pt x="1580776" y="1018989"/>
                  <a:pt x="1586753" y="1007404"/>
                  <a:pt x="1586753" y="995083"/>
                </a:cubicBezTo>
                <a:cubicBezTo>
                  <a:pt x="1586753" y="974511"/>
                  <a:pt x="1584168" y="909233"/>
                  <a:pt x="1568823" y="878542"/>
                </a:cubicBezTo>
                <a:cubicBezTo>
                  <a:pt x="1564005" y="868905"/>
                  <a:pt x="1555712" y="861285"/>
                  <a:pt x="1550894" y="851648"/>
                </a:cubicBezTo>
                <a:cubicBezTo>
                  <a:pt x="1546668" y="843196"/>
                  <a:pt x="1547832" y="832132"/>
                  <a:pt x="1541929" y="824753"/>
                </a:cubicBezTo>
                <a:cubicBezTo>
                  <a:pt x="1529291" y="808956"/>
                  <a:pt x="1505857" y="803764"/>
                  <a:pt x="1488141" y="797859"/>
                </a:cubicBezTo>
                <a:cubicBezTo>
                  <a:pt x="1447634" y="757354"/>
                  <a:pt x="1498830" y="803202"/>
                  <a:pt x="1416423" y="762000"/>
                </a:cubicBezTo>
                <a:cubicBezTo>
                  <a:pt x="1363658" y="735618"/>
                  <a:pt x="1393244" y="748298"/>
                  <a:pt x="1326776" y="726142"/>
                </a:cubicBezTo>
                <a:lnTo>
                  <a:pt x="1299882" y="717177"/>
                </a:lnTo>
                <a:lnTo>
                  <a:pt x="1272988" y="708212"/>
                </a:lnTo>
                <a:cubicBezTo>
                  <a:pt x="1237967" y="673193"/>
                  <a:pt x="1274714" y="704593"/>
                  <a:pt x="1228164" y="681318"/>
                </a:cubicBezTo>
                <a:cubicBezTo>
                  <a:pt x="1158651" y="646561"/>
                  <a:pt x="1241975" y="676958"/>
                  <a:pt x="1174376" y="654424"/>
                </a:cubicBezTo>
                <a:cubicBezTo>
                  <a:pt x="1150469" y="582705"/>
                  <a:pt x="1186330" y="666379"/>
                  <a:pt x="1138517" y="618565"/>
                </a:cubicBezTo>
                <a:cubicBezTo>
                  <a:pt x="1131835" y="611883"/>
                  <a:pt x="1134142" y="599931"/>
                  <a:pt x="1129553" y="591671"/>
                </a:cubicBezTo>
                <a:cubicBezTo>
                  <a:pt x="1119088" y="572834"/>
                  <a:pt x="1108931" y="553120"/>
                  <a:pt x="1093694" y="537883"/>
                </a:cubicBezTo>
                <a:lnTo>
                  <a:pt x="1048870" y="493059"/>
                </a:lnTo>
                <a:cubicBezTo>
                  <a:pt x="1029043" y="473232"/>
                  <a:pt x="1020045" y="460717"/>
                  <a:pt x="995082" y="448236"/>
                </a:cubicBezTo>
                <a:cubicBezTo>
                  <a:pt x="986630" y="444010"/>
                  <a:pt x="977153" y="442259"/>
                  <a:pt x="968188" y="439271"/>
                </a:cubicBezTo>
                <a:cubicBezTo>
                  <a:pt x="927961" y="399046"/>
                  <a:pt x="975735" y="441472"/>
                  <a:pt x="923364" y="412377"/>
                </a:cubicBezTo>
                <a:cubicBezTo>
                  <a:pt x="830888" y="361001"/>
                  <a:pt x="903536" y="387839"/>
                  <a:pt x="842682" y="367553"/>
                </a:cubicBezTo>
                <a:cubicBezTo>
                  <a:pt x="836706" y="358588"/>
                  <a:pt x="833166" y="347389"/>
                  <a:pt x="824753" y="340659"/>
                </a:cubicBezTo>
                <a:cubicBezTo>
                  <a:pt x="817374" y="334756"/>
                  <a:pt x="805961" y="336557"/>
                  <a:pt x="797858" y="331695"/>
                </a:cubicBezTo>
                <a:cubicBezTo>
                  <a:pt x="790610" y="327347"/>
                  <a:pt x="787176" y="318114"/>
                  <a:pt x="779929" y="313765"/>
                </a:cubicBezTo>
                <a:cubicBezTo>
                  <a:pt x="771826" y="308903"/>
                  <a:pt x="761487" y="309026"/>
                  <a:pt x="753035" y="304800"/>
                </a:cubicBezTo>
                <a:cubicBezTo>
                  <a:pt x="743398" y="299982"/>
                  <a:pt x="734321" y="293883"/>
                  <a:pt x="726141" y="286871"/>
                </a:cubicBezTo>
                <a:cubicBezTo>
                  <a:pt x="713306" y="275870"/>
                  <a:pt x="690282" y="251012"/>
                  <a:pt x="690282" y="251012"/>
                </a:cubicBezTo>
                <a:cubicBezTo>
                  <a:pt x="675200" y="205767"/>
                  <a:pt x="692269" y="238629"/>
                  <a:pt x="654423" y="206189"/>
                </a:cubicBezTo>
                <a:cubicBezTo>
                  <a:pt x="654407" y="206175"/>
                  <a:pt x="609607" y="161373"/>
                  <a:pt x="600635" y="152400"/>
                </a:cubicBezTo>
                <a:cubicBezTo>
                  <a:pt x="593017" y="144781"/>
                  <a:pt x="589437" y="133919"/>
                  <a:pt x="582706" y="125506"/>
                </a:cubicBezTo>
                <a:cubicBezTo>
                  <a:pt x="563466" y="101457"/>
                  <a:pt x="563766" y="110356"/>
                  <a:pt x="537882" y="89648"/>
                </a:cubicBezTo>
                <a:cubicBezTo>
                  <a:pt x="531282" y="84368"/>
                  <a:pt x="527513" y="75498"/>
                  <a:pt x="519953" y="71718"/>
                </a:cubicBezTo>
                <a:cubicBezTo>
                  <a:pt x="503049" y="63266"/>
                  <a:pt x="484094" y="59765"/>
                  <a:pt x="466164" y="53789"/>
                </a:cubicBezTo>
                <a:lnTo>
                  <a:pt x="412376" y="35859"/>
                </a:lnTo>
                <a:cubicBezTo>
                  <a:pt x="406037" y="33746"/>
                  <a:pt x="400423" y="29883"/>
                  <a:pt x="394447" y="26895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4315702" y="4674306"/>
            <a:ext cx="253298" cy="23341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5772168" y="4791013"/>
            <a:ext cx="545196" cy="49236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4" name="Straight Connector 213"/>
          <p:cNvCxnSpPr/>
          <p:nvPr/>
        </p:nvCxnSpPr>
        <p:spPr>
          <a:xfrm>
            <a:off x="6248400" y="6172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0" name="Group 229"/>
          <p:cNvGrpSpPr/>
          <p:nvPr/>
        </p:nvGrpSpPr>
        <p:grpSpPr>
          <a:xfrm>
            <a:off x="76200" y="4539343"/>
            <a:ext cx="7264859" cy="2207453"/>
            <a:chOff x="76200" y="4539343"/>
            <a:chExt cx="7264859" cy="2207453"/>
          </a:xfrm>
        </p:grpSpPr>
        <p:sp>
          <p:nvSpPr>
            <p:cNvPr id="233" name="Right Brace 232"/>
            <p:cNvSpPr/>
            <p:nvPr/>
          </p:nvSpPr>
          <p:spPr>
            <a:xfrm>
              <a:off x="6248400" y="5526740"/>
              <a:ext cx="381000" cy="569260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7" name="Picture 236" descr="Green Heterogeneity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81800" y="5562600"/>
              <a:ext cx="559259" cy="605384"/>
            </a:xfrm>
            <a:prstGeom prst="rect">
              <a:avLst/>
            </a:prstGeom>
          </p:spPr>
        </p:pic>
        <p:sp>
          <p:nvSpPr>
            <p:cNvPr id="195" name="Text Box 1188"/>
            <p:cNvSpPr txBox="1">
              <a:spLocks noChangeArrowheads="1"/>
            </p:cNvSpPr>
            <p:nvPr/>
          </p:nvSpPr>
          <p:spPr bwMode="auto">
            <a:xfrm>
              <a:off x="3886200" y="5388118"/>
              <a:ext cx="527698" cy="707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5" tIns="45718" rIns="91435" bIns="45718">
              <a:spAutoFit/>
            </a:bodyPr>
            <a:lstStyle/>
            <a:p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76200" y="5638800"/>
              <a:ext cx="2514600" cy="11079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Discrete Data Range </a:t>
              </a:r>
              <a:r>
                <a:rPr lang="en-US" sz="2200" b="1" i="1" dirty="0">
                  <a:latin typeface="Times New Roman" pitchFamily="18" charset="0"/>
                  <a:cs typeface="Times New Roman" pitchFamily="18" charset="0"/>
                </a:rPr>
                <a:t>below 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Screening Level</a:t>
              </a:r>
            </a:p>
          </p:txBody>
        </p:sp>
        <p:cxnSp>
          <p:nvCxnSpPr>
            <p:cNvPr id="187" name="Straight Arrow Connector 186"/>
            <p:cNvCxnSpPr/>
            <p:nvPr/>
          </p:nvCxnSpPr>
          <p:spPr>
            <a:xfrm flipV="1">
              <a:off x="2286000" y="5638804"/>
              <a:ext cx="1371600" cy="6095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Freeform 219"/>
            <p:cNvSpPr/>
            <p:nvPr/>
          </p:nvSpPr>
          <p:spPr>
            <a:xfrm>
              <a:off x="2351314" y="4539343"/>
              <a:ext cx="3935186" cy="1698171"/>
            </a:xfrm>
            <a:custGeom>
              <a:avLst/>
              <a:gdLst>
                <a:gd name="connsiteX0" fmla="*/ 0 w 3935186"/>
                <a:gd name="connsiteY0" fmla="*/ 0 h 1698171"/>
                <a:gd name="connsiteX1" fmla="*/ 212272 w 3935186"/>
                <a:gd name="connsiteY1" fmla="*/ 212271 h 1698171"/>
                <a:gd name="connsiteX2" fmla="*/ 277586 w 3935186"/>
                <a:gd name="connsiteY2" fmla="*/ 1698171 h 1698171"/>
                <a:gd name="connsiteX3" fmla="*/ 3935186 w 3935186"/>
                <a:gd name="connsiteY3" fmla="*/ 1665514 h 1698171"/>
                <a:gd name="connsiteX4" fmla="*/ 3918857 w 3935186"/>
                <a:gd name="connsiteY4" fmla="*/ 1436914 h 1698171"/>
                <a:gd name="connsiteX5" fmla="*/ 3804557 w 3935186"/>
                <a:gd name="connsiteY5" fmla="*/ 1322614 h 1698171"/>
                <a:gd name="connsiteX6" fmla="*/ 3771900 w 3935186"/>
                <a:gd name="connsiteY6" fmla="*/ 1191986 h 1698171"/>
                <a:gd name="connsiteX7" fmla="*/ 3804557 w 3935186"/>
                <a:gd name="connsiteY7" fmla="*/ 1077686 h 1698171"/>
                <a:gd name="connsiteX8" fmla="*/ 3820886 w 3935186"/>
                <a:gd name="connsiteY8" fmla="*/ 996043 h 1698171"/>
                <a:gd name="connsiteX9" fmla="*/ 3902529 w 3935186"/>
                <a:gd name="connsiteY9" fmla="*/ 865414 h 1698171"/>
                <a:gd name="connsiteX10" fmla="*/ 3559629 w 3935186"/>
                <a:gd name="connsiteY10" fmla="*/ 816428 h 1698171"/>
                <a:gd name="connsiteX11" fmla="*/ 2400300 w 3935186"/>
                <a:gd name="connsiteY11" fmla="*/ 767443 h 1698171"/>
                <a:gd name="connsiteX12" fmla="*/ 2057400 w 3935186"/>
                <a:gd name="connsiteY12" fmla="*/ 734786 h 1698171"/>
                <a:gd name="connsiteX13" fmla="*/ 1567543 w 3935186"/>
                <a:gd name="connsiteY13" fmla="*/ 653143 h 1698171"/>
                <a:gd name="connsiteX14" fmla="*/ 1208315 w 3935186"/>
                <a:gd name="connsiteY14" fmla="*/ 555171 h 1698171"/>
                <a:gd name="connsiteX15" fmla="*/ 767443 w 3935186"/>
                <a:gd name="connsiteY15" fmla="*/ 457200 h 1698171"/>
                <a:gd name="connsiteX16" fmla="*/ 326572 w 3935186"/>
                <a:gd name="connsiteY16" fmla="*/ 228600 h 1698171"/>
                <a:gd name="connsiteX17" fmla="*/ 0 w 3935186"/>
                <a:gd name="connsiteY17" fmla="*/ 0 h 169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35186" h="1698171">
                  <a:moveTo>
                    <a:pt x="0" y="0"/>
                  </a:moveTo>
                  <a:lnTo>
                    <a:pt x="212272" y="212271"/>
                  </a:lnTo>
                  <a:lnTo>
                    <a:pt x="277586" y="1698171"/>
                  </a:lnTo>
                  <a:lnTo>
                    <a:pt x="3935186" y="1665514"/>
                  </a:lnTo>
                  <a:lnTo>
                    <a:pt x="3918857" y="1436914"/>
                  </a:lnTo>
                  <a:lnTo>
                    <a:pt x="3804557" y="1322614"/>
                  </a:lnTo>
                  <a:lnTo>
                    <a:pt x="3771900" y="1191986"/>
                  </a:lnTo>
                  <a:lnTo>
                    <a:pt x="3804557" y="1077686"/>
                  </a:lnTo>
                  <a:lnTo>
                    <a:pt x="3820886" y="996043"/>
                  </a:lnTo>
                  <a:lnTo>
                    <a:pt x="3902529" y="865414"/>
                  </a:lnTo>
                  <a:lnTo>
                    <a:pt x="3559629" y="816428"/>
                  </a:lnTo>
                  <a:lnTo>
                    <a:pt x="2400300" y="767443"/>
                  </a:lnTo>
                  <a:lnTo>
                    <a:pt x="2057400" y="734786"/>
                  </a:lnTo>
                  <a:lnTo>
                    <a:pt x="1567543" y="653143"/>
                  </a:lnTo>
                  <a:lnTo>
                    <a:pt x="1208315" y="555171"/>
                  </a:lnTo>
                  <a:lnTo>
                    <a:pt x="767443" y="457200"/>
                  </a:lnTo>
                  <a:cubicBezTo>
                    <a:pt x="338108" y="226020"/>
                    <a:pt x="503626" y="228600"/>
                    <a:pt x="326572" y="228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635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3956958" y="2168604"/>
            <a:ext cx="4577442" cy="2631996"/>
            <a:chOff x="3956958" y="2168604"/>
            <a:chExt cx="4577442" cy="2631996"/>
          </a:xfrm>
        </p:grpSpPr>
        <p:sp>
          <p:nvSpPr>
            <p:cNvPr id="182" name="TextBox 181"/>
            <p:cNvSpPr txBox="1"/>
            <p:nvPr/>
          </p:nvSpPr>
          <p:spPr>
            <a:xfrm>
              <a:off x="6019800" y="2168604"/>
              <a:ext cx="25146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Discrete Data </a:t>
              </a:r>
              <a:r>
                <a:rPr lang="en-US" sz="2200" b="1" i="1" dirty="0">
                  <a:latin typeface="Times New Roman" pitchFamily="18" charset="0"/>
                  <a:cs typeface="Times New Roman" pitchFamily="18" charset="0"/>
                </a:rPr>
                <a:t>Above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Screening Level</a:t>
              </a:r>
            </a:p>
          </p:txBody>
        </p:sp>
        <p:cxnSp>
          <p:nvCxnSpPr>
            <p:cNvPr id="186" name="Straight Arrow Connector 185"/>
            <p:cNvCxnSpPr>
              <a:stCxn id="182" idx="2"/>
            </p:cNvCxnSpPr>
            <p:nvPr/>
          </p:nvCxnSpPr>
          <p:spPr>
            <a:xfrm flipH="1">
              <a:off x="5840092" y="3276600"/>
              <a:ext cx="1437008" cy="8126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Right Brace 230"/>
            <p:cNvSpPr/>
            <p:nvPr/>
          </p:nvSpPr>
          <p:spPr>
            <a:xfrm rot="703963">
              <a:off x="6592267" y="4247800"/>
              <a:ext cx="447192" cy="430184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8" name="Picture 237" descr="Red Heterogeneity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02944" y="4146281"/>
              <a:ext cx="598056" cy="654319"/>
            </a:xfrm>
            <a:prstGeom prst="rect">
              <a:avLst/>
            </a:prstGeom>
          </p:spPr>
        </p:pic>
        <p:sp>
          <p:nvSpPr>
            <p:cNvPr id="194" name="Text Box 1188"/>
            <p:cNvSpPr txBox="1">
              <a:spLocks noChangeArrowheads="1"/>
            </p:cNvSpPr>
            <p:nvPr/>
          </p:nvSpPr>
          <p:spPr bwMode="auto">
            <a:xfrm>
              <a:off x="5265104" y="3787918"/>
              <a:ext cx="554950" cy="707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5" tIns="45718" rIns="91435" bIns="45718">
              <a:spAutoFit/>
            </a:bodyPr>
            <a:lstStyle/>
            <a:p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3956958" y="3690257"/>
              <a:ext cx="2509156" cy="805543"/>
            </a:xfrm>
            <a:custGeom>
              <a:avLst/>
              <a:gdLst>
                <a:gd name="connsiteX0" fmla="*/ 0 w 2596242"/>
                <a:gd name="connsiteY0" fmla="*/ 48986 h 881743"/>
                <a:gd name="connsiteX1" fmla="*/ 440871 w 2596242"/>
                <a:gd name="connsiteY1" fmla="*/ 0 h 881743"/>
                <a:gd name="connsiteX2" fmla="*/ 2008414 w 2596242"/>
                <a:gd name="connsiteY2" fmla="*/ 0 h 881743"/>
                <a:gd name="connsiteX3" fmla="*/ 2596242 w 2596242"/>
                <a:gd name="connsiteY3" fmla="*/ 604157 h 881743"/>
                <a:gd name="connsiteX4" fmla="*/ 2579914 w 2596242"/>
                <a:gd name="connsiteY4" fmla="*/ 849086 h 881743"/>
                <a:gd name="connsiteX5" fmla="*/ 1845128 w 2596242"/>
                <a:gd name="connsiteY5" fmla="*/ 881743 h 881743"/>
                <a:gd name="connsiteX6" fmla="*/ 1191985 w 2596242"/>
                <a:gd name="connsiteY6" fmla="*/ 767443 h 881743"/>
                <a:gd name="connsiteX7" fmla="*/ 653142 w 2596242"/>
                <a:gd name="connsiteY7" fmla="*/ 751114 h 881743"/>
                <a:gd name="connsiteX8" fmla="*/ 440871 w 2596242"/>
                <a:gd name="connsiteY8" fmla="*/ 718457 h 881743"/>
                <a:gd name="connsiteX9" fmla="*/ 179614 w 2596242"/>
                <a:gd name="connsiteY9" fmla="*/ 538843 h 881743"/>
                <a:gd name="connsiteX10" fmla="*/ 0 w 2596242"/>
                <a:gd name="connsiteY10" fmla="*/ 48986 h 88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6242" h="881743">
                  <a:moveTo>
                    <a:pt x="0" y="48986"/>
                  </a:moveTo>
                  <a:lnTo>
                    <a:pt x="440871" y="0"/>
                  </a:lnTo>
                  <a:lnTo>
                    <a:pt x="2008414" y="0"/>
                  </a:lnTo>
                  <a:lnTo>
                    <a:pt x="2596242" y="604157"/>
                  </a:lnTo>
                  <a:lnTo>
                    <a:pt x="2579914" y="849086"/>
                  </a:lnTo>
                  <a:lnTo>
                    <a:pt x="1845128" y="881743"/>
                  </a:lnTo>
                  <a:lnTo>
                    <a:pt x="1191985" y="767443"/>
                  </a:lnTo>
                  <a:lnTo>
                    <a:pt x="653142" y="751114"/>
                  </a:lnTo>
                  <a:lnTo>
                    <a:pt x="440871" y="718457"/>
                  </a:lnTo>
                  <a:lnTo>
                    <a:pt x="179614" y="538843"/>
                  </a:lnTo>
                  <a:lnTo>
                    <a:pt x="0" y="48986"/>
                  </a:lnTo>
                  <a:close/>
                </a:path>
              </a:pathLst>
            </a:custGeom>
            <a:noFill/>
            <a:ln w="635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152400" y="2202359"/>
            <a:ext cx="7583580" cy="3343370"/>
            <a:chOff x="152400" y="2202359"/>
            <a:chExt cx="7583580" cy="3343370"/>
          </a:xfrm>
        </p:grpSpPr>
        <p:grpSp>
          <p:nvGrpSpPr>
            <p:cNvPr id="201" name="Group 200"/>
            <p:cNvGrpSpPr/>
            <p:nvPr/>
          </p:nvGrpSpPr>
          <p:grpSpPr>
            <a:xfrm>
              <a:off x="152400" y="2202359"/>
              <a:ext cx="7583580" cy="3343370"/>
              <a:chOff x="152400" y="2202359"/>
              <a:chExt cx="7583580" cy="3343370"/>
            </a:xfrm>
          </p:grpSpPr>
          <p:grpSp>
            <p:nvGrpSpPr>
              <p:cNvPr id="234" name="Group 233"/>
              <p:cNvGrpSpPr/>
              <p:nvPr/>
            </p:nvGrpSpPr>
            <p:grpSpPr>
              <a:xfrm>
                <a:off x="152400" y="3581400"/>
                <a:ext cx="7583580" cy="1964329"/>
                <a:chOff x="152400" y="3581400"/>
                <a:chExt cx="7583580" cy="1964329"/>
              </a:xfrm>
            </p:grpSpPr>
            <p:grpSp>
              <p:nvGrpSpPr>
                <p:cNvPr id="229" name="Group 228"/>
                <p:cNvGrpSpPr/>
                <p:nvPr/>
              </p:nvGrpSpPr>
              <p:grpSpPr>
                <a:xfrm>
                  <a:off x="152400" y="3657600"/>
                  <a:ext cx="7583580" cy="1888129"/>
                  <a:chOff x="152400" y="3657600"/>
                  <a:chExt cx="7583580" cy="1888129"/>
                </a:xfrm>
              </p:grpSpPr>
              <p:sp>
                <p:nvSpPr>
                  <p:cNvPr id="184" name="TextBox 183"/>
                  <p:cNvSpPr txBox="1"/>
                  <p:nvPr/>
                </p:nvSpPr>
                <p:spPr>
                  <a:xfrm>
                    <a:off x="152400" y="4437733"/>
                    <a:ext cx="2133600" cy="11079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200" b="1" dirty="0">
                        <a:latin typeface="Times New Roman" pitchFamily="18" charset="0"/>
                        <a:cs typeface="Times New Roman" pitchFamily="18" charset="0"/>
                      </a:rPr>
                      <a:t>Discrete Data Range </a:t>
                    </a:r>
                    <a:r>
                      <a:rPr lang="en-US" sz="2200" b="1" i="1" dirty="0">
                        <a:latin typeface="Times New Roman" pitchFamily="18" charset="0"/>
                        <a:cs typeface="Times New Roman" pitchFamily="18" charset="0"/>
                      </a:rPr>
                      <a:t>overlaps </a:t>
                    </a:r>
                    <a:r>
                      <a:rPr lang="en-US" sz="2200" b="1" dirty="0">
                        <a:latin typeface="Times New Roman" pitchFamily="18" charset="0"/>
                        <a:cs typeface="Times New Roman" pitchFamily="18" charset="0"/>
                      </a:rPr>
                      <a:t>Screening Level</a:t>
                    </a:r>
                  </a:p>
                </p:txBody>
              </p:sp>
              <p:cxnSp>
                <p:nvCxnSpPr>
                  <p:cNvPr id="190" name="Straight Arrow Connector 189"/>
                  <p:cNvCxnSpPr/>
                  <p:nvPr/>
                </p:nvCxnSpPr>
                <p:spPr>
                  <a:xfrm flipV="1">
                    <a:off x="2139043" y="4749974"/>
                    <a:ext cx="908957" cy="272143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3" name="Text Box 118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79304" y="4567539"/>
                    <a:ext cx="537316" cy="70788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1435" tIns="45718" rIns="91435" bIns="45718">
                    <a:spAutoFit/>
                  </a:bodyPr>
                  <a:lstStyle/>
                  <a:p>
                    <a:r>
                      <a:rPr lang="en-US" sz="4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B</a:t>
                    </a:r>
                  </a:p>
                </p:txBody>
              </p:sp>
              <p:sp>
                <p:nvSpPr>
                  <p:cNvPr id="232" name="Right Brace 231"/>
                  <p:cNvSpPr/>
                  <p:nvPr/>
                </p:nvSpPr>
                <p:spPr>
                  <a:xfrm rot="1131113">
                    <a:off x="6434934" y="4714114"/>
                    <a:ext cx="381000" cy="790973"/>
                  </a:xfrm>
                  <a:prstGeom prst="rightBrac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239" name="Picture 238" descr="Yellow Heterogeneity.jpg"/>
                  <p:cNvPicPr>
                    <a:picLocks noChangeAspect="1"/>
                  </p:cNvPicPr>
                  <p:nvPr/>
                </p:nvPicPr>
                <p:blipFill>
                  <a:blip r:embed="rId7" cstate="print"/>
                  <a:stretch>
                    <a:fillRect/>
                  </a:stretch>
                </p:blipFill>
                <p:spPr>
                  <a:xfrm>
                    <a:off x="7155562" y="4902374"/>
                    <a:ext cx="580418" cy="628452"/>
                  </a:xfrm>
                  <a:prstGeom prst="rect">
                    <a:avLst/>
                  </a:prstGeom>
                </p:spPr>
              </p:pic>
              <p:sp>
                <p:nvSpPr>
                  <p:cNvPr id="219" name="Freeform 218"/>
                  <p:cNvSpPr/>
                  <p:nvPr/>
                </p:nvSpPr>
                <p:spPr>
                  <a:xfrm>
                    <a:off x="2354962" y="3657600"/>
                    <a:ext cx="4198238" cy="1752599"/>
                  </a:xfrm>
                  <a:custGeom>
                    <a:avLst/>
                    <a:gdLst>
                      <a:gd name="connsiteX0" fmla="*/ 1559859 w 4078941"/>
                      <a:gd name="connsiteY0" fmla="*/ 0 h 1882588"/>
                      <a:gd name="connsiteX1" fmla="*/ 1676400 w 4078941"/>
                      <a:gd name="connsiteY1" fmla="*/ 367553 h 1882588"/>
                      <a:gd name="connsiteX2" fmla="*/ 1783977 w 4078941"/>
                      <a:gd name="connsiteY2" fmla="*/ 564776 h 1882588"/>
                      <a:gd name="connsiteX3" fmla="*/ 2052918 w 4078941"/>
                      <a:gd name="connsiteY3" fmla="*/ 708212 h 1882588"/>
                      <a:gd name="connsiteX4" fmla="*/ 2671482 w 4078941"/>
                      <a:gd name="connsiteY4" fmla="*/ 788894 h 1882588"/>
                      <a:gd name="connsiteX5" fmla="*/ 2895600 w 4078941"/>
                      <a:gd name="connsiteY5" fmla="*/ 815788 h 1882588"/>
                      <a:gd name="connsiteX6" fmla="*/ 3218329 w 4078941"/>
                      <a:gd name="connsiteY6" fmla="*/ 896471 h 1882588"/>
                      <a:gd name="connsiteX7" fmla="*/ 3585882 w 4078941"/>
                      <a:gd name="connsiteY7" fmla="*/ 887506 h 1882588"/>
                      <a:gd name="connsiteX8" fmla="*/ 3881718 w 4078941"/>
                      <a:gd name="connsiteY8" fmla="*/ 914400 h 1882588"/>
                      <a:gd name="connsiteX9" fmla="*/ 4034118 w 4078941"/>
                      <a:gd name="connsiteY9" fmla="*/ 914400 h 1882588"/>
                      <a:gd name="connsiteX10" fmla="*/ 4078941 w 4078941"/>
                      <a:gd name="connsiteY10" fmla="*/ 959223 h 1882588"/>
                      <a:gd name="connsiteX11" fmla="*/ 4034118 w 4078941"/>
                      <a:gd name="connsiteY11" fmla="*/ 1299882 h 1882588"/>
                      <a:gd name="connsiteX12" fmla="*/ 3935506 w 4078941"/>
                      <a:gd name="connsiteY12" fmla="*/ 1470212 h 1882588"/>
                      <a:gd name="connsiteX13" fmla="*/ 3756212 w 4078941"/>
                      <a:gd name="connsiteY13" fmla="*/ 1640541 h 1882588"/>
                      <a:gd name="connsiteX14" fmla="*/ 3693459 w 4078941"/>
                      <a:gd name="connsiteY14" fmla="*/ 1766047 h 1882588"/>
                      <a:gd name="connsiteX15" fmla="*/ 3630706 w 4078941"/>
                      <a:gd name="connsiteY15" fmla="*/ 1882588 h 1882588"/>
                      <a:gd name="connsiteX16" fmla="*/ 1828800 w 4078941"/>
                      <a:gd name="connsiteY16" fmla="*/ 1757082 h 1882588"/>
                      <a:gd name="connsiteX17" fmla="*/ 860612 w 4078941"/>
                      <a:gd name="connsiteY17" fmla="*/ 1515035 h 1882588"/>
                      <a:gd name="connsiteX18" fmla="*/ 251012 w 4078941"/>
                      <a:gd name="connsiteY18" fmla="*/ 1129553 h 1882588"/>
                      <a:gd name="connsiteX19" fmla="*/ 0 w 4078941"/>
                      <a:gd name="connsiteY19" fmla="*/ 914400 h 1882588"/>
                      <a:gd name="connsiteX20" fmla="*/ 8965 w 4078941"/>
                      <a:gd name="connsiteY20" fmla="*/ 394447 h 1882588"/>
                      <a:gd name="connsiteX21" fmla="*/ 528918 w 4078941"/>
                      <a:gd name="connsiteY21" fmla="*/ 268941 h 1882588"/>
                      <a:gd name="connsiteX22" fmla="*/ 923365 w 4078941"/>
                      <a:gd name="connsiteY22" fmla="*/ 242047 h 1882588"/>
                      <a:gd name="connsiteX23" fmla="*/ 1138518 w 4078941"/>
                      <a:gd name="connsiteY23" fmla="*/ 134471 h 1882588"/>
                      <a:gd name="connsiteX24" fmla="*/ 1434353 w 4078941"/>
                      <a:gd name="connsiteY24" fmla="*/ 35859 h 1882588"/>
                      <a:gd name="connsiteX25" fmla="*/ 1559859 w 4078941"/>
                      <a:gd name="connsiteY25" fmla="*/ 0 h 1882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078941" h="1882588">
                        <a:moveTo>
                          <a:pt x="1559859" y="0"/>
                        </a:moveTo>
                        <a:lnTo>
                          <a:pt x="1676400" y="367553"/>
                        </a:lnTo>
                        <a:lnTo>
                          <a:pt x="1783977" y="564776"/>
                        </a:lnTo>
                        <a:lnTo>
                          <a:pt x="2052918" y="708212"/>
                        </a:lnTo>
                        <a:lnTo>
                          <a:pt x="2671482" y="788894"/>
                        </a:lnTo>
                        <a:lnTo>
                          <a:pt x="2895600" y="815788"/>
                        </a:lnTo>
                        <a:lnTo>
                          <a:pt x="3218329" y="896471"/>
                        </a:lnTo>
                        <a:lnTo>
                          <a:pt x="3585882" y="887506"/>
                        </a:lnTo>
                        <a:lnTo>
                          <a:pt x="3881718" y="914400"/>
                        </a:lnTo>
                        <a:lnTo>
                          <a:pt x="4034118" y="914400"/>
                        </a:lnTo>
                        <a:lnTo>
                          <a:pt x="4078941" y="959223"/>
                        </a:lnTo>
                        <a:lnTo>
                          <a:pt x="4034118" y="1299882"/>
                        </a:lnTo>
                        <a:lnTo>
                          <a:pt x="3935506" y="1470212"/>
                        </a:lnTo>
                        <a:lnTo>
                          <a:pt x="3756212" y="1640541"/>
                        </a:lnTo>
                        <a:lnTo>
                          <a:pt x="3693459" y="1766047"/>
                        </a:lnTo>
                        <a:lnTo>
                          <a:pt x="3630706" y="1882588"/>
                        </a:lnTo>
                        <a:lnTo>
                          <a:pt x="1828800" y="1757082"/>
                        </a:lnTo>
                        <a:lnTo>
                          <a:pt x="860612" y="1515035"/>
                        </a:lnTo>
                        <a:lnTo>
                          <a:pt x="251012" y="1129553"/>
                        </a:lnTo>
                        <a:lnTo>
                          <a:pt x="0" y="914400"/>
                        </a:lnTo>
                        <a:lnTo>
                          <a:pt x="8965" y="394447"/>
                        </a:lnTo>
                        <a:lnTo>
                          <a:pt x="528918" y="268941"/>
                        </a:lnTo>
                        <a:lnTo>
                          <a:pt x="923365" y="242047"/>
                        </a:lnTo>
                        <a:lnTo>
                          <a:pt x="1138518" y="134471"/>
                        </a:lnTo>
                        <a:lnTo>
                          <a:pt x="1434353" y="35859"/>
                        </a:lnTo>
                        <a:lnTo>
                          <a:pt x="1559859" y="0"/>
                        </a:lnTo>
                        <a:close/>
                      </a:path>
                    </a:pathLst>
                  </a:custGeom>
                  <a:noFill/>
                  <a:ln w="63500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21" name="Freeform 220"/>
                <p:cNvSpPr/>
                <p:nvPr/>
              </p:nvSpPr>
              <p:spPr>
                <a:xfrm>
                  <a:off x="5861957" y="3608614"/>
                  <a:ext cx="1311012" cy="669472"/>
                </a:xfrm>
                <a:custGeom>
                  <a:avLst/>
                  <a:gdLst>
                    <a:gd name="connsiteX0" fmla="*/ 0 w 1245698"/>
                    <a:gd name="connsiteY0" fmla="*/ 16329 h 669472"/>
                    <a:gd name="connsiteX1" fmla="*/ 653143 w 1245698"/>
                    <a:gd name="connsiteY1" fmla="*/ 669472 h 669472"/>
                    <a:gd name="connsiteX2" fmla="*/ 734786 w 1245698"/>
                    <a:gd name="connsiteY2" fmla="*/ 538843 h 669472"/>
                    <a:gd name="connsiteX3" fmla="*/ 963386 w 1245698"/>
                    <a:gd name="connsiteY3" fmla="*/ 489857 h 669472"/>
                    <a:gd name="connsiteX4" fmla="*/ 1126672 w 1245698"/>
                    <a:gd name="connsiteY4" fmla="*/ 424543 h 669472"/>
                    <a:gd name="connsiteX5" fmla="*/ 1240972 w 1245698"/>
                    <a:gd name="connsiteY5" fmla="*/ 342900 h 669472"/>
                    <a:gd name="connsiteX6" fmla="*/ 1191986 w 1245698"/>
                    <a:gd name="connsiteY6" fmla="*/ 244929 h 669472"/>
                    <a:gd name="connsiteX7" fmla="*/ 702129 w 1245698"/>
                    <a:gd name="connsiteY7" fmla="*/ 0 h 669472"/>
                    <a:gd name="connsiteX8" fmla="*/ 555172 w 1245698"/>
                    <a:gd name="connsiteY8" fmla="*/ 16329 h 669472"/>
                    <a:gd name="connsiteX9" fmla="*/ 359229 w 1245698"/>
                    <a:gd name="connsiteY9" fmla="*/ 16329 h 669472"/>
                    <a:gd name="connsiteX10" fmla="*/ 0 w 1245698"/>
                    <a:gd name="connsiteY10" fmla="*/ 16329 h 6694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45698" h="669472">
                      <a:moveTo>
                        <a:pt x="0" y="16329"/>
                      </a:moveTo>
                      <a:lnTo>
                        <a:pt x="653143" y="669472"/>
                      </a:lnTo>
                      <a:lnTo>
                        <a:pt x="734786" y="538843"/>
                      </a:lnTo>
                      <a:lnTo>
                        <a:pt x="963386" y="489857"/>
                      </a:lnTo>
                      <a:lnTo>
                        <a:pt x="1126672" y="424543"/>
                      </a:lnTo>
                      <a:cubicBezTo>
                        <a:pt x="1245698" y="356529"/>
                        <a:pt x="1240972" y="403111"/>
                        <a:pt x="1240972" y="342900"/>
                      </a:cubicBezTo>
                      <a:cubicBezTo>
                        <a:pt x="1206594" y="239765"/>
                        <a:pt x="1242739" y="244929"/>
                        <a:pt x="1191986" y="244929"/>
                      </a:cubicBezTo>
                      <a:lnTo>
                        <a:pt x="702129" y="0"/>
                      </a:lnTo>
                      <a:lnTo>
                        <a:pt x="555172" y="16329"/>
                      </a:lnTo>
                      <a:lnTo>
                        <a:pt x="359229" y="16329"/>
                      </a:lnTo>
                      <a:lnTo>
                        <a:pt x="0" y="16329"/>
                      </a:lnTo>
                      <a:close/>
                    </a:path>
                  </a:pathLst>
                </a:custGeom>
                <a:noFill/>
                <a:ln w="6350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Text Box 1188"/>
                <p:cNvSpPr txBox="1">
                  <a:spLocks noChangeArrowheads="1"/>
                </p:cNvSpPr>
                <p:nvPr/>
              </p:nvSpPr>
              <p:spPr bwMode="auto">
                <a:xfrm>
                  <a:off x="6391216" y="3581400"/>
                  <a:ext cx="466784" cy="5847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1435" tIns="45718" rIns="91435" bIns="45718">
                  <a:spAutoFit/>
                </a:bodyPr>
                <a:lstStyle/>
                <a:p>
                  <a:r>
                    <a:rPr lang="en-US" sz="3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</a:t>
                  </a:r>
                </a:p>
              </p:txBody>
            </p:sp>
          </p:grpSp>
          <p:sp>
            <p:nvSpPr>
              <p:cNvPr id="196" name="TextBox 195"/>
              <p:cNvSpPr txBox="1"/>
              <p:nvPr/>
            </p:nvSpPr>
            <p:spPr>
              <a:xfrm>
                <a:off x="2514600" y="2202359"/>
                <a:ext cx="16764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>
                    <a:latin typeface="Times New Roman" pitchFamily="18" charset="0"/>
                    <a:cs typeface="Times New Roman" pitchFamily="18" charset="0"/>
                  </a:rPr>
                  <a:t>Artificial? Isolated</a:t>
                </a:r>
              </a:p>
              <a:p>
                <a:pPr algn="ctr"/>
                <a:r>
                  <a:rPr lang="en-US" sz="2200" b="1" dirty="0">
                    <a:latin typeface="Times New Roman" pitchFamily="18" charset="0"/>
                    <a:cs typeface="Times New Roman" pitchFamily="18" charset="0"/>
                  </a:rPr>
                  <a:t>“Hot Spots”</a:t>
                </a:r>
              </a:p>
            </p:txBody>
          </p:sp>
        </p:grpSp>
        <p:cxnSp>
          <p:nvCxnSpPr>
            <p:cNvPr id="198" name="Straight Arrow Connector 197"/>
            <p:cNvCxnSpPr>
              <a:stCxn id="196" idx="2"/>
              <a:endCxn id="49255" idx="5"/>
            </p:cNvCxnSpPr>
            <p:nvPr/>
          </p:nvCxnSpPr>
          <p:spPr>
            <a:xfrm>
              <a:off x="3352800" y="3310355"/>
              <a:ext cx="56736" cy="767168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629" y="4893828"/>
            <a:ext cx="1179667" cy="705435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218F6FB-2621-4B77-825E-8DE4F17DF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FE56-12F5-4B3D-B278-F4E081AA3F28}" type="slidenum">
              <a:rPr lang="en-US" smtClean="0"/>
              <a:t>39</a:t>
            </a:fld>
            <a:endParaRPr lang="en-US"/>
          </a:p>
        </p:txBody>
      </p:sp>
      <p:sp>
        <p:nvSpPr>
          <p:cNvPr id="203" name="Text Box 1192">
            <a:extLst>
              <a:ext uri="{FF2B5EF4-FFF2-40B4-BE49-F238E27FC236}">
                <a16:creationId xmlns:a16="http://schemas.microsoft.com/office/drawing/2014/main" id="{F20B3B84-5B70-4807-B057-39774FD24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444" y="958908"/>
            <a:ext cx="7475265" cy="132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marL="169854" indent="-169854">
              <a:buFont typeface="Arial" pitchFamily="34" charset="0"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Zone A: Any given small volume of soil above screening level;</a:t>
            </a:r>
          </a:p>
          <a:p>
            <a:pPr marL="169854" indent="-169854">
              <a:buFont typeface="Arial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Zone B: Any given small volume of soil could be above or below screening level – Primary cause of data error in decision making.</a:t>
            </a:r>
          </a:p>
          <a:p>
            <a:pPr marL="169854" indent="-169854">
              <a:buFont typeface="Arial" pitchFamily="34" charset="0"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Zone C: Any given small volume of soil below screening level;</a:t>
            </a:r>
          </a:p>
        </p:txBody>
      </p:sp>
    </p:spTree>
    <p:extLst>
      <p:ext uri="{BB962C8B-B14F-4D97-AF65-F5344CB8AC3E}">
        <p14:creationId xmlns:p14="http://schemas.microsoft.com/office/powerpoint/2010/main" val="223303563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683467" y="884509"/>
            <a:ext cx="6140472" cy="3252124"/>
            <a:chOff x="914400" y="990599"/>
            <a:chExt cx="7315200" cy="4116977"/>
          </a:xfrm>
        </p:grpSpPr>
        <p:pic>
          <p:nvPicPr>
            <p:cNvPr id="106" name="Picture 10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80"/>
            <a:stretch/>
          </p:blipFill>
          <p:spPr>
            <a:xfrm>
              <a:off x="914400" y="990599"/>
              <a:ext cx="7315200" cy="41169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49" name="Group 48"/>
            <p:cNvGrpSpPr/>
            <p:nvPr/>
          </p:nvGrpSpPr>
          <p:grpSpPr>
            <a:xfrm>
              <a:off x="4570142" y="3107761"/>
              <a:ext cx="2770305" cy="1140698"/>
              <a:chOff x="4570142" y="3107761"/>
              <a:chExt cx="2770305" cy="1140698"/>
            </a:xfrm>
          </p:grpSpPr>
          <p:sp>
            <p:nvSpPr>
              <p:cNvPr id="33" name="TextBox 32"/>
              <p:cNvSpPr txBox="1"/>
              <p:nvPr/>
            </p:nvSpPr>
            <p:spPr>
              <a:xfrm rot="20774522">
                <a:off x="4570142" y="3690944"/>
                <a:ext cx="388468" cy="557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/>
                <a:r>
                  <a:rPr lang="en-US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US" sz="1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 rot="20774522">
                <a:off x="4865785" y="3618557"/>
                <a:ext cx="388468" cy="557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/>
                <a:r>
                  <a:rPr lang="en-US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US" sz="1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 rot="20774522">
                <a:off x="5134971" y="3552648"/>
                <a:ext cx="388468" cy="557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/>
                <a:r>
                  <a:rPr lang="en-US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US" sz="1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 rot="20774522">
                <a:off x="5404157" y="3486739"/>
                <a:ext cx="388468" cy="557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/>
                <a:r>
                  <a:rPr lang="en-US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US" sz="1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rot="20774522">
                <a:off x="5673344" y="3420829"/>
                <a:ext cx="388468" cy="557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/>
                <a:r>
                  <a:rPr lang="en-US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US" sz="1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20774522">
                <a:off x="5942530" y="3354920"/>
                <a:ext cx="388468" cy="557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/>
                <a:r>
                  <a:rPr lang="en-US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US" sz="1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20774522">
                <a:off x="6211716" y="3289011"/>
                <a:ext cx="388468" cy="557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/>
                <a:r>
                  <a:rPr lang="en-US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US" sz="1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 rot="20774522">
                <a:off x="6480903" y="3223102"/>
                <a:ext cx="388468" cy="557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/>
                <a:r>
                  <a:rPr lang="en-US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US" sz="1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 rot="20774522">
                <a:off x="6750089" y="3157193"/>
                <a:ext cx="388468" cy="557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/>
                <a:r>
                  <a:rPr lang="en-US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US" sz="1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 rot="20774522">
                <a:off x="6951979" y="3107761"/>
                <a:ext cx="388468" cy="557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/>
                <a:r>
                  <a:rPr lang="en-US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US" sz="1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4367418" y="2841076"/>
              <a:ext cx="2503282" cy="1067123"/>
              <a:chOff x="4405464" y="2768612"/>
              <a:chExt cx="2563455" cy="1067123"/>
            </a:xfrm>
          </p:grpSpPr>
          <p:sp>
            <p:nvSpPr>
              <p:cNvPr id="47" name="TextBox 46"/>
              <p:cNvSpPr txBox="1"/>
              <p:nvPr/>
            </p:nvSpPr>
            <p:spPr>
              <a:xfrm rot="20774522">
                <a:off x="4405464" y="3309194"/>
                <a:ext cx="355612" cy="5265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/>
                <a:r>
                  <a:rPr lang="en-US" sz="11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US" sz="11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 rot="20774522">
                <a:off x="4703557" y="3236207"/>
                <a:ext cx="355612" cy="5265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/>
                <a:r>
                  <a:rPr lang="en-US" sz="11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US" sz="11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 rot="20774522">
                <a:off x="4949977" y="3175872"/>
                <a:ext cx="355612" cy="5265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/>
                <a:r>
                  <a:rPr lang="en-US" sz="11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US" sz="11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 rot="20774522">
                <a:off x="5196396" y="3115537"/>
                <a:ext cx="355612" cy="5265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/>
                <a:r>
                  <a:rPr lang="en-US" sz="11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US" sz="11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 rot="20774522">
                <a:off x="5442816" y="3055202"/>
                <a:ext cx="355612" cy="5265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/>
                <a:r>
                  <a:rPr lang="en-US" sz="11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US" sz="11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 rot="20774522">
                <a:off x="5689235" y="2994868"/>
                <a:ext cx="355612" cy="5265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/>
                <a:r>
                  <a:rPr lang="en-US" sz="11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US" sz="11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 rot="20774522">
                <a:off x="5935654" y="2934533"/>
                <a:ext cx="355612" cy="5265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/>
                <a:r>
                  <a:rPr lang="en-US" sz="11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US" sz="11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 rot="20774522">
                <a:off x="6182073" y="2874198"/>
                <a:ext cx="355612" cy="5265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/>
                <a:r>
                  <a:rPr lang="en-US" sz="11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US" sz="11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 rot="20774522">
                <a:off x="6428493" y="2813863"/>
                <a:ext cx="355612" cy="5265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/>
                <a:r>
                  <a:rPr lang="en-US" sz="11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US" sz="11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 rot="20774522">
                <a:off x="6613307" y="2768612"/>
                <a:ext cx="355612" cy="5265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/>
                <a:r>
                  <a:rPr lang="en-US" sz="11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US" sz="11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4221074" y="2590083"/>
              <a:ext cx="2148077" cy="966694"/>
              <a:chOff x="4354301" y="2507831"/>
              <a:chExt cx="2148077" cy="966694"/>
            </a:xfrm>
          </p:grpSpPr>
          <p:sp>
            <p:nvSpPr>
              <p:cNvPr id="66" name="TextBox 65"/>
              <p:cNvSpPr txBox="1"/>
              <p:nvPr/>
            </p:nvSpPr>
            <p:spPr>
              <a:xfrm rot="20774522">
                <a:off x="4354301" y="2963469"/>
                <a:ext cx="302271" cy="5110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/>
                <a:r>
                  <a:rPr lang="en-US" sz="10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US" sz="105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 rot="20774522">
                <a:off x="4576820" y="2905286"/>
                <a:ext cx="302271" cy="5110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/>
                <a:r>
                  <a:rPr lang="en-US" sz="10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US" sz="105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 rot="20774522">
                <a:off x="4786276" y="2854001"/>
                <a:ext cx="302271" cy="5110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/>
                <a:r>
                  <a:rPr lang="en-US" sz="10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US" sz="105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 rot="20774522">
                <a:off x="4995732" y="2802717"/>
                <a:ext cx="302271" cy="5110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/>
                <a:r>
                  <a:rPr lang="en-US" sz="10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US" sz="105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 rot="20774522">
                <a:off x="5205189" y="2751432"/>
                <a:ext cx="302271" cy="5110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/>
                <a:r>
                  <a:rPr lang="en-US" sz="10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US" sz="105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 rot="20774522">
                <a:off x="5414645" y="2700148"/>
                <a:ext cx="302271" cy="5110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/>
                <a:r>
                  <a:rPr lang="en-US" sz="10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US" sz="105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 rot="20774522">
                <a:off x="5624102" y="2648863"/>
                <a:ext cx="302271" cy="5110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/>
                <a:r>
                  <a:rPr lang="en-US" sz="10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US" sz="105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 rot="20774522">
                <a:off x="5833558" y="2597579"/>
                <a:ext cx="302271" cy="5110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/>
                <a:r>
                  <a:rPr lang="en-US" sz="10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US" sz="105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 rot="20774522">
                <a:off x="6043014" y="2546294"/>
                <a:ext cx="302271" cy="5110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/>
                <a:r>
                  <a:rPr lang="en-US" sz="10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US" sz="105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 rot="20774522">
                <a:off x="6200107" y="2507831"/>
                <a:ext cx="302271" cy="5110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/>
                <a:r>
                  <a:rPr lang="en-US" sz="10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US" sz="105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 rot="192147">
              <a:off x="4119288" y="2371157"/>
              <a:ext cx="1823174" cy="887368"/>
              <a:chOff x="4248726" y="2282776"/>
              <a:chExt cx="1929456" cy="902685"/>
            </a:xfrm>
          </p:grpSpPr>
          <p:sp>
            <p:nvSpPr>
              <p:cNvPr id="77" name="TextBox 76"/>
              <p:cNvSpPr txBox="1"/>
              <p:nvPr/>
            </p:nvSpPr>
            <p:spPr>
              <a:xfrm rot="20774522">
                <a:off x="4248726" y="2689893"/>
                <a:ext cx="266710" cy="495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/>
                <a:r>
                  <a:rPr lang="en-US" sz="1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US" sz="1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 rot="20774522">
                <a:off x="4479160" y="2633472"/>
                <a:ext cx="266710" cy="495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/>
                <a:r>
                  <a:rPr lang="en-US" sz="1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US" sz="1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 rot="20774522">
                <a:off x="4663975" y="2588221"/>
                <a:ext cx="266710" cy="495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/>
                <a:r>
                  <a:rPr lang="en-US" sz="1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US" sz="1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 rot="20774522">
                <a:off x="4848789" y="2542970"/>
                <a:ext cx="266710" cy="495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/>
                <a:r>
                  <a:rPr lang="en-US" sz="1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US" sz="1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 rot="20774522">
                <a:off x="5033603" y="2497719"/>
                <a:ext cx="266710" cy="495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/>
                <a:r>
                  <a:rPr lang="en-US" sz="1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US" sz="1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 rot="20774522">
                <a:off x="5218418" y="2452468"/>
                <a:ext cx="266710" cy="495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/>
                <a:r>
                  <a:rPr lang="en-US" sz="1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US" sz="1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 rot="20774522">
                <a:off x="5403232" y="2407217"/>
                <a:ext cx="266710" cy="495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/>
                <a:r>
                  <a:rPr lang="en-US" sz="1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US" sz="1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 rot="20774522">
                <a:off x="5588046" y="2361966"/>
                <a:ext cx="266710" cy="495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/>
                <a:r>
                  <a:rPr lang="en-US" sz="1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US" sz="1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 rot="20774522">
                <a:off x="5772861" y="2316715"/>
                <a:ext cx="266710" cy="495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/>
                <a:r>
                  <a:rPr lang="en-US" sz="1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US" sz="1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 rot="20774522">
                <a:off x="5911472" y="2282776"/>
                <a:ext cx="266710" cy="495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/>
                <a:r>
                  <a:rPr lang="en-US" sz="1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US" sz="1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 rot="303842">
              <a:off x="4001461" y="2171227"/>
              <a:ext cx="1652516" cy="958109"/>
              <a:chOff x="4212711" y="2120063"/>
              <a:chExt cx="1817510" cy="958109"/>
            </a:xfrm>
          </p:grpSpPr>
          <p:sp>
            <p:nvSpPr>
              <p:cNvPr id="88" name="TextBox 87"/>
              <p:cNvSpPr txBox="1"/>
              <p:nvPr/>
            </p:nvSpPr>
            <p:spPr>
              <a:xfrm rot="20667486">
                <a:off x="4212711" y="2504711"/>
                <a:ext cx="252407" cy="5734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/>
                <a:r>
                  <a:rPr lang="en-US" sz="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US" sz="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 rot="20667486">
                <a:off x="4429433" y="2451240"/>
                <a:ext cx="252407" cy="5734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/>
                <a:r>
                  <a:rPr lang="en-US" sz="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US" sz="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 rot="20667486">
                <a:off x="4597212" y="2409128"/>
                <a:ext cx="252407" cy="5734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/>
                <a:r>
                  <a:rPr lang="en-US" sz="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US" sz="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 rot="20667486">
                <a:off x="4779242" y="2365589"/>
                <a:ext cx="252407" cy="5734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/>
                <a:r>
                  <a:rPr lang="en-US" sz="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US" sz="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 rot="20667486">
                <a:off x="4936597" y="2324524"/>
                <a:ext cx="252407" cy="5734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/>
                <a:r>
                  <a:rPr lang="en-US" sz="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US" sz="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 rot="20667486">
                <a:off x="5111501" y="2281699"/>
                <a:ext cx="252407" cy="5734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/>
                <a:r>
                  <a:rPr lang="en-US" sz="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US" sz="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 rot="20667486">
                <a:off x="5296827" y="2237829"/>
                <a:ext cx="252407" cy="5734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/>
                <a:r>
                  <a:rPr lang="en-US" sz="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US" sz="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 rot="20667486">
                <a:off x="5471730" y="2195006"/>
                <a:ext cx="252407" cy="5734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/>
                <a:r>
                  <a:rPr lang="en-US" sz="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US" sz="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 rot="20667486">
                <a:off x="5631216" y="2152675"/>
                <a:ext cx="252407" cy="5734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/>
                <a:r>
                  <a:rPr lang="en-US" sz="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US" sz="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 rot="20667486">
                <a:off x="5777814" y="2120063"/>
                <a:ext cx="252407" cy="5734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/>
                <a:r>
                  <a:rPr lang="en-US" sz="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endParaRPr lang="en-US" sz="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cxnSp>
        <p:nvCxnSpPr>
          <p:cNvPr id="100" name="Straight Arrow Connector 99"/>
          <p:cNvCxnSpPr>
            <a:cxnSpLocks/>
            <a:stCxn id="115" idx="1"/>
          </p:cNvCxnSpPr>
          <p:nvPr/>
        </p:nvCxnSpPr>
        <p:spPr>
          <a:xfrm flipH="1">
            <a:off x="4489775" y="2250632"/>
            <a:ext cx="1136332" cy="20612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228600" y="1385019"/>
            <a:ext cx="1761879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Discrete</a:t>
            </a:r>
          </a:p>
          <a:p>
            <a:pPr algn="ctr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Sample</a:t>
            </a:r>
          </a:p>
          <a:p>
            <a:pPr algn="ctr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(100-200g)</a:t>
            </a:r>
          </a:p>
        </p:txBody>
      </p:sp>
      <p:pic>
        <p:nvPicPr>
          <p:cNvPr id="143" name="Picture 142">
            <a:extLst>
              <a:ext uri="{FF2B5EF4-FFF2-40B4-BE49-F238E27FC236}">
                <a16:creationId xmlns:a16="http://schemas.microsoft.com/office/drawing/2014/main" id="{7A66A036-39ED-4F3E-9B70-B338549F25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59" y="680138"/>
            <a:ext cx="646026" cy="5692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850" y="653301"/>
            <a:ext cx="1032443" cy="9430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7" name="Oval 116"/>
          <p:cNvSpPr/>
          <p:nvPr/>
        </p:nvSpPr>
        <p:spPr>
          <a:xfrm>
            <a:off x="2559949" y="2771884"/>
            <a:ext cx="157780" cy="1178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3793064" y="2146152"/>
            <a:ext cx="818673" cy="3160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DU-4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02D5D23-C1E3-4667-9BB5-EA485D4039A3}"/>
              </a:ext>
            </a:extLst>
          </p:cNvPr>
          <p:cNvSpPr txBox="1"/>
          <p:nvPr/>
        </p:nvSpPr>
        <p:spPr>
          <a:xfrm>
            <a:off x="2210381" y="2196916"/>
            <a:ext cx="818673" cy="3160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DU-3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02D5D23-C1E3-4667-9BB5-EA485D4039A3}"/>
              </a:ext>
            </a:extLst>
          </p:cNvPr>
          <p:cNvSpPr txBox="1"/>
          <p:nvPr/>
        </p:nvSpPr>
        <p:spPr>
          <a:xfrm>
            <a:off x="2240384" y="1653563"/>
            <a:ext cx="73147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DU-1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3206968" y="1536574"/>
            <a:ext cx="7456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DU-2</a:t>
            </a:r>
          </a:p>
        </p:txBody>
      </p:sp>
      <p:cxnSp>
        <p:nvCxnSpPr>
          <p:cNvPr id="87" name="Straight Arrow Connector 86"/>
          <p:cNvCxnSpPr>
            <a:cxnSpLocks/>
            <a:stCxn id="141" idx="2"/>
          </p:cNvCxnSpPr>
          <p:nvPr/>
        </p:nvCxnSpPr>
        <p:spPr>
          <a:xfrm>
            <a:off x="1109540" y="2493015"/>
            <a:ext cx="1402524" cy="27370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 rot="20927314">
            <a:off x="2235710" y="2604673"/>
            <a:ext cx="806558" cy="466913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02D5D23-C1E3-4667-9BB5-EA485D4039A3}"/>
              </a:ext>
            </a:extLst>
          </p:cNvPr>
          <p:cNvSpPr txBox="1"/>
          <p:nvPr/>
        </p:nvSpPr>
        <p:spPr>
          <a:xfrm>
            <a:off x="2535939" y="2424749"/>
            <a:ext cx="271626" cy="3160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02D5D23-C1E3-4667-9BB5-EA485D4039A3}"/>
              </a:ext>
            </a:extLst>
          </p:cNvPr>
          <p:cNvSpPr txBox="1"/>
          <p:nvPr/>
        </p:nvSpPr>
        <p:spPr>
          <a:xfrm>
            <a:off x="2556321" y="2898578"/>
            <a:ext cx="271626" cy="3160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626107" y="1696634"/>
            <a:ext cx="2601803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Multi Increment® Soil Sample (e.g., 50 increments, 1-2+kg)</a:t>
            </a:r>
          </a:p>
        </p:txBody>
      </p:sp>
      <p:sp>
        <p:nvSpPr>
          <p:cNvPr id="99" name="Slide Number Placeholder 9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E40B-72D5-4A18-96F4-47675C04B6F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16398" y="76200"/>
            <a:ext cx="827040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Terminology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17853" y="4191000"/>
            <a:ext cx="8839200" cy="29392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/>
            <a:r>
              <a:rPr lang="en-US" b="1" dirty="0">
                <a:latin typeface="Times New Roman" pitchFamily="18" charset="0"/>
                <a:cs typeface="Times New Roman" pitchFamily="18" charset="0"/>
              </a:rPr>
              <a:t>DU: Area/volume of soil or other media you would collect and test as a single mass/volume, if you could…;</a:t>
            </a:r>
          </a:p>
          <a:p>
            <a:pPr marL="342900"/>
            <a:r>
              <a:rPr lang="en-US" b="1" dirty="0">
                <a:latin typeface="Times New Roman" pitchFamily="18" charset="0"/>
                <a:cs typeface="Times New Roman" pitchFamily="18" charset="0"/>
              </a:rPr>
              <a:t>Discrete Sample (used since 1980s):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Collected from a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single point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within a targeted area (“single increment sample”);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Mass collected based on laboratory needs;</a:t>
            </a:r>
          </a:p>
          <a:p>
            <a:pPr marL="685800" lvl="1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# samples often based on budget.</a:t>
            </a:r>
          </a:p>
          <a:p>
            <a:pPr marL="342900"/>
            <a:r>
              <a:rPr lang="en-US" b="1" dirty="0">
                <a:latin typeface="Times New Roman" pitchFamily="18" charset="0"/>
                <a:cs typeface="Times New Roman" pitchFamily="18" charset="0"/>
              </a:rPr>
              <a:t>Multi Increment Sample (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Gy’s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Theory of Sampling):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Collected from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multiple points (“increments”)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within a targeted area (systematic random grid);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Mass and # of “increments” included in sample based on Gy’s sampling theory.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76836" y="3429000"/>
            <a:ext cx="452416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Always assessed based on the mean concentration for the DU as a whole.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D67FD4B3-582A-4722-BC87-791D8017A05A}"/>
              </a:ext>
            </a:extLst>
          </p:cNvPr>
          <p:cNvCxnSpPr>
            <a:cxnSpLocks/>
            <a:stCxn id="105" idx="2"/>
          </p:cNvCxnSpPr>
          <p:nvPr/>
        </p:nvCxnSpPr>
        <p:spPr>
          <a:xfrm flipH="1">
            <a:off x="2714180" y="1287546"/>
            <a:ext cx="1128779" cy="45557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CB5A899F-2B57-490B-99A4-A6C90D3A12A4}"/>
              </a:ext>
            </a:extLst>
          </p:cNvPr>
          <p:cNvCxnSpPr>
            <a:cxnSpLocks/>
            <a:endCxn id="124" idx="0"/>
          </p:cNvCxnSpPr>
          <p:nvPr/>
        </p:nvCxnSpPr>
        <p:spPr>
          <a:xfrm flipH="1">
            <a:off x="3579793" y="1298705"/>
            <a:ext cx="234224" cy="237869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202D5D23-C1E3-4667-9BB5-EA485D4039A3}"/>
              </a:ext>
            </a:extLst>
          </p:cNvPr>
          <p:cNvSpPr txBox="1"/>
          <p:nvPr/>
        </p:nvSpPr>
        <p:spPr>
          <a:xfrm>
            <a:off x="2199517" y="764326"/>
            <a:ext cx="328688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Decision Units</a:t>
            </a:r>
          </a:p>
        </p:txBody>
      </p:sp>
    </p:spTree>
    <p:extLst>
      <p:ext uri="{BB962C8B-B14F-4D97-AF65-F5344CB8AC3E}">
        <p14:creationId xmlns:p14="http://schemas.microsoft.com/office/powerpoint/2010/main" val="33203978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4" name="Straight Connector 213"/>
          <p:cNvCxnSpPr/>
          <p:nvPr/>
        </p:nvCxnSpPr>
        <p:spPr>
          <a:xfrm>
            <a:off x="6248400" y="6172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Rectangle 1026">
            <a:extLst>
              <a:ext uri="{FF2B5EF4-FFF2-40B4-BE49-F238E27FC236}">
                <a16:creationId xmlns:a16="http://schemas.microsoft.com/office/drawing/2014/main" id="{3A2EA54A-575F-48A8-987E-0546CF95E1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1"/>
            <a:ext cx="8229600" cy="609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>
                <a:latin typeface="Times New Roman" pitchFamily="18" charset="0"/>
              </a:rPr>
              <a:t>More Realistic Sample Data Resolution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848228-C835-477C-94AF-5E2AB5FBF20C}"/>
              </a:ext>
            </a:extLst>
          </p:cNvPr>
          <p:cNvGrpSpPr/>
          <p:nvPr/>
        </p:nvGrpSpPr>
        <p:grpSpPr>
          <a:xfrm>
            <a:off x="152400" y="2512242"/>
            <a:ext cx="8823896" cy="4227108"/>
            <a:chOff x="152400" y="2512242"/>
            <a:chExt cx="8823896" cy="4227108"/>
          </a:xfrm>
        </p:grpSpPr>
        <p:pic>
          <p:nvPicPr>
            <p:cNvPr id="227" name="Picture 166" descr="Arsenic XRF.jpg">
              <a:extLst>
                <a:ext uri="{FF2B5EF4-FFF2-40B4-BE49-F238E27FC236}">
                  <a16:creationId xmlns:a16="http://schemas.microsoft.com/office/drawing/2014/main" id="{2E2B6B68-72A3-4178-9794-300A513D0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0" y="3352801"/>
              <a:ext cx="4949870" cy="31048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78" name="Text Box 1188"/>
            <p:cNvSpPr txBox="1">
              <a:spLocks noChangeArrowheads="1"/>
            </p:cNvSpPr>
            <p:nvPr/>
          </p:nvSpPr>
          <p:spPr bwMode="auto">
            <a:xfrm>
              <a:off x="2556998" y="6400800"/>
              <a:ext cx="1710202" cy="338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5" tIns="45718" rIns="91435" bIns="45718">
              <a:spAutoFit/>
            </a:bodyPr>
            <a:lstStyle/>
            <a:p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For example only</a:t>
              </a: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6272" y="2590800"/>
              <a:ext cx="1872715" cy="1447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233" name="Right Brace 232"/>
            <p:cNvSpPr/>
            <p:nvPr/>
          </p:nvSpPr>
          <p:spPr>
            <a:xfrm>
              <a:off x="6248400" y="5526740"/>
              <a:ext cx="381000" cy="569260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7" name="Picture 236" descr="Green Heterogeneity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81800" y="5562600"/>
              <a:ext cx="559259" cy="605384"/>
            </a:xfrm>
            <a:prstGeom prst="rect">
              <a:avLst/>
            </a:prstGeom>
          </p:spPr>
        </p:pic>
        <p:sp>
          <p:nvSpPr>
            <p:cNvPr id="231" name="Right Brace 230"/>
            <p:cNvSpPr/>
            <p:nvPr/>
          </p:nvSpPr>
          <p:spPr>
            <a:xfrm rot="703963">
              <a:off x="6592267" y="4247800"/>
              <a:ext cx="447192" cy="430184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8" name="Picture 237" descr="Red Heterogeneity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02944" y="4146281"/>
              <a:ext cx="598056" cy="654319"/>
            </a:xfrm>
            <a:prstGeom prst="rect">
              <a:avLst/>
            </a:prstGeom>
          </p:spPr>
        </p:pic>
        <p:sp>
          <p:nvSpPr>
            <p:cNvPr id="232" name="Right Brace 231"/>
            <p:cNvSpPr/>
            <p:nvPr/>
          </p:nvSpPr>
          <p:spPr>
            <a:xfrm rot="1131113">
              <a:off x="6434934" y="4714114"/>
              <a:ext cx="381000" cy="790973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9" name="Picture 238" descr="Yellow Heterogeneity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55562" y="4902374"/>
              <a:ext cx="580418" cy="62845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6629" y="4893828"/>
              <a:ext cx="1179667" cy="705435"/>
            </a:xfrm>
            <a:prstGeom prst="rect">
              <a:avLst/>
            </a:prstGeom>
          </p:spPr>
        </p:pic>
        <p:sp>
          <p:nvSpPr>
            <p:cNvPr id="212" name="Freeform 205">
              <a:extLst>
                <a:ext uri="{FF2B5EF4-FFF2-40B4-BE49-F238E27FC236}">
                  <a16:creationId xmlns:a16="http://schemas.microsoft.com/office/drawing/2014/main" id="{DDFAC065-9A53-4A8E-B768-E75392E74682}"/>
                </a:ext>
              </a:extLst>
            </p:cNvPr>
            <p:cNvSpPr/>
            <p:nvPr/>
          </p:nvSpPr>
          <p:spPr>
            <a:xfrm>
              <a:off x="3956958" y="3690257"/>
              <a:ext cx="2509156" cy="805543"/>
            </a:xfrm>
            <a:custGeom>
              <a:avLst/>
              <a:gdLst>
                <a:gd name="connsiteX0" fmla="*/ 0 w 2596242"/>
                <a:gd name="connsiteY0" fmla="*/ 48986 h 881743"/>
                <a:gd name="connsiteX1" fmla="*/ 440871 w 2596242"/>
                <a:gd name="connsiteY1" fmla="*/ 0 h 881743"/>
                <a:gd name="connsiteX2" fmla="*/ 2008414 w 2596242"/>
                <a:gd name="connsiteY2" fmla="*/ 0 h 881743"/>
                <a:gd name="connsiteX3" fmla="*/ 2596242 w 2596242"/>
                <a:gd name="connsiteY3" fmla="*/ 604157 h 881743"/>
                <a:gd name="connsiteX4" fmla="*/ 2579914 w 2596242"/>
                <a:gd name="connsiteY4" fmla="*/ 849086 h 881743"/>
                <a:gd name="connsiteX5" fmla="*/ 1845128 w 2596242"/>
                <a:gd name="connsiteY5" fmla="*/ 881743 h 881743"/>
                <a:gd name="connsiteX6" fmla="*/ 1191985 w 2596242"/>
                <a:gd name="connsiteY6" fmla="*/ 767443 h 881743"/>
                <a:gd name="connsiteX7" fmla="*/ 653142 w 2596242"/>
                <a:gd name="connsiteY7" fmla="*/ 751114 h 881743"/>
                <a:gd name="connsiteX8" fmla="*/ 440871 w 2596242"/>
                <a:gd name="connsiteY8" fmla="*/ 718457 h 881743"/>
                <a:gd name="connsiteX9" fmla="*/ 179614 w 2596242"/>
                <a:gd name="connsiteY9" fmla="*/ 538843 h 881743"/>
                <a:gd name="connsiteX10" fmla="*/ 0 w 2596242"/>
                <a:gd name="connsiteY10" fmla="*/ 48986 h 88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6242" h="881743">
                  <a:moveTo>
                    <a:pt x="0" y="48986"/>
                  </a:moveTo>
                  <a:lnTo>
                    <a:pt x="440871" y="0"/>
                  </a:lnTo>
                  <a:lnTo>
                    <a:pt x="2008414" y="0"/>
                  </a:lnTo>
                  <a:lnTo>
                    <a:pt x="2596242" y="604157"/>
                  </a:lnTo>
                  <a:lnTo>
                    <a:pt x="2579914" y="849086"/>
                  </a:lnTo>
                  <a:lnTo>
                    <a:pt x="1845128" y="881743"/>
                  </a:lnTo>
                  <a:lnTo>
                    <a:pt x="1191985" y="767443"/>
                  </a:lnTo>
                  <a:lnTo>
                    <a:pt x="653142" y="751114"/>
                  </a:lnTo>
                  <a:lnTo>
                    <a:pt x="440871" y="718457"/>
                  </a:lnTo>
                  <a:lnTo>
                    <a:pt x="179614" y="538843"/>
                  </a:lnTo>
                  <a:lnTo>
                    <a:pt x="0" y="48986"/>
                  </a:lnTo>
                  <a:close/>
                </a:path>
              </a:pathLst>
            </a:custGeom>
            <a:solidFill>
              <a:srgbClr val="FF0000"/>
            </a:solidFill>
            <a:ln w="635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173">
              <a:extLst>
                <a:ext uri="{FF2B5EF4-FFF2-40B4-BE49-F238E27FC236}">
                  <a16:creationId xmlns:a16="http://schemas.microsoft.com/office/drawing/2014/main" id="{C15864F7-E671-49CB-B4B2-BB6B8B9DAB9E}"/>
                </a:ext>
              </a:extLst>
            </p:cNvPr>
            <p:cNvSpPr/>
            <p:nvPr/>
          </p:nvSpPr>
          <p:spPr>
            <a:xfrm>
              <a:off x="2354962" y="3657600"/>
              <a:ext cx="4198238" cy="1752599"/>
            </a:xfrm>
            <a:custGeom>
              <a:avLst/>
              <a:gdLst>
                <a:gd name="connsiteX0" fmla="*/ 1559859 w 4078941"/>
                <a:gd name="connsiteY0" fmla="*/ 0 h 1882588"/>
                <a:gd name="connsiteX1" fmla="*/ 1676400 w 4078941"/>
                <a:gd name="connsiteY1" fmla="*/ 367553 h 1882588"/>
                <a:gd name="connsiteX2" fmla="*/ 1783977 w 4078941"/>
                <a:gd name="connsiteY2" fmla="*/ 564776 h 1882588"/>
                <a:gd name="connsiteX3" fmla="*/ 2052918 w 4078941"/>
                <a:gd name="connsiteY3" fmla="*/ 708212 h 1882588"/>
                <a:gd name="connsiteX4" fmla="*/ 2671482 w 4078941"/>
                <a:gd name="connsiteY4" fmla="*/ 788894 h 1882588"/>
                <a:gd name="connsiteX5" fmla="*/ 2895600 w 4078941"/>
                <a:gd name="connsiteY5" fmla="*/ 815788 h 1882588"/>
                <a:gd name="connsiteX6" fmla="*/ 3218329 w 4078941"/>
                <a:gd name="connsiteY6" fmla="*/ 896471 h 1882588"/>
                <a:gd name="connsiteX7" fmla="*/ 3585882 w 4078941"/>
                <a:gd name="connsiteY7" fmla="*/ 887506 h 1882588"/>
                <a:gd name="connsiteX8" fmla="*/ 3881718 w 4078941"/>
                <a:gd name="connsiteY8" fmla="*/ 914400 h 1882588"/>
                <a:gd name="connsiteX9" fmla="*/ 4034118 w 4078941"/>
                <a:gd name="connsiteY9" fmla="*/ 914400 h 1882588"/>
                <a:gd name="connsiteX10" fmla="*/ 4078941 w 4078941"/>
                <a:gd name="connsiteY10" fmla="*/ 959223 h 1882588"/>
                <a:gd name="connsiteX11" fmla="*/ 4034118 w 4078941"/>
                <a:gd name="connsiteY11" fmla="*/ 1299882 h 1882588"/>
                <a:gd name="connsiteX12" fmla="*/ 3935506 w 4078941"/>
                <a:gd name="connsiteY12" fmla="*/ 1470212 h 1882588"/>
                <a:gd name="connsiteX13" fmla="*/ 3756212 w 4078941"/>
                <a:gd name="connsiteY13" fmla="*/ 1640541 h 1882588"/>
                <a:gd name="connsiteX14" fmla="*/ 3693459 w 4078941"/>
                <a:gd name="connsiteY14" fmla="*/ 1766047 h 1882588"/>
                <a:gd name="connsiteX15" fmla="*/ 3630706 w 4078941"/>
                <a:gd name="connsiteY15" fmla="*/ 1882588 h 1882588"/>
                <a:gd name="connsiteX16" fmla="*/ 1828800 w 4078941"/>
                <a:gd name="connsiteY16" fmla="*/ 1757082 h 1882588"/>
                <a:gd name="connsiteX17" fmla="*/ 860612 w 4078941"/>
                <a:gd name="connsiteY17" fmla="*/ 1515035 h 1882588"/>
                <a:gd name="connsiteX18" fmla="*/ 251012 w 4078941"/>
                <a:gd name="connsiteY18" fmla="*/ 1129553 h 1882588"/>
                <a:gd name="connsiteX19" fmla="*/ 0 w 4078941"/>
                <a:gd name="connsiteY19" fmla="*/ 914400 h 1882588"/>
                <a:gd name="connsiteX20" fmla="*/ 8965 w 4078941"/>
                <a:gd name="connsiteY20" fmla="*/ 394447 h 1882588"/>
                <a:gd name="connsiteX21" fmla="*/ 528918 w 4078941"/>
                <a:gd name="connsiteY21" fmla="*/ 268941 h 1882588"/>
                <a:gd name="connsiteX22" fmla="*/ 923365 w 4078941"/>
                <a:gd name="connsiteY22" fmla="*/ 242047 h 1882588"/>
                <a:gd name="connsiteX23" fmla="*/ 1138518 w 4078941"/>
                <a:gd name="connsiteY23" fmla="*/ 134471 h 1882588"/>
                <a:gd name="connsiteX24" fmla="*/ 1434353 w 4078941"/>
                <a:gd name="connsiteY24" fmla="*/ 35859 h 1882588"/>
                <a:gd name="connsiteX25" fmla="*/ 1559859 w 4078941"/>
                <a:gd name="connsiteY25" fmla="*/ 0 h 188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078941" h="1882588">
                  <a:moveTo>
                    <a:pt x="1559859" y="0"/>
                  </a:moveTo>
                  <a:lnTo>
                    <a:pt x="1676400" y="367553"/>
                  </a:lnTo>
                  <a:lnTo>
                    <a:pt x="1783977" y="564776"/>
                  </a:lnTo>
                  <a:lnTo>
                    <a:pt x="2052918" y="708212"/>
                  </a:lnTo>
                  <a:lnTo>
                    <a:pt x="2671482" y="788894"/>
                  </a:lnTo>
                  <a:lnTo>
                    <a:pt x="2895600" y="815788"/>
                  </a:lnTo>
                  <a:lnTo>
                    <a:pt x="3218329" y="896471"/>
                  </a:lnTo>
                  <a:lnTo>
                    <a:pt x="3585882" y="887506"/>
                  </a:lnTo>
                  <a:lnTo>
                    <a:pt x="3881718" y="914400"/>
                  </a:lnTo>
                  <a:lnTo>
                    <a:pt x="4034118" y="914400"/>
                  </a:lnTo>
                  <a:lnTo>
                    <a:pt x="4078941" y="959223"/>
                  </a:lnTo>
                  <a:lnTo>
                    <a:pt x="4034118" y="1299882"/>
                  </a:lnTo>
                  <a:lnTo>
                    <a:pt x="3935506" y="1470212"/>
                  </a:lnTo>
                  <a:lnTo>
                    <a:pt x="3756212" y="1640541"/>
                  </a:lnTo>
                  <a:lnTo>
                    <a:pt x="3693459" y="1766047"/>
                  </a:lnTo>
                  <a:lnTo>
                    <a:pt x="3630706" y="1882588"/>
                  </a:lnTo>
                  <a:lnTo>
                    <a:pt x="1828800" y="1757082"/>
                  </a:lnTo>
                  <a:lnTo>
                    <a:pt x="860612" y="1515035"/>
                  </a:lnTo>
                  <a:lnTo>
                    <a:pt x="251012" y="1129553"/>
                  </a:lnTo>
                  <a:lnTo>
                    <a:pt x="0" y="914400"/>
                  </a:lnTo>
                  <a:lnTo>
                    <a:pt x="8965" y="394447"/>
                  </a:lnTo>
                  <a:lnTo>
                    <a:pt x="528918" y="268941"/>
                  </a:lnTo>
                  <a:lnTo>
                    <a:pt x="923365" y="242047"/>
                  </a:lnTo>
                  <a:lnTo>
                    <a:pt x="1138518" y="134471"/>
                  </a:lnTo>
                  <a:lnTo>
                    <a:pt x="1434353" y="35859"/>
                  </a:lnTo>
                  <a:lnTo>
                    <a:pt x="1559859" y="0"/>
                  </a:lnTo>
                  <a:close/>
                </a:path>
              </a:pathLst>
            </a:custGeom>
            <a:solidFill>
              <a:srgbClr val="FFFF00"/>
            </a:solidFill>
            <a:ln w="635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Freeform 197">
              <a:extLst>
                <a:ext uri="{FF2B5EF4-FFF2-40B4-BE49-F238E27FC236}">
                  <a16:creationId xmlns:a16="http://schemas.microsoft.com/office/drawing/2014/main" id="{66FA366B-7A6C-4212-BEC6-8E02D0F4D616}"/>
                </a:ext>
              </a:extLst>
            </p:cNvPr>
            <p:cNvSpPr/>
            <p:nvPr/>
          </p:nvSpPr>
          <p:spPr>
            <a:xfrm>
              <a:off x="2351314" y="4539343"/>
              <a:ext cx="3935186" cy="1698171"/>
            </a:xfrm>
            <a:custGeom>
              <a:avLst/>
              <a:gdLst>
                <a:gd name="connsiteX0" fmla="*/ 0 w 3935186"/>
                <a:gd name="connsiteY0" fmla="*/ 0 h 1698171"/>
                <a:gd name="connsiteX1" fmla="*/ 212272 w 3935186"/>
                <a:gd name="connsiteY1" fmla="*/ 212271 h 1698171"/>
                <a:gd name="connsiteX2" fmla="*/ 277586 w 3935186"/>
                <a:gd name="connsiteY2" fmla="*/ 1698171 h 1698171"/>
                <a:gd name="connsiteX3" fmla="*/ 3935186 w 3935186"/>
                <a:gd name="connsiteY3" fmla="*/ 1665514 h 1698171"/>
                <a:gd name="connsiteX4" fmla="*/ 3918857 w 3935186"/>
                <a:gd name="connsiteY4" fmla="*/ 1436914 h 1698171"/>
                <a:gd name="connsiteX5" fmla="*/ 3804557 w 3935186"/>
                <a:gd name="connsiteY5" fmla="*/ 1322614 h 1698171"/>
                <a:gd name="connsiteX6" fmla="*/ 3771900 w 3935186"/>
                <a:gd name="connsiteY6" fmla="*/ 1191986 h 1698171"/>
                <a:gd name="connsiteX7" fmla="*/ 3804557 w 3935186"/>
                <a:gd name="connsiteY7" fmla="*/ 1077686 h 1698171"/>
                <a:gd name="connsiteX8" fmla="*/ 3820886 w 3935186"/>
                <a:gd name="connsiteY8" fmla="*/ 996043 h 1698171"/>
                <a:gd name="connsiteX9" fmla="*/ 3902529 w 3935186"/>
                <a:gd name="connsiteY9" fmla="*/ 865414 h 1698171"/>
                <a:gd name="connsiteX10" fmla="*/ 3559629 w 3935186"/>
                <a:gd name="connsiteY10" fmla="*/ 816428 h 1698171"/>
                <a:gd name="connsiteX11" fmla="*/ 2400300 w 3935186"/>
                <a:gd name="connsiteY11" fmla="*/ 767443 h 1698171"/>
                <a:gd name="connsiteX12" fmla="*/ 2057400 w 3935186"/>
                <a:gd name="connsiteY12" fmla="*/ 734786 h 1698171"/>
                <a:gd name="connsiteX13" fmla="*/ 1567543 w 3935186"/>
                <a:gd name="connsiteY13" fmla="*/ 653143 h 1698171"/>
                <a:gd name="connsiteX14" fmla="*/ 1208315 w 3935186"/>
                <a:gd name="connsiteY14" fmla="*/ 555171 h 1698171"/>
                <a:gd name="connsiteX15" fmla="*/ 767443 w 3935186"/>
                <a:gd name="connsiteY15" fmla="*/ 457200 h 1698171"/>
                <a:gd name="connsiteX16" fmla="*/ 326572 w 3935186"/>
                <a:gd name="connsiteY16" fmla="*/ 228600 h 1698171"/>
                <a:gd name="connsiteX17" fmla="*/ 0 w 3935186"/>
                <a:gd name="connsiteY17" fmla="*/ 0 h 169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35186" h="1698171">
                  <a:moveTo>
                    <a:pt x="0" y="0"/>
                  </a:moveTo>
                  <a:lnTo>
                    <a:pt x="212272" y="212271"/>
                  </a:lnTo>
                  <a:lnTo>
                    <a:pt x="277586" y="1698171"/>
                  </a:lnTo>
                  <a:lnTo>
                    <a:pt x="3935186" y="1665514"/>
                  </a:lnTo>
                  <a:lnTo>
                    <a:pt x="3918857" y="1436914"/>
                  </a:lnTo>
                  <a:lnTo>
                    <a:pt x="3804557" y="1322614"/>
                  </a:lnTo>
                  <a:lnTo>
                    <a:pt x="3771900" y="1191986"/>
                  </a:lnTo>
                  <a:lnTo>
                    <a:pt x="3804557" y="1077686"/>
                  </a:lnTo>
                  <a:lnTo>
                    <a:pt x="3820886" y="996043"/>
                  </a:lnTo>
                  <a:lnTo>
                    <a:pt x="3902529" y="865414"/>
                  </a:lnTo>
                  <a:lnTo>
                    <a:pt x="3559629" y="816428"/>
                  </a:lnTo>
                  <a:lnTo>
                    <a:pt x="2400300" y="767443"/>
                  </a:lnTo>
                  <a:lnTo>
                    <a:pt x="2057400" y="734786"/>
                  </a:lnTo>
                  <a:lnTo>
                    <a:pt x="1567543" y="653143"/>
                  </a:lnTo>
                  <a:lnTo>
                    <a:pt x="1208315" y="555171"/>
                  </a:lnTo>
                  <a:lnTo>
                    <a:pt x="767443" y="457200"/>
                  </a:lnTo>
                  <a:cubicBezTo>
                    <a:pt x="338108" y="226020"/>
                    <a:pt x="503626" y="228600"/>
                    <a:pt x="326572" y="22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 w="635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Freeform 198">
              <a:extLst>
                <a:ext uri="{FF2B5EF4-FFF2-40B4-BE49-F238E27FC236}">
                  <a16:creationId xmlns:a16="http://schemas.microsoft.com/office/drawing/2014/main" id="{2DEAA6E7-B19A-4325-B8D7-390975592C54}"/>
                </a:ext>
              </a:extLst>
            </p:cNvPr>
            <p:cNvSpPr/>
            <p:nvPr/>
          </p:nvSpPr>
          <p:spPr>
            <a:xfrm>
              <a:off x="5927271" y="3608614"/>
              <a:ext cx="1245698" cy="669472"/>
            </a:xfrm>
            <a:custGeom>
              <a:avLst/>
              <a:gdLst>
                <a:gd name="connsiteX0" fmla="*/ 0 w 1245698"/>
                <a:gd name="connsiteY0" fmla="*/ 16329 h 669472"/>
                <a:gd name="connsiteX1" fmla="*/ 653143 w 1245698"/>
                <a:gd name="connsiteY1" fmla="*/ 669472 h 669472"/>
                <a:gd name="connsiteX2" fmla="*/ 734786 w 1245698"/>
                <a:gd name="connsiteY2" fmla="*/ 538843 h 669472"/>
                <a:gd name="connsiteX3" fmla="*/ 963386 w 1245698"/>
                <a:gd name="connsiteY3" fmla="*/ 489857 h 669472"/>
                <a:gd name="connsiteX4" fmla="*/ 1126672 w 1245698"/>
                <a:gd name="connsiteY4" fmla="*/ 424543 h 669472"/>
                <a:gd name="connsiteX5" fmla="*/ 1240972 w 1245698"/>
                <a:gd name="connsiteY5" fmla="*/ 342900 h 669472"/>
                <a:gd name="connsiteX6" fmla="*/ 1191986 w 1245698"/>
                <a:gd name="connsiteY6" fmla="*/ 244929 h 669472"/>
                <a:gd name="connsiteX7" fmla="*/ 702129 w 1245698"/>
                <a:gd name="connsiteY7" fmla="*/ 0 h 669472"/>
                <a:gd name="connsiteX8" fmla="*/ 555172 w 1245698"/>
                <a:gd name="connsiteY8" fmla="*/ 16329 h 669472"/>
                <a:gd name="connsiteX9" fmla="*/ 359229 w 1245698"/>
                <a:gd name="connsiteY9" fmla="*/ 16329 h 669472"/>
                <a:gd name="connsiteX10" fmla="*/ 0 w 1245698"/>
                <a:gd name="connsiteY10" fmla="*/ 16329 h 669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5698" h="669472">
                  <a:moveTo>
                    <a:pt x="0" y="16329"/>
                  </a:moveTo>
                  <a:lnTo>
                    <a:pt x="653143" y="669472"/>
                  </a:lnTo>
                  <a:lnTo>
                    <a:pt x="734786" y="538843"/>
                  </a:lnTo>
                  <a:lnTo>
                    <a:pt x="963386" y="489857"/>
                  </a:lnTo>
                  <a:lnTo>
                    <a:pt x="1126672" y="424543"/>
                  </a:lnTo>
                  <a:cubicBezTo>
                    <a:pt x="1245698" y="356529"/>
                    <a:pt x="1240972" y="403111"/>
                    <a:pt x="1240972" y="342900"/>
                  </a:cubicBezTo>
                  <a:cubicBezTo>
                    <a:pt x="1206594" y="239765"/>
                    <a:pt x="1242739" y="244929"/>
                    <a:pt x="1191986" y="244929"/>
                  </a:cubicBezTo>
                  <a:lnTo>
                    <a:pt x="702129" y="0"/>
                  </a:lnTo>
                  <a:lnTo>
                    <a:pt x="555172" y="16329"/>
                  </a:lnTo>
                  <a:lnTo>
                    <a:pt x="359229" y="16329"/>
                  </a:lnTo>
                  <a:lnTo>
                    <a:pt x="0" y="16329"/>
                  </a:lnTo>
                  <a:close/>
                </a:path>
              </a:pathLst>
            </a:custGeom>
            <a:solidFill>
              <a:srgbClr val="FFFF00"/>
            </a:solidFill>
            <a:ln w="635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Text Box 1188">
              <a:extLst>
                <a:ext uri="{FF2B5EF4-FFF2-40B4-BE49-F238E27FC236}">
                  <a16:creationId xmlns:a16="http://schemas.microsoft.com/office/drawing/2014/main" id="{C401EA11-F39B-4D2B-88ED-7D3A4D4753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2690" y="5062550"/>
              <a:ext cx="527698" cy="707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5" tIns="45718" rIns="91435" bIns="45718">
              <a:spAutoFit/>
            </a:bodyPr>
            <a:lstStyle/>
            <a:p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222" name="Text Box 1188">
              <a:extLst>
                <a:ext uri="{FF2B5EF4-FFF2-40B4-BE49-F238E27FC236}">
                  <a16:creationId xmlns:a16="http://schemas.microsoft.com/office/drawing/2014/main" id="{0FDE908E-A997-49B0-BC60-0438FE7758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3883" y="3676811"/>
              <a:ext cx="554950" cy="707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5" tIns="45718" rIns="91435" bIns="45718">
              <a:spAutoFit/>
            </a:bodyPr>
            <a:lstStyle/>
            <a:p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223" name="Text Box 1188">
              <a:extLst>
                <a:ext uri="{FF2B5EF4-FFF2-40B4-BE49-F238E27FC236}">
                  <a16:creationId xmlns:a16="http://schemas.microsoft.com/office/drawing/2014/main" id="{7CC29BD4-A38B-4BF0-A3E4-8C84D06427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6832" y="4328462"/>
              <a:ext cx="537316" cy="707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5" tIns="45718" rIns="91435" bIns="45718">
              <a:spAutoFit/>
            </a:bodyPr>
            <a:lstStyle/>
            <a:p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224" name="Text Box 1188">
              <a:extLst>
                <a:ext uri="{FF2B5EF4-FFF2-40B4-BE49-F238E27FC236}">
                  <a16:creationId xmlns:a16="http://schemas.microsoft.com/office/drawing/2014/main" id="{6B334D4E-8103-4965-9F64-227AD8380A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91216" y="3581400"/>
              <a:ext cx="466784" cy="584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5" tIns="45718" rIns="91435" bIns="45718">
              <a:spAutoFit/>
            </a:bodyPr>
            <a:lstStyle/>
            <a:p>
              <a:r>
                <a:rPr lang="en-US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A598EDB1-D14F-4692-866B-4E305A898DBE}"/>
                </a:ext>
              </a:extLst>
            </p:cNvPr>
            <p:cNvSpPr txBox="1"/>
            <p:nvPr/>
          </p:nvSpPr>
          <p:spPr>
            <a:xfrm>
              <a:off x="4116687" y="4477466"/>
              <a:ext cx="218891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High Risk of False Negatives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88574606-01BA-463D-9051-4DC2B1D03927}"/>
                </a:ext>
              </a:extLst>
            </p:cNvPr>
            <p:cNvSpPr txBox="1"/>
            <p:nvPr/>
          </p:nvSpPr>
          <p:spPr>
            <a:xfrm>
              <a:off x="152400" y="4267200"/>
              <a:ext cx="19977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Moderate</a:t>
              </a:r>
            </a:p>
            <a:p>
              <a:pPr algn="ctr"/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Contamination</a:t>
              </a:r>
            </a:p>
          </p:txBody>
        </p:sp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89CB59F4-2E8F-4DBA-9DD8-FB14119E741D}"/>
                </a:ext>
              </a:extLst>
            </p:cNvPr>
            <p:cNvCxnSpPr/>
            <p:nvPr/>
          </p:nvCxnSpPr>
          <p:spPr>
            <a:xfrm flipV="1">
              <a:off x="1997750" y="4579441"/>
              <a:ext cx="1143000" cy="1561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CE520187-E7BE-4619-BD6A-F3E959BAA302}"/>
                </a:ext>
              </a:extLst>
            </p:cNvPr>
            <p:cNvSpPr txBox="1"/>
            <p:nvPr/>
          </p:nvSpPr>
          <p:spPr>
            <a:xfrm>
              <a:off x="5503044" y="2512242"/>
              <a:ext cx="218891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Heavy Contamination</a:t>
              </a:r>
            </a:p>
          </p:txBody>
        </p:sp>
        <p:cxnSp>
          <p:nvCxnSpPr>
            <p:cNvPr id="241" name="Straight Arrow Connector 240">
              <a:extLst>
                <a:ext uri="{FF2B5EF4-FFF2-40B4-BE49-F238E27FC236}">
                  <a16:creationId xmlns:a16="http://schemas.microsoft.com/office/drawing/2014/main" id="{D47D84BB-207A-4FBF-88DB-53B459F46003}"/>
                </a:ext>
              </a:extLst>
            </p:cNvPr>
            <p:cNvCxnSpPr>
              <a:stCxn id="240" idx="2"/>
            </p:cNvCxnSpPr>
            <p:nvPr/>
          </p:nvCxnSpPr>
          <p:spPr>
            <a:xfrm flipH="1">
              <a:off x="5785137" y="3281683"/>
              <a:ext cx="812363" cy="7117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F43A01AC-49D5-41B2-9FC9-BCA7C5109F1B}"/>
                </a:ext>
              </a:extLst>
            </p:cNvPr>
            <p:cNvSpPr txBox="1"/>
            <p:nvPr/>
          </p:nvSpPr>
          <p:spPr>
            <a:xfrm>
              <a:off x="172172" y="5478959"/>
              <a:ext cx="19977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Low/No</a:t>
              </a:r>
            </a:p>
            <a:p>
              <a:pPr algn="ctr"/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Contamination</a:t>
              </a:r>
            </a:p>
          </p:txBody>
        </p: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D4288843-2EE2-4819-8A5D-8AF7985C5CFC}"/>
                </a:ext>
              </a:extLst>
            </p:cNvPr>
            <p:cNvCxnSpPr/>
            <p:nvPr/>
          </p:nvCxnSpPr>
          <p:spPr>
            <a:xfrm flipV="1">
              <a:off x="2017522" y="5791200"/>
              <a:ext cx="1143000" cy="1561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Text Box 1188">
              <a:extLst>
                <a:ext uri="{FF2B5EF4-FFF2-40B4-BE49-F238E27FC236}">
                  <a16:creationId xmlns:a16="http://schemas.microsoft.com/office/drawing/2014/main" id="{F0FAD1B4-FC11-4E21-A3D0-2FAC02684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4846" y="2798893"/>
              <a:ext cx="1225785" cy="5232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9 acres</a:t>
              </a:r>
            </a:p>
          </p:txBody>
        </p:sp>
      </p:grp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E1C76E6-91BD-4E47-8490-11FFEA82E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FE56-12F5-4B3D-B278-F4E081AA3F28}" type="slidenum">
              <a:rPr lang="en-US" smtClean="0"/>
              <a:t>40</a:t>
            </a:fld>
            <a:endParaRPr lang="en-US"/>
          </a:p>
        </p:txBody>
      </p:sp>
      <p:sp>
        <p:nvSpPr>
          <p:cNvPr id="33" name="Text Box 1192">
            <a:extLst>
              <a:ext uri="{FF2B5EF4-FFF2-40B4-BE49-F238E27FC236}">
                <a16:creationId xmlns:a16="http://schemas.microsoft.com/office/drawing/2014/main" id="{0C3BB87F-7A27-4E04-B1EB-19CA52F85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444" y="958908"/>
            <a:ext cx="7475265" cy="132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marL="169854" indent="-169854">
              <a:buFont typeface="Arial" pitchFamily="34" charset="0"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Zone A: Any given small volume of soil above screening level;</a:t>
            </a:r>
          </a:p>
          <a:p>
            <a:pPr marL="169854" indent="-169854">
              <a:buFont typeface="Arial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Zone B: Any given small volume of soil could be above or below screening level – Primary cause of data error in decision making.</a:t>
            </a:r>
          </a:p>
          <a:p>
            <a:pPr marL="169854" indent="-169854">
              <a:buFont typeface="Arial" pitchFamily="34" charset="0"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Zone C: Any given small volume of soil below screening level;</a:t>
            </a:r>
          </a:p>
        </p:txBody>
      </p:sp>
    </p:spTree>
    <p:extLst>
      <p:ext uri="{BB962C8B-B14F-4D97-AF65-F5344CB8AC3E}">
        <p14:creationId xmlns:p14="http://schemas.microsoft.com/office/powerpoint/2010/main" val="224976796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6220E-8BB8-4E83-9D95-81FB30480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FE56-12F5-4B3D-B278-F4E081AA3F28}" type="slidenum">
              <a:rPr lang="en-US" smtClean="0"/>
              <a:t>41</a:t>
            </a:fld>
            <a:endParaRPr lang="en-US"/>
          </a:p>
        </p:txBody>
      </p:sp>
      <p:sp>
        <p:nvSpPr>
          <p:cNvPr id="46" name="Rectangle 1026">
            <a:extLst>
              <a:ext uri="{FF2B5EF4-FFF2-40B4-BE49-F238E27FC236}">
                <a16:creationId xmlns:a16="http://schemas.microsoft.com/office/drawing/2014/main" id="{5488F52A-F99D-428A-8F60-076CECFA31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4825" y="99392"/>
            <a:ext cx="8481701" cy="907634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latin typeface="Times New Roman" pitchFamily="18" charset="0"/>
              </a:rPr>
              <a:t>Groundwater Contaminant Distribution Zones?</a:t>
            </a:r>
          </a:p>
        </p:txBody>
      </p:sp>
      <p:pic>
        <p:nvPicPr>
          <p:cNvPr id="37" name="Picture 36" descr="Map&#10;&#10;Description automatically generated">
            <a:extLst>
              <a:ext uri="{FF2B5EF4-FFF2-40B4-BE49-F238E27FC236}">
                <a16:creationId xmlns:a16="http://schemas.microsoft.com/office/drawing/2014/main" id="{491476DE-894E-420D-8686-965152AA92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330" y="2083811"/>
            <a:ext cx="3077528" cy="24246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6BE5A9-2E66-4A1D-B50F-95853552B65E}"/>
              </a:ext>
            </a:extLst>
          </p:cNvPr>
          <p:cNvSpPr txBox="1"/>
          <p:nvPr/>
        </p:nvSpPr>
        <p:spPr>
          <a:xfrm>
            <a:off x="5868737" y="1302779"/>
            <a:ext cx="2021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Nitrate in</a:t>
            </a:r>
          </a:p>
          <a:p>
            <a:pPr algn="ctr"/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Groundwater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3324701-7A0C-4640-BE8D-1812D5A3D0D3}"/>
              </a:ext>
            </a:extLst>
          </p:cNvPr>
          <p:cNvGrpSpPr/>
          <p:nvPr/>
        </p:nvGrpSpPr>
        <p:grpSpPr>
          <a:xfrm>
            <a:off x="461944" y="4661870"/>
            <a:ext cx="3115024" cy="2010602"/>
            <a:chOff x="461944" y="4661870"/>
            <a:chExt cx="3115024" cy="2010602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E7335E2-CC0C-4E02-B8A9-1F4F6310E752}"/>
                </a:ext>
              </a:extLst>
            </p:cNvPr>
            <p:cNvGrpSpPr/>
            <p:nvPr/>
          </p:nvGrpSpPr>
          <p:grpSpPr>
            <a:xfrm>
              <a:off x="461944" y="4762125"/>
              <a:ext cx="3115024" cy="1910347"/>
              <a:chOff x="461944" y="4828385"/>
              <a:chExt cx="3115024" cy="1910347"/>
            </a:xfrm>
          </p:grpSpPr>
          <p:pic>
            <p:nvPicPr>
              <p:cNvPr id="11" name="Picture 10" descr="Map&#10;&#10;Description automatically generated">
                <a:extLst>
                  <a:ext uri="{FF2B5EF4-FFF2-40B4-BE49-F238E27FC236}">
                    <a16:creationId xmlns:a16="http://schemas.microsoft.com/office/drawing/2014/main" id="{858679E8-46B7-4CAC-9363-78A969CB1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944" y="4828385"/>
                <a:ext cx="3115024" cy="1856300"/>
              </a:xfrm>
              <a:prstGeom prst="rect">
                <a:avLst/>
              </a:prstGeom>
            </p:spPr>
          </p:pic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1D59248-2E87-408E-BBD7-BFC4D334B8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2837" y="6736877"/>
                <a:ext cx="315270" cy="185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B20465B-25FC-4C91-856D-911643E5F8E6}"/>
                  </a:ext>
                </a:extLst>
              </p:cNvPr>
              <p:cNvSpPr txBox="1"/>
              <p:nvPr/>
            </p:nvSpPr>
            <p:spPr>
              <a:xfrm>
                <a:off x="823530" y="6347999"/>
                <a:ext cx="83388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500km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0A30E70-18A6-47B0-97B0-26F9C3313959}"/>
                </a:ext>
              </a:extLst>
            </p:cNvPr>
            <p:cNvSpPr txBox="1"/>
            <p:nvPr/>
          </p:nvSpPr>
          <p:spPr>
            <a:xfrm>
              <a:off x="1703793" y="4984604"/>
              <a:ext cx="295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CB6EDBA-D32B-4416-AC8C-66B37B0AAD61}"/>
                </a:ext>
              </a:extLst>
            </p:cNvPr>
            <p:cNvSpPr txBox="1"/>
            <p:nvPr/>
          </p:nvSpPr>
          <p:spPr>
            <a:xfrm>
              <a:off x="888828" y="5319099"/>
              <a:ext cx="295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74AC2ED-9C8A-423E-8773-7FA5EBFFE010}"/>
                </a:ext>
              </a:extLst>
            </p:cNvPr>
            <p:cNvSpPr txBox="1"/>
            <p:nvPr/>
          </p:nvSpPr>
          <p:spPr>
            <a:xfrm>
              <a:off x="1352577" y="5406276"/>
              <a:ext cx="295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BAECECA-BFEF-44CD-B4B8-4E05CD7A2DB5}"/>
                </a:ext>
              </a:extLst>
            </p:cNvPr>
            <p:cNvSpPr txBox="1"/>
            <p:nvPr/>
          </p:nvSpPr>
          <p:spPr>
            <a:xfrm>
              <a:off x="1118123" y="5671801"/>
              <a:ext cx="295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5806146-3267-4771-AD97-EF88E6906270}"/>
                </a:ext>
              </a:extLst>
            </p:cNvPr>
            <p:cNvSpPr txBox="1"/>
            <p:nvPr/>
          </p:nvSpPr>
          <p:spPr>
            <a:xfrm>
              <a:off x="874186" y="4661870"/>
              <a:ext cx="295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DD9D22C-4CEE-4E99-9591-5774FF0F0DD2}"/>
                </a:ext>
              </a:extLst>
            </p:cNvPr>
            <p:cNvSpPr txBox="1"/>
            <p:nvPr/>
          </p:nvSpPr>
          <p:spPr>
            <a:xfrm>
              <a:off x="2303321" y="5792809"/>
              <a:ext cx="295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8EB1699-613B-41B2-9F63-CD1F89F66805}"/>
                </a:ext>
              </a:extLst>
            </p:cNvPr>
            <p:cNvSpPr txBox="1"/>
            <p:nvPr/>
          </p:nvSpPr>
          <p:spPr>
            <a:xfrm>
              <a:off x="2759503" y="5433123"/>
              <a:ext cx="295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C5E6405-C6FA-4412-B2E6-0A35AF5EA748}"/>
                </a:ext>
              </a:extLst>
            </p:cNvPr>
            <p:cNvSpPr txBox="1"/>
            <p:nvPr/>
          </p:nvSpPr>
          <p:spPr>
            <a:xfrm>
              <a:off x="3230269" y="4941714"/>
              <a:ext cx="295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7B4A7-CEDD-4358-B204-0528FF5D96CF}"/>
                </a:ext>
              </a:extLst>
            </p:cNvPr>
            <p:cNvSpPr txBox="1"/>
            <p:nvPr/>
          </p:nvSpPr>
          <p:spPr>
            <a:xfrm>
              <a:off x="1668623" y="5629692"/>
              <a:ext cx="295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3F1F396-1413-42D3-BA02-F4103707F11A}"/>
                </a:ext>
              </a:extLst>
            </p:cNvPr>
            <p:cNvSpPr txBox="1"/>
            <p:nvPr/>
          </p:nvSpPr>
          <p:spPr>
            <a:xfrm>
              <a:off x="2409802" y="5356075"/>
              <a:ext cx="295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6E92271-6EAC-4ACC-A680-8CD236C28C3D}"/>
                </a:ext>
              </a:extLst>
            </p:cNvPr>
            <p:cNvSpPr txBox="1"/>
            <p:nvPr/>
          </p:nvSpPr>
          <p:spPr>
            <a:xfrm>
              <a:off x="2842800" y="5699995"/>
              <a:ext cx="295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65AC079-4E08-4D68-B8FD-8235B469F84F}"/>
                </a:ext>
              </a:extLst>
            </p:cNvPr>
            <p:cNvSpPr txBox="1"/>
            <p:nvPr/>
          </p:nvSpPr>
          <p:spPr>
            <a:xfrm>
              <a:off x="2405210" y="4994767"/>
              <a:ext cx="295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C35EBAF-0A10-41B2-931F-A45FB4E8B80C}"/>
                </a:ext>
              </a:extLst>
            </p:cNvPr>
            <p:cNvSpPr txBox="1"/>
            <p:nvPr/>
          </p:nvSpPr>
          <p:spPr>
            <a:xfrm>
              <a:off x="792127" y="4938287"/>
              <a:ext cx="295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8306CCD-88DD-4CA7-B93A-A629B5A8D7CD}"/>
                </a:ext>
              </a:extLst>
            </p:cNvPr>
            <p:cNvSpPr txBox="1"/>
            <p:nvPr/>
          </p:nvSpPr>
          <p:spPr>
            <a:xfrm>
              <a:off x="2096575" y="6188563"/>
              <a:ext cx="295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9011B3B-2D37-4CBA-86A1-70525FD6E5C2}"/>
                </a:ext>
              </a:extLst>
            </p:cNvPr>
            <p:cNvSpPr txBox="1"/>
            <p:nvPr/>
          </p:nvSpPr>
          <p:spPr>
            <a:xfrm>
              <a:off x="2806324" y="5995670"/>
              <a:ext cx="295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7B2E58B-C87F-462E-8ACD-D073E21DE584}"/>
              </a:ext>
            </a:extLst>
          </p:cNvPr>
          <p:cNvSpPr txBox="1"/>
          <p:nvPr/>
        </p:nvSpPr>
        <p:spPr>
          <a:xfrm>
            <a:off x="512794" y="1295272"/>
            <a:ext cx="33080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Arsenic in Soil</a:t>
            </a: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(USGS 2014)</a:t>
            </a:r>
          </a:p>
        </p:txBody>
      </p:sp>
      <p:pic>
        <p:nvPicPr>
          <p:cNvPr id="6" name="Picture 5" descr="US arsenic.jpg">
            <a:extLst>
              <a:ext uri="{FF2B5EF4-FFF2-40B4-BE49-F238E27FC236}">
                <a16:creationId xmlns:a16="http://schemas.microsoft.com/office/drawing/2014/main" id="{69562D2F-F998-4A4E-B89E-607CFD74C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546" y="2274107"/>
            <a:ext cx="3345681" cy="199602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81165" y="3875872"/>
            <a:ext cx="833883" cy="390733"/>
            <a:chOff x="869910" y="3253617"/>
            <a:chExt cx="833883" cy="39073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4EDF967-1539-469E-90FC-055F3C1127C2}"/>
                </a:ext>
              </a:extLst>
            </p:cNvPr>
            <p:cNvCxnSpPr>
              <a:cxnSpLocks/>
            </p:cNvCxnSpPr>
            <p:nvPr/>
          </p:nvCxnSpPr>
          <p:spPr>
            <a:xfrm>
              <a:off x="1129217" y="3642495"/>
              <a:ext cx="315270" cy="18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684656A-2795-4EBD-9AAA-ECDA2C3DB6ED}"/>
                </a:ext>
              </a:extLst>
            </p:cNvPr>
            <p:cNvSpPr txBox="1"/>
            <p:nvPr/>
          </p:nvSpPr>
          <p:spPr>
            <a:xfrm>
              <a:off x="869910" y="3253617"/>
              <a:ext cx="8338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500km</a:t>
              </a:r>
            </a:p>
          </p:txBody>
        </p:sp>
      </p:grpSp>
      <p:cxnSp>
        <p:nvCxnSpPr>
          <p:cNvPr id="88" name="Straight Arrow Connector 87"/>
          <p:cNvCxnSpPr>
            <a:stCxn id="84" idx="2"/>
          </p:cNvCxnSpPr>
          <p:nvPr/>
        </p:nvCxnSpPr>
        <p:spPr>
          <a:xfrm flipH="1">
            <a:off x="3653741" y="4744785"/>
            <a:ext cx="983031" cy="4061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0CDC8C6C-D4EB-4171-B3FF-2132279C7517}"/>
              </a:ext>
            </a:extLst>
          </p:cNvPr>
          <p:cNvGrpSpPr/>
          <p:nvPr/>
        </p:nvGrpSpPr>
        <p:grpSpPr>
          <a:xfrm>
            <a:off x="5246753" y="4420795"/>
            <a:ext cx="3307975" cy="2328931"/>
            <a:chOff x="5246753" y="4420795"/>
            <a:chExt cx="3307975" cy="2328931"/>
          </a:xfrm>
        </p:grpSpPr>
        <p:pic>
          <p:nvPicPr>
            <p:cNvPr id="3" name="Picture 2" descr="Map&#10;&#10;Description automatically generated">
              <a:extLst>
                <a:ext uri="{FF2B5EF4-FFF2-40B4-BE49-F238E27FC236}">
                  <a16:creationId xmlns:a16="http://schemas.microsoft.com/office/drawing/2014/main" id="{DD94B3DF-5A23-4D86-9E6A-94676267A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6753" y="4495204"/>
              <a:ext cx="3035312" cy="2250152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F7FD873-0733-46ED-BBE3-21C9E450A305}"/>
                </a:ext>
              </a:extLst>
            </p:cNvPr>
            <p:cNvSpPr txBox="1"/>
            <p:nvPr/>
          </p:nvSpPr>
          <p:spPr>
            <a:xfrm>
              <a:off x="6235851" y="4861248"/>
              <a:ext cx="295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92211F2-0B64-46FA-9B6C-76E6D6091799}"/>
                </a:ext>
              </a:extLst>
            </p:cNvPr>
            <p:cNvSpPr txBox="1"/>
            <p:nvPr/>
          </p:nvSpPr>
          <p:spPr>
            <a:xfrm>
              <a:off x="6510520" y="5932013"/>
              <a:ext cx="295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6E597CA-99FB-442A-806C-A0562B3F3449}"/>
                </a:ext>
              </a:extLst>
            </p:cNvPr>
            <p:cNvSpPr txBox="1"/>
            <p:nvPr/>
          </p:nvSpPr>
          <p:spPr>
            <a:xfrm>
              <a:off x="5831804" y="4724980"/>
              <a:ext cx="295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12C2468-1D93-4B11-A3B0-F3EB499E4E7C}"/>
                </a:ext>
              </a:extLst>
            </p:cNvPr>
            <p:cNvSpPr txBox="1"/>
            <p:nvPr/>
          </p:nvSpPr>
          <p:spPr>
            <a:xfrm>
              <a:off x="6722337" y="5206221"/>
              <a:ext cx="295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C93C338-8188-4EDB-9E42-943BD99BE7C6}"/>
                </a:ext>
              </a:extLst>
            </p:cNvPr>
            <p:cNvSpPr txBox="1"/>
            <p:nvPr/>
          </p:nvSpPr>
          <p:spPr>
            <a:xfrm>
              <a:off x="6879408" y="6138803"/>
              <a:ext cx="295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8D52162-DDFB-4964-B1E6-3688613A9E86}"/>
                </a:ext>
              </a:extLst>
            </p:cNvPr>
            <p:cNvSpPr txBox="1"/>
            <p:nvPr/>
          </p:nvSpPr>
          <p:spPr>
            <a:xfrm>
              <a:off x="6972716" y="5756185"/>
              <a:ext cx="295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669FE78-CC45-4F54-AADB-482905A3AB3F}"/>
                </a:ext>
              </a:extLst>
            </p:cNvPr>
            <p:cNvSpPr txBox="1"/>
            <p:nvPr/>
          </p:nvSpPr>
          <p:spPr>
            <a:xfrm>
              <a:off x="7848154" y="5150907"/>
              <a:ext cx="295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8A48A4B-34E0-4C95-9F5F-3324BA570721}"/>
                </a:ext>
              </a:extLst>
            </p:cNvPr>
            <p:cNvSpPr txBox="1"/>
            <p:nvPr/>
          </p:nvSpPr>
          <p:spPr>
            <a:xfrm>
              <a:off x="6072815" y="5045817"/>
              <a:ext cx="295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7EBB79B-F4F1-4007-B292-1EE84D905429}"/>
                </a:ext>
              </a:extLst>
            </p:cNvPr>
            <p:cNvSpPr txBox="1"/>
            <p:nvPr/>
          </p:nvSpPr>
          <p:spPr>
            <a:xfrm>
              <a:off x="7191245" y="5490220"/>
              <a:ext cx="295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675F98C-63B7-4033-B02B-6383FD904522}"/>
                </a:ext>
              </a:extLst>
            </p:cNvPr>
            <p:cNvSpPr txBox="1"/>
            <p:nvPr/>
          </p:nvSpPr>
          <p:spPr>
            <a:xfrm>
              <a:off x="7200613" y="5772628"/>
              <a:ext cx="295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0BF141E-0737-4518-92C0-1250871B0E76}"/>
                </a:ext>
              </a:extLst>
            </p:cNvPr>
            <p:cNvSpPr txBox="1"/>
            <p:nvPr/>
          </p:nvSpPr>
          <p:spPr>
            <a:xfrm>
              <a:off x="7465380" y="5245909"/>
              <a:ext cx="295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7715F88-7F7A-4EDA-B928-3D34898988C7}"/>
                </a:ext>
              </a:extLst>
            </p:cNvPr>
            <p:cNvSpPr txBox="1"/>
            <p:nvPr/>
          </p:nvSpPr>
          <p:spPr>
            <a:xfrm>
              <a:off x="6704301" y="6349616"/>
              <a:ext cx="295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590BD5C-ECEA-43AA-8EDC-C62F7D1486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8823" y="6632859"/>
              <a:ext cx="374899" cy="4771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03B698D-C4A6-4F14-B604-F32D02AF4AEF}"/>
                </a:ext>
              </a:extLst>
            </p:cNvPr>
            <p:cNvSpPr txBox="1"/>
            <p:nvPr/>
          </p:nvSpPr>
          <p:spPr>
            <a:xfrm>
              <a:off x="5827840" y="6217350"/>
              <a:ext cx="71686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20km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06BE5A9-2E66-4A1D-B50F-95853552B65E}"/>
                </a:ext>
              </a:extLst>
            </p:cNvPr>
            <p:cNvSpPr txBox="1"/>
            <p:nvPr/>
          </p:nvSpPr>
          <p:spPr>
            <a:xfrm>
              <a:off x="6259637" y="4420795"/>
              <a:ext cx="22950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For Example Only</a:t>
              </a:r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H="1">
            <a:off x="4615720" y="1645016"/>
            <a:ext cx="1" cy="521076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F7C0676-984D-4846-9D3D-89167D249422}"/>
              </a:ext>
            </a:extLst>
          </p:cNvPr>
          <p:cNvSpPr txBox="1"/>
          <p:nvPr/>
        </p:nvSpPr>
        <p:spPr>
          <a:xfrm>
            <a:off x="3588148" y="5897578"/>
            <a:ext cx="202186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Resolution could be improved by local knowledge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52F486E-0045-4468-BBB4-F1892316C9EA}"/>
              </a:ext>
            </a:extLst>
          </p:cNvPr>
          <p:cNvSpPr txBox="1"/>
          <p:nvPr/>
        </p:nvSpPr>
        <p:spPr>
          <a:xfrm>
            <a:off x="3469591" y="4036899"/>
            <a:ext cx="233436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More Realistic Resolution of Data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CE86313-4DC8-4A96-B4CB-BDDE3F525A74}"/>
              </a:ext>
            </a:extLst>
          </p:cNvPr>
          <p:cNvGrpSpPr/>
          <p:nvPr/>
        </p:nvGrpSpPr>
        <p:grpSpPr>
          <a:xfrm>
            <a:off x="5862085" y="3817899"/>
            <a:ext cx="716863" cy="420280"/>
            <a:chOff x="5550118" y="3520387"/>
            <a:chExt cx="716863" cy="420280"/>
          </a:xfrm>
          <a:solidFill>
            <a:schemeClr val="bg1"/>
          </a:solidFill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590BD5C-ECEA-43AA-8EDC-C62F7D1486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21101" y="3935896"/>
              <a:ext cx="374899" cy="4771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03B698D-C4A6-4F14-B604-F32D02AF4AEF}"/>
                </a:ext>
              </a:extLst>
            </p:cNvPr>
            <p:cNvSpPr txBox="1"/>
            <p:nvPr/>
          </p:nvSpPr>
          <p:spPr>
            <a:xfrm>
              <a:off x="5550118" y="3520387"/>
              <a:ext cx="716863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20km</a:t>
              </a:r>
            </a:p>
          </p:txBody>
        </p:sp>
      </p:grpSp>
      <p:cxnSp>
        <p:nvCxnSpPr>
          <p:cNvPr id="83" name="Straight Arrow Connector 82"/>
          <p:cNvCxnSpPr/>
          <p:nvPr/>
        </p:nvCxnSpPr>
        <p:spPr>
          <a:xfrm flipH="1">
            <a:off x="3652315" y="1863428"/>
            <a:ext cx="983031" cy="4061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4635346" y="1863428"/>
            <a:ext cx="973241" cy="4614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B52F486E-0045-4468-BBB4-F1892316C9EA}"/>
              </a:ext>
            </a:extLst>
          </p:cNvPr>
          <p:cNvSpPr txBox="1"/>
          <p:nvPr/>
        </p:nvSpPr>
        <p:spPr>
          <a:xfrm>
            <a:off x="3398082" y="1041900"/>
            <a:ext cx="240452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Artificial Over-Resolution of Data</a:t>
            </a:r>
          </a:p>
        </p:txBody>
      </p:sp>
      <p:cxnSp>
        <p:nvCxnSpPr>
          <p:cNvPr id="89" name="Straight Arrow Connector 88"/>
          <p:cNvCxnSpPr>
            <a:stCxn id="84" idx="2"/>
          </p:cNvCxnSpPr>
          <p:nvPr/>
        </p:nvCxnSpPr>
        <p:spPr>
          <a:xfrm>
            <a:off x="4636772" y="4744785"/>
            <a:ext cx="973241" cy="4614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4261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457200" y="208002"/>
            <a:ext cx="8305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“Highly Variable Spatial or Temporal Data”</a:t>
            </a:r>
          </a:p>
          <a:p>
            <a:pPr algn="ctr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= Poor Sampling Method?</a:t>
            </a:r>
            <a:endParaRPr lang="en-US" sz="3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Slide Number Placeholder 1">
            <a:extLst>
              <a:ext uri="{FF2B5EF4-FFF2-40B4-BE49-F238E27FC236}">
                <a16:creationId xmlns:a16="http://schemas.microsoft.com/office/drawing/2014/main" id="{C94C2091-6DF4-408C-956B-A37F12F68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27EB08C4-B206-4098-98C3-6DC2CE1146B4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7" name="Text Box 3">
            <a:extLst>
              <a:ext uri="{FF2B5EF4-FFF2-40B4-BE49-F238E27FC236}">
                <a16:creationId xmlns:a16="http://schemas.microsoft.com/office/drawing/2014/main" id="{07FA85C9-BAEB-412B-9B50-40A3EE953D8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005602" y="5157479"/>
            <a:ext cx="16844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/>
              <a:t>Concentration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924040" y="4451356"/>
            <a:ext cx="3457960" cy="2178044"/>
            <a:chOff x="4924040" y="4451356"/>
            <a:chExt cx="3457960" cy="2178044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7F8677F9-7FF5-4859-A434-607D80841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4040" y="4451356"/>
              <a:ext cx="3457960" cy="1885741"/>
            </a:xfrm>
            <a:prstGeom prst="rect">
              <a:avLst/>
            </a:prstGeom>
          </p:spPr>
        </p:pic>
        <p:sp>
          <p:nvSpPr>
            <p:cNvPr id="58" name="Text Box 3">
              <a:extLst>
                <a:ext uri="{FF2B5EF4-FFF2-40B4-BE49-F238E27FC236}">
                  <a16:creationId xmlns:a16="http://schemas.microsoft.com/office/drawing/2014/main" id="{D9F24265-EF3E-4565-8E71-7DA6174665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5070" y="6260068"/>
              <a:ext cx="279471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dirty="0"/>
                <a:t>Time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6EF007E-CF90-4509-A997-807143F88725}"/>
              </a:ext>
            </a:extLst>
          </p:cNvPr>
          <p:cNvGrpSpPr/>
          <p:nvPr/>
        </p:nvGrpSpPr>
        <p:grpSpPr>
          <a:xfrm>
            <a:off x="202121" y="1189380"/>
            <a:ext cx="8637079" cy="2819400"/>
            <a:chOff x="202121" y="1189380"/>
            <a:chExt cx="8637079" cy="28194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A680F8E-BAF4-42D6-A609-49A72653145A}"/>
                </a:ext>
              </a:extLst>
            </p:cNvPr>
            <p:cNvGrpSpPr/>
            <p:nvPr/>
          </p:nvGrpSpPr>
          <p:grpSpPr>
            <a:xfrm>
              <a:off x="202121" y="1189380"/>
              <a:ext cx="8637079" cy="2819400"/>
              <a:chOff x="202121" y="1189380"/>
              <a:chExt cx="8637079" cy="2819400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7735BC4D-0805-4173-B47C-C6C14B86143D}"/>
                  </a:ext>
                </a:extLst>
              </p:cNvPr>
              <p:cNvGrpSpPr/>
              <p:nvPr/>
            </p:nvGrpSpPr>
            <p:grpSpPr>
              <a:xfrm>
                <a:off x="288236" y="1189380"/>
                <a:ext cx="8550964" cy="2819400"/>
                <a:chOff x="288236" y="1109868"/>
                <a:chExt cx="8550964" cy="2819400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381F8EA2-13FD-4CBC-8BAC-BA0096A832AA}"/>
                    </a:ext>
                  </a:extLst>
                </p:cNvPr>
                <p:cNvGrpSpPr/>
                <p:nvPr/>
              </p:nvGrpSpPr>
              <p:grpSpPr>
                <a:xfrm>
                  <a:off x="288236" y="1109868"/>
                  <a:ext cx="8550964" cy="2819400"/>
                  <a:chOff x="288236" y="990600"/>
                  <a:chExt cx="8550964" cy="2819400"/>
                </a:xfrm>
              </p:grpSpPr>
              <p:grpSp>
                <p:nvGrpSpPr>
                  <p:cNvPr id="6" name="Group 5">
                    <a:extLst>
                      <a:ext uri="{FF2B5EF4-FFF2-40B4-BE49-F238E27FC236}">
                        <a16:creationId xmlns:a16="http://schemas.microsoft.com/office/drawing/2014/main" id="{4D01D0DF-7D2B-41DB-8CA3-852BDBA23F3A}"/>
                      </a:ext>
                    </a:extLst>
                  </p:cNvPr>
                  <p:cNvGrpSpPr/>
                  <p:nvPr/>
                </p:nvGrpSpPr>
                <p:grpSpPr>
                  <a:xfrm>
                    <a:off x="288236" y="990600"/>
                    <a:ext cx="8550964" cy="2819400"/>
                    <a:chOff x="288236" y="914400"/>
                    <a:chExt cx="8550964" cy="2819400"/>
                  </a:xfrm>
                </p:grpSpPr>
                <p:grpSp>
                  <p:nvGrpSpPr>
                    <p:cNvPr id="44" name="Group 43">
                      <a:extLst>
                        <a:ext uri="{FF2B5EF4-FFF2-40B4-BE49-F238E27FC236}">
                          <a16:creationId xmlns:a16="http://schemas.microsoft.com/office/drawing/2014/main" id="{C4583512-808F-486E-94ED-3EE198593A0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8236" y="1294954"/>
                      <a:ext cx="4131364" cy="1753046"/>
                      <a:chOff x="288236" y="1294954"/>
                      <a:chExt cx="4131364" cy="1753046"/>
                    </a:xfrm>
                  </p:grpSpPr>
                  <p:sp>
                    <p:nvSpPr>
                      <p:cNvPr id="15" name="Text Box 3">
                        <a:extLst>
                          <a:ext uri="{FF2B5EF4-FFF2-40B4-BE49-F238E27FC236}">
                            <a16:creationId xmlns:a16="http://schemas.microsoft.com/office/drawing/2014/main" id="{9DC0FACF-B092-4C51-9941-1C9AFA3E0F15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452581" y="1294954"/>
                        <a:ext cx="1967019" cy="4001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Vapor Intrusion</a:t>
                        </a:r>
                      </a:p>
                    </p:txBody>
                  </p:sp>
                  <p:pic>
                    <p:nvPicPr>
                      <p:cNvPr id="10" name="Picture 9">
                        <a:extLst>
                          <a:ext uri="{FF2B5EF4-FFF2-40B4-BE49-F238E27FC236}">
                            <a16:creationId xmlns:a16="http://schemas.microsoft.com/office/drawing/2014/main" id="{DD77C9C2-0E80-409F-A87D-CF3406EEA20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562010" y="1653597"/>
                        <a:ext cx="1757987" cy="1394403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2" name="Text Box 3">
                        <a:extLst>
                          <a:ext uri="{FF2B5EF4-FFF2-40B4-BE49-F238E27FC236}">
                            <a16:creationId xmlns:a16="http://schemas.microsoft.com/office/drawing/2014/main" id="{48009A20-66FF-4964-B448-8329C54F1460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88236" y="1308206"/>
                        <a:ext cx="2032300" cy="4001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Direct Exposure </a:t>
                        </a:r>
                      </a:p>
                    </p:txBody>
                  </p:sp>
                </p:grpSp>
                <p:sp>
                  <p:nvSpPr>
                    <p:cNvPr id="47" name="Text Box 3">
                      <a:extLst>
                        <a:ext uri="{FF2B5EF4-FFF2-40B4-BE49-F238E27FC236}">
                          <a16:creationId xmlns:a16="http://schemas.microsoft.com/office/drawing/2014/main" id="{A4F9822A-D1BB-4A3C-A90D-60C35AFB494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09376" y="914400"/>
                      <a:ext cx="1752601" cy="4001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20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Correlations</a:t>
                      </a:r>
                    </a:p>
                  </p:txBody>
                </p:sp>
                <p:grpSp>
                  <p:nvGrpSpPr>
                    <p:cNvPr id="52" name="Group 51">
                      <a:extLst>
                        <a:ext uri="{FF2B5EF4-FFF2-40B4-BE49-F238E27FC236}">
                          <a16:creationId xmlns:a16="http://schemas.microsoft.com/office/drawing/2014/main" id="{DC82A91C-850D-44E2-8DEF-2137AEC2F3D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32233" y="1081441"/>
                      <a:ext cx="3176950" cy="2517062"/>
                      <a:chOff x="4732233" y="1081441"/>
                      <a:chExt cx="3176950" cy="2517062"/>
                    </a:xfrm>
                  </p:grpSpPr>
                  <p:sp>
                    <p:nvSpPr>
                      <p:cNvPr id="628739" name="Text Box 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114466" y="3229171"/>
                        <a:ext cx="2794717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en-US" b="1" dirty="0"/>
                          <a:t>Concentration X</a:t>
                        </a:r>
                      </a:p>
                    </p:txBody>
                  </p:sp>
                  <p:pic>
                    <p:nvPicPr>
                      <p:cNvPr id="4" name="Picture 3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114467" y="1091898"/>
                        <a:ext cx="2794716" cy="2147729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54" name="Text Box 3">
                        <a:extLst>
                          <a:ext uri="{FF2B5EF4-FFF2-40B4-BE49-F238E27FC236}">
                            <a16:creationId xmlns:a16="http://schemas.microsoft.com/office/drawing/2014/main" id="{88D342C4-7E9C-4EC6-AB40-7CDEC3D1982F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 rot="16200000">
                        <a:off x="3843034" y="1970640"/>
                        <a:ext cx="2147729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en-US" b="1" dirty="0"/>
                          <a:t>Concentration Y</a:t>
                        </a:r>
                      </a:p>
                    </p:txBody>
                  </p:sp>
                </p:grpSp>
                <p:cxnSp>
                  <p:nvCxnSpPr>
                    <p:cNvPr id="3" name="Straight Connector 2">
                      <a:extLst>
                        <a:ext uri="{FF2B5EF4-FFF2-40B4-BE49-F238E27FC236}">
                          <a16:creationId xmlns:a16="http://schemas.microsoft.com/office/drawing/2014/main" id="{4AC83149-6E34-40BB-A545-77608DECDB8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91677" y="3733800"/>
                      <a:ext cx="8547523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7B812D59-BAC1-49B5-9B56-AABAEE8E51F7}"/>
                      </a:ext>
                    </a:extLst>
                  </p:cNvPr>
                  <p:cNvSpPr txBox="1"/>
                  <p:nvPr/>
                </p:nvSpPr>
                <p:spPr>
                  <a:xfrm>
                    <a:off x="6332127" y="1965333"/>
                    <a:ext cx="359394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?</a:t>
                    </a:r>
                  </a:p>
                </p:txBody>
              </p:sp>
            </p:grpSp>
            <p:sp>
              <p:nvSpPr>
                <p:cNvPr id="37" name="Text Box 3">
                  <a:extLst>
                    <a:ext uri="{FF2B5EF4-FFF2-40B4-BE49-F238E27FC236}">
                      <a16:creationId xmlns:a16="http://schemas.microsoft.com/office/drawing/2014/main" id="{9DC0FACF-B092-4C51-9941-1C9AFA3E0F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15845" y="3169510"/>
                  <a:ext cx="2210593" cy="3764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(Brewer et al. 2014)</a:t>
                  </a:r>
                </a:p>
              </p:txBody>
            </p:sp>
          </p:grp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FE312B8B-207C-4FB2-AB23-567774AA4A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879" y="1959017"/>
                <a:ext cx="2032301" cy="138926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35" name="Text Box 3">
                <a:extLst>
                  <a:ext uri="{FF2B5EF4-FFF2-40B4-BE49-F238E27FC236}">
                    <a16:creationId xmlns:a16="http://schemas.microsoft.com/office/drawing/2014/main" id="{0C4C7A31-F257-4263-A5E4-55E61E9666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2121" y="3282154"/>
                <a:ext cx="2210593" cy="3764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(Brewer et al. 2017)</a:t>
                </a: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AC1F01F-4597-4A9A-9EA3-553003124CB9}"/>
                </a:ext>
              </a:extLst>
            </p:cNvPr>
            <p:cNvSpPr txBox="1"/>
            <p:nvPr/>
          </p:nvSpPr>
          <p:spPr>
            <a:xfrm>
              <a:off x="1055258" y="287969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15B4128-9163-448B-AB83-DEE5CE000112}"/>
                </a:ext>
              </a:extLst>
            </p:cNvPr>
            <p:cNvSpPr txBox="1"/>
            <p:nvPr/>
          </p:nvSpPr>
          <p:spPr>
            <a:xfrm>
              <a:off x="2983449" y="2528508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5172C8-8BD4-49E8-956C-0C4492C68813}"/>
              </a:ext>
            </a:extLst>
          </p:cNvPr>
          <p:cNvGrpSpPr/>
          <p:nvPr/>
        </p:nvGrpSpPr>
        <p:grpSpPr>
          <a:xfrm>
            <a:off x="221152" y="4019490"/>
            <a:ext cx="4282886" cy="2425244"/>
            <a:chOff x="221152" y="4019490"/>
            <a:chExt cx="4282886" cy="2425244"/>
          </a:xfrm>
        </p:grpSpPr>
        <p:grpSp>
          <p:nvGrpSpPr>
            <p:cNvPr id="16" name="Group 15"/>
            <p:cNvGrpSpPr/>
            <p:nvPr/>
          </p:nvGrpSpPr>
          <p:grpSpPr>
            <a:xfrm>
              <a:off x="221152" y="4019490"/>
              <a:ext cx="4282886" cy="2425244"/>
              <a:chOff x="221152" y="4019490"/>
              <a:chExt cx="4282886" cy="2425244"/>
            </a:xfrm>
          </p:grpSpPr>
          <p:sp>
            <p:nvSpPr>
              <p:cNvPr id="13" name="Text Box 3">
                <a:extLst>
                  <a:ext uri="{FF2B5EF4-FFF2-40B4-BE49-F238E27FC236}">
                    <a16:creationId xmlns:a16="http://schemas.microsoft.com/office/drawing/2014/main" id="{521D15CD-06B4-4E4D-9A22-C83AEDC309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79675" y="4387476"/>
                <a:ext cx="2124363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Bacteria in Swimming Areas</a:t>
                </a:r>
              </a:p>
            </p:txBody>
          </p:sp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65D7A58B-6841-46B3-B5A1-C8D4D4876B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2742" y="5060807"/>
                <a:ext cx="1748001" cy="1372650"/>
              </a:xfrm>
              <a:prstGeom prst="rect">
                <a:avLst/>
              </a:prstGeom>
            </p:spPr>
          </p:pic>
          <p:sp>
            <p:nvSpPr>
              <p:cNvPr id="48" name="Text Box 3">
                <a:extLst>
                  <a:ext uri="{FF2B5EF4-FFF2-40B4-BE49-F238E27FC236}">
                    <a16:creationId xmlns:a16="http://schemas.microsoft.com/office/drawing/2014/main" id="{29A0E18C-B54F-473C-8BCF-69C13F446A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8076" y="4019490"/>
                <a:ext cx="175260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Trends</a:t>
                </a:r>
              </a:p>
            </p:txBody>
          </p:sp>
          <p:sp>
            <p:nvSpPr>
              <p:cNvPr id="51" name="Text Box 3">
                <a:extLst>
                  <a:ext uri="{FF2B5EF4-FFF2-40B4-BE49-F238E27FC236}">
                    <a16:creationId xmlns:a16="http://schemas.microsoft.com/office/drawing/2014/main" id="{D76F0AF6-EFF3-4FB3-88DB-730A250266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152" y="4397514"/>
                <a:ext cx="2064848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Monitoring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Well Data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D5915F3-D81B-4DF1-913D-4BA065947772}"/>
                  </a:ext>
                </a:extLst>
              </p:cNvPr>
              <p:cNvSpPr txBox="1"/>
              <p:nvPr/>
            </p:nvSpPr>
            <p:spPr>
              <a:xfrm>
                <a:off x="3409839" y="5799241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</a:t>
                </a: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622284" y="5079813"/>
                <a:ext cx="1294991" cy="1364921"/>
                <a:chOff x="622284" y="5079813"/>
                <a:chExt cx="1294991" cy="1364921"/>
              </a:xfrm>
            </p:grpSpPr>
            <p:pic>
              <p:nvPicPr>
                <p:cNvPr id="2050" name="Picture 2" descr="Best Practice Low Flow Methods for Groundwater Sampli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2284" y="5079813"/>
                  <a:ext cx="1294991" cy="136492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" name="Oval 11"/>
                <p:cNvSpPr/>
                <p:nvPr/>
              </p:nvSpPr>
              <p:spPr>
                <a:xfrm>
                  <a:off x="1298961" y="5554766"/>
                  <a:ext cx="418744" cy="782331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47E8B7B-3A22-4D4D-8D85-EBCB296BD0A2}"/>
                </a:ext>
              </a:extLst>
            </p:cNvPr>
            <p:cNvSpPr txBox="1"/>
            <p:nvPr/>
          </p:nvSpPr>
          <p:spPr>
            <a:xfrm>
              <a:off x="1427964" y="5293862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80841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6" y="2247711"/>
            <a:ext cx="3578087" cy="4216179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185529" y="103954"/>
            <a:ext cx="873318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Simple Problem, Difficult Solution…</a:t>
            </a:r>
          </a:p>
          <a:p>
            <a:pPr algn="ctr"/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“Discrete” Soil/Vapor/Water Samples are too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SMALL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to overcome, random, small-scale, distributional heterogeneity within targeted, risk-based volume of media</a:t>
            </a:r>
            <a:endParaRPr lang="en-US" sz="2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08C4-B206-4098-98C3-6DC2CE1146B4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634948" y="1964681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Discrete Sample Data Only Represent Volume Tested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951855" y="4450770"/>
            <a:ext cx="3349951" cy="2223389"/>
            <a:chOff x="4965107" y="4498087"/>
            <a:chExt cx="3349951" cy="2223389"/>
          </a:xfrm>
        </p:grpSpPr>
        <p:grpSp>
          <p:nvGrpSpPr>
            <p:cNvPr id="3" name="Group 2"/>
            <p:cNvGrpSpPr/>
            <p:nvPr/>
          </p:nvGrpSpPr>
          <p:grpSpPr>
            <a:xfrm>
              <a:off x="5101878" y="4498087"/>
              <a:ext cx="3035200" cy="2096002"/>
              <a:chOff x="5255704" y="4352805"/>
              <a:chExt cx="3035200" cy="2096002"/>
            </a:xfrm>
          </p:grpSpPr>
          <p:pic>
            <p:nvPicPr>
              <p:cNvPr id="12" name="Picture 11" descr="A picture containing person, food, drinking&#10;&#10;Description automatically generated">
                <a:extLst>
                  <a:ext uri="{FF2B5EF4-FFF2-40B4-BE49-F238E27FC236}">
                    <a16:creationId xmlns:a16="http://schemas.microsoft.com/office/drawing/2014/main" id="{B68F49E0-C667-4E8B-8B65-30C791AD87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8016" y="5426323"/>
                <a:ext cx="1535532" cy="102248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A10161D-2612-44F5-94F3-4379A004370E}"/>
                  </a:ext>
                </a:extLst>
              </p:cNvPr>
              <p:cNvSpPr txBox="1"/>
              <p:nvPr/>
            </p:nvSpPr>
            <p:spPr>
              <a:xfrm>
                <a:off x="5255704" y="4352805"/>
                <a:ext cx="299274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DW Exposure Volume:</a:t>
                </a:r>
              </a:p>
              <a:p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Child (6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yrs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1,638 L</a:t>
                </a:r>
              </a:p>
              <a:p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Adult (24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yrs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22,638 L</a:t>
                </a: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FE536BBE-4004-424E-B900-52DE9AF8F6DD}"/>
                  </a:ext>
                </a:extLst>
              </p:cNvPr>
              <p:cNvGrpSpPr/>
              <p:nvPr/>
            </p:nvGrpSpPr>
            <p:grpSpPr>
              <a:xfrm>
                <a:off x="7281995" y="5402298"/>
                <a:ext cx="1008909" cy="1041666"/>
                <a:chOff x="2937162" y="2678161"/>
                <a:chExt cx="1008909" cy="1041666"/>
              </a:xfrm>
            </p:grpSpPr>
            <p:pic>
              <p:nvPicPr>
                <p:cNvPr id="20" name="Picture 19" descr="A person standing next to a box&#10;&#10;Description automatically generated">
                  <a:extLst>
                    <a:ext uri="{FF2B5EF4-FFF2-40B4-BE49-F238E27FC236}">
                      <a16:creationId xmlns:a16="http://schemas.microsoft.com/office/drawing/2014/main" id="{6CB8B7A9-F6D2-496E-A25E-74BB1C237E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37162" y="2678161"/>
                  <a:ext cx="1008909" cy="1041666"/>
                </a:xfrm>
                <a:prstGeom prst="rect">
                  <a:avLst/>
                </a:prstGeom>
              </p:spPr>
            </p:pic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0395EE2-F042-49B5-907A-4BECB1D67EE5}"/>
                    </a:ext>
                  </a:extLst>
                </p:cNvPr>
                <p:cNvSpPr txBox="1"/>
                <p:nvPr/>
              </p:nvSpPr>
              <p:spPr>
                <a:xfrm>
                  <a:off x="2937162" y="3298627"/>
                  <a:ext cx="71443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 m</a:t>
                  </a:r>
                  <a:r>
                    <a:rPr lang="en-US" sz="2000" b="1" baseline="30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</p:grpSp>
        </p:grpSp>
        <p:sp>
          <p:nvSpPr>
            <p:cNvPr id="4" name="Rectangle 3"/>
            <p:cNvSpPr/>
            <p:nvPr/>
          </p:nvSpPr>
          <p:spPr>
            <a:xfrm>
              <a:off x="4965107" y="4498087"/>
              <a:ext cx="3349951" cy="22233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25780" y="2886757"/>
            <a:ext cx="2896508" cy="1323493"/>
            <a:chOff x="5139032" y="2634969"/>
            <a:chExt cx="2896508" cy="1323493"/>
          </a:xfrm>
        </p:grpSpPr>
        <p:sp>
          <p:nvSpPr>
            <p:cNvPr id="28" name="TextBox 9"/>
            <p:cNvSpPr txBox="1">
              <a:spLocks noChangeArrowheads="1"/>
            </p:cNvSpPr>
            <p:nvPr/>
          </p:nvSpPr>
          <p:spPr bwMode="auto">
            <a:xfrm>
              <a:off x="6360404" y="3242840"/>
              <a:ext cx="16751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Other: 1 L</a:t>
              </a:r>
            </a:p>
          </p:txBody>
        </p:sp>
        <p:sp>
          <p:nvSpPr>
            <p:cNvPr id="29" name="TextBox 10"/>
            <p:cNvSpPr txBox="1">
              <a:spLocks noChangeArrowheads="1"/>
            </p:cNvSpPr>
            <p:nvPr/>
          </p:nvSpPr>
          <p:spPr bwMode="auto">
            <a:xfrm>
              <a:off x="6360404" y="2776988"/>
              <a:ext cx="15898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VOCs: 40 ml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CE1C31C-9A48-4FC8-B302-50841D489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032" y="2634969"/>
              <a:ext cx="1221372" cy="13234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48679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1027"/>
          <p:cNvSpPr txBox="1">
            <a:spLocks noChangeArrowheads="1"/>
          </p:cNvSpPr>
          <p:nvPr/>
        </p:nvSpPr>
        <p:spPr bwMode="auto">
          <a:xfrm>
            <a:off x="147232" y="4441540"/>
            <a:ext cx="889220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Objective: Collect sample representative of entire, targeted DU Layer;</a:t>
            </a:r>
          </a:p>
          <a:p>
            <a:pPr marL="228600" indent="-228600">
              <a:buFontTx/>
              <a:buChar char="•"/>
            </a:pP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No Discretes! Entire core interval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sent to lab for processing or carefully subsampled in field (placed in methanol for VOCs);</a:t>
            </a:r>
          </a:p>
          <a:p>
            <a:pPr marL="228600" indent="-228600">
              <a:buFontTx/>
              <a:buChar char="•"/>
            </a:pP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Presence or absence only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(i.e., very high or very low)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28600" indent="-228600">
              <a:buFontTx/>
              <a:buChar char="•"/>
            </a:pP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Estimate lateral or vertical extent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of contamination;</a:t>
            </a:r>
          </a:p>
          <a:p>
            <a:pPr marL="228600" indent="-228600">
              <a:buFontTx/>
              <a:buChar char="•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Risk of 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false negatives or false positives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in “Zone B” contamination zone areas.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fld id="{27EB08C4-B206-4098-98C3-6DC2CE1146B4}" type="slidenum">
              <a:rPr lang="en-US" b="1"/>
              <a:pPr/>
              <a:t>44</a:t>
            </a:fld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2FC7C1-F11F-40F1-B1E0-63F5ED879C19}"/>
              </a:ext>
            </a:extLst>
          </p:cNvPr>
          <p:cNvSpPr txBox="1"/>
          <p:nvPr/>
        </p:nvSpPr>
        <p:spPr>
          <a:xfrm>
            <a:off x="731665" y="1077779"/>
            <a:ext cx="789166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 of Soil Samples from “Exploratory Borehole” (HDOH TGM Sections 3&amp;4)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DDA68C6-4A8F-4F72-A835-E97024C84F69}"/>
              </a:ext>
            </a:extLst>
          </p:cNvPr>
          <p:cNvGrpSpPr/>
          <p:nvPr/>
        </p:nvGrpSpPr>
        <p:grpSpPr>
          <a:xfrm>
            <a:off x="1302620" y="1910279"/>
            <a:ext cx="6402119" cy="2431159"/>
            <a:chOff x="825543" y="1897027"/>
            <a:chExt cx="6402119" cy="2431159"/>
          </a:xfrm>
        </p:grpSpPr>
        <p:pic>
          <p:nvPicPr>
            <p:cNvPr id="9" name="Picture 8" descr="Subsurface Boring Du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5543" y="2040809"/>
              <a:ext cx="3374879" cy="2287377"/>
            </a:xfrm>
            <a:prstGeom prst="rect">
              <a:avLst/>
            </a:prstGeom>
          </p:spPr>
        </p:pic>
        <p:pic>
          <p:nvPicPr>
            <p:cNvPr id="6" name="Picture 9" descr="Core DU Layers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43580" y="2550204"/>
              <a:ext cx="2284082" cy="170565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4814309" y="2122323"/>
              <a:ext cx="2413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Targeted DU Layers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AC661A-C00A-45E7-ABB3-7AC4E8060609}"/>
                </a:ext>
              </a:extLst>
            </p:cNvPr>
            <p:cNvSpPr txBox="1"/>
            <p:nvPr/>
          </p:nvSpPr>
          <p:spPr>
            <a:xfrm>
              <a:off x="1916338" y="1897027"/>
              <a:ext cx="26647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Exploratory Boreholes</a:t>
              </a: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3234778D-0FCC-4C8F-AC63-D8C57FD3CEFC}"/>
              </a:ext>
            </a:extLst>
          </p:cNvPr>
          <p:cNvSpPr txBox="1">
            <a:spLocks/>
          </p:cNvSpPr>
          <p:nvPr/>
        </p:nvSpPr>
        <p:spPr>
          <a:xfrm>
            <a:off x="1213502" y="0"/>
            <a:ext cx="6751178" cy="940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Sample Error in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“Single Borehole Soil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30584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FE944-B41D-4ED4-BED2-081E441B9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FE56-12F5-4B3D-B278-F4E081AA3F28}" type="slidenum">
              <a:rPr lang="en-US" smtClean="0"/>
              <a:t>45</a:t>
            </a:fld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234778D-0FCC-4C8F-AC63-D8C57FD3CEFC}"/>
              </a:ext>
            </a:extLst>
          </p:cNvPr>
          <p:cNvSpPr txBox="1">
            <a:spLocks/>
          </p:cNvSpPr>
          <p:nvPr/>
        </p:nvSpPr>
        <p:spPr>
          <a:xfrm>
            <a:off x="1213502" y="0"/>
            <a:ext cx="6751178" cy="940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Sample Error in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“Single Well Groundwater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9551" y="916779"/>
            <a:ext cx="8627032" cy="2849737"/>
            <a:chOff x="309551" y="1173151"/>
            <a:chExt cx="8627032" cy="284973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AC42058-9870-48ED-8D38-AFB3F8FE49D4}"/>
                </a:ext>
              </a:extLst>
            </p:cNvPr>
            <p:cNvSpPr txBox="1"/>
            <p:nvPr/>
          </p:nvSpPr>
          <p:spPr>
            <a:xfrm>
              <a:off x="1911653" y="1335055"/>
              <a:ext cx="7024930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Sample Data Bias Juggling Act:</a:t>
              </a:r>
            </a:p>
            <a:p>
              <a:pPr marL="512763" lvl="1" indent="-342900">
                <a:buFont typeface="Arial" panose="020B0604020202020204" pitchFamily="34" charset="0"/>
                <a:buChar char="•"/>
              </a:pPr>
              <a:r>
                <a:rPr lang="en-US" sz="2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Coverage of targeted DU interval;</a:t>
              </a:r>
            </a:p>
            <a:p>
              <a:pPr marL="512763" lvl="1" indent="-342900">
                <a:buFont typeface="Arial" panose="020B0604020202020204" pitchFamily="34" charset="0"/>
                <a:buChar char="•"/>
              </a:pPr>
              <a:r>
                <a:rPr lang="en-US" sz="2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Purge vs Non-Purge;</a:t>
              </a:r>
            </a:p>
            <a:p>
              <a:pPr marL="512763" lvl="1" indent="-342900">
                <a:buFont typeface="Arial" panose="020B0604020202020204" pitchFamily="34" charset="0"/>
                <a:buChar char="•"/>
              </a:pPr>
              <a:r>
                <a:rPr lang="en-US" sz="2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Loss of contaminant during sample collection;</a:t>
              </a:r>
            </a:p>
            <a:p>
              <a:pPr marL="512763" lvl="1" indent="-342900">
                <a:buFont typeface="Arial" panose="020B0604020202020204" pitchFamily="34" charset="0"/>
                <a:buChar char="•"/>
              </a:pPr>
              <a:r>
                <a:rPr lang="en-US" sz="22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Degradation of sample during shipment and storage;</a:t>
              </a:r>
            </a:p>
            <a:p>
              <a:pPr marL="512763" lvl="1" indent="-342900">
                <a:buFont typeface="Arial" panose="020B0604020202020204" pitchFamily="34" charset="0"/>
                <a:buChar char="•"/>
              </a:pPr>
              <a:r>
                <a:rPr lang="en-US" sz="22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Laboratory processing of sample for analysis;</a:t>
              </a:r>
            </a:p>
            <a:p>
              <a:pPr marL="512763" lvl="1" indent="-342900">
                <a:buFont typeface="Arial" panose="020B0604020202020204" pitchFamily="34" charset="0"/>
                <a:buChar char="•"/>
              </a:pPr>
              <a:r>
                <a:rPr lang="en-US" sz="22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Analytical method used to test subsample.</a:t>
              </a:r>
            </a:p>
          </p:txBody>
        </p:sp>
        <p:pic>
          <p:nvPicPr>
            <p:cNvPr id="1026" name="Picture 2" descr="HOWTO Juggle | WIR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4945" y="1173151"/>
              <a:ext cx="703331" cy="11345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551" y="1594420"/>
              <a:ext cx="1583033" cy="2428468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4528CE2-AEF0-4D44-8F8A-CBAEBD28DB37}"/>
              </a:ext>
            </a:extLst>
          </p:cNvPr>
          <p:cNvGrpSpPr/>
          <p:nvPr/>
        </p:nvGrpSpPr>
        <p:grpSpPr>
          <a:xfrm>
            <a:off x="366382" y="3748077"/>
            <a:ext cx="8381894" cy="2973399"/>
            <a:chOff x="366382" y="3748077"/>
            <a:chExt cx="8381894" cy="2973399"/>
          </a:xfrm>
        </p:grpSpPr>
        <p:grpSp>
          <p:nvGrpSpPr>
            <p:cNvPr id="8" name="Group 7"/>
            <p:cNvGrpSpPr/>
            <p:nvPr/>
          </p:nvGrpSpPr>
          <p:grpSpPr>
            <a:xfrm>
              <a:off x="366382" y="3748077"/>
              <a:ext cx="8381894" cy="2847561"/>
              <a:chOff x="366382" y="3748077"/>
              <a:chExt cx="8381894" cy="2847561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366382" y="3920336"/>
                <a:ext cx="8381894" cy="2675302"/>
                <a:chOff x="366382" y="3681053"/>
                <a:chExt cx="8381894" cy="2675302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1751353" y="4311042"/>
                  <a:ext cx="1588411" cy="2026225"/>
                  <a:chOff x="812955" y="4565395"/>
                  <a:chExt cx="1588411" cy="2026225"/>
                </a:xfrm>
              </p:grpSpPr>
              <p:pic>
                <p:nvPicPr>
                  <p:cNvPr id="10" name="Picture 9">
                    <a:extLst>
                      <a:ext uri="{FF2B5EF4-FFF2-40B4-BE49-F238E27FC236}">
                        <a16:creationId xmlns:a16="http://schemas.microsoft.com/office/drawing/2014/main" id="{76783731-2E8E-4C0F-A96A-A89083F4E98B}"/>
                      </a:ext>
                    </a:extLst>
                  </p:cNvPr>
                  <p:cNvPicPr/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54186" y="4965505"/>
                    <a:ext cx="1279892" cy="162611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</p:pic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CAC42058-9870-48ED-8D38-AFB3F8FE49D4}"/>
                      </a:ext>
                    </a:extLst>
                  </p:cNvPr>
                  <p:cNvSpPr txBox="1"/>
                  <p:nvPr/>
                </p:nvSpPr>
                <p:spPr>
                  <a:xfrm>
                    <a:off x="812955" y="4565395"/>
                    <a:ext cx="158841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dirty="0" err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HydraSleeve</a:t>
                    </a:r>
                    <a:endParaRPr lang="en-US" sz="20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3" name="Group 22"/>
                <p:cNvGrpSpPr/>
                <p:nvPr/>
              </p:nvGrpSpPr>
              <p:grpSpPr>
                <a:xfrm>
                  <a:off x="4604854" y="4041439"/>
                  <a:ext cx="1124079" cy="2295830"/>
                  <a:chOff x="4114409" y="4392714"/>
                  <a:chExt cx="1124079" cy="2295830"/>
                </a:xfrm>
              </p:grpSpPr>
              <p:grpSp>
                <p:nvGrpSpPr>
                  <p:cNvPr id="5" name="Group 4">
                    <a:extLst>
                      <a:ext uri="{FF2B5EF4-FFF2-40B4-BE49-F238E27FC236}">
                        <a16:creationId xmlns:a16="http://schemas.microsoft.com/office/drawing/2014/main" id="{F5CD40B5-5533-4706-8DF0-E00B855BED80}"/>
                      </a:ext>
                    </a:extLst>
                  </p:cNvPr>
                  <p:cNvGrpSpPr/>
                  <p:nvPr/>
                </p:nvGrpSpPr>
                <p:grpSpPr>
                  <a:xfrm>
                    <a:off x="4361344" y="5089438"/>
                    <a:ext cx="685888" cy="1599106"/>
                    <a:chOff x="3997148" y="2577195"/>
                    <a:chExt cx="1821993" cy="3617564"/>
                  </a:xfrm>
                </p:grpSpPr>
                <p:pic>
                  <p:nvPicPr>
                    <p:cNvPr id="6" name="Picture 5">
                      <a:extLst>
                        <a:ext uri="{FF2B5EF4-FFF2-40B4-BE49-F238E27FC236}">
                          <a16:creationId xmlns:a16="http://schemas.microsoft.com/office/drawing/2014/main" id="{2D8C3D31-8DD7-4CB9-A6C3-871905ABE3E8}"/>
                        </a:ext>
                      </a:extLst>
                    </p:cNvPr>
                    <p:cNvPicPr/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187649" y="2577195"/>
                      <a:ext cx="1425908" cy="107089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7" name="Picture 6">
                      <a:extLst>
                        <a:ext uri="{FF2B5EF4-FFF2-40B4-BE49-F238E27FC236}">
                          <a16:creationId xmlns:a16="http://schemas.microsoft.com/office/drawing/2014/main" id="{8AC8D425-D8BC-44FD-9F6D-CE7B02C98335}"/>
                        </a:ext>
                      </a:extLst>
                    </p:cNvPr>
                    <p:cNvPicPr/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5400000">
                      <a:off x="3729295" y="4104913"/>
                      <a:ext cx="2357699" cy="182199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CAC42058-9870-48ED-8D38-AFB3F8FE49D4}"/>
                      </a:ext>
                    </a:extLst>
                  </p:cNvPr>
                  <p:cNvSpPr txBox="1"/>
                  <p:nvPr/>
                </p:nvSpPr>
                <p:spPr>
                  <a:xfrm>
                    <a:off x="4114409" y="4392714"/>
                    <a:ext cx="1124079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Snap</a:t>
                    </a:r>
                  </a:p>
                  <a:p>
                    <a:pPr algn="ctr"/>
                    <a:r>
                      <a:rPr lang="en-US" sz="20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Sampler</a:t>
                    </a:r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3555671" y="4335158"/>
                  <a:ext cx="880348" cy="2021193"/>
                  <a:chOff x="2970642" y="4642435"/>
                  <a:chExt cx="880348" cy="2021193"/>
                </a:xfrm>
              </p:grpSpPr>
              <p:pic>
                <p:nvPicPr>
                  <p:cNvPr id="11" name="Picture 10">
                    <a:extLst>
                      <a:ext uri="{FF2B5EF4-FFF2-40B4-BE49-F238E27FC236}">
                        <a16:creationId xmlns:a16="http://schemas.microsoft.com/office/drawing/2014/main" id="{06754F2B-99CF-446F-AD60-C3AC43393FE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>
                    <a:off x="2597115" y="5435391"/>
                    <a:ext cx="1626116" cy="830357"/>
                  </a:xfrm>
                  <a:prstGeom prst="rect">
                    <a:avLst/>
                  </a:prstGeom>
                </p:spPr>
              </p:pic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CAC42058-9870-48ED-8D38-AFB3F8FE49D4}"/>
                      </a:ext>
                    </a:extLst>
                  </p:cNvPr>
                  <p:cNvSpPr txBox="1"/>
                  <p:nvPr/>
                </p:nvSpPr>
                <p:spPr>
                  <a:xfrm>
                    <a:off x="2970642" y="4642435"/>
                    <a:ext cx="880348" cy="4128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Bailer</a:t>
                    </a:r>
                  </a:p>
                </p:txBody>
              </p:sp>
            </p:grpSp>
            <p:grpSp>
              <p:nvGrpSpPr>
                <p:cNvPr id="24" name="Group 23"/>
                <p:cNvGrpSpPr/>
                <p:nvPr/>
              </p:nvGrpSpPr>
              <p:grpSpPr>
                <a:xfrm>
                  <a:off x="6929501" y="3756728"/>
                  <a:ext cx="1818775" cy="1890784"/>
                  <a:chOff x="5437172" y="4259207"/>
                  <a:chExt cx="1818775" cy="1890784"/>
                </a:xfrm>
              </p:grpSpPr>
              <p:pic>
                <p:nvPicPr>
                  <p:cNvPr id="16" name="Picture 4" descr="3,000 gal Open Top Water Containment Tank, 22 oz PVC, Blue">
                    <a:extLst>
                      <a:ext uri="{FF2B5EF4-FFF2-40B4-BE49-F238E27FC236}">
                        <a16:creationId xmlns:a16="http://schemas.microsoft.com/office/drawing/2014/main" id="{EB5A3C75-97AB-4681-9B8D-A7228D57214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3663" r="251" b="23615"/>
                  <a:stretch/>
                </p:blipFill>
                <p:spPr bwMode="auto">
                  <a:xfrm>
                    <a:off x="5627441" y="5276728"/>
                    <a:ext cx="1372428" cy="87326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CAC42058-9870-48ED-8D38-AFB3F8FE49D4}"/>
                      </a:ext>
                    </a:extLst>
                  </p:cNvPr>
                  <p:cNvSpPr txBox="1"/>
                  <p:nvPr/>
                </p:nvSpPr>
                <p:spPr>
                  <a:xfrm>
                    <a:off x="5437172" y="4259207"/>
                    <a:ext cx="1818775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Large</a:t>
                    </a:r>
                  </a:p>
                  <a:p>
                    <a:pPr algn="ctr"/>
                    <a:r>
                      <a:rPr lang="en-US" sz="20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Volume</a:t>
                    </a:r>
                  </a:p>
                  <a:p>
                    <a:pPr algn="ctr"/>
                    <a:r>
                      <a:rPr lang="en-US" sz="20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Purge</a:t>
                    </a:r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5786665" y="3743769"/>
                  <a:ext cx="1104429" cy="2612586"/>
                  <a:chOff x="7459814" y="3449067"/>
                  <a:chExt cx="1104429" cy="2489257"/>
                </a:xfrm>
              </p:grpSpPr>
              <p:pic>
                <p:nvPicPr>
                  <p:cNvPr id="12" name="Picture 11" descr="A picture containing diagram&#10;&#10;Description automatically generated">
                    <a:extLst>
                      <a:ext uri="{FF2B5EF4-FFF2-40B4-BE49-F238E27FC236}">
                        <a16:creationId xmlns:a16="http://schemas.microsoft.com/office/drawing/2014/main" id="{0A3CF609-5053-41E7-97D6-8217C72719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604785" y="4240202"/>
                    <a:ext cx="844037" cy="1698122"/>
                  </a:xfrm>
                  <a:prstGeom prst="rect">
                    <a:avLst/>
                  </a:prstGeom>
                </p:spPr>
              </p:pic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AC42058-9870-48ED-8D38-AFB3F8FE49D4}"/>
                      </a:ext>
                    </a:extLst>
                  </p:cNvPr>
                  <p:cNvSpPr txBox="1"/>
                  <p:nvPr/>
                </p:nvSpPr>
                <p:spPr>
                  <a:xfrm>
                    <a:off x="7459814" y="3449067"/>
                    <a:ext cx="1104429" cy="96771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Small</a:t>
                    </a:r>
                  </a:p>
                  <a:p>
                    <a:pPr algn="ctr"/>
                    <a:r>
                      <a:rPr lang="en-US" sz="20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Volume</a:t>
                    </a:r>
                  </a:p>
                  <a:p>
                    <a:pPr algn="ctr"/>
                    <a:r>
                      <a:rPr lang="en-US" sz="20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Purge</a:t>
                    </a:r>
                  </a:p>
                </p:txBody>
              </p: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366382" y="3681053"/>
                  <a:ext cx="1290785" cy="2621363"/>
                  <a:chOff x="5289441" y="3498196"/>
                  <a:chExt cx="1290785" cy="2621363"/>
                </a:xfrm>
              </p:grpSpPr>
              <p:pic>
                <p:nvPicPr>
                  <p:cNvPr id="1030" name="Picture 6" descr="Passive Water Samplers and Sampling Equipment | EON Pro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9649"/>
                  <a:stretch/>
                </p:blipFill>
                <p:spPr bwMode="auto">
                  <a:xfrm>
                    <a:off x="5530112" y="4479857"/>
                    <a:ext cx="862861" cy="163970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CAC42058-9870-48ED-8D38-AFB3F8FE49D4}"/>
                      </a:ext>
                    </a:extLst>
                  </p:cNvPr>
                  <p:cNvSpPr txBox="1"/>
                  <p:nvPr/>
                </p:nvSpPr>
                <p:spPr>
                  <a:xfrm>
                    <a:off x="5289441" y="3498196"/>
                    <a:ext cx="1290785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Passive Diffusion</a:t>
                    </a:r>
                  </a:p>
                  <a:p>
                    <a:pPr algn="ctr"/>
                    <a:r>
                      <a:rPr lang="en-US" sz="20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Bag</a:t>
                    </a:r>
                  </a:p>
                </p:txBody>
              </p:sp>
            </p:grp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AC42058-9870-48ED-8D38-AFB3F8FE49D4}"/>
                  </a:ext>
                </a:extLst>
              </p:cNvPr>
              <p:cNvSpPr txBox="1"/>
              <p:nvPr/>
            </p:nvSpPr>
            <p:spPr>
              <a:xfrm>
                <a:off x="2133396" y="3748077"/>
                <a:ext cx="2560335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Sample Collection Methods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6EE1D67-9CB2-4333-A066-AF3A20CC0E80}"/>
                </a:ext>
              </a:extLst>
            </p:cNvPr>
            <p:cNvSpPr txBox="1"/>
            <p:nvPr/>
          </p:nvSpPr>
          <p:spPr>
            <a:xfrm>
              <a:off x="6982509" y="5798146"/>
              <a:ext cx="16253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Biases to High Permeability </a:t>
              </a:r>
            </a:p>
            <a:p>
              <a:pPr algn="ctr"/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Units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74639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D12E01B-C703-4511-83EF-D578144228EB}"/>
              </a:ext>
            </a:extLst>
          </p:cNvPr>
          <p:cNvSpPr/>
          <p:nvPr/>
        </p:nvSpPr>
        <p:spPr>
          <a:xfrm>
            <a:off x="6904383" y="1219199"/>
            <a:ext cx="1060174" cy="30082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D651C5-C2D1-4834-9EE4-BAFCA54CF403}"/>
              </a:ext>
            </a:extLst>
          </p:cNvPr>
          <p:cNvSpPr/>
          <p:nvPr/>
        </p:nvSpPr>
        <p:spPr>
          <a:xfrm>
            <a:off x="2849217" y="1219199"/>
            <a:ext cx="4055166" cy="300824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507038-BA98-480B-A7EA-7270A85BC77F}"/>
              </a:ext>
            </a:extLst>
          </p:cNvPr>
          <p:cNvSpPr/>
          <p:nvPr/>
        </p:nvSpPr>
        <p:spPr>
          <a:xfrm>
            <a:off x="7964557" y="1199322"/>
            <a:ext cx="1040294" cy="300824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068494"/>
              </p:ext>
            </p:extLst>
          </p:nvPr>
        </p:nvGraphicFramePr>
        <p:xfrm>
          <a:off x="230738" y="854571"/>
          <a:ext cx="8789994" cy="585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2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4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1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3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0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70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05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 of Bias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Quality Versus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 Collection Method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292">
                <a:tc vMerge="1"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30000" dirty="0">
                          <a:solidFill>
                            <a:schemeClr val="tx1"/>
                          </a:solidFill>
                        </a:rPr>
                        <a:t>1,6,7,9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PDBs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2,6,7,9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Hydra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Sleeve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3,8,9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Bailer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4,7,9?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Snap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Sampler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</a:t>
                      </a:r>
                    </a:p>
                    <a:p>
                      <a:pPr algn="ctr"/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Low-Flow/</a:t>
                      </a:r>
                    </a:p>
                    <a:p>
                      <a:pPr algn="ctr"/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SVP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5,8,9</a:t>
                      </a:r>
                    </a:p>
                    <a:p>
                      <a:pPr algn="ctr"/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LVP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 Interval Coverage: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P-M?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M-G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Collection Efficiency: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M-G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806">
                <a:tc>
                  <a:txBody>
                    <a:bodyPr/>
                    <a:lstStyle/>
                    <a:p>
                      <a:pPr algn="r"/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 Preparation: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806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IDW: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499">
                <a:tc>
                  <a:txBody>
                    <a:bodyPr/>
                    <a:lstStyle/>
                    <a:p>
                      <a:pPr algn="r"/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 Ranking: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120">
                <a:tc gridSpan="7"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PDBs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not available for all contaminants (e.g., TPH?).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Can be difficult to assess accurate DU interval deployment?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Can’t be tailor-made to match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interval (relies on available sizes).</a:t>
                      </a:r>
                    </a:p>
                    <a:p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Gaps left between sample containers.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Pump intake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needs to access and represent entire DU Interval of water.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Assumes sampler can be tailor-made to made to match DU interval </a:t>
                      </a:r>
                    </a:p>
                    <a:p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No purge method (not suitable for near stagnant groundwater?).</a:t>
                      </a:r>
                    </a:p>
                    <a:p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Water column disturbed during sample collection.</a:t>
                      </a:r>
                    </a:p>
                    <a:p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Requires subsampling and transfer of primary sample to smaller container.</a:t>
                      </a:r>
                    </a:p>
                    <a:p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Ranking for specific project depends on numerous site-specific factors.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FE944-B41D-4ED4-BED2-081E441B9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FE56-12F5-4B3D-B278-F4E081AA3F28}" type="slidenum">
              <a:rPr lang="en-US" smtClean="0"/>
              <a:t>46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7732940-5CE5-40C7-A565-2B860CDC8FE8}"/>
              </a:ext>
            </a:extLst>
          </p:cNvPr>
          <p:cNvSpPr txBox="1">
            <a:spLocks/>
          </p:cNvSpPr>
          <p:nvPr/>
        </p:nvSpPr>
        <p:spPr>
          <a:xfrm>
            <a:off x="168626" y="74405"/>
            <a:ext cx="8892208" cy="6672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Single-Well Sample Collection Method Ranking</a:t>
            </a: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(Draft! For Discussion Purposes Only!)</a:t>
            </a:r>
          </a:p>
        </p:txBody>
      </p:sp>
    </p:spTree>
    <p:extLst>
      <p:ext uri="{BB962C8B-B14F-4D97-AF65-F5344CB8AC3E}">
        <p14:creationId xmlns:p14="http://schemas.microsoft.com/office/powerpoint/2010/main" val="20438397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1">
            <a:extLst>
              <a:ext uri="{FF2B5EF4-FFF2-40B4-BE49-F238E27FC236}">
                <a16:creationId xmlns:a16="http://schemas.microsoft.com/office/drawing/2014/main" id="{B6179394-ABFA-466F-B261-F1DE9AA4E4F1}"/>
              </a:ext>
            </a:extLst>
          </p:cNvPr>
          <p:cNvSpPr txBox="1">
            <a:spLocks/>
          </p:cNvSpPr>
          <p:nvPr/>
        </p:nvSpPr>
        <p:spPr>
          <a:xfrm>
            <a:off x="1131996" y="51516"/>
            <a:ext cx="6880008" cy="555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cap="small" dirty="0">
                <a:latin typeface="Times New Roman" pitchFamily="18" charset="0"/>
                <a:cs typeface="Times New Roman" pitchFamily="18" charset="0"/>
              </a:rPr>
              <a:t>Summary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FE56-12F5-4B3D-B278-F4E081AA3F28}" type="slidenum">
              <a:rPr lang="en-US" smtClean="0"/>
              <a:t>47</a:t>
            </a:fld>
            <a:endParaRPr lang="en-US"/>
          </a:p>
        </p:txBody>
      </p:sp>
      <p:sp>
        <p:nvSpPr>
          <p:cNvPr id="47" name="Text Box 1027"/>
          <p:cNvSpPr txBox="1">
            <a:spLocks noChangeArrowheads="1"/>
          </p:cNvSpPr>
          <p:nvPr/>
        </p:nvSpPr>
        <p:spPr bwMode="auto">
          <a:xfrm>
            <a:off x="316192" y="654811"/>
            <a:ext cx="8562886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Systematic Planning (not that new):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Identify 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primary contaminants of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concern;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Formulate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investigation questions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Designate 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lateral and vertical Decision Units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based on risk and/or optimization of remediation;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Install 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one or more monitoring wells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in each DU (for now…), screened to allow testing of 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targeted DU Interval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Collect risk-based, 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Large Volume Purge (LVP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) samples from high-permeability formations (issues include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retainment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of VOCs, disposal of excess water, etc.);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Use column-type samplers that collect from the 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entire DU interval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for low-permeability formations  (vs low-flow?);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Install and test 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“replicate” monitoring wells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in DUs where small-scale heterogeneity could cause random variability of contaminant concentrations both above and below target screening levels.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Understand and document 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potential limitations of data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03830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718" y="1120162"/>
            <a:ext cx="4187952" cy="3371088"/>
          </a:xfrm>
          <a:prstGeom prst="rect">
            <a:avLst/>
          </a:prstGeom>
        </p:spPr>
      </p:pic>
      <p:sp>
        <p:nvSpPr>
          <p:cNvPr id="48" name="Title 1">
            <a:extLst>
              <a:ext uri="{FF2B5EF4-FFF2-40B4-BE49-F238E27FC236}">
                <a16:creationId xmlns:a16="http://schemas.microsoft.com/office/drawing/2014/main" id="{B6179394-ABFA-466F-B261-F1DE9AA4E4F1}"/>
              </a:ext>
            </a:extLst>
          </p:cNvPr>
          <p:cNvSpPr txBox="1">
            <a:spLocks/>
          </p:cNvSpPr>
          <p:nvPr/>
        </p:nvSpPr>
        <p:spPr>
          <a:xfrm>
            <a:off x="1131996" y="51516"/>
            <a:ext cx="6880008" cy="673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cap="small" dirty="0">
                <a:latin typeface="Times New Roman" pitchFamily="18" charset="0"/>
                <a:cs typeface="Times New Roman" pitchFamily="18" charset="0"/>
              </a:rPr>
              <a:t>Lots of Questions?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953899" y="5660455"/>
            <a:ext cx="7620000" cy="10087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800"/>
              </a:spcAft>
            </a:pPr>
            <a:r>
              <a:rPr lang="en-US" sz="2200" b="1" i="1" dirty="0">
                <a:cs typeface="Times New Roman" panose="02020603050405020304" pitchFamily="18" charset="0"/>
              </a:rPr>
              <a:t>The aim of science is not to open the door to infinite wisdom, but to set a limit to infinite error.</a:t>
            </a:r>
            <a:endParaRPr lang="en-US" sz="2200" b="1" dirty="0"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200" b="1" dirty="0" err="1">
                <a:cs typeface="Times New Roman" panose="02020603050405020304" pitchFamily="18" charset="0"/>
              </a:rPr>
              <a:t>Bertolt</a:t>
            </a:r>
            <a:r>
              <a:rPr lang="en-US" sz="2200" b="1" dirty="0">
                <a:cs typeface="Times New Roman" panose="02020603050405020304" pitchFamily="18" charset="0"/>
              </a:rPr>
              <a:t> Brecht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FE56-12F5-4B3D-B278-F4E081AA3F28}" type="slidenum">
              <a:rPr lang="en-US" smtClean="0"/>
              <a:t>48</a:t>
            </a:fld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819686" y="2973936"/>
            <a:ext cx="495656" cy="358924"/>
          </a:xfrm>
          <a:custGeom>
            <a:avLst/>
            <a:gdLst>
              <a:gd name="connsiteX0" fmla="*/ 0 w 495656"/>
              <a:gd name="connsiteY0" fmla="*/ 358924 h 358924"/>
              <a:gd name="connsiteX1" fmla="*/ 85458 w 495656"/>
              <a:gd name="connsiteY1" fmla="*/ 307649 h 358924"/>
              <a:gd name="connsiteX2" fmla="*/ 128187 w 495656"/>
              <a:gd name="connsiteY2" fmla="*/ 290557 h 358924"/>
              <a:gd name="connsiteX3" fmla="*/ 162370 w 495656"/>
              <a:gd name="connsiteY3" fmla="*/ 264920 h 358924"/>
              <a:gd name="connsiteX4" fmla="*/ 222191 w 495656"/>
              <a:gd name="connsiteY4" fmla="*/ 230737 h 358924"/>
              <a:gd name="connsiteX5" fmla="*/ 264920 w 495656"/>
              <a:gd name="connsiteY5" fmla="*/ 188008 h 358924"/>
              <a:gd name="connsiteX6" fmla="*/ 299103 w 495656"/>
              <a:gd name="connsiteY6" fmla="*/ 170916 h 358924"/>
              <a:gd name="connsiteX7" fmla="*/ 358923 w 495656"/>
              <a:gd name="connsiteY7" fmla="*/ 136733 h 358924"/>
              <a:gd name="connsiteX8" fmla="*/ 418744 w 495656"/>
              <a:gd name="connsiteY8" fmla="*/ 94004 h 358924"/>
              <a:gd name="connsiteX9" fmla="*/ 452927 w 495656"/>
              <a:gd name="connsiteY9" fmla="*/ 51275 h 358924"/>
              <a:gd name="connsiteX10" fmla="*/ 478564 w 495656"/>
              <a:gd name="connsiteY10" fmla="*/ 34184 h 358924"/>
              <a:gd name="connsiteX11" fmla="*/ 495656 w 495656"/>
              <a:gd name="connsiteY11" fmla="*/ 0 h 35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5656" h="358924">
                <a:moveTo>
                  <a:pt x="0" y="358924"/>
                </a:moveTo>
                <a:cubicBezTo>
                  <a:pt x="40686" y="331800"/>
                  <a:pt x="46043" y="325167"/>
                  <a:pt x="85458" y="307649"/>
                </a:cubicBezTo>
                <a:cubicBezTo>
                  <a:pt x="99476" y="301419"/>
                  <a:pt x="114777" y="298007"/>
                  <a:pt x="128187" y="290557"/>
                </a:cubicBezTo>
                <a:cubicBezTo>
                  <a:pt x="140637" y="283640"/>
                  <a:pt x="150780" y="273199"/>
                  <a:pt x="162370" y="264920"/>
                </a:cubicBezTo>
                <a:cubicBezTo>
                  <a:pt x="190559" y="244785"/>
                  <a:pt x="188803" y="247430"/>
                  <a:pt x="222191" y="230737"/>
                </a:cubicBezTo>
                <a:cubicBezTo>
                  <a:pt x="236434" y="216494"/>
                  <a:pt x="249020" y="200374"/>
                  <a:pt x="264920" y="188008"/>
                </a:cubicBezTo>
                <a:cubicBezTo>
                  <a:pt x="274976" y="180187"/>
                  <a:pt x="288042" y="177236"/>
                  <a:pt x="299103" y="170916"/>
                </a:cubicBezTo>
                <a:cubicBezTo>
                  <a:pt x="383656" y="122600"/>
                  <a:pt x="255624" y="188384"/>
                  <a:pt x="358923" y="136733"/>
                </a:cubicBezTo>
                <a:cubicBezTo>
                  <a:pt x="402830" y="70875"/>
                  <a:pt x="339138" y="155920"/>
                  <a:pt x="418744" y="94004"/>
                </a:cubicBezTo>
                <a:cubicBezTo>
                  <a:pt x="433142" y="82806"/>
                  <a:pt x="440029" y="64173"/>
                  <a:pt x="452927" y="51275"/>
                </a:cubicBezTo>
                <a:cubicBezTo>
                  <a:pt x="460189" y="44013"/>
                  <a:pt x="470018" y="39881"/>
                  <a:pt x="478564" y="34184"/>
                </a:cubicBezTo>
                <a:lnTo>
                  <a:pt x="495656" y="0"/>
                </a:lnTo>
              </a:path>
            </a:pathLst>
          </a:custGeom>
          <a:noFill/>
          <a:ln w="50800">
            <a:solidFill>
              <a:schemeClr val="tx1"/>
            </a:solidFill>
            <a:prstDash val="sysDot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39983F1-33C9-4F33-9D47-9A574E76D491}"/>
              </a:ext>
            </a:extLst>
          </p:cNvPr>
          <p:cNvGrpSpPr/>
          <p:nvPr/>
        </p:nvGrpSpPr>
        <p:grpSpPr>
          <a:xfrm>
            <a:off x="1547084" y="1179500"/>
            <a:ext cx="6885904" cy="3337533"/>
            <a:chOff x="1622738" y="1532586"/>
            <a:chExt cx="6885904" cy="3337533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AE80529E-8D6C-42C5-B4BA-57D5A35D93A1}"/>
                </a:ext>
              </a:extLst>
            </p:cNvPr>
            <p:cNvSpPr/>
            <p:nvPr/>
          </p:nvSpPr>
          <p:spPr>
            <a:xfrm>
              <a:off x="1622738" y="1532586"/>
              <a:ext cx="6156101" cy="3335628"/>
            </a:xfrm>
            <a:custGeom>
              <a:avLst/>
              <a:gdLst>
                <a:gd name="connsiteX0" fmla="*/ 0 w 5447763"/>
                <a:gd name="connsiteY0" fmla="*/ 0 h 3335628"/>
                <a:gd name="connsiteX1" fmla="*/ 12879 w 5447763"/>
                <a:gd name="connsiteY1" fmla="*/ 3322749 h 3335628"/>
                <a:gd name="connsiteX2" fmla="*/ 5447763 w 5447763"/>
                <a:gd name="connsiteY2" fmla="*/ 3335628 h 3335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47763" h="3335628">
                  <a:moveTo>
                    <a:pt x="0" y="0"/>
                  </a:moveTo>
                  <a:lnTo>
                    <a:pt x="12879" y="3322749"/>
                  </a:lnTo>
                  <a:lnTo>
                    <a:pt x="5447763" y="3335628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8554BC4-56AE-45FE-8A0B-EB2CEA6676E2}"/>
                </a:ext>
              </a:extLst>
            </p:cNvPr>
            <p:cNvCxnSpPr>
              <a:cxnSpLocks/>
            </p:cNvCxnSpPr>
            <p:nvPr/>
          </p:nvCxnSpPr>
          <p:spPr>
            <a:xfrm>
              <a:off x="7772306" y="4862092"/>
              <a:ext cx="736336" cy="8027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Arrow: Left 1">
            <a:extLst>
              <a:ext uri="{FF2B5EF4-FFF2-40B4-BE49-F238E27FC236}">
                <a16:creationId xmlns:a16="http://schemas.microsoft.com/office/drawing/2014/main" id="{306EB65C-2B74-4443-91FC-B01E81CF69F7}"/>
              </a:ext>
            </a:extLst>
          </p:cNvPr>
          <p:cNvSpPr/>
          <p:nvPr/>
        </p:nvSpPr>
        <p:spPr>
          <a:xfrm rot="16200000" flipH="1">
            <a:off x="-687368" y="2415909"/>
            <a:ext cx="3084489" cy="895015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Confidence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8A6D0E1A-73BD-49F4-A952-10C0994A0FCD}"/>
              </a:ext>
            </a:extLst>
          </p:cNvPr>
          <p:cNvSpPr/>
          <p:nvPr/>
        </p:nvSpPr>
        <p:spPr>
          <a:xfrm flipH="1">
            <a:off x="1770634" y="4606389"/>
            <a:ext cx="4870503" cy="895015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Knowledge in Field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FFE0F4B-AEAB-4427-875C-1E6F55FB2F36}"/>
              </a:ext>
            </a:extLst>
          </p:cNvPr>
          <p:cNvSpPr/>
          <p:nvPr/>
        </p:nvSpPr>
        <p:spPr>
          <a:xfrm>
            <a:off x="1499295" y="4309067"/>
            <a:ext cx="218940" cy="20606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1560F0-32F2-489F-BBB5-99FD2598DE4A}"/>
              </a:ext>
            </a:extLst>
          </p:cNvPr>
          <p:cNvSpPr/>
          <p:nvPr/>
        </p:nvSpPr>
        <p:spPr>
          <a:xfrm>
            <a:off x="1716089" y="1151596"/>
            <a:ext cx="218940" cy="20606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3B45F4-D264-457E-9933-762A015F851A}"/>
              </a:ext>
            </a:extLst>
          </p:cNvPr>
          <p:cNvSpPr/>
          <p:nvPr/>
        </p:nvSpPr>
        <p:spPr>
          <a:xfrm>
            <a:off x="2345007" y="2038092"/>
            <a:ext cx="218940" cy="20606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B1817E7-8703-4EBA-A4A5-BE5D1222BBA2}"/>
              </a:ext>
            </a:extLst>
          </p:cNvPr>
          <p:cNvSpPr/>
          <p:nvPr/>
        </p:nvSpPr>
        <p:spPr>
          <a:xfrm>
            <a:off x="3759536" y="3233681"/>
            <a:ext cx="218940" cy="20606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9DD7485-A531-435B-AED2-9C98EFB0F47C}"/>
              </a:ext>
            </a:extLst>
          </p:cNvPr>
          <p:cNvSpPr/>
          <p:nvPr/>
        </p:nvSpPr>
        <p:spPr>
          <a:xfrm>
            <a:off x="5753615" y="3231534"/>
            <a:ext cx="218940" cy="20606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6D3748-5DB8-4FC1-8A42-E458BEE34886}"/>
              </a:ext>
            </a:extLst>
          </p:cNvPr>
          <p:cNvSpPr txBox="1"/>
          <p:nvPr/>
        </p:nvSpPr>
        <p:spPr>
          <a:xfrm>
            <a:off x="1670508" y="4152613"/>
            <a:ext cx="971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Huh???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0106C2-A716-41D7-95E8-D1EFF0492471}"/>
              </a:ext>
            </a:extLst>
          </p:cNvPr>
          <p:cNvSpPr txBox="1"/>
          <p:nvPr/>
        </p:nvSpPr>
        <p:spPr>
          <a:xfrm>
            <a:off x="1935029" y="947912"/>
            <a:ext cx="2090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I know everything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9F00AC-D513-4076-92CA-0A87933609E1}"/>
              </a:ext>
            </a:extLst>
          </p:cNvPr>
          <p:cNvSpPr txBox="1"/>
          <p:nvPr/>
        </p:nvSpPr>
        <p:spPr>
          <a:xfrm>
            <a:off x="2459263" y="1681167"/>
            <a:ext cx="22817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/>
              <a:t>There’s more to this</a:t>
            </a:r>
          </a:p>
          <a:p>
            <a:pPr algn="ctr"/>
            <a:r>
              <a:rPr lang="en-US" sz="2000" b="1" i="1" dirty="0"/>
              <a:t>than I thought…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F2785B-012F-4CB6-B445-FAFF274B433D}"/>
              </a:ext>
            </a:extLst>
          </p:cNvPr>
          <p:cNvSpPr txBox="1"/>
          <p:nvPr/>
        </p:nvSpPr>
        <p:spPr>
          <a:xfrm>
            <a:off x="1769338" y="3112696"/>
            <a:ext cx="21139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/>
              <a:t>I’m never going</a:t>
            </a:r>
          </a:p>
          <a:p>
            <a:pPr algn="ctr"/>
            <a:r>
              <a:rPr lang="en-US" sz="2000" b="1" i="1" dirty="0"/>
              <a:t>to understand this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ADA742-DAAF-47B0-95BE-B64502FA9AEB}"/>
              </a:ext>
            </a:extLst>
          </p:cNvPr>
          <p:cNvSpPr txBox="1"/>
          <p:nvPr/>
        </p:nvSpPr>
        <p:spPr>
          <a:xfrm>
            <a:off x="4247473" y="2789664"/>
            <a:ext cx="1667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/>
              <a:t>It’s starting to</a:t>
            </a:r>
          </a:p>
          <a:p>
            <a:pPr algn="ctr"/>
            <a:r>
              <a:rPr lang="en-US" sz="2000" b="1" i="1" dirty="0"/>
              <a:t>make sense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EFE8FD-025E-42C1-9B89-D7CCEABEA166}"/>
              </a:ext>
            </a:extLst>
          </p:cNvPr>
          <p:cNvSpPr txBox="1"/>
          <p:nvPr/>
        </p:nvSpPr>
        <p:spPr>
          <a:xfrm>
            <a:off x="999573" y="1071590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high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74E556-BF5C-4A52-9C51-78567C4E0959}"/>
              </a:ext>
            </a:extLst>
          </p:cNvPr>
          <p:cNvSpPr txBox="1"/>
          <p:nvPr/>
        </p:nvSpPr>
        <p:spPr>
          <a:xfrm>
            <a:off x="6407815" y="4460292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high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803CC4-6558-4E66-AA79-AEABD24FE9AF}"/>
              </a:ext>
            </a:extLst>
          </p:cNvPr>
          <p:cNvSpPr txBox="1"/>
          <p:nvPr/>
        </p:nvSpPr>
        <p:spPr>
          <a:xfrm>
            <a:off x="1539229" y="4468882"/>
            <a:ext cx="533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low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80C1F3-32F2-4CE8-BF37-0E1E8728C39B}"/>
              </a:ext>
            </a:extLst>
          </p:cNvPr>
          <p:cNvSpPr txBox="1"/>
          <p:nvPr/>
        </p:nvSpPr>
        <p:spPr>
          <a:xfrm>
            <a:off x="1033876" y="4247308"/>
            <a:ext cx="533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low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9472B3E-85EF-4768-8B4A-A96FA178BA36}"/>
              </a:ext>
            </a:extLst>
          </p:cNvPr>
          <p:cNvSpPr txBox="1"/>
          <p:nvPr/>
        </p:nvSpPr>
        <p:spPr>
          <a:xfrm>
            <a:off x="4297532" y="1078422"/>
            <a:ext cx="226063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Groundwater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E0106C2-A716-41D7-95E8-D1EFF0492471}"/>
              </a:ext>
            </a:extLst>
          </p:cNvPr>
          <p:cNvSpPr txBox="1"/>
          <p:nvPr/>
        </p:nvSpPr>
        <p:spPr>
          <a:xfrm>
            <a:off x="5848724" y="2459860"/>
            <a:ext cx="1920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Next Steps?</a:t>
            </a:r>
          </a:p>
        </p:txBody>
      </p:sp>
    </p:spTree>
    <p:extLst>
      <p:ext uri="{BB962C8B-B14F-4D97-AF65-F5344CB8AC3E}">
        <p14:creationId xmlns:p14="http://schemas.microsoft.com/office/powerpoint/2010/main" val="25262675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73709" y="76200"/>
            <a:ext cx="7079691" cy="685800"/>
          </a:xfrm>
          <a:ln>
            <a:noFill/>
          </a:ln>
        </p:spPr>
        <p:txBody>
          <a:bodyPr>
            <a:noAutofit/>
          </a:bodyPr>
          <a:lstStyle/>
          <a:p>
            <a:pPr marL="1588" indent="-1588" algn="ctr">
              <a:buFont typeface="Marlett" pitchFamily="2" charset="2"/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But what about “acute” risk?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08C4-B206-4098-98C3-6DC2CE1146B4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232612" y="2313266"/>
            <a:ext cx="4761436" cy="195490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" algn="l"/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Risk Assessor Question to Field Sampler:</a:t>
            </a:r>
          </a:p>
          <a:p>
            <a:pPr marL="114300" algn="l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Does the concentration of “X”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in any given, DU volume of water “Y”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within the subject drinking water aquifer exceed “Z” µg/L?  (hypothetical acute toxicity)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8585" y="4312161"/>
            <a:ext cx="87842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Approach (testing every DU volume in aquifer not practical):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1: Define the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risk-based DU volume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(e.g., 25 ml to 10L);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2: Define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desired level of confidence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(e.g., “95% confidence that 95% of DU volumes of water in the aquifer do not exceed acute screening level);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3: Test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corresponding number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samples collected throughout aquifer in a systematic, random manner (e.g., 59; sample volume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volume);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 practical 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plus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acute toxicity factors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available for most chemicals);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real concern exists, then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use the water.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24607" y="592902"/>
            <a:ext cx="3697010" cy="3641467"/>
            <a:chOff x="584429" y="644178"/>
            <a:chExt cx="3697010" cy="364146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10161D-2612-44F5-94F3-4379A004370E}"/>
                </a:ext>
              </a:extLst>
            </p:cNvPr>
            <p:cNvSpPr txBox="1"/>
            <p:nvPr/>
          </p:nvSpPr>
          <p:spPr>
            <a:xfrm>
              <a:off x="584429" y="644178"/>
              <a:ext cx="369701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 Acute</a:t>
              </a:r>
            </a:p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DU Exposure Volumes:</a:t>
              </a:r>
            </a:p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Sip: 25 ml	Glass: 250 ml Daily: 0.78 L	14 days: 10 L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635560" y="1972136"/>
              <a:ext cx="3432241" cy="2313509"/>
              <a:chOff x="635560" y="1972136"/>
              <a:chExt cx="3432241" cy="2313509"/>
            </a:xfrm>
          </p:grpSpPr>
          <p:pic>
            <p:nvPicPr>
              <p:cNvPr id="16" name="Picture 15" descr="A picture containing outdoor&#10;&#10;Description automatically generated">
                <a:extLst>
                  <a:ext uri="{FF2B5EF4-FFF2-40B4-BE49-F238E27FC236}">
                    <a16:creationId xmlns:a16="http://schemas.microsoft.com/office/drawing/2014/main" id="{6E4B93D4-708E-4276-97DC-9D1D11F53F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5977" y="3228236"/>
                <a:ext cx="1571824" cy="105414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3" name="Picture 12" descr="A picture containing person, food, drinking&#10;&#10;Description automatically generated">
                <a:extLst>
                  <a:ext uri="{FF2B5EF4-FFF2-40B4-BE49-F238E27FC236}">
                    <a16:creationId xmlns:a16="http://schemas.microsoft.com/office/drawing/2014/main" id="{B68F49E0-C667-4E8B-8B65-30C791AD87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106" y="1977615"/>
                <a:ext cx="1546839" cy="103001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1736" y="1972136"/>
                <a:ext cx="1563934" cy="1055299"/>
              </a:xfrm>
              <a:prstGeom prst="rect">
                <a:avLst/>
              </a:prstGeom>
            </p:spPr>
          </p:pic>
          <p:pic>
            <p:nvPicPr>
              <p:cNvPr id="1034" name="Picture 10" descr="10 Amazing Benefits of Drinking Water and How it Makes Kids Smarter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560" y="3209667"/>
                <a:ext cx="1546839" cy="107597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7" name="Group 26"/>
          <p:cNvGrpSpPr/>
          <p:nvPr/>
        </p:nvGrpSpPr>
        <p:grpSpPr>
          <a:xfrm>
            <a:off x="4956695" y="958565"/>
            <a:ext cx="3099407" cy="1260688"/>
            <a:chOff x="4611081" y="965861"/>
            <a:chExt cx="3099407" cy="126068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6376" y="965861"/>
              <a:ext cx="1674112" cy="1260688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A10161D-2612-44F5-94F3-4379A004370E}"/>
                </a:ext>
              </a:extLst>
            </p:cNvPr>
            <p:cNvSpPr txBox="1"/>
            <p:nvPr/>
          </p:nvSpPr>
          <p:spPr>
            <a:xfrm>
              <a:off x="4611081" y="1042773"/>
              <a:ext cx="12580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Drinking Water Aquifer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6436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54C5-FA48-42EA-939F-F0267F3A2973}"/>
              </a:ext>
            </a:extLst>
          </p:cNvPr>
          <p:cNvSpPr txBox="1">
            <a:spLocks/>
          </p:cNvSpPr>
          <p:nvPr/>
        </p:nvSpPr>
        <p:spPr>
          <a:xfrm>
            <a:off x="570682" y="81480"/>
            <a:ext cx="8093485" cy="1195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cap="small" dirty="0">
                <a:latin typeface="Times New Roman" pitchFamily="18" charset="0"/>
                <a:cs typeface="Times New Roman" pitchFamily="18" charset="0"/>
              </a:rPr>
              <a:t>Application of Sampling Theory to</a:t>
            </a:r>
          </a:p>
          <a:p>
            <a:r>
              <a:rPr lang="en-US" sz="3200" b="1" cap="small" dirty="0">
                <a:latin typeface="Times New Roman" pitchFamily="18" charset="0"/>
                <a:cs typeface="Times New Roman" pitchFamily="18" charset="0"/>
              </a:rPr>
              <a:t>Environmental Investigations</a:t>
            </a:r>
            <a:endParaRPr lang="en-US" sz="2800" b="1" cap="sm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79CBAD-6913-46F9-AB72-CA234CD283B1}"/>
              </a:ext>
            </a:extLst>
          </p:cNvPr>
          <p:cNvSpPr txBox="1"/>
          <p:nvPr/>
        </p:nvSpPr>
        <p:spPr>
          <a:xfrm>
            <a:off x="949427" y="1325124"/>
            <a:ext cx="72459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Two Objectives of any Investigation: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of Risk; and/or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of Remediation.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Theory of Sampling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974725" lvl="1" indent="-974725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1: What’s the question?</a:t>
            </a:r>
          </a:p>
          <a:p>
            <a:pPr marL="974725" lvl="1" indent="-974725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2: What’s the Decision Unit?</a:t>
            </a:r>
          </a:p>
          <a:p>
            <a:pPr marL="974725" lvl="1" indent="-974725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3: How can a representative sample be collected?</a:t>
            </a:r>
          </a:p>
          <a:p>
            <a:pPr marL="974725" lvl="1" indent="-974725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4: How will the data be used to make decisions?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FE56-12F5-4B3D-B278-F4E081AA3F28}" type="slidenum">
              <a:rPr lang="en-US" smtClean="0"/>
              <a:t>5</a:t>
            </a:fld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83577" y="5093850"/>
            <a:ext cx="8300317" cy="143398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“It’s what you left in the ground that’s most important, not what you put in the jar.”</a:t>
            </a:r>
          </a:p>
          <a:p>
            <a:pPr algn="l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Chuck Ramsey (Sampling for Defensible Environmental Decisions;  https://www.envirostat.org/) </a:t>
            </a:r>
          </a:p>
          <a:p>
            <a:pPr algn="l"/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588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FE56-12F5-4B3D-B278-F4E081AA3F28}" type="slidenum">
              <a:rPr lang="en-US" smtClean="0"/>
              <a:t>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2554C5-FA48-42EA-939F-F0267F3A2973}"/>
              </a:ext>
            </a:extLst>
          </p:cNvPr>
          <p:cNvSpPr txBox="1">
            <a:spLocks/>
          </p:cNvSpPr>
          <p:nvPr/>
        </p:nvSpPr>
        <p:spPr>
          <a:xfrm>
            <a:off x="416778" y="90534"/>
            <a:ext cx="8328874" cy="520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cap="small" dirty="0">
                <a:latin typeface="Times New Roman" pitchFamily="18" charset="0"/>
                <a:cs typeface="Times New Roman" pitchFamily="18" charset="0"/>
              </a:rPr>
              <a:t>Theory of Sampling Explained With Fish</a:t>
            </a:r>
            <a:endParaRPr lang="en-US" sz="2800" b="1" cap="small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56524" y="768983"/>
            <a:ext cx="3290778" cy="2073810"/>
            <a:chOff x="2331424" y="1185438"/>
            <a:chExt cx="4572000" cy="28575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424" y="1185438"/>
              <a:ext cx="4572000" cy="28575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Freeform 6"/>
            <p:cNvSpPr/>
            <p:nvPr/>
          </p:nvSpPr>
          <p:spPr>
            <a:xfrm>
              <a:off x="3028950" y="1895475"/>
              <a:ext cx="2714625" cy="1157288"/>
            </a:xfrm>
            <a:custGeom>
              <a:avLst/>
              <a:gdLst>
                <a:gd name="connsiteX0" fmla="*/ 1757363 w 2714625"/>
                <a:gd name="connsiteY0" fmla="*/ 0 h 1157288"/>
                <a:gd name="connsiteX1" fmla="*/ 0 w 2714625"/>
                <a:gd name="connsiteY1" fmla="*/ 890588 h 1157288"/>
                <a:gd name="connsiteX2" fmla="*/ 733425 w 2714625"/>
                <a:gd name="connsiteY2" fmla="*/ 1157288 h 1157288"/>
                <a:gd name="connsiteX3" fmla="*/ 2714625 w 2714625"/>
                <a:gd name="connsiteY3" fmla="*/ 109538 h 1157288"/>
                <a:gd name="connsiteX4" fmla="*/ 1757363 w 2714625"/>
                <a:gd name="connsiteY4" fmla="*/ 0 h 115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625" h="1157288">
                  <a:moveTo>
                    <a:pt x="1757363" y="0"/>
                  </a:moveTo>
                  <a:lnTo>
                    <a:pt x="0" y="890588"/>
                  </a:lnTo>
                  <a:lnTo>
                    <a:pt x="733425" y="1157288"/>
                  </a:lnTo>
                  <a:lnTo>
                    <a:pt x="2714625" y="109538"/>
                  </a:lnTo>
                  <a:lnTo>
                    <a:pt x="1757363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212006"/>
              </p:ext>
            </p:extLst>
          </p:nvPr>
        </p:nvGraphicFramePr>
        <p:xfrm>
          <a:off x="282010" y="2919340"/>
          <a:ext cx="8617546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8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8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Does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PFOS</a:t>
                      </a:r>
                      <a:r>
                        <a:rPr lang="en-US" sz="2200" b="1" baseline="300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in fish pose a chronic health risk (meals over 6-24 years)?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The Investigation Question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Which Fish? These fish!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The Decision Unit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The whole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fish? The fillets!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Refining the DU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Collect and individually test 10 fillets and guestimate a mean?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No!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Sampling Method: Collect a single, Multi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Increment sample plus two independent replicates to test overall sampling method precision.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Ban fis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h from market if the mean concentration of PFOS exceeds “X.”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The Decision statement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957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FE56-12F5-4B3D-B278-F4E081AA3F28}" type="slidenum">
              <a:rPr lang="en-US" smtClean="0"/>
              <a:t>7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2554C5-FA48-42EA-939F-F0267F3A2973}"/>
              </a:ext>
            </a:extLst>
          </p:cNvPr>
          <p:cNvSpPr txBox="1">
            <a:spLocks/>
          </p:cNvSpPr>
          <p:nvPr/>
        </p:nvSpPr>
        <p:spPr>
          <a:xfrm>
            <a:off x="570682" y="81480"/>
            <a:ext cx="8093485" cy="1195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cap="small" dirty="0">
                <a:latin typeface="Times New Roman" pitchFamily="18" charset="0"/>
                <a:cs typeface="Times New Roman" pitchFamily="18" charset="0"/>
              </a:rPr>
              <a:t>Red Flags In Groundwater Sample Data Representativeness</a:t>
            </a:r>
            <a:r>
              <a:rPr lang="en-US" sz="2400" b="1" cap="small" dirty="0">
                <a:latin typeface="Times New Roman" pitchFamily="18" charset="0"/>
                <a:cs typeface="Times New Roman" pitchFamily="18" charset="0"/>
              </a:rPr>
              <a:t> (similar to soil)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79CBAD-6913-46F9-AB72-CA234CD283B1}"/>
              </a:ext>
            </a:extLst>
          </p:cNvPr>
          <p:cNvSpPr txBox="1"/>
          <p:nvPr/>
        </p:nvSpPr>
        <p:spPr>
          <a:xfrm>
            <a:off x="171477" y="4635599"/>
            <a:ext cx="87998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lvl="1" indent="-173038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Volume = Volume Required by Lab for Testing (vs risk/remediation);</a:t>
            </a:r>
          </a:p>
          <a:p>
            <a:pPr marL="173038" lvl="1" indent="-173038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Assumed small-scale uniformity of contaminant concentrations;</a:t>
            </a:r>
          </a:p>
          <a:p>
            <a:pPr marL="173038" lvl="1" indent="-173038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replicate (or co-located) sets of well to test data reproducibility;</a:t>
            </a:r>
          </a:p>
          <a:p>
            <a:pPr marL="173038" lvl="1" indent="-173038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of Monitor Wells = Monitoring Well Budget/Cost Per Well (vs well-thought-out Decision Units);</a:t>
            </a:r>
          </a:p>
          <a:p>
            <a:pPr marL="173038" lvl="1" indent="-173038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Over-resolution of isoconcentration maps (artificial hot spots and cold spots);</a:t>
            </a:r>
          </a:p>
          <a:p>
            <a:pPr marL="173038" lvl="1" indent="-173038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Scale of error in data?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8010" y="2428468"/>
            <a:ext cx="2026557" cy="1969136"/>
            <a:chOff x="270102" y="1756699"/>
            <a:chExt cx="2026557" cy="196913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87" y="1756699"/>
              <a:ext cx="1506081" cy="124126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79CBAD-6913-46F9-AB72-CA234CD283B1}"/>
                </a:ext>
              </a:extLst>
            </p:cNvPr>
            <p:cNvSpPr txBox="1"/>
            <p:nvPr/>
          </p:nvSpPr>
          <p:spPr>
            <a:xfrm>
              <a:off x="270102" y="3017949"/>
              <a:ext cx="20265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Tiny Sample</a:t>
              </a:r>
            </a:p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Volumes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08405" y="1290862"/>
            <a:ext cx="1379049" cy="1755938"/>
            <a:chOff x="3608405" y="1290862"/>
            <a:chExt cx="1379049" cy="175593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5029" y="1596420"/>
              <a:ext cx="1200169" cy="116504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D79CBAD-6913-46F9-AB72-CA234CD283B1}"/>
                </a:ext>
              </a:extLst>
            </p:cNvPr>
            <p:cNvSpPr txBox="1"/>
            <p:nvPr/>
          </p:nvSpPr>
          <p:spPr>
            <a:xfrm>
              <a:off x="4237542" y="1813388"/>
              <a:ext cx="356417" cy="431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D79CBAD-6913-46F9-AB72-CA234CD283B1}"/>
                </a:ext>
              </a:extLst>
            </p:cNvPr>
            <p:cNvSpPr txBox="1"/>
            <p:nvPr/>
          </p:nvSpPr>
          <p:spPr>
            <a:xfrm>
              <a:off x="3805735" y="1290862"/>
              <a:ext cx="805886" cy="431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PCE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D79CBAD-6913-46F9-AB72-CA234CD283B1}"/>
                </a:ext>
              </a:extLst>
            </p:cNvPr>
            <p:cNvSpPr txBox="1"/>
            <p:nvPr/>
          </p:nvSpPr>
          <p:spPr>
            <a:xfrm>
              <a:off x="3756934" y="1974314"/>
              <a:ext cx="356417" cy="431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D79CBAD-6913-46F9-AB72-CA234CD283B1}"/>
                </a:ext>
              </a:extLst>
            </p:cNvPr>
            <p:cNvSpPr txBox="1"/>
            <p:nvPr/>
          </p:nvSpPr>
          <p:spPr>
            <a:xfrm>
              <a:off x="3608405" y="2672869"/>
              <a:ext cx="1379049" cy="373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0.6% TOC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D79CBAD-6913-46F9-AB72-CA234CD283B1}"/>
              </a:ext>
            </a:extLst>
          </p:cNvPr>
          <p:cNvSpPr txBox="1"/>
          <p:nvPr/>
        </p:nvSpPr>
        <p:spPr>
          <a:xfrm>
            <a:off x="2477550" y="3079179"/>
            <a:ext cx="2026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Assumed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Small-Scale Uniformity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124694" y="1248127"/>
            <a:ext cx="1556674" cy="1867883"/>
            <a:chOff x="2124694" y="1248127"/>
            <a:chExt cx="1556674" cy="186788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483" y="1359703"/>
              <a:ext cx="1316885" cy="133883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3" name="Group 2"/>
            <p:cNvGrpSpPr/>
            <p:nvPr/>
          </p:nvGrpSpPr>
          <p:grpSpPr>
            <a:xfrm>
              <a:off x="2124694" y="1248127"/>
              <a:ext cx="1385417" cy="1867883"/>
              <a:chOff x="2124694" y="1248127"/>
              <a:chExt cx="1385417" cy="1867883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 flipV="1">
                <a:off x="2782783" y="2244848"/>
                <a:ext cx="217061" cy="59106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364483" y="1655082"/>
                <a:ext cx="0" cy="10434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D79CBAD-6913-46F9-AB72-CA234CD283B1}"/>
                  </a:ext>
                </a:extLst>
              </p:cNvPr>
              <p:cNvSpPr txBox="1"/>
              <p:nvPr/>
            </p:nvSpPr>
            <p:spPr>
              <a:xfrm>
                <a:off x="2124694" y="2742079"/>
                <a:ext cx="1379049" cy="373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Dissolved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D79CBAD-6913-46F9-AB72-CA234CD283B1}"/>
                  </a:ext>
                </a:extLst>
              </p:cNvPr>
              <p:cNvSpPr txBox="1"/>
              <p:nvPr/>
            </p:nvSpPr>
            <p:spPr>
              <a:xfrm>
                <a:off x="2340814" y="1248127"/>
                <a:ext cx="1169297" cy="3739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Sorbed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5EFC10-6555-4944-B554-31AD64FC505C}"/>
              </a:ext>
            </a:extLst>
          </p:cNvPr>
          <p:cNvGrpSpPr/>
          <p:nvPr/>
        </p:nvGrpSpPr>
        <p:grpSpPr>
          <a:xfrm>
            <a:off x="6752473" y="1440029"/>
            <a:ext cx="2218825" cy="2655077"/>
            <a:chOff x="6752473" y="1267749"/>
            <a:chExt cx="2218825" cy="2655077"/>
          </a:xfrm>
        </p:grpSpPr>
        <p:pic>
          <p:nvPicPr>
            <p:cNvPr id="5" name="Picture 4" descr="Map&#10;&#10;Description automatically generated">
              <a:extLst>
                <a:ext uri="{FF2B5EF4-FFF2-40B4-BE49-F238E27FC236}">
                  <a16:creationId xmlns:a16="http://schemas.microsoft.com/office/drawing/2014/main" id="{491476DE-894E-420D-8686-965152AA9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2474" y="1267749"/>
              <a:ext cx="2057072" cy="164928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79CBAD-6913-46F9-AB72-CA234CD283B1}"/>
                </a:ext>
              </a:extLst>
            </p:cNvPr>
            <p:cNvSpPr txBox="1"/>
            <p:nvPr/>
          </p:nvSpPr>
          <p:spPr>
            <a:xfrm>
              <a:off x="6752473" y="2907163"/>
              <a:ext cx="22188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Isolated</a:t>
              </a:r>
            </a:p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“Hot Spots” &amp; “Cold Spots”?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6E3604-3CF5-462D-A653-B233ABED33C3}"/>
              </a:ext>
            </a:extLst>
          </p:cNvPr>
          <p:cNvGrpSpPr/>
          <p:nvPr/>
        </p:nvGrpSpPr>
        <p:grpSpPr>
          <a:xfrm>
            <a:off x="5067546" y="2508752"/>
            <a:ext cx="1514741" cy="2122062"/>
            <a:chOff x="5127368" y="1846146"/>
            <a:chExt cx="1514741" cy="2122062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9C238F4-23EF-4208-9CC6-0B77B3AFFD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368" y="1846146"/>
              <a:ext cx="1514741" cy="1136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F6F74D8-2238-4ED2-B23A-658B657B33D7}"/>
                </a:ext>
              </a:extLst>
            </p:cNvPr>
            <p:cNvSpPr txBox="1"/>
            <p:nvPr/>
          </p:nvSpPr>
          <p:spPr>
            <a:xfrm>
              <a:off x="5146735" y="2952545"/>
              <a:ext cx="14611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Lack of “Replicate”</a:t>
              </a:r>
            </a:p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Data?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0685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415872" y="2480384"/>
            <a:ext cx="2619045" cy="1971258"/>
            <a:chOff x="5364888" y="2417035"/>
            <a:chExt cx="2619045" cy="197125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888" y="2417035"/>
              <a:ext cx="2619045" cy="1954166"/>
            </a:xfrm>
            <a:prstGeom prst="rect">
              <a:avLst/>
            </a:prstGeom>
          </p:spPr>
        </p:pic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6576225" y="4105380"/>
              <a:ext cx="1320091" cy="282913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USEPA (2001)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FE56-12F5-4B3D-B278-F4E081AA3F28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21549" y="4573749"/>
            <a:ext cx="4311357" cy="217705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Samples taken in close proximity (e.g., within distances of a few meters)… are highly auto-correlated… Dense spatial monitoring… runs the risk of redundant data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l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USEPA (1996): Low-Flow Groundwater Sampling Procedures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4123" y="4573752"/>
            <a:ext cx="4180192" cy="217705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R="0">
              <a:lnSpc>
                <a:spcPct val="115000"/>
              </a:lnSpc>
              <a:spcBef>
                <a:spcPts val="0"/>
              </a:spcBef>
            </a:pPr>
            <a:r>
              <a:rPr lang="en-US" sz="2000" b="1" i="1" dirty="0">
                <a:latin typeface="Times New Roman"/>
                <a:ea typeface="Times New Roman"/>
                <a:cs typeface="Times New Roman"/>
              </a:rPr>
              <a:t>“When there is little distance between points it is expected that there will be little variability between points.”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1588" lvl="0" indent="-1588">
              <a:spcBef>
                <a:spcPct val="20000"/>
              </a:spcBef>
            </a:pP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USEPA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1989):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Methods for Evaluating the Attainment of Cleanup Standards</a:t>
            </a: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2865" y="44276"/>
            <a:ext cx="69024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Uniform Plumes and the</a:t>
            </a:r>
          </a:p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Search for Hot Spots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(sounds familiar…)</a:t>
            </a: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4609156" y="1415489"/>
            <a:ext cx="14119" cy="53750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5157577" y="1535133"/>
            <a:ext cx="3161652" cy="951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Spacing of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Discrete Groundwater MWs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Identify Uniform Plumes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908239" y="1159166"/>
            <a:ext cx="3782463" cy="4824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Supporting Field Studies?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779375" y="1162874"/>
            <a:ext cx="2782431" cy="3251719"/>
            <a:chOff x="779375" y="1043606"/>
            <a:chExt cx="2782431" cy="325171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997" y="2398159"/>
              <a:ext cx="2635185" cy="1897166"/>
            </a:xfrm>
            <a:prstGeom prst="rect">
              <a:avLst/>
            </a:prstGeom>
          </p:spPr>
        </p:pic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779375" y="1381681"/>
              <a:ext cx="2782431" cy="95132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Spacing of 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Discrete Soil Sample 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 Identify “Uniform” Hot Spots</a:t>
              </a:r>
            </a:p>
          </p:txBody>
        </p:sp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1362105" y="1043606"/>
              <a:ext cx="1610410" cy="482438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Oops…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1798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3542" y="194960"/>
            <a:ext cx="8229600" cy="5998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Starting at the Beginning…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73351-DE39-47FD-A2B4-8FAEB7CBD89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16793" y="855319"/>
            <a:ext cx="7178625" cy="4836180"/>
          </a:xfrm>
        </p:spPr>
        <p:txBody>
          <a:bodyPr>
            <a:noAutofit/>
          </a:bodyPr>
          <a:lstStyle/>
          <a:p>
            <a:pPr marL="385763" indent="-385763">
              <a:spcBef>
                <a:spcPct val="0"/>
              </a:spcBef>
              <a:buFont typeface="+mj-lt"/>
              <a:buAutoNum type="arabicPeriod"/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Theory of Sampling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applied to indoor air, soil/sediment,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subslab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vapor;</a:t>
            </a:r>
          </a:p>
          <a:p>
            <a:pPr marL="385763" indent="-385763">
              <a:spcBef>
                <a:spcPct val="0"/>
              </a:spcBef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TOS applied to surface water and groundwater;</a:t>
            </a:r>
          </a:p>
          <a:p>
            <a:pPr marL="742950" lvl="1" indent="-290513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question?</a:t>
            </a:r>
          </a:p>
          <a:p>
            <a:pPr marL="742950" lvl="1" indent="-290513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Decision Unit?</a:t>
            </a:r>
          </a:p>
          <a:p>
            <a:pPr marL="742950" lvl="1" indent="-290513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can a representative sample be collected?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indent="-385763">
              <a:spcBef>
                <a:spcPct val="0"/>
              </a:spcBef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Progressively more complex examples:</a:t>
            </a:r>
          </a:p>
          <a:p>
            <a:pPr marL="914400" lvl="1" indent="-457200">
              <a:spcBef>
                <a:spcPct val="0"/>
              </a:spcBef>
              <a:buFont typeface="+mj-lt"/>
              <a:buAutoNum type="alphaLcParenR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tank;</a:t>
            </a:r>
          </a:p>
          <a:p>
            <a:pPr marL="914400" lvl="1" indent="-457200">
              <a:spcBef>
                <a:spcPct val="0"/>
              </a:spcBef>
              <a:buFont typeface="+mj-lt"/>
              <a:buAutoNum type="alphaLcParenR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Bottled water;</a:t>
            </a:r>
          </a:p>
          <a:p>
            <a:pPr marL="914400" lvl="1" indent="-457200">
              <a:spcBef>
                <a:spcPct val="0"/>
              </a:spcBef>
              <a:buFont typeface="+mj-lt"/>
              <a:buAutoNum type="alphaLcParenR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swimming pool;</a:t>
            </a:r>
          </a:p>
          <a:p>
            <a:pPr marL="914400" lvl="1" indent="-457200">
              <a:spcBef>
                <a:spcPct val="0"/>
              </a:spcBef>
              <a:buFont typeface="+mj-lt"/>
              <a:buAutoNum type="alphaLcParenR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Sand-filled swimming pool;</a:t>
            </a:r>
          </a:p>
          <a:p>
            <a:pPr marL="914400" lvl="1" indent="-457200">
              <a:spcBef>
                <a:spcPct val="0"/>
              </a:spcBef>
              <a:buFont typeface="+mj-lt"/>
              <a:buAutoNum type="alphaLcParenR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Layered dirt-filled swimming pool;</a:t>
            </a:r>
          </a:p>
          <a:p>
            <a:pPr marL="385763" indent="-385763">
              <a:spcBef>
                <a:spcPct val="0"/>
              </a:spcBef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Dry cleaner test case.</a:t>
            </a:r>
          </a:p>
          <a:p>
            <a:pPr marL="385763" indent="-385763">
              <a:spcBef>
                <a:spcPct val="0"/>
              </a:spcBef>
              <a:buFont typeface="+mj-lt"/>
              <a:buAutoNum type="arabicPeriod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18697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5618</TotalTime>
  <Words>5162</Words>
  <Application>Microsoft Office PowerPoint</Application>
  <PresentationFormat>On-screen Show (4:3)</PresentationFormat>
  <Paragraphs>999</Paragraphs>
  <Slides>49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Arial Unicode MS</vt:lpstr>
      <vt:lpstr>Calibri</vt:lpstr>
      <vt:lpstr>Calibri Light</vt:lpstr>
      <vt:lpstr>Marlett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Starting at the Beginning…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to Worry (or perhaps not…): “Soil Contaminant Distribution Zones” (Brewer et al. 2017)</vt:lpstr>
      <vt:lpstr>More Realistic Sample Data Resolution</vt:lpstr>
      <vt:lpstr>Groundwater Contaminant Distribution Zones?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Brewer</dc:creator>
  <cp:lastModifiedBy>Brewer, Roger C</cp:lastModifiedBy>
  <cp:revision>664</cp:revision>
  <cp:lastPrinted>2021-11-09T20:19:23Z</cp:lastPrinted>
  <dcterms:created xsi:type="dcterms:W3CDTF">2021-10-19T02:14:01Z</dcterms:created>
  <dcterms:modified xsi:type="dcterms:W3CDTF">2021-11-20T19:48:35Z</dcterms:modified>
</cp:coreProperties>
</file>