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8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raig Sandefur" initials="CS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6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2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4-09-12T13:34:57.544" idx="3">
    <p:pos x="-325" y="79"/>
    <p:text>the earlier data can be found here</p:text>
    <p:extLst mod="1">
      <p:ext uri="{C676402C-5697-4E1C-873F-D02D1690AC5C}">
        <p15:threadingInfo xmlns:p15="http://schemas.microsoft.com/office/powerpoint/2012/main" timeZoneBias="4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4-09-12T13:59:53.489" idx="5">
    <p:pos x="10" y="10"/>
    <p:text>now you are back on the right track with the Marina data</p:text>
    <p:extLst>
      <p:ext uri="{C676402C-5697-4E1C-873F-D02D1690AC5C}">
        <p15:threadingInfo xmlns:p15="http://schemas.microsoft.com/office/powerpoint/2012/main" timeZoneBias="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A3BB2C-FB17-45CF-9DE0-7238AF992798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D0C1D0-C88D-4C24-9EF0-9F6DBB7FC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007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Introduction:</a:t>
            </a:r>
          </a:p>
          <a:p>
            <a:r>
              <a:rPr lang="en-US" dirty="0" smtClean="0"/>
              <a:t>	New</a:t>
            </a:r>
            <a:r>
              <a:rPr lang="en-US" baseline="0" dirty="0" smtClean="0"/>
              <a:t> Pacific District Manager for Northern California, Utah and Hawaii.</a:t>
            </a:r>
          </a:p>
          <a:p>
            <a:r>
              <a:rPr lang="en-US" baseline="0" dirty="0" smtClean="0"/>
              <a:t>	Started in June 2013</a:t>
            </a:r>
          </a:p>
          <a:p>
            <a:r>
              <a:rPr lang="en-US" baseline="0" dirty="0" smtClean="0"/>
              <a:t>For those of you who worked with Jack Peabody, he recently retired with </a:t>
            </a:r>
            <a:r>
              <a:rPr lang="en-US" baseline="0" dirty="0" err="1" smtClean="0"/>
              <a:t>Regenesis</a:t>
            </a:r>
            <a:r>
              <a:rPr lang="en-US" baseline="0" dirty="0" smtClean="0"/>
              <a:t> after a very successful eighteen-year career.  </a:t>
            </a:r>
          </a:p>
          <a:p>
            <a:endParaRPr lang="en-US" dirty="0" smtClean="0"/>
          </a:p>
          <a:p>
            <a:r>
              <a:rPr lang="en-US" dirty="0" smtClean="0"/>
              <a:t>Background: </a:t>
            </a:r>
          </a:p>
          <a:p>
            <a:r>
              <a:rPr lang="en-US" dirty="0" smtClean="0"/>
              <a:t>	17 </a:t>
            </a:r>
            <a:r>
              <a:rPr lang="en-US" dirty="0" err="1" smtClean="0"/>
              <a:t>yrs</a:t>
            </a:r>
            <a:r>
              <a:rPr lang="en-US" dirty="0" smtClean="0"/>
              <a:t> as</a:t>
            </a:r>
            <a:r>
              <a:rPr lang="en-US" baseline="0" dirty="0" smtClean="0"/>
              <a:t> account manager/regional business development for national remediation/geotechnical firm that specialized in in-situ stabilization/soil mixing</a:t>
            </a:r>
          </a:p>
          <a:p>
            <a:r>
              <a:rPr lang="en-US" baseline="0" dirty="0" smtClean="0"/>
              <a:t>	</a:t>
            </a:r>
            <a:endParaRPr lang="en-US" dirty="0" smtClean="0"/>
          </a:p>
          <a:p>
            <a:endParaRPr lang="en-US" baseline="0" dirty="0" smtClean="0"/>
          </a:p>
          <a:p>
            <a:r>
              <a:rPr lang="en-US" baseline="0" dirty="0" smtClean="0"/>
              <a:t>I would to share with the value of </a:t>
            </a:r>
            <a:r>
              <a:rPr lang="en-US" baseline="0" dirty="0" err="1" smtClean="0"/>
              <a:t>Regenesis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our competitors: </a:t>
            </a:r>
          </a:p>
          <a:p>
            <a:r>
              <a:rPr lang="en-US" baseline="0" dirty="0" err="1" smtClean="0"/>
              <a:t>Regenesis</a:t>
            </a:r>
            <a:r>
              <a:rPr lang="en-US" baseline="0" dirty="0" smtClean="0"/>
              <a:t> Offers the following Free of Charge </a:t>
            </a:r>
          </a:p>
          <a:p>
            <a:r>
              <a:rPr lang="en-US" baseline="0" dirty="0" smtClean="0"/>
              <a:t>	- Technical support:</a:t>
            </a:r>
          </a:p>
          <a:p>
            <a:r>
              <a:rPr lang="en-US" baseline="0" dirty="0" smtClean="0"/>
              <a:t>		-</a:t>
            </a:r>
            <a:r>
              <a:rPr lang="en-US" baseline="0" dirty="0" err="1" smtClean="0"/>
              <a:t>workplan</a:t>
            </a:r>
            <a:r>
              <a:rPr lang="en-US" baseline="0" dirty="0" smtClean="0"/>
              <a:t> development</a:t>
            </a:r>
          </a:p>
          <a:p>
            <a:r>
              <a:rPr lang="en-US" baseline="0" dirty="0" smtClean="0"/>
              <a:t>		- WDR permitting process</a:t>
            </a:r>
          </a:p>
          <a:p>
            <a:r>
              <a:rPr lang="en-US" baseline="0" dirty="0" smtClean="0"/>
              <a:t>		- Onsite assistance with pilot testing and full scale injections (TRG used own injection equipment)</a:t>
            </a:r>
          </a:p>
          <a:p>
            <a:r>
              <a:rPr lang="en-US" baseline="0" dirty="0" smtClean="0"/>
              <a:t>		- Data interpretation and recommendations</a:t>
            </a:r>
          </a:p>
          <a:p>
            <a:r>
              <a:rPr lang="en-US" dirty="0" smtClean="0"/>
              <a:t>I’d like to be credible technical resource to you;</a:t>
            </a:r>
            <a:r>
              <a:rPr lang="en-US" baseline="0" dirty="0" smtClean="0"/>
              <a:t> creating innovative solutions for soil and groundwater impacted sites.  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All rights reserved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1A982F-05DF-4110-8B37-AC23CDDE2D2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1925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>
                <a:latin typeface="Lato Light" charset="0"/>
                <a:cs typeface="Lato Light" charset="0"/>
              </a:rPr>
              <a:t>anti-clumping / distribution supporting surface treatment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0D8FB-ED86-1645-9A21-CB9A4AE1527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9272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SEM = Scanning</a:t>
            </a:r>
            <a:r>
              <a:rPr lang="en-US" baseline="0" dirty="0" smtClean="0"/>
              <a:t> Electron Micrograph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0D8FB-ED86-1645-9A21-CB9A4AE1527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3346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PlumeStop particle size of 1 – 2 µm versus</a:t>
            </a:r>
            <a:r>
              <a:rPr lang="en-US" baseline="0" dirty="0" smtClean="0"/>
              <a:t> scale bar and sand particle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0D8FB-ED86-1645-9A21-CB9A4AE1527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1218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Site has</a:t>
            </a:r>
            <a:r>
              <a:rPr lang="en-US" baseline="0" dirty="0" smtClean="0"/>
              <a:t> been open since the 2001</a:t>
            </a:r>
          </a:p>
          <a:p>
            <a:r>
              <a:rPr lang="en-US" baseline="0" dirty="0" smtClean="0"/>
              <a:t>Site is under the jurisdiction of the CCRWQCB</a:t>
            </a:r>
          </a:p>
          <a:p>
            <a:r>
              <a:rPr lang="en-US" baseline="0" dirty="0" smtClean="0"/>
              <a:t>Closure request not granted since last 5 years due to one offending well. </a:t>
            </a:r>
          </a:p>
          <a:p>
            <a:r>
              <a:rPr lang="en-US" baseline="0" dirty="0" smtClean="0"/>
              <a:t>No nearby sensitive receptors. </a:t>
            </a:r>
          </a:p>
          <a:p>
            <a:r>
              <a:rPr lang="en-US" baseline="0" dirty="0" smtClean="0"/>
              <a:t>CCRWQCB agreed to close site if MW3 shows decreasing trend. </a:t>
            </a:r>
          </a:p>
          <a:p>
            <a:r>
              <a:rPr lang="en-US" baseline="0" dirty="0" smtClean="0"/>
              <a:t>Regenesis proposed beta testing to assist in closure for case studies.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0D8FB-ED86-1645-9A21-CB9A4AE1527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8343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r>
              <a:rPr lang="en-US" baseline="0" dirty="0" smtClean="0"/>
              <a:t> : 2 : 3 arrangement around test well</a:t>
            </a:r>
          </a:p>
          <a:p>
            <a:endParaRPr lang="en-US" baseline="0" dirty="0" smtClean="0"/>
          </a:p>
          <a:p>
            <a:r>
              <a:rPr lang="en-US" baseline="0" dirty="0" smtClean="0"/>
              <a:t>Question for Craig – where was the donor and HRC added?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NB:  proof of concept trial rather than remediation project – does NOT represent a typical field application design – this is just around one well. 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0D8FB-ED86-1645-9A21-CB9A4AE1527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2299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 550 µg/L to &lt;0.5 µg/L is</a:t>
            </a:r>
            <a:r>
              <a:rPr lang="en-US" baseline="0" dirty="0" smtClean="0"/>
              <a:t> </a:t>
            </a:r>
            <a:r>
              <a:rPr lang="en-US" b="1" baseline="0" dirty="0" smtClean="0"/>
              <a:t>three orders of magnitude </a:t>
            </a:r>
            <a:r>
              <a:rPr lang="en-US" baseline="0" dirty="0" smtClean="0"/>
              <a:t>reduction = 1000x reduction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0D8FB-ED86-1645-9A21-CB9A4AE1527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1523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T.E.A.</a:t>
            </a:r>
            <a:r>
              <a:rPr lang="en-US" baseline="0" dirty="0" smtClean="0"/>
              <a:t> = Terminal Electron Acceptor (i.e. oxygen, nitrate, iron, </a:t>
            </a:r>
            <a:r>
              <a:rPr lang="en-US" baseline="0" dirty="0" err="1" smtClean="0"/>
              <a:t>sulphate</a:t>
            </a:r>
            <a:r>
              <a:rPr lang="en-US" baseline="0" dirty="0" smtClean="0"/>
              <a:t>).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Note that all geochemical parameters are on the secondary axis.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Note also that this shows that the PCE stays n/d through the study period – the previous slide was more about historical context with a single post-</a:t>
            </a:r>
            <a:r>
              <a:rPr lang="en-US" baseline="0" dirty="0" err="1" smtClean="0"/>
              <a:t>PlumeStop</a:t>
            </a:r>
            <a:r>
              <a:rPr lang="en-US" baseline="0" dirty="0" smtClean="0"/>
              <a:t> data point. 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0D8FB-ED86-1645-9A21-CB9A4AE1527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7541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Note:  Sheep in a car park</a:t>
            </a:r>
          </a:p>
          <a:p>
            <a:endParaRPr lang="en-US" dirty="0" smtClean="0"/>
          </a:p>
          <a:p>
            <a:r>
              <a:rPr lang="en-US" dirty="0" smtClean="0"/>
              <a:t>Baseline</a:t>
            </a:r>
            <a:r>
              <a:rPr lang="en-US" baseline="0" dirty="0" smtClean="0"/>
              <a:t> (-24 day) data are shown for all parameters but </a:t>
            </a:r>
            <a:r>
              <a:rPr lang="en-US" baseline="0" dirty="0" err="1" smtClean="0"/>
              <a:t>trendline</a:t>
            </a:r>
            <a:r>
              <a:rPr lang="en-US" baseline="0" dirty="0" smtClean="0"/>
              <a:t> to t=0 is forced through zero.  It would otherwise appear that PCE began to decline and DHC </a:t>
            </a:r>
            <a:r>
              <a:rPr lang="en-US" baseline="0" dirty="0" err="1" smtClean="0"/>
              <a:t>etc</a:t>
            </a:r>
            <a:r>
              <a:rPr lang="en-US" baseline="0" dirty="0" smtClean="0"/>
              <a:t> began to rise from -24 days, whereas PCE was static / increasing.  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="1" baseline="0" dirty="0" smtClean="0"/>
              <a:t>Key point:  </a:t>
            </a:r>
            <a:r>
              <a:rPr lang="en-US" baseline="0" dirty="0" smtClean="0"/>
              <a:t>if the bacteria were not degrading the solvents, they would decline following the inoculation spike.  The fact that they </a:t>
            </a:r>
            <a:r>
              <a:rPr lang="en-US" b="1" i="1" baseline="0" dirty="0" smtClean="0"/>
              <a:t>increase</a:t>
            </a:r>
            <a:r>
              <a:rPr lang="en-US" b="1" i="0" baseline="0" dirty="0" smtClean="0"/>
              <a:t> </a:t>
            </a:r>
            <a:r>
              <a:rPr lang="en-US" b="0" i="0" baseline="0" dirty="0" smtClean="0"/>
              <a:t>post-inoculation suggests they are living off something that enables them to grow.  Given that these are solvent degrading species and specific solvent-degrading enzymes suggests they are degrading the solvents rather than living off the HRC (or each other) as </a:t>
            </a:r>
            <a:r>
              <a:rPr lang="en-US" i="0" baseline="0" dirty="0" smtClean="0"/>
              <a:t>the</a:t>
            </a:r>
            <a:r>
              <a:rPr lang="en-US" baseline="0" dirty="0" smtClean="0"/>
              <a:t> inoculum itself does not contain solvents.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DHC:    			225%  (only DHC can anaerobically degrade DCE and VC)</a:t>
            </a:r>
          </a:p>
          <a:p>
            <a:r>
              <a:rPr lang="en-US" baseline="0" dirty="0" smtClean="0"/>
              <a:t>TCE </a:t>
            </a:r>
            <a:r>
              <a:rPr lang="en-US" baseline="0" dirty="0" err="1" smtClean="0"/>
              <a:t>reductase</a:t>
            </a:r>
            <a:r>
              <a:rPr lang="en-US" baseline="0" dirty="0" smtClean="0"/>
              <a:t>		541%  (a DHC enzyme for TCE and DCE to VC)</a:t>
            </a:r>
          </a:p>
          <a:p>
            <a:r>
              <a:rPr lang="en-US" baseline="0" dirty="0" smtClean="0"/>
              <a:t>VC </a:t>
            </a:r>
            <a:r>
              <a:rPr lang="en-US" baseline="0" dirty="0" err="1" smtClean="0"/>
              <a:t>reductase</a:t>
            </a:r>
            <a:r>
              <a:rPr lang="en-US" baseline="0" dirty="0" smtClean="0"/>
              <a:t> 		676%  (a DHC enzyme for VC to </a:t>
            </a:r>
            <a:r>
              <a:rPr lang="en-US" baseline="0" dirty="0" err="1" smtClean="0"/>
              <a:t>ethene</a:t>
            </a:r>
            <a:r>
              <a:rPr lang="en-US" baseline="0" dirty="0" smtClean="0"/>
              <a:t>)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Note that the activity of DHC increases by more than the microbial numbers.  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Dehalobacter</a:t>
            </a:r>
            <a:r>
              <a:rPr lang="en-US" baseline="0" dirty="0" smtClean="0"/>
              <a:t> spp. 		‘Infinite’ (non-detect to 16,600 cells/ml)  (PCE and TCE to </a:t>
            </a:r>
            <a:r>
              <a:rPr lang="en-US" baseline="0" dirty="0" err="1" smtClean="0"/>
              <a:t>cis</a:t>
            </a:r>
            <a:r>
              <a:rPr lang="en-US" baseline="0" dirty="0" smtClean="0"/>
              <a:t>-DCE)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/>
              <a:t>Dehalogenimonas</a:t>
            </a:r>
            <a:r>
              <a:rPr lang="en-US" baseline="0" dirty="0" smtClean="0"/>
              <a:t> spp.  	4 orders of magnitude (3000x) (594 to 1.8M cells/ml)  (the joker in the pack – this is a chlorinated alkane degrader – BUT: some strains have been shown to grow </a:t>
            </a:r>
            <a:r>
              <a:rPr lang="en-US" b="0" baseline="0" dirty="0" smtClean="0"/>
              <a:t>during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hydrogenolysis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-DCE to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ethene</a:t>
            </a:r>
            <a:r>
              <a:rPr lang="en-US" b="0" baseline="0" dirty="0" smtClean="0"/>
              <a:t>).  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Manchester et al.</a:t>
            </a:r>
            <a:r>
              <a:rPr lang="en-US" sz="1200" b="1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Appl. Environ. Microbiol. </a:t>
            </a:r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2012, 78(15):5280 </a:t>
            </a:r>
            <a:endParaRPr lang="hu-HU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r>
              <a:rPr lang="en-US" baseline="0" dirty="0" smtClean="0"/>
              <a:t>Note also that the </a:t>
            </a:r>
            <a:r>
              <a:rPr lang="en-US" b="1" baseline="0" dirty="0" smtClean="0"/>
              <a:t>methanogens</a:t>
            </a:r>
            <a:r>
              <a:rPr lang="en-US" baseline="0" dirty="0" smtClean="0"/>
              <a:t> never get off the ground – all the above occurs without entering </a:t>
            </a:r>
            <a:r>
              <a:rPr lang="en-US" baseline="0" dirty="0" err="1" smtClean="0"/>
              <a:t>methanogenic</a:t>
            </a:r>
            <a:r>
              <a:rPr lang="en-US" baseline="0" dirty="0" smtClean="0"/>
              <a:t> conditions (below </a:t>
            </a:r>
            <a:r>
              <a:rPr lang="en-US" baseline="0" dirty="0" err="1" smtClean="0"/>
              <a:t>approx</a:t>
            </a:r>
            <a:r>
              <a:rPr lang="en-US" baseline="0" dirty="0" smtClean="0"/>
              <a:t> -240 mV) (see previous slide).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0D8FB-ED86-1645-9A21-CB9A4AE1527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2482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0D8FB-ED86-1645-9A21-CB9A4AE1527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4214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See Yang and McCarty</a:t>
            </a:r>
          </a:p>
          <a:p>
            <a:r>
              <a:rPr lang="en-US" dirty="0" smtClean="0"/>
              <a:t>-data 14 months</a:t>
            </a:r>
            <a:r>
              <a:rPr lang="en-US" baseline="0" dirty="0" smtClean="0"/>
              <a:t> post </a:t>
            </a:r>
            <a:r>
              <a:rPr lang="en-US" baseline="0" dirty="0" err="1" smtClean="0"/>
              <a:t>PlumeStop</a:t>
            </a:r>
            <a:r>
              <a:rPr lang="en-US" baseline="0" dirty="0" smtClean="0"/>
              <a:t> injection shows PCE and daughter products at non-</a:t>
            </a:r>
            <a:r>
              <a:rPr lang="en-US" baseline="0" dirty="0" err="1" smtClean="0"/>
              <a:t>dedect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-subsequent vapor sampling performed to see if any relic vapors generated post treatment. </a:t>
            </a:r>
          </a:p>
          <a:p>
            <a:r>
              <a:rPr lang="en-US" baseline="0" dirty="0" smtClean="0"/>
              <a:t>-Successful pilot lead to 2 additional beta tests at dry cleaning sites under CVWQCB oversight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0D8FB-ED86-1645-9A21-CB9A4AE1527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010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 what does integrated treatment look like?</a:t>
            </a:r>
          </a:p>
          <a:p>
            <a:endParaRPr lang="en-US" dirty="0" smtClean="0"/>
          </a:p>
          <a:p>
            <a:r>
              <a:rPr lang="en-US" dirty="0" smtClean="0"/>
              <a:t>Let’s take our UST site from earlier</a:t>
            </a:r>
            <a:r>
              <a:rPr lang="en-US" baseline="0" dirty="0" smtClean="0"/>
              <a:t> as an example; Remediation of this site may consist of excavating the source area and applying ORC-A  as a liner or mixed in the clean backfill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may include some direct grid injection treatment of an ISCO agent to oxidize the plume and/or injection of bio enhancement (ORC-A)</a:t>
            </a:r>
          </a:p>
          <a:p>
            <a:endParaRPr lang="en-US" baseline="0" dirty="0" smtClean="0"/>
          </a:p>
          <a:p>
            <a:r>
              <a:rPr lang="en-US" baseline="0" dirty="0" smtClean="0"/>
              <a:t>at the site perimeter we could look at putting in long-term controlled-release oxygen as a barrier to prevent off-site migration of the contaminant plume;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ability to mitigate current or potential future effects of vapor intrusion by installing a vapor barrier (both new and existing construction)</a:t>
            </a:r>
          </a:p>
          <a:p>
            <a:endParaRPr lang="en-US" baseline="0" dirty="0" smtClean="0"/>
          </a:p>
          <a:p>
            <a:r>
              <a:rPr lang="en-US" baseline="0" dirty="0" smtClean="0"/>
              <a:t>-</a:t>
            </a:r>
            <a:r>
              <a:rPr lang="en-US" dirty="0" smtClean="0"/>
              <a:t>The</a:t>
            </a:r>
            <a:r>
              <a:rPr lang="en-US" baseline="0" dirty="0" smtClean="0"/>
              <a:t> ultimate goal is to remediate or mitigate your sites.  </a:t>
            </a:r>
            <a:r>
              <a:rPr lang="en-US" baseline="0" dirty="0" err="1" smtClean="0"/>
              <a:t>Regenesis</a:t>
            </a:r>
            <a:r>
              <a:rPr lang="en-US" baseline="0" dirty="0" smtClean="0"/>
              <a:t> believes that integration of technologies can provide a quicker, cheaper, and more permanent solution to yours and your clients’ contamination problems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All rights reserved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1A982F-05DF-4110-8B37-AC23CDDE2D2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071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0D8FB-ED86-1645-9A21-CB9A4AE1527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7451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0D8FB-ED86-1645-9A21-CB9A4AE1527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3115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immediate sorption is evident, with further sorption proceeding as the concentrations equilibrate and contaminant partitioning into the </a:t>
            </a:r>
            <a:r>
              <a:rPr lang="en-US" baseline="0" dirty="0" err="1" smtClean="0"/>
              <a:t>PlumeStop</a:t>
            </a:r>
            <a:r>
              <a:rPr lang="en-US" baseline="0" dirty="0" smtClean="0"/>
              <a:t> continues.  </a:t>
            </a:r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Subtle additional point to</a:t>
            </a:r>
            <a:r>
              <a:rPr lang="en-US" b="1" baseline="0" dirty="0" smtClean="0"/>
              <a:t> be aware of, but not recommended as part of your talk.</a:t>
            </a:r>
            <a:r>
              <a:rPr lang="en-US" b="1" dirty="0" smtClean="0"/>
              <a:t>  </a:t>
            </a:r>
            <a:r>
              <a:rPr lang="en-US" dirty="0" smtClean="0"/>
              <a:t>Note that the concentration decline post immediate sorption (i.e. the decline from 17 days through 70 days) is</a:t>
            </a:r>
            <a:r>
              <a:rPr lang="en-US" baseline="0" dirty="0" smtClean="0"/>
              <a:t> possibly </a:t>
            </a:r>
            <a:r>
              <a:rPr lang="en-US" dirty="0" smtClean="0"/>
              <a:t>linked to</a:t>
            </a:r>
            <a:r>
              <a:rPr lang="en-US" baseline="0" dirty="0" smtClean="0"/>
              <a:t> the rate at which the residual </a:t>
            </a:r>
            <a:r>
              <a:rPr lang="en-US" baseline="0" dirty="0" err="1" smtClean="0"/>
              <a:t>PlumeStop</a:t>
            </a:r>
            <a:r>
              <a:rPr lang="en-US" baseline="0" dirty="0" smtClean="0"/>
              <a:t> sorbs to the soil matrix – the period that the water is still black in other words.  This is because the contamination will sorb equally to suspended or ‘parked’ </a:t>
            </a:r>
            <a:r>
              <a:rPr lang="en-US" baseline="0" dirty="0" err="1" smtClean="0"/>
              <a:t>PlumeStop</a:t>
            </a:r>
            <a:r>
              <a:rPr lang="en-US" baseline="0" dirty="0" smtClean="0"/>
              <a:t>, therefore the black in the black water will have contaminant </a:t>
            </a:r>
            <a:r>
              <a:rPr lang="en-US" baseline="0" dirty="0" err="1" smtClean="0"/>
              <a:t>sorbed</a:t>
            </a:r>
            <a:r>
              <a:rPr lang="en-US" baseline="0" dirty="0" smtClean="0"/>
              <a:t> within it.  This will show up in the analysis – unless the sample is filtered. 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0D8FB-ED86-1645-9A21-CB9A4AE1527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3840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0D8FB-ED86-1645-9A21-CB9A4AE1527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164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12-11  Partial</a:t>
            </a:r>
            <a:r>
              <a:rPr lang="en-US" baseline="0" dirty="0" smtClean="0"/>
              <a:t> list, 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-comprehensive</a:t>
            </a:r>
            <a:r>
              <a:rPr lang="en-US" baseline="0" dirty="0" smtClean="0"/>
              <a:t> umbrella-list of all the products and services we offer.  Notice: those released within the last year are highlighted in orange</a:t>
            </a:r>
          </a:p>
          <a:p>
            <a:endParaRPr lang="en-US" baseline="0" dirty="0" smtClean="0"/>
          </a:p>
          <a:p>
            <a:r>
              <a:rPr lang="en-US" baseline="0" dirty="0" smtClean="0"/>
              <a:t>-may be familiar with ORC or HRC product lines, but as you can see our toolbox of options is actually much bigger as we offer many more technologies:</a:t>
            </a:r>
          </a:p>
          <a:p>
            <a:endParaRPr lang="en-US" baseline="0" dirty="0" smtClean="0"/>
          </a:p>
          <a:p>
            <a:r>
              <a:rPr lang="en-US" baseline="0" dirty="0" smtClean="0"/>
              <a:t>Everything from enhanced bio (both aerobic and anaerobic), to ISCO and enhanced desorption, to ISCR, Vapor Mitigation, and we even offer application assistance with our RRS group-  we’ve got your remediation needs covered and provide a wide variety of strategies as well.</a:t>
            </a:r>
          </a:p>
          <a:p>
            <a:endParaRPr lang="en-US" baseline="0" dirty="0" smtClean="0"/>
          </a:p>
          <a:p>
            <a:r>
              <a:rPr lang="en-US" baseline="0" dirty="0" smtClean="0"/>
              <a:t>-We can protect clean backfill, handle residual contaminants, and enhance biological activity with our ORC-A; direct push and permanent wells, soil mixing, in situ and ex situ treatment- you name it.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-we are also constantly developing new/innovative ways to apply and integrate treatment</a:t>
            </a:r>
          </a:p>
          <a:p>
            <a:endParaRPr lang="en-US" baseline="0" dirty="0" smtClean="0"/>
          </a:p>
          <a:p>
            <a:r>
              <a:rPr lang="en-US" baseline="0" dirty="0" smtClean="0"/>
              <a:t>-it may actually seem overwhelming- with the number of options you have, but that’s why we also have an awesome team of experienced and </a:t>
            </a:r>
            <a:r>
              <a:rPr lang="en-US" baseline="0" dirty="0" err="1" smtClean="0"/>
              <a:t>knowledgable</a:t>
            </a:r>
            <a:r>
              <a:rPr lang="en-US" baseline="0" dirty="0" smtClean="0"/>
              <a:t> people to help you; I should also mention that we offer free site evaluation and design proposals for any potential sites…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All rights reserved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1A982F-05DF-4110-8B37-AC23CDDE2D2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7348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0D8FB-ED86-1645-9A21-CB9A4AE1527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8584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 smtClean="0">
              <a:latin typeface="Lato Light" charset="0"/>
              <a:cs typeface="Lato Light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0D8FB-ED86-1645-9A21-CB9A4AE1527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8635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>
                <a:latin typeface="Lato Light" charset="0"/>
                <a:cs typeface="Lato Light" charset="0"/>
              </a:rPr>
              <a:t>Note – this assumes</a:t>
            </a:r>
            <a:r>
              <a:rPr lang="en-GB" sz="1200" baseline="0" dirty="0" smtClean="0">
                <a:latin typeface="Lato Light" charset="0"/>
                <a:cs typeface="Lato Light" charset="0"/>
              </a:rPr>
              <a:t> substrate availability is the rate-limiting factor, and other growth factors such as electron donors / acceptors are abundant (i.e. available in excess)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aseline="0" dirty="0" smtClean="0">
                <a:latin typeface="Lato Light" charset="0"/>
                <a:cs typeface="Lato Light" charset="0"/>
              </a:rPr>
              <a:t>Increased collision frequency – microbe and substrate are brought together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aseline="0" dirty="0" smtClean="0">
              <a:latin typeface="Lato Light" charset="0"/>
              <a:cs typeface="Lato Light" charset="0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aseline="0" dirty="0" smtClean="0">
                <a:latin typeface="Lato Light" charset="0"/>
                <a:cs typeface="Lato Light" charset="0"/>
              </a:rPr>
              <a:t>The actual bio-matrix that develops comprises the PlumeStop and bacteria in combination.  The PlumeStop particles themselves are the size of (</a:t>
            </a:r>
            <a:r>
              <a:rPr lang="en-GB" sz="1200" baseline="0" dirty="0" err="1" smtClean="0">
                <a:latin typeface="Lato Light" charset="0"/>
                <a:cs typeface="Lato Light" charset="0"/>
              </a:rPr>
              <a:t>copiotrophic</a:t>
            </a:r>
            <a:r>
              <a:rPr lang="en-GB" sz="1200" baseline="0" dirty="0" smtClean="0">
                <a:latin typeface="Lato Light" charset="0"/>
                <a:cs typeface="Lato Light" charset="0"/>
              </a:rPr>
              <a:t>) bacteria, therefore there will not be a cluster or film of bacteria growing on the PlumeStop surface as would occur on GAC pellets.  Instead, the bacteria will grow interspersed between PlumeStop particles progressively forming biofilms – a mass of polysaccharide ropes and nets – within which the PlumeStop particles will be incorporated.  This will further bind the PlumeStop to the soil particles. 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aseline="0" dirty="0" smtClean="0">
              <a:latin typeface="Lato Light" charset="0"/>
              <a:cs typeface="Lato Light" charset="0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aseline="0" dirty="0" smtClean="0">
                <a:latin typeface="Lato Light" charset="0"/>
                <a:cs typeface="Lato Light" charset="0"/>
              </a:rPr>
              <a:t>The PlumeStop will behave synergistically with the bacteria, providing reservoirs for substrate, nutrients, and dissolved oxygen (</a:t>
            </a:r>
            <a:r>
              <a:rPr lang="en-GB" sz="1200" baseline="0" dirty="0" err="1" smtClean="0">
                <a:latin typeface="Lato Light" charset="0"/>
                <a:cs typeface="Lato Light" charset="0"/>
              </a:rPr>
              <a:t>Çeçen</a:t>
            </a:r>
            <a:r>
              <a:rPr lang="en-GB" sz="1200" baseline="0" dirty="0" smtClean="0">
                <a:latin typeface="Lato Light" charset="0"/>
                <a:cs typeface="Lato Light" charset="0"/>
              </a:rPr>
              <a:t> and </a:t>
            </a:r>
            <a:r>
              <a:rPr lang="en-GB" sz="1200" baseline="0" dirty="0" err="1" smtClean="0">
                <a:latin typeface="Lato Light" charset="0"/>
                <a:cs typeface="Lato Light" charset="0"/>
              </a:rPr>
              <a:t>Aktas</a:t>
            </a:r>
            <a:r>
              <a:rPr lang="en-GB" sz="1200" baseline="0" dirty="0" smtClean="0">
                <a:latin typeface="Lato Light" charset="0"/>
                <a:cs typeface="Lato Light" charset="0"/>
              </a:rPr>
              <a:t>, 2011 Section 6.1.3.) and supporting faster degradation to lower concentrations, while the PlumeStop’s sorptive capacity is regenerated by the bacteria (bio-regeneration).  </a:t>
            </a:r>
            <a:endParaRPr lang="en-GB" sz="1200" dirty="0" smtClean="0">
              <a:latin typeface="Lato Light" charset="0"/>
              <a:cs typeface="Lato Light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0D8FB-ED86-1645-9A21-CB9A4AE1527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089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0D8FB-ED86-1645-9A21-CB9A4AE1527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6061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Like pressure grouting....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0D8FB-ED86-1645-9A21-CB9A4AE1527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0221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0D8FB-ED86-1645-9A21-CB9A4AE1527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908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2E78-FEAC-4EDC-9C57-EBD4675F3350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1FF98-CF48-4E9A-AF27-E6C6403B8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137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2E78-FEAC-4EDC-9C57-EBD4675F3350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1FF98-CF48-4E9A-AF27-E6C6403B8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010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2E78-FEAC-4EDC-9C57-EBD4675F3350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1FF98-CF48-4E9A-AF27-E6C6403B8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9437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ld4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567" y="995362"/>
            <a:ext cx="11582400" cy="2553750"/>
          </a:xfrm>
        </p:spPr>
        <p:txBody>
          <a:bodyPr/>
          <a:lstStyle>
            <a:lvl1pPr algn="ctr">
              <a:defRPr lang="en-US" sz="3600" b="1" kern="1200" cap="all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300567" y="3914775"/>
            <a:ext cx="11582400" cy="1185862"/>
          </a:xfrm>
        </p:spPr>
        <p:txBody>
          <a:bodyPr/>
          <a:lstStyle>
            <a:lvl1pPr algn="ctr">
              <a:spcBef>
                <a:spcPts val="0"/>
              </a:spcBef>
              <a:buNone/>
              <a:defRPr sz="2000" b="1">
                <a:solidFill>
                  <a:srgbClr val="A4D1DB"/>
                </a:solidFill>
              </a:defRPr>
            </a:lvl1pPr>
          </a:lstStyle>
          <a:p>
            <a:pPr lvl="0"/>
            <a:r>
              <a:rPr lang="en-US" dirty="0" smtClean="0"/>
              <a:t>Click to edit Master text</a:t>
            </a:r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9306235" y="6093586"/>
            <a:ext cx="2576732" cy="722106"/>
            <a:chOff x="225425" y="238125"/>
            <a:chExt cx="5603875" cy="2093913"/>
          </a:xfrm>
        </p:grpSpPr>
        <p:sp>
          <p:nvSpPr>
            <p:cNvPr id="9" name="AutoShape 4"/>
            <p:cNvSpPr>
              <a:spLocks noChangeAspect="1" noChangeArrowheads="1" noTextEdit="1"/>
            </p:cNvSpPr>
            <p:nvPr/>
          </p:nvSpPr>
          <p:spPr bwMode="auto">
            <a:xfrm>
              <a:off x="225425" y="238125"/>
              <a:ext cx="5603875" cy="2093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0" name="Freeform 6"/>
            <p:cNvSpPr>
              <a:spLocks noEditPoints="1"/>
            </p:cNvSpPr>
            <p:nvPr/>
          </p:nvSpPr>
          <p:spPr bwMode="auto">
            <a:xfrm>
              <a:off x="2054225" y="744538"/>
              <a:ext cx="3771900" cy="1584325"/>
            </a:xfrm>
            <a:custGeom>
              <a:avLst/>
              <a:gdLst/>
              <a:ahLst/>
              <a:cxnLst>
                <a:cxn ang="0">
                  <a:pos x="1824" y="5"/>
                </a:cxn>
                <a:cxn ang="0">
                  <a:pos x="1869" y="5"/>
                </a:cxn>
                <a:cxn ang="0">
                  <a:pos x="60" y="730"/>
                </a:cxn>
                <a:cxn ang="0">
                  <a:pos x="8" y="756"/>
                </a:cxn>
                <a:cxn ang="0">
                  <a:pos x="1896" y="776"/>
                </a:cxn>
                <a:cxn ang="0">
                  <a:pos x="1886" y="751"/>
                </a:cxn>
                <a:cxn ang="0">
                  <a:pos x="1737" y="738"/>
                </a:cxn>
                <a:cxn ang="0">
                  <a:pos x="1740" y="744"/>
                </a:cxn>
                <a:cxn ang="0">
                  <a:pos x="1659" y="803"/>
                </a:cxn>
                <a:cxn ang="0">
                  <a:pos x="1615" y="779"/>
                </a:cxn>
                <a:cxn ang="0">
                  <a:pos x="1632" y="716"/>
                </a:cxn>
                <a:cxn ang="0">
                  <a:pos x="1632" y="749"/>
                </a:cxn>
                <a:cxn ang="0">
                  <a:pos x="1412" y="763"/>
                </a:cxn>
                <a:cxn ang="0">
                  <a:pos x="1418" y="709"/>
                </a:cxn>
                <a:cxn ang="0">
                  <a:pos x="1424" y="727"/>
                </a:cxn>
                <a:cxn ang="0">
                  <a:pos x="1412" y="763"/>
                </a:cxn>
                <a:cxn ang="0">
                  <a:pos x="1219" y="702"/>
                </a:cxn>
                <a:cxn ang="0">
                  <a:pos x="1193" y="712"/>
                </a:cxn>
                <a:cxn ang="0">
                  <a:pos x="1046" y="791"/>
                </a:cxn>
                <a:cxn ang="0">
                  <a:pos x="1067" y="713"/>
                </a:cxn>
                <a:cxn ang="0">
                  <a:pos x="898" y="791"/>
                </a:cxn>
                <a:cxn ang="0">
                  <a:pos x="843" y="702"/>
                </a:cxn>
                <a:cxn ang="0">
                  <a:pos x="861" y="757"/>
                </a:cxn>
                <a:cxn ang="0">
                  <a:pos x="698" y="737"/>
                </a:cxn>
                <a:cxn ang="0">
                  <a:pos x="753" y="737"/>
                </a:cxn>
                <a:cxn ang="0">
                  <a:pos x="639" y="790"/>
                </a:cxn>
                <a:cxn ang="0">
                  <a:pos x="674" y="782"/>
                </a:cxn>
                <a:cxn ang="0">
                  <a:pos x="579" y="743"/>
                </a:cxn>
                <a:cxn ang="0">
                  <a:pos x="504" y="729"/>
                </a:cxn>
                <a:cxn ang="0">
                  <a:pos x="430" y="731"/>
                </a:cxn>
                <a:cxn ang="0">
                  <a:pos x="476" y="738"/>
                </a:cxn>
                <a:cxn ang="0">
                  <a:pos x="326" y="778"/>
                </a:cxn>
                <a:cxn ang="0">
                  <a:pos x="376" y="730"/>
                </a:cxn>
                <a:cxn ang="0">
                  <a:pos x="391" y="782"/>
                </a:cxn>
                <a:cxn ang="0">
                  <a:pos x="308" y="729"/>
                </a:cxn>
                <a:cxn ang="0">
                  <a:pos x="211" y="714"/>
                </a:cxn>
                <a:cxn ang="0">
                  <a:pos x="134" y="790"/>
                </a:cxn>
                <a:cxn ang="0">
                  <a:pos x="124" y="747"/>
                </a:cxn>
                <a:cxn ang="0">
                  <a:pos x="15" y="781"/>
                </a:cxn>
                <a:cxn ang="0">
                  <a:pos x="1794" y="487"/>
                </a:cxn>
                <a:cxn ang="0">
                  <a:pos x="1813" y="487"/>
                </a:cxn>
                <a:cxn ang="0">
                  <a:pos x="1520" y="466"/>
                </a:cxn>
                <a:cxn ang="0">
                  <a:pos x="1475" y="405"/>
                </a:cxn>
                <a:cxn ang="0">
                  <a:pos x="1410" y="500"/>
                </a:cxn>
                <a:cxn ang="0">
                  <a:pos x="1399" y="493"/>
                </a:cxn>
                <a:cxn ang="0">
                  <a:pos x="1184" y="505"/>
                </a:cxn>
                <a:cxn ang="0">
                  <a:pos x="907" y="512"/>
                </a:cxn>
                <a:cxn ang="0">
                  <a:pos x="741" y="422"/>
                </a:cxn>
                <a:cxn ang="0">
                  <a:pos x="571" y="354"/>
                </a:cxn>
                <a:cxn ang="0">
                  <a:pos x="553" y="354"/>
                </a:cxn>
                <a:cxn ang="0">
                  <a:pos x="464" y="504"/>
                </a:cxn>
                <a:cxn ang="0">
                  <a:pos x="345" y="484"/>
                </a:cxn>
                <a:cxn ang="0">
                  <a:pos x="1728" y="161"/>
                </a:cxn>
                <a:cxn ang="0">
                  <a:pos x="1540" y="151"/>
                </a:cxn>
                <a:cxn ang="0">
                  <a:pos x="1370" y="223"/>
                </a:cxn>
                <a:cxn ang="0">
                  <a:pos x="1275" y="69"/>
                </a:cxn>
                <a:cxn ang="0">
                  <a:pos x="1172" y="72"/>
                </a:cxn>
                <a:cxn ang="0">
                  <a:pos x="821" y="214"/>
                </a:cxn>
                <a:cxn ang="0">
                  <a:pos x="662" y="202"/>
                </a:cxn>
                <a:cxn ang="0">
                  <a:pos x="663" y="150"/>
                </a:cxn>
                <a:cxn ang="0">
                  <a:pos x="480" y="223"/>
                </a:cxn>
                <a:cxn ang="0">
                  <a:pos x="276" y="155"/>
                </a:cxn>
              </a:cxnLst>
              <a:rect l="0" t="0" r="r" b="b"/>
              <a:pathLst>
                <a:path w="1921" h="807">
                  <a:moveTo>
                    <a:pt x="75" y="223"/>
                  </a:moveTo>
                  <a:lnTo>
                    <a:pt x="75" y="12"/>
                  </a:lnTo>
                  <a:lnTo>
                    <a:pt x="122" y="12"/>
                  </a:lnTo>
                  <a:lnTo>
                    <a:pt x="122" y="184"/>
                  </a:lnTo>
                  <a:lnTo>
                    <a:pt x="200" y="184"/>
                  </a:lnTo>
                  <a:lnTo>
                    <a:pt x="200" y="223"/>
                  </a:lnTo>
                  <a:lnTo>
                    <a:pt x="75" y="223"/>
                  </a:lnTo>
                  <a:close/>
                  <a:moveTo>
                    <a:pt x="1863" y="5"/>
                  </a:moveTo>
                  <a:lnTo>
                    <a:pt x="1863" y="12"/>
                  </a:lnTo>
                  <a:lnTo>
                    <a:pt x="1847" y="12"/>
                  </a:lnTo>
                  <a:lnTo>
                    <a:pt x="1847" y="57"/>
                  </a:lnTo>
                  <a:lnTo>
                    <a:pt x="1840" y="57"/>
                  </a:lnTo>
                  <a:lnTo>
                    <a:pt x="1840" y="12"/>
                  </a:lnTo>
                  <a:lnTo>
                    <a:pt x="1824" y="12"/>
                  </a:lnTo>
                  <a:lnTo>
                    <a:pt x="1824" y="5"/>
                  </a:lnTo>
                  <a:lnTo>
                    <a:pt x="1863" y="5"/>
                  </a:lnTo>
                  <a:close/>
                  <a:moveTo>
                    <a:pt x="1913" y="57"/>
                  </a:moveTo>
                  <a:lnTo>
                    <a:pt x="1911" y="26"/>
                  </a:lnTo>
                  <a:cubicBezTo>
                    <a:pt x="1911" y="22"/>
                    <a:pt x="1911" y="17"/>
                    <a:pt x="1911" y="12"/>
                  </a:cubicBezTo>
                  <a:lnTo>
                    <a:pt x="1910" y="12"/>
                  </a:lnTo>
                  <a:cubicBezTo>
                    <a:pt x="1909" y="17"/>
                    <a:pt x="1908" y="22"/>
                    <a:pt x="1906" y="27"/>
                  </a:cubicBezTo>
                  <a:lnTo>
                    <a:pt x="1895" y="56"/>
                  </a:lnTo>
                  <a:lnTo>
                    <a:pt x="1889" y="56"/>
                  </a:lnTo>
                  <a:lnTo>
                    <a:pt x="1879" y="26"/>
                  </a:lnTo>
                  <a:cubicBezTo>
                    <a:pt x="1878" y="22"/>
                    <a:pt x="1876" y="17"/>
                    <a:pt x="1875" y="12"/>
                  </a:cubicBezTo>
                  <a:lnTo>
                    <a:pt x="1875" y="12"/>
                  </a:lnTo>
                  <a:cubicBezTo>
                    <a:pt x="1875" y="17"/>
                    <a:pt x="1875" y="21"/>
                    <a:pt x="1874" y="26"/>
                  </a:cubicBezTo>
                  <a:lnTo>
                    <a:pt x="1873" y="57"/>
                  </a:lnTo>
                  <a:lnTo>
                    <a:pt x="1865" y="57"/>
                  </a:lnTo>
                  <a:lnTo>
                    <a:pt x="1869" y="5"/>
                  </a:lnTo>
                  <a:lnTo>
                    <a:pt x="1879" y="5"/>
                  </a:lnTo>
                  <a:lnTo>
                    <a:pt x="1889" y="33"/>
                  </a:lnTo>
                  <a:cubicBezTo>
                    <a:pt x="1891" y="37"/>
                    <a:pt x="1892" y="42"/>
                    <a:pt x="1893" y="46"/>
                  </a:cubicBezTo>
                  <a:lnTo>
                    <a:pt x="1893" y="46"/>
                  </a:lnTo>
                  <a:cubicBezTo>
                    <a:pt x="1894" y="42"/>
                    <a:pt x="1896" y="37"/>
                    <a:pt x="1897" y="33"/>
                  </a:cubicBezTo>
                  <a:lnTo>
                    <a:pt x="1907" y="5"/>
                  </a:lnTo>
                  <a:lnTo>
                    <a:pt x="1917" y="5"/>
                  </a:lnTo>
                  <a:lnTo>
                    <a:pt x="1921" y="57"/>
                  </a:lnTo>
                  <a:lnTo>
                    <a:pt x="1913" y="57"/>
                  </a:lnTo>
                  <a:close/>
                  <a:moveTo>
                    <a:pt x="13" y="747"/>
                  </a:moveTo>
                  <a:lnTo>
                    <a:pt x="3" y="747"/>
                  </a:lnTo>
                  <a:cubicBezTo>
                    <a:pt x="3" y="746"/>
                    <a:pt x="3" y="745"/>
                    <a:pt x="3" y="745"/>
                  </a:cubicBezTo>
                  <a:cubicBezTo>
                    <a:pt x="3" y="738"/>
                    <a:pt x="5" y="734"/>
                    <a:pt x="10" y="732"/>
                  </a:cubicBezTo>
                  <a:cubicBezTo>
                    <a:pt x="15" y="729"/>
                    <a:pt x="24" y="728"/>
                    <a:pt x="37" y="728"/>
                  </a:cubicBezTo>
                  <a:cubicBezTo>
                    <a:pt x="48" y="728"/>
                    <a:pt x="55" y="729"/>
                    <a:pt x="60" y="730"/>
                  </a:cubicBezTo>
                  <a:cubicBezTo>
                    <a:pt x="64" y="730"/>
                    <a:pt x="68" y="732"/>
                    <a:pt x="70" y="735"/>
                  </a:cubicBezTo>
                  <a:cubicBezTo>
                    <a:pt x="73" y="737"/>
                    <a:pt x="74" y="740"/>
                    <a:pt x="75" y="743"/>
                  </a:cubicBezTo>
                  <a:cubicBezTo>
                    <a:pt x="75" y="746"/>
                    <a:pt x="76" y="751"/>
                    <a:pt x="76" y="758"/>
                  </a:cubicBezTo>
                  <a:lnTo>
                    <a:pt x="76" y="791"/>
                  </a:lnTo>
                  <a:lnTo>
                    <a:pt x="66" y="791"/>
                  </a:lnTo>
                  <a:lnTo>
                    <a:pt x="66" y="783"/>
                  </a:lnTo>
                  <a:lnTo>
                    <a:pt x="66" y="783"/>
                  </a:lnTo>
                  <a:cubicBezTo>
                    <a:pt x="63" y="787"/>
                    <a:pt x="60" y="789"/>
                    <a:pt x="57" y="790"/>
                  </a:cubicBezTo>
                  <a:cubicBezTo>
                    <a:pt x="54" y="791"/>
                    <a:pt x="47" y="791"/>
                    <a:pt x="38" y="791"/>
                  </a:cubicBezTo>
                  <a:cubicBezTo>
                    <a:pt x="27" y="791"/>
                    <a:pt x="19" y="791"/>
                    <a:pt x="15" y="791"/>
                  </a:cubicBezTo>
                  <a:cubicBezTo>
                    <a:pt x="11" y="790"/>
                    <a:pt x="8" y="789"/>
                    <a:pt x="6" y="787"/>
                  </a:cubicBezTo>
                  <a:cubicBezTo>
                    <a:pt x="3" y="786"/>
                    <a:pt x="2" y="784"/>
                    <a:pt x="1" y="782"/>
                  </a:cubicBezTo>
                  <a:cubicBezTo>
                    <a:pt x="0" y="780"/>
                    <a:pt x="0" y="776"/>
                    <a:pt x="0" y="773"/>
                  </a:cubicBezTo>
                  <a:cubicBezTo>
                    <a:pt x="0" y="768"/>
                    <a:pt x="1" y="764"/>
                    <a:pt x="2" y="762"/>
                  </a:cubicBezTo>
                  <a:cubicBezTo>
                    <a:pt x="3" y="759"/>
                    <a:pt x="5" y="757"/>
                    <a:pt x="8" y="756"/>
                  </a:cubicBezTo>
                  <a:cubicBezTo>
                    <a:pt x="12" y="755"/>
                    <a:pt x="19" y="754"/>
                    <a:pt x="31" y="754"/>
                  </a:cubicBezTo>
                  <a:cubicBezTo>
                    <a:pt x="44" y="754"/>
                    <a:pt x="52" y="754"/>
                    <a:pt x="56" y="755"/>
                  </a:cubicBezTo>
                  <a:cubicBezTo>
                    <a:pt x="60" y="756"/>
                    <a:pt x="63" y="758"/>
                    <a:pt x="65" y="760"/>
                  </a:cubicBezTo>
                  <a:lnTo>
                    <a:pt x="66" y="760"/>
                  </a:lnTo>
                  <a:lnTo>
                    <a:pt x="66" y="754"/>
                  </a:lnTo>
                  <a:cubicBezTo>
                    <a:pt x="66" y="748"/>
                    <a:pt x="65" y="744"/>
                    <a:pt x="63" y="742"/>
                  </a:cubicBezTo>
                  <a:cubicBezTo>
                    <a:pt x="61" y="740"/>
                    <a:pt x="59" y="739"/>
                    <a:pt x="55" y="738"/>
                  </a:cubicBezTo>
                  <a:cubicBezTo>
                    <a:pt x="52" y="737"/>
                    <a:pt x="46" y="737"/>
                    <a:pt x="38" y="737"/>
                  </a:cubicBezTo>
                  <a:cubicBezTo>
                    <a:pt x="27" y="737"/>
                    <a:pt x="21" y="737"/>
                    <a:pt x="17" y="739"/>
                  </a:cubicBezTo>
                  <a:cubicBezTo>
                    <a:pt x="14" y="740"/>
                    <a:pt x="13" y="742"/>
                    <a:pt x="13" y="747"/>
                  </a:cubicBezTo>
                  <a:close/>
                  <a:moveTo>
                    <a:pt x="1896" y="776"/>
                  </a:moveTo>
                  <a:lnTo>
                    <a:pt x="1910" y="776"/>
                  </a:lnTo>
                  <a:lnTo>
                    <a:pt x="1910" y="791"/>
                  </a:lnTo>
                  <a:lnTo>
                    <a:pt x="1896" y="791"/>
                  </a:lnTo>
                  <a:lnTo>
                    <a:pt x="1896" y="776"/>
                  </a:lnTo>
                  <a:close/>
                  <a:moveTo>
                    <a:pt x="1876" y="768"/>
                  </a:moveTo>
                  <a:lnTo>
                    <a:pt x="1886" y="768"/>
                  </a:lnTo>
                  <a:cubicBezTo>
                    <a:pt x="1886" y="776"/>
                    <a:pt x="1884" y="781"/>
                    <a:pt x="1881" y="785"/>
                  </a:cubicBezTo>
                  <a:cubicBezTo>
                    <a:pt x="1879" y="787"/>
                    <a:pt x="1876" y="789"/>
                    <a:pt x="1872" y="790"/>
                  </a:cubicBezTo>
                  <a:cubicBezTo>
                    <a:pt x="1867" y="791"/>
                    <a:pt x="1861" y="791"/>
                    <a:pt x="1853" y="791"/>
                  </a:cubicBezTo>
                  <a:cubicBezTo>
                    <a:pt x="1843" y="791"/>
                    <a:pt x="1835" y="791"/>
                    <a:pt x="1830" y="790"/>
                  </a:cubicBezTo>
                  <a:cubicBezTo>
                    <a:pt x="1825" y="789"/>
                    <a:pt x="1821" y="788"/>
                    <a:pt x="1818" y="786"/>
                  </a:cubicBezTo>
                  <a:cubicBezTo>
                    <a:pt x="1812" y="781"/>
                    <a:pt x="1809" y="773"/>
                    <a:pt x="1809" y="760"/>
                  </a:cubicBezTo>
                  <a:cubicBezTo>
                    <a:pt x="1809" y="751"/>
                    <a:pt x="1810" y="744"/>
                    <a:pt x="1813" y="740"/>
                  </a:cubicBezTo>
                  <a:cubicBezTo>
                    <a:pt x="1815" y="735"/>
                    <a:pt x="1819" y="732"/>
                    <a:pt x="1824" y="731"/>
                  </a:cubicBezTo>
                  <a:cubicBezTo>
                    <a:pt x="1829" y="729"/>
                    <a:pt x="1837" y="728"/>
                    <a:pt x="1848" y="728"/>
                  </a:cubicBezTo>
                  <a:cubicBezTo>
                    <a:pt x="1858" y="728"/>
                    <a:pt x="1865" y="729"/>
                    <a:pt x="1870" y="730"/>
                  </a:cubicBezTo>
                  <a:cubicBezTo>
                    <a:pt x="1874" y="731"/>
                    <a:pt x="1878" y="732"/>
                    <a:pt x="1881" y="735"/>
                  </a:cubicBezTo>
                  <a:cubicBezTo>
                    <a:pt x="1882" y="737"/>
                    <a:pt x="1884" y="739"/>
                    <a:pt x="1885" y="741"/>
                  </a:cubicBezTo>
                  <a:cubicBezTo>
                    <a:pt x="1885" y="744"/>
                    <a:pt x="1886" y="747"/>
                    <a:pt x="1886" y="751"/>
                  </a:cubicBezTo>
                  <a:lnTo>
                    <a:pt x="1876" y="751"/>
                  </a:lnTo>
                  <a:cubicBezTo>
                    <a:pt x="1876" y="745"/>
                    <a:pt x="1874" y="741"/>
                    <a:pt x="1870" y="739"/>
                  </a:cubicBezTo>
                  <a:cubicBezTo>
                    <a:pt x="1866" y="738"/>
                    <a:pt x="1859" y="737"/>
                    <a:pt x="1848" y="737"/>
                  </a:cubicBezTo>
                  <a:cubicBezTo>
                    <a:pt x="1837" y="737"/>
                    <a:pt x="1829" y="738"/>
                    <a:pt x="1826" y="740"/>
                  </a:cubicBezTo>
                  <a:cubicBezTo>
                    <a:pt x="1824" y="742"/>
                    <a:pt x="1822" y="744"/>
                    <a:pt x="1821" y="747"/>
                  </a:cubicBezTo>
                  <a:cubicBezTo>
                    <a:pt x="1820" y="750"/>
                    <a:pt x="1819" y="755"/>
                    <a:pt x="1819" y="761"/>
                  </a:cubicBezTo>
                  <a:cubicBezTo>
                    <a:pt x="1819" y="766"/>
                    <a:pt x="1820" y="770"/>
                    <a:pt x="1821" y="773"/>
                  </a:cubicBezTo>
                  <a:cubicBezTo>
                    <a:pt x="1823" y="776"/>
                    <a:pt x="1824" y="779"/>
                    <a:pt x="1827" y="780"/>
                  </a:cubicBezTo>
                  <a:cubicBezTo>
                    <a:pt x="1831" y="782"/>
                    <a:pt x="1839" y="783"/>
                    <a:pt x="1852" y="783"/>
                  </a:cubicBezTo>
                  <a:cubicBezTo>
                    <a:pt x="1862" y="783"/>
                    <a:pt x="1868" y="782"/>
                    <a:pt x="1871" y="780"/>
                  </a:cubicBezTo>
                  <a:cubicBezTo>
                    <a:pt x="1874" y="778"/>
                    <a:pt x="1876" y="774"/>
                    <a:pt x="1876" y="768"/>
                  </a:cubicBezTo>
                  <a:close/>
                  <a:moveTo>
                    <a:pt x="1726" y="729"/>
                  </a:moveTo>
                  <a:lnTo>
                    <a:pt x="1736" y="729"/>
                  </a:lnTo>
                  <a:lnTo>
                    <a:pt x="1736" y="738"/>
                  </a:lnTo>
                  <a:lnTo>
                    <a:pt x="1737" y="738"/>
                  </a:lnTo>
                  <a:cubicBezTo>
                    <a:pt x="1739" y="734"/>
                    <a:pt x="1742" y="732"/>
                    <a:pt x="1746" y="730"/>
                  </a:cubicBezTo>
                  <a:cubicBezTo>
                    <a:pt x="1751" y="729"/>
                    <a:pt x="1758" y="728"/>
                    <a:pt x="1768" y="728"/>
                  </a:cubicBezTo>
                  <a:cubicBezTo>
                    <a:pt x="1777" y="728"/>
                    <a:pt x="1783" y="729"/>
                    <a:pt x="1788" y="730"/>
                  </a:cubicBezTo>
                  <a:cubicBezTo>
                    <a:pt x="1792" y="731"/>
                    <a:pt x="1795" y="732"/>
                    <a:pt x="1798" y="735"/>
                  </a:cubicBezTo>
                  <a:cubicBezTo>
                    <a:pt x="1800" y="737"/>
                    <a:pt x="1801" y="739"/>
                    <a:pt x="1802" y="743"/>
                  </a:cubicBezTo>
                  <a:cubicBezTo>
                    <a:pt x="1802" y="746"/>
                    <a:pt x="1803" y="750"/>
                    <a:pt x="1803" y="756"/>
                  </a:cubicBezTo>
                  <a:lnTo>
                    <a:pt x="1803" y="791"/>
                  </a:lnTo>
                  <a:lnTo>
                    <a:pt x="1793" y="791"/>
                  </a:lnTo>
                  <a:lnTo>
                    <a:pt x="1793" y="760"/>
                  </a:lnTo>
                  <a:cubicBezTo>
                    <a:pt x="1793" y="754"/>
                    <a:pt x="1793" y="750"/>
                    <a:pt x="1792" y="748"/>
                  </a:cubicBezTo>
                  <a:cubicBezTo>
                    <a:pt x="1792" y="746"/>
                    <a:pt x="1791" y="744"/>
                    <a:pt x="1790" y="742"/>
                  </a:cubicBezTo>
                  <a:cubicBezTo>
                    <a:pt x="1788" y="740"/>
                    <a:pt x="1786" y="739"/>
                    <a:pt x="1782" y="738"/>
                  </a:cubicBezTo>
                  <a:cubicBezTo>
                    <a:pt x="1779" y="737"/>
                    <a:pt x="1774" y="737"/>
                    <a:pt x="1767" y="737"/>
                  </a:cubicBezTo>
                  <a:cubicBezTo>
                    <a:pt x="1759" y="737"/>
                    <a:pt x="1753" y="737"/>
                    <a:pt x="1749" y="738"/>
                  </a:cubicBezTo>
                  <a:cubicBezTo>
                    <a:pt x="1745" y="739"/>
                    <a:pt x="1742" y="741"/>
                    <a:pt x="1740" y="744"/>
                  </a:cubicBezTo>
                  <a:cubicBezTo>
                    <a:pt x="1738" y="746"/>
                    <a:pt x="1737" y="748"/>
                    <a:pt x="1737" y="750"/>
                  </a:cubicBezTo>
                  <a:cubicBezTo>
                    <a:pt x="1736" y="752"/>
                    <a:pt x="1736" y="756"/>
                    <a:pt x="1736" y="762"/>
                  </a:cubicBezTo>
                  <a:lnTo>
                    <a:pt x="1736" y="791"/>
                  </a:lnTo>
                  <a:lnTo>
                    <a:pt x="1726" y="791"/>
                  </a:lnTo>
                  <a:lnTo>
                    <a:pt x="1726" y="729"/>
                  </a:lnTo>
                  <a:close/>
                  <a:moveTo>
                    <a:pt x="1705" y="702"/>
                  </a:moveTo>
                  <a:lnTo>
                    <a:pt x="1717" y="702"/>
                  </a:lnTo>
                  <a:lnTo>
                    <a:pt x="1717" y="791"/>
                  </a:lnTo>
                  <a:lnTo>
                    <a:pt x="1705" y="791"/>
                  </a:lnTo>
                  <a:lnTo>
                    <a:pt x="1705" y="702"/>
                  </a:lnTo>
                  <a:close/>
                  <a:moveTo>
                    <a:pt x="1647" y="776"/>
                  </a:moveTo>
                  <a:lnTo>
                    <a:pt x="1662" y="776"/>
                  </a:lnTo>
                  <a:lnTo>
                    <a:pt x="1662" y="791"/>
                  </a:lnTo>
                  <a:cubicBezTo>
                    <a:pt x="1662" y="794"/>
                    <a:pt x="1662" y="797"/>
                    <a:pt x="1661" y="799"/>
                  </a:cubicBezTo>
                  <a:cubicBezTo>
                    <a:pt x="1661" y="800"/>
                    <a:pt x="1660" y="802"/>
                    <a:pt x="1659" y="803"/>
                  </a:cubicBezTo>
                  <a:cubicBezTo>
                    <a:pt x="1657" y="806"/>
                    <a:pt x="1654" y="807"/>
                    <a:pt x="1648" y="807"/>
                  </a:cubicBezTo>
                  <a:lnTo>
                    <a:pt x="1646" y="807"/>
                  </a:lnTo>
                  <a:lnTo>
                    <a:pt x="1646" y="799"/>
                  </a:lnTo>
                  <a:lnTo>
                    <a:pt x="1649" y="799"/>
                  </a:lnTo>
                  <a:cubicBezTo>
                    <a:pt x="1652" y="799"/>
                    <a:pt x="1653" y="797"/>
                    <a:pt x="1653" y="792"/>
                  </a:cubicBezTo>
                  <a:lnTo>
                    <a:pt x="1653" y="791"/>
                  </a:lnTo>
                  <a:lnTo>
                    <a:pt x="1647" y="791"/>
                  </a:lnTo>
                  <a:lnTo>
                    <a:pt x="1647" y="776"/>
                  </a:lnTo>
                  <a:close/>
                  <a:moveTo>
                    <a:pt x="1538" y="763"/>
                  </a:moveTo>
                  <a:lnTo>
                    <a:pt x="1549" y="763"/>
                  </a:lnTo>
                  <a:cubicBezTo>
                    <a:pt x="1549" y="764"/>
                    <a:pt x="1549" y="764"/>
                    <a:pt x="1550" y="765"/>
                  </a:cubicBezTo>
                  <a:cubicBezTo>
                    <a:pt x="1550" y="770"/>
                    <a:pt x="1550" y="773"/>
                    <a:pt x="1551" y="775"/>
                  </a:cubicBezTo>
                  <a:cubicBezTo>
                    <a:pt x="1551" y="776"/>
                    <a:pt x="1553" y="778"/>
                    <a:pt x="1555" y="779"/>
                  </a:cubicBezTo>
                  <a:cubicBezTo>
                    <a:pt x="1558" y="780"/>
                    <a:pt x="1569" y="781"/>
                    <a:pt x="1587" y="781"/>
                  </a:cubicBezTo>
                  <a:cubicBezTo>
                    <a:pt x="1600" y="781"/>
                    <a:pt x="1610" y="780"/>
                    <a:pt x="1615" y="779"/>
                  </a:cubicBezTo>
                  <a:cubicBezTo>
                    <a:pt x="1621" y="778"/>
                    <a:pt x="1624" y="773"/>
                    <a:pt x="1624" y="766"/>
                  </a:cubicBezTo>
                  <a:cubicBezTo>
                    <a:pt x="1624" y="762"/>
                    <a:pt x="1624" y="759"/>
                    <a:pt x="1623" y="757"/>
                  </a:cubicBezTo>
                  <a:cubicBezTo>
                    <a:pt x="1622" y="755"/>
                    <a:pt x="1620" y="754"/>
                    <a:pt x="1618" y="753"/>
                  </a:cubicBezTo>
                  <a:cubicBezTo>
                    <a:pt x="1616" y="752"/>
                    <a:pt x="1613" y="752"/>
                    <a:pt x="1609" y="752"/>
                  </a:cubicBezTo>
                  <a:cubicBezTo>
                    <a:pt x="1605" y="752"/>
                    <a:pt x="1592" y="751"/>
                    <a:pt x="1570" y="751"/>
                  </a:cubicBezTo>
                  <a:cubicBezTo>
                    <a:pt x="1562" y="751"/>
                    <a:pt x="1557" y="751"/>
                    <a:pt x="1552" y="749"/>
                  </a:cubicBezTo>
                  <a:cubicBezTo>
                    <a:pt x="1548" y="748"/>
                    <a:pt x="1544" y="746"/>
                    <a:pt x="1542" y="743"/>
                  </a:cubicBezTo>
                  <a:cubicBezTo>
                    <a:pt x="1539" y="739"/>
                    <a:pt x="1538" y="734"/>
                    <a:pt x="1538" y="727"/>
                  </a:cubicBezTo>
                  <a:cubicBezTo>
                    <a:pt x="1538" y="719"/>
                    <a:pt x="1540" y="713"/>
                    <a:pt x="1544" y="709"/>
                  </a:cubicBezTo>
                  <a:cubicBezTo>
                    <a:pt x="1547" y="708"/>
                    <a:pt x="1549" y="706"/>
                    <a:pt x="1552" y="705"/>
                  </a:cubicBezTo>
                  <a:cubicBezTo>
                    <a:pt x="1554" y="704"/>
                    <a:pt x="1558" y="704"/>
                    <a:pt x="1563" y="703"/>
                  </a:cubicBezTo>
                  <a:cubicBezTo>
                    <a:pt x="1571" y="702"/>
                    <a:pt x="1580" y="702"/>
                    <a:pt x="1591" y="702"/>
                  </a:cubicBezTo>
                  <a:cubicBezTo>
                    <a:pt x="1601" y="702"/>
                    <a:pt x="1608" y="702"/>
                    <a:pt x="1614" y="703"/>
                  </a:cubicBezTo>
                  <a:cubicBezTo>
                    <a:pt x="1619" y="704"/>
                    <a:pt x="1624" y="706"/>
                    <a:pt x="1627" y="708"/>
                  </a:cubicBezTo>
                  <a:cubicBezTo>
                    <a:pt x="1629" y="710"/>
                    <a:pt x="1631" y="713"/>
                    <a:pt x="1632" y="716"/>
                  </a:cubicBezTo>
                  <a:cubicBezTo>
                    <a:pt x="1633" y="718"/>
                    <a:pt x="1633" y="723"/>
                    <a:pt x="1633" y="728"/>
                  </a:cubicBezTo>
                  <a:lnTo>
                    <a:pt x="1622" y="728"/>
                  </a:lnTo>
                  <a:lnTo>
                    <a:pt x="1622" y="727"/>
                  </a:lnTo>
                  <a:cubicBezTo>
                    <a:pt x="1622" y="722"/>
                    <a:pt x="1621" y="720"/>
                    <a:pt x="1620" y="718"/>
                  </a:cubicBezTo>
                  <a:cubicBezTo>
                    <a:pt x="1619" y="716"/>
                    <a:pt x="1616" y="714"/>
                    <a:pt x="1611" y="713"/>
                  </a:cubicBezTo>
                  <a:cubicBezTo>
                    <a:pt x="1606" y="712"/>
                    <a:pt x="1599" y="712"/>
                    <a:pt x="1590" y="712"/>
                  </a:cubicBezTo>
                  <a:cubicBezTo>
                    <a:pt x="1579" y="712"/>
                    <a:pt x="1570" y="712"/>
                    <a:pt x="1564" y="713"/>
                  </a:cubicBezTo>
                  <a:cubicBezTo>
                    <a:pt x="1559" y="714"/>
                    <a:pt x="1555" y="715"/>
                    <a:pt x="1553" y="717"/>
                  </a:cubicBezTo>
                  <a:cubicBezTo>
                    <a:pt x="1551" y="719"/>
                    <a:pt x="1550" y="722"/>
                    <a:pt x="1550" y="727"/>
                  </a:cubicBezTo>
                  <a:cubicBezTo>
                    <a:pt x="1550" y="731"/>
                    <a:pt x="1550" y="734"/>
                    <a:pt x="1551" y="735"/>
                  </a:cubicBezTo>
                  <a:cubicBezTo>
                    <a:pt x="1552" y="737"/>
                    <a:pt x="1554" y="738"/>
                    <a:pt x="1557" y="739"/>
                  </a:cubicBezTo>
                  <a:cubicBezTo>
                    <a:pt x="1561" y="740"/>
                    <a:pt x="1569" y="741"/>
                    <a:pt x="1580" y="741"/>
                  </a:cubicBezTo>
                  <a:cubicBezTo>
                    <a:pt x="1584" y="741"/>
                    <a:pt x="1594" y="741"/>
                    <a:pt x="1609" y="741"/>
                  </a:cubicBezTo>
                  <a:cubicBezTo>
                    <a:pt x="1615" y="741"/>
                    <a:pt x="1620" y="742"/>
                    <a:pt x="1624" y="743"/>
                  </a:cubicBezTo>
                  <a:cubicBezTo>
                    <a:pt x="1627" y="744"/>
                    <a:pt x="1630" y="746"/>
                    <a:pt x="1632" y="749"/>
                  </a:cubicBezTo>
                  <a:cubicBezTo>
                    <a:pt x="1635" y="753"/>
                    <a:pt x="1636" y="758"/>
                    <a:pt x="1636" y="765"/>
                  </a:cubicBezTo>
                  <a:cubicBezTo>
                    <a:pt x="1636" y="771"/>
                    <a:pt x="1635" y="776"/>
                    <a:pt x="1633" y="780"/>
                  </a:cubicBezTo>
                  <a:cubicBezTo>
                    <a:pt x="1630" y="784"/>
                    <a:pt x="1625" y="787"/>
                    <a:pt x="1618" y="789"/>
                  </a:cubicBezTo>
                  <a:cubicBezTo>
                    <a:pt x="1611" y="790"/>
                    <a:pt x="1598" y="791"/>
                    <a:pt x="1579" y="791"/>
                  </a:cubicBezTo>
                  <a:cubicBezTo>
                    <a:pt x="1570" y="791"/>
                    <a:pt x="1562" y="791"/>
                    <a:pt x="1558" y="790"/>
                  </a:cubicBezTo>
                  <a:cubicBezTo>
                    <a:pt x="1553" y="789"/>
                    <a:pt x="1549" y="788"/>
                    <a:pt x="1547" y="787"/>
                  </a:cubicBezTo>
                  <a:cubicBezTo>
                    <a:pt x="1543" y="785"/>
                    <a:pt x="1541" y="783"/>
                    <a:pt x="1540" y="780"/>
                  </a:cubicBezTo>
                  <a:cubicBezTo>
                    <a:pt x="1539" y="777"/>
                    <a:pt x="1538" y="772"/>
                    <a:pt x="1538" y="767"/>
                  </a:cubicBezTo>
                  <a:cubicBezTo>
                    <a:pt x="1538" y="767"/>
                    <a:pt x="1538" y="765"/>
                    <a:pt x="1538" y="763"/>
                  </a:cubicBezTo>
                  <a:close/>
                  <a:moveTo>
                    <a:pt x="1518" y="702"/>
                  </a:moveTo>
                  <a:lnTo>
                    <a:pt x="1530" y="702"/>
                  </a:lnTo>
                  <a:lnTo>
                    <a:pt x="1530" y="791"/>
                  </a:lnTo>
                  <a:lnTo>
                    <a:pt x="1518" y="791"/>
                  </a:lnTo>
                  <a:lnTo>
                    <a:pt x="1518" y="702"/>
                  </a:lnTo>
                  <a:close/>
                  <a:moveTo>
                    <a:pt x="1412" y="763"/>
                  </a:moveTo>
                  <a:lnTo>
                    <a:pt x="1423" y="763"/>
                  </a:lnTo>
                  <a:cubicBezTo>
                    <a:pt x="1423" y="764"/>
                    <a:pt x="1423" y="764"/>
                    <a:pt x="1423" y="765"/>
                  </a:cubicBezTo>
                  <a:cubicBezTo>
                    <a:pt x="1424" y="770"/>
                    <a:pt x="1424" y="773"/>
                    <a:pt x="1425" y="775"/>
                  </a:cubicBezTo>
                  <a:cubicBezTo>
                    <a:pt x="1425" y="776"/>
                    <a:pt x="1427" y="778"/>
                    <a:pt x="1429" y="779"/>
                  </a:cubicBezTo>
                  <a:cubicBezTo>
                    <a:pt x="1432" y="780"/>
                    <a:pt x="1443" y="781"/>
                    <a:pt x="1461" y="781"/>
                  </a:cubicBezTo>
                  <a:cubicBezTo>
                    <a:pt x="1474" y="781"/>
                    <a:pt x="1484" y="780"/>
                    <a:pt x="1489" y="779"/>
                  </a:cubicBezTo>
                  <a:cubicBezTo>
                    <a:pt x="1495" y="778"/>
                    <a:pt x="1498" y="773"/>
                    <a:pt x="1498" y="766"/>
                  </a:cubicBezTo>
                  <a:cubicBezTo>
                    <a:pt x="1498" y="762"/>
                    <a:pt x="1497" y="759"/>
                    <a:pt x="1497" y="757"/>
                  </a:cubicBezTo>
                  <a:cubicBezTo>
                    <a:pt x="1496" y="755"/>
                    <a:pt x="1494" y="754"/>
                    <a:pt x="1492" y="753"/>
                  </a:cubicBezTo>
                  <a:cubicBezTo>
                    <a:pt x="1490" y="752"/>
                    <a:pt x="1487" y="752"/>
                    <a:pt x="1483" y="752"/>
                  </a:cubicBezTo>
                  <a:cubicBezTo>
                    <a:pt x="1479" y="752"/>
                    <a:pt x="1466" y="751"/>
                    <a:pt x="1444" y="751"/>
                  </a:cubicBezTo>
                  <a:cubicBezTo>
                    <a:pt x="1436" y="751"/>
                    <a:pt x="1431" y="751"/>
                    <a:pt x="1426" y="749"/>
                  </a:cubicBezTo>
                  <a:cubicBezTo>
                    <a:pt x="1422" y="748"/>
                    <a:pt x="1418" y="746"/>
                    <a:pt x="1416" y="743"/>
                  </a:cubicBezTo>
                  <a:cubicBezTo>
                    <a:pt x="1413" y="739"/>
                    <a:pt x="1412" y="734"/>
                    <a:pt x="1412" y="727"/>
                  </a:cubicBezTo>
                  <a:cubicBezTo>
                    <a:pt x="1412" y="719"/>
                    <a:pt x="1414" y="713"/>
                    <a:pt x="1418" y="709"/>
                  </a:cubicBezTo>
                  <a:cubicBezTo>
                    <a:pt x="1421" y="708"/>
                    <a:pt x="1423" y="706"/>
                    <a:pt x="1426" y="705"/>
                  </a:cubicBezTo>
                  <a:cubicBezTo>
                    <a:pt x="1428" y="704"/>
                    <a:pt x="1432" y="704"/>
                    <a:pt x="1437" y="703"/>
                  </a:cubicBezTo>
                  <a:cubicBezTo>
                    <a:pt x="1445" y="702"/>
                    <a:pt x="1454" y="702"/>
                    <a:pt x="1465" y="702"/>
                  </a:cubicBezTo>
                  <a:cubicBezTo>
                    <a:pt x="1475" y="702"/>
                    <a:pt x="1482" y="702"/>
                    <a:pt x="1488" y="703"/>
                  </a:cubicBezTo>
                  <a:cubicBezTo>
                    <a:pt x="1493" y="704"/>
                    <a:pt x="1498" y="706"/>
                    <a:pt x="1501" y="708"/>
                  </a:cubicBezTo>
                  <a:cubicBezTo>
                    <a:pt x="1503" y="710"/>
                    <a:pt x="1505" y="713"/>
                    <a:pt x="1506" y="716"/>
                  </a:cubicBezTo>
                  <a:cubicBezTo>
                    <a:pt x="1507" y="718"/>
                    <a:pt x="1507" y="723"/>
                    <a:pt x="1507" y="728"/>
                  </a:cubicBezTo>
                  <a:lnTo>
                    <a:pt x="1495" y="728"/>
                  </a:lnTo>
                  <a:lnTo>
                    <a:pt x="1495" y="727"/>
                  </a:lnTo>
                  <a:cubicBezTo>
                    <a:pt x="1495" y="722"/>
                    <a:pt x="1495" y="720"/>
                    <a:pt x="1494" y="718"/>
                  </a:cubicBezTo>
                  <a:cubicBezTo>
                    <a:pt x="1493" y="716"/>
                    <a:pt x="1490" y="714"/>
                    <a:pt x="1485" y="713"/>
                  </a:cubicBezTo>
                  <a:cubicBezTo>
                    <a:pt x="1480" y="712"/>
                    <a:pt x="1473" y="712"/>
                    <a:pt x="1464" y="712"/>
                  </a:cubicBezTo>
                  <a:cubicBezTo>
                    <a:pt x="1453" y="712"/>
                    <a:pt x="1444" y="712"/>
                    <a:pt x="1438" y="713"/>
                  </a:cubicBezTo>
                  <a:cubicBezTo>
                    <a:pt x="1433" y="714"/>
                    <a:pt x="1429" y="715"/>
                    <a:pt x="1427" y="717"/>
                  </a:cubicBezTo>
                  <a:cubicBezTo>
                    <a:pt x="1425" y="719"/>
                    <a:pt x="1424" y="722"/>
                    <a:pt x="1424" y="727"/>
                  </a:cubicBezTo>
                  <a:cubicBezTo>
                    <a:pt x="1424" y="731"/>
                    <a:pt x="1424" y="734"/>
                    <a:pt x="1425" y="735"/>
                  </a:cubicBezTo>
                  <a:cubicBezTo>
                    <a:pt x="1426" y="737"/>
                    <a:pt x="1428" y="738"/>
                    <a:pt x="1431" y="739"/>
                  </a:cubicBezTo>
                  <a:cubicBezTo>
                    <a:pt x="1435" y="740"/>
                    <a:pt x="1443" y="741"/>
                    <a:pt x="1454" y="741"/>
                  </a:cubicBezTo>
                  <a:cubicBezTo>
                    <a:pt x="1458" y="741"/>
                    <a:pt x="1468" y="741"/>
                    <a:pt x="1483" y="741"/>
                  </a:cubicBezTo>
                  <a:cubicBezTo>
                    <a:pt x="1489" y="741"/>
                    <a:pt x="1494" y="742"/>
                    <a:pt x="1498" y="743"/>
                  </a:cubicBezTo>
                  <a:cubicBezTo>
                    <a:pt x="1501" y="744"/>
                    <a:pt x="1504" y="746"/>
                    <a:pt x="1506" y="749"/>
                  </a:cubicBezTo>
                  <a:cubicBezTo>
                    <a:pt x="1509" y="753"/>
                    <a:pt x="1510" y="758"/>
                    <a:pt x="1510" y="765"/>
                  </a:cubicBezTo>
                  <a:cubicBezTo>
                    <a:pt x="1510" y="771"/>
                    <a:pt x="1509" y="776"/>
                    <a:pt x="1507" y="780"/>
                  </a:cubicBezTo>
                  <a:cubicBezTo>
                    <a:pt x="1504" y="784"/>
                    <a:pt x="1499" y="787"/>
                    <a:pt x="1492" y="789"/>
                  </a:cubicBezTo>
                  <a:cubicBezTo>
                    <a:pt x="1485" y="790"/>
                    <a:pt x="1472" y="791"/>
                    <a:pt x="1453" y="791"/>
                  </a:cubicBezTo>
                  <a:cubicBezTo>
                    <a:pt x="1444" y="791"/>
                    <a:pt x="1436" y="791"/>
                    <a:pt x="1432" y="790"/>
                  </a:cubicBezTo>
                  <a:cubicBezTo>
                    <a:pt x="1427" y="789"/>
                    <a:pt x="1423" y="788"/>
                    <a:pt x="1421" y="787"/>
                  </a:cubicBezTo>
                  <a:cubicBezTo>
                    <a:pt x="1417" y="785"/>
                    <a:pt x="1415" y="783"/>
                    <a:pt x="1414" y="780"/>
                  </a:cubicBezTo>
                  <a:cubicBezTo>
                    <a:pt x="1412" y="777"/>
                    <a:pt x="1412" y="772"/>
                    <a:pt x="1412" y="767"/>
                  </a:cubicBezTo>
                  <a:cubicBezTo>
                    <a:pt x="1412" y="767"/>
                    <a:pt x="1412" y="765"/>
                    <a:pt x="1412" y="763"/>
                  </a:cubicBezTo>
                  <a:close/>
                  <a:moveTo>
                    <a:pt x="1322" y="791"/>
                  </a:moveTo>
                  <a:lnTo>
                    <a:pt x="1322" y="702"/>
                  </a:lnTo>
                  <a:lnTo>
                    <a:pt x="1409" y="702"/>
                  </a:lnTo>
                  <a:lnTo>
                    <a:pt x="1409" y="712"/>
                  </a:lnTo>
                  <a:lnTo>
                    <a:pt x="1333" y="712"/>
                  </a:lnTo>
                  <a:lnTo>
                    <a:pt x="1333" y="739"/>
                  </a:lnTo>
                  <a:lnTo>
                    <a:pt x="1405" y="739"/>
                  </a:lnTo>
                  <a:lnTo>
                    <a:pt x="1405" y="750"/>
                  </a:lnTo>
                  <a:lnTo>
                    <a:pt x="1333" y="750"/>
                  </a:lnTo>
                  <a:lnTo>
                    <a:pt x="1333" y="780"/>
                  </a:lnTo>
                  <a:lnTo>
                    <a:pt x="1409" y="780"/>
                  </a:lnTo>
                  <a:lnTo>
                    <a:pt x="1409" y="791"/>
                  </a:lnTo>
                  <a:lnTo>
                    <a:pt x="1322" y="791"/>
                  </a:lnTo>
                  <a:close/>
                  <a:moveTo>
                    <a:pt x="1199" y="702"/>
                  </a:moveTo>
                  <a:lnTo>
                    <a:pt x="1219" y="702"/>
                  </a:lnTo>
                  <a:lnTo>
                    <a:pt x="1296" y="780"/>
                  </a:lnTo>
                  <a:lnTo>
                    <a:pt x="1299" y="780"/>
                  </a:lnTo>
                  <a:lnTo>
                    <a:pt x="1299" y="702"/>
                  </a:lnTo>
                  <a:lnTo>
                    <a:pt x="1311" y="702"/>
                  </a:lnTo>
                  <a:lnTo>
                    <a:pt x="1311" y="791"/>
                  </a:lnTo>
                  <a:lnTo>
                    <a:pt x="1291" y="791"/>
                  </a:lnTo>
                  <a:lnTo>
                    <a:pt x="1213" y="713"/>
                  </a:lnTo>
                  <a:lnTo>
                    <a:pt x="1211" y="713"/>
                  </a:lnTo>
                  <a:lnTo>
                    <a:pt x="1211" y="791"/>
                  </a:lnTo>
                  <a:lnTo>
                    <a:pt x="1199" y="791"/>
                  </a:lnTo>
                  <a:lnTo>
                    <a:pt x="1199" y="702"/>
                  </a:lnTo>
                  <a:close/>
                  <a:moveTo>
                    <a:pt x="1106" y="791"/>
                  </a:moveTo>
                  <a:lnTo>
                    <a:pt x="1106" y="702"/>
                  </a:lnTo>
                  <a:lnTo>
                    <a:pt x="1193" y="702"/>
                  </a:lnTo>
                  <a:lnTo>
                    <a:pt x="1193" y="712"/>
                  </a:lnTo>
                  <a:lnTo>
                    <a:pt x="1118" y="712"/>
                  </a:lnTo>
                  <a:lnTo>
                    <a:pt x="1118" y="739"/>
                  </a:lnTo>
                  <a:lnTo>
                    <a:pt x="1190" y="739"/>
                  </a:lnTo>
                  <a:lnTo>
                    <a:pt x="1190" y="750"/>
                  </a:lnTo>
                  <a:lnTo>
                    <a:pt x="1118" y="750"/>
                  </a:lnTo>
                  <a:lnTo>
                    <a:pt x="1118" y="780"/>
                  </a:lnTo>
                  <a:lnTo>
                    <a:pt x="1193" y="780"/>
                  </a:lnTo>
                  <a:lnTo>
                    <a:pt x="1193" y="791"/>
                  </a:lnTo>
                  <a:lnTo>
                    <a:pt x="1106" y="791"/>
                  </a:lnTo>
                  <a:close/>
                  <a:moveTo>
                    <a:pt x="1040" y="746"/>
                  </a:moveTo>
                  <a:lnTo>
                    <a:pt x="1098" y="746"/>
                  </a:lnTo>
                  <a:cubicBezTo>
                    <a:pt x="1098" y="759"/>
                    <a:pt x="1097" y="768"/>
                    <a:pt x="1096" y="772"/>
                  </a:cubicBezTo>
                  <a:cubicBezTo>
                    <a:pt x="1096" y="777"/>
                    <a:pt x="1094" y="780"/>
                    <a:pt x="1092" y="783"/>
                  </a:cubicBezTo>
                  <a:cubicBezTo>
                    <a:pt x="1090" y="785"/>
                    <a:pt x="1087" y="787"/>
                    <a:pt x="1083" y="788"/>
                  </a:cubicBezTo>
                  <a:cubicBezTo>
                    <a:pt x="1078" y="790"/>
                    <a:pt x="1065" y="791"/>
                    <a:pt x="1046" y="791"/>
                  </a:cubicBezTo>
                  <a:cubicBezTo>
                    <a:pt x="1028" y="791"/>
                    <a:pt x="1016" y="790"/>
                    <a:pt x="1008" y="789"/>
                  </a:cubicBezTo>
                  <a:cubicBezTo>
                    <a:pt x="1002" y="788"/>
                    <a:pt x="997" y="785"/>
                    <a:pt x="994" y="781"/>
                  </a:cubicBezTo>
                  <a:cubicBezTo>
                    <a:pt x="991" y="775"/>
                    <a:pt x="989" y="764"/>
                    <a:pt x="989" y="746"/>
                  </a:cubicBezTo>
                  <a:cubicBezTo>
                    <a:pt x="989" y="734"/>
                    <a:pt x="990" y="724"/>
                    <a:pt x="992" y="718"/>
                  </a:cubicBezTo>
                  <a:cubicBezTo>
                    <a:pt x="994" y="711"/>
                    <a:pt x="998" y="707"/>
                    <a:pt x="1004" y="705"/>
                  </a:cubicBezTo>
                  <a:cubicBezTo>
                    <a:pt x="1010" y="703"/>
                    <a:pt x="1023" y="702"/>
                    <a:pt x="1041" y="702"/>
                  </a:cubicBezTo>
                  <a:cubicBezTo>
                    <a:pt x="1047" y="702"/>
                    <a:pt x="1054" y="702"/>
                    <a:pt x="1062" y="702"/>
                  </a:cubicBezTo>
                  <a:cubicBezTo>
                    <a:pt x="1069" y="702"/>
                    <a:pt x="1075" y="703"/>
                    <a:pt x="1077" y="703"/>
                  </a:cubicBezTo>
                  <a:cubicBezTo>
                    <a:pt x="1083" y="704"/>
                    <a:pt x="1088" y="706"/>
                    <a:pt x="1091" y="710"/>
                  </a:cubicBezTo>
                  <a:cubicBezTo>
                    <a:pt x="1093" y="712"/>
                    <a:pt x="1095" y="714"/>
                    <a:pt x="1096" y="717"/>
                  </a:cubicBezTo>
                  <a:cubicBezTo>
                    <a:pt x="1097" y="720"/>
                    <a:pt x="1097" y="724"/>
                    <a:pt x="1097" y="730"/>
                  </a:cubicBezTo>
                  <a:lnTo>
                    <a:pt x="1085" y="730"/>
                  </a:lnTo>
                  <a:cubicBezTo>
                    <a:pt x="1085" y="723"/>
                    <a:pt x="1084" y="718"/>
                    <a:pt x="1082" y="717"/>
                  </a:cubicBezTo>
                  <a:cubicBezTo>
                    <a:pt x="1081" y="716"/>
                    <a:pt x="1079" y="715"/>
                    <a:pt x="1077" y="714"/>
                  </a:cubicBezTo>
                  <a:cubicBezTo>
                    <a:pt x="1075" y="714"/>
                    <a:pt x="1072" y="713"/>
                    <a:pt x="1067" y="713"/>
                  </a:cubicBezTo>
                  <a:cubicBezTo>
                    <a:pt x="1061" y="712"/>
                    <a:pt x="1053" y="712"/>
                    <a:pt x="1043" y="712"/>
                  </a:cubicBezTo>
                  <a:cubicBezTo>
                    <a:pt x="1031" y="712"/>
                    <a:pt x="1022" y="713"/>
                    <a:pt x="1017" y="713"/>
                  </a:cubicBezTo>
                  <a:cubicBezTo>
                    <a:pt x="1011" y="714"/>
                    <a:pt x="1007" y="715"/>
                    <a:pt x="1006" y="717"/>
                  </a:cubicBezTo>
                  <a:cubicBezTo>
                    <a:pt x="1004" y="718"/>
                    <a:pt x="1003" y="721"/>
                    <a:pt x="1002" y="725"/>
                  </a:cubicBezTo>
                  <a:cubicBezTo>
                    <a:pt x="1002" y="729"/>
                    <a:pt x="1001" y="736"/>
                    <a:pt x="1001" y="745"/>
                  </a:cubicBezTo>
                  <a:cubicBezTo>
                    <a:pt x="1001" y="758"/>
                    <a:pt x="1002" y="767"/>
                    <a:pt x="1003" y="771"/>
                  </a:cubicBezTo>
                  <a:cubicBezTo>
                    <a:pt x="1004" y="773"/>
                    <a:pt x="1005" y="775"/>
                    <a:pt x="1006" y="776"/>
                  </a:cubicBezTo>
                  <a:cubicBezTo>
                    <a:pt x="1008" y="777"/>
                    <a:pt x="1010" y="778"/>
                    <a:pt x="1013" y="779"/>
                  </a:cubicBezTo>
                  <a:cubicBezTo>
                    <a:pt x="1019" y="780"/>
                    <a:pt x="1031" y="780"/>
                    <a:pt x="1051" y="780"/>
                  </a:cubicBezTo>
                  <a:cubicBezTo>
                    <a:pt x="1062" y="780"/>
                    <a:pt x="1070" y="780"/>
                    <a:pt x="1075" y="779"/>
                  </a:cubicBezTo>
                  <a:cubicBezTo>
                    <a:pt x="1080" y="778"/>
                    <a:pt x="1083" y="776"/>
                    <a:pt x="1084" y="774"/>
                  </a:cubicBezTo>
                  <a:cubicBezTo>
                    <a:pt x="1085" y="771"/>
                    <a:pt x="1086" y="765"/>
                    <a:pt x="1086" y="756"/>
                  </a:cubicBezTo>
                  <a:lnTo>
                    <a:pt x="1040" y="756"/>
                  </a:lnTo>
                  <a:lnTo>
                    <a:pt x="1040" y="746"/>
                  </a:lnTo>
                  <a:close/>
                  <a:moveTo>
                    <a:pt x="898" y="791"/>
                  </a:moveTo>
                  <a:lnTo>
                    <a:pt x="898" y="702"/>
                  </a:lnTo>
                  <a:lnTo>
                    <a:pt x="985" y="702"/>
                  </a:lnTo>
                  <a:lnTo>
                    <a:pt x="985" y="712"/>
                  </a:lnTo>
                  <a:lnTo>
                    <a:pt x="910" y="712"/>
                  </a:lnTo>
                  <a:lnTo>
                    <a:pt x="910" y="739"/>
                  </a:lnTo>
                  <a:lnTo>
                    <a:pt x="982" y="739"/>
                  </a:lnTo>
                  <a:lnTo>
                    <a:pt x="982" y="750"/>
                  </a:lnTo>
                  <a:lnTo>
                    <a:pt x="910" y="750"/>
                  </a:lnTo>
                  <a:lnTo>
                    <a:pt x="910" y="780"/>
                  </a:lnTo>
                  <a:lnTo>
                    <a:pt x="985" y="780"/>
                  </a:lnTo>
                  <a:lnTo>
                    <a:pt x="985" y="791"/>
                  </a:lnTo>
                  <a:lnTo>
                    <a:pt x="898" y="791"/>
                  </a:lnTo>
                  <a:close/>
                  <a:moveTo>
                    <a:pt x="788" y="791"/>
                  </a:moveTo>
                  <a:lnTo>
                    <a:pt x="788" y="702"/>
                  </a:lnTo>
                  <a:lnTo>
                    <a:pt x="843" y="702"/>
                  </a:lnTo>
                  <a:cubicBezTo>
                    <a:pt x="858" y="702"/>
                    <a:pt x="868" y="702"/>
                    <a:pt x="872" y="703"/>
                  </a:cubicBezTo>
                  <a:cubicBezTo>
                    <a:pt x="879" y="704"/>
                    <a:pt x="884" y="707"/>
                    <a:pt x="887" y="713"/>
                  </a:cubicBezTo>
                  <a:cubicBezTo>
                    <a:pt x="889" y="717"/>
                    <a:pt x="890" y="722"/>
                    <a:pt x="890" y="729"/>
                  </a:cubicBezTo>
                  <a:cubicBezTo>
                    <a:pt x="890" y="734"/>
                    <a:pt x="889" y="738"/>
                    <a:pt x="889" y="740"/>
                  </a:cubicBezTo>
                  <a:cubicBezTo>
                    <a:pt x="888" y="743"/>
                    <a:pt x="887" y="745"/>
                    <a:pt x="886" y="747"/>
                  </a:cubicBezTo>
                  <a:cubicBezTo>
                    <a:pt x="884" y="749"/>
                    <a:pt x="880" y="751"/>
                    <a:pt x="875" y="752"/>
                  </a:cubicBezTo>
                  <a:cubicBezTo>
                    <a:pt x="879" y="753"/>
                    <a:pt x="882" y="754"/>
                    <a:pt x="884" y="757"/>
                  </a:cubicBezTo>
                  <a:cubicBezTo>
                    <a:pt x="886" y="758"/>
                    <a:pt x="887" y="760"/>
                    <a:pt x="887" y="763"/>
                  </a:cubicBezTo>
                  <a:cubicBezTo>
                    <a:pt x="888" y="766"/>
                    <a:pt x="888" y="770"/>
                    <a:pt x="888" y="778"/>
                  </a:cubicBezTo>
                  <a:lnTo>
                    <a:pt x="888" y="791"/>
                  </a:lnTo>
                  <a:lnTo>
                    <a:pt x="876" y="791"/>
                  </a:lnTo>
                  <a:lnTo>
                    <a:pt x="876" y="782"/>
                  </a:lnTo>
                  <a:cubicBezTo>
                    <a:pt x="876" y="775"/>
                    <a:pt x="876" y="770"/>
                    <a:pt x="876" y="767"/>
                  </a:cubicBezTo>
                  <a:cubicBezTo>
                    <a:pt x="875" y="761"/>
                    <a:pt x="872" y="758"/>
                    <a:pt x="866" y="757"/>
                  </a:cubicBezTo>
                  <a:cubicBezTo>
                    <a:pt x="864" y="757"/>
                    <a:pt x="862" y="757"/>
                    <a:pt x="861" y="757"/>
                  </a:cubicBezTo>
                  <a:cubicBezTo>
                    <a:pt x="859" y="757"/>
                    <a:pt x="853" y="756"/>
                    <a:pt x="843" y="756"/>
                  </a:cubicBezTo>
                  <a:lnTo>
                    <a:pt x="800" y="756"/>
                  </a:lnTo>
                  <a:lnTo>
                    <a:pt x="800" y="791"/>
                  </a:lnTo>
                  <a:lnTo>
                    <a:pt x="788" y="791"/>
                  </a:lnTo>
                  <a:close/>
                  <a:moveTo>
                    <a:pt x="800" y="746"/>
                  </a:moveTo>
                  <a:lnTo>
                    <a:pt x="843" y="746"/>
                  </a:lnTo>
                  <a:cubicBezTo>
                    <a:pt x="855" y="746"/>
                    <a:pt x="862" y="746"/>
                    <a:pt x="865" y="746"/>
                  </a:cubicBezTo>
                  <a:cubicBezTo>
                    <a:pt x="868" y="745"/>
                    <a:pt x="871" y="744"/>
                    <a:pt x="873" y="743"/>
                  </a:cubicBezTo>
                  <a:cubicBezTo>
                    <a:pt x="876" y="741"/>
                    <a:pt x="878" y="736"/>
                    <a:pt x="878" y="728"/>
                  </a:cubicBezTo>
                  <a:cubicBezTo>
                    <a:pt x="878" y="722"/>
                    <a:pt x="876" y="717"/>
                    <a:pt x="873" y="715"/>
                  </a:cubicBezTo>
                  <a:cubicBezTo>
                    <a:pt x="872" y="714"/>
                    <a:pt x="869" y="713"/>
                    <a:pt x="865" y="713"/>
                  </a:cubicBezTo>
                  <a:cubicBezTo>
                    <a:pt x="861" y="713"/>
                    <a:pt x="854" y="712"/>
                    <a:pt x="843" y="712"/>
                  </a:cubicBezTo>
                  <a:lnTo>
                    <a:pt x="800" y="712"/>
                  </a:lnTo>
                  <a:lnTo>
                    <a:pt x="800" y="746"/>
                  </a:lnTo>
                  <a:close/>
                  <a:moveTo>
                    <a:pt x="698" y="737"/>
                  </a:moveTo>
                  <a:lnTo>
                    <a:pt x="698" y="729"/>
                  </a:lnTo>
                  <a:lnTo>
                    <a:pt x="712" y="729"/>
                  </a:lnTo>
                  <a:cubicBezTo>
                    <a:pt x="712" y="723"/>
                    <a:pt x="713" y="718"/>
                    <a:pt x="713" y="716"/>
                  </a:cubicBezTo>
                  <a:cubicBezTo>
                    <a:pt x="714" y="713"/>
                    <a:pt x="715" y="711"/>
                    <a:pt x="717" y="709"/>
                  </a:cubicBezTo>
                  <a:cubicBezTo>
                    <a:pt x="719" y="707"/>
                    <a:pt x="722" y="705"/>
                    <a:pt x="725" y="704"/>
                  </a:cubicBezTo>
                  <a:cubicBezTo>
                    <a:pt x="729" y="703"/>
                    <a:pt x="734" y="702"/>
                    <a:pt x="742" y="702"/>
                  </a:cubicBezTo>
                  <a:lnTo>
                    <a:pt x="753" y="702"/>
                  </a:lnTo>
                  <a:lnTo>
                    <a:pt x="753" y="710"/>
                  </a:lnTo>
                  <a:lnTo>
                    <a:pt x="743" y="710"/>
                  </a:lnTo>
                  <a:cubicBezTo>
                    <a:pt x="737" y="711"/>
                    <a:pt x="733" y="711"/>
                    <a:pt x="731" y="711"/>
                  </a:cubicBezTo>
                  <a:cubicBezTo>
                    <a:pt x="728" y="712"/>
                    <a:pt x="726" y="713"/>
                    <a:pt x="725" y="714"/>
                  </a:cubicBezTo>
                  <a:cubicBezTo>
                    <a:pt x="724" y="716"/>
                    <a:pt x="723" y="717"/>
                    <a:pt x="723" y="719"/>
                  </a:cubicBezTo>
                  <a:cubicBezTo>
                    <a:pt x="723" y="720"/>
                    <a:pt x="722" y="724"/>
                    <a:pt x="722" y="729"/>
                  </a:cubicBezTo>
                  <a:lnTo>
                    <a:pt x="753" y="729"/>
                  </a:lnTo>
                  <a:lnTo>
                    <a:pt x="753" y="737"/>
                  </a:lnTo>
                  <a:lnTo>
                    <a:pt x="722" y="737"/>
                  </a:lnTo>
                  <a:lnTo>
                    <a:pt x="722" y="791"/>
                  </a:lnTo>
                  <a:lnTo>
                    <a:pt x="712" y="791"/>
                  </a:lnTo>
                  <a:lnTo>
                    <a:pt x="712" y="737"/>
                  </a:lnTo>
                  <a:lnTo>
                    <a:pt x="698" y="737"/>
                  </a:lnTo>
                  <a:close/>
                  <a:moveTo>
                    <a:pt x="655" y="728"/>
                  </a:moveTo>
                  <a:cubicBezTo>
                    <a:pt x="664" y="728"/>
                    <a:pt x="672" y="728"/>
                    <a:pt x="676" y="729"/>
                  </a:cubicBezTo>
                  <a:cubicBezTo>
                    <a:pt x="681" y="730"/>
                    <a:pt x="684" y="731"/>
                    <a:pt x="687" y="732"/>
                  </a:cubicBezTo>
                  <a:cubicBezTo>
                    <a:pt x="691" y="735"/>
                    <a:pt x="694" y="738"/>
                    <a:pt x="695" y="742"/>
                  </a:cubicBezTo>
                  <a:cubicBezTo>
                    <a:pt x="697" y="747"/>
                    <a:pt x="698" y="752"/>
                    <a:pt x="698" y="760"/>
                  </a:cubicBezTo>
                  <a:cubicBezTo>
                    <a:pt x="698" y="768"/>
                    <a:pt x="697" y="774"/>
                    <a:pt x="695" y="779"/>
                  </a:cubicBezTo>
                  <a:cubicBezTo>
                    <a:pt x="693" y="782"/>
                    <a:pt x="691" y="784"/>
                    <a:pt x="689" y="786"/>
                  </a:cubicBezTo>
                  <a:cubicBezTo>
                    <a:pt x="686" y="788"/>
                    <a:pt x="683" y="789"/>
                    <a:pt x="679" y="790"/>
                  </a:cubicBezTo>
                  <a:cubicBezTo>
                    <a:pt x="675" y="791"/>
                    <a:pt x="668" y="791"/>
                    <a:pt x="659" y="791"/>
                  </a:cubicBezTo>
                  <a:cubicBezTo>
                    <a:pt x="650" y="791"/>
                    <a:pt x="644" y="791"/>
                    <a:pt x="639" y="790"/>
                  </a:cubicBezTo>
                  <a:cubicBezTo>
                    <a:pt x="635" y="790"/>
                    <a:pt x="631" y="789"/>
                    <a:pt x="628" y="787"/>
                  </a:cubicBezTo>
                  <a:cubicBezTo>
                    <a:pt x="624" y="785"/>
                    <a:pt x="621" y="782"/>
                    <a:pt x="619" y="778"/>
                  </a:cubicBezTo>
                  <a:cubicBezTo>
                    <a:pt x="618" y="773"/>
                    <a:pt x="617" y="767"/>
                    <a:pt x="617" y="759"/>
                  </a:cubicBezTo>
                  <a:cubicBezTo>
                    <a:pt x="617" y="751"/>
                    <a:pt x="618" y="744"/>
                    <a:pt x="621" y="740"/>
                  </a:cubicBezTo>
                  <a:cubicBezTo>
                    <a:pt x="623" y="735"/>
                    <a:pt x="627" y="732"/>
                    <a:pt x="631" y="731"/>
                  </a:cubicBezTo>
                  <a:cubicBezTo>
                    <a:pt x="636" y="729"/>
                    <a:pt x="644" y="728"/>
                    <a:pt x="655" y="728"/>
                  </a:cubicBezTo>
                  <a:close/>
                  <a:moveTo>
                    <a:pt x="656" y="737"/>
                  </a:moveTo>
                  <a:cubicBezTo>
                    <a:pt x="650" y="737"/>
                    <a:pt x="645" y="737"/>
                    <a:pt x="642" y="737"/>
                  </a:cubicBezTo>
                  <a:cubicBezTo>
                    <a:pt x="638" y="738"/>
                    <a:pt x="636" y="739"/>
                    <a:pt x="634" y="740"/>
                  </a:cubicBezTo>
                  <a:cubicBezTo>
                    <a:pt x="631" y="742"/>
                    <a:pt x="630" y="744"/>
                    <a:pt x="629" y="747"/>
                  </a:cubicBezTo>
                  <a:cubicBezTo>
                    <a:pt x="628" y="750"/>
                    <a:pt x="627" y="755"/>
                    <a:pt x="627" y="760"/>
                  </a:cubicBezTo>
                  <a:cubicBezTo>
                    <a:pt x="627" y="766"/>
                    <a:pt x="628" y="771"/>
                    <a:pt x="629" y="774"/>
                  </a:cubicBezTo>
                  <a:cubicBezTo>
                    <a:pt x="631" y="777"/>
                    <a:pt x="633" y="779"/>
                    <a:pt x="636" y="781"/>
                  </a:cubicBezTo>
                  <a:cubicBezTo>
                    <a:pt x="640" y="782"/>
                    <a:pt x="647" y="783"/>
                    <a:pt x="658" y="783"/>
                  </a:cubicBezTo>
                  <a:cubicBezTo>
                    <a:pt x="665" y="783"/>
                    <a:pt x="670" y="782"/>
                    <a:pt x="674" y="782"/>
                  </a:cubicBezTo>
                  <a:cubicBezTo>
                    <a:pt x="677" y="781"/>
                    <a:pt x="680" y="780"/>
                    <a:pt x="682" y="779"/>
                  </a:cubicBezTo>
                  <a:cubicBezTo>
                    <a:pt x="684" y="778"/>
                    <a:pt x="685" y="775"/>
                    <a:pt x="686" y="772"/>
                  </a:cubicBezTo>
                  <a:cubicBezTo>
                    <a:pt x="687" y="769"/>
                    <a:pt x="688" y="765"/>
                    <a:pt x="688" y="759"/>
                  </a:cubicBezTo>
                  <a:cubicBezTo>
                    <a:pt x="688" y="753"/>
                    <a:pt x="687" y="748"/>
                    <a:pt x="685" y="745"/>
                  </a:cubicBezTo>
                  <a:cubicBezTo>
                    <a:pt x="684" y="742"/>
                    <a:pt x="681" y="740"/>
                    <a:pt x="677" y="738"/>
                  </a:cubicBezTo>
                  <a:cubicBezTo>
                    <a:pt x="673" y="737"/>
                    <a:pt x="666" y="737"/>
                    <a:pt x="656" y="737"/>
                  </a:cubicBezTo>
                  <a:close/>
                  <a:moveTo>
                    <a:pt x="504" y="729"/>
                  </a:moveTo>
                  <a:lnTo>
                    <a:pt x="513" y="729"/>
                  </a:lnTo>
                  <a:lnTo>
                    <a:pt x="513" y="738"/>
                  </a:lnTo>
                  <a:lnTo>
                    <a:pt x="514" y="738"/>
                  </a:lnTo>
                  <a:cubicBezTo>
                    <a:pt x="516" y="734"/>
                    <a:pt x="519" y="732"/>
                    <a:pt x="523" y="730"/>
                  </a:cubicBezTo>
                  <a:cubicBezTo>
                    <a:pt x="528" y="729"/>
                    <a:pt x="535" y="728"/>
                    <a:pt x="545" y="728"/>
                  </a:cubicBezTo>
                  <a:cubicBezTo>
                    <a:pt x="554" y="728"/>
                    <a:pt x="560" y="729"/>
                    <a:pt x="565" y="730"/>
                  </a:cubicBezTo>
                  <a:cubicBezTo>
                    <a:pt x="569" y="731"/>
                    <a:pt x="572" y="732"/>
                    <a:pt x="575" y="735"/>
                  </a:cubicBezTo>
                  <a:cubicBezTo>
                    <a:pt x="577" y="737"/>
                    <a:pt x="578" y="739"/>
                    <a:pt x="579" y="743"/>
                  </a:cubicBezTo>
                  <a:cubicBezTo>
                    <a:pt x="580" y="746"/>
                    <a:pt x="580" y="750"/>
                    <a:pt x="580" y="756"/>
                  </a:cubicBezTo>
                  <a:lnTo>
                    <a:pt x="580" y="791"/>
                  </a:lnTo>
                  <a:lnTo>
                    <a:pt x="570" y="791"/>
                  </a:lnTo>
                  <a:lnTo>
                    <a:pt x="570" y="760"/>
                  </a:lnTo>
                  <a:cubicBezTo>
                    <a:pt x="570" y="754"/>
                    <a:pt x="570" y="750"/>
                    <a:pt x="569" y="748"/>
                  </a:cubicBezTo>
                  <a:cubicBezTo>
                    <a:pt x="569" y="746"/>
                    <a:pt x="568" y="744"/>
                    <a:pt x="567" y="742"/>
                  </a:cubicBezTo>
                  <a:cubicBezTo>
                    <a:pt x="565" y="740"/>
                    <a:pt x="563" y="739"/>
                    <a:pt x="559" y="738"/>
                  </a:cubicBezTo>
                  <a:cubicBezTo>
                    <a:pt x="556" y="737"/>
                    <a:pt x="551" y="737"/>
                    <a:pt x="544" y="737"/>
                  </a:cubicBezTo>
                  <a:cubicBezTo>
                    <a:pt x="536" y="737"/>
                    <a:pt x="531" y="737"/>
                    <a:pt x="526" y="738"/>
                  </a:cubicBezTo>
                  <a:cubicBezTo>
                    <a:pt x="522" y="739"/>
                    <a:pt x="519" y="741"/>
                    <a:pt x="517" y="744"/>
                  </a:cubicBezTo>
                  <a:cubicBezTo>
                    <a:pt x="515" y="746"/>
                    <a:pt x="514" y="748"/>
                    <a:pt x="514" y="750"/>
                  </a:cubicBezTo>
                  <a:cubicBezTo>
                    <a:pt x="513" y="752"/>
                    <a:pt x="513" y="756"/>
                    <a:pt x="513" y="762"/>
                  </a:cubicBezTo>
                  <a:lnTo>
                    <a:pt x="513" y="791"/>
                  </a:lnTo>
                  <a:lnTo>
                    <a:pt x="504" y="791"/>
                  </a:lnTo>
                  <a:lnTo>
                    <a:pt x="504" y="729"/>
                  </a:lnTo>
                  <a:close/>
                  <a:moveTo>
                    <a:pt x="454" y="728"/>
                  </a:moveTo>
                  <a:cubicBezTo>
                    <a:pt x="463" y="728"/>
                    <a:pt x="470" y="728"/>
                    <a:pt x="475" y="729"/>
                  </a:cubicBezTo>
                  <a:cubicBezTo>
                    <a:pt x="480" y="730"/>
                    <a:pt x="483" y="731"/>
                    <a:pt x="486" y="732"/>
                  </a:cubicBezTo>
                  <a:cubicBezTo>
                    <a:pt x="490" y="735"/>
                    <a:pt x="493" y="738"/>
                    <a:pt x="494" y="742"/>
                  </a:cubicBezTo>
                  <a:cubicBezTo>
                    <a:pt x="496" y="747"/>
                    <a:pt x="497" y="752"/>
                    <a:pt x="497" y="760"/>
                  </a:cubicBezTo>
                  <a:cubicBezTo>
                    <a:pt x="497" y="768"/>
                    <a:pt x="496" y="774"/>
                    <a:pt x="494" y="779"/>
                  </a:cubicBezTo>
                  <a:cubicBezTo>
                    <a:pt x="492" y="782"/>
                    <a:pt x="490" y="784"/>
                    <a:pt x="488" y="786"/>
                  </a:cubicBezTo>
                  <a:cubicBezTo>
                    <a:pt x="485" y="788"/>
                    <a:pt x="482" y="789"/>
                    <a:pt x="478" y="790"/>
                  </a:cubicBezTo>
                  <a:cubicBezTo>
                    <a:pt x="474" y="791"/>
                    <a:pt x="467" y="791"/>
                    <a:pt x="458" y="791"/>
                  </a:cubicBezTo>
                  <a:cubicBezTo>
                    <a:pt x="449" y="791"/>
                    <a:pt x="442" y="791"/>
                    <a:pt x="438" y="790"/>
                  </a:cubicBezTo>
                  <a:cubicBezTo>
                    <a:pt x="434" y="790"/>
                    <a:pt x="430" y="789"/>
                    <a:pt x="427" y="787"/>
                  </a:cubicBezTo>
                  <a:cubicBezTo>
                    <a:pt x="423" y="785"/>
                    <a:pt x="420" y="782"/>
                    <a:pt x="418" y="778"/>
                  </a:cubicBezTo>
                  <a:cubicBezTo>
                    <a:pt x="417" y="773"/>
                    <a:pt x="416" y="767"/>
                    <a:pt x="416" y="759"/>
                  </a:cubicBezTo>
                  <a:cubicBezTo>
                    <a:pt x="416" y="751"/>
                    <a:pt x="417" y="744"/>
                    <a:pt x="419" y="740"/>
                  </a:cubicBezTo>
                  <a:cubicBezTo>
                    <a:pt x="422" y="735"/>
                    <a:pt x="426" y="732"/>
                    <a:pt x="430" y="731"/>
                  </a:cubicBezTo>
                  <a:cubicBezTo>
                    <a:pt x="435" y="729"/>
                    <a:pt x="443" y="728"/>
                    <a:pt x="454" y="728"/>
                  </a:cubicBezTo>
                  <a:close/>
                  <a:moveTo>
                    <a:pt x="455" y="737"/>
                  </a:moveTo>
                  <a:cubicBezTo>
                    <a:pt x="449" y="737"/>
                    <a:pt x="444" y="737"/>
                    <a:pt x="440" y="737"/>
                  </a:cubicBezTo>
                  <a:cubicBezTo>
                    <a:pt x="437" y="738"/>
                    <a:pt x="435" y="739"/>
                    <a:pt x="433" y="740"/>
                  </a:cubicBezTo>
                  <a:cubicBezTo>
                    <a:pt x="430" y="742"/>
                    <a:pt x="429" y="744"/>
                    <a:pt x="428" y="747"/>
                  </a:cubicBezTo>
                  <a:cubicBezTo>
                    <a:pt x="427" y="750"/>
                    <a:pt x="426" y="755"/>
                    <a:pt x="426" y="760"/>
                  </a:cubicBezTo>
                  <a:cubicBezTo>
                    <a:pt x="426" y="766"/>
                    <a:pt x="427" y="771"/>
                    <a:pt x="428" y="774"/>
                  </a:cubicBezTo>
                  <a:cubicBezTo>
                    <a:pt x="430" y="777"/>
                    <a:pt x="432" y="779"/>
                    <a:pt x="435" y="781"/>
                  </a:cubicBezTo>
                  <a:cubicBezTo>
                    <a:pt x="439" y="782"/>
                    <a:pt x="446" y="783"/>
                    <a:pt x="457" y="783"/>
                  </a:cubicBezTo>
                  <a:cubicBezTo>
                    <a:pt x="464" y="783"/>
                    <a:pt x="469" y="782"/>
                    <a:pt x="473" y="782"/>
                  </a:cubicBezTo>
                  <a:cubicBezTo>
                    <a:pt x="476" y="781"/>
                    <a:pt x="478" y="780"/>
                    <a:pt x="480" y="779"/>
                  </a:cubicBezTo>
                  <a:cubicBezTo>
                    <a:pt x="483" y="778"/>
                    <a:pt x="484" y="775"/>
                    <a:pt x="485" y="772"/>
                  </a:cubicBezTo>
                  <a:cubicBezTo>
                    <a:pt x="486" y="769"/>
                    <a:pt x="486" y="765"/>
                    <a:pt x="486" y="759"/>
                  </a:cubicBezTo>
                  <a:cubicBezTo>
                    <a:pt x="486" y="753"/>
                    <a:pt x="486" y="748"/>
                    <a:pt x="484" y="745"/>
                  </a:cubicBezTo>
                  <a:cubicBezTo>
                    <a:pt x="483" y="742"/>
                    <a:pt x="480" y="740"/>
                    <a:pt x="476" y="738"/>
                  </a:cubicBezTo>
                  <a:cubicBezTo>
                    <a:pt x="472" y="737"/>
                    <a:pt x="465" y="737"/>
                    <a:pt x="455" y="737"/>
                  </a:cubicBezTo>
                  <a:close/>
                  <a:moveTo>
                    <a:pt x="399" y="702"/>
                  </a:moveTo>
                  <a:lnTo>
                    <a:pt x="409" y="702"/>
                  </a:lnTo>
                  <a:lnTo>
                    <a:pt x="409" y="714"/>
                  </a:lnTo>
                  <a:lnTo>
                    <a:pt x="399" y="714"/>
                  </a:lnTo>
                  <a:lnTo>
                    <a:pt x="399" y="702"/>
                  </a:lnTo>
                  <a:close/>
                  <a:moveTo>
                    <a:pt x="399" y="729"/>
                  </a:moveTo>
                  <a:lnTo>
                    <a:pt x="409" y="729"/>
                  </a:lnTo>
                  <a:lnTo>
                    <a:pt x="409" y="791"/>
                  </a:lnTo>
                  <a:lnTo>
                    <a:pt x="399" y="791"/>
                  </a:lnTo>
                  <a:lnTo>
                    <a:pt x="399" y="729"/>
                  </a:lnTo>
                  <a:close/>
                  <a:moveTo>
                    <a:pt x="314" y="769"/>
                  </a:moveTo>
                  <a:lnTo>
                    <a:pt x="325" y="769"/>
                  </a:lnTo>
                  <a:cubicBezTo>
                    <a:pt x="325" y="770"/>
                    <a:pt x="325" y="770"/>
                    <a:pt x="325" y="771"/>
                  </a:cubicBezTo>
                  <a:cubicBezTo>
                    <a:pt x="325" y="774"/>
                    <a:pt x="325" y="776"/>
                    <a:pt x="326" y="778"/>
                  </a:cubicBezTo>
                  <a:cubicBezTo>
                    <a:pt x="326" y="779"/>
                    <a:pt x="328" y="780"/>
                    <a:pt x="330" y="781"/>
                  </a:cubicBezTo>
                  <a:cubicBezTo>
                    <a:pt x="333" y="782"/>
                    <a:pt x="341" y="783"/>
                    <a:pt x="354" y="783"/>
                  </a:cubicBezTo>
                  <a:cubicBezTo>
                    <a:pt x="363" y="783"/>
                    <a:pt x="368" y="783"/>
                    <a:pt x="372" y="782"/>
                  </a:cubicBezTo>
                  <a:cubicBezTo>
                    <a:pt x="375" y="782"/>
                    <a:pt x="377" y="781"/>
                    <a:pt x="379" y="780"/>
                  </a:cubicBezTo>
                  <a:cubicBezTo>
                    <a:pt x="381" y="779"/>
                    <a:pt x="382" y="776"/>
                    <a:pt x="382" y="773"/>
                  </a:cubicBezTo>
                  <a:cubicBezTo>
                    <a:pt x="382" y="769"/>
                    <a:pt x="381" y="767"/>
                    <a:pt x="378" y="766"/>
                  </a:cubicBezTo>
                  <a:cubicBezTo>
                    <a:pt x="376" y="764"/>
                    <a:pt x="372" y="764"/>
                    <a:pt x="365" y="764"/>
                  </a:cubicBezTo>
                  <a:cubicBezTo>
                    <a:pt x="363" y="764"/>
                    <a:pt x="354" y="764"/>
                    <a:pt x="337" y="763"/>
                  </a:cubicBezTo>
                  <a:cubicBezTo>
                    <a:pt x="333" y="763"/>
                    <a:pt x="329" y="763"/>
                    <a:pt x="327" y="762"/>
                  </a:cubicBezTo>
                  <a:cubicBezTo>
                    <a:pt x="324" y="762"/>
                    <a:pt x="322" y="761"/>
                    <a:pt x="320" y="759"/>
                  </a:cubicBezTo>
                  <a:cubicBezTo>
                    <a:pt x="317" y="757"/>
                    <a:pt x="315" y="752"/>
                    <a:pt x="315" y="746"/>
                  </a:cubicBezTo>
                  <a:cubicBezTo>
                    <a:pt x="315" y="740"/>
                    <a:pt x="317" y="735"/>
                    <a:pt x="322" y="732"/>
                  </a:cubicBezTo>
                  <a:cubicBezTo>
                    <a:pt x="324" y="731"/>
                    <a:pt x="327" y="730"/>
                    <a:pt x="332" y="729"/>
                  </a:cubicBezTo>
                  <a:cubicBezTo>
                    <a:pt x="337" y="729"/>
                    <a:pt x="344" y="728"/>
                    <a:pt x="353" y="728"/>
                  </a:cubicBezTo>
                  <a:cubicBezTo>
                    <a:pt x="364" y="728"/>
                    <a:pt x="371" y="729"/>
                    <a:pt x="376" y="730"/>
                  </a:cubicBezTo>
                  <a:cubicBezTo>
                    <a:pt x="381" y="731"/>
                    <a:pt x="385" y="733"/>
                    <a:pt x="387" y="736"/>
                  </a:cubicBezTo>
                  <a:cubicBezTo>
                    <a:pt x="388" y="737"/>
                    <a:pt x="389" y="739"/>
                    <a:pt x="389" y="740"/>
                  </a:cubicBezTo>
                  <a:cubicBezTo>
                    <a:pt x="390" y="742"/>
                    <a:pt x="390" y="744"/>
                    <a:pt x="390" y="748"/>
                  </a:cubicBezTo>
                  <a:lnTo>
                    <a:pt x="380" y="748"/>
                  </a:lnTo>
                  <a:cubicBezTo>
                    <a:pt x="380" y="744"/>
                    <a:pt x="379" y="742"/>
                    <a:pt x="378" y="741"/>
                  </a:cubicBezTo>
                  <a:cubicBezTo>
                    <a:pt x="376" y="739"/>
                    <a:pt x="374" y="738"/>
                    <a:pt x="370" y="738"/>
                  </a:cubicBezTo>
                  <a:cubicBezTo>
                    <a:pt x="366" y="737"/>
                    <a:pt x="360" y="737"/>
                    <a:pt x="353" y="737"/>
                  </a:cubicBezTo>
                  <a:cubicBezTo>
                    <a:pt x="340" y="737"/>
                    <a:pt x="332" y="738"/>
                    <a:pt x="329" y="740"/>
                  </a:cubicBezTo>
                  <a:cubicBezTo>
                    <a:pt x="327" y="741"/>
                    <a:pt x="326" y="743"/>
                    <a:pt x="326" y="747"/>
                  </a:cubicBezTo>
                  <a:cubicBezTo>
                    <a:pt x="326" y="750"/>
                    <a:pt x="327" y="752"/>
                    <a:pt x="329" y="753"/>
                  </a:cubicBezTo>
                  <a:cubicBezTo>
                    <a:pt x="332" y="754"/>
                    <a:pt x="337" y="755"/>
                    <a:pt x="344" y="755"/>
                  </a:cubicBezTo>
                  <a:cubicBezTo>
                    <a:pt x="351" y="755"/>
                    <a:pt x="361" y="755"/>
                    <a:pt x="372" y="755"/>
                  </a:cubicBezTo>
                  <a:cubicBezTo>
                    <a:pt x="379" y="755"/>
                    <a:pt x="384" y="757"/>
                    <a:pt x="387" y="760"/>
                  </a:cubicBezTo>
                  <a:cubicBezTo>
                    <a:pt x="391" y="763"/>
                    <a:pt x="392" y="767"/>
                    <a:pt x="392" y="773"/>
                  </a:cubicBezTo>
                  <a:cubicBezTo>
                    <a:pt x="392" y="777"/>
                    <a:pt x="392" y="780"/>
                    <a:pt x="391" y="782"/>
                  </a:cubicBezTo>
                  <a:cubicBezTo>
                    <a:pt x="389" y="784"/>
                    <a:pt x="388" y="786"/>
                    <a:pt x="385" y="788"/>
                  </a:cubicBezTo>
                  <a:cubicBezTo>
                    <a:pt x="383" y="789"/>
                    <a:pt x="380" y="790"/>
                    <a:pt x="375" y="790"/>
                  </a:cubicBezTo>
                  <a:cubicBezTo>
                    <a:pt x="370" y="791"/>
                    <a:pt x="363" y="791"/>
                    <a:pt x="354" y="791"/>
                  </a:cubicBezTo>
                  <a:cubicBezTo>
                    <a:pt x="344" y="791"/>
                    <a:pt x="336" y="791"/>
                    <a:pt x="331" y="790"/>
                  </a:cubicBezTo>
                  <a:cubicBezTo>
                    <a:pt x="326" y="790"/>
                    <a:pt x="323" y="789"/>
                    <a:pt x="321" y="787"/>
                  </a:cubicBezTo>
                  <a:cubicBezTo>
                    <a:pt x="318" y="786"/>
                    <a:pt x="317" y="784"/>
                    <a:pt x="316" y="781"/>
                  </a:cubicBezTo>
                  <a:cubicBezTo>
                    <a:pt x="315" y="779"/>
                    <a:pt x="314" y="776"/>
                    <a:pt x="314" y="772"/>
                  </a:cubicBezTo>
                  <a:cubicBezTo>
                    <a:pt x="314" y="772"/>
                    <a:pt x="314" y="771"/>
                    <a:pt x="314" y="769"/>
                  </a:cubicBezTo>
                  <a:close/>
                  <a:moveTo>
                    <a:pt x="298" y="702"/>
                  </a:moveTo>
                  <a:lnTo>
                    <a:pt x="308" y="702"/>
                  </a:lnTo>
                  <a:lnTo>
                    <a:pt x="308" y="714"/>
                  </a:lnTo>
                  <a:lnTo>
                    <a:pt x="298" y="714"/>
                  </a:lnTo>
                  <a:lnTo>
                    <a:pt x="298" y="702"/>
                  </a:lnTo>
                  <a:close/>
                  <a:moveTo>
                    <a:pt x="298" y="729"/>
                  </a:moveTo>
                  <a:lnTo>
                    <a:pt x="308" y="729"/>
                  </a:lnTo>
                  <a:lnTo>
                    <a:pt x="308" y="791"/>
                  </a:lnTo>
                  <a:lnTo>
                    <a:pt x="298" y="791"/>
                  </a:lnTo>
                  <a:lnTo>
                    <a:pt x="298" y="729"/>
                  </a:lnTo>
                  <a:close/>
                  <a:moveTo>
                    <a:pt x="212" y="729"/>
                  </a:moveTo>
                  <a:lnTo>
                    <a:pt x="224" y="729"/>
                  </a:lnTo>
                  <a:lnTo>
                    <a:pt x="254" y="781"/>
                  </a:lnTo>
                  <a:lnTo>
                    <a:pt x="255" y="781"/>
                  </a:lnTo>
                  <a:lnTo>
                    <a:pt x="285" y="729"/>
                  </a:lnTo>
                  <a:lnTo>
                    <a:pt x="296" y="729"/>
                  </a:lnTo>
                  <a:lnTo>
                    <a:pt x="261" y="791"/>
                  </a:lnTo>
                  <a:lnTo>
                    <a:pt x="248" y="791"/>
                  </a:lnTo>
                  <a:lnTo>
                    <a:pt x="212" y="729"/>
                  </a:lnTo>
                  <a:close/>
                  <a:moveTo>
                    <a:pt x="201" y="702"/>
                  </a:moveTo>
                  <a:lnTo>
                    <a:pt x="211" y="702"/>
                  </a:lnTo>
                  <a:lnTo>
                    <a:pt x="211" y="714"/>
                  </a:lnTo>
                  <a:lnTo>
                    <a:pt x="201" y="714"/>
                  </a:lnTo>
                  <a:lnTo>
                    <a:pt x="201" y="702"/>
                  </a:lnTo>
                  <a:close/>
                  <a:moveTo>
                    <a:pt x="201" y="729"/>
                  </a:moveTo>
                  <a:lnTo>
                    <a:pt x="211" y="729"/>
                  </a:lnTo>
                  <a:lnTo>
                    <a:pt x="211" y="791"/>
                  </a:lnTo>
                  <a:lnTo>
                    <a:pt x="201" y="791"/>
                  </a:lnTo>
                  <a:lnTo>
                    <a:pt x="201" y="729"/>
                  </a:lnTo>
                  <a:close/>
                  <a:moveTo>
                    <a:pt x="192" y="702"/>
                  </a:moveTo>
                  <a:lnTo>
                    <a:pt x="192" y="791"/>
                  </a:lnTo>
                  <a:lnTo>
                    <a:pt x="183" y="791"/>
                  </a:lnTo>
                  <a:lnTo>
                    <a:pt x="183" y="783"/>
                  </a:lnTo>
                  <a:lnTo>
                    <a:pt x="182" y="783"/>
                  </a:lnTo>
                  <a:cubicBezTo>
                    <a:pt x="180" y="786"/>
                    <a:pt x="177" y="789"/>
                    <a:pt x="173" y="790"/>
                  </a:cubicBezTo>
                  <a:cubicBezTo>
                    <a:pt x="169" y="791"/>
                    <a:pt x="162" y="791"/>
                    <a:pt x="153" y="791"/>
                  </a:cubicBezTo>
                  <a:cubicBezTo>
                    <a:pt x="144" y="791"/>
                    <a:pt x="138" y="791"/>
                    <a:pt x="134" y="790"/>
                  </a:cubicBezTo>
                  <a:cubicBezTo>
                    <a:pt x="130" y="790"/>
                    <a:pt x="126" y="789"/>
                    <a:pt x="123" y="787"/>
                  </a:cubicBezTo>
                  <a:cubicBezTo>
                    <a:pt x="120" y="785"/>
                    <a:pt x="117" y="782"/>
                    <a:pt x="115" y="777"/>
                  </a:cubicBezTo>
                  <a:cubicBezTo>
                    <a:pt x="113" y="773"/>
                    <a:pt x="112" y="767"/>
                    <a:pt x="112" y="760"/>
                  </a:cubicBezTo>
                  <a:cubicBezTo>
                    <a:pt x="112" y="751"/>
                    <a:pt x="114" y="744"/>
                    <a:pt x="116" y="740"/>
                  </a:cubicBezTo>
                  <a:cubicBezTo>
                    <a:pt x="119" y="735"/>
                    <a:pt x="123" y="732"/>
                    <a:pt x="128" y="730"/>
                  </a:cubicBezTo>
                  <a:cubicBezTo>
                    <a:pt x="133" y="729"/>
                    <a:pt x="142" y="728"/>
                    <a:pt x="155" y="728"/>
                  </a:cubicBezTo>
                  <a:cubicBezTo>
                    <a:pt x="163" y="728"/>
                    <a:pt x="170" y="729"/>
                    <a:pt x="173" y="730"/>
                  </a:cubicBezTo>
                  <a:cubicBezTo>
                    <a:pt x="177" y="731"/>
                    <a:pt x="180" y="733"/>
                    <a:pt x="182" y="736"/>
                  </a:cubicBezTo>
                  <a:lnTo>
                    <a:pt x="183" y="736"/>
                  </a:lnTo>
                  <a:lnTo>
                    <a:pt x="183" y="702"/>
                  </a:lnTo>
                  <a:lnTo>
                    <a:pt x="192" y="702"/>
                  </a:lnTo>
                  <a:close/>
                  <a:moveTo>
                    <a:pt x="154" y="737"/>
                  </a:moveTo>
                  <a:cubicBezTo>
                    <a:pt x="147" y="737"/>
                    <a:pt x="141" y="737"/>
                    <a:pt x="138" y="737"/>
                  </a:cubicBezTo>
                  <a:cubicBezTo>
                    <a:pt x="134" y="738"/>
                    <a:pt x="131" y="739"/>
                    <a:pt x="129" y="740"/>
                  </a:cubicBezTo>
                  <a:cubicBezTo>
                    <a:pt x="127" y="742"/>
                    <a:pt x="125" y="744"/>
                    <a:pt x="124" y="747"/>
                  </a:cubicBezTo>
                  <a:cubicBezTo>
                    <a:pt x="123" y="750"/>
                    <a:pt x="123" y="754"/>
                    <a:pt x="123" y="760"/>
                  </a:cubicBezTo>
                  <a:cubicBezTo>
                    <a:pt x="123" y="769"/>
                    <a:pt x="125" y="776"/>
                    <a:pt x="128" y="778"/>
                  </a:cubicBezTo>
                  <a:cubicBezTo>
                    <a:pt x="132" y="781"/>
                    <a:pt x="139" y="783"/>
                    <a:pt x="151" y="783"/>
                  </a:cubicBezTo>
                  <a:cubicBezTo>
                    <a:pt x="158" y="783"/>
                    <a:pt x="164" y="782"/>
                    <a:pt x="168" y="782"/>
                  </a:cubicBezTo>
                  <a:cubicBezTo>
                    <a:pt x="172" y="781"/>
                    <a:pt x="174" y="781"/>
                    <a:pt x="176" y="779"/>
                  </a:cubicBezTo>
                  <a:cubicBezTo>
                    <a:pt x="179" y="778"/>
                    <a:pt x="180" y="775"/>
                    <a:pt x="181" y="773"/>
                  </a:cubicBezTo>
                  <a:cubicBezTo>
                    <a:pt x="182" y="770"/>
                    <a:pt x="183" y="766"/>
                    <a:pt x="183" y="760"/>
                  </a:cubicBezTo>
                  <a:cubicBezTo>
                    <a:pt x="183" y="754"/>
                    <a:pt x="182" y="750"/>
                    <a:pt x="181" y="746"/>
                  </a:cubicBezTo>
                  <a:cubicBezTo>
                    <a:pt x="180" y="743"/>
                    <a:pt x="178" y="741"/>
                    <a:pt x="176" y="740"/>
                  </a:cubicBezTo>
                  <a:cubicBezTo>
                    <a:pt x="172" y="738"/>
                    <a:pt x="165" y="737"/>
                    <a:pt x="154" y="737"/>
                  </a:cubicBezTo>
                  <a:close/>
                  <a:moveTo>
                    <a:pt x="38" y="762"/>
                  </a:moveTo>
                  <a:cubicBezTo>
                    <a:pt x="30" y="762"/>
                    <a:pt x="24" y="763"/>
                    <a:pt x="21" y="763"/>
                  </a:cubicBezTo>
                  <a:cubicBezTo>
                    <a:pt x="18" y="763"/>
                    <a:pt x="15" y="764"/>
                    <a:pt x="14" y="764"/>
                  </a:cubicBezTo>
                  <a:cubicBezTo>
                    <a:pt x="12" y="766"/>
                    <a:pt x="10" y="769"/>
                    <a:pt x="10" y="773"/>
                  </a:cubicBezTo>
                  <a:cubicBezTo>
                    <a:pt x="10" y="777"/>
                    <a:pt x="12" y="780"/>
                    <a:pt x="15" y="781"/>
                  </a:cubicBezTo>
                  <a:cubicBezTo>
                    <a:pt x="17" y="782"/>
                    <a:pt x="26" y="783"/>
                    <a:pt x="40" y="783"/>
                  </a:cubicBezTo>
                  <a:cubicBezTo>
                    <a:pt x="50" y="783"/>
                    <a:pt x="57" y="782"/>
                    <a:pt x="60" y="781"/>
                  </a:cubicBezTo>
                  <a:cubicBezTo>
                    <a:pt x="64" y="779"/>
                    <a:pt x="65" y="777"/>
                    <a:pt x="65" y="773"/>
                  </a:cubicBezTo>
                  <a:cubicBezTo>
                    <a:pt x="65" y="769"/>
                    <a:pt x="63" y="766"/>
                    <a:pt x="60" y="764"/>
                  </a:cubicBezTo>
                  <a:cubicBezTo>
                    <a:pt x="56" y="763"/>
                    <a:pt x="49" y="762"/>
                    <a:pt x="38" y="762"/>
                  </a:cubicBezTo>
                  <a:close/>
                  <a:moveTo>
                    <a:pt x="44" y="286"/>
                  </a:moveTo>
                  <a:lnTo>
                    <a:pt x="1812" y="286"/>
                  </a:lnTo>
                  <a:lnTo>
                    <a:pt x="1812" y="279"/>
                  </a:lnTo>
                  <a:lnTo>
                    <a:pt x="44" y="279"/>
                  </a:lnTo>
                  <a:lnTo>
                    <a:pt x="44" y="286"/>
                  </a:lnTo>
                  <a:close/>
                  <a:moveTo>
                    <a:pt x="1687" y="479"/>
                  </a:moveTo>
                  <a:lnTo>
                    <a:pt x="1687" y="482"/>
                  </a:lnTo>
                  <a:cubicBezTo>
                    <a:pt x="1687" y="503"/>
                    <a:pt x="1691" y="505"/>
                    <a:pt x="1743" y="505"/>
                  </a:cubicBezTo>
                  <a:cubicBezTo>
                    <a:pt x="1774" y="505"/>
                    <a:pt x="1783" y="504"/>
                    <a:pt x="1789" y="499"/>
                  </a:cubicBezTo>
                  <a:cubicBezTo>
                    <a:pt x="1792" y="497"/>
                    <a:pt x="1794" y="493"/>
                    <a:pt x="1794" y="487"/>
                  </a:cubicBezTo>
                  <a:cubicBezTo>
                    <a:pt x="1794" y="473"/>
                    <a:pt x="1786" y="469"/>
                    <a:pt x="1763" y="469"/>
                  </a:cubicBezTo>
                  <a:cubicBezTo>
                    <a:pt x="1758" y="469"/>
                    <a:pt x="1754" y="469"/>
                    <a:pt x="1711" y="469"/>
                  </a:cubicBezTo>
                  <a:cubicBezTo>
                    <a:pt x="1680" y="468"/>
                    <a:pt x="1670" y="460"/>
                    <a:pt x="1670" y="437"/>
                  </a:cubicBezTo>
                  <a:cubicBezTo>
                    <a:pt x="1670" y="425"/>
                    <a:pt x="1674" y="416"/>
                    <a:pt x="1682" y="411"/>
                  </a:cubicBezTo>
                  <a:cubicBezTo>
                    <a:pt x="1690" y="405"/>
                    <a:pt x="1707" y="403"/>
                    <a:pt x="1741" y="403"/>
                  </a:cubicBezTo>
                  <a:cubicBezTo>
                    <a:pt x="1779" y="403"/>
                    <a:pt x="1795" y="407"/>
                    <a:pt x="1803" y="418"/>
                  </a:cubicBezTo>
                  <a:cubicBezTo>
                    <a:pt x="1808" y="423"/>
                    <a:pt x="1809" y="426"/>
                    <a:pt x="1809" y="440"/>
                  </a:cubicBezTo>
                  <a:lnTo>
                    <a:pt x="1789" y="440"/>
                  </a:lnTo>
                  <a:cubicBezTo>
                    <a:pt x="1789" y="432"/>
                    <a:pt x="1789" y="429"/>
                    <a:pt x="1786" y="426"/>
                  </a:cubicBezTo>
                  <a:cubicBezTo>
                    <a:pt x="1781" y="421"/>
                    <a:pt x="1767" y="419"/>
                    <a:pt x="1740" y="419"/>
                  </a:cubicBezTo>
                  <a:cubicBezTo>
                    <a:pt x="1715" y="419"/>
                    <a:pt x="1700" y="421"/>
                    <a:pt x="1694" y="425"/>
                  </a:cubicBezTo>
                  <a:cubicBezTo>
                    <a:pt x="1691" y="427"/>
                    <a:pt x="1689" y="431"/>
                    <a:pt x="1689" y="437"/>
                  </a:cubicBezTo>
                  <a:cubicBezTo>
                    <a:pt x="1689" y="450"/>
                    <a:pt x="1696" y="453"/>
                    <a:pt x="1723" y="452"/>
                  </a:cubicBezTo>
                  <a:cubicBezTo>
                    <a:pt x="1731" y="452"/>
                    <a:pt x="1764" y="453"/>
                    <a:pt x="1776" y="453"/>
                  </a:cubicBezTo>
                  <a:cubicBezTo>
                    <a:pt x="1802" y="454"/>
                    <a:pt x="1813" y="464"/>
                    <a:pt x="1813" y="487"/>
                  </a:cubicBezTo>
                  <a:cubicBezTo>
                    <a:pt x="1813" y="501"/>
                    <a:pt x="1809" y="509"/>
                    <a:pt x="1799" y="514"/>
                  </a:cubicBezTo>
                  <a:cubicBezTo>
                    <a:pt x="1791" y="519"/>
                    <a:pt x="1775" y="521"/>
                    <a:pt x="1742" y="521"/>
                  </a:cubicBezTo>
                  <a:cubicBezTo>
                    <a:pt x="1703" y="521"/>
                    <a:pt x="1687" y="519"/>
                    <a:pt x="1679" y="512"/>
                  </a:cubicBezTo>
                  <a:cubicBezTo>
                    <a:pt x="1671" y="506"/>
                    <a:pt x="1668" y="499"/>
                    <a:pt x="1668" y="486"/>
                  </a:cubicBezTo>
                  <a:lnTo>
                    <a:pt x="1668" y="479"/>
                  </a:lnTo>
                  <a:lnTo>
                    <a:pt x="1687" y="479"/>
                  </a:lnTo>
                  <a:close/>
                  <a:moveTo>
                    <a:pt x="1647" y="484"/>
                  </a:moveTo>
                  <a:cubicBezTo>
                    <a:pt x="1647" y="511"/>
                    <a:pt x="1630" y="521"/>
                    <a:pt x="1584" y="521"/>
                  </a:cubicBezTo>
                  <a:cubicBezTo>
                    <a:pt x="1544" y="521"/>
                    <a:pt x="1527" y="518"/>
                    <a:pt x="1517" y="510"/>
                  </a:cubicBezTo>
                  <a:cubicBezTo>
                    <a:pt x="1506" y="501"/>
                    <a:pt x="1500" y="486"/>
                    <a:pt x="1500" y="462"/>
                  </a:cubicBezTo>
                  <a:cubicBezTo>
                    <a:pt x="1500" y="434"/>
                    <a:pt x="1507" y="418"/>
                    <a:pt x="1522" y="410"/>
                  </a:cubicBezTo>
                  <a:cubicBezTo>
                    <a:pt x="1531" y="405"/>
                    <a:pt x="1544" y="403"/>
                    <a:pt x="1572" y="403"/>
                  </a:cubicBezTo>
                  <a:cubicBezTo>
                    <a:pt x="1612" y="403"/>
                    <a:pt x="1625" y="406"/>
                    <a:pt x="1636" y="418"/>
                  </a:cubicBezTo>
                  <a:cubicBezTo>
                    <a:pt x="1645" y="428"/>
                    <a:pt x="1647" y="439"/>
                    <a:pt x="1648" y="466"/>
                  </a:cubicBezTo>
                  <a:lnTo>
                    <a:pt x="1520" y="466"/>
                  </a:lnTo>
                  <a:cubicBezTo>
                    <a:pt x="1520" y="481"/>
                    <a:pt x="1523" y="490"/>
                    <a:pt x="1528" y="495"/>
                  </a:cubicBezTo>
                  <a:cubicBezTo>
                    <a:pt x="1535" y="502"/>
                    <a:pt x="1548" y="505"/>
                    <a:pt x="1582" y="505"/>
                  </a:cubicBezTo>
                  <a:cubicBezTo>
                    <a:pt x="1608" y="505"/>
                    <a:pt x="1618" y="503"/>
                    <a:pt x="1624" y="496"/>
                  </a:cubicBezTo>
                  <a:cubicBezTo>
                    <a:pt x="1627" y="493"/>
                    <a:pt x="1628" y="491"/>
                    <a:pt x="1628" y="484"/>
                  </a:cubicBezTo>
                  <a:lnTo>
                    <a:pt x="1647" y="484"/>
                  </a:lnTo>
                  <a:close/>
                  <a:moveTo>
                    <a:pt x="1628" y="450"/>
                  </a:moveTo>
                  <a:cubicBezTo>
                    <a:pt x="1627" y="425"/>
                    <a:pt x="1616" y="419"/>
                    <a:pt x="1572" y="419"/>
                  </a:cubicBezTo>
                  <a:cubicBezTo>
                    <a:pt x="1532" y="419"/>
                    <a:pt x="1522" y="425"/>
                    <a:pt x="1520" y="450"/>
                  </a:cubicBezTo>
                  <a:lnTo>
                    <a:pt x="1628" y="450"/>
                  </a:lnTo>
                  <a:close/>
                  <a:moveTo>
                    <a:pt x="1475" y="354"/>
                  </a:moveTo>
                  <a:lnTo>
                    <a:pt x="1475" y="376"/>
                  </a:lnTo>
                  <a:lnTo>
                    <a:pt x="1457" y="376"/>
                  </a:lnTo>
                  <a:lnTo>
                    <a:pt x="1457" y="354"/>
                  </a:lnTo>
                  <a:lnTo>
                    <a:pt x="1475" y="354"/>
                  </a:lnTo>
                  <a:close/>
                  <a:moveTo>
                    <a:pt x="1475" y="405"/>
                  </a:moveTo>
                  <a:lnTo>
                    <a:pt x="1475" y="519"/>
                  </a:lnTo>
                  <a:lnTo>
                    <a:pt x="1457" y="519"/>
                  </a:lnTo>
                  <a:lnTo>
                    <a:pt x="1457" y="405"/>
                  </a:lnTo>
                  <a:lnTo>
                    <a:pt x="1475" y="405"/>
                  </a:lnTo>
                  <a:close/>
                  <a:moveTo>
                    <a:pt x="1429" y="405"/>
                  </a:moveTo>
                  <a:lnTo>
                    <a:pt x="1429" y="490"/>
                  </a:lnTo>
                  <a:cubicBezTo>
                    <a:pt x="1429" y="525"/>
                    <a:pt x="1427" y="538"/>
                    <a:pt x="1418" y="548"/>
                  </a:cubicBezTo>
                  <a:cubicBezTo>
                    <a:pt x="1408" y="559"/>
                    <a:pt x="1394" y="562"/>
                    <a:pt x="1351" y="562"/>
                  </a:cubicBezTo>
                  <a:cubicBezTo>
                    <a:pt x="1313" y="562"/>
                    <a:pt x="1297" y="558"/>
                    <a:pt x="1288" y="545"/>
                  </a:cubicBezTo>
                  <a:cubicBezTo>
                    <a:pt x="1284" y="540"/>
                    <a:pt x="1283" y="535"/>
                    <a:pt x="1283" y="525"/>
                  </a:cubicBezTo>
                  <a:lnTo>
                    <a:pt x="1302" y="525"/>
                  </a:lnTo>
                  <a:cubicBezTo>
                    <a:pt x="1303" y="542"/>
                    <a:pt x="1313" y="546"/>
                    <a:pt x="1349" y="546"/>
                  </a:cubicBezTo>
                  <a:cubicBezTo>
                    <a:pt x="1385" y="546"/>
                    <a:pt x="1397" y="543"/>
                    <a:pt x="1404" y="536"/>
                  </a:cubicBezTo>
                  <a:cubicBezTo>
                    <a:pt x="1409" y="529"/>
                    <a:pt x="1410" y="523"/>
                    <a:pt x="1411" y="500"/>
                  </a:cubicBezTo>
                  <a:lnTo>
                    <a:pt x="1410" y="500"/>
                  </a:lnTo>
                  <a:cubicBezTo>
                    <a:pt x="1400" y="512"/>
                    <a:pt x="1391" y="515"/>
                    <a:pt x="1354" y="515"/>
                  </a:cubicBezTo>
                  <a:cubicBezTo>
                    <a:pt x="1321" y="515"/>
                    <a:pt x="1306" y="512"/>
                    <a:pt x="1297" y="505"/>
                  </a:cubicBezTo>
                  <a:cubicBezTo>
                    <a:pt x="1285" y="496"/>
                    <a:pt x="1280" y="482"/>
                    <a:pt x="1280" y="459"/>
                  </a:cubicBezTo>
                  <a:cubicBezTo>
                    <a:pt x="1280" y="432"/>
                    <a:pt x="1288" y="416"/>
                    <a:pt x="1305" y="409"/>
                  </a:cubicBezTo>
                  <a:cubicBezTo>
                    <a:pt x="1315" y="405"/>
                    <a:pt x="1328" y="403"/>
                    <a:pt x="1358" y="403"/>
                  </a:cubicBezTo>
                  <a:cubicBezTo>
                    <a:pt x="1383" y="403"/>
                    <a:pt x="1391" y="404"/>
                    <a:pt x="1399" y="409"/>
                  </a:cubicBezTo>
                  <a:cubicBezTo>
                    <a:pt x="1404" y="412"/>
                    <a:pt x="1407" y="415"/>
                    <a:pt x="1410" y="419"/>
                  </a:cubicBezTo>
                  <a:lnTo>
                    <a:pt x="1411" y="419"/>
                  </a:lnTo>
                  <a:lnTo>
                    <a:pt x="1411" y="405"/>
                  </a:lnTo>
                  <a:lnTo>
                    <a:pt x="1429" y="405"/>
                  </a:lnTo>
                  <a:close/>
                  <a:moveTo>
                    <a:pt x="1312" y="425"/>
                  </a:moveTo>
                  <a:cubicBezTo>
                    <a:pt x="1303" y="430"/>
                    <a:pt x="1299" y="441"/>
                    <a:pt x="1299" y="460"/>
                  </a:cubicBezTo>
                  <a:cubicBezTo>
                    <a:pt x="1299" y="479"/>
                    <a:pt x="1304" y="490"/>
                    <a:pt x="1315" y="495"/>
                  </a:cubicBezTo>
                  <a:cubicBezTo>
                    <a:pt x="1321" y="498"/>
                    <a:pt x="1334" y="499"/>
                    <a:pt x="1355" y="499"/>
                  </a:cubicBezTo>
                  <a:cubicBezTo>
                    <a:pt x="1380" y="499"/>
                    <a:pt x="1392" y="497"/>
                    <a:pt x="1399" y="493"/>
                  </a:cubicBezTo>
                  <a:cubicBezTo>
                    <a:pt x="1408" y="487"/>
                    <a:pt x="1411" y="477"/>
                    <a:pt x="1411" y="457"/>
                  </a:cubicBezTo>
                  <a:cubicBezTo>
                    <a:pt x="1411" y="425"/>
                    <a:pt x="1402" y="419"/>
                    <a:pt x="1357" y="419"/>
                  </a:cubicBezTo>
                  <a:cubicBezTo>
                    <a:pt x="1333" y="419"/>
                    <a:pt x="1319" y="421"/>
                    <a:pt x="1312" y="425"/>
                  </a:cubicBezTo>
                  <a:close/>
                  <a:moveTo>
                    <a:pt x="1238" y="411"/>
                  </a:moveTo>
                  <a:cubicBezTo>
                    <a:pt x="1252" y="420"/>
                    <a:pt x="1258" y="435"/>
                    <a:pt x="1258" y="462"/>
                  </a:cubicBezTo>
                  <a:cubicBezTo>
                    <a:pt x="1258" y="489"/>
                    <a:pt x="1252" y="505"/>
                    <a:pt x="1237" y="513"/>
                  </a:cubicBezTo>
                  <a:cubicBezTo>
                    <a:pt x="1227" y="519"/>
                    <a:pt x="1215" y="521"/>
                    <a:pt x="1186" y="521"/>
                  </a:cubicBezTo>
                  <a:cubicBezTo>
                    <a:pt x="1152" y="521"/>
                    <a:pt x="1138" y="519"/>
                    <a:pt x="1127" y="512"/>
                  </a:cubicBezTo>
                  <a:cubicBezTo>
                    <a:pt x="1113" y="504"/>
                    <a:pt x="1107" y="489"/>
                    <a:pt x="1107" y="462"/>
                  </a:cubicBezTo>
                  <a:cubicBezTo>
                    <a:pt x="1107" y="434"/>
                    <a:pt x="1114" y="418"/>
                    <a:pt x="1129" y="410"/>
                  </a:cubicBezTo>
                  <a:cubicBezTo>
                    <a:pt x="1138" y="405"/>
                    <a:pt x="1151" y="403"/>
                    <a:pt x="1178" y="403"/>
                  </a:cubicBezTo>
                  <a:cubicBezTo>
                    <a:pt x="1214" y="403"/>
                    <a:pt x="1228" y="405"/>
                    <a:pt x="1238" y="411"/>
                  </a:cubicBezTo>
                  <a:close/>
                  <a:moveTo>
                    <a:pt x="1126" y="463"/>
                  </a:moveTo>
                  <a:cubicBezTo>
                    <a:pt x="1126" y="486"/>
                    <a:pt x="1131" y="496"/>
                    <a:pt x="1144" y="501"/>
                  </a:cubicBezTo>
                  <a:cubicBezTo>
                    <a:pt x="1152" y="504"/>
                    <a:pt x="1163" y="505"/>
                    <a:pt x="1184" y="505"/>
                  </a:cubicBezTo>
                  <a:cubicBezTo>
                    <a:pt x="1211" y="505"/>
                    <a:pt x="1221" y="503"/>
                    <a:pt x="1228" y="497"/>
                  </a:cubicBezTo>
                  <a:cubicBezTo>
                    <a:pt x="1236" y="491"/>
                    <a:pt x="1239" y="481"/>
                    <a:pt x="1239" y="461"/>
                  </a:cubicBezTo>
                  <a:cubicBezTo>
                    <a:pt x="1239" y="439"/>
                    <a:pt x="1234" y="428"/>
                    <a:pt x="1223" y="423"/>
                  </a:cubicBezTo>
                  <a:cubicBezTo>
                    <a:pt x="1216" y="420"/>
                    <a:pt x="1203" y="419"/>
                    <a:pt x="1180" y="419"/>
                  </a:cubicBezTo>
                  <a:cubicBezTo>
                    <a:pt x="1134" y="419"/>
                    <a:pt x="1126" y="426"/>
                    <a:pt x="1126" y="463"/>
                  </a:cubicBezTo>
                  <a:close/>
                  <a:moveTo>
                    <a:pt x="1081" y="354"/>
                  </a:moveTo>
                  <a:lnTo>
                    <a:pt x="1081" y="519"/>
                  </a:lnTo>
                  <a:lnTo>
                    <a:pt x="1063" y="519"/>
                  </a:lnTo>
                  <a:lnTo>
                    <a:pt x="1063" y="354"/>
                  </a:lnTo>
                  <a:lnTo>
                    <a:pt x="1081" y="354"/>
                  </a:lnTo>
                  <a:close/>
                  <a:moveTo>
                    <a:pt x="1019" y="411"/>
                  </a:moveTo>
                  <a:cubicBezTo>
                    <a:pt x="1032" y="420"/>
                    <a:pt x="1038" y="435"/>
                    <a:pt x="1038" y="462"/>
                  </a:cubicBezTo>
                  <a:cubicBezTo>
                    <a:pt x="1038" y="489"/>
                    <a:pt x="1032" y="505"/>
                    <a:pt x="1018" y="513"/>
                  </a:cubicBezTo>
                  <a:cubicBezTo>
                    <a:pt x="1008" y="519"/>
                    <a:pt x="995" y="521"/>
                    <a:pt x="966" y="521"/>
                  </a:cubicBezTo>
                  <a:cubicBezTo>
                    <a:pt x="932" y="521"/>
                    <a:pt x="918" y="519"/>
                    <a:pt x="907" y="512"/>
                  </a:cubicBezTo>
                  <a:cubicBezTo>
                    <a:pt x="893" y="504"/>
                    <a:pt x="887" y="489"/>
                    <a:pt x="887" y="462"/>
                  </a:cubicBezTo>
                  <a:cubicBezTo>
                    <a:pt x="887" y="434"/>
                    <a:pt x="894" y="418"/>
                    <a:pt x="909" y="410"/>
                  </a:cubicBezTo>
                  <a:cubicBezTo>
                    <a:pt x="919" y="405"/>
                    <a:pt x="932" y="403"/>
                    <a:pt x="959" y="403"/>
                  </a:cubicBezTo>
                  <a:cubicBezTo>
                    <a:pt x="995" y="403"/>
                    <a:pt x="1009" y="405"/>
                    <a:pt x="1019" y="411"/>
                  </a:cubicBezTo>
                  <a:close/>
                  <a:moveTo>
                    <a:pt x="907" y="463"/>
                  </a:moveTo>
                  <a:cubicBezTo>
                    <a:pt x="907" y="486"/>
                    <a:pt x="911" y="496"/>
                    <a:pt x="925" y="501"/>
                  </a:cubicBezTo>
                  <a:cubicBezTo>
                    <a:pt x="932" y="504"/>
                    <a:pt x="943" y="505"/>
                    <a:pt x="964" y="505"/>
                  </a:cubicBezTo>
                  <a:cubicBezTo>
                    <a:pt x="991" y="505"/>
                    <a:pt x="1001" y="503"/>
                    <a:pt x="1008" y="497"/>
                  </a:cubicBezTo>
                  <a:cubicBezTo>
                    <a:pt x="1016" y="491"/>
                    <a:pt x="1019" y="481"/>
                    <a:pt x="1019" y="461"/>
                  </a:cubicBezTo>
                  <a:cubicBezTo>
                    <a:pt x="1019" y="439"/>
                    <a:pt x="1014" y="428"/>
                    <a:pt x="1003" y="423"/>
                  </a:cubicBezTo>
                  <a:cubicBezTo>
                    <a:pt x="996" y="420"/>
                    <a:pt x="984" y="419"/>
                    <a:pt x="960" y="419"/>
                  </a:cubicBezTo>
                  <a:cubicBezTo>
                    <a:pt x="915" y="419"/>
                    <a:pt x="907" y="426"/>
                    <a:pt x="907" y="463"/>
                  </a:cubicBezTo>
                  <a:close/>
                  <a:moveTo>
                    <a:pt x="739" y="405"/>
                  </a:moveTo>
                  <a:lnTo>
                    <a:pt x="739" y="422"/>
                  </a:lnTo>
                  <a:lnTo>
                    <a:pt x="741" y="422"/>
                  </a:lnTo>
                  <a:cubicBezTo>
                    <a:pt x="748" y="407"/>
                    <a:pt x="761" y="403"/>
                    <a:pt x="799" y="403"/>
                  </a:cubicBezTo>
                  <a:cubicBezTo>
                    <a:pt x="832" y="403"/>
                    <a:pt x="845" y="406"/>
                    <a:pt x="854" y="416"/>
                  </a:cubicBezTo>
                  <a:cubicBezTo>
                    <a:pt x="861" y="423"/>
                    <a:pt x="863" y="433"/>
                    <a:pt x="863" y="455"/>
                  </a:cubicBezTo>
                  <a:lnTo>
                    <a:pt x="863" y="519"/>
                  </a:lnTo>
                  <a:lnTo>
                    <a:pt x="845" y="519"/>
                  </a:lnTo>
                  <a:lnTo>
                    <a:pt x="845" y="462"/>
                  </a:lnTo>
                  <a:cubicBezTo>
                    <a:pt x="845" y="442"/>
                    <a:pt x="844" y="435"/>
                    <a:pt x="839" y="429"/>
                  </a:cubicBezTo>
                  <a:cubicBezTo>
                    <a:pt x="833" y="422"/>
                    <a:pt x="822" y="419"/>
                    <a:pt x="797" y="419"/>
                  </a:cubicBezTo>
                  <a:cubicBezTo>
                    <a:pt x="768" y="419"/>
                    <a:pt x="754" y="423"/>
                    <a:pt x="746" y="432"/>
                  </a:cubicBezTo>
                  <a:cubicBezTo>
                    <a:pt x="740" y="439"/>
                    <a:pt x="739" y="444"/>
                    <a:pt x="739" y="466"/>
                  </a:cubicBezTo>
                  <a:lnTo>
                    <a:pt x="739" y="519"/>
                  </a:lnTo>
                  <a:lnTo>
                    <a:pt x="721" y="519"/>
                  </a:lnTo>
                  <a:lnTo>
                    <a:pt x="721" y="405"/>
                  </a:lnTo>
                  <a:lnTo>
                    <a:pt x="739" y="405"/>
                  </a:lnTo>
                  <a:close/>
                  <a:moveTo>
                    <a:pt x="571" y="354"/>
                  </a:moveTo>
                  <a:lnTo>
                    <a:pt x="571" y="421"/>
                  </a:lnTo>
                  <a:lnTo>
                    <a:pt x="573" y="421"/>
                  </a:lnTo>
                  <a:cubicBezTo>
                    <a:pt x="580" y="407"/>
                    <a:pt x="594" y="403"/>
                    <a:pt x="631" y="403"/>
                  </a:cubicBezTo>
                  <a:cubicBezTo>
                    <a:pt x="663" y="403"/>
                    <a:pt x="677" y="406"/>
                    <a:pt x="686" y="416"/>
                  </a:cubicBezTo>
                  <a:cubicBezTo>
                    <a:pt x="693" y="423"/>
                    <a:pt x="695" y="432"/>
                    <a:pt x="695" y="459"/>
                  </a:cubicBezTo>
                  <a:lnTo>
                    <a:pt x="695" y="519"/>
                  </a:lnTo>
                  <a:lnTo>
                    <a:pt x="677" y="519"/>
                  </a:lnTo>
                  <a:lnTo>
                    <a:pt x="677" y="465"/>
                  </a:lnTo>
                  <a:cubicBezTo>
                    <a:pt x="677" y="441"/>
                    <a:pt x="676" y="435"/>
                    <a:pt x="671" y="429"/>
                  </a:cubicBezTo>
                  <a:cubicBezTo>
                    <a:pt x="665" y="421"/>
                    <a:pt x="653" y="419"/>
                    <a:pt x="629" y="419"/>
                  </a:cubicBezTo>
                  <a:cubicBezTo>
                    <a:pt x="601" y="419"/>
                    <a:pt x="586" y="422"/>
                    <a:pt x="578" y="431"/>
                  </a:cubicBezTo>
                  <a:cubicBezTo>
                    <a:pt x="572" y="438"/>
                    <a:pt x="571" y="443"/>
                    <a:pt x="571" y="465"/>
                  </a:cubicBezTo>
                  <a:lnTo>
                    <a:pt x="571" y="519"/>
                  </a:lnTo>
                  <a:lnTo>
                    <a:pt x="553" y="519"/>
                  </a:lnTo>
                  <a:lnTo>
                    <a:pt x="553" y="354"/>
                  </a:lnTo>
                  <a:lnTo>
                    <a:pt x="571" y="354"/>
                  </a:lnTo>
                  <a:close/>
                  <a:moveTo>
                    <a:pt x="529" y="478"/>
                  </a:moveTo>
                  <a:cubicBezTo>
                    <a:pt x="529" y="493"/>
                    <a:pt x="526" y="501"/>
                    <a:pt x="519" y="508"/>
                  </a:cubicBezTo>
                  <a:cubicBezTo>
                    <a:pt x="510" y="517"/>
                    <a:pt x="498" y="521"/>
                    <a:pt x="469" y="521"/>
                  </a:cubicBezTo>
                  <a:cubicBezTo>
                    <a:pt x="427" y="521"/>
                    <a:pt x="411" y="518"/>
                    <a:pt x="401" y="510"/>
                  </a:cubicBezTo>
                  <a:cubicBezTo>
                    <a:pt x="390" y="501"/>
                    <a:pt x="385" y="486"/>
                    <a:pt x="385" y="462"/>
                  </a:cubicBezTo>
                  <a:cubicBezTo>
                    <a:pt x="385" y="435"/>
                    <a:pt x="392" y="418"/>
                    <a:pt x="406" y="411"/>
                  </a:cubicBezTo>
                  <a:cubicBezTo>
                    <a:pt x="416" y="405"/>
                    <a:pt x="429" y="403"/>
                    <a:pt x="457" y="403"/>
                  </a:cubicBezTo>
                  <a:cubicBezTo>
                    <a:pt x="494" y="403"/>
                    <a:pt x="509" y="406"/>
                    <a:pt x="518" y="416"/>
                  </a:cubicBezTo>
                  <a:cubicBezTo>
                    <a:pt x="525" y="423"/>
                    <a:pt x="527" y="431"/>
                    <a:pt x="528" y="445"/>
                  </a:cubicBezTo>
                  <a:lnTo>
                    <a:pt x="509" y="445"/>
                  </a:lnTo>
                  <a:cubicBezTo>
                    <a:pt x="509" y="424"/>
                    <a:pt x="499" y="419"/>
                    <a:pt x="457" y="419"/>
                  </a:cubicBezTo>
                  <a:cubicBezTo>
                    <a:pt x="413" y="419"/>
                    <a:pt x="404" y="426"/>
                    <a:pt x="404" y="463"/>
                  </a:cubicBezTo>
                  <a:cubicBezTo>
                    <a:pt x="404" y="484"/>
                    <a:pt x="409" y="495"/>
                    <a:pt x="419" y="500"/>
                  </a:cubicBezTo>
                  <a:cubicBezTo>
                    <a:pt x="426" y="503"/>
                    <a:pt x="440" y="504"/>
                    <a:pt x="464" y="504"/>
                  </a:cubicBezTo>
                  <a:cubicBezTo>
                    <a:pt x="501" y="504"/>
                    <a:pt x="510" y="500"/>
                    <a:pt x="510" y="478"/>
                  </a:cubicBezTo>
                  <a:lnTo>
                    <a:pt x="529" y="478"/>
                  </a:lnTo>
                  <a:close/>
                  <a:moveTo>
                    <a:pt x="364" y="484"/>
                  </a:moveTo>
                  <a:cubicBezTo>
                    <a:pt x="363" y="511"/>
                    <a:pt x="347" y="521"/>
                    <a:pt x="301" y="521"/>
                  </a:cubicBezTo>
                  <a:cubicBezTo>
                    <a:pt x="261" y="521"/>
                    <a:pt x="243" y="518"/>
                    <a:pt x="233" y="510"/>
                  </a:cubicBezTo>
                  <a:cubicBezTo>
                    <a:pt x="222" y="501"/>
                    <a:pt x="217" y="486"/>
                    <a:pt x="217" y="462"/>
                  </a:cubicBezTo>
                  <a:cubicBezTo>
                    <a:pt x="217" y="434"/>
                    <a:pt x="224" y="418"/>
                    <a:pt x="238" y="410"/>
                  </a:cubicBezTo>
                  <a:cubicBezTo>
                    <a:pt x="248" y="405"/>
                    <a:pt x="261" y="403"/>
                    <a:pt x="289" y="403"/>
                  </a:cubicBezTo>
                  <a:cubicBezTo>
                    <a:pt x="328" y="403"/>
                    <a:pt x="342" y="406"/>
                    <a:pt x="353" y="418"/>
                  </a:cubicBezTo>
                  <a:cubicBezTo>
                    <a:pt x="361" y="428"/>
                    <a:pt x="364" y="439"/>
                    <a:pt x="364" y="466"/>
                  </a:cubicBezTo>
                  <a:lnTo>
                    <a:pt x="236" y="466"/>
                  </a:lnTo>
                  <a:cubicBezTo>
                    <a:pt x="237" y="481"/>
                    <a:pt x="239" y="490"/>
                    <a:pt x="245" y="495"/>
                  </a:cubicBezTo>
                  <a:cubicBezTo>
                    <a:pt x="252" y="502"/>
                    <a:pt x="264" y="505"/>
                    <a:pt x="299" y="505"/>
                  </a:cubicBezTo>
                  <a:cubicBezTo>
                    <a:pt x="325" y="505"/>
                    <a:pt x="335" y="503"/>
                    <a:pt x="341" y="496"/>
                  </a:cubicBezTo>
                  <a:cubicBezTo>
                    <a:pt x="344" y="493"/>
                    <a:pt x="344" y="491"/>
                    <a:pt x="345" y="484"/>
                  </a:cubicBezTo>
                  <a:lnTo>
                    <a:pt x="364" y="484"/>
                  </a:lnTo>
                  <a:close/>
                  <a:moveTo>
                    <a:pt x="344" y="450"/>
                  </a:moveTo>
                  <a:cubicBezTo>
                    <a:pt x="344" y="425"/>
                    <a:pt x="333" y="419"/>
                    <a:pt x="288" y="419"/>
                  </a:cubicBezTo>
                  <a:cubicBezTo>
                    <a:pt x="249" y="419"/>
                    <a:pt x="239" y="425"/>
                    <a:pt x="237" y="450"/>
                  </a:cubicBezTo>
                  <a:lnTo>
                    <a:pt x="344" y="450"/>
                  </a:lnTo>
                  <a:close/>
                  <a:moveTo>
                    <a:pt x="238" y="354"/>
                  </a:moveTo>
                  <a:lnTo>
                    <a:pt x="238" y="374"/>
                  </a:lnTo>
                  <a:lnTo>
                    <a:pt x="156" y="374"/>
                  </a:lnTo>
                  <a:lnTo>
                    <a:pt x="156" y="519"/>
                  </a:lnTo>
                  <a:lnTo>
                    <a:pt x="134" y="519"/>
                  </a:lnTo>
                  <a:lnTo>
                    <a:pt x="134" y="374"/>
                  </a:lnTo>
                  <a:lnTo>
                    <a:pt x="51" y="374"/>
                  </a:lnTo>
                  <a:lnTo>
                    <a:pt x="51" y="354"/>
                  </a:lnTo>
                  <a:lnTo>
                    <a:pt x="238" y="354"/>
                  </a:lnTo>
                  <a:close/>
                  <a:moveTo>
                    <a:pt x="1728" y="161"/>
                  </a:moveTo>
                  <a:cubicBezTo>
                    <a:pt x="1730" y="180"/>
                    <a:pt x="1742" y="193"/>
                    <a:pt x="1769" y="193"/>
                  </a:cubicBezTo>
                  <a:cubicBezTo>
                    <a:pt x="1787" y="193"/>
                    <a:pt x="1803" y="188"/>
                    <a:pt x="1813" y="182"/>
                  </a:cubicBezTo>
                  <a:lnTo>
                    <a:pt x="1813" y="215"/>
                  </a:lnTo>
                  <a:cubicBezTo>
                    <a:pt x="1804" y="220"/>
                    <a:pt x="1785" y="226"/>
                    <a:pt x="1759" y="226"/>
                  </a:cubicBezTo>
                  <a:cubicBezTo>
                    <a:pt x="1709" y="226"/>
                    <a:pt x="1682" y="197"/>
                    <a:pt x="1682" y="150"/>
                  </a:cubicBezTo>
                  <a:cubicBezTo>
                    <a:pt x="1682" y="93"/>
                    <a:pt x="1722" y="69"/>
                    <a:pt x="1757" y="69"/>
                  </a:cubicBezTo>
                  <a:cubicBezTo>
                    <a:pt x="1805" y="69"/>
                    <a:pt x="1826" y="101"/>
                    <a:pt x="1826" y="141"/>
                  </a:cubicBezTo>
                  <a:lnTo>
                    <a:pt x="1826" y="161"/>
                  </a:lnTo>
                  <a:lnTo>
                    <a:pt x="1728" y="161"/>
                  </a:lnTo>
                  <a:close/>
                  <a:moveTo>
                    <a:pt x="1757" y="100"/>
                  </a:moveTo>
                  <a:cubicBezTo>
                    <a:pt x="1741" y="100"/>
                    <a:pt x="1730" y="116"/>
                    <a:pt x="1728" y="132"/>
                  </a:cubicBezTo>
                  <a:lnTo>
                    <a:pt x="1783" y="132"/>
                  </a:lnTo>
                  <a:cubicBezTo>
                    <a:pt x="1783" y="116"/>
                    <a:pt x="1777" y="100"/>
                    <a:pt x="1757" y="100"/>
                  </a:cubicBezTo>
                  <a:close/>
                  <a:moveTo>
                    <a:pt x="1618" y="226"/>
                  </a:moveTo>
                  <a:cubicBezTo>
                    <a:pt x="1570" y="226"/>
                    <a:pt x="1540" y="194"/>
                    <a:pt x="1540" y="151"/>
                  </a:cubicBezTo>
                  <a:cubicBezTo>
                    <a:pt x="1540" y="98"/>
                    <a:pt x="1576" y="69"/>
                    <a:pt x="1625" y="69"/>
                  </a:cubicBezTo>
                  <a:cubicBezTo>
                    <a:pt x="1643" y="69"/>
                    <a:pt x="1658" y="73"/>
                    <a:pt x="1663" y="76"/>
                  </a:cubicBezTo>
                  <a:lnTo>
                    <a:pt x="1663" y="115"/>
                  </a:lnTo>
                  <a:cubicBezTo>
                    <a:pt x="1655" y="109"/>
                    <a:pt x="1643" y="104"/>
                    <a:pt x="1631" y="104"/>
                  </a:cubicBezTo>
                  <a:cubicBezTo>
                    <a:pt x="1605" y="104"/>
                    <a:pt x="1587" y="120"/>
                    <a:pt x="1587" y="148"/>
                  </a:cubicBezTo>
                  <a:cubicBezTo>
                    <a:pt x="1587" y="175"/>
                    <a:pt x="1603" y="191"/>
                    <a:pt x="1629" y="191"/>
                  </a:cubicBezTo>
                  <a:cubicBezTo>
                    <a:pt x="1642" y="191"/>
                    <a:pt x="1655" y="185"/>
                    <a:pt x="1663" y="180"/>
                  </a:cubicBezTo>
                  <a:lnTo>
                    <a:pt x="1663" y="217"/>
                  </a:lnTo>
                  <a:cubicBezTo>
                    <a:pt x="1655" y="222"/>
                    <a:pt x="1640" y="226"/>
                    <a:pt x="1618" y="226"/>
                  </a:cubicBezTo>
                  <a:close/>
                  <a:moveTo>
                    <a:pt x="1468" y="223"/>
                  </a:moveTo>
                  <a:lnTo>
                    <a:pt x="1468" y="139"/>
                  </a:lnTo>
                  <a:cubicBezTo>
                    <a:pt x="1468" y="115"/>
                    <a:pt x="1461" y="104"/>
                    <a:pt x="1444" y="104"/>
                  </a:cubicBezTo>
                  <a:cubicBezTo>
                    <a:pt x="1427" y="104"/>
                    <a:pt x="1416" y="118"/>
                    <a:pt x="1416" y="137"/>
                  </a:cubicBezTo>
                  <a:lnTo>
                    <a:pt x="1416" y="223"/>
                  </a:lnTo>
                  <a:lnTo>
                    <a:pt x="1370" y="223"/>
                  </a:lnTo>
                  <a:lnTo>
                    <a:pt x="1370" y="72"/>
                  </a:lnTo>
                  <a:lnTo>
                    <a:pt x="1416" y="72"/>
                  </a:lnTo>
                  <a:lnTo>
                    <a:pt x="1416" y="96"/>
                  </a:lnTo>
                  <a:lnTo>
                    <a:pt x="1416" y="96"/>
                  </a:lnTo>
                  <a:cubicBezTo>
                    <a:pt x="1427" y="79"/>
                    <a:pt x="1443" y="69"/>
                    <a:pt x="1465" y="69"/>
                  </a:cubicBezTo>
                  <a:cubicBezTo>
                    <a:pt x="1495" y="69"/>
                    <a:pt x="1515" y="86"/>
                    <a:pt x="1515" y="131"/>
                  </a:cubicBezTo>
                  <a:lnTo>
                    <a:pt x="1515" y="223"/>
                  </a:lnTo>
                  <a:lnTo>
                    <a:pt x="1468" y="223"/>
                  </a:lnTo>
                  <a:close/>
                  <a:moveTo>
                    <a:pt x="1246" y="161"/>
                  </a:moveTo>
                  <a:cubicBezTo>
                    <a:pt x="1248" y="180"/>
                    <a:pt x="1260" y="193"/>
                    <a:pt x="1287" y="193"/>
                  </a:cubicBezTo>
                  <a:cubicBezTo>
                    <a:pt x="1305" y="193"/>
                    <a:pt x="1321" y="188"/>
                    <a:pt x="1331" y="182"/>
                  </a:cubicBezTo>
                  <a:lnTo>
                    <a:pt x="1331" y="215"/>
                  </a:lnTo>
                  <a:cubicBezTo>
                    <a:pt x="1322" y="220"/>
                    <a:pt x="1303" y="226"/>
                    <a:pt x="1277" y="226"/>
                  </a:cubicBezTo>
                  <a:cubicBezTo>
                    <a:pt x="1227" y="226"/>
                    <a:pt x="1200" y="197"/>
                    <a:pt x="1200" y="150"/>
                  </a:cubicBezTo>
                  <a:cubicBezTo>
                    <a:pt x="1200" y="93"/>
                    <a:pt x="1240" y="69"/>
                    <a:pt x="1275" y="69"/>
                  </a:cubicBezTo>
                  <a:cubicBezTo>
                    <a:pt x="1323" y="69"/>
                    <a:pt x="1344" y="101"/>
                    <a:pt x="1344" y="141"/>
                  </a:cubicBezTo>
                  <a:lnTo>
                    <a:pt x="1344" y="161"/>
                  </a:lnTo>
                  <a:lnTo>
                    <a:pt x="1246" y="161"/>
                  </a:lnTo>
                  <a:close/>
                  <a:moveTo>
                    <a:pt x="1275" y="100"/>
                  </a:moveTo>
                  <a:cubicBezTo>
                    <a:pt x="1259" y="100"/>
                    <a:pt x="1248" y="116"/>
                    <a:pt x="1246" y="132"/>
                  </a:cubicBezTo>
                  <a:lnTo>
                    <a:pt x="1301" y="132"/>
                  </a:lnTo>
                  <a:cubicBezTo>
                    <a:pt x="1301" y="116"/>
                    <a:pt x="1295" y="100"/>
                    <a:pt x="1275" y="100"/>
                  </a:cubicBezTo>
                  <a:close/>
                  <a:moveTo>
                    <a:pt x="1150" y="49"/>
                  </a:moveTo>
                  <a:cubicBezTo>
                    <a:pt x="1133" y="49"/>
                    <a:pt x="1123" y="38"/>
                    <a:pt x="1123" y="25"/>
                  </a:cubicBezTo>
                  <a:cubicBezTo>
                    <a:pt x="1123" y="10"/>
                    <a:pt x="1134" y="1"/>
                    <a:pt x="1150" y="1"/>
                  </a:cubicBezTo>
                  <a:cubicBezTo>
                    <a:pt x="1166" y="1"/>
                    <a:pt x="1176" y="11"/>
                    <a:pt x="1176" y="25"/>
                  </a:cubicBezTo>
                  <a:cubicBezTo>
                    <a:pt x="1176" y="38"/>
                    <a:pt x="1166" y="49"/>
                    <a:pt x="1150" y="49"/>
                  </a:cubicBezTo>
                  <a:close/>
                  <a:moveTo>
                    <a:pt x="1126" y="223"/>
                  </a:moveTo>
                  <a:lnTo>
                    <a:pt x="1126" y="72"/>
                  </a:lnTo>
                  <a:lnTo>
                    <a:pt x="1172" y="72"/>
                  </a:lnTo>
                  <a:lnTo>
                    <a:pt x="1172" y="223"/>
                  </a:lnTo>
                  <a:lnTo>
                    <a:pt x="1126" y="223"/>
                  </a:lnTo>
                  <a:close/>
                  <a:moveTo>
                    <a:pt x="1053" y="226"/>
                  </a:moveTo>
                  <a:cubicBezTo>
                    <a:pt x="1005" y="226"/>
                    <a:pt x="975" y="194"/>
                    <a:pt x="975" y="151"/>
                  </a:cubicBezTo>
                  <a:cubicBezTo>
                    <a:pt x="975" y="98"/>
                    <a:pt x="1011" y="69"/>
                    <a:pt x="1060" y="69"/>
                  </a:cubicBezTo>
                  <a:cubicBezTo>
                    <a:pt x="1078" y="69"/>
                    <a:pt x="1093" y="73"/>
                    <a:pt x="1098" y="76"/>
                  </a:cubicBezTo>
                  <a:lnTo>
                    <a:pt x="1098" y="115"/>
                  </a:lnTo>
                  <a:cubicBezTo>
                    <a:pt x="1090" y="109"/>
                    <a:pt x="1078" y="104"/>
                    <a:pt x="1066" y="104"/>
                  </a:cubicBezTo>
                  <a:cubicBezTo>
                    <a:pt x="1040" y="104"/>
                    <a:pt x="1022" y="120"/>
                    <a:pt x="1022" y="148"/>
                  </a:cubicBezTo>
                  <a:cubicBezTo>
                    <a:pt x="1022" y="175"/>
                    <a:pt x="1038" y="191"/>
                    <a:pt x="1064" y="191"/>
                  </a:cubicBezTo>
                  <a:cubicBezTo>
                    <a:pt x="1077" y="191"/>
                    <a:pt x="1090" y="185"/>
                    <a:pt x="1098" y="180"/>
                  </a:cubicBezTo>
                  <a:lnTo>
                    <a:pt x="1098" y="217"/>
                  </a:lnTo>
                  <a:cubicBezTo>
                    <a:pt x="1090" y="222"/>
                    <a:pt x="1075" y="226"/>
                    <a:pt x="1053" y="226"/>
                  </a:cubicBezTo>
                  <a:close/>
                  <a:moveTo>
                    <a:pt x="876" y="226"/>
                  </a:moveTo>
                  <a:cubicBezTo>
                    <a:pt x="854" y="226"/>
                    <a:pt x="832" y="220"/>
                    <a:pt x="821" y="214"/>
                  </a:cubicBezTo>
                  <a:lnTo>
                    <a:pt x="821" y="168"/>
                  </a:lnTo>
                  <a:cubicBezTo>
                    <a:pt x="836" y="180"/>
                    <a:pt x="858" y="189"/>
                    <a:pt x="877" y="189"/>
                  </a:cubicBezTo>
                  <a:cubicBezTo>
                    <a:pt x="900" y="189"/>
                    <a:pt x="908" y="178"/>
                    <a:pt x="908" y="168"/>
                  </a:cubicBezTo>
                  <a:cubicBezTo>
                    <a:pt x="908" y="153"/>
                    <a:pt x="894" y="145"/>
                    <a:pt x="869" y="133"/>
                  </a:cubicBezTo>
                  <a:cubicBezTo>
                    <a:pt x="832" y="116"/>
                    <a:pt x="820" y="96"/>
                    <a:pt x="820" y="71"/>
                  </a:cubicBezTo>
                  <a:cubicBezTo>
                    <a:pt x="820" y="34"/>
                    <a:pt x="851" y="9"/>
                    <a:pt x="897" y="9"/>
                  </a:cubicBezTo>
                  <a:cubicBezTo>
                    <a:pt x="920" y="9"/>
                    <a:pt x="939" y="13"/>
                    <a:pt x="948" y="17"/>
                  </a:cubicBezTo>
                  <a:lnTo>
                    <a:pt x="948" y="61"/>
                  </a:lnTo>
                  <a:cubicBezTo>
                    <a:pt x="937" y="53"/>
                    <a:pt x="918" y="46"/>
                    <a:pt x="900" y="46"/>
                  </a:cubicBezTo>
                  <a:cubicBezTo>
                    <a:pt x="882" y="46"/>
                    <a:pt x="870" y="55"/>
                    <a:pt x="870" y="67"/>
                  </a:cubicBezTo>
                  <a:cubicBezTo>
                    <a:pt x="870" y="81"/>
                    <a:pt x="878" y="88"/>
                    <a:pt x="903" y="99"/>
                  </a:cubicBezTo>
                  <a:cubicBezTo>
                    <a:pt x="937" y="116"/>
                    <a:pt x="958" y="132"/>
                    <a:pt x="958" y="163"/>
                  </a:cubicBezTo>
                  <a:cubicBezTo>
                    <a:pt x="958" y="193"/>
                    <a:pt x="939" y="226"/>
                    <a:pt x="876" y="226"/>
                  </a:cubicBezTo>
                  <a:close/>
                  <a:moveTo>
                    <a:pt x="662" y="223"/>
                  </a:moveTo>
                  <a:lnTo>
                    <a:pt x="662" y="202"/>
                  </a:lnTo>
                  <a:lnTo>
                    <a:pt x="661" y="202"/>
                  </a:lnTo>
                  <a:cubicBezTo>
                    <a:pt x="652" y="216"/>
                    <a:pt x="636" y="226"/>
                    <a:pt x="614" y="226"/>
                  </a:cubicBezTo>
                  <a:cubicBezTo>
                    <a:pt x="582" y="226"/>
                    <a:pt x="552" y="205"/>
                    <a:pt x="552" y="151"/>
                  </a:cubicBezTo>
                  <a:cubicBezTo>
                    <a:pt x="552" y="100"/>
                    <a:pt x="580" y="69"/>
                    <a:pt x="620" y="69"/>
                  </a:cubicBezTo>
                  <a:cubicBezTo>
                    <a:pt x="642" y="69"/>
                    <a:pt x="656" y="80"/>
                    <a:pt x="661" y="89"/>
                  </a:cubicBezTo>
                  <a:lnTo>
                    <a:pt x="662" y="89"/>
                  </a:lnTo>
                  <a:lnTo>
                    <a:pt x="662" y="0"/>
                  </a:lnTo>
                  <a:lnTo>
                    <a:pt x="708" y="0"/>
                  </a:lnTo>
                  <a:lnTo>
                    <a:pt x="708" y="223"/>
                  </a:lnTo>
                  <a:lnTo>
                    <a:pt x="662" y="223"/>
                  </a:lnTo>
                  <a:close/>
                  <a:moveTo>
                    <a:pt x="663" y="138"/>
                  </a:moveTo>
                  <a:cubicBezTo>
                    <a:pt x="663" y="119"/>
                    <a:pt x="650" y="104"/>
                    <a:pt x="632" y="104"/>
                  </a:cubicBezTo>
                  <a:cubicBezTo>
                    <a:pt x="611" y="104"/>
                    <a:pt x="599" y="122"/>
                    <a:pt x="599" y="150"/>
                  </a:cubicBezTo>
                  <a:cubicBezTo>
                    <a:pt x="599" y="179"/>
                    <a:pt x="613" y="191"/>
                    <a:pt x="631" y="191"/>
                  </a:cubicBezTo>
                  <a:cubicBezTo>
                    <a:pt x="649" y="191"/>
                    <a:pt x="663" y="175"/>
                    <a:pt x="663" y="150"/>
                  </a:cubicBezTo>
                  <a:lnTo>
                    <a:pt x="663" y="138"/>
                  </a:lnTo>
                  <a:close/>
                  <a:moveTo>
                    <a:pt x="480" y="223"/>
                  </a:moveTo>
                  <a:lnTo>
                    <a:pt x="480" y="139"/>
                  </a:lnTo>
                  <a:cubicBezTo>
                    <a:pt x="480" y="115"/>
                    <a:pt x="472" y="104"/>
                    <a:pt x="455" y="104"/>
                  </a:cubicBezTo>
                  <a:cubicBezTo>
                    <a:pt x="439" y="104"/>
                    <a:pt x="428" y="118"/>
                    <a:pt x="428" y="137"/>
                  </a:cubicBezTo>
                  <a:lnTo>
                    <a:pt x="428" y="223"/>
                  </a:lnTo>
                  <a:lnTo>
                    <a:pt x="381" y="223"/>
                  </a:lnTo>
                  <a:lnTo>
                    <a:pt x="381" y="72"/>
                  </a:lnTo>
                  <a:lnTo>
                    <a:pt x="428" y="72"/>
                  </a:lnTo>
                  <a:lnTo>
                    <a:pt x="428" y="96"/>
                  </a:lnTo>
                  <a:lnTo>
                    <a:pt x="428" y="96"/>
                  </a:lnTo>
                  <a:cubicBezTo>
                    <a:pt x="439" y="79"/>
                    <a:pt x="455" y="69"/>
                    <a:pt x="477" y="69"/>
                  </a:cubicBezTo>
                  <a:cubicBezTo>
                    <a:pt x="507" y="69"/>
                    <a:pt x="527" y="86"/>
                    <a:pt x="527" y="131"/>
                  </a:cubicBezTo>
                  <a:lnTo>
                    <a:pt x="527" y="223"/>
                  </a:lnTo>
                  <a:lnTo>
                    <a:pt x="480" y="223"/>
                  </a:lnTo>
                  <a:close/>
                  <a:moveTo>
                    <a:pt x="303" y="223"/>
                  </a:moveTo>
                  <a:lnTo>
                    <a:pt x="303" y="201"/>
                  </a:lnTo>
                  <a:lnTo>
                    <a:pt x="302" y="201"/>
                  </a:lnTo>
                  <a:cubicBezTo>
                    <a:pt x="293" y="217"/>
                    <a:pt x="278" y="226"/>
                    <a:pt x="258" y="226"/>
                  </a:cubicBezTo>
                  <a:cubicBezTo>
                    <a:pt x="227" y="226"/>
                    <a:pt x="211" y="207"/>
                    <a:pt x="211" y="181"/>
                  </a:cubicBezTo>
                  <a:cubicBezTo>
                    <a:pt x="211" y="157"/>
                    <a:pt x="223" y="135"/>
                    <a:pt x="262" y="130"/>
                  </a:cubicBezTo>
                  <a:lnTo>
                    <a:pt x="303" y="125"/>
                  </a:lnTo>
                  <a:cubicBezTo>
                    <a:pt x="303" y="108"/>
                    <a:pt x="293" y="100"/>
                    <a:pt x="277" y="100"/>
                  </a:cubicBezTo>
                  <a:cubicBezTo>
                    <a:pt x="258" y="100"/>
                    <a:pt x="239" y="107"/>
                    <a:pt x="225" y="116"/>
                  </a:cubicBezTo>
                  <a:lnTo>
                    <a:pt x="225" y="81"/>
                  </a:lnTo>
                  <a:cubicBezTo>
                    <a:pt x="237" y="76"/>
                    <a:pt x="262" y="69"/>
                    <a:pt x="283" y="69"/>
                  </a:cubicBezTo>
                  <a:cubicBezTo>
                    <a:pt x="329" y="69"/>
                    <a:pt x="347" y="91"/>
                    <a:pt x="347" y="133"/>
                  </a:cubicBezTo>
                  <a:lnTo>
                    <a:pt x="347" y="223"/>
                  </a:lnTo>
                  <a:lnTo>
                    <a:pt x="303" y="223"/>
                  </a:lnTo>
                  <a:close/>
                  <a:moveTo>
                    <a:pt x="276" y="155"/>
                  </a:moveTo>
                  <a:cubicBezTo>
                    <a:pt x="259" y="157"/>
                    <a:pt x="253" y="164"/>
                    <a:pt x="253" y="175"/>
                  </a:cubicBezTo>
                  <a:cubicBezTo>
                    <a:pt x="253" y="185"/>
                    <a:pt x="261" y="193"/>
                    <a:pt x="274" y="193"/>
                  </a:cubicBezTo>
                  <a:cubicBezTo>
                    <a:pt x="291" y="193"/>
                    <a:pt x="303" y="180"/>
                    <a:pt x="303" y="162"/>
                  </a:cubicBezTo>
                  <a:lnTo>
                    <a:pt x="303" y="151"/>
                  </a:lnTo>
                  <a:lnTo>
                    <a:pt x="276" y="15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1" name="Oval 7"/>
            <p:cNvSpPr>
              <a:spLocks noChangeArrowheads="1"/>
            </p:cNvSpPr>
            <p:nvPr/>
          </p:nvSpPr>
          <p:spPr bwMode="auto">
            <a:xfrm>
              <a:off x="1093788" y="636588"/>
              <a:ext cx="863600" cy="862013"/>
            </a:xfrm>
            <a:prstGeom prst="ellipse">
              <a:avLst/>
            </a:prstGeom>
            <a:solidFill>
              <a:srgbClr val="0E79BF"/>
            </a:solidFill>
            <a:ln w="9525">
              <a:noFill/>
              <a:round/>
              <a:headEnd/>
              <a:tailEnd/>
            </a:ln>
            <a:effectLst>
              <a:outerShdw blurRad="228600" dist="228600" dir="2700000" algn="tl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" name="Oval 8"/>
            <p:cNvSpPr>
              <a:spLocks noChangeArrowheads="1"/>
            </p:cNvSpPr>
            <p:nvPr/>
          </p:nvSpPr>
          <p:spPr bwMode="auto">
            <a:xfrm>
              <a:off x="227013" y="1060450"/>
              <a:ext cx="765175" cy="765175"/>
            </a:xfrm>
            <a:prstGeom prst="ellipse">
              <a:avLst/>
            </a:prstGeom>
            <a:solidFill>
              <a:srgbClr val="8D7854"/>
            </a:solidFill>
            <a:ln w="9525">
              <a:noFill/>
              <a:round/>
              <a:headEnd/>
              <a:tailEnd/>
            </a:ln>
            <a:effectLst>
              <a:outerShdw blurRad="228600" dist="228600" dir="2700000" algn="tl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4" name="Oval 9"/>
            <p:cNvSpPr>
              <a:spLocks noChangeArrowheads="1"/>
            </p:cNvSpPr>
            <p:nvPr/>
          </p:nvSpPr>
          <p:spPr bwMode="auto">
            <a:xfrm>
              <a:off x="431800" y="239713"/>
              <a:ext cx="650875" cy="652463"/>
            </a:xfrm>
            <a:prstGeom prst="ellipse">
              <a:avLst/>
            </a:prstGeom>
            <a:solidFill>
              <a:srgbClr val="0E79BF"/>
            </a:solidFill>
            <a:ln w="9525">
              <a:noFill/>
              <a:round/>
              <a:headEnd/>
              <a:tailEnd/>
            </a:ln>
            <a:effectLst>
              <a:outerShdw blurRad="228600" dist="228600" dir="2700000" algn="tl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5" name="Oval 10"/>
            <p:cNvSpPr>
              <a:spLocks noChangeArrowheads="1"/>
            </p:cNvSpPr>
            <p:nvPr/>
          </p:nvSpPr>
          <p:spPr bwMode="auto">
            <a:xfrm>
              <a:off x="995363" y="1649413"/>
              <a:ext cx="650875" cy="650875"/>
            </a:xfrm>
            <a:prstGeom prst="ellipse">
              <a:avLst/>
            </a:prstGeom>
            <a:solidFill>
              <a:srgbClr val="8D7854"/>
            </a:solidFill>
            <a:ln w="9525">
              <a:noFill/>
              <a:round/>
              <a:headEnd/>
              <a:tailEnd/>
            </a:ln>
            <a:effectLst>
              <a:outerShdw blurRad="228600" dist="228600" dir="2700000" algn="tl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grpSp>
          <p:nvGrpSpPr>
            <p:cNvPr id="16" name="Group 61"/>
            <p:cNvGrpSpPr/>
            <p:nvPr/>
          </p:nvGrpSpPr>
          <p:grpSpPr>
            <a:xfrm>
              <a:off x="227013" y="1060450"/>
              <a:ext cx="539750" cy="504825"/>
              <a:chOff x="227013" y="1060450"/>
              <a:chExt cx="539750" cy="504825"/>
            </a:xfrm>
            <a:solidFill>
              <a:schemeClr val="bg1">
                <a:alpha val="8000"/>
              </a:schemeClr>
            </a:solidFill>
          </p:grpSpPr>
          <p:sp>
            <p:nvSpPr>
              <p:cNvPr id="56" name="Freeform 11"/>
              <p:cNvSpPr>
                <a:spLocks/>
              </p:cNvSpPr>
              <p:nvPr/>
            </p:nvSpPr>
            <p:spPr bwMode="auto">
              <a:xfrm>
                <a:off x="227013" y="1060450"/>
                <a:ext cx="539750" cy="504825"/>
              </a:xfrm>
              <a:custGeom>
                <a:avLst/>
                <a:gdLst/>
                <a:ahLst/>
                <a:cxnLst>
                  <a:cxn ang="0">
                    <a:pos x="1" y="218"/>
                  </a:cxn>
                  <a:cxn ang="0">
                    <a:pos x="109" y="257"/>
                  </a:cxn>
                  <a:cxn ang="0">
                    <a:pos x="275" y="91"/>
                  </a:cxn>
                  <a:cxn ang="0">
                    <a:pos x="253" y="8"/>
                  </a:cxn>
                  <a:cxn ang="0">
                    <a:pos x="195" y="0"/>
                  </a:cxn>
                  <a:cxn ang="0">
                    <a:pos x="0" y="195"/>
                  </a:cxn>
                  <a:cxn ang="0">
                    <a:pos x="1" y="218"/>
                  </a:cxn>
                </a:cxnLst>
                <a:rect l="0" t="0" r="r" b="b"/>
                <a:pathLst>
                  <a:path w="275" h="257">
                    <a:moveTo>
                      <a:pt x="1" y="218"/>
                    </a:moveTo>
                    <a:cubicBezTo>
                      <a:pt x="30" y="242"/>
                      <a:pt x="68" y="257"/>
                      <a:pt x="109" y="257"/>
                    </a:cubicBezTo>
                    <a:cubicBezTo>
                      <a:pt x="200" y="257"/>
                      <a:pt x="275" y="183"/>
                      <a:pt x="275" y="91"/>
                    </a:cubicBezTo>
                    <a:cubicBezTo>
                      <a:pt x="275" y="61"/>
                      <a:pt x="267" y="33"/>
                      <a:pt x="253" y="8"/>
                    </a:cubicBezTo>
                    <a:cubicBezTo>
                      <a:pt x="235" y="3"/>
                      <a:pt x="215" y="0"/>
                      <a:pt x="195" y="0"/>
                    </a:cubicBezTo>
                    <a:cubicBezTo>
                      <a:pt x="87" y="0"/>
                      <a:pt x="0" y="87"/>
                      <a:pt x="0" y="195"/>
                    </a:cubicBezTo>
                    <a:cubicBezTo>
                      <a:pt x="0" y="203"/>
                      <a:pt x="0" y="210"/>
                      <a:pt x="1" y="2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57" name="Freeform 12"/>
              <p:cNvSpPr>
                <a:spLocks/>
              </p:cNvSpPr>
              <p:nvPr/>
            </p:nvSpPr>
            <p:spPr bwMode="auto">
              <a:xfrm>
                <a:off x="227013" y="1060450"/>
                <a:ext cx="514350" cy="479425"/>
              </a:xfrm>
              <a:custGeom>
                <a:avLst/>
                <a:gdLst/>
                <a:ahLst/>
                <a:cxnLst>
                  <a:cxn ang="0">
                    <a:pos x="0" y="199"/>
                  </a:cxn>
                  <a:cxn ang="0">
                    <a:pos x="109" y="244"/>
                  </a:cxn>
                  <a:cxn ang="0">
                    <a:pos x="262" y="91"/>
                  </a:cxn>
                  <a:cxn ang="0">
                    <a:pos x="234" y="4"/>
                  </a:cxn>
                  <a:cxn ang="0">
                    <a:pos x="195" y="0"/>
                  </a:cxn>
                  <a:cxn ang="0">
                    <a:pos x="0" y="195"/>
                  </a:cxn>
                  <a:cxn ang="0">
                    <a:pos x="0" y="199"/>
                  </a:cxn>
                </a:cxnLst>
                <a:rect l="0" t="0" r="r" b="b"/>
                <a:pathLst>
                  <a:path w="262" h="244">
                    <a:moveTo>
                      <a:pt x="0" y="199"/>
                    </a:moveTo>
                    <a:cubicBezTo>
                      <a:pt x="28" y="227"/>
                      <a:pt x="66" y="244"/>
                      <a:pt x="109" y="244"/>
                    </a:cubicBezTo>
                    <a:cubicBezTo>
                      <a:pt x="193" y="244"/>
                      <a:pt x="262" y="176"/>
                      <a:pt x="262" y="91"/>
                    </a:cubicBezTo>
                    <a:cubicBezTo>
                      <a:pt x="262" y="59"/>
                      <a:pt x="252" y="29"/>
                      <a:pt x="234" y="4"/>
                    </a:cubicBezTo>
                    <a:cubicBezTo>
                      <a:pt x="222" y="1"/>
                      <a:pt x="209" y="0"/>
                      <a:pt x="195" y="0"/>
                    </a:cubicBezTo>
                    <a:cubicBezTo>
                      <a:pt x="87" y="0"/>
                      <a:pt x="0" y="87"/>
                      <a:pt x="0" y="195"/>
                    </a:cubicBezTo>
                    <a:cubicBezTo>
                      <a:pt x="0" y="196"/>
                      <a:pt x="0" y="198"/>
                      <a:pt x="0" y="19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58" name="Freeform 13"/>
              <p:cNvSpPr>
                <a:spLocks/>
              </p:cNvSpPr>
              <p:nvPr/>
            </p:nvSpPr>
            <p:spPr bwMode="auto">
              <a:xfrm>
                <a:off x="228600" y="1060450"/>
                <a:ext cx="487363" cy="454025"/>
              </a:xfrm>
              <a:custGeom>
                <a:avLst/>
                <a:gdLst/>
                <a:ahLst/>
                <a:cxnLst>
                  <a:cxn ang="0">
                    <a:pos x="0" y="180"/>
                  </a:cxn>
                  <a:cxn ang="0">
                    <a:pos x="108" y="231"/>
                  </a:cxn>
                  <a:cxn ang="0">
                    <a:pos x="248" y="91"/>
                  </a:cxn>
                  <a:cxn ang="0">
                    <a:pos x="215" y="1"/>
                  </a:cxn>
                  <a:cxn ang="0">
                    <a:pos x="194" y="0"/>
                  </a:cxn>
                  <a:cxn ang="0">
                    <a:pos x="0" y="180"/>
                  </a:cxn>
                </a:cxnLst>
                <a:rect l="0" t="0" r="r" b="b"/>
                <a:pathLst>
                  <a:path w="248" h="231">
                    <a:moveTo>
                      <a:pt x="0" y="180"/>
                    </a:moveTo>
                    <a:cubicBezTo>
                      <a:pt x="25" y="211"/>
                      <a:pt x="64" y="231"/>
                      <a:pt x="108" y="231"/>
                    </a:cubicBezTo>
                    <a:cubicBezTo>
                      <a:pt x="185" y="231"/>
                      <a:pt x="248" y="168"/>
                      <a:pt x="248" y="91"/>
                    </a:cubicBezTo>
                    <a:cubicBezTo>
                      <a:pt x="248" y="57"/>
                      <a:pt x="235" y="25"/>
                      <a:pt x="215" y="1"/>
                    </a:cubicBezTo>
                    <a:cubicBezTo>
                      <a:pt x="208" y="0"/>
                      <a:pt x="201" y="0"/>
                      <a:pt x="194" y="0"/>
                    </a:cubicBezTo>
                    <a:cubicBezTo>
                      <a:pt x="91" y="0"/>
                      <a:pt x="7" y="79"/>
                      <a:pt x="0" y="18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59" name="Freeform 14"/>
              <p:cNvSpPr>
                <a:spLocks/>
              </p:cNvSpPr>
              <p:nvPr/>
            </p:nvSpPr>
            <p:spPr bwMode="auto">
              <a:xfrm>
                <a:off x="233363" y="1060450"/>
                <a:ext cx="457200" cy="428625"/>
              </a:xfrm>
              <a:custGeom>
                <a:avLst/>
                <a:gdLst/>
                <a:ahLst/>
                <a:cxnLst>
                  <a:cxn ang="0">
                    <a:pos x="0" y="162"/>
                  </a:cxn>
                  <a:cxn ang="0">
                    <a:pos x="106" y="218"/>
                  </a:cxn>
                  <a:cxn ang="0">
                    <a:pos x="233" y="91"/>
                  </a:cxn>
                  <a:cxn ang="0">
                    <a:pos x="194" y="0"/>
                  </a:cxn>
                  <a:cxn ang="0">
                    <a:pos x="192" y="0"/>
                  </a:cxn>
                  <a:cxn ang="0">
                    <a:pos x="0" y="162"/>
                  </a:cxn>
                </a:cxnLst>
                <a:rect l="0" t="0" r="r" b="b"/>
                <a:pathLst>
                  <a:path w="233" h="218">
                    <a:moveTo>
                      <a:pt x="0" y="162"/>
                    </a:moveTo>
                    <a:cubicBezTo>
                      <a:pt x="23" y="196"/>
                      <a:pt x="61" y="218"/>
                      <a:pt x="106" y="218"/>
                    </a:cubicBezTo>
                    <a:cubicBezTo>
                      <a:pt x="176" y="218"/>
                      <a:pt x="233" y="161"/>
                      <a:pt x="233" y="91"/>
                    </a:cubicBezTo>
                    <a:cubicBezTo>
                      <a:pt x="233" y="55"/>
                      <a:pt x="218" y="23"/>
                      <a:pt x="194" y="0"/>
                    </a:cubicBezTo>
                    <a:cubicBezTo>
                      <a:pt x="193" y="0"/>
                      <a:pt x="193" y="0"/>
                      <a:pt x="192" y="0"/>
                    </a:cubicBezTo>
                    <a:cubicBezTo>
                      <a:pt x="96" y="0"/>
                      <a:pt x="16" y="70"/>
                      <a:pt x="0" y="16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60" name="Freeform 15"/>
              <p:cNvSpPr>
                <a:spLocks/>
              </p:cNvSpPr>
              <p:nvPr/>
            </p:nvSpPr>
            <p:spPr bwMode="auto">
              <a:xfrm>
                <a:off x="241300" y="1062038"/>
                <a:ext cx="423863" cy="401638"/>
              </a:xfrm>
              <a:custGeom>
                <a:avLst/>
                <a:gdLst/>
                <a:ahLst/>
                <a:cxnLst>
                  <a:cxn ang="0">
                    <a:pos x="0" y="142"/>
                  </a:cxn>
                  <a:cxn ang="0">
                    <a:pos x="102" y="204"/>
                  </a:cxn>
                  <a:cxn ang="0">
                    <a:pos x="216" y="90"/>
                  </a:cxn>
                  <a:cxn ang="0">
                    <a:pos x="171" y="0"/>
                  </a:cxn>
                  <a:cxn ang="0">
                    <a:pos x="0" y="142"/>
                  </a:cxn>
                </a:cxnLst>
                <a:rect l="0" t="0" r="r" b="b"/>
                <a:pathLst>
                  <a:path w="216" h="204">
                    <a:moveTo>
                      <a:pt x="0" y="142"/>
                    </a:moveTo>
                    <a:cubicBezTo>
                      <a:pt x="19" y="179"/>
                      <a:pt x="57" y="204"/>
                      <a:pt x="102" y="204"/>
                    </a:cubicBezTo>
                    <a:cubicBezTo>
                      <a:pt x="165" y="204"/>
                      <a:pt x="216" y="153"/>
                      <a:pt x="216" y="90"/>
                    </a:cubicBezTo>
                    <a:cubicBezTo>
                      <a:pt x="216" y="53"/>
                      <a:pt x="198" y="20"/>
                      <a:pt x="171" y="0"/>
                    </a:cubicBezTo>
                    <a:cubicBezTo>
                      <a:pt x="89" y="7"/>
                      <a:pt x="21" y="65"/>
                      <a:pt x="0" y="14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61" name="Freeform 16"/>
              <p:cNvSpPr>
                <a:spLocks/>
              </p:cNvSpPr>
              <p:nvPr/>
            </p:nvSpPr>
            <p:spPr bwMode="auto">
              <a:xfrm>
                <a:off x="252413" y="1066800"/>
                <a:ext cx="387350" cy="369888"/>
              </a:xfrm>
              <a:custGeom>
                <a:avLst/>
                <a:gdLst/>
                <a:ahLst/>
                <a:cxnLst>
                  <a:cxn ang="0">
                    <a:pos x="0" y="121"/>
                  </a:cxn>
                  <a:cxn ang="0">
                    <a:pos x="96" y="189"/>
                  </a:cxn>
                  <a:cxn ang="0">
                    <a:pos x="197" y="88"/>
                  </a:cxn>
                  <a:cxn ang="0">
                    <a:pos x="145" y="0"/>
                  </a:cxn>
                  <a:cxn ang="0">
                    <a:pos x="0" y="121"/>
                  </a:cxn>
                </a:cxnLst>
                <a:rect l="0" t="0" r="r" b="b"/>
                <a:pathLst>
                  <a:path w="197" h="189">
                    <a:moveTo>
                      <a:pt x="0" y="121"/>
                    </a:moveTo>
                    <a:cubicBezTo>
                      <a:pt x="14" y="161"/>
                      <a:pt x="51" y="189"/>
                      <a:pt x="96" y="189"/>
                    </a:cubicBezTo>
                    <a:cubicBezTo>
                      <a:pt x="151" y="189"/>
                      <a:pt x="197" y="144"/>
                      <a:pt x="197" y="88"/>
                    </a:cubicBezTo>
                    <a:cubicBezTo>
                      <a:pt x="197" y="50"/>
                      <a:pt x="176" y="18"/>
                      <a:pt x="145" y="0"/>
                    </a:cubicBezTo>
                    <a:cubicBezTo>
                      <a:pt x="79" y="13"/>
                      <a:pt x="24" y="60"/>
                      <a:pt x="0" y="12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62" name="Freeform 17"/>
              <p:cNvSpPr>
                <a:spLocks/>
              </p:cNvSpPr>
              <p:nvPr/>
            </p:nvSpPr>
            <p:spPr bwMode="auto">
              <a:xfrm>
                <a:off x="269875" y="1076325"/>
                <a:ext cx="344488" cy="334963"/>
              </a:xfrm>
              <a:custGeom>
                <a:avLst/>
                <a:gdLst/>
                <a:ahLst/>
                <a:cxnLst>
                  <a:cxn ang="0">
                    <a:pos x="0" y="97"/>
                  </a:cxn>
                  <a:cxn ang="0">
                    <a:pos x="87" y="171"/>
                  </a:cxn>
                  <a:cxn ang="0">
                    <a:pos x="175" y="83"/>
                  </a:cxn>
                  <a:cxn ang="0">
                    <a:pos x="116" y="0"/>
                  </a:cxn>
                  <a:cxn ang="0">
                    <a:pos x="0" y="97"/>
                  </a:cxn>
                </a:cxnLst>
                <a:rect l="0" t="0" r="r" b="b"/>
                <a:pathLst>
                  <a:path w="175" h="171">
                    <a:moveTo>
                      <a:pt x="0" y="97"/>
                    </a:moveTo>
                    <a:cubicBezTo>
                      <a:pt x="7" y="139"/>
                      <a:pt x="43" y="171"/>
                      <a:pt x="87" y="171"/>
                    </a:cubicBezTo>
                    <a:cubicBezTo>
                      <a:pt x="135" y="171"/>
                      <a:pt x="175" y="132"/>
                      <a:pt x="175" y="83"/>
                    </a:cubicBezTo>
                    <a:cubicBezTo>
                      <a:pt x="175" y="45"/>
                      <a:pt x="150" y="12"/>
                      <a:pt x="116" y="0"/>
                    </a:cubicBezTo>
                    <a:cubicBezTo>
                      <a:pt x="66" y="16"/>
                      <a:pt x="24" y="51"/>
                      <a:pt x="0" y="9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63" name="Freeform 18"/>
              <p:cNvSpPr>
                <a:spLocks/>
              </p:cNvSpPr>
              <p:nvPr/>
            </p:nvSpPr>
            <p:spPr bwMode="auto">
              <a:xfrm>
                <a:off x="293688" y="1093788"/>
                <a:ext cx="295275" cy="292100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0" y="74"/>
                  </a:cxn>
                  <a:cxn ang="0">
                    <a:pos x="75" y="149"/>
                  </a:cxn>
                  <a:cxn ang="0">
                    <a:pos x="150" y="74"/>
                  </a:cxn>
                  <a:cxn ang="0">
                    <a:pos x="82" y="0"/>
                  </a:cxn>
                  <a:cxn ang="0">
                    <a:pos x="0" y="68"/>
                  </a:cxn>
                </a:cxnLst>
                <a:rect l="0" t="0" r="r" b="b"/>
                <a:pathLst>
                  <a:path w="150" h="149">
                    <a:moveTo>
                      <a:pt x="0" y="68"/>
                    </a:moveTo>
                    <a:cubicBezTo>
                      <a:pt x="0" y="70"/>
                      <a:pt x="0" y="72"/>
                      <a:pt x="0" y="74"/>
                    </a:cubicBezTo>
                    <a:cubicBezTo>
                      <a:pt x="0" y="115"/>
                      <a:pt x="33" y="149"/>
                      <a:pt x="75" y="149"/>
                    </a:cubicBezTo>
                    <a:cubicBezTo>
                      <a:pt x="116" y="149"/>
                      <a:pt x="150" y="115"/>
                      <a:pt x="150" y="74"/>
                    </a:cubicBezTo>
                    <a:cubicBezTo>
                      <a:pt x="150" y="35"/>
                      <a:pt x="120" y="3"/>
                      <a:pt x="82" y="0"/>
                    </a:cubicBezTo>
                    <a:cubicBezTo>
                      <a:pt x="49" y="14"/>
                      <a:pt x="20" y="38"/>
                      <a:pt x="0" y="6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64" name="Freeform 19"/>
              <p:cNvSpPr>
                <a:spLocks/>
              </p:cNvSpPr>
              <p:nvPr/>
            </p:nvSpPr>
            <p:spPr bwMode="auto">
              <a:xfrm>
                <a:off x="319088" y="1117600"/>
                <a:ext cx="244475" cy="242888"/>
              </a:xfrm>
              <a:custGeom>
                <a:avLst/>
                <a:gdLst/>
                <a:ahLst/>
                <a:cxnLst>
                  <a:cxn ang="0">
                    <a:pos x="62" y="0"/>
                  </a:cxn>
                  <a:cxn ang="0">
                    <a:pos x="38" y="5"/>
                  </a:cxn>
                  <a:cxn ang="0">
                    <a:pos x="9" y="29"/>
                  </a:cxn>
                  <a:cxn ang="0">
                    <a:pos x="0" y="62"/>
                  </a:cxn>
                  <a:cxn ang="0">
                    <a:pos x="62" y="124"/>
                  </a:cxn>
                  <a:cxn ang="0">
                    <a:pos x="124" y="62"/>
                  </a:cxn>
                  <a:cxn ang="0">
                    <a:pos x="62" y="0"/>
                  </a:cxn>
                </a:cxnLst>
                <a:rect l="0" t="0" r="r" b="b"/>
                <a:pathLst>
                  <a:path w="124" h="124">
                    <a:moveTo>
                      <a:pt x="62" y="0"/>
                    </a:moveTo>
                    <a:cubicBezTo>
                      <a:pt x="53" y="0"/>
                      <a:pt x="46" y="2"/>
                      <a:pt x="38" y="5"/>
                    </a:cubicBezTo>
                    <a:cubicBezTo>
                      <a:pt x="28" y="12"/>
                      <a:pt x="18" y="20"/>
                      <a:pt x="9" y="29"/>
                    </a:cubicBezTo>
                    <a:cubicBezTo>
                      <a:pt x="3" y="39"/>
                      <a:pt x="0" y="50"/>
                      <a:pt x="0" y="62"/>
                    </a:cubicBezTo>
                    <a:cubicBezTo>
                      <a:pt x="0" y="96"/>
                      <a:pt x="27" y="124"/>
                      <a:pt x="62" y="124"/>
                    </a:cubicBezTo>
                    <a:cubicBezTo>
                      <a:pt x="96" y="124"/>
                      <a:pt x="124" y="96"/>
                      <a:pt x="124" y="62"/>
                    </a:cubicBezTo>
                    <a:cubicBezTo>
                      <a:pt x="124" y="28"/>
                      <a:pt x="96" y="0"/>
                      <a:pt x="6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65" name="Oval 20"/>
              <p:cNvSpPr>
                <a:spLocks noChangeArrowheads="1"/>
              </p:cNvSpPr>
              <p:nvPr/>
            </p:nvSpPr>
            <p:spPr bwMode="auto">
              <a:xfrm>
                <a:off x="344488" y="1143000"/>
                <a:ext cx="193675" cy="192088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66" name="Oval 21"/>
              <p:cNvSpPr>
                <a:spLocks noChangeArrowheads="1"/>
              </p:cNvSpPr>
              <p:nvPr/>
            </p:nvSpPr>
            <p:spPr bwMode="auto">
              <a:xfrm>
                <a:off x="371475" y="1168400"/>
                <a:ext cx="141288" cy="141288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67" name="Oval 22"/>
              <p:cNvSpPr>
                <a:spLocks noChangeArrowheads="1"/>
              </p:cNvSpPr>
              <p:nvPr/>
            </p:nvSpPr>
            <p:spPr bwMode="auto">
              <a:xfrm>
                <a:off x="396875" y="1193800"/>
                <a:ext cx="88900" cy="90488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</p:grpSp>
        <p:grpSp>
          <p:nvGrpSpPr>
            <p:cNvPr id="17" name="Group 59"/>
            <p:cNvGrpSpPr/>
            <p:nvPr/>
          </p:nvGrpSpPr>
          <p:grpSpPr>
            <a:xfrm>
              <a:off x="431800" y="239713"/>
              <a:ext cx="479425" cy="465138"/>
              <a:chOff x="431800" y="239713"/>
              <a:chExt cx="479425" cy="465138"/>
            </a:xfrm>
            <a:solidFill>
              <a:schemeClr val="bg1">
                <a:alpha val="8000"/>
              </a:schemeClr>
            </a:solidFill>
          </p:grpSpPr>
          <p:sp>
            <p:nvSpPr>
              <p:cNvPr id="44" name="Freeform 23"/>
              <p:cNvSpPr>
                <a:spLocks/>
              </p:cNvSpPr>
              <p:nvPr/>
            </p:nvSpPr>
            <p:spPr bwMode="auto">
              <a:xfrm>
                <a:off x="431800" y="239713"/>
                <a:ext cx="479425" cy="465138"/>
              </a:xfrm>
              <a:custGeom>
                <a:avLst/>
                <a:gdLst/>
                <a:ahLst/>
                <a:cxnLst>
                  <a:cxn ang="0">
                    <a:pos x="10" y="223"/>
                  </a:cxn>
                  <a:cxn ang="0">
                    <a:pos x="78" y="237"/>
                  </a:cxn>
                  <a:cxn ang="0">
                    <a:pos x="244" y="71"/>
                  </a:cxn>
                  <a:cxn ang="0">
                    <a:pos x="235" y="15"/>
                  </a:cxn>
                  <a:cxn ang="0">
                    <a:pos x="166" y="0"/>
                  </a:cxn>
                  <a:cxn ang="0">
                    <a:pos x="0" y="166"/>
                  </a:cxn>
                  <a:cxn ang="0">
                    <a:pos x="10" y="223"/>
                  </a:cxn>
                </a:cxnLst>
                <a:rect l="0" t="0" r="r" b="b"/>
                <a:pathLst>
                  <a:path w="244" h="237">
                    <a:moveTo>
                      <a:pt x="10" y="223"/>
                    </a:moveTo>
                    <a:cubicBezTo>
                      <a:pt x="31" y="232"/>
                      <a:pt x="54" y="237"/>
                      <a:pt x="78" y="237"/>
                    </a:cubicBezTo>
                    <a:cubicBezTo>
                      <a:pt x="170" y="237"/>
                      <a:pt x="244" y="163"/>
                      <a:pt x="244" y="71"/>
                    </a:cubicBezTo>
                    <a:cubicBezTo>
                      <a:pt x="244" y="51"/>
                      <a:pt x="241" y="32"/>
                      <a:pt x="235" y="15"/>
                    </a:cubicBezTo>
                    <a:cubicBezTo>
                      <a:pt x="214" y="5"/>
                      <a:pt x="191" y="0"/>
                      <a:pt x="166" y="0"/>
                    </a:cubicBezTo>
                    <a:cubicBezTo>
                      <a:pt x="74" y="0"/>
                      <a:pt x="0" y="74"/>
                      <a:pt x="0" y="166"/>
                    </a:cubicBezTo>
                    <a:cubicBezTo>
                      <a:pt x="0" y="186"/>
                      <a:pt x="4" y="205"/>
                      <a:pt x="10" y="2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45" name="Freeform 24"/>
              <p:cNvSpPr>
                <a:spLocks/>
              </p:cNvSpPr>
              <p:nvPr/>
            </p:nvSpPr>
            <p:spPr bwMode="auto">
              <a:xfrm>
                <a:off x="431800" y="239713"/>
                <a:ext cx="452438" cy="439738"/>
              </a:xfrm>
              <a:custGeom>
                <a:avLst/>
                <a:gdLst/>
                <a:ahLst/>
                <a:cxnLst>
                  <a:cxn ang="0">
                    <a:pos x="5" y="206"/>
                  </a:cxn>
                  <a:cxn ang="0">
                    <a:pos x="78" y="224"/>
                  </a:cxn>
                  <a:cxn ang="0">
                    <a:pos x="231" y="71"/>
                  </a:cxn>
                  <a:cxn ang="0">
                    <a:pos x="218" y="8"/>
                  </a:cxn>
                  <a:cxn ang="0">
                    <a:pos x="166" y="0"/>
                  </a:cxn>
                  <a:cxn ang="0">
                    <a:pos x="0" y="166"/>
                  </a:cxn>
                  <a:cxn ang="0">
                    <a:pos x="5" y="206"/>
                  </a:cxn>
                </a:cxnLst>
                <a:rect l="0" t="0" r="r" b="b"/>
                <a:pathLst>
                  <a:path w="231" h="224">
                    <a:moveTo>
                      <a:pt x="5" y="206"/>
                    </a:moveTo>
                    <a:cubicBezTo>
                      <a:pt x="27" y="218"/>
                      <a:pt x="52" y="224"/>
                      <a:pt x="78" y="224"/>
                    </a:cubicBezTo>
                    <a:cubicBezTo>
                      <a:pt x="163" y="224"/>
                      <a:pt x="231" y="156"/>
                      <a:pt x="231" y="71"/>
                    </a:cubicBezTo>
                    <a:cubicBezTo>
                      <a:pt x="231" y="49"/>
                      <a:pt x="227" y="27"/>
                      <a:pt x="218" y="8"/>
                    </a:cubicBezTo>
                    <a:cubicBezTo>
                      <a:pt x="202" y="3"/>
                      <a:pt x="184" y="0"/>
                      <a:pt x="166" y="0"/>
                    </a:cubicBezTo>
                    <a:cubicBezTo>
                      <a:pt x="74" y="0"/>
                      <a:pt x="0" y="74"/>
                      <a:pt x="0" y="166"/>
                    </a:cubicBezTo>
                    <a:cubicBezTo>
                      <a:pt x="0" y="180"/>
                      <a:pt x="2" y="193"/>
                      <a:pt x="5" y="20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46" name="Freeform 25"/>
              <p:cNvSpPr>
                <a:spLocks/>
              </p:cNvSpPr>
              <p:nvPr/>
            </p:nvSpPr>
            <p:spPr bwMode="auto">
              <a:xfrm>
                <a:off x="431800" y="239713"/>
                <a:ext cx="427038" cy="414338"/>
              </a:xfrm>
              <a:custGeom>
                <a:avLst/>
                <a:gdLst/>
                <a:ahLst/>
                <a:cxnLst>
                  <a:cxn ang="0">
                    <a:pos x="2" y="188"/>
                  </a:cxn>
                  <a:cxn ang="0">
                    <a:pos x="78" y="211"/>
                  </a:cxn>
                  <a:cxn ang="0">
                    <a:pos x="218" y="71"/>
                  </a:cxn>
                  <a:cxn ang="0">
                    <a:pos x="201" y="4"/>
                  </a:cxn>
                  <a:cxn ang="0">
                    <a:pos x="166" y="0"/>
                  </a:cxn>
                  <a:cxn ang="0">
                    <a:pos x="0" y="166"/>
                  </a:cxn>
                  <a:cxn ang="0">
                    <a:pos x="2" y="188"/>
                  </a:cxn>
                </a:cxnLst>
                <a:rect l="0" t="0" r="r" b="b"/>
                <a:pathLst>
                  <a:path w="218" h="211">
                    <a:moveTo>
                      <a:pt x="2" y="188"/>
                    </a:moveTo>
                    <a:cubicBezTo>
                      <a:pt x="24" y="203"/>
                      <a:pt x="50" y="211"/>
                      <a:pt x="78" y="211"/>
                    </a:cubicBezTo>
                    <a:cubicBezTo>
                      <a:pt x="156" y="211"/>
                      <a:pt x="218" y="149"/>
                      <a:pt x="218" y="71"/>
                    </a:cubicBezTo>
                    <a:cubicBezTo>
                      <a:pt x="218" y="47"/>
                      <a:pt x="212" y="24"/>
                      <a:pt x="201" y="4"/>
                    </a:cubicBezTo>
                    <a:cubicBezTo>
                      <a:pt x="190" y="1"/>
                      <a:pt x="178" y="0"/>
                      <a:pt x="166" y="0"/>
                    </a:cubicBezTo>
                    <a:cubicBezTo>
                      <a:pt x="74" y="0"/>
                      <a:pt x="0" y="74"/>
                      <a:pt x="0" y="166"/>
                    </a:cubicBezTo>
                    <a:cubicBezTo>
                      <a:pt x="0" y="174"/>
                      <a:pt x="1" y="181"/>
                      <a:pt x="2" y="18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47" name="Freeform 26"/>
              <p:cNvSpPr>
                <a:spLocks/>
              </p:cNvSpPr>
              <p:nvPr/>
            </p:nvSpPr>
            <p:spPr bwMode="auto">
              <a:xfrm>
                <a:off x="431800" y="239713"/>
                <a:ext cx="401638" cy="388938"/>
              </a:xfrm>
              <a:custGeom>
                <a:avLst/>
                <a:gdLst/>
                <a:ahLst/>
                <a:cxnLst>
                  <a:cxn ang="0">
                    <a:pos x="0" y="171"/>
                  </a:cxn>
                  <a:cxn ang="0">
                    <a:pos x="78" y="198"/>
                  </a:cxn>
                  <a:cxn ang="0">
                    <a:pos x="205" y="71"/>
                  </a:cxn>
                  <a:cxn ang="0">
                    <a:pos x="184" y="1"/>
                  </a:cxn>
                  <a:cxn ang="0">
                    <a:pos x="166" y="0"/>
                  </a:cxn>
                  <a:cxn ang="0">
                    <a:pos x="0" y="166"/>
                  </a:cxn>
                  <a:cxn ang="0">
                    <a:pos x="0" y="171"/>
                  </a:cxn>
                </a:cxnLst>
                <a:rect l="0" t="0" r="r" b="b"/>
                <a:pathLst>
                  <a:path w="205" h="198">
                    <a:moveTo>
                      <a:pt x="0" y="171"/>
                    </a:moveTo>
                    <a:cubicBezTo>
                      <a:pt x="22" y="188"/>
                      <a:pt x="49" y="198"/>
                      <a:pt x="78" y="198"/>
                    </a:cubicBezTo>
                    <a:cubicBezTo>
                      <a:pt x="149" y="198"/>
                      <a:pt x="205" y="141"/>
                      <a:pt x="205" y="71"/>
                    </a:cubicBezTo>
                    <a:cubicBezTo>
                      <a:pt x="205" y="45"/>
                      <a:pt x="198" y="21"/>
                      <a:pt x="184" y="1"/>
                    </a:cubicBezTo>
                    <a:cubicBezTo>
                      <a:pt x="178" y="0"/>
                      <a:pt x="172" y="0"/>
                      <a:pt x="166" y="0"/>
                    </a:cubicBezTo>
                    <a:cubicBezTo>
                      <a:pt x="74" y="0"/>
                      <a:pt x="0" y="74"/>
                      <a:pt x="0" y="166"/>
                    </a:cubicBezTo>
                    <a:cubicBezTo>
                      <a:pt x="0" y="168"/>
                      <a:pt x="0" y="170"/>
                      <a:pt x="0" y="17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48" name="Freeform 27"/>
              <p:cNvSpPr>
                <a:spLocks/>
              </p:cNvSpPr>
              <p:nvPr/>
            </p:nvSpPr>
            <p:spPr bwMode="auto">
              <a:xfrm>
                <a:off x="431800" y="239713"/>
                <a:ext cx="376238" cy="363538"/>
              </a:xfrm>
              <a:custGeom>
                <a:avLst/>
                <a:gdLst/>
                <a:ahLst/>
                <a:cxnLst>
                  <a:cxn ang="0">
                    <a:pos x="0" y="155"/>
                  </a:cxn>
                  <a:cxn ang="0">
                    <a:pos x="78" y="185"/>
                  </a:cxn>
                  <a:cxn ang="0">
                    <a:pos x="192" y="71"/>
                  </a:cxn>
                  <a:cxn ang="0">
                    <a:pos x="167" y="0"/>
                  </a:cxn>
                  <a:cxn ang="0">
                    <a:pos x="166" y="0"/>
                  </a:cxn>
                  <a:cxn ang="0">
                    <a:pos x="0" y="155"/>
                  </a:cxn>
                </a:cxnLst>
                <a:rect l="0" t="0" r="r" b="b"/>
                <a:pathLst>
                  <a:path w="192" h="185">
                    <a:moveTo>
                      <a:pt x="0" y="155"/>
                    </a:moveTo>
                    <a:cubicBezTo>
                      <a:pt x="21" y="174"/>
                      <a:pt x="48" y="185"/>
                      <a:pt x="78" y="185"/>
                    </a:cubicBezTo>
                    <a:cubicBezTo>
                      <a:pt x="141" y="185"/>
                      <a:pt x="192" y="134"/>
                      <a:pt x="192" y="71"/>
                    </a:cubicBezTo>
                    <a:cubicBezTo>
                      <a:pt x="192" y="44"/>
                      <a:pt x="183" y="20"/>
                      <a:pt x="167" y="0"/>
                    </a:cubicBezTo>
                    <a:cubicBezTo>
                      <a:pt x="167" y="0"/>
                      <a:pt x="167" y="0"/>
                      <a:pt x="166" y="0"/>
                    </a:cubicBezTo>
                    <a:cubicBezTo>
                      <a:pt x="78" y="0"/>
                      <a:pt x="6" y="68"/>
                      <a:pt x="0" y="15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49" name="Freeform 28"/>
              <p:cNvSpPr>
                <a:spLocks/>
              </p:cNvSpPr>
              <p:nvPr/>
            </p:nvSpPr>
            <p:spPr bwMode="auto">
              <a:xfrm>
                <a:off x="434975" y="241300"/>
                <a:ext cx="347663" cy="336550"/>
              </a:xfrm>
              <a:custGeom>
                <a:avLst/>
                <a:gdLst/>
                <a:ahLst/>
                <a:cxnLst>
                  <a:cxn ang="0">
                    <a:pos x="0" y="137"/>
                  </a:cxn>
                  <a:cxn ang="0">
                    <a:pos x="76" y="171"/>
                  </a:cxn>
                  <a:cxn ang="0">
                    <a:pos x="177" y="70"/>
                  </a:cxn>
                  <a:cxn ang="0">
                    <a:pos x="149" y="0"/>
                  </a:cxn>
                  <a:cxn ang="0">
                    <a:pos x="0" y="137"/>
                  </a:cxn>
                </a:cxnLst>
                <a:rect l="0" t="0" r="r" b="b"/>
                <a:pathLst>
                  <a:path w="177" h="171">
                    <a:moveTo>
                      <a:pt x="0" y="137"/>
                    </a:moveTo>
                    <a:cubicBezTo>
                      <a:pt x="19" y="158"/>
                      <a:pt x="46" y="171"/>
                      <a:pt x="76" y="171"/>
                    </a:cubicBezTo>
                    <a:cubicBezTo>
                      <a:pt x="132" y="171"/>
                      <a:pt x="177" y="126"/>
                      <a:pt x="177" y="70"/>
                    </a:cubicBezTo>
                    <a:cubicBezTo>
                      <a:pt x="177" y="43"/>
                      <a:pt x="166" y="18"/>
                      <a:pt x="149" y="0"/>
                    </a:cubicBezTo>
                    <a:cubicBezTo>
                      <a:pt x="73" y="7"/>
                      <a:pt x="13" y="64"/>
                      <a:pt x="0" y="13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50" name="Freeform 29"/>
              <p:cNvSpPr>
                <a:spLocks/>
              </p:cNvSpPr>
              <p:nvPr/>
            </p:nvSpPr>
            <p:spPr bwMode="auto">
              <a:xfrm>
                <a:off x="442913" y="246063"/>
                <a:ext cx="314325" cy="306388"/>
              </a:xfrm>
              <a:custGeom>
                <a:avLst/>
                <a:gdLst/>
                <a:ahLst/>
                <a:cxnLst>
                  <a:cxn ang="0">
                    <a:pos x="0" y="119"/>
                  </a:cxn>
                  <a:cxn ang="0">
                    <a:pos x="72" y="156"/>
                  </a:cxn>
                  <a:cxn ang="0">
                    <a:pos x="160" y="68"/>
                  </a:cxn>
                  <a:cxn ang="0">
                    <a:pos x="128" y="0"/>
                  </a:cxn>
                  <a:cxn ang="0">
                    <a:pos x="0" y="119"/>
                  </a:cxn>
                </a:cxnLst>
                <a:rect l="0" t="0" r="r" b="b"/>
                <a:pathLst>
                  <a:path w="160" h="156">
                    <a:moveTo>
                      <a:pt x="0" y="119"/>
                    </a:moveTo>
                    <a:cubicBezTo>
                      <a:pt x="16" y="141"/>
                      <a:pt x="42" y="156"/>
                      <a:pt x="72" y="156"/>
                    </a:cubicBezTo>
                    <a:cubicBezTo>
                      <a:pt x="121" y="156"/>
                      <a:pt x="160" y="117"/>
                      <a:pt x="160" y="68"/>
                    </a:cubicBezTo>
                    <a:cubicBezTo>
                      <a:pt x="160" y="41"/>
                      <a:pt x="148" y="16"/>
                      <a:pt x="128" y="0"/>
                    </a:cubicBezTo>
                    <a:cubicBezTo>
                      <a:pt x="66" y="12"/>
                      <a:pt x="17" y="59"/>
                      <a:pt x="0" y="11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51" name="Freeform 30"/>
              <p:cNvSpPr>
                <a:spLocks/>
              </p:cNvSpPr>
              <p:nvPr/>
            </p:nvSpPr>
            <p:spPr bwMode="auto">
              <a:xfrm>
                <a:off x="452438" y="254000"/>
                <a:ext cx="279400" cy="273050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67" y="139"/>
                  </a:cxn>
                  <a:cxn ang="0">
                    <a:pos x="142" y="64"/>
                  </a:cxn>
                  <a:cxn ang="0">
                    <a:pos x="106" y="0"/>
                  </a:cxn>
                  <a:cxn ang="0">
                    <a:pos x="0" y="98"/>
                  </a:cxn>
                </a:cxnLst>
                <a:rect l="0" t="0" r="r" b="b"/>
                <a:pathLst>
                  <a:path w="142" h="139">
                    <a:moveTo>
                      <a:pt x="0" y="98"/>
                    </a:moveTo>
                    <a:cubicBezTo>
                      <a:pt x="13" y="123"/>
                      <a:pt x="38" y="139"/>
                      <a:pt x="67" y="139"/>
                    </a:cubicBezTo>
                    <a:cubicBezTo>
                      <a:pt x="109" y="139"/>
                      <a:pt x="142" y="106"/>
                      <a:pt x="142" y="64"/>
                    </a:cubicBezTo>
                    <a:cubicBezTo>
                      <a:pt x="142" y="37"/>
                      <a:pt x="128" y="13"/>
                      <a:pt x="106" y="0"/>
                    </a:cubicBezTo>
                    <a:cubicBezTo>
                      <a:pt x="58" y="15"/>
                      <a:pt x="19" y="52"/>
                      <a:pt x="0" y="9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52" name="Freeform 31"/>
              <p:cNvSpPr>
                <a:spLocks/>
              </p:cNvSpPr>
              <p:nvPr/>
            </p:nvSpPr>
            <p:spPr bwMode="auto">
              <a:xfrm>
                <a:off x="468313" y="268288"/>
                <a:ext cx="238125" cy="233363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59" y="119"/>
                  </a:cxn>
                  <a:cxn ang="0">
                    <a:pos x="121" y="57"/>
                  </a:cxn>
                  <a:cxn ang="0">
                    <a:pos x="82" y="0"/>
                  </a:cxn>
                  <a:cxn ang="0">
                    <a:pos x="0" y="75"/>
                  </a:cxn>
                </a:cxnLst>
                <a:rect l="0" t="0" r="r" b="b"/>
                <a:pathLst>
                  <a:path w="121" h="119">
                    <a:moveTo>
                      <a:pt x="0" y="75"/>
                    </a:moveTo>
                    <a:cubicBezTo>
                      <a:pt x="8" y="101"/>
                      <a:pt x="31" y="119"/>
                      <a:pt x="59" y="119"/>
                    </a:cubicBezTo>
                    <a:cubicBezTo>
                      <a:pt x="94" y="119"/>
                      <a:pt x="121" y="92"/>
                      <a:pt x="121" y="57"/>
                    </a:cubicBezTo>
                    <a:cubicBezTo>
                      <a:pt x="121" y="31"/>
                      <a:pt x="105" y="8"/>
                      <a:pt x="82" y="0"/>
                    </a:cubicBezTo>
                    <a:cubicBezTo>
                      <a:pt x="46" y="15"/>
                      <a:pt x="18" y="42"/>
                      <a:pt x="0" y="7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53" name="Freeform 32"/>
              <p:cNvSpPr>
                <a:spLocks/>
              </p:cNvSpPr>
              <p:nvPr/>
            </p:nvSpPr>
            <p:spPr bwMode="auto">
              <a:xfrm>
                <a:off x="488950" y="285750"/>
                <a:ext cx="192088" cy="190500"/>
              </a:xfrm>
              <a:custGeom>
                <a:avLst/>
                <a:gdLst/>
                <a:ahLst/>
                <a:cxnLst>
                  <a:cxn ang="0">
                    <a:pos x="0" y="49"/>
                  </a:cxn>
                  <a:cxn ang="0">
                    <a:pos x="49" y="97"/>
                  </a:cxn>
                  <a:cxn ang="0">
                    <a:pos x="98" y="48"/>
                  </a:cxn>
                  <a:cxn ang="0">
                    <a:pos x="54" y="0"/>
                  </a:cxn>
                  <a:cxn ang="0">
                    <a:pos x="0" y="49"/>
                  </a:cxn>
                </a:cxnLst>
                <a:rect l="0" t="0" r="r" b="b"/>
                <a:pathLst>
                  <a:path w="98" h="97">
                    <a:moveTo>
                      <a:pt x="0" y="49"/>
                    </a:moveTo>
                    <a:cubicBezTo>
                      <a:pt x="1" y="76"/>
                      <a:pt x="22" y="97"/>
                      <a:pt x="49" y="97"/>
                    </a:cubicBezTo>
                    <a:cubicBezTo>
                      <a:pt x="76" y="97"/>
                      <a:pt x="98" y="75"/>
                      <a:pt x="98" y="48"/>
                    </a:cubicBezTo>
                    <a:cubicBezTo>
                      <a:pt x="98" y="23"/>
                      <a:pt x="79" y="2"/>
                      <a:pt x="54" y="0"/>
                    </a:cubicBezTo>
                    <a:cubicBezTo>
                      <a:pt x="32" y="12"/>
                      <a:pt x="14" y="29"/>
                      <a:pt x="0" y="4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54" name="Oval 33"/>
              <p:cNvSpPr>
                <a:spLocks noChangeArrowheads="1"/>
              </p:cNvSpPr>
              <p:nvPr/>
            </p:nvSpPr>
            <p:spPr bwMode="auto">
              <a:xfrm>
                <a:off x="514350" y="309563"/>
                <a:ext cx="141288" cy="141288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55" name="Oval 34"/>
              <p:cNvSpPr>
                <a:spLocks noChangeArrowheads="1"/>
              </p:cNvSpPr>
              <p:nvPr/>
            </p:nvSpPr>
            <p:spPr bwMode="auto">
              <a:xfrm>
                <a:off x="539750" y="334963"/>
                <a:ext cx="90488" cy="8890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</p:grpSp>
        <p:grpSp>
          <p:nvGrpSpPr>
            <p:cNvPr id="18" name="Group 60"/>
            <p:cNvGrpSpPr/>
            <p:nvPr/>
          </p:nvGrpSpPr>
          <p:grpSpPr>
            <a:xfrm>
              <a:off x="1095375" y="636588"/>
              <a:ext cx="573088" cy="523875"/>
              <a:chOff x="1095375" y="636588"/>
              <a:chExt cx="573088" cy="523875"/>
            </a:xfrm>
            <a:solidFill>
              <a:schemeClr val="bg1">
                <a:alpha val="8000"/>
              </a:schemeClr>
            </a:solidFill>
          </p:grpSpPr>
          <p:sp>
            <p:nvSpPr>
              <p:cNvPr id="32" name="Freeform 35"/>
              <p:cNvSpPr>
                <a:spLocks/>
              </p:cNvSpPr>
              <p:nvPr/>
            </p:nvSpPr>
            <p:spPr bwMode="auto">
              <a:xfrm>
                <a:off x="1095375" y="636588"/>
                <a:ext cx="573088" cy="523875"/>
              </a:xfrm>
              <a:custGeom>
                <a:avLst/>
                <a:gdLst/>
                <a:ahLst/>
                <a:cxnLst>
                  <a:cxn ang="0">
                    <a:pos x="0" y="209"/>
                  </a:cxn>
                  <a:cxn ang="0">
                    <a:pos x="126" y="267"/>
                  </a:cxn>
                  <a:cxn ang="0">
                    <a:pos x="292" y="101"/>
                  </a:cxn>
                  <a:cxn ang="0">
                    <a:pos x="260" y="4"/>
                  </a:cxn>
                  <a:cxn ang="0">
                    <a:pos x="219" y="0"/>
                  </a:cxn>
                  <a:cxn ang="0">
                    <a:pos x="0" y="209"/>
                  </a:cxn>
                </a:cxnLst>
                <a:rect l="0" t="0" r="r" b="b"/>
                <a:pathLst>
                  <a:path w="292" h="267">
                    <a:moveTo>
                      <a:pt x="0" y="209"/>
                    </a:moveTo>
                    <a:cubicBezTo>
                      <a:pt x="30" y="245"/>
                      <a:pt x="75" y="267"/>
                      <a:pt x="126" y="267"/>
                    </a:cubicBezTo>
                    <a:cubicBezTo>
                      <a:pt x="217" y="267"/>
                      <a:pt x="292" y="193"/>
                      <a:pt x="292" y="101"/>
                    </a:cubicBezTo>
                    <a:cubicBezTo>
                      <a:pt x="292" y="65"/>
                      <a:pt x="280" y="31"/>
                      <a:pt x="260" y="4"/>
                    </a:cubicBezTo>
                    <a:cubicBezTo>
                      <a:pt x="247" y="1"/>
                      <a:pt x="233" y="0"/>
                      <a:pt x="219" y="0"/>
                    </a:cubicBezTo>
                    <a:cubicBezTo>
                      <a:pt x="101" y="0"/>
                      <a:pt x="5" y="93"/>
                      <a:pt x="0" y="20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33" name="Freeform 36"/>
              <p:cNvSpPr>
                <a:spLocks/>
              </p:cNvSpPr>
              <p:nvPr/>
            </p:nvSpPr>
            <p:spPr bwMode="auto">
              <a:xfrm>
                <a:off x="1096963" y="636588"/>
                <a:ext cx="546100" cy="498475"/>
              </a:xfrm>
              <a:custGeom>
                <a:avLst/>
                <a:gdLst/>
                <a:ahLst/>
                <a:cxnLst>
                  <a:cxn ang="0">
                    <a:pos x="0" y="191"/>
                  </a:cxn>
                  <a:cxn ang="0">
                    <a:pos x="125" y="254"/>
                  </a:cxn>
                  <a:cxn ang="0">
                    <a:pos x="278" y="101"/>
                  </a:cxn>
                  <a:cxn ang="0">
                    <a:pos x="240" y="1"/>
                  </a:cxn>
                  <a:cxn ang="0">
                    <a:pos x="218" y="0"/>
                  </a:cxn>
                  <a:cxn ang="0">
                    <a:pos x="0" y="191"/>
                  </a:cxn>
                </a:cxnLst>
                <a:rect l="0" t="0" r="r" b="b"/>
                <a:pathLst>
                  <a:path w="278" h="254">
                    <a:moveTo>
                      <a:pt x="0" y="191"/>
                    </a:moveTo>
                    <a:cubicBezTo>
                      <a:pt x="28" y="229"/>
                      <a:pt x="73" y="254"/>
                      <a:pt x="125" y="254"/>
                    </a:cubicBezTo>
                    <a:cubicBezTo>
                      <a:pt x="209" y="254"/>
                      <a:pt x="278" y="186"/>
                      <a:pt x="278" y="101"/>
                    </a:cubicBezTo>
                    <a:cubicBezTo>
                      <a:pt x="278" y="63"/>
                      <a:pt x="264" y="28"/>
                      <a:pt x="240" y="1"/>
                    </a:cubicBezTo>
                    <a:cubicBezTo>
                      <a:pt x="233" y="0"/>
                      <a:pt x="226" y="0"/>
                      <a:pt x="218" y="0"/>
                    </a:cubicBezTo>
                    <a:cubicBezTo>
                      <a:pt x="107" y="0"/>
                      <a:pt x="14" y="83"/>
                      <a:pt x="0" y="19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34" name="Freeform 37"/>
              <p:cNvSpPr>
                <a:spLocks/>
              </p:cNvSpPr>
              <p:nvPr/>
            </p:nvSpPr>
            <p:spPr bwMode="auto">
              <a:xfrm>
                <a:off x="1104900" y="636588"/>
                <a:ext cx="512763" cy="473075"/>
              </a:xfrm>
              <a:custGeom>
                <a:avLst/>
                <a:gdLst/>
                <a:ahLst/>
                <a:cxnLst>
                  <a:cxn ang="0">
                    <a:pos x="0" y="172"/>
                  </a:cxn>
                  <a:cxn ang="0">
                    <a:pos x="121" y="241"/>
                  </a:cxn>
                  <a:cxn ang="0">
                    <a:pos x="261" y="101"/>
                  </a:cxn>
                  <a:cxn ang="0">
                    <a:pos x="217" y="0"/>
                  </a:cxn>
                  <a:cxn ang="0">
                    <a:pos x="214" y="0"/>
                  </a:cxn>
                  <a:cxn ang="0">
                    <a:pos x="0" y="172"/>
                  </a:cxn>
                </a:cxnLst>
                <a:rect l="0" t="0" r="r" b="b"/>
                <a:pathLst>
                  <a:path w="261" h="241">
                    <a:moveTo>
                      <a:pt x="0" y="172"/>
                    </a:moveTo>
                    <a:cubicBezTo>
                      <a:pt x="24" y="213"/>
                      <a:pt x="69" y="241"/>
                      <a:pt x="121" y="241"/>
                    </a:cubicBezTo>
                    <a:cubicBezTo>
                      <a:pt x="198" y="241"/>
                      <a:pt x="261" y="178"/>
                      <a:pt x="261" y="101"/>
                    </a:cubicBezTo>
                    <a:cubicBezTo>
                      <a:pt x="261" y="61"/>
                      <a:pt x="244" y="25"/>
                      <a:pt x="217" y="0"/>
                    </a:cubicBezTo>
                    <a:cubicBezTo>
                      <a:pt x="216" y="0"/>
                      <a:pt x="215" y="0"/>
                      <a:pt x="214" y="0"/>
                    </a:cubicBezTo>
                    <a:cubicBezTo>
                      <a:pt x="109" y="0"/>
                      <a:pt x="21" y="74"/>
                      <a:pt x="0" y="17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35" name="Freeform 38"/>
              <p:cNvSpPr>
                <a:spLocks/>
              </p:cNvSpPr>
              <p:nvPr/>
            </p:nvSpPr>
            <p:spPr bwMode="auto">
              <a:xfrm>
                <a:off x="1114425" y="638175"/>
                <a:ext cx="477838" cy="446088"/>
              </a:xfrm>
              <a:custGeom>
                <a:avLst/>
                <a:gdLst/>
                <a:ahLst/>
                <a:cxnLst>
                  <a:cxn ang="0">
                    <a:pos x="0" y="152"/>
                  </a:cxn>
                  <a:cxn ang="0">
                    <a:pos x="116" y="227"/>
                  </a:cxn>
                  <a:cxn ang="0">
                    <a:pos x="243" y="100"/>
                  </a:cxn>
                  <a:cxn ang="0">
                    <a:pos x="193" y="0"/>
                  </a:cxn>
                  <a:cxn ang="0">
                    <a:pos x="0" y="152"/>
                  </a:cxn>
                </a:cxnLst>
                <a:rect l="0" t="0" r="r" b="b"/>
                <a:pathLst>
                  <a:path w="243" h="227">
                    <a:moveTo>
                      <a:pt x="0" y="152"/>
                    </a:moveTo>
                    <a:cubicBezTo>
                      <a:pt x="20" y="196"/>
                      <a:pt x="64" y="227"/>
                      <a:pt x="116" y="227"/>
                    </a:cubicBezTo>
                    <a:cubicBezTo>
                      <a:pt x="186" y="227"/>
                      <a:pt x="243" y="170"/>
                      <a:pt x="243" y="100"/>
                    </a:cubicBezTo>
                    <a:cubicBezTo>
                      <a:pt x="243" y="59"/>
                      <a:pt x="223" y="23"/>
                      <a:pt x="193" y="0"/>
                    </a:cubicBezTo>
                    <a:cubicBezTo>
                      <a:pt x="102" y="6"/>
                      <a:pt x="26" y="68"/>
                      <a:pt x="0" y="15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36" name="Freeform 39"/>
              <p:cNvSpPr>
                <a:spLocks/>
              </p:cNvSpPr>
              <p:nvPr/>
            </p:nvSpPr>
            <p:spPr bwMode="auto">
              <a:xfrm>
                <a:off x="1127125" y="642938"/>
                <a:ext cx="439738" cy="415925"/>
              </a:xfrm>
              <a:custGeom>
                <a:avLst/>
                <a:gdLst/>
                <a:ahLst/>
                <a:cxnLst>
                  <a:cxn ang="0">
                    <a:pos x="0" y="132"/>
                  </a:cxn>
                  <a:cxn ang="0">
                    <a:pos x="110" y="212"/>
                  </a:cxn>
                  <a:cxn ang="0">
                    <a:pos x="224" y="98"/>
                  </a:cxn>
                  <a:cxn ang="0">
                    <a:pos x="167" y="0"/>
                  </a:cxn>
                  <a:cxn ang="0">
                    <a:pos x="0" y="132"/>
                  </a:cxn>
                </a:cxnLst>
                <a:rect l="0" t="0" r="r" b="b"/>
                <a:pathLst>
                  <a:path w="224" h="212">
                    <a:moveTo>
                      <a:pt x="0" y="132"/>
                    </a:moveTo>
                    <a:cubicBezTo>
                      <a:pt x="15" y="178"/>
                      <a:pt x="58" y="212"/>
                      <a:pt x="110" y="212"/>
                    </a:cubicBezTo>
                    <a:cubicBezTo>
                      <a:pt x="173" y="212"/>
                      <a:pt x="224" y="161"/>
                      <a:pt x="224" y="98"/>
                    </a:cubicBezTo>
                    <a:cubicBezTo>
                      <a:pt x="224" y="56"/>
                      <a:pt x="201" y="20"/>
                      <a:pt x="167" y="0"/>
                    </a:cubicBezTo>
                    <a:cubicBezTo>
                      <a:pt x="92" y="12"/>
                      <a:pt x="29" y="63"/>
                      <a:pt x="0" y="1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37" name="Freeform 40"/>
              <p:cNvSpPr>
                <a:spLocks/>
              </p:cNvSpPr>
              <p:nvPr/>
            </p:nvSpPr>
            <p:spPr bwMode="auto">
              <a:xfrm>
                <a:off x="1146175" y="650875"/>
                <a:ext cx="393700" cy="382588"/>
              </a:xfrm>
              <a:custGeom>
                <a:avLst/>
                <a:gdLst/>
                <a:ahLst/>
                <a:cxnLst>
                  <a:cxn ang="0">
                    <a:pos x="0" y="109"/>
                  </a:cxn>
                  <a:cxn ang="0">
                    <a:pos x="100" y="195"/>
                  </a:cxn>
                  <a:cxn ang="0">
                    <a:pos x="201" y="94"/>
                  </a:cxn>
                  <a:cxn ang="0">
                    <a:pos x="137" y="0"/>
                  </a:cxn>
                  <a:cxn ang="0">
                    <a:pos x="0" y="109"/>
                  </a:cxn>
                </a:cxnLst>
                <a:rect l="0" t="0" r="r" b="b"/>
                <a:pathLst>
                  <a:path w="201" h="195">
                    <a:moveTo>
                      <a:pt x="0" y="109"/>
                    </a:moveTo>
                    <a:cubicBezTo>
                      <a:pt x="7" y="157"/>
                      <a:pt x="49" y="195"/>
                      <a:pt x="100" y="195"/>
                    </a:cubicBezTo>
                    <a:cubicBezTo>
                      <a:pt x="155" y="195"/>
                      <a:pt x="201" y="150"/>
                      <a:pt x="201" y="94"/>
                    </a:cubicBezTo>
                    <a:cubicBezTo>
                      <a:pt x="201" y="51"/>
                      <a:pt x="174" y="15"/>
                      <a:pt x="137" y="0"/>
                    </a:cubicBezTo>
                    <a:cubicBezTo>
                      <a:pt x="77" y="16"/>
                      <a:pt x="28" y="56"/>
                      <a:pt x="0" y="10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38" name="Freeform 41"/>
              <p:cNvSpPr>
                <a:spLocks/>
              </p:cNvSpPr>
              <p:nvPr/>
            </p:nvSpPr>
            <p:spPr bwMode="auto">
              <a:xfrm>
                <a:off x="1168400" y="663575"/>
                <a:ext cx="346075" cy="344488"/>
              </a:xfrm>
              <a:custGeom>
                <a:avLst/>
                <a:gdLst/>
                <a:ahLst/>
                <a:cxnLst>
                  <a:cxn ang="0">
                    <a:pos x="1" y="82"/>
                  </a:cxn>
                  <a:cxn ang="0">
                    <a:pos x="0" y="87"/>
                  </a:cxn>
                  <a:cxn ang="0">
                    <a:pos x="89" y="175"/>
                  </a:cxn>
                  <a:cxn ang="0">
                    <a:pos x="177" y="87"/>
                  </a:cxn>
                  <a:cxn ang="0">
                    <a:pos x="103" y="0"/>
                  </a:cxn>
                  <a:cxn ang="0">
                    <a:pos x="1" y="82"/>
                  </a:cxn>
                </a:cxnLst>
                <a:rect l="0" t="0" r="r" b="b"/>
                <a:pathLst>
                  <a:path w="177" h="175">
                    <a:moveTo>
                      <a:pt x="1" y="82"/>
                    </a:moveTo>
                    <a:cubicBezTo>
                      <a:pt x="1" y="83"/>
                      <a:pt x="0" y="85"/>
                      <a:pt x="0" y="87"/>
                    </a:cubicBezTo>
                    <a:cubicBezTo>
                      <a:pt x="0" y="136"/>
                      <a:pt x="40" y="175"/>
                      <a:pt x="89" y="175"/>
                    </a:cubicBezTo>
                    <a:cubicBezTo>
                      <a:pt x="137" y="175"/>
                      <a:pt x="177" y="136"/>
                      <a:pt x="177" y="87"/>
                    </a:cubicBezTo>
                    <a:cubicBezTo>
                      <a:pt x="177" y="44"/>
                      <a:pt x="145" y="8"/>
                      <a:pt x="103" y="0"/>
                    </a:cubicBezTo>
                    <a:cubicBezTo>
                      <a:pt x="61" y="17"/>
                      <a:pt x="26" y="45"/>
                      <a:pt x="1" y="8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39" name="Freeform 42"/>
              <p:cNvSpPr>
                <a:spLocks/>
              </p:cNvSpPr>
              <p:nvPr/>
            </p:nvSpPr>
            <p:spPr bwMode="auto">
              <a:xfrm>
                <a:off x="1195388" y="687388"/>
                <a:ext cx="293688" cy="295275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62" y="1"/>
                  </a:cxn>
                  <a:cxn ang="0">
                    <a:pos x="5" y="46"/>
                  </a:cxn>
                  <a:cxn ang="0">
                    <a:pos x="0" y="75"/>
                  </a:cxn>
                  <a:cxn ang="0">
                    <a:pos x="75" y="150"/>
                  </a:cxn>
                  <a:cxn ang="0">
                    <a:pos x="150" y="75"/>
                  </a:cxn>
                  <a:cxn ang="0">
                    <a:pos x="75" y="0"/>
                  </a:cxn>
                </a:cxnLst>
                <a:rect l="0" t="0" r="r" b="b"/>
                <a:pathLst>
                  <a:path w="150" h="150">
                    <a:moveTo>
                      <a:pt x="75" y="0"/>
                    </a:moveTo>
                    <a:cubicBezTo>
                      <a:pt x="70" y="0"/>
                      <a:pt x="66" y="1"/>
                      <a:pt x="62" y="1"/>
                    </a:cubicBezTo>
                    <a:cubicBezTo>
                      <a:pt x="41" y="13"/>
                      <a:pt x="22" y="28"/>
                      <a:pt x="5" y="46"/>
                    </a:cubicBezTo>
                    <a:cubicBezTo>
                      <a:pt x="2" y="55"/>
                      <a:pt x="0" y="65"/>
                      <a:pt x="0" y="75"/>
                    </a:cubicBezTo>
                    <a:cubicBezTo>
                      <a:pt x="0" y="117"/>
                      <a:pt x="33" y="150"/>
                      <a:pt x="75" y="150"/>
                    </a:cubicBezTo>
                    <a:cubicBezTo>
                      <a:pt x="116" y="150"/>
                      <a:pt x="150" y="117"/>
                      <a:pt x="150" y="75"/>
                    </a:cubicBezTo>
                    <a:cubicBezTo>
                      <a:pt x="150" y="34"/>
                      <a:pt x="116" y="0"/>
                      <a:pt x="75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40" name="Oval 43"/>
              <p:cNvSpPr>
                <a:spLocks noChangeArrowheads="1"/>
              </p:cNvSpPr>
              <p:nvPr/>
            </p:nvSpPr>
            <p:spPr bwMode="auto">
              <a:xfrm>
                <a:off x="1220788" y="712788"/>
                <a:ext cx="242888" cy="24447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41" name="Oval 44"/>
              <p:cNvSpPr>
                <a:spLocks noChangeArrowheads="1"/>
              </p:cNvSpPr>
              <p:nvPr/>
            </p:nvSpPr>
            <p:spPr bwMode="auto">
              <a:xfrm>
                <a:off x="1246188" y="738188"/>
                <a:ext cx="192088" cy="192088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42" name="Oval 45"/>
              <p:cNvSpPr>
                <a:spLocks noChangeArrowheads="1"/>
              </p:cNvSpPr>
              <p:nvPr/>
            </p:nvSpPr>
            <p:spPr bwMode="auto">
              <a:xfrm>
                <a:off x="1271588" y="763588"/>
                <a:ext cx="141288" cy="141288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43" name="Oval 46"/>
              <p:cNvSpPr>
                <a:spLocks noChangeArrowheads="1"/>
              </p:cNvSpPr>
              <p:nvPr/>
            </p:nvSpPr>
            <p:spPr bwMode="auto">
              <a:xfrm>
                <a:off x="1296988" y="788988"/>
                <a:ext cx="88900" cy="90488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</p:grpSp>
        <p:grpSp>
          <p:nvGrpSpPr>
            <p:cNvPr id="19" name="Group 62"/>
            <p:cNvGrpSpPr/>
            <p:nvPr/>
          </p:nvGrpSpPr>
          <p:grpSpPr>
            <a:xfrm>
              <a:off x="995363" y="1649413"/>
              <a:ext cx="473075" cy="442913"/>
              <a:chOff x="995363" y="1649413"/>
              <a:chExt cx="473075" cy="442913"/>
            </a:xfrm>
            <a:solidFill>
              <a:schemeClr val="bg1">
                <a:alpha val="8000"/>
              </a:schemeClr>
            </a:solidFill>
          </p:grpSpPr>
          <p:sp>
            <p:nvSpPr>
              <p:cNvPr id="20" name="Freeform 47"/>
              <p:cNvSpPr>
                <a:spLocks/>
              </p:cNvSpPr>
              <p:nvPr/>
            </p:nvSpPr>
            <p:spPr bwMode="auto">
              <a:xfrm>
                <a:off x="995363" y="1649413"/>
                <a:ext cx="473075" cy="442913"/>
              </a:xfrm>
              <a:custGeom>
                <a:avLst/>
                <a:gdLst/>
                <a:ahLst/>
                <a:cxnLst>
                  <a:cxn ang="0">
                    <a:pos x="0" y="181"/>
                  </a:cxn>
                  <a:cxn ang="0">
                    <a:pos x="102" y="226"/>
                  </a:cxn>
                  <a:cxn ang="0">
                    <a:pos x="241" y="88"/>
                  </a:cxn>
                  <a:cxn ang="0">
                    <a:pos x="215" y="7"/>
                  </a:cxn>
                  <a:cxn ang="0">
                    <a:pos x="166" y="0"/>
                  </a:cxn>
                  <a:cxn ang="0">
                    <a:pos x="0" y="166"/>
                  </a:cxn>
                  <a:cxn ang="0">
                    <a:pos x="0" y="181"/>
                  </a:cxn>
                </a:cxnLst>
                <a:rect l="0" t="0" r="r" b="b"/>
                <a:pathLst>
                  <a:path w="241" h="226">
                    <a:moveTo>
                      <a:pt x="0" y="181"/>
                    </a:moveTo>
                    <a:cubicBezTo>
                      <a:pt x="26" y="209"/>
                      <a:pt x="62" y="226"/>
                      <a:pt x="102" y="226"/>
                    </a:cubicBezTo>
                    <a:cubicBezTo>
                      <a:pt x="179" y="226"/>
                      <a:pt x="241" y="164"/>
                      <a:pt x="241" y="88"/>
                    </a:cubicBezTo>
                    <a:cubicBezTo>
                      <a:pt x="241" y="58"/>
                      <a:pt x="231" y="30"/>
                      <a:pt x="215" y="7"/>
                    </a:cubicBezTo>
                    <a:cubicBezTo>
                      <a:pt x="199" y="3"/>
                      <a:pt x="183" y="0"/>
                      <a:pt x="166" y="0"/>
                    </a:cubicBezTo>
                    <a:cubicBezTo>
                      <a:pt x="74" y="0"/>
                      <a:pt x="0" y="74"/>
                      <a:pt x="0" y="166"/>
                    </a:cubicBezTo>
                    <a:cubicBezTo>
                      <a:pt x="0" y="171"/>
                      <a:pt x="0" y="176"/>
                      <a:pt x="0" y="18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1" name="Freeform 48"/>
              <p:cNvSpPr>
                <a:spLocks/>
              </p:cNvSpPr>
              <p:nvPr/>
            </p:nvSpPr>
            <p:spPr bwMode="auto">
              <a:xfrm>
                <a:off x="995363" y="1649413"/>
                <a:ext cx="450850" cy="422275"/>
              </a:xfrm>
              <a:custGeom>
                <a:avLst/>
                <a:gdLst/>
                <a:ahLst/>
                <a:cxnLst>
                  <a:cxn ang="0">
                    <a:pos x="0" y="163"/>
                  </a:cxn>
                  <a:cxn ang="0">
                    <a:pos x="102" y="215"/>
                  </a:cxn>
                  <a:cxn ang="0">
                    <a:pos x="230" y="88"/>
                  </a:cxn>
                  <a:cxn ang="0">
                    <a:pos x="197" y="3"/>
                  </a:cxn>
                  <a:cxn ang="0">
                    <a:pos x="166" y="0"/>
                  </a:cxn>
                  <a:cxn ang="0">
                    <a:pos x="0" y="163"/>
                  </a:cxn>
                </a:cxnLst>
                <a:rect l="0" t="0" r="r" b="b"/>
                <a:pathLst>
                  <a:path w="230" h="215">
                    <a:moveTo>
                      <a:pt x="0" y="163"/>
                    </a:moveTo>
                    <a:cubicBezTo>
                      <a:pt x="23" y="195"/>
                      <a:pt x="60" y="215"/>
                      <a:pt x="102" y="215"/>
                    </a:cubicBezTo>
                    <a:cubicBezTo>
                      <a:pt x="173" y="215"/>
                      <a:pt x="230" y="158"/>
                      <a:pt x="230" y="88"/>
                    </a:cubicBezTo>
                    <a:cubicBezTo>
                      <a:pt x="230" y="55"/>
                      <a:pt x="218" y="26"/>
                      <a:pt x="197" y="3"/>
                    </a:cubicBezTo>
                    <a:cubicBezTo>
                      <a:pt x="187" y="1"/>
                      <a:pt x="177" y="0"/>
                      <a:pt x="166" y="0"/>
                    </a:cubicBezTo>
                    <a:cubicBezTo>
                      <a:pt x="75" y="0"/>
                      <a:pt x="1" y="73"/>
                      <a:pt x="0" y="16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2" name="Freeform 49"/>
              <p:cNvSpPr>
                <a:spLocks/>
              </p:cNvSpPr>
              <p:nvPr/>
            </p:nvSpPr>
            <p:spPr bwMode="auto">
              <a:xfrm>
                <a:off x="996950" y="1649413"/>
                <a:ext cx="428625" cy="401638"/>
              </a:xfrm>
              <a:custGeom>
                <a:avLst/>
                <a:gdLst/>
                <a:ahLst/>
                <a:cxnLst>
                  <a:cxn ang="0">
                    <a:pos x="0" y="145"/>
                  </a:cxn>
                  <a:cxn ang="0">
                    <a:pos x="101" y="205"/>
                  </a:cxn>
                  <a:cxn ang="0">
                    <a:pos x="218" y="88"/>
                  </a:cxn>
                  <a:cxn ang="0">
                    <a:pos x="178" y="1"/>
                  </a:cxn>
                  <a:cxn ang="0">
                    <a:pos x="165" y="0"/>
                  </a:cxn>
                  <a:cxn ang="0">
                    <a:pos x="0" y="145"/>
                  </a:cxn>
                </a:cxnLst>
                <a:rect l="0" t="0" r="r" b="b"/>
                <a:pathLst>
                  <a:path w="218" h="205">
                    <a:moveTo>
                      <a:pt x="0" y="145"/>
                    </a:moveTo>
                    <a:cubicBezTo>
                      <a:pt x="20" y="181"/>
                      <a:pt x="58" y="205"/>
                      <a:pt x="101" y="205"/>
                    </a:cubicBezTo>
                    <a:cubicBezTo>
                      <a:pt x="166" y="205"/>
                      <a:pt x="218" y="152"/>
                      <a:pt x="218" y="88"/>
                    </a:cubicBezTo>
                    <a:cubicBezTo>
                      <a:pt x="218" y="53"/>
                      <a:pt x="203" y="22"/>
                      <a:pt x="178" y="1"/>
                    </a:cubicBezTo>
                    <a:cubicBezTo>
                      <a:pt x="174" y="0"/>
                      <a:pt x="169" y="0"/>
                      <a:pt x="165" y="0"/>
                    </a:cubicBezTo>
                    <a:cubicBezTo>
                      <a:pt x="80" y="0"/>
                      <a:pt x="10" y="63"/>
                      <a:pt x="0" y="14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3" name="Freeform 50"/>
              <p:cNvSpPr>
                <a:spLocks/>
              </p:cNvSpPr>
              <p:nvPr/>
            </p:nvSpPr>
            <p:spPr bwMode="auto">
              <a:xfrm>
                <a:off x="1003300" y="1649413"/>
                <a:ext cx="400050" cy="381000"/>
              </a:xfrm>
              <a:custGeom>
                <a:avLst/>
                <a:gdLst/>
                <a:ahLst/>
                <a:cxnLst>
                  <a:cxn ang="0">
                    <a:pos x="0" y="127"/>
                  </a:cxn>
                  <a:cxn ang="0">
                    <a:pos x="98" y="194"/>
                  </a:cxn>
                  <a:cxn ang="0">
                    <a:pos x="204" y="88"/>
                  </a:cxn>
                  <a:cxn ang="0">
                    <a:pos x="157" y="0"/>
                  </a:cxn>
                  <a:cxn ang="0">
                    <a:pos x="0" y="127"/>
                  </a:cxn>
                </a:cxnLst>
                <a:rect l="0" t="0" r="r" b="b"/>
                <a:pathLst>
                  <a:path w="204" h="194">
                    <a:moveTo>
                      <a:pt x="0" y="127"/>
                    </a:moveTo>
                    <a:cubicBezTo>
                      <a:pt x="16" y="166"/>
                      <a:pt x="54" y="194"/>
                      <a:pt x="98" y="194"/>
                    </a:cubicBezTo>
                    <a:cubicBezTo>
                      <a:pt x="157" y="194"/>
                      <a:pt x="204" y="146"/>
                      <a:pt x="204" y="88"/>
                    </a:cubicBezTo>
                    <a:cubicBezTo>
                      <a:pt x="204" y="51"/>
                      <a:pt x="185" y="19"/>
                      <a:pt x="157" y="0"/>
                    </a:cubicBezTo>
                    <a:cubicBezTo>
                      <a:pt x="81" y="2"/>
                      <a:pt x="17" y="56"/>
                      <a:pt x="0" y="12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4" name="Freeform 51"/>
              <p:cNvSpPr>
                <a:spLocks/>
              </p:cNvSpPr>
              <p:nvPr/>
            </p:nvSpPr>
            <p:spPr bwMode="auto">
              <a:xfrm>
                <a:off x="1014413" y="1652588"/>
                <a:ext cx="366713" cy="355600"/>
              </a:xfrm>
              <a:custGeom>
                <a:avLst/>
                <a:gdLst/>
                <a:ahLst/>
                <a:cxnLst>
                  <a:cxn ang="0">
                    <a:pos x="0" y="107"/>
                  </a:cxn>
                  <a:cxn ang="0">
                    <a:pos x="92" y="181"/>
                  </a:cxn>
                  <a:cxn ang="0">
                    <a:pos x="187" y="86"/>
                  </a:cxn>
                  <a:cxn ang="0">
                    <a:pos x="132" y="0"/>
                  </a:cxn>
                  <a:cxn ang="0">
                    <a:pos x="0" y="107"/>
                  </a:cxn>
                </a:cxnLst>
                <a:rect l="0" t="0" r="r" b="b"/>
                <a:pathLst>
                  <a:path w="187" h="181">
                    <a:moveTo>
                      <a:pt x="0" y="107"/>
                    </a:moveTo>
                    <a:cubicBezTo>
                      <a:pt x="9" y="149"/>
                      <a:pt x="47" y="181"/>
                      <a:pt x="92" y="181"/>
                    </a:cubicBezTo>
                    <a:cubicBezTo>
                      <a:pt x="145" y="181"/>
                      <a:pt x="187" y="138"/>
                      <a:pt x="187" y="86"/>
                    </a:cubicBezTo>
                    <a:cubicBezTo>
                      <a:pt x="187" y="48"/>
                      <a:pt x="165" y="15"/>
                      <a:pt x="132" y="0"/>
                    </a:cubicBezTo>
                    <a:cubicBezTo>
                      <a:pt x="71" y="9"/>
                      <a:pt x="20" y="50"/>
                      <a:pt x="0" y="10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5" name="Freeform 52"/>
              <p:cNvSpPr>
                <a:spLocks/>
              </p:cNvSpPr>
              <p:nvPr/>
            </p:nvSpPr>
            <p:spPr bwMode="auto">
              <a:xfrm>
                <a:off x="1030288" y="1660525"/>
                <a:ext cx="331788" cy="327025"/>
              </a:xfrm>
              <a:custGeom>
                <a:avLst/>
                <a:gdLst/>
                <a:ahLst/>
                <a:cxnLst>
                  <a:cxn ang="0">
                    <a:pos x="0" y="83"/>
                  </a:cxn>
                  <a:cxn ang="0">
                    <a:pos x="84" y="166"/>
                  </a:cxn>
                  <a:cxn ang="0">
                    <a:pos x="169" y="82"/>
                  </a:cxn>
                  <a:cxn ang="0">
                    <a:pos x="103" y="0"/>
                  </a:cxn>
                  <a:cxn ang="0">
                    <a:pos x="0" y="83"/>
                  </a:cxn>
                </a:cxnLst>
                <a:rect l="0" t="0" r="r" b="b"/>
                <a:pathLst>
                  <a:path w="169" h="166">
                    <a:moveTo>
                      <a:pt x="0" y="83"/>
                    </a:moveTo>
                    <a:cubicBezTo>
                      <a:pt x="1" y="129"/>
                      <a:pt x="38" y="166"/>
                      <a:pt x="84" y="166"/>
                    </a:cubicBezTo>
                    <a:cubicBezTo>
                      <a:pt x="131" y="166"/>
                      <a:pt x="169" y="128"/>
                      <a:pt x="169" y="82"/>
                    </a:cubicBezTo>
                    <a:cubicBezTo>
                      <a:pt x="169" y="42"/>
                      <a:pt x="141" y="9"/>
                      <a:pt x="103" y="0"/>
                    </a:cubicBezTo>
                    <a:cubicBezTo>
                      <a:pt x="58" y="13"/>
                      <a:pt x="21" y="43"/>
                      <a:pt x="0" y="8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6" name="Freeform 53"/>
              <p:cNvSpPr>
                <a:spLocks/>
              </p:cNvSpPr>
              <p:nvPr/>
            </p:nvSpPr>
            <p:spPr bwMode="auto">
              <a:xfrm>
                <a:off x="1052513" y="1679575"/>
                <a:ext cx="287338" cy="285750"/>
              </a:xfrm>
              <a:custGeom>
                <a:avLst/>
                <a:gdLst/>
                <a:ahLst/>
                <a:cxnLst>
                  <a:cxn ang="0">
                    <a:pos x="73" y="0"/>
                  </a:cxn>
                  <a:cxn ang="0">
                    <a:pos x="67" y="0"/>
                  </a:cxn>
                  <a:cxn ang="0">
                    <a:pos x="3" y="52"/>
                  </a:cxn>
                  <a:cxn ang="0">
                    <a:pos x="0" y="73"/>
                  </a:cxn>
                  <a:cxn ang="0">
                    <a:pos x="73" y="146"/>
                  </a:cxn>
                  <a:cxn ang="0">
                    <a:pos x="147" y="73"/>
                  </a:cxn>
                  <a:cxn ang="0">
                    <a:pos x="73" y="0"/>
                  </a:cxn>
                </a:cxnLst>
                <a:rect l="0" t="0" r="r" b="b"/>
                <a:pathLst>
                  <a:path w="147" h="146">
                    <a:moveTo>
                      <a:pt x="73" y="0"/>
                    </a:moveTo>
                    <a:cubicBezTo>
                      <a:pt x="71" y="0"/>
                      <a:pt x="69" y="0"/>
                      <a:pt x="67" y="0"/>
                    </a:cubicBezTo>
                    <a:cubicBezTo>
                      <a:pt x="42" y="12"/>
                      <a:pt x="20" y="30"/>
                      <a:pt x="3" y="52"/>
                    </a:cubicBezTo>
                    <a:cubicBezTo>
                      <a:pt x="1" y="59"/>
                      <a:pt x="0" y="66"/>
                      <a:pt x="0" y="73"/>
                    </a:cubicBezTo>
                    <a:cubicBezTo>
                      <a:pt x="0" y="114"/>
                      <a:pt x="33" y="146"/>
                      <a:pt x="73" y="146"/>
                    </a:cubicBezTo>
                    <a:cubicBezTo>
                      <a:pt x="114" y="146"/>
                      <a:pt x="147" y="114"/>
                      <a:pt x="147" y="73"/>
                    </a:cubicBezTo>
                    <a:cubicBezTo>
                      <a:pt x="147" y="33"/>
                      <a:pt x="114" y="0"/>
                      <a:pt x="7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7" name="Oval 54"/>
              <p:cNvSpPr>
                <a:spLocks noChangeArrowheads="1"/>
              </p:cNvSpPr>
              <p:nvPr/>
            </p:nvSpPr>
            <p:spPr bwMode="auto">
              <a:xfrm>
                <a:off x="1073150" y="1700213"/>
                <a:ext cx="246063" cy="242888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8" name="Oval 55"/>
              <p:cNvSpPr>
                <a:spLocks noChangeArrowheads="1"/>
              </p:cNvSpPr>
              <p:nvPr/>
            </p:nvSpPr>
            <p:spPr bwMode="auto">
              <a:xfrm>
                <a:off x="1095375" y="1722438"/>
                <a:ext cx="201613" cy="201613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9" name="Oval 56"/>
              <p:cNvSpPr>
                <a:spLocks noChangeArrowheads="1"/>
              </p:cNvSpPr>
              <p:nvPr/>
            </p:nvSpPr>
            <p:spPr bwMode="auto">
              <a:xfrm>
                <a:off x="1116013" y="1741488"/>
                <a:ext cx="160338" cy="160338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30" name="Oval 57"/>
              <p:cNvSpPr>
                <a:spLocks noChangeArrowheads="1"/>
              </p:cNvSpPr>
              <p:nvPr/>
            </p:nvSpPr>
            <p:spPr bwMode="auto">
              <a:xfrm>
                <a:off x="1138238" y="1763713"/>
                <a:ext cx="115888" cy="11747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31" name="Oval 58"/>
              <p:cNvSpPr>
                <a:spLocks noChangeArrowheads="1"/>
              </p:cNvSpPr>
              <p:nvPr/>
            </p:nvSpPr>
            <p:spPr bwMode="auto">
              <a:xfrm>
                <a:off x="1157288" y="1784350"/>
                <a:ext cx="77788" cy="74613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</p:grpSp>
      </p:grpSp>
      <p:grpSp>
        <p:nvGrpSpPr>
          <p:cNvPr id="68" name="Group 67"/>
          <p:cNvGrpSpPr/>
          <p:nvPr userDrawn="1"/>
        </p:nvGrpSpPr>
        <p:grpSpPr>
          <a:xfrm>
            <a:off x="300567" y="6288261"/>
            <a:ext cx="2945669" cy="323557"/>
            <a:chOff x="1277938" y="4549776"/>
            <a:chExt cx="6113463" cy="895350"/>
          </a:xfrm>
        </p:grpSpPr>
        <p:sp>
          <p:nvSpPr>
            <p:cNvPr id="69" name="Freeform 118"/>
            <p:cNvSpPr>
              <a:spLocks noEditPoints="1"/>
            </p:cNvSpPr>
            <p:nvPr/>
          </p:nvSpPr>
          <p:spPr bwMode="auto">
            <a:xfrm>
              <a:off x="1277938" y="4549776"/>
              <a:ext cx="1255713" cy="857250"/>
            </a:xfrm>
            <a:custGeom>
              <a:avLst/>
              <a:gdLst/>
              <a:ahLst/>
              <a:cxnLst>
                <a:cxn ang="0">
                  <a:pos x="85" y="103"/>
                </a:cxn>
                <a:cxn ang="0">
                  <a:pos x="78" y="148"/>
                </a:cxn>
                <a:cxn ang="0">
                  <a:pos x="78" y="148"/>
                </a:cxn>
                <a:cxn ang="0">
                  <a:pos x="47" y="159"/>
                </a:cxn>
                <a:cxn ang="0">
                  <a:pos x="16" y="172"/>
                </a:cxn>
                <a:cxn ang="0">
                  <a:pos x="15" y="203"/>
                </a:cxn>
                <a:cxn ang="0">
                  <a:pos x="14" y="205"/>
                </a:cxn>
                <a:cxn ang="0">
                  <a:pos x="52" y="266"/>
                </a:cxn>
                <a:cxn ang="0">
                  <a:pos x="157" y="256"/>
                </a:cxn>
                <a:cxn ang="0">
                  <a:pos x="158" y="256"/>
                </a:cxn>
                <a:cxn ang="0">
                  <a:pos x="158" y="256"/>
                </a:cxn>
                <a:cxn ang="0">
                  <a:pos x="264" y="242"/>
                </a:cxn>
                <a:cxn ang="0">
                  <a:pos x="313" y="173"/>
                </a:cxn>
                <a:cxn ang="0">
                  <a:pos x="316" y="172"/>
                </a:cxn>
                <a:cxn ang="0">
                  <a:pos x="339" y="171"/>
                </a:cxn>
                <a:cxn ang="0">
                  <a:pos x="384" y="151"/>
                </a:cxn>
                <a:cxn ang="0">
                  <a:pos x="385" y="120"/>
                </a:cxn>
                <a:cxn ang="0">
                  <a:pos x="387" y="115"/>
                </a:cxn>
                <a:cxn ang="0">
                  <a:pos x="343" y="56"/>
                </a:cxn>
                <a:cxn ang="0">
                  <a:pos x="282" y="58"/>
                </a:cxn>
                <a:cxn ang="0">
                  <a:pos x="280" y="58"/>
                </a:cxn>
                <a:cxn ang="0">
                  <a:pos x="85" y="103"/>
                </a:cxn>
                <a:cxn ang="0">
                  <a:pos x="87" y="189"/>
                </a:cxn>
                <a:cxn ang="0">
                  <a:pos x="88" y="193"/>
                </a:cxn>
                <a:cxn ang="0">
                  <a:pos x="93" y="194"/>
                </a:cxn>
                <a:cxn ang="0">
                  <a:pos x="92" y="201"/>
                </a:cxn>
                <a:cxn ang="0">
                  <a:pos x="96" y="206"/>
                </a:cxn>
                <a:cxn ang="0">
                  <a:pos x="113" y="227"/>
                </a:cxn>
                <a:cxn ang="0">
                  <a:pos x="98" y="227"/>
                </a:cxn>
                <a:cxn ang="0">
                  <a:pos x="58" y="216"/>
                </a:cxn>
                <a:cxn ang="0">
                  <a:pos x="58" y="215"/>
                </a:cxn>
                <a:cxn ang="0">
                  <a:pos x="83" y="195"/>
                </a:cxn>
                <a:cxn ang="0">
                  <a:pos x="87" y="189"/>
                </a:cxn>
                <a:cxn ang="0">
                  <a:pos x="308" y="97"/>
                </a:cxn>
                <a:cxn ang="0">
                  <a:pos x="308" y="96"/>
                </a:cxn>
                <a:cxn ang="0">
                  <a:pos x="342" y="108"/>
                </a:cxn>
                <a:cxn ang="0">
                  <a:pos x="341" y="108"/>
                </a:cxn>
                <a:cxn ang="0">
                  <a:pos x="317" y="128"/>
                </a:cxn>
                <a:cxn ang="0">
                  <a:pos x="316" y="127"/>
                </a:cxn>
                <a:cxn ang="0">
                  <a:pos x="308" y="97"/>
                </a:cxn>
              </a:cxnLst>
              <a:rect l="0" t="0" r="r" b="b"/>
              <a:pathLst>
                <a:path w="400" h="273">
                  <a:moveTo>
                    <a:pt x="85" y="103"/>
                  </a:moveTo>
                  <a:cubicBezTo>
                    <a:pt x="80" y="117"/>
                    <a:pt x="78" y="132"/>
                    <a:pt x="78" y="148"/>
                  </a:cubicBezTo>
                  <a:cubicBezTo>
                    <a:pt x="78" y="148"/>
                    <a:pt x="78" y="148"/>
                    <a:pt x="78" y="148"/>
                  </a:cubicBezTo>
                  <a:cubicBezTo>
                    <a:pt x="66" y="146"/>
                    <a:pt x="57" y="155"/>
                    <a:pt x="47" y="159"/>
                  </a:cubicBezTo>
                  <a:cubicBezTo>
                    <a:pt x="37" y="164"/>
                    <a:pt x="25" y="167"/>
                    <a:pt x="16" y="172"/>
                  </a:cubicBezTo>
                  <a:cubicBezTo>
                    <a:pt x="2" y="179"/>
                    <a:pt x="4" y="195"/>
                    <a:pt x="15" y="203"/>
                  </a:cubicBezTo>
                  <a:cubicBezTo>
                    <a:pt x="15" y="204"/>
                    <a:pt x="15" y="204"/>
                    <a:pt x="14" y="205"/>
                  </a:cubicBezTo>
                  <a:cubicBezTo>
                    <a:pt x="0" y="236"/>
                    <a:pt x="21" y="260"/>
                    <a:pt x="52" y="266"/>
                  </a:cubicBezTo>
                  <a:cubicBezTo>
                    <a:pt x="86" y="273"/>
                    <a:pt x="124" y="266"/>
                    <a:pt x="157" y="256"/>
                  </a:cubicBezTo>
                  <a:lnTo>
                    <a:pt x="158" y="256"/>
                  </a:lnTo>
                  <a:lnTo>
                    <a:pt x="158" y="256"/>
                  </a:lnTo>
                  <a:cubicBezTo>
                    <a:pt x="193" y="268"/>
                    <a:pt x="233" y="263"/>
                    <a:pt x="264" y="242"/>
                  </a:cubicBezTo>
                  <a:cubicBezTo>
                    <a:pt x="289" y="226"/>
                    <a:pt x="305" y="202"/>
                    <a:pt x="313" y="173"/>
                  </a:cubicBezTo>
                  <a:cubicBezTo>
                    <a:pt x="314" y="170"/>
                    <a:pt x="313" y="170"/>
                    <a:pt x="316" y="172"/>
                  </a:cubicBezTo>
                  <a:cubicBezTo>
                    <a:pt x="323" y="177"/>
                    <a:pt x="332" y="176"/>
                    <a:pt x="339" y="171"/>
                  </a:cubicBezTo>
                  <a:cubicBezTo>
                    <a:pt x="353" y="162"/>
                    <a:pt x="369" y="159"/>
                    <a:pt x="384" y="151"/>
                  </a:cubicBezTo>
                  <a:cubicBezTo>
                    <a:pt x="398" y="144"/>
                    <a:pt x="395" y="129"/>
                    <a:pt x="385" y="120"/>
                  </a:cubicBezTo>
                  <a:cubicBezTo>
                    <a:pt x="384" y="119"/>
                    <a:pt x="386" y="116"/>
                    <a:pt x="387" y="115"/>
                  </a:cubicBezTo>
                  <a:cubicBezTo>
                    <a:pt x="400" y="82"/>
                    <a:pt x="373" y="61"/>
                    <a:pt x="343" y="56"/>
                  </a:cubicBezTo>
                  <a:cubicBezTo>
                    <a:pt x="323" y="53"/>
                    <a:pt x="302" y="55"/>
                    <a:pt x="282" y="58"/>
                  </a:cubicBezTo>
                  <a:cubicBezTo>
                    <a:pt x="281" y="58"/>
                    <a:pt x="281" y="58"/>
                    <a:pt x="280" y="58"/>
                  </a:cubicBezTo>
                  <a:cubicBezTo>
                    <a:pt x="219" y="0"/>
                    <a:pt x="115" y="21"/>
                    <a:pt x="85" y="103"/>
                  </a:cubicBezTo>
                  <a:close/>
                  <a:moveTo>
                    <a:pt x="87" y="189"/>
                  </a:moveTo>
                  <a:cubicBezTo>
                    <a:pt x="88" y="188"/>
                    <a:pt x="87" y="192"/>
                    <a:pt x="88" y="193"/>
                  </a:cubicBezTo>
                  <a:cubicBezTo>
                    <a:pt x="90" y="194"/>
                    <a:pt x="93" y="193"/>
                    <a:pt x="93" y="194"/>
                  </a:cubicBezTo>
                  <a:cubicBezTo>
                    <a:pt x="94" y="196"/>
                    <a:pt x="92" y="199"/>
                    <a:pt x="92" y="201"/>
                  </a:cubicBezTo>
                  <a:cubicBezTo>
                    <a:pt x="93" y="203"/>
                    <a:pt x="95" y="204"/>
                    <a:pt x="96" y="206"/>
                  </a:cubicBezTo>
                  <a:cubicBezTo>
                    <a:pt x="100" y="213"/>
                    <a:pt x="112" y="217"/>
                    <a:pt x="113" y="227"/>
                  </a:cubicBezTo>
                  <a:cubicBezTo>
                    <a:pt x="114" y="232"/>
                    <a:pt x="103" y="227"/>
                    <a:pt x="98" y="227"/>
                  </a:cubicBezTo>
                  <a:cubicBezTo>
                    <a:pt x="89" y="227"/>
                    <a:pt x="62" y="227"/>
                    <a:pt x="58" y="216"/>
                  </a:cubicBezTo>
                  <a:cubicBezTo>
                    <a:pt x="57" y="215"/>
                    <a:pt x="58" y="215"/>
                    <a:pt x="58" y="215"/>
                  </a:cubicBezTo>
                  <a:cubicBezTo>
                    <a:pt x="72" y="217"/>
                    <a:pt x="78" y="206"/>
                    <a:pt x="83" y="195"/>
                  </a:cubicBezTo>
                  <a:cubicBezTo>
                    <a:pt x="84" y="193"/>
                    <a:pt x="84" y="190"/>
                    <a:pt x="87" y="189"/>
                  </a:cubicBezTo>
                  <a:close/>
                  <a:moveTo>
                    <a:pt x="308" y="97"/>
                  </a:moveTo>
                  <a:cubicBezTo>
                    <a:pt x="307" y="96"/>
                    <a:pt x="307" y="96"/>
                    <a:pt x="308" y="96"/>
                  </a:cubicBezTo>
                  <a:cubicBezTo>
                    <a:pt x="316" y="97"/>
                    <a:pt x="339" y="98"/>
                    <a:pt x="342" y="108"/>
                  </a:cubicBezTo>
                  <a:cubicBezTo>
                    <a:pt x="342" y="108"/>
                    <a:pt x="342" y="108"/>
                    <a:pt x="341" y="108"/>
                  </a:cubicBezTo>
                  <a:cubicBezTo>
                    <a:pt x="328" y="107"/>
                    <a:pt x="322" y="117"/>
                    <a:pt x="317" y="128"/>
                  </a:cubicBezTo>
                  <a:cubicBezTo>
                    <a:pt x="316" y="130"/>
                    <a:pt x="316" y="128"/>
                    <a:pt x="316" y="127"/>
                  </a:cubicBezTo>
                  <a:cubicBezTo>
                    <a:pt x="314" y="116"/>
                    <a:pt x="312" y="107"/>
                    <a:pt x="308" y="9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  <a:effectLst>
              <a:outerShdw blurRad="127000" dist="165100" dir="36000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0" name="Freeform 119"/>
            <p:cNvSpPr>
              <a:spLocks/>
            </p:cNvSpPr>
            <p:nvPr/>
          </p:nvSpPr>
          <p:spPr bwMode="auto">
            <a:xfrm>
              <a:off x="1341438" y="5060951"/>
              <a:ext cx="708025" cy="307975"/>
            </a:xfrm>
            <a:custGeom>
              <a:avLst/>
              <a:gdLst/>
              <a:ahLst/>
              <a:cxnLst>
                <a:cxn ang="0">
                  <a:pos x="169" y="61"/>
                </a:cxn>
                <a:cxn ang="0">
                  <a:pos x="23" y="58"/>
                </a:cxn>
                <a:cxn ang="0">
                  <a:pos x="48" y="9"/>
                </a:cxn>
                <a:cxn ang="0">
                  <a:pos x="42" y="20"/>
                </a:cxn>
                <a:cxn ang="0">
                  <a:pos x="36" y="29"/>
                </a:cxn>
                <a:cxn ang="0">
                  <a:pos x="35" y="33"/>
                </a:cxn>
                <a:cxn ang="0">
                  <a:pos x="39" y="37"/>
                </a:cxn>
                <a:cxn ang="0">
                  <a:pos x="43" y="36"/>
                </a:cxn>
                <a:cxn ang="0">
                  <a:pos x="46" y="32"/>
                </a:cxn>
                <a:cxn ang="0">
                  <a:pos x="47" y="31"/>
                </a:cxn>
                <a:cxn ang="0">
                  <a:pos x="48" y="28"/>
                </a:cxn>
                <a:cxn ang="0">
                  <a:pos x="49" y="26"/>
                </a:cxn>
                <a:cxn ang="0">
                  <a:pos x="54" y="17"/>
                </a:cxn>
                <a:cxn ang="0">
                  <a:pos x="59" y="9"/>
                </a:cxn>
                <a:cxn ang="0">
                  <a:pos x="59" y="6"/>
                </a:cxn>
                <a:cxn ang="0">
                  <a:pos x="57" y="3"/>
                </a:cxn>
                <a:cxn ang="0">
                  <a:pos x="54" y="0"/>
                </a:cxn>
                <a:cxn ang="0">
                  <a:pos x="49" y="2"/>
                </a:cxn>
                <a:cxn ang="0">
                  <a:pos x="19" y="16"/>
                </a:cxn>
                <a:cxn ang="0">
                  <a:pos x="13" y="18"/>
                </a:cxn>
                <a:cxn ang="0">
                  <a:pos x="4" y="22"/>
                </a:cxn>
                <a:cxn ang="0">
                  <a:pos x="3" y="22"/>
                </a:cxn>
                <a:cxn ang="0">
                  <a:pos x="1" y="25"/>
                </a:cxn>
                <a:cxn ang="0">
                  <a:pos x="4" y="28"/>
                </a:cxn>
                <a:cxn ang="0">
                  <a:pos x="8" y="31"/>
                </a:cxn>
                <a:cxn ang="0">
                  <a:pos x="12" y="29"/>
                </a:cxn>
                <a:cxn ang="0">
                  <a:pos x="21" y="22"/>
                </a:cxn>
                <a:cxn ang="0">
                  <a:pos x="37" y="13"/>
                </a:cxn>
                <a:cxn ang="0">
                  <a:pos x="45" y="9"/>
                </a:cxn>
                <a:cxn ang="0">
                  <a:pos x="6" y="69"/>
                </a:cxn>
                <a:cxn ang="0">
                  <a:pos x="152" y="72"/>
                </a:cxn>
                <a:cxn ang="0">
                  <a:pos x="226" y="34"/>
                </a:cxn>
                <a:cxn ang="0">
                  <a:pos x="169" y="61"/>
                </a:cxn>
              </a:cxnLst>
              <a:rect l="0" t="0" r="r" b="b"/>
              <a:pathLst>
                <a:path w="226" h="98">
                  <a:moveTo>
                    <a:pt x="169" y="61"/>
                  </a:moveTo>
                  <a:cubicBezTo>
                    <a:pt x="99" y="86"/>
                    <a:pt x="33" y="85"/>
                    <a:pt x="23" y="58"/>
                  </a:cubicBezTo>
                  <a:cubicBezTo>
                    <a:pt x="18" y="44"/>
                    <a:pt x="28" y="27"/>
                    <a:pt x="48" y="9"/>
                  </a:cubicBezTo>
                  <a:cubicBezTo>
                    <a:pt x="47" y="13"/>
                    <a:pt x="46" y="15"/>
                    <a:pt x="42" y="20"/>
                  </a:cubicBezTo>
                  <a:cubicBezTo>
                    <a:pt x="40" y="23"/>
                    <a:pt x="38" y="26"/>
                    <a:pt x="36" y="29"/>
                  </a:cubicBezTo>
                  <a:cubicBezTo>
                    <a:pt x="34" y="31"/>
                    <a:pt x="34" y="32"/>
                    <a:pt x="35" y="33"/>
                  </a:cubicBezTo>
                  <a:cubicBezTo>
                    <a:pt x="35" y="35"/>
                    <a:pt x="37" y="36"/>
                    <a:pt x="39" y="37"/>
                  </a:cubicBezTo>
                  <a:cubicBezTo>
                    <a:pt x="41" y="38"/>
                    <a:pt x="42" y="37"/>
                    <a:pt x="43" y="36"/>
                  </a:cubicBezTo>
                  <a:cubicBezTo>
                    <a:pt x="44" y="34"/>
                    <a:pt x="45" y="32"/>
                    <a:pt x="46" y="32"/>
                  </a:cubicBezTo>
                  <a:cubicBezTo>
                    <a:pt x="44" y="33"/>
                    <a:pt x="46" y="31"/>
                    <a:pt x="47" y="31"/>
                  </a:cubicBezTo>
                  <a:lnTo>
                    <a:pt x="48" y="28"/>
                  </a:lnTo>
                  <a:cubicBezTo>
                    <a:pt x="49" y="27"/>
                    <a:pt x="49" y="27"/>
                    <a:pt x="49" y="26"/>
                  </a:cubicBezTo>
                  <a:lnTo>
                    <a:pt x="54" y="17"/>
                  </a:lnTo>
                  <a:lnTo>
                    <a:pt x="59" y="9"/>
                  </a:lnTo>
                  <a:cubicBezTo>
                    <a:pt x="59" y="8"/>
                    <a:pt x="59" y="7"/>
                    <a:pt x="59" y="6"/>
                  </a:cubicBezTo>
                  <a:cubicBezTo>
                    <a:pt x="59" y="5"/>
                    <a:pt x="60" y="5"/>
                    <a:pt x="57" y="3"/>
                  </a:cubicBezTo>
                  <a:cubicBezTo>
                    <a:pt x="55" y="1"/>
                    <a:pt x="56" y="0"/>
                    <a:pt x="54" y="0"/>
                  </a:cubicBezTo>
                  <a:cubicBezTo>
                    <a:pt x="52" y="0"/>
                    <a:pt x="51" y="0"/>
                    <a:pt x="49" y="2"/>
                  </a:cubicBezTo>
                  <a:cubicBezTo>
                    <a:pt x="44" y="6"/>
                    <a:pt x="29" y="12"/>
                    <a:pt x="19" y="16"/>
                  </a:cubicBezTo>
                  <a:cubicBezTo>
                    <a:pt x="17" y="17"/>
                    <a:pt x="15" y="17"/>
                    <a:pt x="13" y="18"/>
                  </a:cubicBezTo>
                  <a:cubicBezTo>
                    <a:pt x="7" y="21"/>
                    <a:pt x="5" y="21"/>
                    <a:pt x="4" y="22"/>
                  </a:cubicBezTo>
                  <a:lnTo>
                    <a:pt x="3" y="22"/>
                  </a:lnTo>
                  <a:cubicBezTo>
                    <a:pt x="1" y="23"/>
                    <a:pt x="1" y="23"/>
                    <a:pt x="1" y="25"/>
                  </a:cubicBezTo>
                  <a:cubicBezTo>
                    <a:pt x="2" y="26"/>
                    <a:pt x="3" y="27"/>
                    <a:pt x="4" y="28"/>
                  </a:cubicBezTo>
                  <a:cubicBezTo>
                    <a:pt x="6" y="30"/>
                    <a:pt x="7" y="31"/>
                    <a:pt x="8" y="31"/>
                  </a:cubicBezTo>
                  <a:cubicBezTo>
                    <a:pt x="9" y="31"/>
                    <a:pt x="11" y="31"/>
                    <a:pt x="12" y="29"/>
                  </a:cubicBezTo>
                  <a:lnTo>
                    <a:pt x="21" y="22"/>
                  </a:lnTo>
                  <a:cubicBezTo>
                    <a:pt x="24" y="20"/>
                    <a:pt x="32" y="15"/>
                    <a:pt x="37" y="13"/>
                  </a:cubicBezTo>
                  <a:cubicBezTo>
                    <a:pt x="41" y="11"/>
                    <a:pt x="43" y="10"/>
                    <a:pt x="45" y="9"/>
                  </a:cubicBezTo>
                  <a:cubicBezTo>
                    <a:pt x="16" y="30"/>
                    <a:pt x="0" y="53"/>
                    <a:pt x="6" y="69"/>
                  </a:cubicBezTo>
                  <a:cubicBezTo>
                    <a:pt x="16" y="97"/>
                    <a:pt x="82" y="98"/>
                    <a:pt x="152" y="72"/>
                  </a:cubicBezTo>
                  <a:cubicBezTo>
                    <a:pt x="181" y="61"/>
                    <a:pt x="207" y="48"/>
                    <a:pt x="226" y="34"/>
                  </a:cubicBezTo>
                  <a:cubicBezTo>
                    <a:pt x="210" y="44"/>
                    <a:pt x="190" y="53"/>
                    <a:pt x="169" y="61"/>
                  </a:cubicBezTo>
                  <a:close/>
                </a:path>
              </a:pathLst>
            </a:custGeom>
            <a:solidFill>
              <a:srgbClr val="658BB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1" name="Freeform 120"/>
            <p:cNvSpPr>
              <a:spLocks/>
            </p:cNvSpPr>
            <p:nvPr/>
          </p:nvSpPr>
          <p:spPr bwMode="auto">
            <a:xfrm>
              <a:off x="1762126" y="4743451"/>
              <a:ext cx="708025" cy="311150"/>
            </a:xfrm>
            <a:custGeom>
              <a:avLst/>
              <a:gdLst/>
              <a:ahLst/>
              <a:cxnLst>
                <a:cxn ang="0">
                  <a:pos x="225" y="74"/>
                </a:cxn>
                <a:cxn ang="0">
                  <a:pos x="222" y="70"/>
                </a:cxn>
                <a:cxn ang="0">
                  <a:pos x="218" y="67"/>
                </a:cxn>
                <a:cxn ang="0">
                  <a:pos x="213" y="69"/>
                </a:cxn>
                <a:cxn ang="0">
                  <a:pos x="205" y="76"/>
                </a:cxn>
                <a:cxn ang="0">
                  <a:pos x="188" y="86"/>
                </a:cxn>
                <a:cxn ang="0">
                  <a:pos x="180" y="89"/>
                </a:cxn>
                <a:cxn ang="0">
                  <a:pos x="220" y="29"/>
                </a:cxn>
                <a:cxn ang="0">
                  <a:pos x="73" y="26"/>
                </a:cxn>
                <a:cxn ang="0">
                  <a:pos x="0" y="65"/>
                </a:cxn>
                <a:cxn ang="0">
                  <a:pos x="56" y="38"/>
                </a:cxn>
                <a:cxn ang="0">
                  <a:pos x="203" y="40"/>
                </a:cxn>
                <a:cxn ang="0">
                  <a:pos x="178" y="89"/>
                </a:cxn>
                <a:cxn ang="0">
                  <a:pos x="183" y="78"/>
                </a:cxn>
                <a:cxn ang="0">
                  <a:pos x="190" y="69"/>
                </a:cxn>
                <a:cxn ang="0">
                  <a:pos x="191" y="65"/>
                </a:cxn>
                <a:cxn ang="0">
                  <a:pos x="186" y="61"/>
                </a:cxn>
                <a:cxn ang="0">
                  <a:pos x="182" y="63"/>
                </a:cxn>
                <a:cxn ang="0">
                  <a:pos x="180" y="66"/>
                </a:cxn>
                <a:cxn ang="0">
                  <a:pos x="179" y="67"/>
                </a:cxn>
                <a:cxn ang="0">
                  <a:pos x="178" y="70"/>
                </a:cxn>
                <a:cxn ang="0">
                  <a:pos x="177" y="72"/>
                </a:cxn>
                <a:cxn ang="0">
                  <a:pos x="172" y="81"/>
                </a:cxn>
                <a:cxn ang="0">
                  <a:pos x="167" y="90"/>
                </a:cxn>
                <a:cxn ang="0">
                  <a:pos x="166" y="92"/>
                </a:cxn>
                <a:cxn ang="0">
                  <a:pos x="168" y="95"/>
                </a:cxn>
                <a:cxn ang="0">
                  <a:pos x="172" y="98"/>
                </a:cxn>
                <a:cxn ang="0">
                  <a:pos x="177" y="96"/>
                </a:cxn>
                <a:cxn ang="0">
                  <a:pos x="206" y="82"/>
                </a:cxn>
                <a:cxn ang="0">
                  <a:pos x="212" y="80"/>
                </a:cxn>
                <a:cxn ang="0">
                  <a:pos x="222" y="77"/>
                </a:cxn>
                <a:cxn ang="0">
                  <a:pos x="223" y="76"/>
                </a:cxn>
                <a:cxn ang="0">
                  <a:pos x="225" y="74"/>
                </a:cxn>
              </a:cxnLst>
              <a:rect l="0" t="0" r="r" b="b"/>
              <a:pathLst>
                <a:path w="226" h="99">
                  <a:moveTo>
                    <a:pt x="225" y="74"/>
                  </a:moveTo>
                  <a:cubicBezTo>
                    <a:pt x="224" y="72"/>
                    <a:pt x="223" y="71"/>
                    <a:pt x="222" y="70"/>
                  </a:cubicBezTo>
                  <a:cubicBezTo>
                    <a:pt x="220" y="68"/>
                    <a:pt x="219" y="67"/>
                    <a:pt x="218" y="67"/>
                  </a:cubicBezTo>
                  <a:cubicBezTo>
                    <a:pt x="217" y="67"/>
                    <a:pt x="215" y="68"/>
                    <a:pt x="213" y="69"/>
                  </a:cubicBezTo>
                  <a:lnTo>
                    <a:pt x="205" y="76"/>
                  </a:lnTo>
                  <a:cubicBezTo>
                    <a:pt x="201" y="78"/>
                    <a:pt x="193" y="83"/>
                    <a:pt x="188" y="86"/>
                  </a:cubicBezTo>
                  <a:cubicBezTo>
                    <a:pt x="185" y="87"/>
                    <a:pt x="183" y="88"/>
                    <a:pt x="180" y="89"/>
                  </a:cubicBezTo>
                  <a:cubicBezTo>
                    <a:pt x="210" y="68"/>
                    <a:pt x="226" y="45"/>
                    <a:pt x="220" y="29"/>
                  </a:cubicBezTo>
                  <a:cubicBezTo>
                    <a:pt x="209" y="1"/>
                    <a:pt x="144" y="0"/>
                    <a:pt x="73" y="26"/>
                  </a:cubicBezTo>
                  <a:cubicBezTo>
                    <a:pt x="44" y="37"/>
                    <a:pt x="19" y="50"/>
                    <a:pt x="0" y="65"/>
                  </a:cubicBezTo>
                  <a:cubicBezTo>
                    <a:pt x="16" y="55"/>
                    <a:pt x="35" y="45"/>
                    <a:pt x="56" y="38"/>
                  </a:cubicBezTo>
                  <a:cubicBezTo>
                    <a:pt x="127" y="12"/>
                    <a:pt x="192" y="13"/>
                    <a:pt x="203" y="40"/>
                  </a:cubicBezTo>
                  <a:cubicBezTo>
                    <a:pt x="208" y="54"/>
                    <a:pt x="198" y="72"/>
                    <a:pt x="178" y="89"/>
                  </a:cubicBezTo>
                  <a:cubicBezTo>
                    <a:pt x="179" y="85"/>
                    <a:pt x="180" y="83"/>
                    <a:pt x="183" y="78"/>
                  </a:cubicBezTo>
                  <a:cubicBezTo>
                    <a:pt x="186" y="75"/>
                    <a:pt x="188" y="72"/>
                    <a:pt x="190" y="69"/>
                  </a:cubicBezTo>
                  <a:cubicBezTo>
                    <a:pt x="191" y="67"/>
                    <a:pt x="192" y="66"/>
                    <a:pt x="191" y="65"/>
                  </a:cubicBezTo>
                  <a:cubicBezTo>
                    <a:pt x="191" y="63"/>
                    <a:pt x="189" y="62"/>
                    <a:pt x="186" y="61"/>
                  </a:cubicBezTo>
                  <a:cubicBezTo>
                    <a:pt x="185" y="61"/>
                    <a:pt x="184" y="61"/>
                    <a:pt x="182" y="63"/>
                  </a:cubicBezTo>
                  <a:cubicBezTo>
                    <a:pt x="182" y="64"/>
                    <a:pt x="180" y="66"/>
                    <a:pt x="180" y="66"/>
                  </a:cubicBezTo>
                  <a:cubicBezTo>
                    <a:pt x="181" y="65"/>
                    <a:pt x="180" y="67"/>
                    <a:pt x="179" y="67"/>
                  </a:cubicBezTo>
                  <a:lnTo>
                    <a:pt x="178" y="70"/>
                  </a:lnTo>
                  <a:cubicBezTo>
                    <a:pt x="177" y="71"/>
                    <a:pt x="177" y="72"/>
                    <a:pt x="177" y="72"/>
                  </a:cubicBezTo>
                  <a:lnTo>
                    <a:pt x="172" y="81"/>
                  </a:lnTo>
                  <a:lnTo>
                    <a:pt x="167" y="90"/>
                  </a:lnTo>
                  <a:cubicBezTo>
                    <a:pt x="166" y="90"/>
                    <a:pt x="166" y="91"/>
                    <a:pt x="166" y="92"/>
                  </a:cubicBezTo>
                  <a:cubicBezTo>
                    <a:pt x="167" y="93"/>
                    <a:pt x="166" y="93"/>
                    <a:pt x="168" y="95"/>
                  </a:cubicBezTo>
                  <a:cubicBezTo>
                    <a:pt x="171" y="97"/>
                    <a:pt x="170" y="98"/>
                    <a:pt x="172" y="98"/>
                  </a:cubicBezTo>
                  <a:cubicBezTo>
                    <a:pt x="174" y="99"/>
                    <a:pt x="175" y="98"/>
                    <a:pt x="177" y="96"/>
                  </a:cubicBezTo>
                  <a:cubicBezTo>
                    <a:pt x="182" y="93"/>
                    <a:pt x="197" y="86"/>
                    <a:pt x="206" y="82"/>
                  </a:cubicBezTo>
                  <a:cubicBezTo>
                    <a:pt x="208" y="82"/>
                    <a:pt x="210" y="81"/>
                    <a:pt x="212" y="80"/>
                  </a:cubicBezTo>
                  <a:cubicBezTo>
                    <a:pt x="219" y="78"/>
                    <a:pt x="221" y="77"/>
                    <a:pt x="222" y="77"/>
                  </a:cubicBezTo>
                  <a:lnTo>
                    <a:pt x="223" y="76"/>
                  </a:lnTo>
                  <a:cubicBezTo>
                    <a:pt x="224" y="75"/>
                    <a:pt x="225" y="75"/>
                    <a:pt x="225" y="74"/>
                  </a:cubicBezTo>
                  <a:close/>
                </a:path>
              </a:pathLst>
            </a:custGeom>
            <a:solidFill>
              <a:srgbClr val="658BB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2" name="Freeform 121"/>
            <p:cNvSpPr>
              <a:spLocks/>
            </p:cNvSpPr>
            <p:nvPr/>
          </p:nvSpPr>
          <p:spPr bwMode="auto">
            <a:xfrm>
              <a:off x="1570038" y="4675188"/>
              <a:ext cx="655638" cy="649288"/>
            </a:xfrm>
            <a:custGeom>
              <a:avLst/>
              <a:gdLst/>
              <a:ahLst/>
              <a:cxnLst>
                <a:cxn ang="0">
                  <a:pos x="105" y="0"/>
                </a:cxn>
                <a:cxn ang="0">
                  <a:pos x="0" y="104"/>
                </a:cxn>
                <a:cxn ang="0">
                  <a:pos x="7" y="140"/>
                </a:cxn>
                <a:cxn ang="0">
                  <a:pos x="118" y="121"/>
                </a:cxn>
                <a:cxn ang="0">
                  <a:pos x="15" y="157"/>
                </a:cxn>
                <a:cxn ang="0">
                  <a:pos x="15" y="158"/>
                </a:cxn>
                <a:cxn ang="0">
                  <a:pos x="144" y="122"/>
                </a:cxn>
                <a:cxn ang="0">
                  <a:pos x="34" y="179"/>
                </a:cxn>
                <a:cxn ang="0">
                  <a:pos x="170" y="121"/>
                </a:cxn>
                <a:cxn ang="0">
                  <a:pos x="55" y="195"/>
                </a:cxn>
                <a:cxn ang="0">
                  <a:pos x="105" y="207"/>
                </a:cxn>
                <a:cxn ang="0">
                  <a:pos x="209" y="104"/>
                </a:cxn>
                <a:cxn ang="0">
                  <a:pos x="105" y="0"/>
                </a:cxn>
              </a:cxnLst>
              <a:rect l="0" t="0" r="r" b="b"/>
              <a:pathLst>
                <a:path w="209" h="207">
                  <a:moveTo>
                    <a:pt x="105" y="0"/>
                  </a:moveTo>
                  <a:cubicBezTo>
                    <a:pt x="47" y="0"/>
                    <a:pt x="0" y="46"/>
                    <a:pt x="0" y="104"/>
                  </a:cubicBezTo>
                  <a:cubicBezTo>
                    <a:pt x="0" y="116"/>
                    <a:pt x="3" y="129"/>
                    <a:pt x="7" y="140"/>
                  </a:cubicBezTo>
                  <a:cubicBezTo>
                    <a:pt x="60" y="157"/>
                    <a:pt x="118" y="121"/>
                    <a:pt x="118" y="121"/>
                  </a:cubicBezTo>
                  <a:cubicBezTo>
                    <a:pt x="67" y="163"/>
                    <a:pt x="23" y="159"/>
                    <a:pt x="15" y="157"/>
                  </a:cubicBezTo>
                  <a:cubicBezTo>
                    <a:pt x="15" y="157"/>
                    <a:pt x="15" y="158"/>
                    <a:pt x="15" y="158"/>
                  </a:cubicBezTo>
                  <a:cubicBezTo>
                    <a:pt x="72" y="177"/>
                    <a:pt x="144" y="122"/>
                    <a:pt x="144" y="122"/>
                  </a:cubicBezTo>
                  <a:cubicBezTo>
                    <a:pt x="100" y="174"/>
                    <a:pt x="45" y="178"/>
                    <a:pt x="34" y="179"/>
                  </a:cubicBezTo>
                  <a:cubicBezTo>
                    <a:pt x="109" y="184"/>
                    <a:pt x="170" y="121"/>
                    <a:pt x="170" y="121"/>
                  </a:cubicBezTo>
                  <a:cubicBezTo>
                    <a:pt x="127" y="183"/>
                    <a:pt x="63" y="194"/>
                    <a:pt x="55" y="195"/>
                  </a:cubicBezTo>
                  <a:cubicBezTo>
                    <a:pt x="70" y="203"/>
                    <a:pt x="87" y="207"/>
                    <a:pt x="105" y="207"/>
                  </a:cubicBezTo>
                  <a:cubicBezTo>
                    <a:pt x="162" y="207"/>
                    <a:pt x="209" y="161"/>
                    <a:pt x="209" y="104"/>
                  </a:cubicBezTo>
                  <a:cubicBezTo>
                    <a:pt x="209" y="46"/>
                    <a:pt x="162" y="0"/>
                    <a:pt x="105" y="0"/>
                  </a:cubicBezTo>
                  <a:close/>
                </a:path>
              </a:pathLst>
            </a:custGeom>
            <a:solidFill>
              <a:srgbClr val="005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3" name="Freeform 122"/>
            <p:cNvSpPr>
              <a:spLocks noEditPoints="1"/>
            </p:cNvSpPr>
            <p:nvPr/>
          </p:nvSpPr>
          <p:spPr bwMode="auto">
            <a:xfrm>
              <a:off x="2520951" y="4810126"/>
              <a:ext cx="4870450" cy="635000"/>
            </a:xfrm>
            <a:custGeom>
              <a:avLst/>
              <a:gdLst/>
              <a:ahLst/>
              <a:cxnLst>
                <a:cxn ang="0">
                  <a:pos x="190" y="29"/>
                </a:cxn>
                <a:cxn ang="0">
                  <a:pos x="358" y="44"/>
                </a:cxn>
                <a:cxn ang="0">
                  <a:pos x="473" y="4"/>
                </a:cxn>
                <a:cxn ang="0">
                  <a:pos x="561" y="17"/>
                </a:cxn>
                <a:cxn ang="0">
                  <a:pos x="724" y="16"/>
                </a:cxn>
                <a:cxn ang="0">
                  <a:pos x="854" y="75"/>
                </a:cxn>
                <a:cxn ang="0">
                  <a:pos x="928" y="28"/>
                </a:cxn>
                <a:cxn ang="0">
                  <a:pos x="794" y="120"/>
                </a:cxn>
                <a:cxn ang="0">
                  <a:pos x="722" y="188"/>
                </a:cxn>
                <a:cxn ang="0">
                  <a:pos x="564" y="192"/>
                </a:cxn>
                <a:cxn ang="0">
                  <a:pos x="490" y="199"/>
                </a:cxn>
                <a:cxn ang="0">
                  <a:pos x="334" y="197"/>
                </a:cxn>
                <a:cxn ang="0">
                  <a:pos x="183" y="197"/>
                </a:cxn>
                <a:cxn ang="0">
                  <a:pos x="88" y="177"/>
                </a:cxn>
                <a:cxn ang="0">
                  <a:pos x="0" y="31"/>
                </a:cxn>
                <a:cxn ang="0">
                  <a:pos x="190" y="154"/>
                </a:cxn>
                <a:cxn ang="0">
                  <a:pos x="88" y="85"/>
                </a:cxn>
                <a:cxn ang="0">
                  <a:pos x="88" y="85"/>
                </a:cxn>
                <a:cxn ang="0">
                  <a:pos x="335" y="140"/>
                </a:cxn>
                <a:cxn ang="0">
                  <a:pos x="341" y="141"/>
                </a:cxn>
                <a:cxn ang="0">
                  <a:pos x="345" y="142"/>
                </a:cxn>
                <a:cxn ang="0">
                  <a:pos x="340" y="128"/>
                </a:cxn>
                <a:cxn ang="0">
                  <a:pos x="334" y="126"/>
                </a:cxn>
                <a:cxn ang="0">
                  <a:pos x="326" y="128"/>
                </a:cxn>
                <a:cxn ang="0">
                  <a:pos x="321" y="128"/>
                </a:cxn>
                <a:cxn ang="0">
                  <a:pos x="333" y="64"/>
                </a:cxn>
                <a:cxn ang="0">
                  <a:pos x="340" y="79"/>
                </a:cxn>
                <a:cxn ang="0">
                  <a:pos x="557" y="96"/>
                </a:cxn>
                <a:cxn ang="0">
                  <a:pos x="542" y="80"/>
                </a:cxn>
                <a:cxn ang="0">
                  <a:pos x="437" y="71"/>
                </a:cxn>
                <a:cxn ang="0">
                  <a:pos x="473" y="142"/>
                </a:cxn>
                <a:cxn ang="0">
                  <a:pos x="461" y="80"/>
                </a:cxn>
                <a:cxn ang="0">
                  <a:pos x="701" y="140"/>
                </a:cxn>
                <a:cxn ang="0">
                  <a:pos x="719" y="58"/>
                </a:cxn>
                <a:cxn ang="0">
                  <a:pos x="688" y="72"/>
                </a:cxn>
                <a:cxn ang="0">
                  <a:pos x="646" y="128"/>
                </a:cxn>
                <a:cxn ang="0">
                  <a:pos x="1084" y="141"/>
                </a:cxn>
                <a:cxn ang="0">
                  <a:pos x="1087" y="65"/>
                </a:cxn>
                <a:cxn ang="0">
                  <a:pos x="1020" y="72"/>
                </a:cxn>
                <a:cxn ang="0">
                  <a:pos x="1061" y="128"/>
                </a:cxn>
                <a:cxn ang="0">
                  <a:pos x="1074" y="8"/>
                </a:cxn>
                <a:cxn ang="0">
                  <a:pos x="1265" y="41"/>
                </a:cxn>
                <a:cxn ang="0">
                  <a:pos x="1269" y="26"/>
                </a:cxn>
                <a:cxn ang="0">
                  <a:pos x="1359" y="45"/>
                </a:cxn>
                <a:cxn ang="0">
                  <a:pos x="1503" y="83"/>
                </a:cxn>
                <a:cxn ang="0">
                  <a:pos x="1359" y="167"/>
                </a:cxn>
                <a:cxn ang="0">
                  <a:pos x="1293" y="197"/>
                </a:cxn>
                <a:cxn ang="0">
                  <a:pos x="1183" y="201"/>
                </a:cxn>
                <a:cxn ang="0">
                  <a:pos x="955" y="197"/>
                </a:cxn>
                <a:cxn ang="0">
                  <a:pos x="1191" y="65"/>
                </a:cxn>
                <a:cxn ang="0">
                  <a:pos x="1163" y="132"/>
                </a:cxn>
                <a:cxn ang="0">
                  <a:pos x="1163" y="132"/>
                </a:cxn>
                <a:cxn ang="0">
                  <a:pos x="1388" y="114"/>
                </a:cxn>
                <a:cxn ang="0">
                  <a:pos x="1460" y="66"/>
                </a:cxn>
                <a:cxn ang="0">
                  <a:pos x="1460" y="66"/>
                </a:cxn>
                <a:cxn ang="0">
                  <a:pos x="1453" y="142"/>
                </a:cxn>
              </a:cxnLst>
              <a:rect l="0" t="0" r="r" b="b"/>
              <a:pathLst>
                <a:path w="1552" h="202">
                  <a:moveTo>
                    <a:pt x="189" y="51"/>
                  </a:moveTo>
                  <a:lnTo>
                    <a:pt x="190" y="57"/>
                  </a:lnTo>
                  <a:lnTo>
                    <a:pt x="190" y="57"/>
                  </a:lnTo>
                  <a:cubicBezTo>
                    <a:pt x="190" y="47"/>
                    <a:pt x="190" y="38"/>
                    <a:pt x="190" y="29"/>
                  </a:cubicBezTo>
                  <a:cubicBezTo>
                    <a:pt x="190" y="15"/>
                    <a:pt x="202" y="8"/>
                    <a:pt x="215" y="8"/>
                  </a:cubicBezTo>
                  <a:cubicBezTo>
                    <a:pt x="254" y="8"/>
                    <a:pt x="294" y="8"/>
                    <a:pt x="333" y="8"/>
                  </a:cubicBezTo>
                  <a:cubicBezTo>
                    <a:pt x="346" y="8"/>
                    <a:pt x="358" y="13"/>
                    <a:pt x="358" y="28"/>
                  </a:cubicBezTo>
                  <a:lnTo>
                    <a:pt x="358" y="44"/>
                  </a:lnTo>
                  <a:lnTo>
                    <a:pt x="358" y="45"/>
                  </a:lnTo>
                  <a:lnTo>
                    <a:pt x="360" y="43"/>
                  </a:lnTo>
                  <a:lnTo>
                    <a:pt x="364" y="39"/>
                  </a:lnTo>
                  <a:cubicBezTo>
                    <a:pt x="393" y="11"/>
                    <a:pt x="433" y="2"/>
                    <a:pt x="473" y="4"/>
                  </a:cubicBezTo>
                  <a:cubicBezTo>
                    <a:pt x="502" y="6"/>
                    <a:pt x="542" y="14"/>
                    <a:pt x="556" y="43"/>
                  </a:cubicBezTo>
                  <a:lnTo>
                    <a:pt x="557" y="46"/>
                  </a:lnTo>
                  <a:lnTo>
                    <a:pt x="557" y="48"/>
                  </a:lnTo>
                  <a:cubicBezTo>
                    <a:pt x="557" y="38"/>
                    <a:pt x="555" y="25"/>
                    <a:pt x="561" y="17"/>
                  </a:cubicBezTo>
                  <a:cubicBezTo>
                    <a:pt x="566" y="10"/>
                    <a:pt x="574" y="8"/>
                    <a:pt x="582" y="8"/>
                  </a:cubicBezTo>
                  <a:cubicBezTo>
                    <a:pt x="621" y="8"/>
                    <a:pt x="661" y="8"/>
                    <a:pt x="700" y="8"/>
                  </a:cubicBezTo>
                  <a:cubicBezTo>
                    <a:pt x="709" y="8"/>
                    <a:pt x="716" y="9"/>
                    <a:pt x="722" y="17"/>
                  </a:cubicBezTo>
                  <a:cubicBezTo>
                    <a:pt x="723" y="18"/>
                    <a:pt x="723" y="17"/>
                    <a:pt x="724" y="16"/>
                  </a:cubicBezTo>
                  <a:cubicBezTo>
                    <a:pt x="729" y="10"/>
                    <a:pt x="736" y="8"/>
                    <a:pt x="743" y="8"/>
                  </a:cubicBezTo>
                  <a:cubicBezTo>
                    <a:pt x="754" y="8"/>
                    <a:pt x="765" y="8"/>
                    <a:pt x="775" y="8"/>
                  </a:cubicBezTo>
                  <a:cubicBezTo>
                    <a:pt x="785" y="8"/>
                    <a:pt x="793" y="11"/>
                    <a:pt x="799" y="18"/>
                  </a:cubicBezTo>
                  <a:lnTo>
                    <a:pt x="854" y="75"/>
                  </a:lnTo>
                  <a:cubicBezTo>
                    <a:pt x="854" y="60"/>
                    <a:pt x="854" y="44"/>
                    <a:pt x="854" y="28"/>
                  </a:cubicBezTo>
                  <a:cubicBezTo>
                    <a:pt x="854" y="15"/>
                    <a:pt x="865" y="8"/>
                    <a:pt x="877" y="8"/>
                  </a:cubicBezTo>
                  <a:cubicBezTo>
                    <a:pt x="887" y="8"/>
                    <a:pt x="897" y="8"/>
                    <a:pt x="906" y="8"/>
                  </a:cubicBezTo>
                  <a:cubicBezTo>
                    <a:pt x="919" y="8"/>
                    <a:pt x="928" y="16"/>
                    <a:pt x="928" y="28"/>
                  </a:cubicBezTo>
                  <a:cubicBezTo>
                    <a:pt x="928" y="78"/>
                    <a:pt x="928" y="127"/>
                    <a:pt x="928" y="177"/>
                  </a:cubicBezTo>
                  <a:cubicBezTo>
                    <a:pt x="928" y="191"/>
                    <a:pt x="918" y="197"/>
                    <a:pt x="905" y="197"/>
                  </a:cubicBezTo>
                  <a:cubicBezTo>
                    <a:pt x="889" y="197"/>
                    <a:pt x="871" y="201"/>
                    <a:pt x="859" y="188"/>
                  </a:cubicBezTo>
                  <a:lnTo>
                    <a:pt x="794" y="120"/>
                  </a:lnTo>
                  <a:cubicBezTo>
                    <a:pt x="794" y="139"/>
                    <a:pt x="794" y="158"/>
                    <a:pt x="794" y="177"/>
                  </a:cubicBezTo>
                  <a:cubicBezTo>
                    <a:pt x="794" y="190"/>
                    <a:pt x="783" y="197"/>
                    <a:pt x="770" y="197"/>
                  </a:cubicBezTo>
                  <a:cubicBezTo>
                    <a:pt x="761" y="197"/>
                    <a:pt x="752" y="197"/>
                    <a:pt x="743" y="197"/>
                  </a:cubicBezTo>
                  <a:cubicBezTo>
                    <a:pt x="734" y="197"/>
                    <a:pt x="727" y="195"/>
                    <a:pt x="722" y="188"/>
                  </a:cubicBezTo>
                  <a:cubicBezTo>
                    <a:pt x="721" y="187"/>
                    <a:pt x="721" y="189"/>
                    <a:pt x="720" y="190"/>
                  </a:cubicBezTo>
                  <a:cubicBezTo>
                    <a:pt x="715" y="196"/>
                    <a:pt x="708" y="197"/>
                    <a:pt x="700" y="197"/>
                  </a:cubicBezTo>
                  <a:cubicBezTo>
                    <a:pt x="661" y="197"/>
                    <a:pt x="621" y="197"/>
                    <a:pt x="582" y="197"/>
                  </a:cubicBezTo>
                  <a:cubicBezTo>
                    <a:pt x="575" y="197"/>
                    <a:pt x="569" y="196"/>
                    <a:pt x="564" y="192"/>
                  </a:cubicBezTo>
                  <a:cubicBezTo>
                    <a:pt x="555" y="184"/>
                    <a:pt x="557" y="171"/>
                    <a:pt x="557" y="161"/>
                  </a:cubicBezTo>
                  <a:lnTo>
                    <a:pt x="557" y="162"/>
                  </a:lnTo>
                  <a:lnTo>
                    <a:pt x="557" y="164"/>
                  </a:lnTo>
                  <a:cubicBezTo>
                    <a:pt x="550" y="188"/>
                    <a:pt x="511" y="198"/>
                    <a:pt x="490" y="199"/>
                  </a:cubicBezTo>
                  <a:cubicBezTo>
                    <a:pt x="446" y="202"/>
                    <a:pt x="392" y="199"/>
                    <a:pt x="360" y="164"/>
                  </a:cubicBezTo>
                  <a:lnTo>
                    <a:pt x="358" y="162"/>
                  </a:lnTo>
                  <a:cubicBezTo>
                    <a:pt x="358" y="170"/>
                    <a:pt x="359" y="180"/>
                    <a:pt x="355" y="187"/>
                  </a:cubicBezTo>
                  <a:cubicBezTo>
                    <a:pt x="350" y="195"/>
                    <a:pt x="342" y="197"/>
                    <a:pt x="334" y="197"/>
                  </a:cubicBezTo>
                  <a:cubicBezTo>
                    <a:pt x="294" y="197"/>
                    <a:pt x="254" y="197"/>
                    <a:pt x="215" y="197"/>
                  </a:cubicBezTo>
                  <a:cubicBezTo>
                    <a:pt x="209" y="197"/>
                    <a:pt x="204" y="197"/>
                    <a:pt x="199" y="194"/>
                  </a:cubicBezTo>
                  <a:cubicBezTo>
                    <a:pt x="198" y="193"/>
                    <a:pt x="199" y="193"/>
                    <a:pt x="198" y="193"/>
                  </a:cubicBezTo>
                  <a:cubicBezTo>
                    <a:pt x="193" y="196"/>
                    <a:pt x="188" y="197"/>
                    <a:pt x="183" y="197"/>
                  </a:cubicBezTo>
                  <a:cubicBezTo>
                    <a:pt x="168" y="197"/>
                    <a:pt x="153" y="197"/>
                    <a:pt x="138" y="197"/>
                  </a:cubicBezTo>
                  <a:cubicBezTo>
                    <a:pt x="128" y="197"/>
                    <a:pt x="120" y="195"/>
                    <a:pt x="113" y="186"/>
                  </a:cubicBezTo>
                  <a:lnTo>
                    <a:pt x="88" y="152"/>
                  </a:lnTo>
                  <a:cubicBezTo>
                    <a:pt x="88" y="160"/>
                    <a:pt x="88" y="169"/>
                    <a:pt x="88" y="177"/>
                  </a:cubicBezTo>
                  <a:cubicBezTo>
                    <a:pt x="88" y="191"/>
                    <a:pt x="76" y="197"/>
                    <a:pt x="63" y="197"/>
                  </a:cubicBezTo>
                  <a:cubicBezTo>
                    <a:pt x="50" y="197"/>
                    <a:pt x="37" y="197"/>
                    <a:pt x="23" y="197"/>
                  </a:cubicBezTo>
                  <a:cubicBezTo>
                    <a:pt x="11" y="197"/>
                    <a:pt x="0" y="191"/>
                    <a:pt x="0" y="178"/>
                  </a:cubicBezTo>
                  <a:cubicBezTo>
                    <a:pt x="0" y="129"/>
                    <a:pt x="0" y="80"/>
                    <a:pt x="0" y="31"/>
                  </a:cubicBezTo>
                  <a:cubicBezTo>
                    <a:pt x="0" y="7"/>
                    <a:pt x="30" y="8"/>
                    <a:pt x="46" y="7"/>
                  </a:cubicBezTo>
                  <a:cubicBezTo>
                    <a:pt x="93" y="5"/>
                    <a:pt x="168" y="0"/>
                    <a:pt x="189" y="51"/>
                  </a:cubicBezTo>
                  <a:close/>
                  <a:moveTo>
                    <a:pt x="156" y="116"/>
                  </a:moveTo>
                  <a:lnTo>
                    <a:pt x="190" y="154"/>
                  </a:lnTo>
                  <a:cubicBezTo>
                    <a:pt x="190" y="129"/>
                    <a:pt x="190" y="104"/>
                    <a:pt x="190" y="78"/>
                  </a:cubicBezTo>
                  <a:cubicBezTo>
                    <a:pt x="190" y="78"/>
                    <a:pt x="190" y="79"/>
                    <a:pt x="190" y="80"/>
                  </a:cubicBezTo>
                  <a:cubicBezTo>
                    <a:pt x="185" y="97"/>
                    <a:pt x="172" y="109"/>
                    <a:pt x="156" y="116"/>
                  </a:cubicBezTo>
                  <a:close/>
                  <a:moveTo>
                    <a:pt x="88" y="85"/>
                  </a:moveTo>
                  <a:cubicBezTo>
                    <a:pt x="99" y="84"/>
                    <a:pt x="106" y="79"/>
                    <a:pt x="102" y="66"/>
                  </a:cubicBezTo>
                  <a:cubicBezTo>
                    <a:pt x="101" y="61"/>
                    <a:pt x="94" y="60"/>
                    <a:pt x="89" y="59"/>
                  </a:cubicBezTo>
                  <a:cubicBezTo>
                    <a:pt x="88" y="59"/>
                    <a:pt x="88" y="59"/>
                    <a:pt x="88" y="59"/>
                  </a:cubicBezTo>
                  <a:lnTo>
                    <a:pt x="88" y="85"/>
                  </a:lnTo>
                  <a:close/>
                  <a:moveTo>
                    <a:pt x="279" y="128"/>
                  </a:moveTo>
                  <a:lnTo>
                    <a:pt x="279" y="140"/>
                  </a:lnTo>
                  <a:lnTo>
                    <a:pt x="334" y="140"/>
                  </a:lnTo>
                  <a:lnTo>
                    <a:pt x="335" y="140"/>
                  </a:lnTo>
                  <a:lnTo>
                    <a:pt x="336" y="140"/>
                  </a:lnTo>
                  <a:lnTo>
                    <a:pt x="338" y="140"/>
                  </a:lnTo>
                  <a:lnTo>
                    <a:pt x="339" y="141"/>
                  </a:lnTo>
                  <a:lnTo>
                    <a:pt x="341" y="141"/>
                  </a:lnTo>
                  <a:lnTo>
                    <a:pt x="343" y="141"/>
                  </a:lnTo>
                  <a:lnTo>
                    <a:pt x="345" y="142"/>
                  </a:lnTo>
                  <a:lnTo>
                    <a:pt x="345" y="142"/>
                  </a:lnTo>
                  <a:lnTo>
                    <a:pt x="345" y="142"/>
                  </a:lnTo>
                  <a:lnTo>
                    <a:pt x="344" y="138"/>
                  </a:lnTo>
                  <a:lnTo>
                    <a:pt x="342" y="135"/>
                  </a:lnTo>
                  <a:lnTo>
                    <a:pt x="341" y="131"/>
                  </a:lnTo>
                  <a:lnTo>
                    <a:pt x="340" y="128"/>
                  </a:lnTo>
                  <a:lnTo>
                    <a:pt x="340" y="124"/>
                  </a:lnTo>
                  <a:lnTo>
                    <a:pt x="339" y="122"/>
                  </a:lnTo>
                  <a:lnTo>
                    <a:pt x="337" y="124"/>
                  </a:lnTo>
                  <a:lnTo>
                    <a:pt x="334" y="126"/>
                  </a:lnTo>
                  <a:lnTo>
                    <a:pt x="332" y="127"/>
                  </a:lnTo>
                  <a:lnTo>
                    <a:pt x="330" y="127"/>
                  </a:lnTo>
                  <a:lnTo>
                    <a:pt x="328" y="128"/>
                  </a:lnTo>
                  <a:lnTo>
                    <a:pt x="326" y="128"/>
                  </a:lnTo>
                  <a:lnTo>
                    <a:pt x="325" y="128"/>
                  </a:lnTo>
                  <a:lnTo>
                    <a:pt x="324" y="128"/>
                  </a:lnTo>
                  <a:lnTo>
                    <a:pt x="322" y="128"/>
                  </a:lnTo>
                  <a:lnTo>
                    <a:pt x="321" y="128"/>
                  </a:lnTo>
                  <a:lnTo>
                    <a:pt x="279" y="128"/>
                  </a:lnTo>
                  <a:close/>
                  <a:moveTo>
                    <a:pt x="347" y="62"/>
                  </a:moveTo>
                  <a:lnTo>
                    <a:pt x="347" y="62"/>
                  </a:lnTo>
                  <a:cubicBezTo>
                    <a:pt x="342" y="64"/>
                    <a:pt x="338" y="64"/>
                    <a:pt x="333" y="64"/>
                  </a:cubicBezTo>
                  <a:lnTo>
                    <a:pt x="279" y="64"/>
                  </a:lnTo>
                  <a:lnTo>
                    <a:pt x="279" y="72"/>
                  </a:lnTo>
                  <a:cubicBezTo>
                    <a:pt x="293" y="72"/>
                    <a:pt x="307" y="72"/>
                    <a:pt x="321" y="72"/>
                  </a:cubicBezTo>
                  <a:cubicBezTo>
                    <a:pt x="329" y="72"/>
                    <a:pt x="335" y="74"/>
                    <a:pt x="340" y="79"/>
                  </a:cubicBezTo>
                  <a:cubicBezTo>
                    <a:pt x="342" y="73"/>
                    <a:pt x="344" y="67"/>
                    <a:pt x="347" y="62"/>
                  </a:cubicBezTo>
                  <a:close/>
                  <a:moveTo>
                    <a:pt x="547" y="82"/>
                  </a:moveTo>
                  <a:cubicBezTo>
                    <a:pt x="552" y="85"/>
                    <a:pt x="555" y="89"/>
                    <a:pt x="557" y="95"/>
                  </a:cubicBezTo>
                  <a:cubicBezTo>
                    <a:pt x="557" y="95"/>
                    <a:pt x="557" y="96"/>
                    <a:pt x="557" y="96"/>
                  </a:cubicBezTo>
                  <a:cubicBezTo>
                    <a:pt x="557" y="84"/>
                    <a:pt x="557" y="72"/>
                    <a:pt x="557" y="60"/>
                  </a:cubicBezTo>
                  <a:cubicBezTo>
                    <a:pt x="557" y="60"/>
                    <a:pt x="557" y="61"/>
                    <a:pt x="557" y="62"/>
                  </a:cubicBezTo>
                  <a:cubicBezTo>
                    <a:pt x="554" y="70"/>
                    <a:pt x="549" y="76"/>
                    <a:pt x="542" y="79"/>
                  </a:cubicBezTo>
                  <a:cubicBezTo>
                    <a:pt x="540" y="80"/>
                    <a:pt x="541" y="80"/>
                    <a:pt x="542" y="80"/>
                  </a:cubicBezTo>
                  <a:cubicBezTo>
                    <a:pt x="544" y="81"/>
                    <a:pt x="545" y="81"/>
                    <a:pt x="547" y="82"/>
                  </a:cubicBezTo>
                  <a:close/>
                  <a:moveTo>
                    <a:pt x="494" y="80"/>
                  </a:moveTo>
                  <a:cubicBezTo>
                    <a:pt x="489" y="76"/>
                    <a:pt x="484" y="72"/>
                    <a:pt x="480" y="68"/>
                  </a:cubicBezTo>
                  <a:cubicBezTo>
                    <a:pt x="468" y="54"/>
                    <a:pt x="446" y="53"/>
                    <a:pt x="437" y="71"/>
                  </a:cubicBezTo>
                  <a:cubicBezTo>
                    <a:pt x="429" y="85"/>
                    <a:pt x="429" y="108"/>
                    <a:pt x="435" y="123"/>
                  </a:cubicBezTo>
                  <a:cubicBezTo>
                    <a:pt x="441" y="139"/>
                    <a:pt x="456" y="146"/>
                    <a:pt x="473" y="143"/>
                  </a:cubicBezTo>
                  <a:lnTo>
                    <a:pt x="473" y="143"/>
                  </a:lnTo>
                  <a:lnTo>
                    <a:pt x="473" y="142"/>
                  </a:lnTo>
                  <a:lnTo>
                    <a:pt x="473" y="142"/>
                  </a:lnTo>
                  <a:lnTo>
                    <a:pt x="473" y="134"/>
                  </a:lnTo>
                  <a:cubicBezTo>
                    <a:pt x="458" y="134"/>
                    <a:pt x="440" y="135"/>
                    <a:pt x="438" y="115"/>
                  </a:cubicBezTo>
                  <a:cubicBezTo>
                    <a:pt x="437" y="98"/>
                    <a:pt x="437" y="80"/>
                    <a:pt x="461" y="80"/>
                  </a:cubicBezTo>
                  <a:lnTo>
                    <a:pt x="494" y="80"/>
                  </a:lnTo>
                  <a:close/>
                  <a:moveTo>
                    <a:pt x="646" y="128"/>
                  </a:moveTo>
                  <a:lnTo>
                    <a:pt x="646" y="140"/>
                  </a:lnTo>
                  <a:cubicBezTo>
                    <a:pt x="664" y="140"/>
                    <a:pt x="683" y="140"/>
                    <a:pt x="701" y="140"/>
                  </a:cubicBezTo>
                  <a:cubicBezTo>
                    <a:pt x="708" y="140"/>
                    <a:pt x="713" y="141"/>
                    <a:pt x="719" y="146"/>
                  </a:cubicBezTo>
                  <a:cubicBezTo>
                    <a:pt x="719" y="146"/>
                    <a:pt x="719" y="147"/>
                    <a:pt x="719" y="147"/>
                  </a:cubicBezTo>
                  <a:cubicBezTo>
                    <a:pt x="719" y="117"/>
                    <a:pt x="719" y="87"/>
                    <a:pt x="719" y="58"/>
                  </a:cubicBezTo>
                  <a:cubicBezTo>
                    <a:pt x="719" y="58"/>
                    <a:pt x="719" y="58"/>
                    <a:pt x="719" y="58"/>
                  </a:cubicBezTo>
                  <a:cubicBezTo>
                    <a:pt x="713" y="63"/>
                    <a:pt x="707" y="64"/>
                    <a:pt x="700" y="64"/>
                  </a:cubicBezTo>
                  <a:lnTo>
                    <a:pt x="646" y="64"/>
                  </a:lnTo>
                  <a:lnTo>
                    <a:pt x="646" y="72"/>
                  </a:lnTo>
                  <a:cubicBezTo>
                    <a:pt x="660" y="72"/>
                    <a:pt x="674" y="72"/>
                    <a:pt x="688" y="72"/>
                  </a:cubicBezTo>
                  <a:cubicBezTo>
                    <a:pt x="700" y="72"/>
                    <a:pt x="711" y="77"/>
                    <a:pt x="712" y="91"/>
                  </a:cubicBezTo>
                  <a:cubicBezTo>
                    <a:pt x="713" y="106"/>
                    <a:pt x="714" y="125"/>
                    <a:pt x="695" y="128"/>
                  </a:cubicBezTo>
                  <a:cubicBezTo>
                    <a:pt x="693" y="128"/>
                    <a:pt x="690" y="128"/>
                    <a:pt x="688" y="128"/>
                  </a:cubicBezTo>
                  <a:lnTo>
                    <a:pt x="646" y="128"/>
                  </a:lnTo>
                  <a:close/>
                  <a:moveTo>
                    <a:pt x="1020" y="128"/>
                  </a:moveTo>
                  <a:lnTo>
                    <a:pt x="1020" y="140"/>
                  </a:lnTo>
                  <a:cubicBezTo>
                    <a:pt x="1039" y="140"/>
                    <a:pt x="1058" y="139"/>
                    <a:pt x="1077" y="140"/>
                  </a:cubicBezTo>
                  <a:cubicBezTo>
                    <a:pt x="1079" y="140"/>
                    <a:pt x="1081" y="141"/>
                    <a:pt x="1084" y="141"/>
                  </a:cubicBezTo>
                  <a:cubicBezTo>
                    <a:pt x="1084" y="141"/>
                    <a:pt x="1085" y="136"/>
                    <a:pt x="1086" y="135"/>
                  </a:cubicBezTo>
                  <a:cubicBezTo>
                    <a:pt x="1092" y="122"/>
                    <a:pt x="1106" y="116"/>
                    <a:pt x="1120" y="114"/>
                  </a:cubicBezTo>
                  <a:cubicBezTo>
                    <a:pt x="1120" y="114"/>
                    <a:pt x="1120" y="114"/>
                    <a:pt x="1119" y="114"/>
                  </a:cubicBezTo>
                  <a:cubicBezTo>
                    <a:pt x="1101" y="103"/>
                    <a:pt x="1087" y="88"/>
                    <a:pt x="1087" y="65"/>
                  </a:cubicBezTo>
                  <a:cubicBezTo>
                    <a:pt x="1087" y="63"/>
                    <a:pt x="1088" y="62"/>
                    <a:pt x="1085" y="63"/>
                  </a:cubicBezTo>
                  <a:cubicBezTo>
                    <a:pt x="1082" y="64"/>
                    <a:pt x="1078" y="64"/>
                    <a:pt x="1074" y="64"/>
                  </a:cubicBezTo>
                  <a:lnTo>
                    <a:pt x="1020" y="64"/>
                  </a:lnTo>
                  <a:lnTo>
                    <a:pt x="1020" y="72"/>
                  </a:lnTo>
                  <a:cubicBezTo>
                    <a:pt x="1033" y="72"/>
                    <a:pt x="1061" y="72"/>
                    <a:pt x="1065" y="72"/>
                  </a:cubicBezTo>
                  <a:cubicBezTo>
                    <a:pt x="1076" y="73"/>
                    <a:pt x="1085" y="80"/>
                    <a:pt x="1086" y="91"/>
                  </a:cubicBezTo>
                  <a:cubicBezTo>
                    <a:pt x="1086" y="106"/>
                    <a:pt x="1088" y="125"/>
                    <a:pt x="1069" y="128"/>
                  </a:cubicBezTo>
                  <a:cubicBezTo>
                    <a:pt x="1066" y="128"/>
                    <a:pt x="1064" y="128"/>
                    <a:pt x="1061" y="128"/>
                  </a:cubicBezTo>
                  <a:lnTo>
                    <a:pt x="1020" y="128"/>
                  </a:lnTo>
                  <a:close/>
                  <a:moveTo>
                    <a:pt x="931" y="29"/>
                  </a:moveTo>
                  <a:cubicBezTo>
                    <a:pt x="931" y="15"/>
                    <a:pt x="943" y="8"/>
                    <a:pt x="955" y="8"/>
                  </a:cubicBezTo>
                  <a:cubicBezTo>
                    <a:pt x="995" y="8"/>
                    <a:pt x="1034" y="8"/>
                    <a:pt x="1074" y="8"/>
                  </a:cubicBezTo>
                  <a:cubicBezTo>
                    <a:pt x="1086" y="8"/>
                    <a:pt x="1098" y="13"/>
                    <a:pt x="1098" y="28"/>
                  </a:cubicBezTo>
                  <a:cubicBezTo>
                    <a:pt x="1098" y="35"/>
                    <a:pt x="1098" y="32"/>
                    <a:pt x="1102" y="28"/>
                  </a:cubicBezTo>
                  <a:cubicBezTo>
                    <a:pt x="1120" y="10"/>
                    <a:pt x="1148" y="5"/>
                    <a:pt x="1173" y="4"/>
                  </a:cubicBezTo>
                  <a:cubicBezTo>
                    <a:pt x="1203" y="3"/>
                    <a:pt x="1252" y="9"/>
                    <a:pt x="1265" y="41"/>
                  </a:cubicBezTo>
                  <a:cubicBezTo>
                    <a:pt x="1274" y="64"/>
                    <a:pt x="1255" y="80"/>
                    <a:pt x="1235" y="83"/>
                  </a:cubicBezTo>
                  <a:lnTo>
                    <a:pt x="1234" y="83"/>
                  </a:lnTo>
                  <a:cubicBezTo>
                    <a:pt x="1248" y="89"/>
                    <a:pt x="1261" y="98"/>
                    <a:pt x="1268" y="111"/>
                  </a:cubicBezTo>
                  <a:cubicBezTo>
                    <a:pt x="1268" y="83"/>
                    <a:pt x="1266" y="54"/>
                    <a:pt x="1269" y="26"/>
                  </a:cubicBezTo>
                  <a:cubicBezTo>
                    <a:pt x="1270" y="13"/>
                    <a:pt x="1281" y="8"/>
                    <a:pt x="1292" y="8"/>
                  </a:cubicBezTo>
                  <a:cubicBezTo>
                    <a:pt x="1307" y="8"/>
                    <a:pt x="1322" y="8"/>
                    <a:pt x="1337" y="8"/>
                  </a:cubicBezTo>
                  <a:cubicBezTo>
                    <a:pt x="1349" y="8"/>
                    <a:pt x="1359" y="15"/>
                    <a:pt x="1359" y="28"/>
                  </a:cubicBezTo>
                  <a:lnTo>
                    <a:pt x="1359" y="45"/>
                  </a:lnTo>
                  <a:cubicBezTo>
                    <a:pt x="1374" y="9"/>
                    <a:pt x="1421" y="3"/>
                    <a:pt x="1456" y="4"/>
                  </a:cubicBezTo>
                  <a:cubicBezTo>
                    <a:pt x="1482" y="6"/>
                    <a:pt x="1541" y="18"/>
                    <a:pt x="1535" y="56"/>
                  </a:cubicBezTo>
                  <a:cubicBezTo>
                    <a:pt x="1533" y="72"/>
                    <a:pt x="1518" y="80"/>
                    <a:pt x="1503" y="83"/>
                  </a:cubicBezTo>
                  <a:lnTo>
                    <a:pt x="1503" y="83"/>
                  </a:lnTo>
                  <a:lnTo>
                    <a:pt x="1504" y="83"/>
                  </a:lnTo>
                  <a:cubicBezTo>
                    <a:pt x="1531" y="97"/>
                    <a:pt x="1552" y="122"/>
                    <a:pt x="1541" y="154"/>
                  </a:cubicBezTo>
                  <a:cubicBezTo>
                    <a:pt x="1530" y="190"/>
                    <a:pt x="1484" y="200"/>
                    <a:pt x="1451" y="201"/>
                  </a:cubicBezTo>
                  <a:cubicBezTo>
                    <a:pt x="1419" y="202"/>
                    <a:pt x="1379" y="195"/>
                    <a:pt x="1359" y="167"/>
                  </a:cubicBezTo>
                  <a:lnTo>
                    <a:pt x="1359" y="167"/>
                  </a:lnTo>
                  <a:cubicBezTo>
                    <a:pt x="1359" y="174"/>
                    <a:pt x="1360" y="181"/>
                    <a:pt x="1356" y="187"/>
                  </a:cubicBezTo>
                  <a:cubicBezTo>
                    <a:pt x="1351" y="195"/>
                    <a:pt x="1343" y="197"/>
                    <a:pt x="1335" y="197"/>
                  </a:cubicBezTo>
                  <a:cubicBezTo>
                    <a:pt x="1321" y="197"/>
                    <a:pt x="1307" y="197"/>
                    <a:pt x="1293" y="197"/>
                  </a:cubicBezTo>
                  <a:cubicBezTo>
                    <a:pt x="1280" y="197"/>
                    <a:pt x="1268" y="191"/>
                    <a:pt x="1268" y="177"/>
                  </a:cubicBezTo>
                  <a:lnTo>
                    <a:pt x="1268" y="165"/>
                  </a:lnTo>
                  <a:lnTo>
                    <a:pt x="1268" y="165"/>
                  </a:lnTo>
                  <a:cubicBezTo>
                    <a:pt x="1250" y="193"/>
                    <a:pt x="1214" y="200"/>
                    <a:pt x="1183" y="201"/>
                  </a:cubicBezTo>
                  <a:cubicBezTo>
                    <a:pt x="1154" y="202"/>
                    <a:pt x="1122" y="197"/>
                    <a:pt x="1099" y="176"/>
                  </a:cubicBezTo>
                  <a:cubicBezTo>
                    <a:pt x="1099" y="176"/>
                    <a:pt x="1097" y="183"/>
                    <a:pt x="1097" y="185"/>
                  </a:cubicBezTo>
                  <a:cubicBezTo>
                    <a:pt x="1093" y="195"/>
                    <a:pt x="1083" y="197"/>
                    <a:pt x="1074" y="197"/>
                  </a:cubicBezTo>
                  <a:cubicBezTo>
                    <a:pt x="1034" y="197"/>
                    <a:pt x="995" y="197"/>
                    <a:pt x="955" y="197"/>
                  </a:cubicBezTo>
                  <a:cubicBezTo>
                    <a:pt x="943" y="197"/>
                    <a:pt x="931" y="191"/>
                    <a:pt x="931" y="177"/>
                  </a:cubicBezTo>
                  <a:cubicBezTo>
                    <a:pt x="931" y="128"/>
                    <a:pt x="931" y="78"/>
                    <a:pt x="931" y="29"/>
                  </a:cubicBezTo>
                  <a:close/>
                  <a:moveTo>
                    <a:pt x="1192" y="66"/>
                  </a:moveTo>
                  <a:cubicBezTo>
                    <a:pt x="1193" y="67"/>
                    <a:pt x="1192" y="66"/>
                    <a:pt x="1191" y="65"/>
                  </a:cubicBezTo>
                  <a:cubicBezTo>
                    <a:pt x="1186" y="59"/>
                    <a:pt x="1180" y="55"/>
                    <a:pt x="1172" y="57"/>
                  </a:cubicBezTo>
                  <a:cubicBezTo>
                    <a:pt x="1171" y="58"/>
                    <a:pt x="1179" y="61"/>
                    <a:pt x="1180" y="62"/>
                  </a:cubicBezTo>
                  <a:cubicBezTo>
                    <a:pt x="1183" y="63"/>
                    <a:pt x="1188" y="66"/>
                    <a:pt x="1192" y="66"/>
                  </a:cubicBezTo>
                  <a:close/>
                  <a:moveTo>
                    <a:pt x="1163" y="132"/>
                  </a:moveTo>
                  <a:cubicBezTo>
                    <a:pt x="1163" y="132"/>
                    <a:pt x="1163" y="133"/>
                    <a:pt x="1163" y="133"/>
                  </a:cubicBezTo>
                  <a:cubicBezTo>
                    <a:pt x="1170" y="141"/>
                    <a:pt x="1177" y="150"/>
                    <a:pt x="1189" y="145"/>
                  </a:cubicBezTo>
                  <a:cubicBezTo>
                    <a:pt x="1190" y="144"/>
                    <a:pt x="1186" y="142"/>
                    <a:pt x="1185" y="142"/>
                  </a:cubicBezTo>
                  <a:cubicBezTo>
                    <a:pt x="1178" y="138"/>
                    <a:pt x="1170" y="135"/>
                    <a:pt x="1163" y="132"/>
                  </a:cubicBezTo>
                  <a:close/>
                  <a:moveTo>
                    <a:pt x="1359" y="84"/>
                  </a:moveTo>
                  <a:cubicBezTo>
                    <a:pt x="1358" y="98"/>
                    <a:pt x="1358" y="113"/>
                    <a:pt x="1359" y="128"/>
                  </a:cubicBezTo>
                  <a:cubicBezTo>
                    <a:pt x="1359" y="128"/>
                    <a:pt x="1360" y="126"/>
                    <a:pt x="1361" y="125"/>
                  </a:cubicBezTo>
                  <a:cubicBezTo>
                    <a:pt x="1368" y="118"/>
                    <a:pt x="1378" y="115"/>
                    <a:pt x="1388" y="114"/>
                  </a:cubicBezTo>
                  <a:cubicBezTo>
                    <a:pt x="1388" y="114"/>
                    <a:pt x="1388" y="114"/>
                    <a:pt x="1388" y="114"/>
                  </a:cubicBezTo>
                  <a:cubicBezTo>
                    <a:pt x="1376" y="107"/>
                    <a:pt x="1365" y="98"/>
                    <a:pt x="1359" y="85"/>
                  </a:cubicBezTo>
                  <a:cubicBezTo>
                    <a:pt x="1359" y="85"/>
                    <a:pt x="1359" y="83"/>
                    <a:pt x="1359" y="84"/>
                  </a:cubicBezTo>
                  <a:close/>
                  <a:moveTo>
                    <a:pt x="1460" y="66"/>
                  </a:moveTo>
                  <a:cubicBezTo>
                    <a:pt x="1461" y="67"/>
                    <a:pt x="1460" y="66"/>
                    <a:pt x="1459" y="65"/>
                  </a:cubicBezTo>
                  <a:cubicBezTo>
                    <a:pt x="1454" y="59"/>
                    <a:pt x="1448" y="55"/>
                    <a:pt x="1440" y="57"/>
                  </a:cubicBezTo>
                  <a:cubicBezTo>
                    <a:pt x="1440" y="57"/>
                    <a:pt x="1439" y="57"/>
                    <a:pt x="1439" y="57"/>
                  </a:cubicBezTo>
                  <a:cubicBezTo>
                    <a:pt x="1441" y="60"/>
                    <a:pt x="1457" y="66"/>
                    <a:pt x="1460" y="66"/>
                  </a:cubicBezTo>
                  <a:close/>
                  <a:moveTo>
                    <a:pt x="1431" y="132"/>
                  </a:moveTo>
                  <a:cubicBezTo>
                    <a:pt x="1431" y="132"/>
                    <a:pt x="1432" y="134"/>
                    <a:pt x="1433" y="136"/>
                  </a:cubicBezTo>
                  <a:cubicBezTo>
                    <a:pt x="1439" y="143"/>
                    <a:pt x="1447" y="150"/>
                    <a:pt x="1457" y="145"/>
                  </a:cubicBezTo>
                  <a:cubicBezTo>
                    <a:pt x="1458" y="144"/>
                    <a:pt x="1454" y="142"/>
                    <a:pt x="1453" y="142"/>
                  </a:cubicBezTo>
                  <a:cubicBezTo>
                    <a:pt x="1446" y="138"/>
                    <a:pt x="1438" y="135"/>
                    <a:pt x="1431" y="13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  <a:effectLst>
              <a:outerShdw blurRad="127000" dist="165100" dir="36000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4" name="Freeform 123"/>
            <p:cNvSpPr>
              <a:spLocks noEditPoints="1"/>
            </p:cNvSpPr>
            <p:nvPr/>
          </p:nvSpPr>
          <p:spPr bwMode="auto">
            <a:xfrm>
              <a:off x="2566988" y="4868863"/>
              <a:ext cx="4748213" cy="525463"/>
            </a:xfrm>
            <a:custGeom>
              <a:avLst/>
              <a:gdLst/>
              <a:ahLst/>
              <a:cxnLst>
                <a:cxn ang="0">
                  <a:pos x="66" y="2"/>
                </a:cxn>
                <a:cxn ang="0">
                  <a:pos x="172" y="155"/>
                </a:cxn>
                <a:cxn ang="0">
                  <a:pos x="124" y="163"/>
                </a:cxn>
                <a:cxn ang="0">
                  <a:pos x="63" y="99"/>
                </a:cxn>
                <a:cxn ang="0">
                  <a:pos x="48" y="163"/>
                </a:cxn>
                <a:cxn ang="0">
                  <a:pos x="0" y="13"/>
                </a:cxn>
                <a:cxn ang="0">
                  <a:pos x="66" y="25"/>
                </a:cxn>
                <a:cxn ang="0">
                  <a:pos x="249" y="94"/>
                </a:cxn>
                <a:cxn ang="0">
                  <a:pos x="328" y="142"/>
                </a:cxn>
                <a:cxn ang="0">
                  <a:pos x="200" y="163"/>
                </a:cxn>
                <a:cxn ang="0">
                  <a:pos x="200" y="4"/>
                </a:cxn>
                <a:cxn ang="0">
                  <a:pos x="328" y="24"/>
                </a:cxn>
                <a:cxn ang="0">
                  <a:pos x="249" y="69"/>
                </a:cxn>
                <a:cxn ang="0">
                  <a:pos x="315" y="89"/>
                </a:cxn>
                <a:cxn ang="0">
                  <a:pos x="473" y="99"/>
                </a:cxn>
                <a:cxn ang="0">
                  <a:pos x="438" y="81"/>
                </a:cxn>
                <a:cxn ang="0">
                  <a:pos x="527" y="82"/>
                </a:cxn>
                <a:cxn ang="0">
                  <a:pos x="448" y="167"/>
                </a:cxn>
                <a:cxn ang="0">
                  <a:pos x="447" y="0"/>
                </a:cxn>
                <a:cxn ang="0">
                  <a:pos x="476" y="38"/>
                </a:cxn>
                <a:cxn ang="0">
                  <a:pos x="451" y="140"/>
                </a:cxn>
                <a:cxn ang="0">
                  <a:pos x="616" y="94"/>
                </a:cxn>
                <a:cxn ang="0">
                  <a:pos x="694" y="142"/>
                </a:cxn>
                <a:cxn ang="0">
                  <a:pos x="567" y="163"/>
                </a:cxn>
                <a:cxn ang="0">
                  <a:pos x="567" y="4"/>
                </a:cxn>
                <a:cxn ang="0">
                  <a:pos x="694" y="24"/>
                </a:cxn>
                <a:cxn ang="0">
                  <a:pos x="616" y="69"/>
                </a:cxn>
                <a:cxn ang="0">
                  <a:pos x="682" y="89"/>
                </a:cxn>
                <a:cxn ang="0">
                  <a:pos x="854" y="95"/>
                </a:cxn>
                <a:cxn ang="0">
                  <a:pos x="890" y="4"/>
                </a:cxn>
                <a:cxn ang="0">
                  <a:pos x="890" y="163"/>
                </a:cxn>
                <a:cxn ang="0">
                  <a:pos x="764" y="64"/>
                </a:cxn>
                <a:cxn ang="0">
                  <a:pos x="728" y="163"/>
                </a:cxn>
                <a:cxn ang="0">
                  <a:pos x="728" y="4"/>
                </a:cxn>
                <a:cxn ang="0">
                  <a:pos x="854" y="95"/>
                </a:cxn>
                <a:cxn ang="0">
                  <a:pos x="1059" y="136"/>
                </a:cxn>
                <a:cxn ang="0">
                  <a:pos x="1059" y="163"/>
                </a:cxn>
                <a:cxn ang="0">
                  <a:pos x="931" y="11"/>
                </a:cxn>
                <a:cxn ang="0">
                  <a:pos x="1068" y="9"/>
                </a:cxn>
                <a:cxn ang="0">
                  <a:pos x="990" y="30"/>
                </a:cxn>
                <a:cxn ang="0">
                  <a:pos x="1055" y="73"/>
                </a:cxn>
                <a:cxn ang="0">
                  <a:pos x="990" y="94"/>
                </a:cxn>
                <a:cxn ang="0">
                  <a:pos x="1162" y="0"/>
                </a:cxn>
                <a:cxn ang="0">
                  <a:pos x="1188" y="36"/>
                </a:cxn>
                <a:cxn ang="0">
                  <a:pos x="1187" y="67"/>
                </a:cxn>
                <a:cxn ang="0">
                  <a:pos x="1084" y="127"/>
                </a:cxn>
                <a:cxn ang="0">
                  <a:pos x="1168" y="142"/>
                </a:cxn>
                <a:cxn ang="0">
                  <a:pos x="1132" y="91"/>
                </a:cxn>
                <a:cxn ang="0">
                  <a:pos x="1278" y="163"/>
                </a:cxn>
                <a:cxn ang="0">
                  <a:pos x="1277" y="4"/>
                </a:cxn>
                <a:cxn ang="0">
                  <a:pos x="1328" y="157"/>
                </a:cxn>
                <a:cxn ang="0">
                  <a:pos x="1431" y="0"/>
                </a:cxn>
                <a:cxn ang="0">
                  <a:pos x="1456" y="36"/>
                </a:cxn>
                <a:cxn ang="0">
                  <a:pos x="1455" y="67"/>
                </a:cxn>
                <a:cxn ang="0">
                  <a:pos x="1352" y="127"/>
                </a:cxn>
                <a:cxn ang="0">
                  <a:pos x="1436" y="142"/>
                </a:cxn>
                <a:cxn ang="0">
                  <a:pos x="1400" y="91"/>
                </a:cxn>
              </a:cxnLst>
              <a:rect l="0" t="0" r="r" b="b"/>
              <a:pathLst>
                <a:path w="1513" h="167">
                  <a:moveTo>
                    <a:pt x="0" y="13"/>
                  </a:moveTo>
                  <a:cubicBezTo>
                    <a:pt x="0" y="8"/>
                    <a:pt x="2" y="7"/>
                    <a:pt x="7" y="6"/>
                  </a:cubicBezTo>
                  <a:cubicBezTo>
                    <a:pt x="16" y="4"/>
                    <a:pt x="46" y="2"/>
                    <a:pt x="66" y="2"/>
                  </a:cubicBezTo>
                  <a:cubicBezTo>
                    <a:pt x="87" y="2"/>
                    <a:pt x="161" y="2"/>
                    <a:pt x="161" y="49"/>
                  </a:cubicBezTo>
                  <a:cubicBezTo>
                    <a:pt x="161" y="72"/>
                    <a:pt x="138" y="84"/>
                    <a:pt x="115" y="91"/>
                  </a:cubicBezTo>
                  <a:lnTo>
                    <a:pt x="172" y="155"/>
                  </a:lnTo>
                  <a:cubicBezTo>
                    <a:pt x="174" y="157"/>
                    <a:pt x="175" y="158"/>
                    <a:pt x="175" y="159"/>
                  </a:cubicBezTo>
                  <a:cubicBezTo>
                    <a:pt x="175" y="162"/>
                    <a:pt x="172" y="163"/>
                    <a:pt x="168" y="163"/>
                  </a:cubicBezTo>
                  <a:lnTo>
                    <a:pt x="124" y="163"/>
                  </a:lnTo>
                  <a:cubicBezTo>
                    <a:pt x="116" y="163"/>
                    <a:pt x="114" y="162"/>
                    <a:pt x="110" y="158"/>
                  </a:cubicBezTo>
                  <a:lnTo>
                    <a:pt x="69" y="103"/>
                  </a:lnTo>
                  <a:cubicBezTo>
                    <a:pt x="68" y="102"/>
                    <a:pt x="66" y="99"/>
                    <a:pt x="63" y="99"/>
                  </a:cubicBezTo>
                  <a:cubicBezTo>
                    <a:pt x="58" y="99"/>
                    <a:pt x="58" y="103"/>
                    <a:pt x="58" y="104"/>
                  </a:cubicBezTo>
                  <a:lnTo>
                    <a:pt x="58" y="157"/>
                  </a:lnTo>
                  <a:cubicBezTo>
                    <a:pt x="57" y="162"/>
                    <a:pt x="55" y="163"/>
                    <a:pt x="48" y="163"/>
                  </a:cubicBezTo>
                  <a:lnTo>
                    <a:pt x="8" y="163"/>
                  </a:lnTo>
                  <a:cubicBezTo>
                    <a:pt x="3" y="163"/>
                    <a:pt x="0" y="162"/>
                    <a:pt x="0" y="158"/>
                  </a:cubicBezTo>
                  <a:lnTo>
                    <a:pt x="0" y="13"/>
                  </a:lnTo>
                  <a:close/>
                  <a:moveTo>
                    <a:pt x="58" y="82"/>
                  </a:moveTo>
                  <a:cubicBezTo>
                    <a:pt x="70" y="82"/>
                    <a:pt x="104" y="83"/>
                    <a:pt x="104" y="54"/>
                  </a:cubicBezTo>
                  <a:cubicBezTo>
                    <a:pt x="104" y="26"/>
                    <a:pt x="81" y="25"/>
                    <a:pt x="66" y="25"/>
                  </a:cubicBezTo>
                  <a:cubicBezTo>
                    <a:pt x="64" y="25"/>
                    <a:pt x="62" y="25"/>
                    <a:pt x="58" y="25"/>
                  </a:cubicBezTo>
                  <a:lnTo>
                    <a:pt x="58" y="82"/>
                  </a:lnTo>
                  <a:close/>
                  <a:moveTo>
                    <a:pt x="249" y="94"/>
                  </a:moveTo>
                  <a:lnTo>
                    <a:pt x="249" y="136"/>
                  </a:lnTo>
                  <a:lnTo>
                    <a:pt x="319" y="136"/>
                  </a:lnTo>
                  <a:cubicBezTo>
                    <a:pt x="324" y="136"/>
                    <a:pt x="328" y="137"/>
                    <a:pt x="328" y="142"/>
                  </a:cubicBezTo>
                  <a:lnTo>
                    <a:pt x="328" y="157"/>
                  </a:lnTo>
                  <a:cubicBezTo>
                    <a:pt x="328" y="162"/>
                    <a:pt x="326" y="163"/>
                    <a:pt x="318" y="163"/>
                  </a:cubicBezTo>
                  <a:lnTo>
                    <a:pt x="200" y="163"/>
                  </a:lnTo>
                  <a:cubicBezTo>
                    <a:pt x="194" y="163"/>
                    <a:pt x="190" y="163"/>
                    <a:pt x="190" y="158"/>
                  </a:cubicBezTo>
                  <a:lnTo>
                    <a:pt x="190" y="11"/>
                  </a:lnTo>
                  <a:cubicBezTo>
                    <a:pt x="191" y="6"/>
                    <a:pt x="193" y="4"/>
                    <a:pt x="200" y="4"/>
                  </a:cubicBezTo>
                  <a:lnTo>
                    <a:pt x="318" y="4"/>
                  </a:lnTo>
                  <a:cubicBezTo>
                    <a:pt x="324" y="4"/>
                    <a:pt x="328" y="4"/>
                    <a:pt x="328" y="9"/>
                  </a:cubicBezTo>
                  <a:lnTo>
                    <a:pt x="328" y="24"/>
                  </a:lnTo>
                  <a:cubicBezTo>
                    <a:pt x="328" y="29"/>
                    <a:pt x="324" y="30"/>
                    <a:pt x="318" y="30"/>
                  </a:cubicBezTo>
                  <a:lnTo>
                    <a:pt x="249" y="30"/>
                  </a:lnTo>
                  <a:lnTo>
                    <a:pt x="249" y="69"/>
                  </a:lnTo>
                  <a:lnTo>
                    <a:pt x="306" y="69"/>
                  </a:lnTo>
                  <a:cubicBezTo>
                    <a:pt x="311" y="69"/>
                    <a:pt x="315" y="69"/>
                    <a:pt x="315" y="73"/>
                  </a:cubicBezTo>
                  <a:lnTo>
                    <a:pt x="315" y="89"/>
                  </a:lnTo>
                  <a:cubicBezTo>
                    <a:pt x="315" y="93"/>
                    <a:pt x="312" y="94"/>
                    <a:pt x="306" y="94"/>
                  </a:cubicBezTo>
                  <a:lnTo>
                    <a:pt x="249" y="94"/>
                  </a:lnTo>
                  <a:close/>
                  <a:moveTo>
                    <a:pt x="473" y="99"/>
                  </a:moveTo>
                  <a:lnTo>
                    <a:pt x="447" y="99"/>
                  </a:lnTo>
                  <a:cubicBezTo>
                    <a:pt x="441" y="99"/>
                    <a:pt x="438" y="99"/>
                    <a:pt x="438" y="94"/>
                  </a:cubicBezTo>
                  <a:lnTo>
                    <a:pt x="438" y="81"/>
                  </a:lnTo>
                  <a:cubicBezTo>
                    <a:pt x="438" y="76"/>
                    <a:pt x="441" y="76"/>
                    <a:pt x="446" y="76"/>
                  </a:cubicBezTo>
                  <a:lnTo>
                    <a:pt x="519" y="76"/>
                  </a:lnTo>
                  <a:cubicBezTo>
                    <a:pt x="527" y="76"/>
                    <a:pt x="527" y="78"/>
                    <a:pt x="527" y="82"/>
                  </a:cubicBezTo>
                  <a:lnTo>
                    <a:pt x="527" y="135"/>
                  </a:lnTo>
                  <a:cubicBezTo>
                    <a:pt x="527" y="143"/>
                    <a:pt x="526" y="146"/>
                    <a:pt x="520" y="150"/>
                  </a:cubicBezTo>
                  <a:cubicBezTo>
                    <a:pt x="513" y="155"/>
                    <a:pt x="492" y="167"/>
                    <a:pt x="448" y="167"/>
                  </a:cubicBezTo>
                  <a:cubicBezTo>
                    <a:pt x="429" y="167"/>
                    <a:pt x="414" y="165"/>
                    <a:pt x="402" y="162"/>
                  </a:cubicBezTo>
                  <a:cubicBezTo>
                    <a:pt x="354" y="149"/>
                    <a:pt x="338" y="116"/>
                    <a:pt x="338" y="84"/>
                  </a:cubicBezTo>
                  <a:cubicBezTo>
                    <a:pt x="338" y="37"/>
                    <a:pt x="377" y="0"/>
                    <a:pt x="447" y="0"/>
                  </a:cubicBezTo>
                  <a:cubicBezTo>
                    <a:pt x="505" y="0"/>
                    <a:pt x="528" y="23"/>
                    <a:pt x="528" y="35"/>
                  </a:cubicBezTo>
                  <a:cubicBezTo>
                    <a:pt x="528" y="44"/>
                    <a:pt x="516" y="51"/>
                    <a:pt x="502" y="51"/>
                  </a:cubicBezTo>
                  <a:cubicBezTo>
                    <a:pt x="487" y="51"/>
                    <a:pt x="482" y="44"/>
                    <a:pt x="476" y="38"/>
                  </a:cubicBezTo>
                  <a:cubicBezTo>
                    <a:pt x="469" y="31"/>
                    <a:pt x="462" y="24"/>
                    <a:pt x="445" y="24"/>
                  </a:cubicBezTo>
                  <a:cubicBezTo>
                    <a:pt x="409" y="24"/>
                    <a:pt x="401" y="56"/>
                    <a:pt x="401" y="80"/>
                  </a:cubicBezTo>
                  <a:cubicBezTo>
                    <a:pt x="401" y="115"/>
                    <a:pt x="417" y="140"/>
                    <a:pt x="451" y="140"/>
                  </a:cubicBezTo>
                  <a:cubicBezTo>
                    <a:pt x="472" y="140"/>
                    <a:pt x="473" y="131"/>
                    <a:pt x="473" y="123"/>
                  </a:cubicBezTo>
                  <a:lnTo>
                    <a:pt x="473" y="99"/>
                  </a:lnTo>
                  <a:close/>
                  <a:moveTo>
                    <a:pt x="616" y="94"/>
                  </a:moveTo>
                  <a:lnTo>
                    <a:pt x="616" y="136"/>
                  </a:lnTo>
                  <a:lnTo>
                    <a:pt x="686" y="136"/>
                  </a:lnTo>
                  <a:cubicBezTo>
                    <a:pt x="691" y="136"/>
                    <a:pt x="694" y="137"/>
                    <a:pt x="694" y="142"/>
                  </a:cubicBezTo>
                  <a:lnTo>
                    <a:pt x="694" y="157"/>
                  </a:lnTo>
                  <a:cubicBezTo>
                    <a:pt x="694" y="162"/>
                    <a:pt x="692" y="163"/>
                    <a:pt x="685" y="163"/>
                  </a:cubicBezTo>
                  <a:lnTo>
                    <a:pt x="567" y="163"/>
                  </a:lnTo>
                  <a:cubicBezTo>
                    <a:pt x="561" y="163"/>
                    <a:pt x="557" y="163"/>
                    <a:pt x="557" y="158"/>
                  </a:cubicBezTo>
                  <a:lnTo>
                    <a:pt x="557" y="11"/>
                  </a:lnTo>
                  <a:cubicBezTo>
                    <a:pt x="558" y="6"/>
                    <a:pt x="559" y="4"/>
                    <a:pt x="567" y="4"/>
                  </a:cubicBezTo>
                  <a:lnTo>
                    <a:pt x="685" y="4"/>
                  </a:lnTo>
                  <a:cubicBezTo>
                    <a:pt x="691" y="4"/>
                    <a:pt x="694" y="4"/>
                    <a:pt x="694" y="9"/>
                  </a:cubicBezTo>
                  <a:lnTo>
                    <a:pt x="694" y="24"/>
                  </a:lnTo>
                  <a:cubicBezTo>
                    <a:pt x="694" y="29"/>
                    <a:pt x="691" y="30"/>
                    <a:pt x="685" y="30"/>
                  </a:cubicBezTo>
                  <a:lnTo>
                    <a:pt x="616" y="30"/>
                  </a:lnTo>
                  <a:lnTo>
                    <a:pt x="616" y="69"/>
                  </a:lnTo>
                  <a:lnTo>
                    <a:pt x="673" y="69"/>
                  </a:lnTo>
                  <a:cubicBezTo>
                    <a:pt x="678" y="69"/>
                    <a:pt x="682" y="69"/>
                    <a:pt x="682" y="73"/>
                  </a:cubicBezTo>
                  <a:lnTo>
                    <a:pt x="682" y="89"/>
                  </a:lnTo>
                  <a:cubicBezTo>
                    <a:pt x="682" y="93"/>
                    <a:pt x="679" y="94"/>
                    <a:pt x="673" y="94"/>
                  </a:cubicBezTo>
                  <a:lnTo>
                    <a:pt x="616" y="94"/>
                  </a:lnTo>
                  <a:close/>
                  <a:moveTo>
                    <a:pt x="854" y="95"/>
                  </a:moveTo>
                  <a:lnTo>
                    <a:pt x="854" y="9"/>
                  </a:lnTo>
                  <a:cubicBezTo>
                    <a:pt x="854" y="5"/>
                    <a:pt x="857" y="4"/>
                    <a:pt x="862" y="4"/>
                  </a:cubicBezTo>
                  <a:lnTo>
                    <a:pt x="890" y="4"/>
                  </a:lnTo>
                  <a:cubicBezTo>
                    <a:pt x="897" y="4"/>
                    <a:pt x="898" y="6"/>
                    <a:pt x="898" y="10"/>
                  </a:cubicBezTo>
                  <a:lnTo>
                    <a:pt x="898" y="158"/>
                  </a:lnTo>
                  <a:cubicBezTo>
                    <a:pt x="898" y="161"/>
                    <a:pt x="897" y="163"/>
                    <a:pt x="890" y="163"/>
                  </a:cubicBezTo>
                  <a:lnTo>
                    <a:pt x="868" y="163"/>
                  </a:lnTo>
                  <a:cubicBezTo>
                    <a:pt x="860" y="163"/>
                    <a:pt x="859" y="162"/>
                    <a:pt x="854" y="158"/>
                  </a:cubicBezTo>
                  <a:lnTo>
                    <a:pt x="764" y="64"/>
                  </a:lnTo>
                  <a:lnTo>
                    <a:pt x="764" y="157"/>
                  </a:lnTo>
                  <a:cubicBezTo>
                    <a:pt x="764" y="161"/>
                    <a:pt x="762" y="163"/>
                    <a:pt x="755" y="163"/>
                  </a:cubicBezTo>
                  <a:lnTo>
                    <a:pt x="728" y="163"/>
                  </a:lnTo>
                  <a:cubicBezTo>
                    <a:pt x="721" y="163"/>
                    <a:pt x="719" y="162"/>
                    <a:pt x="719" y="158"/>
                  </a:cubicBezTo>
                  <a:lnTo>
                    <a:pt x="719" y="10"/>
                  </a:lnTo>
                  <a:cubicBezTo>
                    <a:pt x="719" y="5"/>
                    <a:pt x="723" y="4"/>
                    <a:pt x="728" y="4"/>
                  </a:cubicBezTo>
                  <a:lnTo>
                    <a:pt x="760" y="4"/>
                  </a:lnTo>
                  <a:cubicBezTo>
                    <a:pt x="767" y="4"/>
                    <a:pt x="769" y="5"/>
                    <a:pt x="773" y="9"/>
                  </a:cubicBezTo>
                  <a:lnTo>
                    <a:pt x="854" y="95"/>
                  </a:lnTo>
                  <a:close/>
                  <a:moveTo>
                    <a:pt x="990" y="94"/>
                  </a:moveTo>
                  <a:lnTo>
                    <a:pt x="990" y="136"/>
                  </a:lnTo>
                  <a:lnTo>
                    <a:pt x="1059" y="136"/>
                  </a:lnTo>
                  <a:cubicBezTo>
                    <a:pt x="1065" y="136"/>
                    <a:pt x="1068" y="137"/>
                    <a:pt x="1068" y="142"/>
                  </a:cubicBezTo>
                  <a:lnTo>
                    <a:pt x="1068" y="157"/>
                  </a:lnTo>
                  <a:cubicBezTo>
                    <a:pt x="1068" y="162"/>
                    <a:pt x="1066" y="163"/>
                    <a:pt x="1059" y="163"/>
                  </a:cubicBezTo>
                  <a:lnTo>
                    <a:pt x="940" y="163"/>
                  </a:lnTo>
                  <a:cubicBezTo>
                    <a:pt x="935" y="163"/>
                    <a:pt x="931" y="163"/>
                    <a:pt x="931" y="158"/>
                  </a:cubicBezTo>
                  <a:lnTo>
                    <a:pt x="931" y="11"/>
                  </a:lnTo>
                  <a:cubicBezTo>
                    <a:pt x="931" y="6"/>
                    <a:pt x="933" y="4"/>
                    <a:pt x="941" y="4"/>
                  </a:cubicBezTo>
                  <a:lnTo>
                    <a:pt x="1059" y="4"/>
                  </a:lnTo>
                  <a:cubicBezTo>
                    <a:pt x="1064" y="4"/>
                    <a:pt x="1068" y="4"/>
                    <a:pt x="1068" y="9"/>
                  </a:cubicBezTo>
                  <a:lnTo>
                    <a:pt x="1068" y="24"/>
                  </a:lnTo>
                  <a:cubicBezTo>
                    <a:pt x="1068" y="29"/>
                    <a:pt x="1065" y="30"/>
                    <a:pt x="1059" y="30"/>
                  </a:cubicBezTo>
                  <a:lnTo>
                    <a:pt x="990" y="30"/>
                  </a:lnTo>
                  <a:lnTo>
                    <a:pt x="990" y="69"/>
                  </a:lnTo>
                  <a:lnTo>
                    <a:pt x="1047" y="69"/>
                  </a:lnTo>
                  <a:cubicBezTo>
                    <a:pt x="1052" y="69"/>
                    <a:pt x="1056" y="69"/>
                    <a:pt x="1055" y="73"/>
                  </a:cubicBezTo>
                  <a:lnTo>
                    <a:pt x="1055" y="89"/>
                  </a:lnTo>
                  <a:cubicBezTo>
                    <a:pt x="1055" y="93"/>
                    <a:pt x="1053" y="94"/>
                    <a:pt x="1046" y="94"/>
                  </a:cubicBezTo>
                  <a:lnTo>
                    <a:pt x="990" y="94"/>
                  </a:lnTo>
                  <a:close/>
                  <a:moveTo>
                    <a:pt x="1132" y="91"/>
                  </a:moveTo>
                  <a:cubicBezTo>
                    <a:pt x="1119" y="86"/>
                    <a:pt x="1087" y="73"/>
                    <a:pt x="1087" y="46"/>
                  </a:cubicBezTo>
                  <a:cubicBezTo>
                    <a:pt x="1087" y="16"/>
                    <a:pt x="1120" y="0"/>
                    <a:pt x="1162" y="0"/>
                  </a:cubicBezTo>
                  <a:cubicBezTo>
                    <a:pt x="1215" y="0"/>
                    <a:pt x="1237" y="20"/>
                    <a:pt x="1237" y="33"/>
                  </a:cubicBezTo>
                  <a:cubicBezTo>
                    <a:pt x="1237" y="42"/>
                    <a:pt x="1227" y="49"/>
                    <a:pt x="1213" y="49"/>
                  </a:cubicBezTo>
                  <a:cubicBezTo>
                    <a:pt x="1198" y="49"/>
                    <a:pt x="1194" y="43"/>
                    <a:pt x="1188" y="36"/>
                  </a:cubicBezTo>
                  <a:cubicBezTo>
                    <a:pt x="1184" y="32"/>
                    <a:pt x="1176" y="22"/>
                    <a:pt x="1161" y="22"/>
                  </a:cubicBezTo>
                  <a:cubicBezTo>
                    <a:pt x="1149" y="22"/>
                    <a:pt x="1140" y="29"/>
                    <a:pt x="1140" y="38"/>
                  </a:cubicBezTo>
                  <a:cubicBezTo>
                    <a:pt x="1140" y="51"/>
                    <a:pt x="1152" y="55"/>
                    <a:pt x="1187" y="67"/>
                  </a:cubicBezTo>
                  <a:cubicBezTo>
                    <a:pt x="1212" y="76"/>
                    <a:pt x="1245" y="88"/>
                    <a:pt x="1245" y="119"/>
                  </a:cubicBezTo>
                  <a:cubicBezTo>
                    <a:pt x="1245" y="153"/>
                    <a:pt x="1205" y="167"/>
                    <a:pt x="1164" y="167"/>
                  </a:cubicBezTo>
                  <a:cubicBezTo>
                    <a:pt x="1107" y="167"/>
                    <a:pt x="1084" y="142"/>
                    <a:pt x="1084" y="127"/>
                  </a:cubicBezTo>
                  <a:cubicBezTo>
                    <a:pt x="1084" y="115"/>
                    <a:pt x="1099" y="110"/>
                    <a:pt x="1109" y="110"/>
                  </a:cubicBezTo>
                  <a:cubicBezTo>
                    <a:pt x="1126" y="110"/>
                    <a:pt x="1133" y="119"/>
                    <a:pt x="1139" y="127"/>
                  </a:cubicBezTo>
                  <a:cubicBezTo>
                    <a:pt x="1143" y="133"/>
                    <a:pt x="1151" y="142"/>
                    <a:pt x="1168" y="142"/>
                  </a:cubicBezTo>
                  <a:cubicBezTo>
                    <a:pt x="1179" y="142"/>
                    <a:pt x="1190" y="137"/>
                    <a:pt x="1190" y="126"/>
                  </a:cubicBezTo>
                  <a:cubicBezTo>
                    <a:pt x="1190" y="113"/>
                    <a:pt x="1177" y="108"/>
                    <a:pt x="1151" y="98"/>
                  </a:cubicBezTo>
                  <a:lnTo>
                    <a:pt x="1132" y="91"/>
                  </a:lnTo>
                  <a:close/>
                  <a:moveTo>
                    <a:pt x="1328" y="157"/>
                  </a:moveTo>
                  <a:cubicBezTo>
                    <a:pt x="1328" y="161"/>
                    <a:pt x="1326" y="163"/>
                    <a:pt x="1320" y="163"/>
                  </a:cubicBezTo>
                  <a:lnTo>
                    <a:pt x="1278" y="163"/>
                  </a:lnTo>
                  <a:cubicBezTo>
                    <a:pt x="1271" y="163"/>
                    <a:pt x="1269" y="162"/>
                    <a:pt x="1269" y="157"/>
                  </a:cubicBezTo>
                  <a:lnTo>
                    <a:pt x="1269" y="9"/>
                  </a:lnTo>
                  <a:cubicBezTo>
                    <a:pt x="1269" y="6"/>
                    <a:pt x="1270" y="4"/>
                    <a:pt x="1277" y="4"/>
                  </a:cubicBezTo>
                  <a:lnTo>
                    <a:pt x="1321" y="4"/>
                  </a:lnTo>
                  <a:cubicBezTo>
                    <a:pt x="1327" y="4"/>
                    <a:pt x="1328" y="6"/>
                    <a:pt x="1328" y="9"/>
                  </a:cubicBezTo>
                  <a:lnTo>
                    <a:pt x="1328" y="157"/>
                  </a:lnTo>
                  <a:close/>
                  <a:moveTo>
                    <a:pt x="1400" y="91"/>
                  </a:moveTo>
                  <a:cubicBezTo>
                    <a:pt x="1388" y="86"/>
                    <a:pt x="1355" y="73"/>
                    <a:pt x="1355" y="46"/>
                  </a:cubicBezTo>
                  <a:cubicBezTo>
                    <a:pt x="1355" y="16"/>
                    <a:pt x="1388" y="0"/>
                    <a:pt x="1431" y="0"/>
                  </a:cubicBezTo>
                  <a:cubicBezTo>
                    <a:pt x="1483" y="0"/>
                    <a:pt x="1505" y="20"/>
                    <a:pt x="1505" y="33"/>
                  </a:cubicBezTo>
                  <a:cubicBezTo>
                    <a:pt x="1505" y="42"/>
                    <a:pt x="1495" y="49"/>
                    <a:pt x="1481" y="49"/>
                  </a:cubicBezTo>
                  <a:cubicBezTo>
                    <a:pt x="1466" y="49"/>
                    <a:pt x="1462" y="43"/>
                    <a:pt x="1456" y="36"/>
                  </a:cubicBezTo>
                  <a:cubicBezTo>
                    <a:pt x="1452" y="32"/>
                    <a:pt x="1444" y="22"/>
                    <a:pt x="1429" y="22"/>
                  </a:cubicBezTo>
                  <a:cubicBezTo>
                    <a:pt x="1417" y="22"/>
                    <a:pt x="1408" y="29"/>
                    <a:pt x="1408" y="38"/>
                  </a:cubicBezTo>
                  <a:cubicBezTo>
                    <a:pt x="1408" y="51"/>
                    <a:pt x="1420" y="55"/>
                    <a:pt x="1455" y="67"/>
                  </a:cubicBezTo>
                  <a:cubicBezTo>
                    <a:pt x="1480" y="76"/>
                    <a:pt x="1513" y="88"/>
                    <a:pt x="1513" y="119"/>
                  </a:cubicBezTo>
                  <a:cubicBezTo>
                    <a:pt x="1513" y="153"/>
                    <a:pt x="1473" y="167"/>
                    <a:pt x="1432" y="167"/>
                  </a:cubicBezTo>
                  <a:cubicBezTo>
                    <a:pt x="1375" y="167"/>
                    <a:pt x="1352" y="142"/>
                    <a:pt x="1352" y="127"/>
                  </a:cubicBezTo>
                  <a:cubicBezTo>
                    <a:pt x="1352" y="115"/>
                    <a:pt x="1367" y="110"/>
                    <a:pt x="1377" y="110"/>
                  </a:cubicBezTo>
                  <a:cubicBezTo>
                    <a:pt x="1394" y="110"/>
                    <a:pt x="1401" y="119"/>
                    <a:pt x="1407" y="127"/>
                  </a:cubicBezTo>
                  <a:cubicBezTo>
                    <a:pt x="1411" y="133"/>
                    <a:pt x="1419" y="142"/>
                    <a:pt x="1436" y="142"/>
                  </a:cubicBezTo>
                  <a:cubicBezTo>
                    <a:pt x="1447" y="142"/>
                    <a:pt x="1458" y="137"/>
                    <a:pt x="1458" y="126"/>
                  </a:cubicBezTo>
                  <a:cubicBezTo>
                    <a:pt x="1458" y="113"/>
                    <a:pt x="1445" y="108"/>
                    <a:pt x="1419" y="98"/>
                  </a:cubicBezTo>
                  <a:lnTo>
                    <a:pt x="1400" y="91"/>
                  </a:lnTo>
                  <a:close/>
                </a:path>
              </a:pathLst>
            </a:custGeom>
            <a:solidFill>
              <a:srgbClr val="2B2B2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5" name="Freeform 124"/>
            <p:cNvSpPr>
              <a:spLocks/>
            </p:cNvSpPr>
            <p:nvPr/>
          </p:nvSpPr>
          <p:spPr bwMode="auto">
            <a:xfrm>
              <a:off x="1570038" y="4675188"/>
              <a:ext cx="584200" cy="603250"/>
            </a:xfrm>
            <a:custGeom>
              <a:avLst/>
              <a:gdLst/>
              <a:ahLst/>
              <a:cxnLst>
                <a:cxn ang="0">
                  <a:pos x="178" y="30"/>
                </a:cxn>
                <a:cxn ang="0">
                  <a:pos x="186" y="73"/>
                </a:cxn>
                <a:cxn ang="0">
                  <a:pos x="71" y="192"/>
                </a:cxn>
                <a:cxn ang="0">
                  <a:pos x="170" y="121"/>
                </a:cxn>
                <a:cxn ang="0">
                  <a:pos x="34" y="179"/>
                </a:cxn>
                <a:cxn ang="0">
                  <a:pos x="144" y="122"/>
                </a:cxn>
                <a:cxn ang="0">
                  <a:pos x="15" y="158"/>
                </a:cxn>
                <a:cxn ang="0">
                  <a:pos x="15" y="157"/>
                </a:cxn>
                <a:cxn ang="0">
                  <a:pos x="118" y="121"/>
                </a:cxn>
                <a:cxn ang="0">
                  <a:pos x="7" y="140"/>
                </a:cxn>
                <a:cxn ang="0">
                  <a:pos x="0" y="104"/>
                </a:cxn>
                <a:cxn ang="0">
                  <a:pos x="105" y="0"/>
                </a:cxn>
                <a:cxn ang="0">
                  <a:pos x="178" y="30"/>
                </a:cxn>
              </a:cxnLst>
              <a:rect l="0" t="0" r="r" b="b"/>
              <a:pathLst>
                <a:path w="186" h="192">
                  <a:moveTo>
                    <a:pt x="178" y="30"/>
                  </a:moveTo>
                  <a:cubicBezTo>
                    <a:pt x="183" y="43"/>
                    <a:pt x="186" y="58"/>
                    <a:pt x="186" y="73"/>
                  </a:cubicBezTo>
                  <a:cubicBezTo>
                    <a:pt x="186" y="137"/>
                    <a:pt x="135" y="189"/>
                    <a:pt x="71" y="192"/>
                  </a:cubicBezTo>
                  <a:cubicBezTo>
                    <a:pt x="95" y="185"/>
                    <a:pt x="138" y="167"/>
                    <a:pt x="170" y="121"/>
                  </a:cubicBezTo>
                  <a:cubicBezTo>
                    <a:pt x="170" y="121"/>
                    <a:pt x="109" y="184"/>
                    <a:pt x="34" y="179"/>
                  </a:cubicBezTo>
                  <a:cubicBezTo>
                    <a:pt x="45" y="178"/>
                    <a:pt x="100" y="174"/>
                    <a:pt x="144" y="122"/>
                  </a:cubicBezTo>
                  <a:cubicBezTo>
                    <a:pt x="144" y="122"/>
                    <a:pt x="72" y="177"/>
                    <a:pt x="15" y="158"/>
                  </a:cubicBezTo>
                  <a:cubicBezTo>
                    <a:pt x="15" y="158"/>
                    <a:pt x="15" y="157"/>
                    <a:pt x="15" y="157"/>
                  </a:cubicBezTo>
                  <a:cubicBezTo>
                    <a:pt x="23" y="159"/>
                    <a:pt x="67" y="163"/>
                    <a:pt x="118" y="121"/>
                  </a:cubicBezTo>
                  <a:cubicBezTo>
                    <a:pt x="118" y="121"/>
                    <a:pt x="60" y="157"/>
                    <a:pt x="7" y="140"/>
                  </a:cubicBezTo>
                  <a:cubicBezTo>
                    <a:pt x="3" y="129"/>
                    <a:pt x="0" y="116"/>
                    <a:pt x="0" y="104"/>
                  </a:cubicBezTo>
                  <a:cubicBezTo>
                    <a:pt x="0" y="46"/>
                    <a:pt x="47" y="0"/>
                    <a:pt x="105" y="0"/>
                  </a:cubicBezTo>
                  <a:cubicBezTo>
                    <a:pt x="133" y="0"/>
                    <a:pt x="159" y="11"/>
                    <a:pt x="178" y="30"/>
                  </a:cubicBezTo>
                  <a:close/>
                </a:path>
              </a:pathLst>
            </a:custGeom>
            <a:solidFill>
              <a:srgbClr val="FFFFFF">
                <a:alpha val="5098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6" name="Freeform 125"/>
            <p:cNvSpPr>
              <a:spLocks/>
            </p:cNvSpPr>
            <p:nvPr/>
          </p:nvSpPr>
          <p:spPr bwMode="auto">
            <a:xfrm>
              <a:off x="1570038" y="4675188"/>
              <a:ext cx="568325" cy="577850"/>
            </a:xfrm>
            <a:custGeom>
              <a:avLst/>
              <a:gdLst/>
              <a:ahLst/>
              <a:cxnLst>
                <a:cxn ang="0">
                  <a:pos x="169" y="22"/>
                </a:cxn>
                <a:cxn ang="0">
                  <a:pos x="181" y="73"/>
                </a:cxn>
                <a:cxn ang="0">
                  <a:pos x="94" y="183"/>
                </a:cxn>
                <a:cxn ang="0">
                  <a:pos x="170" y="121"/>
                </a:cxn>
                <a:cxn ang="0">
                  <a:pos x="34" y="179"/>
                </a:cxn>
                <a:cxn ang="0">
                  <a:pos x="144" y="122"/>
                </a:cxn>
                <a:cxn ang="0">
                  <a:pos x="15" y="158"/>
                </a:cxn>
                <a:cxn ang="0">
                  <a:pos x="15" y="157"/>
                </a:cxn>
                <a:cxn ang="0">
                  <a:pos x="118" y="121"/>
                </a:cxn>
                <a:cxn ang="0">
                  <a:pos x="7" y="140"/>
                </a:cxn>
                <a:cxn ang="0">
                  <a:pos x="0" y="104"/>
                </a:cxn>
                <a:cxn ang="0">
                  <a:pos x="105" y="0"/>
                </a:cxn>
                <a:cxn ang="0">
                  <a:pos x="169" y="22"/>
                </a:cxn>
              </a:cxnLst>
              <a:rect l="0" t="0" r="r" b="b"/>
              <a:pathLst>
                <a:path w="181" h="184">
                  <a:moveTo>
                    <a:pt x="169" y="22"/>
                  </a:moveTo>
                  <a:cubicBezTo>
                    <a:pt x="177" y="37"/>
                    <a:pt x="181" y="54"/>
                    <a:pt x="181" y="73"/>
                  </a:cubicBezTo>
                  <a:cubicBezTo>
                    <a:pt x="181" y="126"/>
                    <a:pt x="144" y="171"/>
                    <a:pt x="94" y="183"/>
                  </a:cubicBezTo>
                  <a:cubicBezTo>
                    <a:pt x="118" y="173"/>
                    <a:pt x="147" y="155"/>
                    <a:pt x="170" y="121"/>
                  </a:cubicBezTo>
                  <a:cubicBezTo>
                    <a:pt x="170" y="121"/>
                    <a:pt x="109" y="184"/>
                    <a:pt x="34" y="179"/>
                  </a:cubicBezTo>
                  <a:cubicBezTo>
                    <a:pt x="45" y="178"/>
                    <a:pt x="100" y="174"/>
                    <a:pt x="144" y="122"/>
                  </a:cubicBezTo>
                  <a:cubicBezTo>
                    <a:pt x="144" y="122"/>
                    <a:pt x="72" y="177"/>
                    <a:pt x="15" y="158"/>
                  </a:cubicBezTo>
                  <a:cubicBezTo>
                    <a:pt x="15" y="158"/>
                    <a:pt x="15" y="157"/>
                    <a:pt x="15" y="157"/>
                  </a:cubicBezTo>
                  <a:cubicBezTo>
                    <a:pt x="23" y="159"/>
                    <a:pt x="67" y="163"/>
                    <a:pt x="118" y="121"/>
                  </a:cubicBezTo>
                  <a:cubicBezTo>
                    <a:pt x="118" y="121"/>
                    <a:pt x="60" y="157"/>
                    <a:pt x="7" y="140"/>
                  </a:cubicBezTo>
                  <a:cubicBezTo>
                    <a:pt x="3" y="129"/>
                    <a:pt x="0" y="116"/>
                    <a:pt x="0" y="104"/>
                  </a:cubicBezTo>
                  <a:cubicBezTo>
                    <a:pt x="0" y="46"/>
                    <a:pt x="47" y="0"/>
                    <a:pt x="105" y="0"/>
                  </a:cubicBezTo>
                  <a:cubicBezTo>
                    <a:pt x="129" y="0"/>
                    <a:pt x="151" y="8"/>
                    <a:pt x="169" y="22"/>
                  </a:cubicBezTo>
                  <a:close/>
                </a:path>
              </a:pathLst>
            </a:custGeom>
            <a:solidFill>
              <a:srgbClr val="FFFFFF">
                <a:alpha val="5098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7" name="Freeform 126"/>
            <p:cNvSpPr>
              <a:spLocks/>
            </p:cNvSpPr>
            <p:nvPr/>
          </p:nvSpPr>
          <p:spPr bwMode="auto">
            <a:xfrm>
              <a:off x="1570038" y="4675188"/>
              <a:ext cx="552450" cy="561975"/>
            </a:xfrm>
            <a:custGeom>
              <a:avLst/>
              <a:gdLst/>
              <a:ahLst/>
              <a:cxnLst>
                <a:cxn ang="0">
                  <a:pos x="160" y="15"/>
                </a:cxn>
                <a:cxn ang="0">
                  <a:pos x="176" y="73"/>
                </a:cxn>
                <a:cxn ang="0">
                  <a:pos x="159" y="131"/>
                </a:cxn>
                <a:cxn ang="0">
                  <a:pos x="43" y="179"/>
                </a:cxn>
                <a:cxn ang="0">
                  <a:pos x="40" y="178"/>
                </a:cxn>
                <a:cxn ang="0">
                  <a:pos x="144" y="122"/>
                </a:cxn>
                <a:cxn ang="0">
                  <a:pos x="15" y="158"/>
                </a:cxn>
                <a:cxn ang="0">
                  <a:pos x="15" y="157"/>
                </a:cxn>
                <a:cxn ang="0">
                  <a:pos x="118" y="121"/>
                </a:cxn>
                <a:cxn ang="0">
                  <a:pos x="7" y="140"/>
                </a:cxn>
                <a:cxn ang="0">
                  <a:pos x="0" y="104"/>
                </a:cxn>
                <a:cxn ang="0">
                  <a:pos x="105" y="0"/>
                </a:cxn>
                <a:cxn ang="0">
                  <a:pos x="160" y="15"/>
                </a:cxn>
              </a:cxnLst>
              <a:rect l="0" t="0" r="r" b="b"/>
              <a:pathLst>
                <a:path w="176" h="179">
                  <a:moveTo>
                    <a:pt x="160" y="15"/>
                  </a:moveTo>
                  <a:cubicBezTo>
                    <a:pt x="170" y="32"/>
                    <a:pt x="176" y="52"/>
                    <a:pt x="176" y="73"/>
                  </a:cubicBezTo>
                  <a:cubicBezTo>
                    <a:pt x="176" y="94"/>
                    <a:pt x="170" y="114"/>
                    <a:pt x="159" y="131"/>
                  </a:cubicBezTo>
                  <a:cubicBezTo>
                    <a:pt x="139" y="148"/>
                    <a:pt x="95" y="179"/>
                    <a:pt x="43" y="179"/>
                  </a:cubicBezTo>
                  <a:cubicBezTo>
                    <a:pt x="42" y="179"/>
                    <a:pt x="41" y="179"/>
                    <a:pt x="40" y="178"/>
                  </a:cubicBezTo>
                  <a:cubicBezTo>
                    <a:pt x="58" y="177"/>
                    <a:pt x="105" y="167"/>
                    <a:pt x="144" y="122"/>
                  </a:cubicBezTo>
                  <a:cubicBezTo>
                    <a:pt x="144" y="122"/>
                    <a:pt x="72" y="177"/>
                    <a:pt x="15" y="158"/>
                  </a:cubicBezTo>
                  <a:cubicBezTo>
                    <a:pt x="15" y="158"/>
                    <a:pt x="15" y="157"/>
                    <a:pt x="15" y="157"/>
                  </a:cubicBezTo>
                  <a:cubicBezTo>
                    <a:pt x="23" y="159"/>
                    <a:pt x="67" y="163"/>
                    <a:pt x="118" y="121"/>
                  </a:cubicBezTo>
                  <a:cubicBezTo>
                    <a:pt x="118" y="121"/>
                    <a:pt x="60" y="157"/>
                    <a:pt x="7" y="140"/>
                  </a:cubicBezTo>
                  <a:cubicBezTo>
                    <a:pt x="3" y="129"/>
                    <a:pt x="0" y="116"/>
                    <a:pt x="0" y="104"/>
                  </a:cubicBezTo>
                  <a:cubicBezTo>
                    <a:pt x="0" y="46"/>
                    <a:pt x="47" y="0"/>
                    <a:pt x="105" y="0"/>
                  </a:cubicBezTo>
                  <a:cubicBezTo>
                    <a:pt x="125" y="0"/>
                    <a:pt x="144" y="5"/>
                    <a:pt x="160" y="15"/>
                  </a:cubicBezTo>
                  <a:close/>
                </a:path>
              </a:pathLst>
            </a:custGeom>
            <a:solidFill>
              <a:srgbClr val="FFFFFF">
                <a:alpha val="5098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8" name="Freeform 127"/>
            <p:cNvSpPr>
              <a:spLocks/>
            </p:cNvSpPr>
            <p:nvPr/>
          </p:nvSpPr>
          <p:spPr bwMode="auto">
            <a:xfrm>
              <a:off x="1570038" y="4675188"/>
              <a:ext cx="536575" cy="555625"/>
            </a:xfrm>
            <a:custGeom>
              <a:avLst/>
              <a:gdLst/>
              <a:ahLst/>
              <a:cxnLst>
                <a:cxn ang="0">
                  <a:pos x="150" y="10"/>
                </a:cxn>
                <a:cxn ang="0">
                  <a:pos x="171" y="73"/>
                </a:cxn>
                <a:cxn ang="0">
                  <a:pos x="143" y="144"/>
                </a:cxn>
                <a:cxn ang="0">
                  <a:pos x="69" y="177"/>
                </a:cxn>
                <a:cxn ang="0">
                  <a:pos x="67" y="177"/>
                </a:cxn>
                <a:cxn ang="0">
                  <a:pos x="55" y="176"/>
                </a:cxn>
                <a:cxn ang="0">
                  <a:pos x="144" y="122"/>
                </a:cxn>
                <a:cxn ang="0">
                  <a:pos x="15" y="158"/>
                </a:cxn>
                <a:cxn ang="0">
                  <a:pos x="15" y="157"/>
                </a:cxn>
                <a:cxn ang="0">
                  <a:pos x="118" y="121"/>
                </a:cxn>
                <a:cxn ang="0">
                  <a:pos x="7" y="140"/>
                </a:cxn>
                <a:cxn ang="0">
                  <a:pos x="0" y="104"/>
                </a:cxn>
                <a:cxn ang="0">
                  <a:pos x="105" y="0"/>
                </a:cxn>
                <a:cxn ang="0">
                  <a:pos x="150" y="10"/>
                </a:cxn>
              </a:cxnLst>
              <a:rect l="0" t="0" r="r" b="b"/>
              <a:pathLst>
                <a:path w="171" h="177">
                  <a:moveTo>
                    <a:pt x="150" y="10"/>
                  </a:moveTo>
                  <a:cubicBezTo>
                    <a:pt x="163" y="27"/>
                    <a:pt x="171" y="49"/>
                    <a:pt x="171" y="73"/>
                  </a:cubicBezTo>
                  <a:cubicBezTo>
                    <a:pt x="171" y="100"/>
                    <a:pt x="160" y="125"/>
                    <a:pt x="143" y="144"/>
                  </a:cubicBezTo>
                  <a:cubicBezTo>
                    <a:pt x="125" y="156"/>
                    <a:pt x="99" y="171"/>
                    <a:pt x="69" y="177"/>
                  </a:cubicBezTo>
                  <a:cubicBezTo>
                    <a:pt x="68" y="177"/>
                    <a:pt x="67" y="177"/>
                    <a:pt x="67" y="177"/>
                  </a:cubicBezTo>
                  <a:cubicBezTo>
                    <a:pt x="63" y="177"/>
                    <a:pt x="59" y="176"/>
                    <a:pt x="55" y="176"/>
                  </a:cubicBezTo>
                  <a:cubicBezTo>
                    <a:pt x="78" y="171"/>
                    <a:pt x="113" y="158"/>
                    <a:pt x="144" y="122"/>
                  </a:cubicBezTo>
                  <a:cubicBezTo>
                    <a:pt x="144" y="122"/>
                    <a:pt x="72" y="177"/>
                    <a:pt x="15" y="158"/>
                  </a:cubicBezTo>
                  <a:cubicBezTo>
                    <a:pt x="15" y="158"/>
                    <a:pt x="15" y="157"/>
                    <a:pt x="15" y="157"/>
                  </a:cubicBezTo>
                  <a:cubicBezTo>
                    <a:pt x="23" y="159"/>
                    <a:pt x="67" y="163"/>
                    <a:pt x="118" y="121"/>
                  </a:cubicBezTo>
                  <a:cubicBezTo>
                    <a:pt x="118" y="121"/>
                    <a:pt x="60" y="157"/>
                    <a:pt x="7" y="140"/>
                  </a:cubicBezTo>
                  <a:cubicBezTo>
                    <a:pt x="3" y="129"/>
                    <a:pt x="0" y="116"/>
                    <a:pt x="0" y="104"/>
                  </a:cubicBezTo>
                  <a:cubicBezTo>
                    <a:pt x="0" y="46"/>
                    <a:pt x="47" y="0"/>
                    <a:pt x="105" y="0"/>
                  </a:cubicBezTo>
                  <a:cubicBezTo>
                    <a:pt x="121" y="0"/>
                    <a:pt x="136" y="3"/>
                    <a:pt x="150" y="10"/>
                  </a:cubicBezTo>
                  <a:close/>
                </a:path>
              </a:pathLst>
            </a:custGeom>
            <a:solidFill>
              <a:srgbClr val="FFFFFF">
                <a:alpha val="5098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9" name="Freeform 128"/>
            <p:cNvSpPr>
              <a:spLocks/>
            </p:cNvSpPr>
            <p:nvPr/>
          </p:nvSpPr>
          <p:spPr bwMode="auto">
            <a:xfrm>
              <a:off x="1570038" y="4675188"/>
              <a:ext cx="520700" cy="555625"/>
            </a:xfrm>
            <a:custGeom>
              <a:avLst/>
              <a:gdLst/>
              <a:ahLst/>
              <a:cxnLst>
                <a:cxn ang="0">
                  <a:pos x="140" y="6"/>
                </a:cxn>
                <a:cxn ang="0">
                  <a:pos x="166" y="73"/>
                </a:cxn>
                <a:cxn ang="0">
                  <a:pos x="71" y="172"/>
                </a:cxn>
                <a:cxn ang="0">
                  <a:pos x="144" y="122"/>
                </a:cxn>
                <a:cxn ang="0">
                  <a:pos x="15" y="158"/>
                </a:cxn>
                <a:cxn ang="0">
                  <a:pos x="15" y="157"/>
                </a:cxn>
                <a:cxn ang="0">
                  <a:pos x="118" y="121"/>
                </a:cxn>
                <a:cxn ang="0">
                  <a:pos x="7" y="140"/>
                </a:cxn>
                <a:cxn ang="0">
                  <a:pos x="0" y="104"/>
                </a:cxn>
                <a:cxn ang="0">
                  <a:pos x="105" y="0"/>
                </a:cxn>
                <a:cxn ang="0">
                  <a:pos x="140" y="6"/>
                </a:cxn>
              </a:cxnLst>
              <a:rect l="0" t="0" r="r" b="b"/>
              <a:pathLst>
                <a:path w="166" h="177">
                  <a:moveTo>
                    <a:pt x="140" y="6"/>
                  </a:moveTo>
                  <a:cubicBezTo>
                    <a:pt x="156" y="23"/>
                    <a:pt x="166" y="47"/>
                    <a:pt x="166" y="73"/>
                  </a:cubicBezTo>
                  <a:cubicBezTo>
                    <a:pt x="166" y="126"/>
                    <a:pt x="124" y="169"/>
                    <a:pt x="71" y="172"/>
                  </a:cubicBezTo>
                  <a:cubicBezTo>
                    <a:pt x="93" y="164"/>
                    <a:pt x="120" y="150"/>
                    <a:pt x="144" y="122"/>
                  </a:cubicBezTo>
                  <a:cubicBezTo>
                    <a:pt x="144" y="122"/>
                    <a:pt x="72" y="177"/>
                    <a:pt x="15" y="158"/>
                  </a:cubicBezTo>
                  <a:cubicBezTo>
                    <a:pt x="15" y="158"/>
                    <a:pt x="15" y="157"/>
                    <a:pt x="15" y="157"/>
                  </a:cubicBezTo>
                  <a:cubicBezTo>
                    <a:pt x="23" y="159"/>
                    <a:pt x="67" y="163"/>
                    <a:pt x="118" y="121"/>
                  </a:cubicBezTo>
                  <a:cubicBezTo>
                    <a:pt x="118" y="121"/>
                    <a:pt x="60" y="157"/>
                    <a:pt x="7" y="140"/>
                  </a:cubicBezTo>
                  <a:cubicBezTo>
                    <a:pt x="3" y="129"/>
                    <a:pt x="0" y="116"/>
                    <a:pt x="0" y="104"/>
                  </a:cubicBezTo>
                  <a:cubicBezTo>
                    <a:pt x="0" y="46"/>
                    <a:pt x="47" y="0"/>
                    <a:pt x="105" y="0"/>
                  </a:cubicBezTo>
                  <a:cubicBezTo>
                    <a:pt x="117" y="0"/>
                    <a:pt x="129" y="2"/>
                    <a:pt x="140" y="6"/>
                  </a:cubicBezTo>
                  <a:close/>
                </a:path>
              </a:pathLst>
            </a:custGeom>
            <a:solidFill>
              <a:srgbClr val="FFFFFF">
                <a:alpha val="5098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0" name="Freeform 129"/>
            <p:cNvSpPr>
              <a:spLocks/>
            </p:cNvSpPr>
            <p:nvPr/>
          </p:nvSpPr>
          <p:spPr bwMode="auto">
            <a:xfrm>
              <a:off x="1570038" y="4675188"/>
              <a:ext cx="504825" cy="517525"/>
            </a:xfrm>
            <a:custGeom>
              <a:avLst/>
              <a:gdLst/>
              <a:ahLst/>
              <a:cxnLst>
                <a:cxn ang="0">
                  <a:pos x="129" y="3"/>
                </a:cxn>
                <a:cxn ang="0">
                  <a:pos x="161" y="73"/>
                </a:cxn>
                <a:cxn ang="0">
                  <a:pos x="91" y="164"/>
                </a:cxn>
                <a:cxn ang="0">
                  <a:pos x="144" y="122"/>
                </a:cxn>
                <a:cxn ang="0">
                  <a:pos x="35" y="161"/>
                </a:cxn>
                <a:cxn ang="0">
                  <a:pos x="27" y="158"/>
                </a:cxn>
                <a:cxn ang="0">
                  <a:pos x="118" y="121"/>
                </a:cxn>
                <a:cxn ang="0">
                  <a:pos x="7" y="140"/>
                </a:cxn>
                <a:cxn ang="0">
                  <a:pos x="0" y="104"/>
                </a:cxn>
                <a:cxn ang="0">
                  <a:pos x="105" y="0"/>
                </a:cxn>
                <a:cxn ang="0">
                  <a:pos x="129" y="3"/>
                </a:cxn>
              </a:cxnLst>
              <a:rect l="0" t="0" r="r" b="b"/>
              <a:pathLst>
                <a:path w="161" h="165">
                  <a:moveTo>
                    <a:pt x="129" y="3"/>
                  </a:moveTo>
                  <a:cubicBezTo>
                    <a:pt x="149" y="20"/>
                    <a:pt x="161" y="45"/>
                    <a:pt x="161" y="73"/>
                  </a:cubicBezTo>
                  <a:cubicBezTo>
                    <a:pt x="161" y="116"/>
                    <a:pt x="131" y="153"/>
                    <a:pt x="91" y="164"/>
                  </a:cubicBezTo>
                  <a:cubicBezTo>
                    <a:pt x="108" y="155"/>
                    <a:pt x="127" y="142"/>
                    <a:pt x="144" y="122"/>
                  </a:cubicBezTo>
                  <a:cubicBezTo>
                    <a:pt x="144" y="122"/>
                    <a:pt x="87" y="165"/>
                    <a:pt x="35" y="161"/>
                  </a:cubicBezTo>
                  <a:cubicBezTo>
                    <a:pt x="33" y="161"/>
                    <a:pt x="30" y="159"/>
                    <a:pt x="27" y="158"/>
                  </a:cubicBezTo>
                  <a:cubicBezTo>
                    <a:pt x="45" y="158"/>
                    <a:pt x="80" y="153"/>
                    <a:pt x="118" y="121"/>
                  </a:cubicBezTo>
                  <a:cubicBezTo>
                    <a:pt x="118" y="121"/>
                    <a:pt x="60" y="157"/>
                    <a:pt x="7" y="140"/>
                  </a:cubicBezTo>
                  <a:cubicBezTo>
                    <a:pt x="3" y="129"/>
                    <a:pt x="0" y="116"/>
                    <a:pt x="0" y="104"/>
                  </a:cubicBezTo>
                  <a:cubicBezTo>
                    <a:pt x="0" y="46"/>
                    <a:pt x="47" y="0"/>
                    <a:pt x="105" y="0"/>
                  </a:cubicBezTo>
                  <a:cubicBezTo>
                    <a:pt x="113" y="0"/>
                    <a:pt x="121" y="1"/>
                    <a:pt x="129" y="3"/>
                  </a:cubicBezTo>
                  <a:close/>
                </a:path>
              </a:pathLst>
            </a:custGeom>
            <a:solidFill>
              <a:srgbClr val="FFFFFF">
                <a:alpha val="5098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1" name="Freeform 130"/>
            <p:cNvSpPr>
              <a:spLocks/>
            </p:cNvSpPr>
            <p:nvPr/>
          </p:nvSpPr>
          <p:spPr bwMode="auto">
            <a:xfrm>
              <a:off x="1570038" y="4675188"/>
              <a:ext cx="488950" cy="504825"/>
            </a:xfrm>
            <a:custGeom>
              <a:avLst/>
              <a:gdLst/>
              <a:ahLst/>
              <a:cxnLst>
                <a:cxn ang="0">
                  <a:pos x="119" y="1"/>
                </a:cxn>
                <a:cxn ang="0">
                  <a:pos x="156" y="73"/>
                </a:cxn>
                <a:cxn ang="0">
                  <a:pos x="137" y="127"/>
                </a:cxn>
                <a:cxn ang="0">
                  <a:pos x="54" y="161"/>
                </a:cxn>
                <a:cxn ang="0">
                  <a:pos x="39" y="157"/>
                </a:cxn>
                <a:cxn ang="0">
                  <a:pos x="118" y="121"/>
                </a:cxn>
                <a:cxn ang="0">
                  <a:pos x="9" y="141"/>
                </a:cxn>
                <a:cxn ang="0">
                  <a:pos x="6" y="138"/>
                </a:cxn>
                <a:cxn ang="0">
                  <a:pos x="0" y="104"/>
                </a:cxn>
                <a:cxn ang="0">
                  <a:pos x="105" y="0"/>
                </a:cxn>
                <a:cxn ang="0">
                  <a:pos x="119" y="1"/>
                </a:cxn>
              </a:cxnLst>
              <a:rect l="0" t="0" r="r" b="b"/>
              <a:pathLst>
                <a:path w="156" h="161">
                  <a:moveTo>
                    <a:pt x="119" y="1"/>
                  </a:moveTo>
                  <a:cubicBezTo>
                    <a:pt x="141" y="17"/>
                    <a:pt x="156" y="43"/>
                    <a:pt x="156" y="73"/>
                  </a:cubicBezTo>
                  <a:cubicBezTo>
                    <a:pt x="156" y="93"/>
                    <a:pt x="149" y="112"/>
                    <a:pt x="137" y="127"/>
                  </a:cubicBezTo>
                  <a:cubicBezTo>
                    <a:pt x="124" y="136"/>
                    <a:pt x="90" y="157"/>
                    <a:pt x="54" y="161"/>
                  </a:cubicBezTo>
                  <a:cubicBezTo>
                    <a:pt x="49" y="160"/>
                    <a:pt x="44" y="159"/>
                    <a:pt x="39" y="157"/>
                  </a:cubicBezTo>
                  <a:cubicBezTo>
                    <a:pt x="59" y="155"/>
                    <a:pt x="87" y="147"/>
                    <a:pt x="118" y="121"/>
                  </a:cubicBezTo>
                  <a:cubicBezTo>
                    <a:pt x="118" y="121"/>
                    <a:pt x="62" y="156"/>
                    <a:pt x="9" y="141"/>
                  </a:cubicBezTo>
                  <a:cubicBezTo>
                    <a:pt x="8" y="140"/>
                    <a:pt x="7" y="139"/>
                    <a:pt x="6" y="138"/>
                  </a:cubicBezTo>
                  <a:cubicBezTo>
                    <a:pt x="2" y="128"/>
                    <a:pt x="0" y="116"/>
                    <a:pt x="0" y="104"/>
                  </a:cubicBezTo>
                  <a:cubicBezTo>
                    <a:pt x="0" y="46"/>
                    <a:pt x="47" y="0"/>
                    <a:pt x="105" y="0"/>
                  </a:cubicBezTo>
                  <a:cubicBezTo>
                    <a:pt x="109" y="0"/>
                    <a:pt x="114" y="0"/>
                    <a:pt x="119" y="1"/>
                  </a:cubicBezTo>
                  <a:close/>
                </a:path>
              </a:pathLst>
            </a:custGeom>
            <a:solidFill>
              <a:srgbClr val="FFFFFF">
                <a:alpha val="5098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2" name="Freeform 131"/>
            <p:cNvSpPr>
              <a:spLocks/>
            </p:cNvSpPr>
            <p:nvPr/>
          </p:nvSpPr>
          <p:spPr bwMode="auto">
            <a:xfrm>
              <a:off x="1570038" y="4675188"/>
              <a:ext cx="473075" cy="492125"/>
            </a:xfrm>
            <a:custGeom>
              <a:avLst/>
              <a:gdLst/>
              <a:ahLst/>
              <a:cxnLst>
                <a:cxn ang="0">
                  <a:pos x="108" y="0"/>
                </a:cxn>
                <a:cxn ang="0">
                  <a:pos x="151" y="73"/>
                </a:cxn>
                <a:cxn ang="0">
                  <a:pos x="121" y="137"/>
                </a:cxn>
                <a:cxn ang="0">
                  <a:pos x="77" y="156"/>
                </a:cxn>
                <a:cxn ang="0">
                  <a:pos x="67" y="157"/>
                </a:cxn>
                <a:cxn ang="0">
                  <a:pos x="52" y="155"/>
                </a:cxn>
                <a:cxn ang="0">
                  <a:pos x="118" y="121"/>
                </a:cxn>
                <a:cxn ang="0">
                  <a:pos x="21" y="144"/>
                </a:cxn>
                <a:cxn ang="0">
                  <a:pos x="3" y="128"/>
                </a:cxn>
                <a:cxn ang="0">
                  <a:pos x="0" y="104"/>
                </a:cxn>
                <a:cxn ang="0">
                  <a:pos x="105" y="0"/>
                </a:cxn>
                <a:cxn ang="0">
                  <a:pos x="108" y="0"/>
                </a:cxn>
              </a:cxnLst>
              <a:rect l="0" t="0" r="r" b="b"/>
              <a:pathLst>
                <a:path w="151" h="157">
                  <a:moveTo>
                    <a:pt x="108" y="0"/>
                  </a:moveTo>
                  <a:cubicBezTo>
                    <a:pt x="134" y="14"/>
                    <a:pt x="151" y="41"/>
                    <a:pt x="151" y="73"/>
                  </a:cubicBezTo>
                  <a:cubicBezTo>
                    <a:pt x="151" y="99"/>
                    <a:pt x="139" y="122"/>
                    <a:pt x="121" y="137"/>
                  </a:cubicBezTo>
                  <a:cubicBezTo>
                    <a:pt x="109" y="144"/>
                    <a:pt x="93" y="151"/>
                    <a:pt x="77" y="156"/>
                  </a:cubicBezTo>
                  <a:cubicBezTo>
                    <a:pt x="73" y="156"/>
                    <a:pt x="70" y="157"/>
                    <a:pt x="67" y="157"/>
                  </a:cubicBezTo>
                  <a:cubicBezTo>
                    <a:pt x="61" y="157"/>
                    <a:pt x="57" y="156"/>
                    <a:pt x="52" y="155"/>
                  </a:cubicBezTo>
                  <a:cubicBezTo>
                    <a:pt x="70" y="151"/>
                    <a:pt x="93" y="142"/>
                    <a:pt x="118" y="121"/>
                  </a:cubicBezTo>
                  <a:cubicBezTo>
                    <a:pt x="118" y="121"/>
                    <a:pt x="70" y="151"/>
                    <a:pt x="21" y="144"/>
                  </a:cubicBezTo>
                  <a:cubicBezTo>
                    <a:pt x="14" y="139"/>
                    <a:pt x="8" y="134"/>
                    <a:pt x="3" y="128"/>
                  </a:cubicBezTo>
                  <a:cubicBezTo>
                    <a:pt x="1" y="120"/>
                    <a:pt x="0" y="112"/>
                    <a:pt x="0" y="104"/>
                  </a:cubicBezTo>
                  <a:cubicBezTo>
                    <a:pt x="0" y="46"/>
                    <a:pt x="47" y="0"/>
                    <a:pt x="105" y="0"/>
                  </a:cubicBezTo>
                  <a:cubicBezTo>
                    <a:pt x="106" y="0"/>
                    <a:pt x="107" y="0"/>
                    <a:pt x="108" y="0"/>
                  </a:cubicBezTo>
                  <a:close/>
                </a:path>
              </a:pathLst>
            </a:custGeom>
            <a:solidFill>
              <a:srgbClr val="FFFFFF">
                <a:alpha val="5098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3" name="Freeform 132"/>
            <p:cNvSpPr>
              <a:spLocks/>
            </p:cNvSpPr>
            <p:nvPr/>
          </p:nvSpPr>
          <p:spPr bwMode="auto">
            <a:xfrm>
              <a:off x="1570038" y="4675188"/>
              <a:ext cx="458788" cy="476250"/>
            </a:xfrm>
            <a:custGeom>
              <a:avLst/>
              <a:gdLst/>
              <a:ahLst/>
              <a:cxnLst>
                <a:cxn ang="0">
                  <a:pos x="97" y="0"/>
                </a:cxn>
                <a:cxn ang="0">
                  <a:pos x="146" y="73"/>
                </a:cxn>
                <a:cxn ang="0">
                  <a:pos x="67" y="152"/>
                </a:cxn>
                <a:cxn ang="0">
                  <a:pos x="65" y="152"/>
                </a:cxn>
                <a:cxn ang="0">
                  <a:pos x="118" y="121"/>
                </a:cxn>
                <a:cxn ang="0">
                  <a:pos x="34" y="145"/>
                </a:cxn>
                <a:cxn ang="0">
                  <a:pos x="1" y="117"/>
                </a:cxn>
                <a:cxn ang="0">
                  <a:pos x="0" y="104"/>
                </a:cxn>
                <a:cxn ang="0">
                  <a:pos x="97" y="0"/>
                </a:cxn>
              </a:cxnLst>
              <a:rect l="0" t="0" r="r" b="b"/>
              <a:pathLst>
                <a:path w="146" h="152">
                  <a:moveTo>
                    <a:pt x="97" y="0"/>
                  </a:moveTo>
                  <a:cubicBezTo>
                    <a:pt x="126" y="12"/>
                    <a:pt x="146" y="40"/>
                    <a:pt x="146" y="73"/>
                  </a:cubicBezTo>
                  <a:cubicBezTo>
                    <a:pt x="146" y="116"/>
                    <a:pt x="110" y="152"/>
                    <a:pt x="67" y="152"/>
                  </a:cubicBezTo>
                  <a:cubicBezTo>
                    <a:pt x="66" y="152"/>
                    <a:pt x="66" y="152"/>
                    <a:pt x="65" y="152"/>
                  </a:cubicBezTo>
                  <a:cubicBezTo>
                    <a:pt x="81" y="146"/>
                    <a:pt x="99" y="137"/>
                    <a:pt x="118" y="121"/>
                  </a:cubicBezTo>
                  <a:cubicBezTo>
                    <a:pt x="118" y="121"/>
                    <a:pt x="78" y="146"/>
                    <a:pt x="34" y="145"/>
                  </a:cubicBezTo>
                  <a:cubicBezTo>
                    <a:pt x="21" y="139"/>
                    <a:pt x="9" y="129"/>
                    <a:pt x="1" y="117"/>
                  </a:cubicBezTo>
                  <a:cubicBezTo>
                    <a:pt x="1" y="113"/>
                    <a:pt x="0" y="108"/>
                    <a:pt x="0" y="104"/>
                  </a:cubicBezTo>
                  <a:cubicBezTo>
                    <a:pt x="0" y="49"/>
                    <a:pt x="43" y="4"/>
                    <a:pt x="97" y="0"/>
                  </a:cubicBezTo>
                  <a:close/>
                </a:path>
              </a:pathLst>
            </a:custGeom>
            <a:solidFill>
              <a:srgbClr val="FFFFFF">
                <a:alpha val="5098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4" name="Freeform 133"/>
            <p:cNvSpPr>
              <a:spLocks/>
            </p:cNvSpPr>
            <p:nvPr/>
          </p:nvSpPr>
          <p:spPr bwMode="auto">
            <a:xfrm>
              <a:off x="1570038" y="4678363"/>
              <a:ext cx="442913" cy="452438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141" y="72"/>
                </a:cxn>
                <a:cxn ang="0">
                  <a:pos x="81" y="144"/>
                </a:cxn>
                <a:cxn ang="0">
                  <a:pos x="118" y="120"/>
                </a:cxn>
                <a:cxn ang="0">
                  <a:pos x="48" y="143"/>
                </a:cxn>
                <a:cxn ang="0">
                  <a:pos x="0" y="105"/>
                </a:cxn>
                <a:cxn ang="0">
                  <a:pos x="0" y="103"/>
                </a:cxn>
                <a:cxn ang="0">
                  <a:pos x="86" y="0"/>
                </a:cxn>
              </a:cxnLst>
              <a:rect l="0" t="0" r="r" b="b"/>
              <a:pathLst>
                <a:path w="141" h="144">
                  <a:moveTo>
                    <a:pt x="86" y="0"/>
                  </a:moveTo>
                  <a:cubicBezTo>
                    <a:pt x="118" y="9"/>
                    <a:pt x="141" y="38"/>
                    <a:pt x="141" y="72"/>
                  </a:cubicBezTo>
                  <a:cubicBezTo>
                    <a:pt x="141" y="108"/>
                    <a:pt x="115" y="138"/>
                    <a:pt x="81" y="144"/>
                  </a:cubicBezTo>
                  <a:cubicBezTo>
                    <a:pt x="93" y="139"/>
                    <a:pt x="105" y="131"/>
                    <a:pt x="118" y="120"/>
                  </a:cubicBezTo>
                  <a:cubicBezTo>
                    <a:pt x="118" y="120"/>
                    <a:pt x="86" y="140"/>
                    <a:pt x="48" y="143"/>
                  </a:cubicBezTo>
                  <a:cubicBezTo>
                    <a:pt x="27" y="138"/>
                    <a:pt x="10" y="124"/>
                    <a:pt x="0" y="105"/>
                  </a:cubicBezTo>
                  <a:cubicBezTo>
                    <a:pt x="0" y="104"/>
                    <a:pt x="0" y="103"/>
                    <a:pt x="0" y="103"/>
                  </a:cubicBezTo>
                  <a:cubicBezTo>
                    <a:pt x="0" y="51"/>
                    <a:pt x="37" y="9"/>
                    <a:pt x="86" y="0"/>
                  </a:cubicBezTo>
                  <a:close/>
                </a:path>
              </a:pathLst>
            </a:custGeom>
            <a:solidFill>
              <a:srgbClr val="FFFFFF">
                <a:alpha val="5098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5" name="Freeform 134"/>
            <p:cNvSpPr>
              <a:spLocks/>
            </p:cNvSpPr>
            <p:nvPr/>
          </p:nvSpPr>
          <p:spPr bwMode="auto">
            <a:xfrm>
              <a:off x="1573213" y="4687888"/>
              <a:ext cx="423863" cy="433388"/>
            </a:xfrm>
            <a:custGeom>
              <a:avLst/>
              <a:gdLst/>
              <a:ahLst/>
              <a:cxnLst>
                <a:cxn ang="0">
                  <a:pos x="73" y="0"/>
                </a:cxn>
                <a:cxn ang="0">
                  <a:pos x="135" y="69"/>
                </a:cxn>
                <a:cxn ang="0">
                  <a:pos x="110" y="121"/>
                </a:cxn>
                <a:cxn ang="0">
                  <a:pos x="65" y="138"/>
                </a:cxn>
                <a:cxn ang="0">
                  <a:pos x="0" y="90"/>
                </a:cxn>
                <a:cxn ang="0">
                  <a:pos x="73" y="0"/>
                </a:cxn>
              </a:cxnLst>
              <a:rect l="0" t="0" r="r" b="b"/>
              <a:pathLst>
                <a:path w="135" h="138">
                  <a:moveTo>
                    <a:pt x="73" y="0"/>
                  </a:moveTo>
                  <a:cubicBezTo>
                    <a:pt x="108" y="4"/>
                    <a:pt x="135" y="33"/>
                    <a:pt x="135" y="69"/>
                  </a:cubicBezTo>
                  <a:cubicBezTo>
                    <a:pt x="135" y="90"/>
                    <a:pt x="125" y="109"/>
                    <a:pt x="110" y="121"/>
                  </a:cubicBezTo>
                  <a:cubicBezTo>
                    <a:pt x="102" y="126"/>
                    <a:pt x="85" y="133"/>
                    <a:pt x="65" y="138"/>
                  </a:cubicBezTo>
                  <a:cubicBezTo>
                    <a:pt x="35" y="138"/>
                    <a:pt x="9" y="118"/>
                    <a:pt x="0" y="90"/>
                  </a:cubicBezTo>
                  <a:cubicBezTo>
                    <a:pt x="4" y="47"/>
                    <a:pt x="33" y="12"/>
                    <a:pt x="73" y="0"/>
                  </a:cubicBezTo>
                  <a:close/>
                </a:path>
              </a:pathLst>
            </a:custGeom>
            <a:solidFill>
              <a:srgbClr val="FFFFFF">
                <a:alpha val="5098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6" name="Freeform 135"/>
            <p:cNvSpPr>
              <a:spLocks/>
            </p:cNvSpPr>
            <p:nvPr/>
          </p:nvSpPr>
          <p:spPr bwMode="auto">
            <a:xfrm>
              <a:off x="1579563" y="4702176"/>
              <a:ext cx="401638" cy="403225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128" y="64"/>
                </a:cxn>
                <a:cxn ang="0">
                  <a:pos x="64" y="128"/>
                </a:cxn>
                <a:cxn ang="0">
                  <a:pos x="0" y="72"/>
                </a:cxn>
                <a:cxn ang="0">
                  <a:pos x="58" y="0"/>
                </a:cxn>
                <a:cxn ang="0">
                  <a:pos x="64" y="0"/>
                </a:cxn>
              </a:cxnLst>
              <a:rect l="0" t="0" r="r" b="b"/>
              <a:pathLst>
                <a:path w="128" h="128">
                  <a:moveTo>
                    <a:pt x="64" y="0"/>
                  </a:moveTo>
                  <a:cubicBezTo>
                    <a:pt x="99" y="0"/>
                    <a:pt x="128" y="28"/>
                    <a:pt x="128" y="64"/>
                  </a:cubicBezTo>
                  <a:cubicBezTo>
                    <a:pt x="128" y="99"/>
                    <a:pt x="99" y="128"/>
                    <a:pt x="64" y="128"/>
                  </a:cubicBezTo>
                  <a:cubicBezTo>
                    <a:pt x="31" y="128"/>
                    <a:pt x="4" y="103"/>
                    <a:pt x="0" y="72"/>
                  </a:cubicBezTo>
                  <a:cubicBezTo>
                    <a:pt x="7" y="40"/>
                    <a:pt x="29" y="13"/>
                    <a:pt x="58" y="0"/>
                  </a:cubicBezTo>
                  <a:cubicBezTo>
                    <a:pt x="60" y="0"/>
                    <a:pt x="62" y="0"/>
                    <a:pt x="64" y="0"/>
                  </a:cubicBezTo>
                  <a:close/>
                </a:path>
              </a:pathLst>
            </a:custGeom>
            <a:solidFill>
              <a:srgbClr val="FFFFFF">
                <a:alpha val="5098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7" name="Freeform 136"/>
            <p:cNvSpPr>
              <a:spLocks/>
            </p:cNvSpPr>
            <p:nvPr/>
          </p:nvSpPr>
          <p:spPr bwMode="auto">
            <a:xfrm>
              <a:off x="1592263" y="4718051"/>
              <a:ext cx="373063" cy="371475"/>
            </a:xfrm>
            <a:custGeom>
              <a:avLst/>
              <a:gdLst/>
              <a:ahLst/>
              <a:cxnLst>
                <a:cxn ang="0">
                  <a:pos x="60" y="0"/>
                </a:cxn>
                <a:cxn ang="0">
                  <a:pos x="119" y="59"/>
                </a:cxn>
                <a:cxn ang="0">
                  <a:pos x="60" y="118"/>
                </a:cxn>
                <a:cxn ang="0">
                  <a:pos x="0" y="59"/>
                </a:cxn>
                <a:cxn ang="0">
                  <a:pos x="1" y="50"/>
                </a:cxn>
                <a:cxn ang="0">
                  <a:pos x="40" y="3"/>
                </a:cxn>
                <a:cxn ang="0">
                  <a:pos x="60" y="0"/>
                </a:cxn>
              </a:cxnLst>
              <a:rect l="0" t="0" r="r" b="b"/>
              <a:pathLst>
                <a:path w="119" h="118">
                  <a:moveTo>
                    <a:pt x="60" y="0"/>
                  </a:moveTo>
                  <a:cubicBezTo>
                    <a:pt x="92" y="0"/>
                    <a:pt x="119" y="26"/>
                    <a:pt x="119" y="59"/>
                  </a:cubicBezTo>
                  <a:cubicBezTo>
                    <a:pt x="119" y="91"/>
                    <a:pt x="92" y="118"/>
                    <a:pt x="60" y="118"/>
                  </a:cubicBezTo>
                  <a:cubicBezTo>
                    <a:pt x="27" y="118"/>
                    <a:pt x="0" y="91"/>
                    <a:pt x="0" y="59"/>
                  </a:cubicBezTo>
                  <a:cubicBezTo>
                    <a:pt x="0" y="56"/>
                    <a:pt x="1" y="53"/>
                    <a:pt x="1" y="50"/>
                  </a:cubicBezTo>
                  <a:cubicBezTo>
                    <a:pt x="9" y="31"/>
                    <a:pt x="22" y="15"/>
                    <a:pt x="40" y="3"/>
                  </a:cubicBezTo>
                  <a:cubicBezTo>
                    <a:pt x="46" y="1"/>
                    <a:pt x="53" y="0"/>
                    <a:pt x="60" y="0"/>
                  </a:cubicBezTo>
                  <a:close/>
                </a:path>
              </a:pathLst>
            </a:custGeom>
            <a:solidFill>
              <a:srgbClr val="FFFFFF">
                <a:alpha val="5098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8" name="Oval 137"/>
            <p:cNvSpPr>
              <a:spLocks noChangeArrowheads="1"/>
            </p:cNvSpPr>
            <p:nvPr/>
          </p:nvSpPr>
          <p:spPr bwMode="auto">
            <a:xfrm>
              <a:off x="1608138" y="4733926"/>
              <a:ext cx="341313" cy="339725"/>
            </a:xfrm>
            <a:prstGeom prst="ellipse">
              <a:avLst/>
            </a:prstGeom>
            <a:solidFill>
              <a:srgbClr val="FFFFFF">
                <a:alpha val="5098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9" name="Oval 138"/>
            <p:cNvSpPr>
              <a:spLocks noChangeArrowheads="1"/>
            </p:cNvSpPr>
            <p:nvPr/>
          </p:nvSpPr>
          <p:spPr bwMode="auto">
            <a:xfrm>
              <a:off x="1624013" y="4749801"/>
              <a:ext cx="309563" cy="307975"/>
            </a:xfrm>
            <a:prstGeom prst="ellipse">
              <a:avLst/>
            </a:prstGeom>
            <a:solidFill>
              <a:srgbClr val="FFFFFF">
                <a:alpha val="5098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0" name="Oval 139"/>
            <p:cNvSpPr>
              <a:spLocks noChangeArrowheads="1"/>
            </p:cNvSpPr>
            <p:nvPr/>
          </p:nvSpPr>
          <p:spPr bwMode="auto">
            <a:xfrm>
              <a:off x="1638301" y="4765676"/>
              <a:ext cx="279400" cy="276225"/>
            </a:xfrm>
            <a:prstGeom prst="ellipse">
              <a:avLst/>
            </a:prstGeom>
            <a:solidFill>
              <a:srgbClr val="FFFFFF">
                <a:alpha val="5098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1" name="Oval 140"/>
            <p:cNvSpPr>
              <a:spLocks noChangeArrowheads="1"/>
            </p:cNvSpPr>
            <p:nvPr/>
          </p:nvSpPr>
          <p:spPr bwMode="auto">
            <a:xfrm>
              <a:off x="1654176" y="4781551"/>
              <a:ext cx="247650" cy="244475"/>
            </a:xfrm>
            <a:prstGeom prst="ellipse">
              <a:avLst/>
            </a:prstGeom>
            <a:solidFill>
              <a:srgbClr val="FFFFFF">
                <a:alpha val="5098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2" name="Oval 141"/>
            <p:cNvSpPr>
              <a:spLocks noChangeArrowheads="1"/>
            </p:cNvSpPr>
            <p:nvPr/>
          </p:nvSpPr>
          <p:spPr bwMode="auto">
            <a:xfrm>
              <a:off x="1670051" y="4797426"/>
              <a:ext cx="217488" cy="212725"/>
            </a:xfrm>
            <a:prstGeom prst="ellipse">
              <a:avLst/>
            </a:prstGeom>
            <a:solidFill>
              <a:srgbClr val="FFFFFF">
                <a:alpha val="5098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3" name="Oval 142"/>
            <p:cNvSpPr>
              <a:spLocks noChangeArrowheads="1"/>
            </p:cNvSpPr>
            <p:nvPr/>
          </p:nvSpPr>
          <p:spPr bwMode="auto">
            <a:xfrm>
              <a:off x="1685926" y="4813301"/>
              <a:ext cx="185738" cy="182563"/>
            </a:xfrm>
            <a:prstGeom prst="ellipse">
              <a:avLst/>
            </a:prstGeom>
            <a:solidFill>
              <a:srgbClr val="FFFFFF">
                <a:alpha val="5098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4" name="Oval 143"/>
            <p:cNvSpPr>
              <a:spLocks noChangeArrowheads="1"/>
            </p:cNvSpPr>
            <p:nvPr/>
          </p:nvSpPr>
          <p:spPr bwMode="auto">
            <a:xfrm>
              <a:off x="1701801" y="4829176"/>
              <a:ext cx="153988" cy="150813"/>
            </a:xfrm>
            <a:prstGeom prst="ellipse">
              <a:avLst/>
            </a:prstGeom>
            <a:solidFill>
              <a:srgbClr val="FFFFFF">
                <a:alpha val="5098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5" name="Oval 144"/>
            <p:cNvSpPr>
              <a:spLocks noChangeArrowheads="1"/>
            </p:cNvSpPr>
            <p:nvPr/>
          </p:nvSpPr>
          <p:spPr bwMode="auto">
            <a:xfrm>
              <a:off x="1720851" y="4845051"/>
              <a:ext cx="119063" cy="119063"/>
            </a:xfrm>
            <a:prstGeom prst="ellipse">
              <a:avLst/>
            </a:prstGeom>
            <a:solidFill>
              <a:srgbClr val="FFFFFF">
                <a:alpha val="5098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6" name="Oval 145"/>
            <p:cNvSpPr>
              <a:spLocks noChangeArrowheads="1"/>
            </p:cNvSpPr>
            <p:nvPr/>
          </p:nvSpPr>
          <p:spPr bwMode="auto">
            <a:xfrm>
              <a:off x="1736726" y="4859338"/>
              <a:ext cx="84138" cy="88900"/>
            </a:xfrm>
            <a:prstGeom prst="ellipse">
              <a:avLst/>
            </a:prstGeom>
            <a:solidFill>
              <a:srgbClr val="FFFFFF">
                <a:alpha val="5098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39264868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"/>
            <a:ext cx="11277600" cy="711883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ts val="700"/>
              </a:spcBef>
              <a:buNone/>
              <a:defRPr lang="en-US" sz="3200" b="1" kern="1200" cap="all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E0945A5B-6FD1-4E75-90E0-1022EA54FCB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00567" y="995363"/>
            <a:ext cx="11582399" cy="4943476"/>
          </a:xfrm>
        </p:spPr>
        <p:txBody>
          <a:bodyPr/>
          <a:lstStyle>
            <a:lvl1pPr>
              <a:buClrTx/>
              <a:buSzPct val="100000"/>
              <a:buFont typeface="Corbel" pitchFamily="34" charset="0"/>
              <a:buChar char="•"/>
              <a:defRPr sz="2800"/>
            </a:lvl1pPr>
            <a:lvl2pPr>
              <a:buSzPct val="80000"/>
              <a:buFont typeface="Wingdings" pitchFamily="2" charset="2"/>
              <a:buChar char="Ø"/>
              <a:defRPr sz="2300" baseline="0">
                <a:solidFill>
                  <a:schemeClr val="accent1"/>
                </a:solidFill>
              </a:defRPr>
            </a:lvl2pPr>
            <a:lvl3pPr>
              <a:buClr>
                <a:schemeClr val="accent3"/>
              </a:buClr>
              <a:buSzPct val="100000"/>
              <a:buFont typeface="Calibri" pitchFamily="34" charset="0"/>
              <a:buChar char="−"/>
              <a:defRPr sz="2100" baseline="0">
                <a:solidFill>
                  <a:schemeClr val="accent3"/>
                </a:solidFill>
              </a:defRPr>
            </a:lvl3pPr>
            <a:lvl4pPr>
              <a:buClr>
                <a:schemeClr val="bg2"/>
              </a:buClr>
              <a:buSzPct val="80000"/>
              <a:buFont typeface="Wingdings" pitchFamily="2" charset="2"/>
              <a:buChar char="v"/>
              <a:defRPr sz="2100" baseline="0">
                <a:solidFill>
                  <a:schemeClr val="bg2"/>
                </a:solidFill>
              </a:defRPr>
            </a:lvl4pPr>
            <a:lvl5pPr>
              <a:buClr>
                <a:schemeClr val="accent6">
                  <a:lumMod val="75000"/>
                </a:schemeClr>
              </a:buClr>
              <a:buSzPct val="80000"/>
              <a:buFont typeface="Wingdings" pitchFamily="2" charset="2"/>
              <a:buChar char="§"/>
              <a:defRPr sz="2100" baseline="0">
                <a:solidFill>
                  <a:schemeClr val="accent6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9306235" y="6093586"/>
            <a:ext cx="2576732" cy="722106"/>
            <a:chOff x="225425" y="238125"/>
            <a:chExt cx="5603875" cy="2093913"/>
          </a:xfrm>
        </p:grpSpPr>
        <p:sp>
          <p:nvSpPr>
            <p:cNvPr id="8" name="AutoShape 4"/>
            <p:cNvSpPr>
              <a:spLocks noChangeAspect="1" noChangeArrowheads="1" noTextEdit="1"/>
            </p:cNvSpPr>
            <p:nvPr/>
          </p:nvSpPr>
          <p:spPr bwMode="auto">
            <a:xfrm>
              <a:off x="225425" y="238125"/>
              <a:ext cx="5603875" cy="2093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2054225" y="744538"/>
              <a:ext cx="3771900" cy="1584325"/>
            </a:xfrm>
            <a:custGeom>
              <a:avLst/>
              <a:gdLst/>
              <a:ahLst/>
              <a:cxnLst>
                <a:cxn ang="0">
                  <a:pos x="1824" y="5"/>
                </a:cxn>
                <a:cxn ang="0">
                  <a:pos x="1869" y="5"/>
                </a:cxn>
                <a:cxn ang="0">
                  <a:pos x="60" y="730"/>
                </a:cxn>
                <a:cxn ang="0">
                  <a:pos x="8" y="756"/>
                </a:cxn>
                <a:cxn ang="0">
                  <a:pos x="1896" y="776"/>
                </a:cxn>
                <a:cxn ang="0">
                  <a:pos x="1886" y="751"/>
                </a:cxn>
                <a:cxn ang="0">
                  <a:pos x="1737" y="738"/>
                </a:cxn>
                <a:cxn ang="0">
                  <a:pos x="1740" y="744"/>
                </a:cxn>
                <a:cxn ang="0">
                  <a:pos x="1659" y="803"/>
                </a:cxn>
                <a:cxn ang="0">
                  <a:pos x="1615" y="779"/>
                </a:cxn>
                <a:cxn ang="0">
                  <a:pos x="1632" y="716"/>
                </a:cxn>
                <a:cxn ang="0">
                  <a:pos x="1632" y="749"/>
                </a:cxn>
                <a:cxn ang="0">
                  <a:pos x="1412" y="763"/>
                </a:cxn>
                <a:cxn ang="0">
                  <a:pos x="1418" y="709"/>
                </a:cxn>
                <a:cxn ang="0">
                  <a:pos x="1424" y="727"/>
                </a:cxn>
                <a:cxn ang="0">
                  <a:pos x="1412" y="763"/>
                </a:cxn>
                <a:cxn ang="0">
                  <a:pos x="1219" y="702"/>
                </a:cxn>
                <a:cxn ang="0">
                  <a:pos x="1193" y="712"/>
                </a:cxn>
                <a:cxn ang="0">
                  <a:pos x="1046" y="791"/>
                </a:cxn>
                <a:cxn ang="0">
                  <a:pos x="1067" y="713"/>
                </a:cxn>
                <a:cxn ang="0">
                  <a:pos x="898" y="791"/>
                </a:cxn>
                <a:cxn ang="0">
                  <a:pos x="843" y="702"/>
                </a:cxn>
                <a:cxn ang="0">
                  <a:pos x="861" y="757"/>
                </a:cxn>
                <a:cxn ang="0">
                  <a:pos x="698" y="737"/>
                </a:cxn>
                <a:cxn ang="0">
                  <a:pos x="753" y="737"/>
                </a:cxn>
                <a:cxn ang="0">
                  <a:pos x="639" y="790"/>
                </a:cxn>
                <a:cxn ang="0">
                  <a:pos x="674" y="782"/>
                </a:cxn>
                <a:cxn ang="0">
                  <a:pos x="579" y="743"/>
                </a:cxn>
                <a:cxn ang="0">
                  <a:pos x="504" y="729"/>
                </a:cxn>
                <a:cxn ang="0">
                  <a:pos x="430" y="731"/>
                </a:cxn>
                <a:cxn ang="0">
                  <a:pos x="476" y="738"/>
                </a:cxn>
                <a:cxn ang="0">
                  <a:pos x="326" y="778"/>
                </a:cxn>
                <a:cxn ang="0">
                  <a:pos x="376" y="730"/>
                </a:cxn>
                <a:cxn ang="0">
                  <a:pos x="391" y="782"/>
                </a:cxn>
                <a:cxn ang="0">
                  <a:pos x="308" y="729"/>
                </a:cxn>
                <a:cxn ang="0">
                  <a:pos x="211" y="714"/>
                </a:cxn>
                <a:cxn ang="0">
                  <a:pos x="134" y="790"/>
                </a:cxn>
                <a:cxn ang="0">
                  <a:pos x="124" y="747"/>
                </a:cxn>
                <a:cxn ang="0">
                  <a:pos x="15" y="781"/>
                </a:cxn>
                <a:cxn ang="0">
                  <a:pos x="1794" y="487"/>
                </a:cxn>
                <a:cxn ang="0">
                  <a:pos x="1813" y="487"/>
                </a:cxn>
                <a:cxn ang="0">
                  <a:pos x="1520" y="466"/>
                </a:cxn>
                <a:cxn ang="0">
                  <a:pos x="1475" y="405"/>
                </a:cxn>
                <a:cxn ang="0">
                  <a:pos x="1410" y="500"/>
                </a:cxn>
                <a:cxn ang="0">
                  <a:pos x="1399" y="493"/>
                </a:cxn>
                <a:cxn ang="0">
                  <a:pos x="1184" y="505"/>
                </a:cxn>
                <a:cxn ang="0">
                  <a:pos x="907" y="512"/>
                </a:cxn>
                <a:cxn ang="0">
                  <a:pos x="741" y="422"/>
                </a:cxn>
                <a:cxn ang="0">
                  <a:pos x="571" y="354"/>
                </a:cxn>
                <a:cxn ang="0">
                  <a:pos x="553" y="354"/>
                </a:cxn>
                <a:cxn ang="0">
                  <a:pos x="464" y="504"/>
                </a:cxn>
                <a:cxn ang="0">
                  <a:pos x="345" y="484"/>
                </a:cxn>
                <a:cxn ang="0">
                  <a:pos x="1728" y="161"/>
                </a:cxn>
                <a:cxn ang="0">
                  <a:pos x="1540" y="151"/>
                </a:cxn>
                <a:cxn ang="0">
                  <a:pos x="1370" y="223"/>
                </a:cxn>
                <a:cxn ang="0">
                  <a:pos x="1275" y="69"/>
                </a:cxn>
                <a:cxn ang="0">
                  <a:pos x="1172" y="72"/>
                </a:cxn>
                <a:cxn ang="0">
                  <a:pos x="821" y="214"/>
                </a:cxn>
                <a:cxn ang="0">
                  <a:pos x="662" y="202"/>
                </a:cxn>
                <a:cxn ang="0">
                  <a:pos x="663" y="150"/>
                </a:cxn>
                <a:cxn ang="0">
                  <a:pos x="480" y="223"/>
                </a:cxn>
                <a:cxn ang="0">
                  <a:pos x="276" y="155"/>
                </a:cxn>
              </a:cxnLst>
              <a:rect l="0" t="0" r="r" b="b"/>
              <a:pathLst>
                <a:path w="1921" h="807">
                  <a:moveTo>
                    <a:pt x="75" y="223"/>
                  </a:moveTo>
                  <a:lnTo>
                    <a:pt x="75" y="12"/>
                  </a:lnTo>
                  <a:lnTo>
                    <a:pt x="122" y="12"/>
                  </a:lnTo>
                  <a:lnTo>
                    <a:pt x="122" y="184"/>
                  </a:lnTo>
                  <a:lnTo>
                    <a:pt x="200" y="184"/>
                  </a:lnTo>
                  <a:lnTo>
                    <a:pt x="200" y="223"/>
                  </a:lnTo>
                  <a:lnTo>
                    <a:pt x="75" y="223"/>
                  </a:lnTo>
                  <a:close/>
                  <a:moveTo>
                    <a:pt x="1863" y="5"/>
                  </a:moveTo>
                  <a:lnTo>
                    <a:pt x="1863" y="12"/>
                  </a:lnTo>
                  <a:lnTo>
                    <a:pt x="1847" y="12"/>
                  </a:lnTo>
                  <a:lnTo>
                    <a:pt x="1847" y="57"/>
                  </a:lnTo>
                  <a:lnTo>
                    <a:pt x="1840" y="57"/>
                  </a:lnTo>
                  <a:lnTo>
                    <a:pt x="1840" y="12"/>
                  </a:lnTo>
                  <a:lnTo>
                    <a:pt x="1824" y="12"/>
                  </a:lnTo>
                  <a:lnTo>
                    <a:pt x="1824" y="5"/>
                  </a:lnTo>
                  <a:lnTo>
                    <a:pt x="1863" y="5"/>
                  </a:lnTo>
                  <a:close/>
                  <a:moveTo>
                    <a:pt x="1913" y="57"/>
                  </a:moveTo>
                  <a:lnTo>
                    <a:pt x="1911" y="26"/>
                  </a:lnTo>
                  <a:cubicBezTo>
                    <a:pt x="1911" y="22"/>
                    <a:pt x="1911" y="17"/>
                    <a:pt x="1911" y="12"/>
                  </a:cubicBezTo>
                  <a:lnTo>
                    <a:pt x="1910" y="12"/>
                  </a:lnTo>
                  <a:cubicBezTo>
                    <a:pt x="1909" y="17"/>
                    <a:pt x="1908" y="22"/>
                    <a:pt x="1906" y="27"/>
                  </a:cubicBezTo>
                  <a:lnTo>
                    <a:pt x="1895" y="56"/>
                  </a:lnTo>
                  <a:lnTo>
                    <a:pt x="1889" y="56"/>
                  </a:lnTo>
                  <a:lnTo>
                    <a:pt x="1879" y="26"/>
                  </a:lnTo>
                  <a:cubicBezTo>
                    <a:pt x="1878" y="22"/>
                    <a:pt x="1876" y="17"/>
                    <a:pt x="1875" y="12"/>
                  </a:cubicBezTo>
                  <a:lnTo>
                    <a:pt x="1875" y="12"/>
                  </a:lnTo>
                  <a:cubicBezTo>
                    <a:pt x="1875" y="17"/>
                    <a:pt x="1875" y="21"/>
                    <a:pt x="1874" y="26"/>
                  </a:cubicBezTo>
                  <a:lnTo>
                    <a:pt x="1873" y="57"/>
                  </a:lnTo>
                  <a:lnTo>
                    <a:pt x="1865" y="57"/>
                  </a:lnTo>
                  <a:lnTo>
                    <a:pt x="1869" y="5"/>
                  </a:lnTo>
                  <a:lnTo>
                    <a:pt x="1879" y="5"/>
                  </a:lnTo>
                  <a:lnTo>
                    <a:pt x="1889" y="33"/>
                  </a:lnTo>
                  <a:cubicBezTo>
                    <a:pt x="1891" y="37"/>
                    <a:pt x="1892" y="42"/>
                    <a:pt x="1893" y="46"/>
                  </a:cubicBezTo>
                  <a:lnTo>
                    <a:pt x="1893" y="46"/>
                  </a:lnTo>
                  <a:cubicBezTo>
                    <a:pt x="1894" y="42"/>
                    <a:pt x="1896" y="37"/>
                    <a:pt x="1897" y="33"/>
                  </a:cubicBezTo>
                  <a:lnTo>
                    <a:pt x="1907" y="5"/>
                  </a:lnTo>
                  <a:lnTo>
                    <a:pt x="1917" y="5"/>
                  </a:lnTo>
                  <a:lnTo>
                    <a:pt x="1921" y="57"/>
                  </a:lnTo>
                  <a:lnTo>
                    <a:pt x="1913" y="57"/>
                  </a:lnTo>
                  <a:close/>
                  <a:moveTo>
                    <a:pt x="13" y="747"/>
                  </a:moveTo>
                  <a:lnTo>
                    <a:pt x="3" y="747"/>
                  </a:lnTo>
                  <a:cubicBezTo>
                    <a:pt x="3" y="746"/>
                    <a:pt x="3" y="745"/>
                    <a:pt x="3" y="745"/>
                  </a:cubicBezTo>
                  <a:cubicBezTo>
                    <a:pt x="3" y="738"/>
                    <a:pt x="5" y="734"/>
                    <a:pt x="10" y="732"/>
                  </a:cubicBezTo>
                  <a:cubicBezTo>
                    <a:pt x="15" y="729"/>
                    <a:pt x="24" y="728"/>
                    <a:pt x="37" y="728"/>
                  </a:cubicBezTo>
                  <a:cubicBezTo>
                    <a:pt x="48" y="728"/>
                    <a:pt x="55" y="729"/>
                    <a:pt x="60" y="730"/>
                  </a:cubicBezTo>
                  <a:cubicBezTo>
                    <a:pt x="64" y="730"/>
                    <a:pt x="68" y="732"/>
                    <a:pt x="70" y="735"/>
                  </a:cubicBezTo>
                  <a:cubicBezTo>
                    <a:pt x="73" y="737"/>
                    <a:pt x="74" y="740"/>
                    <a:pt x="75" y="743"/>
                  </a:cubicBezTo>
                  <a:cubicBezTo>
                    <a:pt x="75" y="746"/>
                    <a:pt x="76" y="751"/>
                    <a:pt x="76" y="758"/>
                  </a:cubicBezTo>
                  <a:lnTo>
                    <a:pt x="76" y="791"/>
                  </a:lnTo>
                  <a:lnTo>
                    <a:pt x="66" y="791"/>
                  </a:lnTo>
                  <a:lnTo>
                    <a:pt x="66" y="783"/>
                  </a:lnTo>
                  <a:lnTo>
                    <a:pt x="66" y="783"/>
                  </a:lnTo>
                  <a:cubicBezTo>
                    <a:pt x="63" y="787"/>
                    <a:pt x="60" y="789"/>
                    <a:pt x="57" y="790"/>
                  </a:cubicBezTo>
                  <a:cubicBezTo>
                    <a:pt x="54" y="791"/>
                    <a:pt x="47" y="791"/>
                    <a:pt x="38" y="791"/>
                  </a:cubicBezTo>
                  <a:cubicBezTo>
                    <a:pt x="27" y="791"/>
                    <a:pt x="19" y="791"/>
                    <a:pt x="15" y="791"/>
                  </a:cubicBezTo>
                  <a:cubicBezTo>
                    <a:pt x="11" y="790"/>
                    <a:pt x="8" y="789"/>
                    <a:pt x="6" y="787"/>
                  </a:cubicBezTo>
                  <a:cubicBezTo>
                    <a:pt x="3" y="786"/>
                    <a:pt x="2" y="784"/>
                    <a:pt x="1" y="782"/>
                  </a:cubicBezTo>
                  <a:cubicBezTo>
                    <a:pt x="0" y="780"/>
                    <a:pt x="0" y="776"/>
                    <a:pt x="0" y="773"/>
                  </a:cubicBezTo>
                  <a:cubicBezTo>
                    <a:pt x="0" y="768"/>
                    <a:pt x="1" y="764"/>
                    <a:pt x="2" y="762"/>
                  </a:cubicBezTo>
                  <a:cubicBezTo>
                    <a:pt x="3" y="759"/>
                    <a:pt x="5" y="757"/>
                    <a:pt x="8" y="756"/>
                  </a:cubicBezTo>
                  <a:cubicBezTo>
                    <a:pt x="12" y="755"/>
                    <a:pt x="19" y="754"/>
                    <a:pt x="31" y="754"/>
                  </a:cubicBezTo>
                  <a:cubicBezTo>
                    <a:pt x="44" y="754"/>
                    <a:pt x="52" y="754"/>
                    <a:pt x="56" y="755"/>
                  </a:cubicBezTo>
                  <a:cubicBezTo>
                    <a:pt x="60" y="756"/>
                    <a:pt x="63" y="758"/>
                    <a:pt x="65" y="760"/>
                  </a:cubicBezTo>
                  <a:lnTo>
                    <a:pt x="66" y="760"/>
                  </a:lnTo>
                  <a:lnTo>
                    <a:pt x="66" y="754"/>
                  </a:lnTo>
                  <a:cubicBezTo>
                    <a:pt x="66" y="748"/>
                    <a:pt x="65" y="744"/>
                    <a:pt x="63" y="742"/>
                  </a:cubicBezTo>
                  <a:cubicBezTo>
                    <a:pt x="61" y="740"/>
                    <a:pt x="59" y="739"/>
                    <a:pt x="55" y="738"/>
                  </a:cubicBezTo>
                  <a:cubicBezTo>
                    <a:pt x="52" y="737"/>
                    <a:pt x="46" y="737"/>
                    <a:pt x="38" y="737"/>
                  </a:cubicBezTo>
                  <a:cubicBezTo>
                    <a:pt x="27" y="737"/>
                    <a:pt x="21" y="737"/>
                    <a:pt x="17" y="739"/>
                  </a:cubicBezTo>
                  <a:cubicBezTo>
                    <a:pt x="14" y="740"/>
                    <a:pt x="13" y="742"/>
                    <a:pt x="13" y="747"/>
                  </a:cubicBezTo>
                  <a:close/>
                  <a:moveTo>
                    <a:pt x="1896" y="776"/>
                  </a:moveTo>
                  <a:lnTo>
                    <a:pt x="1910" y="776"/>
                  </a:lnTo>
                  <a:lnTo>
                    <a:pt x="1910" y="791"/>
                  </a:lnTo>
                  <a:lnTo>
                    <a:pt x="1896" y="791"/>
                  </a:lnTo>
                  <a:lnTo>
                    <a:pt x="1896" y="776"/>
                  </a:lnTo>
                  <a:close/>
                  <a:moveTo>
                    <a:pt x="1876" y="768"/>
                  </a:moveTo>
                  <a:lnTo>
                    <a:pt x="1886" y="768"/>
                  </a:lnTo>
                  <a:cubicBezTo>
                    <a:pt x="1886" y="776"/>
                    <a:pt x="1884" y="781"/>
                    <a:pt x="1881" y="785"/>
                  </a:cubicBezTo>
                  <a:cubicBezTo>
                    <a:pt x="1879" y="787"/>
                    <a:pt x="1876" y="789"/>
                    <a:pt x="1872" y="790"/>
                  </a:cubicBezTo>
                  <a:cubicBezTo>
                    <a:pt x="1867" y="791"/>
                    <a:pt x="1861" y="791"/>
                    <a:pt x="1853" y="791"/>
                  </a:cubicBezTo>
                  <a:cubicBezTo>
                    <a:pt x="1843" y="791"/>
                    <a:pt x="1835" y="791"/>
                    <a:pt x="1830" y="790"/>
                  </a:cubicBezTo>
                  <a:cubicBezTo>
                    <a:pt x="1825" y="789"/>
                    <a:pt x="1821" y="788"/>
                    <a:pt x="1818" y="786"/>
                  </a:cubicBezTo>
                  <a:cubicBezTo>
                    <a:pt x="1812" y="781"/>
                    <a:pt x="1809" y="773"/>
                    <a:pt x="1809" y="760"/>
                  </a:cubicBezTo>
                  <a:cubicBezTo>
                    <a:pt x="1809" y="751"/>
                    <a:pt x="1810" y="744"/>
                    <a:pt x="1813" y="740"/>
                  </a:cubicBezTo>
                  <a:cubicBezTo>
                    <a:pt x="1815" y="735"/>
                    <a:pt x="1819" y="732"/>
                    <a:pt x="1824" y="731"/>
                  </a:cubicBezTo>
                  <a:cubicBezTo>
                    <a:pt x="1829" y="729"/>
                    <a:pt x="1837" y="728"/>
                    <a:pt x="1848" y="728"/>
                  </a:cubicBezTo>
                  <a:cubicBezTo>
                    <a:pt x="1858" y="728"/>
                    <a:pt x="1865" y="729"/>
                    <a:pt x="1870" y="730"/>
                  </a:cubicBezTo>
                  <a:cubicBezTo>
                    <a:pt x="1874" y="731"/>
                    <a:pt x="1878" y="732"/>
                    <a:pt x="1881" y="735"/>
                  </a:cubicBezTo>
                  <a:cubicBezTo>
                    <a:pt x="1882" y="737"/>
                    <a:pt x="1884" y="739"/>
                    <a:pt x="1885" y="741"/>
                  </a:cubicBezTo>
                  <a:cubicBezTo>
                    <a:pt x="1885" y="744"/>
                    <a:pt x="1886" y="747"/>
                    <a:pt x="1886" y="751"/>
                  </a:cubicBezTo>
                  <a:lnTo>
                    <a:pt x="1876" y="751"/>
                  </a:lnTo>
                  <a:cubicBezTo>
                    <a:pt x="1876" y="745"/>
                    <a:pt x="1874" y="741"/>
                    <a:pt x="1870" y="739"/>
                  </a:cubicBezTo>
                  <a:cubicBezTo>
                    <a:pt x="1866" y="738"/>
                    <a:pt x="1859" y="737"/>
                    <a:pt x="1848" y="737"/>
                  </a:cubicBezTo>
                  <a:cubicBezTo>
                    <a:pt x="1837" y="737"/>
                    <a:pt x="1829" y="738"/>
                    <a:pt x="1826" y="740"/>
                  </a:cubicBezTo>
                  <a:cubicBezTo>
                    <a:pt x="1824" y="742"/>
                    <a:pt x="1822" y="744"/>
                    <a:pt x="1821" y="747"/>
                  </a:cubicBezTo>
                  <a:cubicBezTo>
                    <a:pt x="1820" y="750"/>
                    <a:pt x="1819" y="755"/>
                    <a:pt x="1819" y="761"/>
                  </a:cubicBezTo>
                  <a:cubicBezTo>
                    <a:pt x="1819" y="766"/>
                    <a:pt x="1820" y="770"/>
                    <a:pt x="1821" y="773"/>
                  </a:cubicBezTo>
                  <a:cubicBezTo>
                    <a:pt x="1823" y="776"/>
                    <a:pt x="1824" y="779"/>
                    <a:pt x="1827" y="780"/>
                  </a:cubicBezTo>
                  <a:cubicBezTo>
                    <a:pt x="1831" y="782"/>
                    <a:pt x="1839" y="783"/>
                    <a:pt x="1852" y="783"/>
                  </a:cubicBezTo>
                  <a:cubicBezTo>
                    <a:pt x="1862" y="783"/>
                    <a:pt x="1868" y="782"/>
                    <a:pt x="1871" y="780"/>
                  </a:cubicBezTo>
                  <a:cubicBezTo>
                    <a:pt x="1874" y="778"/>
                    <a:pt x="1876" y="774"/>
                    <a:pt x="1876" y="768"/>
                  </a:cubicBezTo>
                  <a:close/>
                  <a:moveTo>
                    <a:pt x="1726" y="729"/>
                  </a:moveTo>
                  <a:lnTo>
                    <a:pt x="1736" y="729"/>
                  </a:lnTo>
                  <a:lnTo>
                    <a:pt x="1736" y="738"/>
                  </a:lnTo>
                  <a:lnTo>
                    <a:pt x="1737" y="738"/>
                  </a:lnTo>
                  <a:cubicBezTo>
                    <a:pt x="1739" y="734"/>
                    <a:pt x="1742" y="732"/>
                    <a:pt x="1746" y="730"/>
                  </a:cubicBezTo>
                  <a:cubicBezTo>
                    <a:pt x="1751" y="729"/>
                    <a:pt x="1758" y="728"/>
                    <a:pt x="1768" y="728"/>
                  </a:cubicBezTo>
                  <a:cubicBezTo>
                    <a:pt x="1777" y="728"/>
                    <a:pt x="1783" y="729"/>
                    <a:pt x="1788" y="730"/>
                  </a:cubicBezTo>
                  <a:cubicBezTo>
                    <a:pt x="1792" y="731"/>
                    <a:pt x="1795" y="732"/>
                    <a:pt x="1798" y="735"/>
                  </a:cubicBezTo>
                  <a:cubicBezTo>
                    <a:pt x="1800" y="737"/>
                    <a:pt x="1801" y="739"/>
                    <a:pt x="1802" y="743"/>
                  </a:cubicBezTo>
                  <a:cubicBezTo>
                    <a:pt x="1802" y="746"/>
                    <a:pt x="1803" y="750"/>
                    <a:pt x="1803" y="756"/>
                  </a:cubicBezTo>
                  <a:lnTo>
                    <a:pt x="1803" y="791"/>
                  </a:lnTo>
                  <a:lnTo>
                    <a:pt x="1793" y="791"/>
                  </a:lnTo>
                  <a:lnTo>
                    <a:pt x="1793" y="760"/>
                  </a:lnTo>
                  <a:cubicBezTo>
                    <a:pt x="1793" y="754"/>
                    <a:pt x="1793" y="750"/>
                    <a:pt x="1792" y="748"/>
                  </a:cubicBezTo>
                  <a:cubicBezTo>
                    <a:pt x="1792" y="746"/>
                    <a:pt x="1791" y="744"/>
                    <a:pt x="1790" y="742"/>
                  </a:cubicBezTo>
                  <a:cubicBezTo>
                    <a:pt x="1788" y="740"/>
                    <a:pt x="1786" y="739"/>
                    <a:pt x="1782" y="738"/>
                  </a:cubicBezTo>
                  <a:cubicBezTo>
                    <a:pt x="1779" y="737"/>
                    <a:pt x="1774" y="737"/>
                    <a:pt x="1767" y="737"/>
                  </a:cubicBezTo>
                  <a:cubicBezTo>
                    <a:pt x="1759" y="737"/>
                    <a:pt x="1753" y="737"/>
                    <a:pt x="1749" y="738"/>
                  </a:cubicBezTo>
                  <a:cubicBezTo>
                    <a:pt x="1745" y="739"/>
                    <a:pt x="1742" y="741"/>
                    <a:pt x="1740" y="744"/>
                  </a:cubicBezTo>
                  <a:cubicBezTo>
                    <a:pt x="1738" y="746"/>
                    <a:pt x="1737" y="748"/>
                    <a:pt x="1737" y="750"/>
                  </a:cubicBezTo>
                  <a:cubicBezTo>
                    <a:pt x="1736" y="752"/>
                    <a:pt x="1736" y="756"/>
                    <a:pt x="1736" y="762"/>
                  </a:cubicBezTo>
                  <a:lnTo>
                    <a:pt x="1736" y="791"/>
                  </a:lnTo>
                  <a:lnTo>
                    <a:pt x="1726" y="791"/>
                  </a:lnTo>
                  <a:lnTo>
                    <a:pt x="1726" y="729"/>
                  </a:lnTo>
                  <a:close/>
                  <a:moveTo>
                    <a:pt x="1705" y="702"/>
                  </a:moveTo>
                  <a:lnTo>
                    <a:pt x="1717" y="702"/>
                  </a:lnTo>
                  <a:lnTo>
                    <a:pt x="1717" y="791"/>
                  </a:lnTo>
                  <a:lnTo>
                    <a:pt x="1705" y="791"/>
                  </a:lnTo>
                  <a:lnTo>
                    <a:pt x="1705" y="702"/>
                  </a:lnTo>
                  <a:close/>
                  <a:moveTo>
                    <a:pt x="1647" y="776"/>
                  </a:moveTo>
                  <a:lnTo>
                    <a:pt x="1662" y="776"/>
                  </a:lnTo>
                  <a:lnTo>
                    <a:pt x="1662" y="791"/>
                  </a:lnTo>
                  <a:cubicBezTo>
                    <a:pt x="1662" y="794"/>
                    <a:pt x="1662" y="797"/>
                    <a:pt x="1661" y="799"/>
                  </a:cubicBezTo>
                  <a:cubicBezTo>
                    <a:pt x="1661" y="800"/>
                    <a:pt x="1660" y="802"/>
                    <a:pt x="1659" y="803"/>
                  </a:cubicBezTo>
                  <a:cubicBezTo>
                    <a:pt x="1657" y="806"/>
                    <a:pt x="1654" y="807"/>
                    <a:pt x="1648" y="807"/>
                  </a:cubicBezTo>
                  <a:lnTo>
                    <a:pt x="1646" y="807"/>
                  </a:lnTo>
                  <a:lnTo>
                    <a:pt x="1646" y="799"/>
                  </a:lnTo>
                  <a:lnTo>
                    <a:pt x="1649" y="799"/>
                  </a:lnTo>
                  <a:cubicBezTo>
                    <a:pt x="1652" y="799"/>
                    <a:pt x="1653" y="797"/>
                    <a:pt x="1653" y="792"/>
                  </a:cubicBezTo>
                  <a:lnTo>
                    <a:pt x="1653" y="791"/>
                  </a:lnTo>
                  <a:lnTo>
                    <a:pt x="1647" y="791"/>
                  </a:lnTo>
                  <a:lnTo>
                    <a:pt x="1647" y="776"/>
                  </a:lnTo>
                  <a:close/>
                  <a:moveTo>
                    <a:pt x="1538" y="763"/>
                  </a:moveTo>
                  <a:lnTo>
                    <a:pt x="1549" y="763"/>
                  </a:lnTo>
                  <a:cubicBezTo>
                    <a:pt x="1549" y="764"/>
                    <a:pt x="1549" y="764"/>
                    <a:pt x="1550" y="765"/>
                  </a:cubicBezTo>
                  <a:cubicBezTo>
                    <a:pt x="1550" y="770"/>
                    <a:pt x="1550" y="773"/>
                    <a:pt x="1551" y="775"/>
                  </a:cubicBezTo>
                  <a:cubicBezTo>
                    <a:pt x="1551" y="776"/>
                    <a:pt x="1553" y="778"/>
                    <a:pt x="1555" y="779"/>
                  </a:cubicBezTo>
                  <a:cubicBezTo>
                    <a:pt x="1558" y="780"/>
                    <a:pt x="1569" y="781"/>
                    <a:pt x="1587" y="781"/>
                  </a:cubicBezTo>
                  <a:cubicBezTo>
                    <a:pt x="1600" y="781"/>
                    <a:pt x="1610" y="780"/>
                    <a:pt x="1615" y="779"/>
                  </a:cubicBezTo>
                  <a:cubicBezTo>
                    <a:pt x="1621" y="778"/>
                    <a:pt x="1624" y="773"/>
                    <a:pt x="1624" y="766"/>
                  </a:cubicBezTo>
                  <a:cubicBezTo>
                    <a:pt x="1624" y="762"/>
                    <a:pt x="1624" y="759"/>
                    <a:pt x="1623" y="757"/>
                  </a:cubicBezTo>
                  <a:cubicBezTo>
                    <a:pt x="1622" y="755"/>
                    <a:pt x="1620" y="754"/>
                    <a:pt x="1618" y="753"/>
                  </a:cubicBezTo>
                  <a:cubicBezTo>
                    <a:pt x="1616" y="752"/>
                    <a:pt x="1613" y="752"/>
                    <a:pt x="1609" y="752"/>
                  </a:cubicBezTo>
                  <a:cubicBezTo>
                    <a:pt x="1605" y="752"/>
                    <a:pt x="1592" y="751"/>
                    <a:pt x="1570" y="751"/>
                  </a:cubicBezTo>
                  <a:cubicBezTo>
                    <a:pt x="1562" y="751"/>
                    <a:pt x="1557" y="751"/>
                    <a:pt x="1552" y="749"/>
                  </a:cubicBezTo>
                  <a:cubicBezTo>
                    <a:pt x="1548" y="748"/>
                    <a:pt x="1544" y="746"/>
                    <a:pt x="1542" y="743"/>
                  </a:cubicBezTo>
                  <a:cubicBezTo>
                    <a:pt x="1539" y="739"/>
                    <a:pt x="1538" y="734"/>
                    <a:pt x="1538" y="727"/>
                  </a:cubicBezTo>
                  <a:cubicBezTo>
                    <a:pt x="1538" y="719"/>
                    <a:pt x="1540" y="713"/>
                    <a:pt x="1544" y="709"/>
                  </a:cubicBezTo>
                  <a:cubicBezTo>
                    <a:pt x="1547" y="708"/>
                    <a:pt x="1549" y="706"/>
                    <a:pt x="1552" y="705"/>
                  </a:cubicBezTo>
                  <a:cubicBezTo>
                    <a:pt x="1554" y="704"/>
                    <a:pt x="1558" y="704"/>
                    <a:pt x="1563" y="703"/>
                  </a:cubicBezTo>
                  <a:cubicBezTo>
                    <a:pt x="1571" y="702"/>
                    <a:pt x="1580" y="702"/>
                    <a:pt x="1591" y="702"/>
                  </a:cubicBezTo>
                  <a:cubicBezTo>
                    <a:pt x="1601" y="702"/>
                    <a:pt x="1608" y="702"/>
                    <a:pt x="1614" y="703"/>
                  </a:cubicBezTo>
                  <a:cubicBezTo>
                    <a:pt x="1619" y="704"/>
                    <a:pt x="1624" y="706"/>
                    <a:pt x="1627" y="708"/>
                  </a:cubicBezTo>
                  <a:cubicBezTo>
                    <a:pt x="1629" y="710"/>
                    <a:pt x="1631" y="713"/>
                    <a:pt x="1632" y="716"/>
                  </a:cubicBezTo>
                  <a:cubicBezTo>
                    <a:pt x="1633" y="718"/>
                    <a:pt x="1633" y="723"/>
                    <a:pt x="1633" y="728"/>
                  </a:cubicBezTo>
                  <a:lnTo>
                    <a:pt x="1622" y="728"/>
                  </a:lnTo>
                  <a:lnTo>
                    <a:pt x="1622" y="727"/>
                  </a:lnTo>
                  <a:cubicBezTo>
                    <a:pt x="1622" y="722"/>
                    <a:pt x="1621" y="720"/>
                    <a:pt x="1620" y="718"/>
                  </a:cubicBezTo>
                  <a:cubicBezTo>
                    <a:pt x="1619" y="716"/>
                    <a:pt x="1616" y="714"/>
                    <a:pt x="1611" y="713"/>
                  </a:cubicBezTo>
                  <a:cubicBezTo>
                    <a:pt x="1606" y="712"/>
                    <a:pt x="1599" y="712"/>
                    <a:pt x="1590" y="712"/>
                  </a:cubicBezTo>
                  <a:cubicBezTo>
                    <a:pt x="1579" y="712"/>
                    <a:pt x="1570" y="712"/>
                    <a:pt x="1564" y="713"/>
                  </a:cubicBezTo>
                  <a:cubicBezTo>
                    <a:pt x="1559" y="714"/>
                    <a:pt x="1555" y="715"/>
                    <a:pt x="1553" y="717"/>
                  </a:cubicBezTo>
                  <a:cubicBezTo>
                    <a:pt x="1551" y="719"/>
                    <a:pt x="1550" y="722"/>
                    <a:pt x="1550" y="727"/>
                  </a:cubicBezTo>
                  <a:cubicBezTo>
                    <a:pt x="1550" y="731"/>
                    <a:pt x="1550" y="734"/>
                    <a:pt x="1551" y="735"/>
                  </a:cubicBezTo>
                  <a:cubicBezTo>
                    <a:pt x="1552" y="737"/>
                    <a:pt x="1554" y="738"/>
                    <a:pt x="1557" y="739"/>
                  </a:cubicBezTo>
                  <a:cubicBezTo>
                    <a:pt x="1561" y="740"/>
                    <a:pt x="1569" y="741"/>
                    <a:pt x="1580" y="741"/>
                  </a:cubicBezTo>
                  <a:cubicBezTo>
                    <a:pt x="1584" y="741"/>
                    <a:pt x="1594" y="741"/>
                    <a:pt x="1609" y="741"/>
                  </a:cubicBezTo>
                  <a:cubicBezTo>
                    <a:pt x="1615" y="741"/>
                    <a:pt x="1620" y="742"/>
                    <a:pt x="1624" y="743"/>
                  </a:cubicBezTo>
                  <a:cubicBezTo>
                    <a:pt x="1627" y="744"/>
                    <a:pt x="1630" y="746"/>
                    <a:pt x="1632" y="749"/>
                  </a:cubicBezTo>
                  <a:cubicBezTo>
                    <a:pt x="1635" y="753"/>
                    <a:pt x="1636" y="758"/>
                    <a:pt x="1636" y="765"/>
                  </a:cubicBezTo>
                  <a:cubicBezTo>
                    <a:pt x="1636" y="771"/>
                    <a:pt x="1635" y="776"/>
                    <a:pt x="1633" y="780"/>
                  </a:cubicBezTo>
                  <a:cubicBezTo>
                    <a:pt x="1630" y="784"/>
                    <a:pt x="1625" y="787"/>
                    <a:pt x="1618" y="789"/>
                  </a:cubicBezTo>
                  <a:cubicBezTo>
                    <a:pt x="1611" y="790"/>
                    <a:pt x="1598" y="791"/>
                    <a:pt x="1579" y="791"/>
                  </a:cubicBezTo>
                  <a:cubicBezTo>
                    <a:pt x="1570" y="791"/>
                    <a:pt x="1562" y="791"/>
                    <a:pt x="1558" y="790"/>
                  </a:cubicBezTo>
                  <a:cubicBezTo>
                    <a:pt x="1553" y="789"/>
                    <a:pt x="1549" y="788"/>
                    <a:pt x="1547" y="787"/>
                  </a:cubicBezTo>
                  <a:cubicBezTo>
                    <a:pt x="1543" y="785"/>
                    <a:pt x="1541" y="783"/>
                    <a:pt x="1540" y="780"/>
                  </a:cubicBezTo>
                  <a:cubicBezTo>
                    <a:pt x="1539" y="777"/>
                    <a:pt x="1538" y="772"/>
                    <a:pt x="1538" y="767"/>
                  </a:cubicBezTo>
                  <a:cubicBezTo>
                    <a:pt x="1538" y="767"/>
                    <a:pt x="1538" y="765"/>
                    <a:pt x="1538" y="763"/>
                  </a:cubicBezTo>
                  <a:close/>
                  <a:moveTo>
                    <a:pt x="1518" y="702"/>
                  </a:moveTo>
                  <a:lnTo>
                    <a:pt x="1530" y="702"/>
                  </a:lnTo>
                  <a:lnTo>
                    <a:pt x="1530" y="791"/>
                  </a:lnTo>
                  <a:lnTo>
                    <a:pt x="1518" y="791"/>
                  </a:lnTo>
                  <a:lnTo>
                    <a:pt x="1518" y="702"/>
                  </a:lnTo>
                  <a:close/>
                  <a:moveTo>
                    <a:pt x="1412" y="763"/>
                  </a:moveTo>
                  <a:lnTo>
                    <a:pt x="1423" y="763"/>
                  </a:lnTo>
                  <a:cubicBezTo>
                    <a:pt x="1423" y="764"/>
                    <a:pt x="1423" y="764"/>
                    <a:pt x="1423" y="765"/>
                  </a:cubicBezTo>
                  <a:cubicBezTo>
                    <a:pt x="1424" y="770"/>
                    <a:pt x="1424" y="773"/>
                    <a:pt x="1425" y="775"/>
                  </a:cubicBezTo>
                  <a:cubicBezTo>
                    <a:pt x="1425" y="776"/>
                    <a:pt x="1427" y="778"/>
                    <a:pt x="1429" y="779"/>
                  </a:cubicBezTo>
                  <a:cubicBezTo>
                    <a:pt x="1432" y="780"/>
                    <a:pt x="1443" y="781"/>
                    <a:pt x="1461" y="781"/>
                  </a:cubicBezTo>
                  <a:cubicBezTo>
                    <a:pt x="1474" y="781"/>
                    <a:pt x="1484" y="780"/>
                    <a:pt x="1489" y="779"/>
                  </a:cubicBezTo>
                  <a:cubicBezTo>
                    <a:pt x="1495" y="778"/>
                    <a:pt x="1498" y="773"/>
                    <a:pt x="1498" y="766"/>
                  </a:cubicBezTo>
                  <a:cubicBezTo>
                    <a:pt x="1498" y="762"/>
                    <a:pt x="1497" y="759"/>
                    <a:pt x="1497" y="757"/>
                  </a:cubicBezTo>
                  <a:cubicBezTo>
                    <a:pt x="1496" y="755"/>
                    <a:pt x="1494" y="754"/>
                    <a:pt x="1492" y="753"/>
                  </a:cubicBezTo>
                  <a:cubicBezTo>
                    <a:pt x="1490" y="752"/>
                    <a:pt x="1487" y="752"/>
                    <a:pt x="1483" y="752"/>
                  </a:cubicBezTo>
                  <a:cubicBezTo>
                    <a:pt x="1479" y="752"/>
                    <a:pt x="1466" y="751"/>
                    <a:pt x="1444" y="751"/>
                  </a:cubicBezTo>
                  <a:cubicBezTo>
                    <a:pt x="1436" y="751"/>
                    <a:pt x="1431" y="751"/>
                    <a:pt x="1426" y="749"/>
                  </a:cubicBezTo>
                  <a:cubicBezTo>
                    <a:pt x="1422" y="748"/>
                    <a:pt x="1418" y="746"/>
                    <a:pt x="1416" y="743"/>
                  </a:cubicBezTo>
                  <a:cubicBezTo>
                    <a:pt x="1413" y="739"/>
                    <a:pt x="1412" y="734"/>
                    <a:pt x="1412" y="727"/>
                  </a:cubicBezTo>
                  <a:cubicBezTo>
                    <a:pt x="1412" y="719"/>
                    <a:pt x="1414" y="713"/>
                    <a:pt x="1418" y="709"/>
                  </a:cubicBezTo>
                  <a:cubicBezTo>
                    <a:pt x="1421" y="708"/>
                    <a:pt x="1423" y="706"/>
                    <a:pt x="1426" y="705"/>
                  </a:cubicBezTo>
                  <a:cubicBezTo>
                    <a:pt x="1428" y="704"/>
                    <a:pt x="1432" y="704"/>
                    <a:pt x="1437" y="703"/>
                  </a:cubicBezTo>
                  <a:cubicBezTo>
                    <a:pt x="1445" y="702"/>
                    <a:pt x="1454" y="702"/>
                    <a:pt x="1465" y="702"/>
                  </a:cubicBezTo>
                  <a:cubicBezTo>
                    <a:pt x="1475" y="702"/>
                    <a:pt x="1482" y="702"/>
                    <a:pt x="1488" y="703"/>
                  </a:cubicBezTo>
                  <a:cubicBezTo>
                    <a:pt x="1493" y="704"/>
                    <a:pt x="1498" y="706"/>
                    <a:pt x="1501" y="708"/>
                  </a:cubicBezTo>
                  <a:cubicBezTo>
                    <a:pt x="1503" y="710"/>
                    <a:pt x="1505" y="713"/>
                    <a:pt x="1506" y="716"/>
                  </a:cubicBezTo>
                  <a:cubicBezTo>
                    <a:pt x="1507" y="718"/>
                    <a:pt x="1507" y="723"/>
                    <a:pt x="1507" y="728"/>
                  </a:cubicBezTo>
                  <a:lnTo>
                    <a:pt x="1495" y="728"/>
                  </a:lnTo>
                  <a:lnTo>
                    <a:pt x="1495" y="727"/>
                  </a:lnTo>
                  <a:cubicBezTo>
                    <a:pt x="1495" y="722"/>
                    <a:pt x="1495" y="720"/>
                    <a:pt x="1494" y="718"/>
                  </a:cubicBezTo>
                  <a:cubicBezTo>
                    <a:pt x="1493" y="716"/>
                    <a:pt x="1490" y="714"/>
                    <a:pt x="1485" y="713"/>
                  </a:cubicBezTo>
                  <a:cubicBezTo>
                    <a:pt x="1480" y="712"/>
                    <a:pt x="1473" y="712"/>
                    <a:pt x="1464" y="712"/>
                  </a:cubicBezTo>
                  <a:cubicBezTo>
                    <a:pt x="1453" y="712"/>
                    <a:pt x="1444" y="712"/>
                    <a:pt x="1438" y="713"/>
                  </a:cubicBezTo>
                  <a:cubicBezTo>
                    <a:pt x="1433" y="714"/>
                    <a:pt x="1429" y="715"/>
                    <a:pt x="1427" y="717"/>
                  </a:cubicBezTo>
                  <a:cubicBezTo>
                    <a:pt x="1425" y="719"/>
                    <a:pt x="1424" y="722"/>
                    <a:pt x="1424" y="727"/>
                  </a:cubicBezTo>
                  <a:cubicBezTo>
                    <a:pt x="1424" y="731"/>
                    <a:pt x="1424" y="734"/>
                    <a:pt x="1425" y="735"/>
                  </a:cubicBezTo>
                  <a:cubicBezTo>
                    <a:pt x="1426" y="737"/>
                    <a:pt x="1428" y="738"/>
                    <a:pt x="1431" y="739"/>
                  </a:cubicBezTo>
                  <a:cubicBezTo>
                    <a:pt x="1435" y="740"/>
                    <a:pt x="1443" y="741"/>
                    <a:pt x="1454" y="741"/>
                  </a:cubicBezTo>
                  <a:cubicBezTo>
                    <a:pt x="1458" y="741"/>
                    <a:pt x="1468" y="741"/>
                    <a:pt x="1483" y="741"/>
                  </a:cubicBezTo>
                  <a:cubicBezTo>
                    <a:pt x="1489" y="741"/>
                    <a:pt x="1494" y="742"/>
                    <a:pt x="1498" y="743"/>
                  </a:cubicBezTo>
                  <a:cubicBezTo>
                    <a:pt x="1501" y="744"/>
                    <a:pt x="1504" y="746"/>
                    <a:pt x="1506" y="749"/>
                  </a:cubicBezTo>
                  <a:cubicBezTo>
                    <a:pt x="1509" y="753"/>
                    <a:pt x="1510" y="758"/>
                    <a:pt x="1510" y="765"/>
                  </a:cubicBezTo>
                  <a:cubicBezTo>
                    <a:pt x="1510" y="771"/>
                    <a:pt x="1509" y="776"/>
                    <a:pt x="1507" y="780"/>
                  </a:cubicBezTo>
                  <a:cubicBezTo>
                    <a:pt x="1504" y="784"/>
                    <a:pt x="1499" y="787"/>
                    <a:pt x="1492" y="789"/>
                  </a:cubicBezTo>
                  <a:cubicBezTo>
                    <a:pt x="1485" y="790"/>
                    <a:pt x="1472" y="791"/>
                    <a:pt x="1453" y="791"/>
                  </a:cubicBezTo>
                  <a:cubicBezTo>
                    <a:pt x="1444" y="791"/>
                    <a:pt x="1436" y="791"/>
                    <a:pt x="1432" y="790"/>
                  </a:cubicBezTo>
                  <a:cubicBezTo>
                    <a:pt x="1427" y="789"/>
                    <a:pt x="1423" y="788"/>
                    <a:pt x="1421" y="787"/>
                  </a:cubicBezTo>
                  <a:cubicBezTo>
                    <a:pt x="1417" y="785"/>
                    <a:pt x="1415" y="783"/>
                    <a:pt x="1414" y="780"/>
                  </a:cubicBezTo>
                  <a:cubicBezTo>
                    <a:pt x="1412" y="777"/>
                    <a:pt x="1412" y="772"/>
                    <a:pt x="1412" y="767"/>
                  </a:cubicBezTo>
                  <a:cubicBezTo>
                    <a:pt x="1412" y="767"/>
                    <a:pt x="1412" y="765"/>
                    <a:pt x="1412" y="763"/>
                  </a:cubicBezTo>
                  <a:close/>
                  <a:moveTo>
                    <a:pt x="1322" y="791"/>
                  </a:moveTo>
                  <a:lnTo>
                    <a:pt x="1322" y="702"/>
                  </a:lnTo>
                  <a:lnTo>
                    <a:pt x="1409" y="702"/>
                  </a:lnTo>
                  <a:lnTo>
                    <a:pt x="1409" y="712"/>
                  </a:lnTo>
                  <a:lnTo>
                    <a:pt x="1333" y="712"/>
                  </a:lnTo>
                  <a:lnTo>
                    <a:pt x="1333" y="739"/>
                  </a:lnTo>
                  <a:lnTo>
                    <a:pt x="1405" y="739"/>
                  </a:lnTo>
                  <a:lnTo>
                    <a:pt x="1405" y="750"/>
                  </a:lnTo>
                  <a:lnTo>
                    <a:pt x="1333" y="750"/>
                  </a:lnTo>
                  <a:lnTo>
                    <a:pt x="1333" y="780"/>
                  </a:lnTo>
                  <a:lnTo>
                    <a:pt x="1409" y="780"/>
                  </a:lnTo>
                  <a:lnTo>
                    <a:pt x="1409" y="791"/>
                  </a:lnTo>
                  <a:lnTo>
                    <a:pt x="1322" y="791"/>
                  </a:lnTo>
                  <a:close/>
                  <a:moveTo>
                    <a:pt x="1199" y="702"/>
                  </a:moveTo>
                  <a:lnTo>
                    <a:pt x="1219" y="702"/>
                  </a:lnTo>
                  <a:lnTo>
                    <a:pt x="1296" y="780"/>
                  </a:lnTo>
                  <a:lnTo>
                    <a:pt x="1299" y="780"/>
                  </a:lnTo>
                  <a:lnTo>
                    <a:pt x="1299" y="702"/>
                  </a:lnTo>
                  <a:lnTo>
                    <a:pt x="1311" y="702"/>
                  </a:lnTo>
                  <a:lnTo>
                    <a:pt x="1311" y="791"/>
                  </a:lnTo>
                  <a:lnTo>
                    <a:pt x="1291" y="791"/>
                  </a:lnTo>
                  <a:lnTo>
                    <a:pt x="1213" y="713"/>
                  </a:lnTo>
                  <a:lnTo>
                    <a:pt x="1211" y="713"/>
                  </a:lnTo>
                  <a:lnTo>
                    <a:pt x="1211" y="791"/>
                  </a:lnTo>
                  <a:lnTo>
                    <a:pt x="1199" y="791"/>
                  </a:lnTo>
                  <a:lnTo>
                    <a:pt x="1199" y="702"/>
                  </a:lnTo>
                  <a:close/>
                  <a:moveTo>
                    <a:pt x="1106" y="791"/>
                  </a:moveTo>
                  <a:lnTo>
                    <a:pt x="1106" y="702"/>
                  </a:lnTo>
                  <a:lnTo>
                    <a:pt x="1193" y="702"/>
                  </a:lnTo>
                  <a:lnTo>
                    <a:pt x="1193" y="712"/>
                  </a:lnTo>
                  <a:lnTo>
                    <a:pt x="1118" y="712"/>
                  </a:lnTo>
                  <a:lnTo>
                    <a:pt x="1118" y="739"/>
                  </a:lnTo>
                  <a:lnTo>
                    <a:pt x="1190" y="739"/>
                  </a:lnTo>
                  <a:lnTo>
                    <a:pt x="1190" y="750"/>
                  </a:lnTo>
                  <a:lnTo>
                    <a:pt x="1118" y="750"/>
                  </a:lnTo>
                  <a:lnTo>
                    <a:pt x="1118" y="780"/>
                  </a:lnTo>
                  <a:lnTo>
                    <a:pt x="1193" y="780"/>
                  </a:lnTo>
                  <a:lnTo>
                    <a:pt x="1193" y="791"/>
                  </a:lnTo>
                  <a:lnTo>
                    <a:pt x="1106" y="791"/>
                  </a:lnTo>
                  <a:close/>
                  <a:moveTo>
                    <a:pt x="1040" y="746"/>
                  </a:moveTo>
                  <a:lnTo>
                    <a:pt x="1098" y="746"/>
                  </a:lnTo>
                  <a:cubicBezTo>
                    <a:pt x="1098" y="759"/>
                    <a:pt x="1097" y="768"/>
                    <a:pt x="1096" y="772"/>
                  </a:cubicBezTo>
                  <a:cubicBezTo>
                    <a:pt x="1096" y="777"/>
                    <a:pt x="1094" y="780"/>
                    <a:pt x="1092" y="783"/>
                  </a:cubicBezTo>
                  <a:cubicBezTo>
                    <a:pt x="1090" y="785"/>
                    <a:pt x="1087" y="787"/>
                    <a:pt x="1083" y="788"/>
                  </a:cubicBezTo>
                  <a:cubicBezTo>
                    <a:pt x="1078" y="790"/>
                    <a:pt x="1065" y="791"/>
                    <a:pt x="1046" y="791"/>
                  </a:cubicBezTo>
                  <a:cubicBezTo>
                    <a:pt x="1028" y="791"/>
                    <a:pt x="1016" y="790"/>
                    <a:pt x="1008" y="789"/>
                  </a:cubicBezTo>
                  <a:cubicBezTo>
                    <a:pt x="1002" y="788"/>
                    <a:pt x="997" y="785"/>
                    <a:pt x="994" y="781"/>
                  </a:cubicBezTo>
                  <a:cubicBezTo>
                    <a:pt x="991" y="775"/>
                    <a:pt x="989" y="764"/>
                    <a:pt x="989" y="746"/>
                  </a:cubicBezTo>
                  <a:cubicBezTo>
                    <a:pt x="989" y="734"/>
                    <a:pt x="990" y="724"/>
                    <a:pt x="992" y="718"/>
                  </a:cubicBezTo>
                  <a:cubicBezTo>
                    <a:pt x="994" y="711"/>
                    <a:pt x="998" y="707"/>
                    <a:pt x="1004" y="705"/>
                  </a:cubicBezTo>
                  <a:cubicBezTo>
                    <a:pt x="1010" y="703"/>
                    <a:pt x="1023" y="702"/>
                    <a:pt x="1041" y="702"/>
                  </a:cubicBezTo>
                  <a:cubicBezTo>
                    <a:pt x="1047" y="702"/>
                    <a:pt x="1054" y="702"/>
                    <a:pt x="1062" y="702"/>
                  </a:cubicBezTo>
                  <a:cubicBezTo>
                    <a:pt x="1069" y="702"/>
                    <a:pt x="1075" y="703"/>
                    <a:pt x="1077" y="703"/>
                  </a:cubicBezTo>
                  <a:cubicBezTo>
                    <a:pt x="1083" y="704"/>
                    <a:pt x="1088" y="706"/>
                    <a:pt x="1091" y="710"/>
                  </a:cubicBezTo>
                  <a:cubicBezTo>
                    <a:pt x="1093" y="712"/>
                    <a:pt x="1095" y="714"/>
                    <a:pt x="1096" y="717"/>
                  </a:cubicBezTo>
                  <a:cubicBezTo>
                    <a:pt x="1097" y="720"/>
                    <a:pt x="1097" y="724"/>
                    <a:pt x="1097" y="730"/>
                  </a:cubicBezTo>
                  <a:lnTo>
                    <a:pt x="1085" y="730"/>
                  </a:lnTo>
                  <a:cubicBezTo>
                    <a:pt x="1085" y="723"/>
                    <a:pt x="1084" y="718"/>
                    <a:pt x="1082" y="717"/>
                  </a:cubicBezTo>
                  <a:cubicBezTo>
                    <a:pt x="1081" y="716"/>
                    <a:pt x="1079" y="715"/>
                    <a:pt x="1077" y="714"/>
                  </a:cubicBezTo>
                  <a:cubicBezTo>
                    <a:pt x="1075" y="714"/>
                    <a:pt x="1072" y="713"/>
                    <a:pt x="1067" y="713"/>
                  </a:cubicBezTo>
                  <a:cubicBezTo>
                    <a:pt x="1061" y="712"/>
                    <a:pt x="1053" y="712"/>
                    <a:pt x="1043" y="712"/>
                  </a:cubicBezTo>
                  <a:cubicBezTo>
                    <a:pt x="1031" y="712"/>
                    <a:pt x="1022" y="713"/>
                    <a:pt x="1017" y="713"/>
                  </a:cubicBezTo>
                  <a:cubicBezTo>
                    <a:pt x="1011" y="714"/>
                    <a:pt x="1007" y="715"/>
                    <a:pt x="1006" y="717"/>
                  </a:cubicBezTo>
                  <a:cubicBezTo>
                    <a:pt x="1004" y="718"/>
                    <a:pt x="1003" y="721"/>
                    <a:pt x="1002" y="725"/>
                  </a:cubicBezTo>
                  <a:cubicBezTo>
                    <a:pt x="1002" y="729"/>
                    <a:pt x="1001" y="736"/>
                    <a:pt x="1001" y="745"/>
                  </a:cubicBezTo>
                  <a:cubicBezTo>
                    <a:pt x="1001" y="758"/>
                    <a:pt x="1002" y="767"/>
                    <a:pt x="1003" y="771"/>
                  </a:cubicBezTo>
                  <a:cubicBezTo>
                    <a:pt x="1004" y="773"/>
                    <a:pt x="1005" y="775"/>
                    <a:pt x="1006" y="776"/>
                  </a:cubicBezTo>
                  <a:cubicBezTo>
                    <a:pt x="1008" y="777"/>
                    <a:pt x="1010" y="778"/>
                    <a:pt x="1013" y="779"/>
                  </a:cubicBezTo>
                  <a:cubicBezTo>
                    <a:pt x="1019" y="780"/>
                    <a:pt x="1031" y="780"/>
                    <a:pt x="1051" y="780"/>
                  </a:cubicBezTo>
                  <a:cubicBezTo>
                    <a:pt x="1062" y="780"/>
                    <a:pt x="1070" y="780"/>
                    <a:pt x="1075" y="779"/>
                  </a:cubicBezTo>
                  <a:cubicBezTo>
                    <a:pt x="1080" y="778"/>
                    <a:pt x="1083" y="776"/>
                    <a:pt x="1084" y="774"/>
                  </a:cubicBezTo>
                  <a:cubicBezTo>
                    <a:pt x="1085" y="771"/>
                    <a:pt x="1086" y="765"/>
                    <a:pt x="1086" y="756"/>
                  </a:cubicBezTo>
                  <a:lnTo>
                    <a:pt x="1040" y="756"/>
                  </a:lnTo>
                  <a:lnTo>
                    <a:pt x="1040" y="746"/>
                  </a:lnTo>
                  <a:close/>
                  <a:moveTo>
                    <a:pt x="898" y="791"/>
                  </a:moveTo>
                  <a:lnTo>
                    <a:pt x="898" y="702"/>
                  </a:lnTo>
                  <a:lnTo>
                    <a:pt x="985" y="702"/>
                  </a:lnTo>
                  <a:lnTo>
                    <a:pt x="985" y="712"/>
                  </a:lnTo>
                  <a:lnTo>
                    <a:pt x="910" y="712"/>
                  </a:lnTo>
                  <a:lnTo>
                    <a:pt x="910" y="739"/>
                  </a:lnTo>
                  <a:lnTo>
                    <a:pt x="982" y="739"/>
                  </a:lnTo>
                  <a:lnTo>
                    <a:pt x="982" y="750"/>
                  </a:lnTo>
                  <a:lnTo>
                    <a:pt x="910" y="750"/>
                  </a:lnTo>
                  <a:lnTo>
                    <a:pt x="910" y="780"/>
                  </a:lnTo>
                  <a:lnTo>
                    <a:pt x="985" y="780"/>
                  </a:lnTo>
                  <a:lnTo>
                    <a:pt x="985" y="791"/>
                  </a:lnTo>
                  <a:lnTo>
                    <a:pt x="898" y="791"/>
                  </a:lnTo>
                  <a:close/>
                  <a:moveTo>
                    <a:pt x="788" y="791"/>
                  </a:moveTo>
                  <a:lnTo>
                    <a:pt x="788" y="702"/>
                  </a:lnTo>
                  <a:lnTo>
                    <a:pt x="843" y="702"/>
                  </a:lnTo>
                  <a:cubicBezTo>
                    <a:pt x="858" y="702"/>
                    <a:pt x="868" y="702"/>
                    <a:pt x="872" y="703"/>
                  </a:cubicBezTo>
                  <a:cubicBezTo>
                    <a:pt x="879" y="704"/>
                    <a:pt x="884" y="707"/>
                    <a:pt x="887" y="713"/>
                  </a:cubicBezTo>
                  <a:cubicBezTo>
                    <a:pt x="889" y="717"/>
                    <a:pt x="890" y="722"/>
                    <a:pt x="890" y="729"/>
                  </a:cubicBezTo>
                  <a:cubicBezTo>
                    <a:pt x="890" y="734"/>
                    <a:pt x="889" y="738"/>
                    <a:pt x="889" y="740"/>
                  </a:cubicBezTo>
                  <a:cubicBezTo>
                    <a:pt x="888" y="743"/>
                    <a:pt x="887" y="745"/>
                    <a:pt x="886" y="747"/>
                  </a:cubicBezTo>
                  <a:cubicBezTo>
                    <a:pt x="884" y="749"/>
                    <a:pt x="880" y="751"/>
                    <a:pt x="875" y="752"/>
                  </a:cubicBezTo>
                  <a:cubicBezTo>
                    <a:pt x="879" y="753"/>
                    <a:pt x="882" y="754"/>
                    <a:pt x="884" y="757"/>
                  </a:cubicBezTo>
                  <a:cubicBezTo>
                    <a:pt x="886" y="758"/>
                    <a:pt x="887" y="760"/>
                    <a:pt x="887" y="763"/>
                  </a:cubicBezTo>
                  <a:cubicBezTo>
                    <a:pt x="888" y="766"/>
                    <a:pt x="888" y="770"/>
                    <a:pt x="888" y="778"/>
                  </a:cubicBezTo>
                  <a:lnTo>
                    <a:pt x="888" y="791"/>
                  </a:lnTo>
                  <a:lnTo>
                    <a:pt x="876" y="791"/>
                  </a:lnTo>
                  <a:lnTo>
                    <a:pt x="876" y="782"/>
                  </a:lnTo>
                  <a:cubicBezTo>
                    <a:pt x="876" y="775"/>
                    <a:pt x="876" y="770"/>
                    <a:pt x="876" y="767"/>
                  </a:cubicBezTo>
                  <a:cubicBezTo>
                    <a:pt x="875" y="761"/>
                    <a:pt x="872" y="758"/>
                    <a:pt x="866" y="757"/>
                  </a:cubicBezTo>
                  <a:cubicBezTo>
                    <a:pt x="864" y="757"/>
                    <a:pt x="862" y="757"/>
                    <a:pt x="861" y="757"/>
                  </a:cubicBezTo>
                  <a:cubicBezTo>
                    <a:pt x="859" y="757"/>
                    <a:pt x="853" y="756"/>
                    <a:pt x="843" y="756"/>
                  </a:cubicBezTo>
                  <a:lnTo>
                    <a:pt x="800" y="756"/>
                  </a:lnTo>
                  <a:lnTo>
                    <a:pt x="800" y="791"/>
                  </a:lnTo>
                  <a:lnTo>
                    <a:pt x="788" y="791"/>
                  </a:lnTo>
                  <a:close/>
                  <a:moveTo>
                    <a:pt x="800" y="746"/>
                  </a:moveTo>
                  <a:lnTo>
                    <a:pt x="843" y="746"/>
                  </a:lnTo>
                  <a:cubicBezTo>
                    <a:pt x="855" y="746"/>
                    <a:pt x="862" y="746"/>
                    <a:pt x="865" y="746"/>
                  </a:cubicBezTo>
                  <a:cubicBezTo>
                    <a:pt x="868" y="745"/>
                    <a:pt x="871" y="744"/>
                    <a:pt x="873" y="743"/>
                  </a:cubicBezTo>
                  <a:cubicBezTo>
                    <a:pt x="876" y="741"/>
                    <a:pt x="878" y="736"/>
                    <a:pt x="878" y="728"/>
                  </a:cubicBezTo>
                  <a:cubicBezTo>
                    <a:pt x="878" y="722"/>
                    <a:pt x="876" y="717"/>
                    <a:pt x="873" y="715"/>
                  </a:cubicBezTo>
                  <a:cubicBezTo>
                    <a:pt x="872" y="714"/>
                    <a:pt x="869" y="713"/>
                    <a:pt x="865" y="713"/>
                  </a:cubicBezTo>
                  <a:cubicBezTo>
                    <a:pt x="861" y="713"/>
                    <a:pt x="854" y="712"/>
                    <a:pt x="843" y="712"/>
                  </a:cubicBezTo>
                  <a:lnTo>
                    <a:pt x="800" y="712"/>
                  </a:lnTo>
                  <a:lnTo>
                    <a:pt x="800" y="746"/>
                  </a:lnTo>
                  <a:close/>
                  <a:moveTo>
                    <a:pt x="698" y="737"/>
                  </a:moveTo>
                  <a:lnTo>
                    <a:pt x="698" y="729"/>
                  </a:lnTo>
                  <a:lnTo>
                    <a:pt x="712" y="729"/>
                  </a:lnTo>
                  <a:cubicBezTo>
                    <a:pt x="712" y="723"/>
                    <a:pt x="713" y="718"/>
                    <a:pt x="713" y="716"/>
                  </a:cubicBezTo>
                  <a:cubicBezTo>
                    <a:pt x="714" y="713"/>
                    <a:pt x="715" y="711"/>
                    <a:pt x="717" y="709"/>
                  </a:cubicBezTo>
                  <a:cubicBezTo>
                    <a:pt x="719" y="707"/>
                    <a:pt x="722" y="705"/>
                    <a:pt x="725" y="704"/>
                  </a:cubicBezTo>
                  <a:cubicBezTo>
                    <a:pt x="729" y="703"/>
                    <a:pt x="734" y="702"/>
                    <a:pt x="742" y="702"/>
                  </a:cubicBezTo>
                  <a:lnTo>
                    <a:pt x="753" y="702"/>
                  </a:lnTo>
                  <a:lnTo>
                    <a:pt x="753" y="710"/>
                  </a:lnTo>
                  <a:lnTo>
                    <a:pt x="743" y="710"/>
                  </a:lnTo>
                  <a:cubicBezTo>
                    <a:pt x="737" y="711"/>
                    <a:pt x="733" y="711"/>
                    <a:pt x="731" y="711"/>
                  </a:cubicBezTo>
                  <a:cubicBezTo>
                    <a:pt x="728" y="712"/>
                    <a:pt x="726" y="713"/>
                    <a:pt x="725" y="714"/>
                  </a:cubicBezTo>
                  <a:cubicBezTo>
                    <a:pt x="724" y="716"/>
                    <a:pt x="723" y="717"/>
                    <a:pt x="723" y="719"/>
                  </a:cubicBezTo>
                  <a:cubicBezTo>
                    <a:pt x="723" y="720"/>
                    <a:pt x="722" y="724"/>
                    <a:pt x="722" y="729"/>
                  </a:cubicBezTo>
                  <a:lnTo>
                    <a:pt x="753" y="729"/>
                  </a:lnTo>
                  <a:lnTo>
                    <a:pt x="753" y="737"/>
                  </a:lnTo>
                  <a:lnTo>
                    <a:pt x="722" y="737"/>
                  </a:lnTo>
                  <a:lnTo>
                    <a:pt x="722" y="791"/>
                  </a:lnTo>
                  <a:lnTo>
                    <a:pt x="712" y="791"/>
                  </a:lnTo>
                  <a:lnTo>
                    <a:pt x="712" y="737"/>
                  </a:lnTo>
                  <a:lnTo>
                    <a:pt x="698" y="737"/>
                  </a:lnTo>
                  <a:close/>
                  <a:moveTo>
                    <a:pt x="655" y="728"/>
                  </a:moveTo>
                  <a:cubicBezTo>
                    <a:pt x="664" y="728"/>
                    <a:pt x="672" y="728"/>
                    <a:pt x="676" y="729"/>
                  </a:cubicBezTo>
                  <a:cubicBezTo>
                    <a:pt x="681" y="730"/>
                    <a:pt x="684" y="731"/>
                    <a:pt x="687" y="732"/>
                  </a:cubicBezTo>
                  <a:cubicBezTo>
                    <a:pt x="691" y="735"/>
                    <a:pt x="694" y="738"/>
                    <a:pt x="695" y="742"/>
                  </a:cubicBezTo>
                  <a:cubicBezTo>
                    <a:pt x="697" y="747"/>
                    <a:pt x="698" y="752"/>
                    <a:pt x="698" y="760"/>
                  </a:cubicBezTo>
                  <a:cubicBezTo>
                    <a:pt x="698" y="768"/>
                    <a:pt x="697" y="774"/>
                    <a:pt x="695" y="779"/>
                  </a:cubicBezTo>
                  <a:cubicBezTo>
                    <a:pt x="693" y="782"/>
                    <a:pt x="691" y="784"/>
                    <a:pt x="689" y="786"/>
                  </a:cubicBezTo>
                  <a:cubicBezTo>
                    <a:pt x="686" y="788"/>
                    <a:pt x="683" y="789"/>
                    <a:pt x="679" y="790"/>
                  </a:cubicBezTo>
                  <a:cubicBezTo>
                    <a:pt x="675" y="791"/>
                    <a:pt x="668" y="791"/>
                    <a:pt x="659" y="791"/>
                  </a:cubicBezTo>
                  <a:cubicBezTo>
                    <a:pt x="650" y="791"/>
                    <a:pt x="644" y="791"/>
                    <a:pt x="639" y="790"/>
                  </a:cubicBezTo>
                  <a:cubicBezTo>
                    <a:pt x="635" y="790"/>
                    <a:pt x="631" y="789"/>
                    <a:pt x="628" y="787"/>
                  </a:cubicBezTo>
                  <a:cubicBezTo>
                    <a:pt x="624" y="785"/>
                    <a:pt x="621" y="782"/>
                    <a:pt x="619" y="778"/>
                  </a:cubicBezTo>
                  <a:cubicBezTo>
                    <a:pt x="618" y="773"/>
                    <a:pt x="617" y="767"/>
                    <a:pt x="617" y="759"/>
                  </a:cubicBezTo>
                  <a:cubicBezTo>
                    <a:pt x="617" y="751"/>
                    <a:pt x="618" y="744"/>
                    <a:pt x="621" y="740"/>
                  </a:cubicBezTo>
                  <a:cubicBezTo>
                    <a:pt x="623" y="735"/>
                    <a:pt x="627" y="732"/>
                    <a:pt x="631" y="731"/>
                  </a:cubicBezTo>
                  <a:cubicBezTo>
                    <a:pt x="636" y="729"/>
                    <a:pt x="644" y="728"/>
                    <a:pt x="655" y="728"/>
                  </a:cubicBezTo>
                  <a:close/>
                  <a:moveTo>
                    <a:pt x="656" y="737"/>
                  </a:moveTo>
                  <a:cubicBezTo>
                    <a:pt x="650" y="737"/>
                    <a:pt x="645" y="737"/>
                    <a:pt x="642" y="737"/>
                  </a:cubicBezTo>
                  <a:cubicBezTo>
                    <a:pt x="638" y="738"/>
                    <a:pt x="636" y="739"/>
                    <a:pt x="634" y="740"/>
                  </a:cubicBezTo>
                  <a:cubicBezTo>
                    <a:pt x="631" y="742"/>
                    <a:pt x="630" y="744"/>
                    <a:pt x="629" y="747"/>
                  </a:cubicBezTo>
                  <a:cubicBezTo>
                    <a:pt x="628" y="750"/>
                    <a:pt x="627" y="755"/>
                    <a:pt x="627" y="760"/>
                  </a:cubicBezTo>
                  <a:cubicBezTo>
                    <a:pt x="627" y="766"/>
                    <a:pt x="628" y="771"/>
                    <a:pt x="629" y="774"/>
                  </a:cubicBezTo>
                  <a:cubicBezTo>
                    <a:pt x="631" y="777"/>
                    <a:pt x="633" y="779"/>
                    <a:pt x="636" y="781"/>
                  </a:cubicBezTo>
                  <a:cubicBezTo>
                    <a:pt x="640" y="782"/>
                    <a:pt x="647" y="783"/>
                    <a:pt x="658" y="783"/>
                  </a:cubicBezTo>
                  <a:cubicBezTo>
                    <a:pt x="665" y="783"/>
                    <a:pt x="670" y="782"/>
                    <a:pt x="674" y="782"/>
                  </a:cubicBezTo>
                  <a:cubicBezTo>
                    <a:pt x="677" y="781"/>
                    <a:pt x="680" y="780"/>
                    <a:pt x="682" y="779"/>
                  </a:cubicBezTo>
                  <a:cubicBezTo>
                    <a:pt x="684" y="778"/>
                    <a:pt x="685" y="775"/>
                    <a:pt x="686" y="772"/>
                  </a:cubicBezTo>
                  <a:cubicBezTo>
                    <a:pt x="687" y="769"/>
                    <a:pt x="688" y="765"/>
                    <a:pt x="688" y="759"/>
                  </a:cubicBezTo>
                  <a:cubicBezTo>
                    <a:pt x="688" y="753"/>
                    <a:pt x="687" y="748"/>
                    <a:pt x="685" y="745"/>
                  </a:cubicBezTo>
                  <a:cubicBezTo>
                    <a:pt x="684" y="742"/>
                    <a:pt x="681" y="740"/>
                    <a:pt x="677" y="738"/>
                  </a:cubicBezTo>
                  <a:cubicBezTo>
                    <a:pt x="673" y="737"/>
                    <a:pt x="666" y="737"/>
                    <a:pt x="656" y="737"/>
                  </a:cubicBezTo>
                  <a:close/>
                  <a:moveTo>
                    <a:pt x="504" y="729"/>
                  </a:moveTo>
                  <a:lnTo>
                    <a:pt x="513" y="729"/>
                  </a:lnTo>
                  <a:lnTo>
                    <a:pt x="513" y="738"/>
                  </a:lnTo>
                  <a:lnTo>
                    <a:pt x="514" y="738"/>
                  </a:lnTo>
                  <a:cubicBezTo>
                    <a:pt x="516" y="734"/>
                    <a:pt x="519" y="732"/>
                    <a:pt x="523" y="730"/>
                  </a:cubicBezTo>
                  <a:cubicBezTo>
                    <a:pt x="528" y="729"/>
                    <a:pt x="535" y="728"/>
                    <a:pt x="545" y="728"/>
                  </a:cubicBezTo>
                  <a:cubicBezTo>
                    <a:pt x="554" y="728"/>
                    <a:pt x="560" y="729"/>
                    <a:pt x="565" y="730"/>
                  </a:cubicBezTo>
                  <a:cubicBezTo>
                    <a:pt x="569" y="731"/>
                    <a:pt x="572" y="732"/>
                    <a:pt x="575" y="735"/>
                  </a:cubicBezTo>
                  <a:cubicBezTo>
                    <a:pt x="577" y="737"/>
                    <a:pt x="578" y="739"/>
                    <a:pt x="579" y="743"/>
                  </a:cubicBezTo>
                  <a:cubicBezTo>
                    <a:pt x="580" y="746"/>
                    <a:pt x="580" y="750"/>
                    <a:pt x="580" y="756"/>
                  </a:cubicBezTo>
                  <a:lnTo>
                    <a:pt x="580" y="791"/>
                  </a:lnTo>
                  <a:lnTo>
                    <a:pt x="570" y="791"/>
                  </a:lnTo>
                  <a:lnTo>
                    <a:pt x="570" y="760"/>
                  </a:lnTo>
                  <a:cubicBezTo>
                    <a:pt x="570" y="754"/>
                    <a:pt x="570" y="750"/>
                    <a:pt x="569" y="748"/>
                  </a:cubicBezTo>
                  <a:cubicBezTo>
                    <a:pt x="569" y="746"/>
                    <a:pt x="568" y="744"/>
                    <a:pt x="567" y="742"/>
                  </a:cubicBezTo>
                  <a:cubicBezTo>
                    <a:pt x="565" y="740"/>
                    <a:pt x="563" y="739"/>
                    <a:pt x="559" y="738"/>
                  </a:cubicBezTo>
                  <a:cubicBezTo>
                    <a:pt x="556" y="737"/>
                    <a:pt x="551" y="737"/>
                    <a:pt x="544" y="737"/>
                  </a:cubicBezTo>
                  <a:cubicBezTo>
                    <a:pt x="536" y="737"/>
                    <a:pt x="531" y="737"/>
                    <a:pt x="526" y="738"/>
                  </a:cubicBezTo>
                  <a:cubicBezTo>
                    <a:pt x="522" y="739"/>
                    <a:pt x="519" y="741"/>
                    <a:pt x="517" y="744"/>
                  </a:cubicBezTo>
                  <a:cubicBezTo>
                    <a:pt x="515" y="746"/>
                    <a:pt x="514" y="748"/>
                    <a:pt x="514" y="750"/>
                  </a:cubicBezTo>
                  <a:cubicBezTo>
                    <a:pt x="513" y="752"/>
                    <a:pt x="513" y="756"/>
                    <a:pt x="513" y="762"/>
                  </a:cubicBezTo>
                  <a:lnTo>
                    <a:pt x="513" y="791"/>
                  </a:lnTo>
                  <a:lnTo>
                    <a:pt x="504" y="791"/>
                  </a:lnTo>
                  <a:lnTo>
                    <a:pt x="504" y="729"/>
                  </a:lnTo>
                  <a:close/>
                  <a:moveTo>
                    <a:pt x="454" y="728"/>
                  </a:moveTo>
                  <a:cubicBezTo>
                    <a:pt x="463" y="728"/>
                    <a:pt x="470" y="728"/>
                    <a:pt x="475" y="729"/>
                  </a:cubicBezTo>
                  <a:cubicBezTo>
                    <a:pt x="480" y="730"/>
                    <a:pt x="483" y="731"/>
                    <a:pt x="486" y="732"/>
                  </a:cubicBezTo>
                  <a:cubicBezTo>
                    <a:pt x="490" y="735"/>
                    <a:pt x="493" y="738"/>
                    <a:pt x="494" y="742"/>
                  </a:cubicBezTo>
                  <a:cubicBezTo>
                    <a:pt x="496" y="747"/>
                    <a:pt x="497" y="752"/>
                    <a:pt x="497" y="760"/>
                  </a:cubicBezTo>
                  <a:cubicBezTo>
                    <a:pt x="497" y="768"/>
                    <a:pt x="496" y="774"/>
                    <a:pt x="494" y="779"/>
                  </a:cubicBezTo>
                  <a:cubicBezTo>
                    <a:pt x="492" y="782"/>
                    <a:pt x="490" y="784"/>
                    <a:pt x="488" y="786"/>
                  </a:cubicBezTo>
                  <a:cubicBezTo>
                    <a:pt x="485" y="788"/>
                    <a:pt x="482" y="789"/>
                    <a:pt x="478" y="790"/>
                  </a:cubicBezTo>
                  <a:cubicBezTo>
                    <a:pt x="474" y="791"/>
                    <a:pt x="467" y="791"/>
                    <a:pt x="458" y="791"/>
                  </a:cubicBezTo>
                  <a:cubicBezTo>
                    <a:pt x="449" y="791"/>
                    <a:pt x="442" y="791"/>
                    <a:pt x="438" y="790"/>
                  </a:cubicBezTo>
                  <a:cubicBezTo>
                    <a:pt x="434" y="790"/>
                    <a:pt x="430" y="789"/>
                    <a:pt x="427" y="787"/>
                  </a:cubicBezTo>
                  <a:cubicBezTo>
                    <a:pt x="423" y="785"/>
                    <a:pt x="420" y="782"/>
                    <a:pt x="418" y="778"/>
                  </a:cubicBezTo>
                  <a:cubicBezTo>
                    <a:pt x="417" y="773"/>
                    <a:pt x="416" y="767"/>
                    <a:pt x="416" y="759"/>
                  </a:cubicBezTo>
                  <a:cubicBezTo>
                    <a:pt x="416" y="751"/>
                    <a:pt x="417" y="744"/>
                    <a:pt x="419" y="740"/>
                  </a:cubicBezTo>
                  <a:cubicBezTo>
                    <a:pt x="422" y="735"/>
                    <a:pt x="426" y="732"/>
                    <a:pt x="430" y="731"/>
                  </a:cubicBezTo>
                  <a:cubicBezTo>
                    <a:pt x="435" y="729"/>
                    <a:pt x="443" y="728"/>
                    <a:pt x="454" y="728"/>
                  </a:cubicBezTo>
                  <a:close/>
                  <a:moveTo>
                    <a:pt x="455" y="737"/>
                  </a:moveTo>
                  <a:cubicBezTo>
                    <a:pt x="449" y="737"/>
                    <a:pt x="444" y="737"/>
                    <a:pt x="440" y="737"/>
                  </a:cubicBezTo>
                  <a:cubicBezTo>
                    <a:pt x="437" y="738"/>
                    <a:pt x="435" y="739"/>
                    <a:pt x="433" y="740"/>
                  </a:cubicBezTo>
                  <a:cubicBezTo>
                    <a:pt x="430" y="742"/>
                    <a:pt x="429" y="744"/>
                    <a:pt x="428" y="747"/>
                  </a:cubicBezTo>
                  <a:cubicBezTo>
                    <a:pt x="427" y="750"/>
                    <a:pt x="426" y="755"/>
                    <a:pt x="426" y="760"/>
                  </a:cubicBezTo>
                  <a:cubicBezTo>
                    <a:pt x="426" y="766"/>
                    <a:pt x="427" y="771"/>
                    <a:pt x="428" y="774"/>
                  </a:cubicBezTo>
                  <a:cubicBezTo>
                    <a:pt x="430" y="777"/>
                    <a:pt x="432" y="779"/>
                    <a:pt x="435" y="781"/>
                  </a:cubicBezTo>
                  <a:cubicBezTo>
                    <a:pt x="439" y="782"/>
                    <a:pt x="446" y="783"/>
                    <a:pt x="457" y="783"/>
                  </a:cubicBezTo>
                  <a:cubicBezTo>
                    <a:pt x="464" y="783"/>
                    <a:pt x="469" y="782"/>
                    <a:pt x="473" y="782"/>
                  </a:cubicBezTo>
                  <a:cubicBezTo>
                    <a:pt x="476" y="781"/>
                    <a:pt x="478" y="780"/>
                    <a:pt x="480" y="779"/>
                  </a:cubicBezTo>
                  <a:cubicBezTo>
                    <a:pt x="483" y="778"/>
                    <a:pt x="484" y="775"/>
                    <a:pt x="485" y="772"/>
                  </a:cubicBezTo>
                  <a:cubicBezTo>
                    <a:pt x="486" y="769"/>
                    <a:pt x="486" y="765"/>
                    <a:pt x="486" y="759"/>
                  </a:cubicBezTo>
                  <a:cubicBezTo>
                    <a:pt x="486" y="753"/>
                    <a:pt x="486" y="748"/>
                    <a:pt x="484" y="745"/>
                  </a:cubicBezTo>
                  <a:cubicBezTo>
                    <a:pt x="483" y="742"/>
                    <a:pt x="480" y="740"/>
                    <a:pt x="476" y="738"/>
                  </a:cubicBezTo>
                  <a:cubicBezTo>
                    <a:pt x="472" y="737"/>
                    <a:pt x="465" y="737"/>
                    <a:pt x="455" y="737"/>
                  </a:cubicBezTo>
                  <a:close/>
                  <a:moveTo>
                    <a:pt x="399" y="702"/>
                  </a:moveTo>
                  <a:lnTo>
                    <a:pt x="409" y="702"/>
                  </a:lnTo>
                  <a:lnTo>
                    <a:pt x="409" y="714"/>
                  </a:lnTo>
                  <a:lnTo>
                    <a:pt x="399" y="714"/>
                  </a:lnTo>
                  <a:lnTo>
                    <a:pt x="399" y="702"/>
                  </a:lnTo>
                  <a:close/>
                  <a:moveTo>
                    <a:pt x="399" y="729"/>
                  </a:moveTo>
                  <a:lnTo>
                    <a:pt x="409" y="729"/>
                  </a:lnTo>
                  <a:lnTo>
                    <a:pt x="409" y="791"/>
                  </a:lnTo>
                  <a:lnTo>
                    <a:pt x="399" y="791"/>
                  </a:lnTo>
                  <a:lnTo>
                    <a:pt x="399" y="729"/>
                  </a:lnTo>
                  <a:close/>
                  <a:moveTo>
                    <a:pt x="314" y="769"/>
                  </a:moveTo>
                  <a:lnTo>
                    <a:pt x="325" y="769"/>
                  </a:lnTo>
                  <a:cubicBezTo>
                    <a:pt x="325" y="770"/>
                    <a:pt x="325" y="770"/>
                    <a:pt x="325" y="771"/>
                  </a:cubicBezTo>
                  <a:cubicBezTo>
                    <a:pt x="325" y="774"/>
                    <a:pt x="325" y="776"/>
                    <a:pt x="326" y="778"/>
                  </a:cubicBezTo>
                  <a:cubicBezTo>
                    <a:pt x="326" y="779"/>
                    <a:pt x="328" y="780"/>
                    <a:pt x="330" y="781"/>
                  </a:cubicBezTo>
                  <a:cubicBezTo>
                    <a:pt x="333" y="782"/>
                    <a:pt x="341" y="783"/>
                    <a:pt x="354" y="783"/>
                  </a:cubicBezTo>
                  <a:cubicBezTo>
                    <a:pt x="363" y="783"/>
                    <a:pt x="368" y="783"/>
                    <a:pt x="372" y="782"/>
                  </a:cubicBezTo>
                  <a:cubicBezTo>
                    <a:pt x="375" y="782"/>
                    <a:pt x="377" y="781"/>
                    <a:pt x="379" y="780"/>
                  </a:cubicBezTo>
                  <a:cubicBezTo>
                    <a:pt x="381" y="779"/>
                    <a:pt x="382" y="776"/>
                    <a:pt x="382" y="773"/>
                  </a:cubicBezTo>
                  <a:cubicBezTo>
                    <a:pt x="382" y="769"/>
                    <a:pt x="381" y="767"/>
                    <a:pt x="378" y="766"/>
                  </a:cubicBezTo>
                  <a:cubicBezTo>
                    <a:pt x="376" y="764"/>
                    <a:pt x="372" y="764"/>
                    <a:pt x="365" y="764"/>
                  </a:cubicBezTo>
                  <a:cubicBezTo>
                    <a:pt x="363" y="764"/>
                    <a:pt x="354" y="764"/>
                    <a:pt x="337" y="763"/>
                  </a:cubicBezTo>
                  <a:cubicBezTo>
                    <a:pt x="333" y="763"/>
                    <a:pt x="329" y="763"/>
                    <a:pt x="327" y="762"/>
                  </a:cubicBezTo>
                  <a:cubicBezTo>
                    <a:pt x="324" y="762"/>
                    <a:pt x="322" y="761"/>
                    <a:pt x="320" y="759"/>
                  </a:cubicBezTo>
                  <a:cubicBezTo>
                    <a:pt x="317" y="757"/>
                    <a:pt x="315" y="752"/>
                    <a:pt x="315" y="746"/>
                  </a:cubicBezTo>
                  <a:cubicBezTo>
                    <a:pt x="315" y="740"/>
                    <a:pt x="317" y="735"/>
                    <a:pt x="322" y="732"/>
                  </a:cubicBezTo>
                  <a:cubicBezTo>
                    <a:pt x="324" y="731"/>
                    <a:pt x="327" y="730"/>
                    <a:pt x="332" y="729"/>
                  </a:cubicBezTo>
                  <a:cubicBezTo>
                    <a:pt x="337" y="729"/>
                    <a:pt x="344" y="728"/>
                    <a:pt x="353" y="728"/>
                  </a:cubicBezTo>
                  <a:cubicBezTo>
                    <a:pt x="364" y="728"/>
                    <a:pt x="371" y="729"/>
                    <a:pt x="376" y="730"/>
                  </a:cubicBezTo>
                  <a:cubicBezTo>
                    <a:pt x="381" y="731"/>
                    <a:pt x="385" y="733"/>
                    <a:pt x="387" y="736"/>
                  </a:cubicBezTo>
                  <a:cubicBezTo>
                    <a:pt x="388" y="737"/>
                    <a:pt x="389" y="739"/>
                    <a:pt x="389" y="740"/>
                  </a:cubicBezTo>
                  <a:cubicBezTo>
                    <a:pt x="390" y="742"/>
                    <a:pt x="390" y="744"/>
                    <a:pt x="390" y="748"/>
                  </a:cubicBezTo>
                  <a:lnTo>
                    <a:pt x="380" y="748"/>
                  </a:lnTo>
                  <a:cubicBezTo>
                    <a:pt x="380" y="744"/>
                    <a:pt x="379" y="742"/>
                    <a:pt x="378" y="741"/>
                  </a:cubicBezTo>
                  <a:cubicBezTo>
                    <a:pt x="376" y="739"/>
                    <a:pt x="374" y="738"/>
                    <a:pt x="370" y="738"/>
                  </a:cubicBezTo>
                  <a:cubicBezTo>
                    <a:pt x="366" y="737"/>
                    <a:pt x="360" y="737"/>
                    <a:pt x="353" y="737"/>
                  </a:cubicBezTo>
                  <a:cubicBezTo>
                    <a:pt x="340" y="737"/>
                    <a:pt x="332" y="738"/>
                    <a:pt x="329" y="740"/>
                  </a:cubicBezTo>
                  <a:cubicBezTo>
                    <a:pt x="327" y="741"/>
                    <a:pt x="326" y="743"/>
                    <a:pt x="326" y="747"/>
                  </a:cubicBezTo>
                  <a:cubicBezTo>
                    <a:pt x="326" y="750"/>
                    <a:pt x="327" y="752"/>
                    <a:pt x="329" y="753"/>
                  </a:cubicBezTo>
                  <a:cubicBezTo>
                    <a:pt x="332" y="754"/>
                    <a:pt x="337" y="755"/>
                    <a:pt x="344" y="755"/>
                  </a:cubicBezTo>
                  <a:cubicBezTo>
                    <a:pt x="351" y="755"/>
                    <a:pt x="361" y="755"/>
                    <a:pt x="372" y="755"/>
                  </a:cubicBezTo>
                  <a:cubicBezTo>
                    <a:pt x="379" y="755"/>
                    <a:pt x="384" y="757"/>
                    <a:pt x="387" y="760"/>
                  </a:cubicBezTo>
                  <a:cubicBezTo>
                    <a:pt x="391" y="763"/>
                    <a:pt x="392" y="767"/>
                    <a:pt x="392" y="773"/>
                  </a:cubicBezTo>
                  <a:cubicBezTo>
                    <a:pt x="392" y="777"/>
                    <a:pt x="392" y="780"/>
                    <a:pt x="391" y="782"/>
                  </a:cubicBezTo>
                  <a:cubicBezTo>
                    <a:pt x="389" y="784"/>
                    <a:pt x="388" y="786"/>
                    <a:pt x="385" y="788"/>
                  </a:cubicBezTo>
                  <a:cubicBezTo>
                    <a:pt x="383" y="789"/>
                    <a:pt x="380" y="790"/>
                    <a:pt x="375" y="790"/>
                  </a:cubicBezTo>
                  <a:cubicBezTo>
                    <a:pt x="370" y="791"/>
                    <a:pt x="363" y="791"/>
                    <a:pt x="354" y="791"/>
                  </a:cubicBezTo>
                  <a:cubicBezTo>
                    <a:pt x="344" y="791"/>
                    <a:pt x="336" y="791"/>
                    <a:pt x="331" y="790"/>
                  </a:cubicBezTo>
                  <a:cubicBezTo>
                    <a:pt x="326" y="790"/>
                    <a:pt x="323" y="789"/>
                    <a:pt x="321" y="787"/>
                  </a:cubicBezTo>
                  <a:cubicBezTo>
                    <a:pt x="318" y="786"/>
                    <a:pt x="317" y="784"/>
                    <a:pt x="316" y="781"/>
                  </a:cubicBezTo>
                  <a:cubicBezTo>
                    <a:pt x="315" y="779"/>
                    <a:pt x="314" y="776"/>
                    <a:pt x="314" y="772"/>
                  </a:cubicBezTo>
                  <a:cubicBezTo>
                    <a:pt x="314" y="772"/>
                    <a:pt x="314" y="771"/>
                    <a:pt x="314" y="769"/>
                  </a:cubicBezTo>
                  <a:close/>
                  <a:moveTo>
                    <a:pt x="298" y="702"/>
                  </a:moveTo>
                  <a:lnTo>
                    <a:pt x="308" y="702"/>
                  </a:lnTo>
                  <a:lnTo>
                    <a:pt x="308" y="714"/>
                  </a:lnTo>
                  <a:lnTo>
                    <a:pt x="298" y="714"/>
                  </a:lnTo>
                  <a:lnTo>
                    <a:pt x="298" y="702"/>
                  </a:lnTo>
                  <a:close/>
                  <a:moveTo>
                    <a:pt x="298" y="729"/>
                  </a:moveTo>
                  <a:lnTo>
                    <a:pt x="308" y="729"/>
                  </a:lnTo>
                  <a:lnTo>
                    <a:pt x="308" y="791"/>
                  </a:lnTo>
                  <a:lnTo>
                    <a:pt x="298" y="791"/>
                  </a:lnTo>
                  <a:lnTo>
                    <a:pt x="298" y="729"/>
                  </a:lnTo>
                  <a:close/>
                  <a:moveTo>
                    <a:pt x="212" y="729"/>
                  </a:moveTo>
                  <a:lnTo>
                    <a:pt x="224" y="729"/>
                  </a:lnTo>
                  <a:lnTo>
                    <a:pt x="254" y="781"/>
                  </a:lnTo>
                  <a:lnTo>
                    <a:pt x="255" y="781"/>
                  </a:lnTo>
                  <a:lnTo>
                    <a:pt x="285" y="729"/>
                  </a:lnTo>
                  <a:lnTo>
                    <a:pt x="296" y="729"/>
                  </a:lnTo>
                  <a:lnTo>
                    <a:pt x="261" y="791"/>
                  </a:lnTo>
                  <a:lnTo>
                    <a:pt x="248" y="791"/>
                  </a:lnTo>
                  <a:lnTo>
                    <a:pt x="212" y="729"/>
                  </a:lnTo>
                  <a:close/>
                  <a:moveTo>
                    <a:pt x="201" y="702"/>
                  </a:moveTo>
                  <a:lnTo>
                    <a:pt x="211" y="702"/>
                  </a:lnTo>
                  <a:lnTo>
                    <a:pt x="211" y="714"/>
                  </a:lnTo>
                  <a:lnTo>
                    <a:pt x="201" y="714"/>
                  </a:lnTo>
                  <a:lnTo>
                    <a:pt x="201" y="702"/>
                  </a:lnTo>
                  <a:close/>
                  <a:moveTo>
                    <a:pt x="201" y="729"/>
                  </a:moveTo>
                  <a:lnTo>
                    <a:pt x="211" y="729"/>
                  </a:lnTo>
                  <a:lnTo>
                    <a:pt x="211" y="791"/>
                  </a:lnTo>
                  <a:lnTo>
                    <a:pt x="201" y="791"/>
                  </a:lnTo>
                  <a:lnTo>
                    <a:pt x="201" y="729"/>
                  </a:lnTo>
                  <a:close/>
                  <a:moveTo>
                    <a:pt x="192" y="702"/>
                  </a:moveTo>
                  <a:lnTo>
                    <a:pt x="192" y="791"/>
                  </a:lnTo>
                  <a:lnTo>
                    <a:pt x="183" y="791"/>
                  </a:lnTo>
                  <a:lnTo>
                    <a:pt x="183" y="783"/>
                  </a:lnTo>
                  <a:lnTo>
                    <a:pt x="182" y="783"/>
                  </a:lnTo>
                  <a:cubicBezTo>
                    <a:pt x="180" y="786"/>
                    <a:pt x="177" y="789"/>
                    <a:pt x="173" y="790"/>
                  </a:cubicBezTo>
                  <a:cubicBezTo>
                    <a:pt x="169" y="791"/>
                    <a:pt x="162" y="791"/>
                    <a:pt x="153" y="791"/>
                  </a:cubicBezTo>
                  <a:cubicBezTo>
                    <a:pt x="144" y="791"/>
                    <a:pt x="138" y="791"/>
                    <a:pt x="134" y="790"/>
                  </a:cubicBezTo>
                  <a:cubicBezTo>
                    <a:pt x="130" y="790"/>
                    <a:pt x="126" y="789"/>
                    <a:pt x="123" y="787"/>
                  </a:cubicBezTo>
                  <a:cubicBezTo>
                    <a:pt x="120" y="785"/>
                    <a:pt x="117" y="782"/>
                    <a:pt x="115" y="777"/>
                  </a:cubicBezTo>
                  <a:cubicBezTo>
                    <a:pt x="113" y="773"/>
                    <a:pt x="112" y="767"/>
                    <a:pt x="112" y="760"/>
                  </a:cubicBezTo>
                  <a:cubicBezTo>
                    <a:pt x="112" y="751"/>
                    <a:pt x="114" y="744"/>
                    <a:pt x="116" y="740"/>
                  </a:cubicBezTo>
                  <a:cubicBezTo>
                    <a:pt x="119" y="735"/>
                    <a:pt x="123" y="732"/>
                    <a:pt x="128" y="730"/>
                  </a:cubicBezTo>
                  <a:cubicBezTo>
                    <a:pt x="133" y="729"/>
                    <a:pt x="142" y="728"/>
                    <a:pt x="155" y="728"/>
                  </a:cubicBezTo>
                  <a:cubicBezTo>
                    <a:pt x="163" y="728"/>
                    <a:pt x="170" y="729"/>
                    <a:pt x="173" y="730"/>
                  </a:cubicBezTo>
                  <a:cubicBezTo>
                    <a:pt x="177" y="731"/>
                    <a:pt x="180" y="733"/>
                    <a:pt x="182" y="736"/>
                  </a:cubicBezTo>
                  <a:lnTo>
                    <a:pt x="183" y="736"/>
                  </a:lnTo>
                  <a:lnTo>
                    <a:pt x="183" y="702"/>
                  </a:lnTo>
                  <a:lnTo>
                    <a:pt x="192" y="702"/>
                  </a:lnTo>
                  <a:close/>
                  <a:moveTo>
                    <a:pt x="154" y="737"/>
                  </a:moveTo>
                  <a:cubicBezTo>
                    <a:pt x="147" y="737"/>
                    <a:pt x="141" y="737"/>
                    <a:pt x="138" y="737"/>
                  </a:cubicBezTo>
                  <a:cubicBezTo>
                    <a:pt x="134" y="738"/>
                    <a:pt x="131" y="739"/>
                    <a:pt x="129" y="740"/>
                  </a:cubicBezTo>
                  <a:cubicBezTo>
                    <a:pt x="127" y="742"/>
                    <a:pt x="125" y="744"/>
                    <a:pt x="124" y="747"/>
                  </a:cubicBezTo>
                  <a:cubicBezTo>
                    <a:pt x="123" y="750"/>
                    <a:pt x="123" y="754"/>
                    <a:pt x="123" y="760"/>
                  </a:cubicBezTo>
                  <a:cubicBezTo>
                    <a:pt x="123" y="769"/>
                    <a:pt x="125" y="776"/>
                    <a:pt x="128" y="778"/>
                  </a:cubicBezTo>
                  <a:cubicBezTo>
                    <a:pt x="132" y="781"/>
                    <a:pt x="139" y="783"/>
                    <a:pt x="151" y="783"/>
                  </a:cubicBezTo>
                  <a:cubicBezTo>
                    <a:pt x="158" y="783"/>
                    <a:pt x="164" y="782"/>
                    <a:pt x="168" y="782"/>
                  </a:cubicBezTo>
                  <a:cubicBezTo>
                    <a:pt x="172" y="781"/>
                    <a:pt x="174" y="781"/>
                    <a:pt x="176" y="779"/>
                  </a:cubicBezTo>
                  <a:cubicBezTo>
                    <a:pt x="179" y="778"/>
                    <a:pt x="180" y="775"/>
                    <a:pt x="181" y="773"/>
                  </a:cubicBezTo>
                  <a:cubicBezTo>
                    <a:pt x="182" y="770"/>
                    <a:pt x="183" y="766"/>
                    <a:pt x="183" y="760"/>
                  </a:cubicBezTo>
                  <a:cubicBezTo>
                    <a:pt x="183" y="754"/>
                    <a:pt x="182" y="750"/>
                    <a:pt x="181" y="746"/>
                  </a:cubicBezTo>
                  <a:cubicBezTo>
                    <a:pt x="180" y="743"/>
                    <a:pt x="178" y="741"/>
                    <a:pt x="176" y="740"/>
                  </a:cubicBezTo>
                  <a:cubicBezTo>
                    <a:pt x="172" y="738"/>
                    <a:pt x="165" y="737"/>
                    <a:pt x="154" y="737"/>
                  </a:cubicBezTo>
                  <a:close/>
                  <a:moveTo>
                    <a:pt x="38" y="762"/>
                  </a:moveTo>
                  <a:cubicBezTo>
                    <a:pt x="30" y="762"/>
                    <a:pt x="24" y="763"/>
                    <a:pt x="21" y="763"/>
                  </a:cubicBezTo>
                  <a:cubicBezTo>
                    <a:pt x="18" y="763"/>
                    <a:pt x="15" y="764"/>
                    <a:pt x="14" y="764"/>
                  </a:cubicBezTo>
                  <a:cubicBezTo>
                    <a:pt x="12" y="766"/>
                    <a:pt x="10" y="769"/>
                    <a:pt x="10" y="773"/>
                  </a:cubicBezTo>
                  <a:cubicBezTo>
                    <a:pt x="10" y="777"/>
                    <a:pt x="12" y="780"/>
                    <a:pt x="15" y="781"/>
                  </a:cubicBezTo>
                  <a:cubicBezTo>
                    <a:pt x="17" y="782"/>
                    <a:pt x="26" y="783"/>
                    <a:pt x="40" y="783"/>
                  </a:cubicBezTo>
                  <a:cubicBezTo>
                    <a:pt x="50" y="783"/>
                    <a:pt x="57" y="782"/>
                    <a:pt x="60" y="781"/>
                  </a:cubicBezTo>
                  <a:cubicBezTo>
                    <a:pt x="64" y="779"/>
                    <a:pt x="65" y="777"/>
                    <a:pt x="65" y="773"/>
                  </a:cubicBezTo>
                  <a:cubicBezTo>
                    <a:pt x="65" y="769"/>
                    <a:pt x="63" y="766"/>
                    <a:pt x="60" y="764"/>
                  </a:cubicBezTo>
                  <a:cubicBezTo>
                    <a:pt x="56" y="763"/>
                    <a:pt x="49" y="762"/>
                    <a:pt x="38" y="762"/>
                  </a:cubicBezTo>
                  <a:close/>
                  <a:moveTo>
                    <a:pt x="44" y="286"/>
                  </a:moveTo>
                  <a:lnTo>
                    <a:pt x="1812" y="286"/>
                  </a:lnTo>
                  <a:lnTo>
                    <a:pt x="1812" y="279"/>
                  </a:lnTo>
                  <a:lnTo>
                    <a:pt x="44" y="279"/>
                  </a:lnTo>
                  <a:lnTo>
                    <a:pt x="44" y="286"/>
                  </a:lnTo>
                  <a:close/>
                  <a:moveTo>
                    <a:pt x="1687" y="479"/>
                  </a:moveTo>
                  <a:lnTo>
                    <a:pt x="1687" y="482"/>
                  </a:lnTo>
                  <a:cubicBezTo>
                    <a:pt x="1687" y="503"/>
                    <a:pt x="1691" y="505"/>
                    <a:pt x="1743" y="505"/>
                  </a:cubicBezTo>
                  <a:cubicBezTo>
                    <a:pt x="1774" y="505"/>
                    <a:pt x="1783" y="504"/>
                    <a:pt x="1789" y="499"/>
                  </a:cubicBezTo>
                  <a:cubicBezTo>
                    <a:pt x="1792" y="497"/>
                    <a:pt x="1794" y="493"/>
                    <a:pt x="1794" y="487"/>
                  </a:cubicBezTo>
                  <a:cubicBezTo>
                    <a:pt x="1794" y="473"/>
                    <a:pt x="1786" y="469"/>
                    <a:pt x="1763" y="469"/>
                  </a:cubicBezTo>
                  <a:cubicBezTo>
                    <a:pt x="1758" y="469"/>
                    <a:pt x="1754" y="469"/>
                    <a:pt x="1711" y="469"/>
                  </a:cubicBezTo>
                  <a:cubicBezTo>
                    <a:pt x="1680" y="468"/>
                    <a:pt x="1670" y="460"/>
                    <a:pt x="1670" y="437"/>
                  </a:cubicBezTo>
                  <a:cubicBezTo>
                    <a:pt x="1670" y="425"/>
                    <a:pt x="1674" y="416"/>
                    <a:pt x="1682" y="411"/>
                  </a:cubicBezTo>
                  <a:cubicBezTo>
                    <a:pt x="1690" y="405"/>
                    <a:pt x="1707" y="403"/>
                    <a:pt x="1741" y="403"/>
                  </a:cubicBezTo>
                  <a:cubicBezTo>
                    <a:pt x="1779" y="403"/>
                    <a:pt x="1795" y="407"/>
                    <a:pt x="1803" y="418"/>
                  </a:cubicBezTo>
                  <a:cubicBezTo>
                    <a:pt x="1808" y="423"/>
                    <a:pt x="1809" y="426"/>
                    <a:pt x="1809" y="440"/>
                  </a:cubicBezTo>
                  <a:lnTo>
                    <a:pt x="1789" y="440"/>
                  </a:lnTo>
                  <a:cubicBezTo>
                    <a:pt x="1789" y="432"/>
                    <a:pt x="1789" y="429"/>
                    <a:pt x="1786" y="426"/>
                  </a:cubicBezTo>
                  <a:cubicBezTo>
                    <a:pt x="1781" y="421"/>
                    <a:pt x="1767" y="419"/>
                    <a:pt x="1740" y="419"/>
                  </a:cubicBezTo>
                  <a:cubicBezTo>
                    <a:pt x="1715" y="419"/>
                    <a:pt x="1700" y="421"/>
                    <a:pt x="1694" y="425"/>
                  </a:cubicBezTo>
                  <a:cubicBezTo>
                    <a:pt x="1691" y="427"/>
                    <a:pt x="1689" y="431"/>
                    <a:pt x="1689" y="437"/>
                  </a:cubicBezTo>
                  <a:cubicBezTo>
                    <a:pt x="1689" y="450"/>
                    <a:pt x="1696" y="453"/>
                    <a:pt x="1723" y="452"/>
                  </a:cubicBezTo>
                  <a:cubicBezTo>
                    <a:pt x="1731" y="452"/>
                    <a:pt x="1764" y="453"/>
                    <a:pt x="1776" y="453"/>
                  </a:cubicBezTo>
                  <a:cubicBezTo>
                    <a:pt x="1802" y="454"/>
                    <a:pt x="1813" y="464"/>
                    <a:pt x="1813" y="487"/>
                  </a:cubicBezTo>
                  <a:cubicBezTo>
                    <a:pt x="1813" y="501"/>
                    <a:pt x="1809" y="509"/>
                    <a:pt x="1799" y="514"/>
                  </a:cubicBezTo>
                  <a:cubicBezTo>
                    <a:pt x="1791" y="519"/>
                    <a:pt x="1775" y="521"/>
                    <a:pt x="1742" y="521"/>
                  </a:cubicBezTo>
                  <a:cubicBezTo>
                    <a:pt x="1703" y="521"/>
                    <a:pt x="1687" y="519"/>
                    <a:pt x="1679" y="512"/>
                  </a:cubicBezTo>
                  <a:cubicBezTo>
                    <a:pt x="1671" y="506"/>
                    <a:pt x="1668" y="499"/>
                    <a:pt x="1668" y="486"/>
                  </a:cubicBezTo>
                  <a:lnTo>
                    <a:pt x="1668" y="479"/>
                  </a:lnTo>
                  <a:lnTo>
                    <a:pt x="1687" y="479"/>
                  </a:lnTo>
                  <a:close/>
                  <a:moveTo>
                    <a:pt x="1647" y="484"/>
                  </a:moveTo>
                  <a:cubicBezTo>
                    <a:pt x="1647" y="511"/>
                    <a:pt x="1630" y="521"/>
                    <a:pt x="1584" y="521"/>
                  </a:cubicBezTo>
                  <a:cubicBezTo>
                    <a:pt x="1544" y="521"/>
                    <a:pt x="1527" y="518"/>
                    <a:pt x="1517" y="510"/>
                  </a:cubicBezTo>
                  <a:cubicBezTo>
                    <a:pt x="1506" y="501"/>
                    <a:pt x="1500" y="486"/>
                    <a:pt x="1500" y="462"/>
                  </a:cubicBezTo>
                  <a:cubicBezTo>
                    <a:pt x="1500" y="434"/>
                    <a:pt x="1507" y="418"/>
                    <a:pt x="1522" y="410"/>
                  </a:cubicBezTo>
                  <a:cubicBezTo>
                    <a:pt x="1531" y="405"/>
                    <a:pt x="1544" y="403"/>
                    <a:pt x="1572" y="403"/>
                  </a:cubicBezTo>
                  <a:cubicBezTo>
                    <a:pt x="1612" y="403"/>
                    <a:pt x="1625" y="406"/>
                    <a:pt x="1636" y="418"/>
                  </a:cubicBezTo>
                  <a:cubicBezTo>
                    <a:pt x="1645" y="428"/>
                    <a:pt x="1647" y="439"/>
                    <a:pt x="1648" y="466"/>
                  </a:cubicBezTo>
                  <a:lnTo>
                    <a:pt x="1520" y="466"/>
                  </a:lnTo>
                  <a:cubicBezTo>
                    <a:pt x="1520" y="481"/>
                    <a:pt x="1523" y="490"/>
                    <a:pt x="1528" y="495"/>
                  </a:cubicBezTo>
                  <a:cubicBezTo>
                    <a:pt x="1535" y="502"/>
                    <a:pt x="1548" y="505"/>
                    <a:pt x="1582" y="505"/>
                  </a:cubicBezTo>
                  <a:cubicBezTo>
                    <a:pt x="1608" y="505"/>
                    <a:pt x="1618" y="503"/>
                    <a:pt x="1624" y="496"/>
                  </a:cubicBezTo>
                  <a:cubicBezTo>
                    <a:pt x="1627" y="493"/>
                    <a:pt x="1628" y="491"/>
                    <a:pt x="1628" y="484"/>
                  </a:cubicBezTo>
                  <a:lnTo>
                    <a:pt x="1647" y="484"/>
                  </a:lnTo>
                  <a:close/>
                  <a:moveTo>
                    <a:pt x="1628" y="450"/>
                  </a:moveTo>
                  <a:cubicBezTo>
                    <a:pt x="1627" y="425"/>
                    <a:pt x="1616" y="419"/>
                    <a:pt x="1572" y="419"/>
                  </a:cubicBezTo>
                  <a:cubicBezTo>
                    <a:pt x="1532" y="419"/>
                    <a:pt x="1522" y="425"/>
                    <a:pt x="1520" y="450"/>
                  </a:cubicBezTo>
                  <a:lnTo>
                    <a:pt x="1628" y="450"/>
                  </a:lnTo>
                  <a:close/>
                  <a:moveTo>
                    <a:pt x="1475" y="354"/>
                  </a:moveTo>
                  <a:lnTo>
                    <a:pt x="1475" y="376"/>
                  </a:lnTo>
                  <a:lnTo>
                    <a:pt x="1457" y="376"/>
                  </a:lnTo>
                  <a:lnTo>
                    <a:pt x="1457" y="354"/>
                  </a:lnTo>
                  <a:lnTo>
                    <a:pt x="1475" y="354"/>
                  </a:lnTo>
                  <a:close/>
                  <a:moveTo>
                    <a:pt x="1475" y="405"/>
                  </a:moveTo>
                  <a:lnTo>
                    <a:pt x="1475" y="519"/>
                  </a:lnTo>
                  <a:lnTo>
                    <a:pt x="1457" y="519"/>
                  </a:lnTo>
                  <a:lnTo>
                    <a:pt x="1457" y="405"/>
                  </a:lnTo>
                  <a:lnTo>
                    <a:pt x="1475" y="405"/>
                  </a:lnTo>
                  <a:close/>
                  <a:moveTo>
                    <a:pt x="1429" y="405"/>
                  </a:moveTo>
                  <a:lnTo>
                    <a:pt x="1429" y="490"/>
                  </a:lnTo>
                  <a:cubicBezTo>
                    <a:pt x="1429" y="525"/>
                    <a:pt x="1427" y="538"/>
                    <a:pt x="1418" y="548"/>
                  </a:cubicBezTo>
                  <a:cubicBezTo>
                    <a:pt x="1408" y="559"/>
                    <a:pt x="1394" y="562"/>
                    <a:pt x="1351" y="562"/>
                  </a:cubicBezTo>
                  <a:cubicBezTo>
                    <a:pt x="1313" y="562"/>
                    <a:pt x="1297" y="558"/>
                    <a:pt x="1288" y="545"/>
                  </a:cubicBezTo>
                  <a:cubicBezTo>
                    <a:pt x="1284" y="540"/>
                    <a:pt x="1283" y="535"/>
                    <a:pt x="1283" y="525"/>
                  </a:cubicBezTo>
                  <a:lnTo>
                    <a:pt x="1302" y="525"/>
                  </a:lnTo>
                  <a:cubicBezTo>
                    <a:pt x="1303" y="542"/>
                    <a:pt x="1313" y="546"/>
                    <a:pt x="1349" y="546"/>
                  </a:cubicBezTo>
                  <a:cubicBezTo>
                    <a:pt x="1385" y="546"/>
                    <a:pt x="1397" y="543"/>
                    <a:pt x="1404" y="536"/>
                  </a:cubicBezTo>
                  <a:cubicBezTo>
                    <a:pt x="1409" y="529"/>
                    <a:pt x="1410" y="523"/>
                    <a:pt x="1411" y="500"/>
                  </a:cubicBezTo>
                  <a:lnTo>
                    <a:pt x="1410" y="500"/>
                  </a:lnTo>
                  <a:cubicBezTo>
                    <a:pt x="1400" y="512"/>
                    <a:pt x="1391" y="515"/>
                    <a:pt x="1354" y="515"/>
                  </a:cubicBezTo>
                  <a:cubicBezTo>
                    <a:pt x="1321" y="515"/>
                    <a:pt x="1306" y="512"/>
                    <a:pt x="1297" y="505"/>
                  </a:cubicBezTo>
                  <a:cubicBezTo>
                    <a:pt x="1285" y="496"/>
                    <a:pt x="1280" y="482"/>
                    <a:pt x="1280" y="459"/>
                  </a:cubicBezTo>
                  <a:cubicBezTo>
                    <a:pt x="1280" y="432"/>
                    <a:pt x="1288" y="416"/>
                    <a:pt x="1305" y="409"/>
                  </a:cubicBezTo>
                  <a:cubicBezTo>
                    <a:pt x="1315" y="405"/>
                    <a:pt x="1328" y="403"/>
                    <a:pt x="1358" y="403"/>
                  </a:cubicBezTo>
                  <a:cubicBezTo>
                    <a:pt x="1383" y="403"/>
                    <a:pt x="1391" y="404"/>
                    <a:pt x="1399" y="409"/>
                  </a:cubicBezTo>
                  <a:cubicBezTo>
                    <a:pt x="1404" y="412"/>
                    <a:pt x="1407" y="415"/>
                    <a:pt x="1410" y="419"/>
                  </a:cubicBezTo>
                  <a:lnTo>
                    <a:pt x="1411" y="419"/>
                  </a:lnTo>
                  <a:lnTo>
                    <a:pt x="1411" y="405"/>
                  </a:lnTo>
                  <a:lnTo>
                    <a:pt x="1429" y="405"/>
                  </a:lnTo>
                  <a:close/>
                  <a:moveTo>
                    <a:pt x="1312" y="425"/>
                  </a:moveTo>
                  <a:cubicBezTo>
                    <a:pt x="1303" y="430"/>
                    <a:pt x="1299" y="441"/>
                    <a:pt x="1299" y="460"/>
                  </a:cubicBezTo>
                  <a:cubicBezTo>
                    <a:pt x="1299" y="479"/>
                    <a:pt x="1304" y="490"/>
                    <a:pt x="1315" y="495"/>
                  </a:cubicBezTo>
                  <a:cubicBezTo>
                    <a:pt x="1321" y="498"/>
                    <a:pt x="1334" y="499"/>
                    <a:pt x="1355" y="499"/>
                  </a:cubicBezTo>
                  <a:cubicBezTo>
                    <a:pt x="1380" y="499"/>
                    <a:pt x="1392" y="497"/>
                    <a:pt x="1399" y="493"/>
                  </a:cubicBezTo>
                  <a:cubicBezTo>
                    <a:pt x="1408" y="487"/>
                    <a:pt x="1411" y="477"/>
                    <a:pt x="1411" y="457"/>
                  </a:cubicBezTo>
                  <a:cubicBezTo>
                    <a:pt x="1411" y="425"/>
                    <a:pt x="1402" y="419"/>
                    <a:pt x="1357" y="419"/>
                  </a:cubicBezTo>
                  <a:cubicBezTo>
                    <a:pt x="1333" y="419"/>
                    <a:pt x="1319" y="421"/>
                    <a:pt x="1312" y="425"/>
                  </a:cubicBezTo>
                  <a:close/>
                  <a:moveTo>
                    <a:pt x="1238" y="411"/>
                  </a:moveTo>
                  <a:cubicBezTo>
                    <a:pt x="1252" y="420"/>
                    <a:pt x="1258" y="435"/>
                    <a:pt x="1258" y="462"/>
                  </a:cubicBezTo>
                  <a:cubicBezTo>
                    <a:pt x="1258" y="489"/>
                    <a:pt x="1252" y="505"/>
                    <a:pt x="1237" y="513"/>
                  </a:cubicBezTo>
                  <a:cubicBezTo>
                    <a:pt x="1227" y="519"/>
                    <a:pt x="1215" y="521"/>
                    <a:pt x="1186" y="521"/>
                  </a:cubicBezTo>
                  <a:cubicBezTo>
                    <a:pt x="1152" y="521"/>
                    <a:pt x="1138" y="519"/>
                    <a:pt x="1127" y="512"/>
                  </a:cubicBezTo>
                  <a:cubicBezTo>
                    <a:pt x="1113" y="504"/>
                    <a:pt x="1107" y="489"/>
                    <a:pt x="1107" y="462"/>
                  </a:cubicBezTo>
                  <a:cubicBezTo>
                    <a:pt x="1107" y="434"/>
                    <a:pt x="1114" y="418"/>
                    <a:pt x="1129" y="410"/>
                  </a:cubicBezTo>
                  <a:cubicBezTo>
                    <a:pt x="1138" y="405"/>
                    <a:pt x="1151" y="403"/>
                    <a:pt x="1178" y="403"/>
                  </a:cubicBezTo>
                  <a:cubicBezTo>
                    <a:pt x="1214" y="403"/>
                    <a:pt x="1228" y="405"/>
                    <a:pt x="1238" y="411"/>
                  </a:cubicBezTo>
                  <a:close/>
                  <a:moveTo>
                    <a:pt x="1126" y="463"/>
                  </a:moveTo>
                  <a:cubicBezTo>
                    <a:pt x="1126" y="486"/>
                    <a:pt x="1131" y="496"/>
                    <a:pt x="1144" y="501"/>
                  </a:cubicBezTo>
                  <a:cubicBezTo>
                    <a:pt x="1152" y="504"/>
                    <a:pt x="1163" y="505"/>
                    <a:pt x="1184" y="505"/>
                  </a:cubicBezTo>
                  <a:cubicBezTo>
                    <a:pt x="1211" y="505"/>
                    <a:pt x="1221" y="503"/>
                    <a:pt x="1228" y="497"/>
                  </a:cubicBezTo>
                  <a:cubicBezTo>
                    <a:pt x="1236" y="491"/>
                    <a:pt x="1239" y="481"/>
                    <a:pt x="1239" y="461"/>
                  </a:cubicBezTo>
                  <a:cubicBezTo>
                    <a:pt x="1239" y="439"/>
                    <a:pt x="1234" y="428"/>
                    <a:pt x="1223" y="423"/>
                  </a:cubicBezTo>
                  <a:cubicBezTo>
                    <a:pt x="1216" y="420"/>
                    <a:pt x="1203" y="419"/>
                    <a:pt x="1180" y="419"/>
                  </a:cubicBezTo>
                  <a:cubicBezTo>
                    <a:pt x="1134" y="419"/>
                    <a:pt x="1126" y="426"/>
                    <a:pt x="1126" y="463"/>
                  </a:cubicBezTo>
                  <a:close/>
                  <a:moveTo>
                    <a:pt x="1081" y="354"/>
                  </a:moveTo>
                  <a:lnTo>
                    <a:pt x="1081" y="519"/>
                  </a:lnTo>
                  <a:lnTo>
                    <a:pt x="1063" y="519"/>
                  </a:lnTo>
                  <a:lnTo>
                    <a:pt x="1063" y="354"/>
                  </a:lnTo>
                  <a:lnTo>
                    <a:pt x="1081" y="354"/>
                  </a:lnTo>
                  <a:close/>
                  <a:moveTo>
                    <a:pt x="1019" y="411"/>
                  </a:moveTo>
                  <a:cubicBezTo>
                    <a:pt x="1032" y="420"/>
                    <a:pt x="1038" y="435"/>
                    <a:pt x="1038" y="462"/>
                  </a:cubicBezTo>
                  <a:cubicBezTo>
                    <a:pt x="1038" y="489"/>
                    <a:pt x="1032" y="505"/>
                    <a:pt x="1018" y="513"/>
                  </a:cubicBezTo>
                  <a:cubicBezTo>
                    <a:pt x="1008" y="519"/>
                    <a:pt x="995" y="521"/>
                    <a:pt x="966" y="521"/>
                  </a:cubicBezTo>
                  <a:cubicBezTo>
                    <a:pt x="932" y="521"/>
                    <a:pt x="918" y="519"/>
                    <a:pt x="907" y="512"/>
                  </a:cubicBezTo>
                  <a:cubicBezTo>
                    <a:pt x="893" y="504"/>
                    <a:pt x="887" y="489"/>
                    <a:pt x="887" y="462"/>
                  </a:cubicBezTo>
                  <a:cubicBezTo>
                    <a:pt x="887" y="434"/>
                    <a:pt x="894" y="418"/>
                    <a:pt x="909" y="410"/>
                  </a:cubicBezTo>
                  <a:cubicBezTo>
                    <a:pt x="919" y="405"/>
                    <a:pt x="932" y="403"/>
                    <a:pt x="959" y="403"/>
                  </a:cubicBezTo>
                  <a:cubicBezTo>
                    <a:pt x="995" y="403"/>
                    <a:pt x="1009" y="405"/>
                    <a:pt x="1019" y="411"/>
                  </a:cubicBezTo>
                  <a:close/>
                  <a:moveTo>
                    <a:pt x="907" y="463"/>
                  </a:moveTo>
                  <a:cubicBezTo>
                    <a:pt x="907" y="486"/>
                    <a:pt x="911" y="496"/>
                    <a:pt x="925" y="501"/>
                  </a:cubicBezTo>
                  <a:cubicBezTo>
                    <a:pt x="932" y="504"/>
                    <a:pt x="943" y="505"/>
                    <a:pt x="964" y="505"/>
                  </a:cubicBezTo>
                  <a:cubicBezTo>
                    <a:pt x="991" y="505"/>
                    <a:pt x="1001" y="503"/>
                    <a:pt x="1008" y="497"/>
                  </a:cubicBezTo>
                  <a:cubicBezTo>
                    <a:pt x="1016" y="491"/>
                    <a:pt x="1019" y="481"/>
                    <a:pt x="1019" y="461"/>
                  </a:cubicBezTo>
                  <a:cubicBezTo>
                    <a:pt x="1019" y="439"/>
                    <a:pt x="1014" y="428"/>
                    <a:pt x="1003" y="423"/>
                  </a:cubicBezTo>
                  <a:cubicBezTo>
                    <a:pt x="996" y="420"/>
                    <a:pt x="984" y="419"/>
                    <a:pt x="960" y="419"/>
                  </a:cubicBezTo>
                  <a:cubicBezTo>
                    <a:pt x="915" y="419"/>
                    <a:pt x="907" y="426"/>
                    <a:pt x="907" y="463"/>
                  </a:cubicBezTo>
                  <a:close/>
                  <a:moveTo>
                    <a:pt x="739" y="405"/>
                  </a:moveTo>
                  <a:lnTo>
                    <a:pt x="739" y="422"/>
                  </a:lnTo>
                  <a:lnTo>
                    <a:pt x="741" y="422"/>
                  </a:lnTo>
                  <a:cubicBezTo>
                    <a:pt x="748" y="407"/>
                    <a:pt x="761" y="403"/>
                    <a:pt x="799" y="403"/>
                  </a:cubicBezTo>
                  <a:cubicBezTo>
                    <a:pt x="832" y="403"/>
                    <a:pt x="845" y="406"/>
                    <a:pt x="854" y="416"/>
                  </a:cubicBezTo>
                  <a:cubicBezTo>
                    <a:pt x="861" y="423"/>
                    <a:pt x="863" y="433"/>
                    <a:pt x="863" y="455"/>
                  </a:cubicBezTo>
                  <a:lnTo>
                    <a:pt x="863" y="519"/>
                  </a:lnTo>
                  <a:lnTo>
                    <a:pt x="845" y="519"/>
                  </a:lnTo>
                  <a:lnTo>
                    <a:pt x="845" y="462"/>
                  </a:lnTo>
                  <a:cubicBezTo>
                    <a:pt x="845" y="442"/>
                    <a:pt x="844" y="435"/>
                    <a:pt x="839" y="429"/>
                  </a:cubicBezTo>
                  <a:cubicBezTo>
                    <a:pt x="833" y="422"/>
                    <a:pt x="822" y="419"/>
                    <a:pt x="797" y="419"/>
                  </a:cubicBezTo>
                  <a:cubicBezTo>
                    <a:pt x="768" y="419"/>
                    <a:pt x="754" y="423"/>
                    <a:pt x="746" y="432"/>
                  </a:cubicBezTo>
                  <a:cubicBezTo>
                    <a:pt x="740" y="439"/>
                    <a:pt x="739" y="444"/>
                    <a:pt x="739" y="466"/>
                  </a:cubicBezTo>
                  <a:lnTo>
                    <a:pt x="739" y="519"/>
                  </a:lnTo>
                  <a:lnTo>
                    <a:pt x="721" y="519"/>
                  </a:lnTo>
                  <a:lnTo>
                    <a:pt x="721" y="405"/>
                  </a:lnTo>
                  <a:lnTo>
                    <a:pt x="739" y="405"/>
                  </a:lnTo>
                  <a:close/>
                  <a:moveTo>
                    <a:pt x="571" y="354"/>
                  </a:moveTo>
                  <a:lnTo>
                    <a:pt x="571" y="421"/>
                  </a:lnTo>
                  <a:lnTo>
                    <a:pt x="573" y="421"/>
                  </a:lnTo>
                  <a:cubicBezTo>
                    <a:pt x="580" y="407"/>
                    <a:pt x="594" y="403"/>
                    <a:pt x="631" y="403"/>
                  </a:cubicBezTo>
                  <a:cubicBezTo>
                    <a:pt x="663" y="403"/>
                    <a:pt x="677" y="406"/>
                    <a:pt x="686" y="416"/>
                  </a:cubicBezTo>
                  <a:cubicBezTo>
                    <a:pt x="693" y="423"/>
                    <a:pt x="695" y="432"/>
                    <a:pt x="695" y="459"/>
                  </a:cubicBezTo>
                  <a:lnTo>
                    <a:pt x="695" y="519"/>
                  </a:lnTo>
                  <a:lnTo>
                    <a:pt x="677" y="519"/>
                  </a:lnTo>
                  <a:lnTo>
                    <a:pt x="677" y="465"/>
                  </a:lnTo>
                  <a:cubicBezTo>
                    <a:pt x="677" y="441"/>
                    <a:pt x="676" y="435"/>
                    <a:pt x="671" y="429"/>
                  </a:cubicBezTo>
                  <a:cubicBezTo>
                    <a:pt x="665" y="421"/>
                    <a:pt x="653" y="419"/>
                    <a:pt x="629" y="419"/>
                  </a:cubicBezTo>
                  <a:cubicBezTo>
                    <a:pt x="601" y="419"/>
                    <a:pt x="586" y="422"/>
                    <a:pt x="578" y="431"/>
                  </a:cubicBezTo>
                  <a:cubicBezTo>
                    <a:pt x="572" y="438"/>
                    <a:pt x="571" y="443"/>
                    <a:pt x="571" y="465"/>
                  </a:cubicBezTo>
                  <a:lnTo>
                    <a:pt x="571" y="519"/>
                  </a:lnTo>
                  <a:lnTo>
                    <a:pt x="553" y="519"/>
                  </a:lnTo>
                  <a:lnTo>
                    <a:pt x="553" y="354"/>
                  </a:lnTo>
                  <a:lnTo>
                    <a:pt x="571" y="354"/>
                  </a:lnTo>
                  <a:close/>
                  <a:moveTo>
                    <a:pt x="529" y="478"/>
                  </a:moveTo>
                  <a:cubicBezTo>
                    <a:pt x="529" y="493"/>
                    <a:pt x="526" y="501"/>
                    <a:pt x="519" y="508"/>
                  </a:cubicBezTo>
                  <a:cubicBezTo>
                    <a:pt x="510" y="517"/>
                    <a:pt x="498" y="521"/>
                    <a:pt x="469" y="521"/>
                  </a:cubicBezTo>
                  <a:cubicBezTo>
                    <a:pt x="427" y="521"/>
                    <a:pt x="411" y="518"/>
                    <a:pt x="401" y="510"/>
                  </a:cubicBezTo>
                  <a:cubicBezTo>
                    <a:pt x="390" y="501"/>
                    <a:pt x="385" y="486"/>
                    <a:pt x="385" y="462"/>
                  </a:cubicBezTo>
                  <a:cubicBezTo>
                    <a:pt x="385" y="435"/>
                    <a:pt x="392" y="418"/>
                    <a:pt x="406" y="411"/>
                  </a:cubicBezTo>
                  <a:cubicBezTo>
                    <a:pt x="416" y="405"/>
                    <a:pt x="429" y="403"/>
                    <a:pt x="457" y="403"/>
                  </a:cubicBezTo>
                  <a:cubicBezTo>
                    <a:pt x="494" y="403"/>
                    <a:pt x="509" y="406"/>
                    <a:pt x="518" y="416"/>
                  </a:cubicBezTo>
                  <a:cubicBezTo>
                    <a:pt x="525" y="423"/>
                    <a:pt x="527" y="431"/>
                    <a:pt x="528" y="445"/>
                  </a:cubicBezTo>
                  <a:lnTo>
                    <a:pt x="509" y="445"/>
                  </a:lnTo>
                  <a:cubicBezTo>
                    <a:pt x="509" y="424"/>
                    <a:pt x="499" y="419"/>
                    <a:pt x="457" y="419"/>
                  </a:cubicBezTo>
                  <a:cubicBezTo>
                    <a:pt x="413" y="419"/>
                    <a:pt x="404" y="426"/>
                    <a:pt x="404" y="463"/>
                  </a:cubicBezTo>
                  <a:cubicBezTo>
                    <a:pt x="404" y="484"/>
                    <a:pt x="409" y="495"/>
                    <a:pt x="419" y="500"/>
                  </a:cubicBezTo>
                  <a:cubicBezTo>
                    <a:pt x="426" y="503"/>
                    <a:pt x="440" y="504"/>
                    <a:pt x="464" y="504"/>
                  </a:cubicBezTo>
                  <a:cubicBezTo>
                    <a:pt x="501" y="504"/>
                    <a:pt x="510" y="500"/>
                    <a:pt x="510" y="478"/>
                  </a:cubicBezTo>
                  <a:lnTo>
                    <a:pt x="529" y="478"/>
                  </a:lnTo>
                  <a:close/>
                  <a:moveTo>
                    <a:pt x="364" y="484"/>
                  </a:moveTo>
                  <a:cubicBezTo>
                    <a:pt x="363" y="511"/>
                    <a:pt x="347" y="521"/>
                    <a:pt x="301" y="521"/>
                  </a:cubicBezTo>
                  <a:cubicBezTo>
                    <a:pt x="261" y="521"/>
                    <a:pt x="243" y="518"/>
                    <a:pt x="233" y="510"/>
                  </a:cubicBezTo>
                  <a:cubicBezTo>
                    <a:pt x="222" y="501"/>
                    <a:pt x="217" y="486"/>
                    <a:pt x="217" y="462"/>
                  </a:cubicBezTo>
                  <a:cubicBezTo>
                    <a:pt x="217" y="434"/>
                    <a:pt x="224" y="418"/>
                    <a:pt x="238" y="410"/>
                  </a:cubicBezTo>
                  <a:cubicBezTo>
                    <a:pt x="248" y="405"/>
                    <a:pt x="261" y="403"/>
                    <a:pt x="289" y="403"/>
                  </a:cubicBezTo>
                  <a:cubicBezTo>
                    <a:pt x="328" y="403"/>
                    <a:pt x="342" y="406"/>
                    <a:pt x="353" y="418"/>
                  </a:cubicBezTo>
                  <a:cubicBezTo>
                    <a:pt x="361" y="428"/>
                    <a:pt x="364" y="439"/>
                    <a:pt x="364" y="466"/>
                  </a:cubicBezTo>
                  <a:lnTo>
                    <a:pt x="236" y="466"/>
                  </a:lnTo>
                  <a:cubicBezTo>
                    <a:pt x="237" y="481"/>
                    <a:pt x="239" y="490"/>
                    <a:pt x="245" y="495"/>
                  </a:cubicBezTo>
                  <a:cubicBezTo>
                    <a:pt x="252" y="502"/>
                    <a:pt x="264" y="505"/>
                    <a:pt x="299" y="505"/>
                  </a:cubicBezTo>
                  <a:cubicBezTo>
                    <a:pt x="325" y="505"/>
                    <a:pt x="335" y="503"/>
                    <a:pt x="341" y="496"/>
                  </a:cubicBezTo>
                  <a:cubicBezTo>
                    <a:pt x="344" y="493"/>
                    <a:pt x="344" y="491"/>
                    <a:pt x="345" y="484"/>
                  </a:cubicBezTo>
                  <a:lnTo>
                    <a:pt x="364" y="484"/>
                  </a:lnTo>
                  <a:close/>
                  <a:moveTo>
                    <a:pt x="344" y="450"/>
                  </a:moveTo>
                  <a:cubicBezTo>
                    <a:pt x="344" y="425"/>
                    <a:pt x="333" y="419"/>
                    <a:pt x="288" y="419"/>
                  </a:cubicBezTo>
                  <a:cubicBezTo>
                    <a:pt x="249" y="419"/>
                    <a:pt x="239" y="425"/>
                    <a:pt x="237" y="450"/>
                  </a:cubicBezTo>
                  <a:lnTo>
                    <a:pt x="344" y="450"/>
                  </a:lnTo>
                  <a:close/>
                  <a:moveTo>
                    <a:pt x="238" y="354"/>
                  </a:moveTo>
                  <a:lnTo>
                    <a:pt x="238" y="374"/>
                  </a:lnTo>
                  <a:lnTo>
                    <a:pt x="156" y="374"/>
                  </a:lnTo>
                  <a:lnTo>
                    <a:pt x="156" y="519"/>
                  </a:lnTo>
                  <a:lnTo>
                    <a:pt x="134" y="519"/>
                  </a:lnTo>
                  <a:lnTo>
                    <a:pt x="134" y="374"/>
                  </a:lnTo>
                  <a:lnTo>
                    <a:pt x="51" y="374"/>
                  </a:lnTo>
                  <a:lnTo>
                    <a:pt x="51" y="354"/>
                  </a:lnTo>
                  <a:lnTo>
                    <a:pt x="238" y="354"/>
                  </a:lnTo>
                  <a:close/>
                  <a:moveTo>
                    <a:pt x="1728" y="161"/>
                  </a:moveTo>
                  <a:cubicBezTo>
                    <a:pt x="1730" y="180"/>
                    <a:pt x="1742" y="193"/>
                    <a:pt x="1769" y="193"/>
                  </a:cubicBezTo>
                  <a:cubicBezTo>
                    <a:pt x="1787" y="193"/>
                    <a:pt x="1803" y="188"/>
                    <a:pt x="1813" y="182"/>
                  </a:cubicBezTo>
                  <a:lnTo>
                    <a:pt x="1813" y="215"/>
                  </a:lnTo>
                  <a:cubicBezTo>
                    <a:pt x="1804" y="220"/>
                    <a:pt x="1785" y="226"/>
                    <a:pt x="1759" y="226"/>
                  </a:cubicBezTo>
                  <a:cubicBezTo>
                    <a:pt x="1709" y="226"/>
                    <a:pt x="1682" y="197"/>
                    <a:pt x="1682" y="150"/>
                  </a:cubicBezTo>
                  <a:cubicBezTo>
                    <a:pt x="1682" y="93"/>
                    <a:pt x="1722" y="69"/>
                    <a:pt x="1757" y="69"/>
                  </a:cubicBezTo>
                  <a:cubicBezTo>
                    <a:pt x="1805" y="69"/>
                    <a:pt x="1826" y="101"/>
                    <a:pt x="1826" y="141"/>
                  </a:cubicBezTo>
                  <a:lnTo>
                    <a:pt x="1826" y="161"/>
                  </a:lnTo>
                  <a:lnTo>
                    <a:pt x="1728" y="161"/>
                  </a:lnTo>
                  <a:close/>
                  <a:moveTo>
                    <a:pt x="1757" y="100"/>
                  </a:moveTo>
                  <a:cubicBezTo>
                    <a:pt x="1741" y="100"/>
                    <a:pt x="1730" y="116"/>
                    <a:pt x="1728" y="132"/>
                  </a:cubicBezTo>
                  <a:lnTo>
                    <a:pt x="1783" y="132"/>
                  </a:lnTo>
                  <a:cubicBezTo>
                    <a:pt x="1783" y="116"/>
                    <a:pt x="1777" y="100"/>
                    <a:pt x="1757" y="100"/>
                  </a:cubicBezTo>
                  <a:close/>
                  <a:moveTo>
                    <a:pt x="1618" y="226"/>
                  </a:moveTo>
                  <a:cubicBezTo>
                    <a:pt x="1570" y="226"/>
                    <a:pt x="1540" y="194"/>
                    <a:pt x="1540" y="151"/>
                  </a:cubicBezTo>
                  <a:cubicBezTo>
                    <a:pt x="1540" y="98"/>
                    <a:pt x="1576" y="69"/>
                    <a:pt x="1625" y="69"/>
                  </a:cubicBezTo>
                  <a:cubicBezTo>
                    <a:pt x="1643" y="69"/>
                    <a:pt x="1658" y="73"/>
                    <a:pt x="1663" y="76"/>
                  </a:cubicBezTo>
                  <a:lnTo>
                    <a:pt x="1663" y="115"/>
                  </a:lnTo>
                  <a:cubicBezTo>
                    <a:pt x="1655" y="109"/>
                    <a:pt x="1643" y="104"/>
                    <a:pt x="1631" y="104"/>
                  </a:cubicBezTo>
                  <a:cubicBezTo>
                    <a:pt x="1605" y="104"/>
                    <a:pt x="1587" y="120"/>
                    <a:pt x="1587" y="148"/>
                  </a:cubicBezTo>
                  <a:cubicBezTo>
                    <a:pt x="1587" y="175"/>
                    <a:pt x="1603" y="191"/>
                    <a:pt x="1629" y="191"/>
                  </a:cubicBezTo>
                  <a:cubicBezTo>
                    <a:pt x="1642" y="191"/>
                    <a:pt x="1655" y="185"/>
                    <a:pt x="1663" y="180"/>
                  </a:cubicBezTo>
                  <a:lnTo>
                    <a:pt x="1663" y="217"/>
                  </a:lnTo>
                  <a:cubicBezTo>
                    <a:pt x="1655" y="222"/>
                    <a:pt x="1640" y="226"/>
                    <a:pt x="1618" y="226"/>
                  </a:cubicBezTo>
                  <a:close/>
                  <a:moveTo>
                    <a:pt x="1468" y="223"/>
                  </a:moveTo>
                  <a:lnTo>
                    <a:pt x="1468" y="139"/>
                  </a:lnTo>
                  <a:cubicBezTo>
                    <a:pt x="1468" y="115"/>
                    <a:pt x="1461" y="104"/>
                    <a:pt x="1444" y="104"/>
                  </a:cubicBezTo>
                  <a:cubicBezTo>
                    <a:pt x="1427" y="104"/>
                    <a:pt x="1416" y="118"/>
                    <a:pt x="1416" y="137"/>
                  </a:cubicBezTo>
                  <a:lnTo>
                    <a:pt x="1416" y="223"/>
                  </a:lnTo>
                  <a:lnTo>
                    <a:pt x="1370" y="223"/>
                  </a:lnTo>
                  <a:lnTo>
                    <a:pt x="1370" y="72"/>
                  </a:lnTo>
                  <a:lnTo>
                    <a:pt x="1416" y="72"/>
                  </a:lnTo>
                  <a:lnTo>
                    <a:pt x="1416" y="96"/>
                  </a:lnTo>
                  <a:lnTo>
                    <a:pt x="1416" y="96"/>
                  </a:lnTo>
                  <a:cubicBezTo>
                    <a:pt x="1427" y="79"/>
                    <a:pt x="1443" y="69"/>
                    <a:pt x="1465" y="69"/>
                  </a:cubicBezTo>
                  <a:cubicBezTo>
                    <a:pt x="1495" y="69"/>
                    <a:pt x="1515" y="86"/>
                    <a:pt x="1515" y="131"/>
                  </a:cubicBezTo>
                  <a:lnTo>
                    <a:pt x="1515" y="223"/>
                  </a:lnTo>
                  <a:lnTo>
                    <a:pt x="1468" y="223"/>
                  </a:lnTo>
                  <a:close/>
                  <a:moveTo>
                    <a:pt x="1246" y="161"/>
                  </a:moveTo>
                  <a:cubicBezTo>
                    <a:pt x="1248" y="180"/>
                    <a:pt x="1260" y="193"/>
                    <a:pt x="1287" y="193"/>
                  </a:cubicBezTo>
                  <a:cubicBezTo>
                    <a:pt x="1305" y="193"/>
                    <a:pt x="1321" y="188"/>
                    <a:pt x="1331" y="182"/>
                  </a:cubicBezTo>
                  <a:lnTo>
                    <a:pt x="1331" y="215"/>
                  </a:lnTo>
                  <a:cubicBezTo>
                    <a:pt x="1322" y="220"/>
                    <a:pt x="1303" y="226"/>
                    <a:pt x="1277" y="226"/>
                  </a:cubicBezTo>
                  <a:cubicBezTo>
                    <a:pt x="1227" y="226"/>
                    <a:pt x="1200" y="197"/>
                    <a:pt x="1200" y="150"/>
                  </a:cubicBezTo>
                  <a:cubicBezTo>
                    <a:pt x="1200" y="93"/>
                    <a:pt x="1240" y="69"/>
                    <a:pt x="1275" y="69"/>
                  </a:cubicBezTo>
                  <a:cubicBezTo>
                    <a:pt x="1323" y="69"/>
                    <a:pt x="1344" y="101"/>
                    <a:pt x="1344" y="141"/>
                  </a:cubicBezTo>
                  <a:lnTo>
                    <a:pt x="1344" y="161"/>
                  </a:lnTo>
                  <a:lnTo>
                    <a:pt x="1246" y="161"/>
                  </a:lnTo>
                  <a:close/>
                  <a:moveTo>
                    <a:pt x="1275" y="100"/>
                  </a:moveTo>
                  <a:cubicBezTo>
                    <a:pt x="1259" y="100"/>
                    <a:pt x="1248" y="116"/>
                    <a:pt x="1246" y="132"/>
                  </a:cubicBezTo>
                  <a:lnTo>
                    <a:pt x="1301" y="132"/>
                  </a:lnTo>
                  <a:cubicBezTo>
                    <a:pt x="1301" y="116"/>
                    <a:pt x="1295" y="100"/>
                    <a:pt x="1275" y="100"/>
                  </a:cubicBezTo>
                  <a:close/>
                  <a:moveTo>
                    <a:pt x="1150" y="49"/>
                  </a:moveTo>
                  <a:cubicBezTo>
                    <a:pt x="1133" y="49"/>
                    <a:pt x="1123" y="38"/>
                    <a:pt x="1123" y="25"/>
                  </a:cubicBezTo>
                  <a:cubicBezTo>
                    <a:pt x="1123" y="10"/>
                    <a:pt x="1134" y="1"/>
                    <a:pt x="1150" y="1"/>
                  </a:cubicBezTo>
                  <a:cubicBezTo>
                    <a:pt x="1166" y="1"/>
                    <a:pt x="1176" y="11"/>
                    <a:pt x="1176" y="25"/>
                  </a:cubicBezTo>
                  <a:cubicBezTo>
                    <a:pt x="1176" y="38"/>
                    <a:pt x="1166" y="49"/>
                    <a:pt x="1150" y="49"/>
                  </a:cubicBezTo>
                  <a:close/>
                  <a:moveTo>
                    <a:pt x="1126" y="223"/>
                  </a:moveTo>
                  <a:lnTo>
                    <a:pt x="1126" y="72"/>
                  </a:lnTo>
                  <a:lnTo>
                    <a:pt x="1172" y="72"/>
                  </a:lnTo>
                  <a:lnTo>
                    <a:pt x="1172" y="223"/>
                  </a:lnTo>
                  <a:lnTo>
                    <a:pt x="1126" y="223"/>
                  </a:lnTo>
                  <a:close/>
                  <a:moveTo>
                    <a:pt x="1053" y="226"/>
                  </a:moveTo>
                  <a:cubicBezTo>
                    <a:pt x="1005" y="226"/>
                    <a:pt x="975" y="194"/>
                    <a:pt x="975" y="151"/>
                  </a:cubicBezTo>
                  <a:cubicBezTo>
                    <a:pt x="975" y="98"/>
                    <a:pt x="1011" y="69"/>
                    <a:pt x="1060" y="69"/>
                  </a:cubicBezTo>
                  <a:cubicBezTo>
                    <a:pt x="1078" y="69"/>
                    <a:pt x="1093" y="73"/>
                    <a:pt x="1098" y="76"/>
                  </a:cubicBezTo>
                  <a:lnTo>
                    <a:pt x="1098" y="115"/>
                  </a:lnTo>
                  <a:cubicBezTo>
                    <a:pt x="1090" y="109"/>
                    <a:pt x="1078" y="104"/>
                    <a:pt x="1066" y="104"/>
                  </a:cubicBezTo>
                  <a:cubicBezTo>
                    <a:pt x="1040" y="104"/>
                    <a:pt x="1022" y="120"/>
                    <a:pt x="1022" y="148"/>
                  </a:cubicBezTo>
                  <a:cubicBezTo>
                    <a:pt x="1022" y="175"/>
                    <a:pt x="1038" y="191"/>
                    <a:pt x="1064" y="191"/>
                  </a:cubicBezTo>
                  <a:cubicBezTo>
                    <a:pt x="1077" y="191"/>
                    <a:pt x="1090" y="185"/>
                    <a:pt x="1098" y="180"/>
                  </a:cubicBezTo>
                  <a:lnTo>
                    <a:pt x="1098" y="217"/>
                  </a:lnTo>
                  <a:cubicBezTo>
                    <a:pt x="1090" y="222"/>
                    <a:pt x="1075" y="226"/>
                    <a:pt x="1053" y="226"/>
                  </a:cubicBezTo>
                  <a:close/>
                  <a:moveTo>
                    <a:pt x="876" y="226"/>
                  </a:moveTo>
                  <a:cubicBezTo>
                    <a:pt x="854" y="226"/>
                    <a:pt x="832" y="220"/>
                    <a:pt x="821" y="214"/>
                  </a:cubicBezTo>
                  <a:lnTo>
                    <a:pt x="821" y="168"/>
                  </a:lnTo>
                  <a:cubicBezTo>
                    <a:pt x="836" y="180"/>
                    <a:pt x="858" y="189"/>
                    <a:pt x="877" y="189"/>
                  </a:cubicBezTo>
                  <a:cubicBezTo>
                    <a:pt x="900" y="189"/>
                    <a:pt x="908" y="178"/>
                    <a:pt x="908" y="168"/>
                  </a:cubicBezTo>
                  <a:cubicBezTo>
                    <a:pt x="908" y="153"/>
                    <a:pt x="894" y="145"/>
                    <a:pt x="869" y="133"/>
                  </a:cubicBezTo>
                  <a:cubicBezTo>
                    <a:pt x="832" y="116"/>
                    <a:pt x="820" y="96"/>
                    <a:pt x="820" y="71"/>
                  </a:cubicBezTo>
                  <a:cubicBezTo>
                    <a:pt x="820" y="34"/>
                    <a:pt x="851" y="9"/>
                    <a:pt x="897" y="9"/>
                  </a:cubicBezTo>
                  <a:cubicBezTo>
                    <a:pt x="920" y="9"/>
                    <a:pt x="939" y="13"/>
                    <a:pt x="948" y="17"/>
                  </a:cubicBezTo>
                  <a:lnTo>
                    <a:pt x="948" y="61"/>
                  </a:lnTo>
                  <a:cubicBezTo>
                    <a:pt x="937" y="53"/>
                    <a:pt x="918" y="46"/>
                    <a:pt x="900" y="46"/>
                  </a:cubicBezTo>
                  <a:cubicBezTo>
                    <a:pt x="882" y="46"/>
                    <a:pt x="870" y="55"/>
                    <a:pt x="870" y="67"/>
                  </a:cubicBezTo>
                  <a:cubicBezTo>
                    <a:pt x="870" y="81"/>
                    <a:pt x="878" y="88"/>
                    <a:pt x="903" y="99"/>
                  </a:cubicBezTo>
                  <a:cubicBezTo>
                    <a:pt x="937" y="116"/>
                    <a:pt x="958" y="132"/>
                    <a:pt x="958" y="163"/>
                  </a:cubicBezTo>
                  <a:cubicBezTo>
                    <a:pt x="958" y="193"/>
                    <a:pt x="939" y="226"/>
                    <a:pt x="876" y="226"/>
                  </a:cubicBezTo>
                  <a:close/>
                  <a:moveTo>
                    <a:pt x="662" y="223"/>
                  </a:moveTo>
                  <a:lnTo>
                    <a:pt x="662" y="202"/>
                  </a:lnTo>
                  <a:lnTo>
                    <a:pt x="661" y="202"/>
                  </a:lnTo>
                  <a:cubicBezTo>
                    <a:pt x="652" y="216"/>
                    <a:pt x="636" y="226"/>
                    <a:pt x="614" y="226"/>
                  </a:cubicBezTo>
                  <a:cubicBezTo>
                    <a:pt x="582" y="226"/>
                    <a:pt x="552" y="205"/>
                    <a:pt x="552" y="151"/>
                  </a:cubicBezTo>
                  <a:cubicBezTo>
                    <a:pt x="552" y="100"/>
                    <a:pt x="580" y="69"/>
                    <a:pt x="620" y="69"/>
                  </a:cubicBezTo>
                  <a:cubicBezTo>
                    <a:pt x="642" y="69"/>
                    <a:pt x="656" y="80"/>
                    <a:pt x="661" y="89"/>
                  </a:cubicBezTo>
                  <a:lnTo>
                    <a:pt x="662" y="89"/>
                  </a:lnTo>
                  <a:lnTo>
                    <a:pt x="662" y="0"/>
                  </a:lnTo>
                  <a:lnTo>
                    <a:pt x="708" y="0"/>
                  </a:lnTo>
                  <a:lnTo>
                    <a:pt x="708" y="223"/>
                  </a:lnTo>
                  <a:lnTo>
                    <a:pt x="662" y="223"/>
                  </a:lnTo>
                  <a:close/>
                  <a:moveTo>
                    <a:pt x="663" y="138"/>
                  </a:moveTo>
                  <a:cubicBezTo>
                    <a:pt x="663" y="119"/>
                    <a:pt x="650" y="104"/>
                    <a:pt x="632" y="104"/>
                  </a:cubicBezTo>
                  <a:cubicBezTo>
                    <a:pt x="611" y="104"/>
                    <a:pt x="599" y="122"/>
                    <a:pt x="599" y="150"/>
                  </a:cubicBezTo>
                  <a:cubicBezTo>
                    <a:pt x="599" y="179"/>
                    <a:pt x="613" y="191"/>
                    <a:pt x="631" y="191"/>
                  </a:cubicBezTo>
                  <a:cubicBezTo>
                    <a:pt x="649" y="191"/>
                    <a:pt x="663" y="175"/>
                    <a:pt x="663" y="150"/>
                  </a:cubicBezTo>
                  <a:lnTo>
                    <a:pt x="663" y="138"/>
                  </a:lnTo>
                  <a:close/>
                  <a:moveTo>
                    <a:pt x="480" y="223"/>
                  </a:moveTo>
                  <a:lnTo>
                    <a:pt x="480" y="139"/>
                  </a:lnTo>
                  <a:cubicBezTo>
                    <a:pt x="480" y="115"/>
                    <a:pt x="472" y="104"/>
                    <a:pt x="455" y="104"/>
                  </a:cubicBezTo>
                  <a:cubicBezTo>
                    <a:pt x="439" y="104"/>
                    <a:pt x="428" y="118"/>
                    <a:pt x="428" y="137"/>
                  </a:cubicBezTo>
                  <a:lnTo>
                    <a:pt x="428" y="223"/>
                  </a:lnTo>
                  <a:lnTo>
                    <a:pt x="381" y="223"/>
                  </a:lnTo>
                  <a:lnTo>
                    <a:pt x="381" y="72"/>
                  </a:lnTo>
                  <a:lnTo>
                    <a:pt x="428" y="72"/>
                  </a:lnTo>
                  <a:lnTo>
                    <a:pt x="428" y="96"/>
                  </a:lnTo>
                  <a:lnTo>
                    <a:pt x="428" y="96"/>
                  </a:lnTo>
                  <a:cubicBezTo>
                    <a:pt x="439" y="79"/>
                    <a:pt x="455" y="69"/>
                    <a:pt x="477" y="69"/>
                  </a:cubicBezTo>
                  <a:cubicBezTo>
                    <a:pt x="507" y="69"/>
                    <a:pt x="527" y="86"/>
                    <a:pt x="527" y="131"/>
                  </a:cubicBezTo>
                  <a:lnTo>
                    <a:pt x="527" y="223"/>
                  </a:lnTo>
                  <a:lnTo>
                    <a:pt x="480" y="223"/>
                  </a:lnTo>
                  <a:close/>
                  <a:moveTo>
                    <a:pt x="303" y="223"/>
                  </a:moveTo>
                  <a:lnTo>
                    <a:pt x="303" y="201"/>
                  </a:lnTo>
                  <a:lnTo>
                    <a:pt x="302" y="201"/>
                  </a:lnTo>
                  <a:cubicBezTo>
                    <a:pt x="293" y="217"/>
                    <a:pt x="278" y="226"/>
                    <a:pt x="258" y="226"/>
                  </a:cubicBezTo>
                  <a:cubicBezTo>
                    <a:pt x="227" y="226"/>
                    <a:pt x="211" y="207"/>
                    <a:pt x="211" y="181"/>
                  </a:cubicBezTo>
                  <a:cubicBezTo>
                    <a:pt x="211" y="157"/>
                    <a:pt x="223" y="135"/>
                    <a:pt x="262" y="130"/>
                  </a:cubicBezTo>
                  <a:lnTo>
                    <a:pt x="303" y="125"/>
                  </a:lnTo>
                  <a:cubicBezTo>
                    <a:pt x="303" y="108"/>
                    <a:pt x="293" y="100"/>
                    <a:pt x="277" y="100"/>
                  </a:cubicBezTo>
                  <a:cubicBezTo>
                    <a:pt x="258" y="100"/>
                    <a:pt x="239" y="107"/>
                    <a:pt x="225" y="116"/>
                  </a:cubicBezTo>
                  <a:lnTo>
                    <a:pt x="225" y="81"/>
                  </a:lnTo>
                  <a:cubicBezTo>
                    <a:pt x="237" y="76"/>
                    <a:pt x="262" y="69"/>
                    <a:pt x="283" y="69"/>
                  </a:cubicBezTo>
                  <a:cubicBezTo>
                    <a:pt x="329" y="69"/>
                    <a:pt x="347" y="91"/>
                    <a:pt x="347" y="133"/>
                  </a:cubicBezTo>
                  <a:lnTo>
                    <a:pt x="347" y="223"/>
                  </a:lnTo>
                  <a:lnTo>
                    <a:pt x="303" y="223"/>
                  </a:lnTo>
                  <a:close/>
                  <a:moveTo>
                    <a:pt x="276" y="155"/>
                  </a:moveTo>
                  <a:cubicBezTo>
                    <a:pt x="259" y="157"/>
                    <a:pt x="253" y="164"/>
                    <a:pt x="253" y="175"/>
                  </a:cubicBezTo>
                  <a:cubicBezTo>
                    <a:pt x="253" y="185"/>
                    <a:pt x="261" y="193"/>
                    <a:pt x="274" y="193"/>
                  </a:cubicBezTo>
                  <a:cubicBezTo>
                    <a:pt x="291" y="193"/>
                    <a:pt x="303" y="180"/>
                    <a:pt x="303" y="162"/>
                  </a:cubicBezTo>
                  <a:lnTo>
                    <a:pt x="303" y="151"/>
                  </a:lnTo>
                  <a:lnTo>
                    <a:pt x="276" y="15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0" name="Oval 7"/>
            <p:cNvSpPr>
              <a:spLocks noChangeArrowheads="1"/>
            </p:cNvSpPr>
            <p:nvPr/>
          </p:nvSpPr>
          <p:spPr bwMode="auto">
            <a:xfrm>
              <a:off x="1093788" y="636588"/>
              <a:ext cx="863600" cy="862013"/>
            </a:xfrm>
            <a:prstGeom prst="ellipse">
              <a:avLst/>
            </a:prstGeom>
            <a:solidFill>
              <a:srgbClr val="0E79BF"/>
            </a:solidFill>
            <a:ln w="9525">
              <a:noFill/>
              <a:round/>
              <a:headEnd/>
              <a:tailEnd/>
            </a:ln>
            <a:effectLst>
              <a:outerShdw blurRad="228600" dist="228600" dir="2700000" algn="tl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1" name="Oval 8"/>
            <p:cNvSpPr>
              <a:spLocks noChangeArrowheads="1"/>
            </p:cNvSpPr>
            <p:nvPr/>
          </p:nvSpPr>
          <p:spPr bwMode="auto">
            <a:xfrm>
              <a:off x="227013" y="1060450"/>
              <a:ext cx="765175" cy="765175"/>
            </a:xfrm>
            <a:prstGeom prst="ellipse">
              <a:avLst/>
            </a:prstGeom>
            <a:solidFill>
              <a:srgbClr val="8D7854"/>
            </a:solidFill>
            <a:ln w="9525">
              <a:noFill/>
              <a:round/>
              <a:headEnd/>
              <a:tailEnd/>
            </a:ln>
            <a:effectLst>
              <a:outerShdw blurRad="228600" dist="228600" dir="2700000" algn="tl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" name="Oval 9"/>
            <p:cNvSpPr>
              <a:spLocks noChangeArrowheads="1"/>
            </p:cNvSpPr>
            <p:nvPr/>
          </p:nvSpPr>
          <p:spPr bwMode="auto">
            <a:xfrm>
              <a:off x="431800" y="239713"/>
              <a:ext cx="650875" cy="652463"/>
            </a:xfrm>
            <a:prstGeom prst="ellipse">
              <a:avLst/>
            </a:prstGeom>
            <a:solidFill>
              <a:srgbClr val="0E79BF"/>
            </a:solidFill>
            <a:ln w="9525">
              <a:noFill/>
              <a:round/>
              <a:headEnd/>
              <a:tailEnd/>
            </a:ln>
            <a:effectLst>
              <a:outerShdw blurRad="228600" dist="228600" dir="2700000" algn="tl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" name="Oval 10"/>
            <p:cNvSpPr>
              <a:spLocks noChangeArrowheads="1"/>
            </p:cNvSpPr>
            <p:nvPr/>
          </p:nvSpPr>
          <p:spPr bwMode="auto">
            <a:xfrm>
              <a:off x="995363" y="1649413"/>
              <a:ext cx="650875" cy="650875"/>
            </a:xfrm>
            <a:prstGeom prst="ellipse">
              <a:avLst/>
            </a:prstGeom>
            <a:solidFill>
              <a:srgbClr val="8D7854"/>
            </a:solidFill>
            <a:ln w="9525">
              <a:noFill/>
              <a:round/>
              <a:headEnd/>
              <a:tailEnd/>
            </a:ln>
            <a:effectLst>
              <a:outerShdw blurRad="228600" dist="228600" dir="2700000" algn="tl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grpSp>
          <p:nvGrpSpPr>
            <p:cNvPr id="14" name="Group 61"/>
            <p:cNvGrpSpPr/>
            <p:nvPr/>
          </p:nvGrpSpPr>
          <p:grpSpPr>
            <a:xfrm>
              <a:off x="227013" y="1060450"/>
              <a:ext cx="539750" cy="504825"/>
              <a:chOff x="227013" y="1060450"/>
              <a:chExt cx="539750" cy="504825"/>
            </a:xfrm>
            <a:solidFill>
              <a:schemeClr val="bg1">
                <a:alpha val="8000"/>
              </a:schemeClr>
            </a:solidFill>
          </p:grpSpPr>
          <p:sp>
            <p:nvSpPr>
              <p:cNvPr id="54" name="Freeform 11"/>
              <p:cNvSpPr>
                <a:spLocks/>
              </p:cNvSpPr>
              <p:nvPr/>
            </p:nvSpPr>
            <p:spPr bwMode="auto">
              <a:xfrm>
                <a:off x="227013" y="1060450"/>
                <a:ext cx="539750" cy="504825"/>
              </a:xfrm>
              <a:custGeom>
                <a:avLst/>
                <a:gdLst/>
                <a:ahLst/>
                <a:cxnLst>
                  <a:cxn ang="0">
                    <a:pos x="1" y="218"/>
                  </a:cxn>
                  <a:cxn ang="0">
                    <a:pos x="109" y="257"/>
                  </a:cxn>
                  <a:cxn ang="0">
                    <a:pos x="275" y="91"/>
                  </a:cxn>
                  <a:cxn ang="0">
                    <a:pos x="253" y="8"/>
                  </a:cxn>
                  <a:cxn ang="0">
                    <a:pos x="195" y="0"/>
                  </a:cxn>
                  <a:cxn ang="0">
                    <a:pos x="0" y="195"/>
                  </a:cxn>
                  <a:cxn ang="0">
                    <a:pos x="1" y="218"/>
                  </a:cxn>
                </a:cxnLst>
                <a:rect l="0" t="0" r="r" b="b"/>
                <a:pathLst>
                  <a:path w="275" h="257">
                    <a:moveTo>
                      <a:pt x="1" y="218"/>
                    </a:moveTo>
                    <a:cubicBezTo>
                      <a:pt x="30" y="242"/>
                      <a:pt x="68" y="257"/>
                      <a:pt x="109" y="257"/>
                    </a:cubicBezTo>
                    <a:cubicBezTo>
                      <a:pt x="200" y="257"/>
                      <a:pt x="275" y="183"/>
                      <a:pt x="275" y="91"/>
                    </a:cubicBezTo>
                    <a:cubicBezTo>
                      <a:pt x="275" y="61"/>
                      <a:pt x="267" y="33"/>
                      <a:pt x="253" y="8"/>
                    </a:cubicBezTo>
                    <a:cubicBezTo>
                      <a:pt x="235" y="3"/>
                      <a:pt x="215" y="0"/>
                      <a:pt x="195" y="0"/>
                    </a:cubicBezTo>
                    <a:cubicBezTo>
                      <a:pt x="87" y="0"/>
                      <a:pt x="0" y="87"/>
                      <a:pt x="0" y="195"/>
                    </a:cubicBezTo>
                    <a:cubicBezTo>
                      <a:pt x="0" y="203"/>
                      <a:pt x="0" y="210"/>
                      <a:pt x="1" y="2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55" name="Freeform 12"/>
              <p:cNvSpPr>
                <a:spLocks/>
              </p:cNvSpPr>
              <p:nvPr/>
            </p:nvSpPr>
            <p:spPr bwMode="auto">
              <a:xfrm>
                <a:off x="227013" y="1060450"/>
                <a:ext cx="514350" cy="479425"/>
              </a:xfrm>
              <a:custGeom>
                <a:avLst/>
                <a:gdLst/>
                <a:ahLst/>
                <a:cxnLst>
                  <a:cxn ang="0">
                    <a:pos x="0" y="199"/>
                  </a:cxn>
                  <a:cxn ang="0">
                    <a:pos x="109" y="244"/>
                  </a:cxn>
                  <a:cxn ang="0">
                    <a:pos x="262" y="91"/>
                  </a:cxn>
                  <a:cxn ang="0">
                    <a:pos x="234" y="4"/>
                  </a:cxn>
                  <a:cxn ang="0">
                    <a:pos x="195" y="0"/>
                  </a:cxn>
                  <a:cxn ang="0">
                    <a:pos x="0" y="195"/>
                  </a:cxn>
                  <a:cxn ang="0">
                    <a:pos x="0" y="199"/>
                  </a:cxn>
                </a:cxnLst>
                <a:rect l="0" t="0" r="r" b="b"/>
                <a:pathLst>
                  <a:path w="262" h="244">
                    <a:moveTo>
                      <a:pt x="0" y="199"/>
                    </a:moveTo>
                    <a:cubicBezTo>
                      <a:pt x="28" y="227"/>
                      <a:pt x="66" y="244"/>
                      <a:pt x="109" y="244"/>
                    </a:cubicBezTo>
                    <a:cubicBezTo>
                      <a:pt x="193" y="244"/>
                      <a:pt x="262" y="176"/>
                      <a:pt x="262" y="91"/>
                    </a:cubicBezTo>
                    <a:cubicBezTo>
                      <a:pt x="262" y="59"/>
                      <a:pt x="252" y="29"/>
                      <a:pt x="234" y="4"/>
                    </a:cubicBezTo>
                    <a:cubicBezTo>
                      <a:pt x="222" y="1"/>
                      <a:pt x="209" y="0"/>
                      <a:pt x="195" y="0"/>
                    </a:cubicBezTo>
                    <a:cubicBezTo>
                      <a:pt x="87" y="0"/>
                      <a:pt x="0" y="87"/>
                      <a:pt x="0" y="195"/>
                    </a:cubicBezTo>
                    <a:cubicBezTo>
                      <a:pt x="0" y="196"/>
                      <a:pt x="0" y="198"/>
                      <a:pt x="0" y="19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56" name="Freeform 13"/>
              <p:cNvSpPr>
                <a:spLocks/>
              </p:cNvSpPr>
              <p:nvPr/>
            </p:nvSpPr>
            <p:spPr bwMode="auto">
              <a:xfrm>
                <a:off x="228600" y="1060450"/>
                <a:ext cx="487363" cy="454025"/>
              </a:xfrm>
              <a:custGeom>
                <a:avLst/>
                <a:gdLst/>
                <a:ahLst/>
                <a:cxnLst>
                  <a:cxn ang="0">
                    <a:pos x="0" y="180"/>
                  </a:cxn>
                  <a:cxn ang="0">
                    <a:pos x="108" y="231"/>
                  </a:cxn>
                  <a:cxn ang="0">
                    <a:pos x="248" y="91"/>
                  </a:cxn>
                  <a:cxn ang="0">
                    <a:pos x="215" y="1"/>
                  </a:cxn>
                  <a:cxn ang="0">
                    <a:pos x="194" y="0"/>
                  </a:cxn>
                  <a:cxn ang="0">
                    <a:pos x="0" y="180"/>
                  </a:cxn>
                </a:cxnLst>
                <a:rect l="0" t="0" r="r" b="b"/>
                <a:pathLst>
                  <a:path w="248" h="231">
                    <a:moveTo>
                      <a:pt x="0" y="180"/>
                    </a:moveTo>
                    <a:cubicBezTo>
                      <a:pt x="25" y="211"/>
                      <a:pt x="64" y="231"/>
                      <a:pt x="108" y="231"/>
                    </a:cubicBezTo>
                    <a:cubicBezTo>
                      <a:pt x="185" y="231"/>
                      <a:pt x="248" y="168"/>
                      <a:pt x="248" y="91"/>
                    </a:cubicBezTo>
                    <a:cubicBezTo>
                      <a:pt x="248" y="57"/>
                      <a:pt x="235" y="25"/>
                      <a:pt x="215" y="1"/>
                    </a:cubicBezTo>
                    <a:cubicBezTo>
                      <a:pt x="208" y="0"/>
                      <a:pt x="201" y="0"/>
                      <a:pt x="194" y="0"/>
                    </a:cubicBezTo>
                    <a:cubicBezTo>
                      <a:pt x="91" y="0"/>
                      <a:pt x="7" y="79"/>
                      <a:pt x="0" y="18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57" name="Freeform 14"/>
              <p:cNvSpPr>
                <a:spLocks/>
              </p:cNvSpPr>
              <p:nvPr/>
            </p:nvSpPr>
            <p:spPr bwMode="auto">
              <a:xfrm>
                <a:off x="233363" y="1060450"/>
                <a:ext cx="457200" cy="428625"/>
              </a:xfrm>
              <a:custGeom>
                <a:avLst/>
                <a:gdLst/>
                <a:ahLst/>
                <a:cxnLst>
                  <a:cxn ang="0">
                    <a:pos x="0" y="162"/>
                  </a:cxn>
                  <a:cxn ang="0">
                    <a:pos x="106" y="218"/>
                  </a:cxn>
                  <a:cxn ang="0">
                    <a:pos x="233" y="91"/>
                  </a:cxn>
                  <a:cxn ang="0">
                    <a:pos x="194" y="0"/>
                  </a:cxn>
                  <a:cxn ang="0">
                    <a:pos x="192" y="0"/>
                  </a:cxn>
                  <a:cxn ang="0">
                    <a:pos x="0" y="162"/>
                  </a:cxn>
                </a:cxnLst>
                <a:rect l="0" t="0" r="r" b="b"/>
                <a:pathLst>
                  <a:path w="233" h="218">
                    <a:moveTo>
                      <a:pt x="0" y="162"/>
                    </a:moveTo>
                    <a:cubicBezTo>
                      <a:pt x="23" y="196"/>
                      <a:pt x="61" y="218"/>
                      <a:pt x="106" y="218"/>
                    </a:cubicBezTo>
                    <a:cubicBezTo>
                      <a:pt x="176" y="218"/>
                      <a:pt x="233" y="161"/>
                      <a:pt x="233" y="91"/>
                    </a:cubicBezTo>
                    <a:cubicBezTo>
                      <a:pt x="233" y="55"/>
                      <a:pt x="218" y="23"/>
                      <a:pt x="194" y="0"/>
                    </a:cubicBezTo>
                    <a:cubicBezTo>
                      <a:pt x="193" y="0"/>
                      <a:pt x="193" y="0"/>
                      <a:pt x="192" y="0"/>
                    </a:cubicBezTo>
                    <a:cubicBezTo>
                      <a:pt x="96" y="0"/>
                      <a:pt x="16" y="70"/>
                      <a:pt x="0" y="16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58" name="Freeform 15"/>
              <p:cNvSpPr>
                <a:spLocks/>
              </p:cNvSpPr>
              <p:nvPr/>
            </p:nvSpPr>
            <p:spPr bwMode="auto">
              <a:xfrm>
                <a:off x="241300" y="1062038"/>
                <a:ext cx="423863" cy="401638"/>
              </a:xfrm>
              <a:custGeom>
                <a:avLst/>
                <a:gdLst/>
                <a:ahLst/>
                <a:cxnLst>
                  <a:cxn ang="0">
                    <a:pos x="0" y="142"/>
                  </a:cxn>
                  <a:cxn ang="0">
                    <a:pos x="102" y="204"/>
                  </a:cxn>
                  <a:cxn ang="0">
                    <a:pos x="216" y="90"/>
                  </a:cxn>
                  <a:cxn ang="0">
                    <a:pos x="171" y="0"/>
                  </a:cxn>
                  <a:cxn ang="0">
                    <a:pos x="0" y="142"/>
                  </a:cxn>
                </a:cxnLst>
                <a:rect l="0" t="0" r="r" b="b"/>
                <a:pathLst>
                  <a:path w="216" h="204">
                    <a:moveTo>
                      <a:pt x="0" y="142"/>
                    </a:moveTo>
                    <a:cubicBezTo>
                      <a:pt x="19" y="179"/>
                      <a:pt x="57" y="204"/>
                      <a:pt x="102" y="204"/>
                    </a:cubicBezTo>
                    <a:cubicBezTo>
                      <a:pt x="165" y="204"/>
                      <a:pt x="216" y="153"/>
                      <a:pt x="216" y="90"/>
                    </a:cubicBezTo>
                    <a:cubicBezTo>
                      <a:pt x="216" y="53"/>
                      <a:pt x="198" y="20"/>
                      <a:pt x="171" y="0"/>
                    </a:cubicBezTo>
                    <a:cubicBezTo>
                      <a:pt x="89" y="7"/>
                      <a:pt x="21" y="65"/>
                      <a:pt x="0" y="14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59" name="Freeform 16"/>
              <p:cNvSpPr>
                <a:spLocks/>
              </p:cNvSpPr>
              <p:nvPr/>
            </p:nvSpPr>
            <p:spPr bwMode="auto">
              <a:xfrm>
                <a:off x="252413" y="1066800"/>
                <a:ext cx="387350" cy="369888"/>
              </a:xfrm>
              <a:custGeom>
                <a:avLst/>
                <a:gdLst/>
                <a:ahLst/>
                <a:cxnLst>
                  <a:cxn ang="0">
                    <a:pos x="0" y="121"/>
                  </a:cxn>
                  <a:cxn ang="0">
                    <a:pos x="96" y="189"/>
                  </a:cxn>
                  <a:cxn ang="0">
                    <a:pos x="197" y="88"/>
                  </a:cxn>
                  <a:cxn ang="0">
                    <a:pos x="145" y="0"/>
                  </a:cxn>
                  <a:cxn ang="0">
                    <a:pos x="0" y="121"/>
                  </a:cxn>
                </a:cxnLst>
                <a:rect l="0" t="0" r="r" b="b"/>
                <a:pathLst>
                  <a:path w="197" h="189">
                    <a:moveTo>
                      <a:pt x="0" y="121"/>
                    </a:moveTo>
                    <a:cubicBezTo>
                      <a:pt x="14" y="161"/>
                      <a:pt x="51" y="189"/>
                      <a:pt x="96" y="189"/>
                    </a:cubicBezTo>
                    <a:cubicBezTo>
                      <a:pt x="151" y="189"/>
                      <a:pt x="197" y="144"/>
                      <a:pt x="197" y="88"/>
                    </a:cubicBezTo>
                    <a:cubicBezTo>
                      <a:pt x="197" y="50"/>
                      <a:pt x="176" y="18"/>
                      <a:pt x="145" y="0"/>
                    </a:cubicBezTo>
                    <a:cubicBezTo>
                      <a:pt x="79" y="13"/>
                      <a:pt x="24" y="60"/>
                      <a:pt x="0" y="12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60" name="Freeform 17"/>
              <p:cNvSpPr>
                <a:spLocks/>
              </p:cNvSpPr>
              <p:nvPr/>
            </p:nvSpPr>
            <p:spPr bwMode="auto">
              <a:xfrm>
                <a:off x="269875" y="1076325"/>
                <a:ext cx="344488" cy="334963"/>
              </a:xfrm>
              <a:custGeom>
                <a:avLst/>
                <a:gdLst/>
                <a:ahLst/>
                <a:cxnLst>
                  <a:cxn ang="0">
                    <a:pos x="0" y="97"/>
                  </a:cxn>
                  <a:cxn ang="0">
                    <a:pos x="87" y="171"/>
                  </a:cxn>
                  <a:cxn ang="0">
                    <a:pos x="175" y="83"/>
                  </a:cxn>
                  <a:cxn ang="0">
                    <a:pos x="116" y="0"/>
                  </a:cxn>
                  <a:cxn ang="0">
                    <a:pos x="0" y="97"/>
                  </a:cxn>
                </a:cxnLst>
                <a:rect l="0" t="0" r="r" b="b"/>
                <a:pathLst>
                  <a:path w="175" h="171">
                    <a:moveTo>
                      <a:pt x="0" y="97"/>
                    </a:moveTo>
                    <a:cubicBezTo>
                      <a:pt x="7" y="139"/>
                      <a:pt x="43" y="171"/>
                      <a:pt x="87" y="171"/>
                    </a:cubicBezTo>
                    <a:cubicBezTo>
                      <a:pt x="135" y="171"/>
                      <a:pt x="175" y="132"/>
                      <a:pt x="175" y="83"/>
                    </a:cubicBezTo>
                    <a:cubicBezTo>
                      <a:pt x="175" y="45"/>
                      <a:pt x="150" y="12"/>
                      <a:pt x="116" y="0"/>
                    </a:cubicBezTo>
                    <a:cubicBezTo>
                      <a:pt x="66" y="16"/>
                      <a:pt x="24" y="51"/>
                      <a:pt x="0" y="9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61" name="Freeform 18"/>
              <p:cNvSpPr>
                <a:spLocks/>
              </p:cNvSpPr>
              <p:nvPr/>
            </p:nvSpPr>
            <p:spPr bwMode="auto">
              <a:xfrm>
                <a:off x="293688" y="1093788"/>
                <a:ext cx="295275" cy="292100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0" y="74"/>
                  </a:cxn>
                  <a:cxn ang="0">
                    <a:pos x="75" y="149"/>
                  </a:cxn>
                  <a:cxn ang="0">
                    <a:pos x="150" y="74"/>
                  </a:cxn>
                  <a:cxn ang="0">
                    <a:pos x="82" y="0"/>
                  </a:cxn>
                  <a:cxn ang="0">
                    <a:pos x="0" y="68"/>
                  </a:cxn>
                </a:cxnLst>
                <a:rect l="0" t="0" r="r" b="b"/>
                <a:pathLst>
                  <a:path w="150" h="149">
                    <a:moveTo>
                      <a:pt x="0" y="68"/>
                    </a:moveTo>
                    <a:cubicBezTo>
                      <a:pt x="0" y="70"/>
                      <a:pt x="0" y="72"/>
                      <a:pt x="0" y="74"/>
                    </a:cubicBezTo>
                    <a:cubicBezTo>
                      <a:pt x="0" y="115"/>
                      <a:pt x="33" y="149"/>
                      <a:pt x="75" y="149"/>
                    </a:cubicBezTo>
                    <a:cubicBezTo>
                      <a:pt x="116" y="149"/>
                      <a:pt x="150" y="115"/>
                      <a:pt x="150" y="74"/>
                    </a:cubicBezTo>
                    <a:cubicBezTo>
                      <a:pt x="150" y="35"/>
                      <a:pt x="120" y="3"/>
                      <a:pt x="82" y="0"/>
                    </a:cubicBezTo>
                    <a:cubicBezTo>
                      <a:pt x="49" y="14"/>
                      <a:pt x="20" y="38"/>
                      <a:pt x="0" y="6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62" name="Freeform 19"/>
              <p:cNvSpPr>
                <a:spLocks/>
              </p:cNvSpPr>
              <p:nvPr/>
            </p:nvSpPr>
            <p:spPr bwMode="auto">
              <a:xfrm>
                <a:off x="319088" y="1117600"/>
                <a:ext cx="244475" cy="242888"/>
              </a:xfrm>
              <a:custGeom>
                <a:avLst/>
                <a:gdLst/>
                <a:ahLst/>
                <a:cxnLst>
                  <a:cxn ang="0">
                    <a:pos x="62" y="0"/>
                  </a:cxn>
                  <a:cxn ang="0">
                    <a:pos x="38" y="5"/>
                  </a:cxn>
                  <a:cxn ang="0">
                    <a:pos x="9" y="29"/>
                  </a:cxn>
                  <a:cxn ang="0">
                    <a:pos x="0" y="62"/>
                  </a:cxn>
                  <a:cxn ang="0">
                    <a:pos x="62" y="124"/>
                  </a:cxn>
                  <a:cxn ang="0">
                    <a:pos x="124" y="62"/>
                  </a:cxn>
                  <a:cxn ang="0">
                    <a:pos x="62" y="0"/>
                  </a:cxn>
                </a:cxnLst>
                <a:rect l="0" t="0" r="r" b="b"/>
                <a:pathLst>
                  <a:path w="124" h="124">
                    <a:moveTo>
                      <a:pt x="62" y="0"/>
                    </a:moveTo>
                    <a:cubicBezTo>
                      <a:pt x="53" y="0"/>
                      <a:pt x="46" y="2"/>
                      <a:pt x="38" y="5"/>
                    </a:cubicBezTo>
                    <a:cubicBezTo>
                      <a:pt x="28" y="12"/>
                      <a:pt x="18" y="20"/>
                      <a:pt x="9" y="29"/>
                    </a:cubicBezTo>
                    <a:cubicBezTo>
                      <a:pt x="3" y="39"/>
                      <a:pt x="0" y="50"/>
                      <a:pt x="0" y="62"/>
                    </a:cubicBezTo>
                    <a:cubicBezTo>
                      <a:pt x="0" y="96"/>
                      <a:pt x="27" y="124"/>
                      <a:pt x="62" y="124"/>
                    </a:cubicBezTo>
                    <a:cubicBezTo>
                      <a:pt x="96" y="124"/>
                      <a:pt x="124" y="96"/>
                      <a:pt x="124" y="62"/>
                    </a:cubicBezTo>
                    <a:cubicBezTo>
                      <a:pt x="124" y="28"/>
                      <a:pt x="96" y="0"/>
                      <a:pt x="6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63" name="Oval 20"/>
              <p:cNvSpPr>
                <a:spLocks noChangeArrowheads="1"/>
              </p:cNvSpPr>
              <p:nvPr/>
            </p:nvSpPr>
            <p:spPr bwMode="auto">
              <a:xfrm>
                <a:off x="344488" y="1143000"/>
                <a:ext cx="193675" cy="192088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64" name="Oval 21"/>
              <p:cNvSpPr>
                <a:spLocks noChangeArrowheads="1"/>
              </p:cNvSpPr>
              <p:nvPr/>
            </p:nvSpPr>
            <p:spPr bwMode="auto">
              <a:xfrm>
                <a:off x="371475" y="1168400"/>
                <a:ext cx="141288" cy="141288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65" name="Oval 22"/>
              <p:cNvSpPr>
                <a:spLocks noChangeArrowheads="1"/>
              </p:cNvSpPr>
              <p:nvPr/>
            </p:nvSpPr>
            <p:spPr bwMode="auto">
              <a:xfrm>
                <a:off x="396875" y="1193800"/>
                <a:ext cx="88900" cy="90488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</p:grpSp>
        <p:grpSp>
          <p:nvGrpSpPr>
            <p:cNvPr id="15" name="Group 59"/>
            <p:cNvGrpSpPr/>
            <p:nvPr/>
          </p:nvGrpSpPr>
          <p:grpSpPr>
            <a:xfrm>
              <a:off x="431800" y="239713"/>
              <a:ext cx="479425" cy="465138"/>
              <a:chOff x="431800" y="239713"/>
              <a:chExt cx="479425" cy="465138"/>
            </a:xfrm>
            <a:solidFill>
              <a:schemeClr val="bg1">
                <a:alpha val="8000"/>
              </a:schemeClr>
            </a:solidFill>
          </p:grpSpPr>
          <p:sp>
            <p:nvSpPr>
              <p:cNvPr id="42" name="Freeform 23"/>
              <p:cNvSpPr>
                <a:spLocks/>
              </p:cNvSpPr>
              <p:nvPr/>
            </p:nvSpPr>
            <p:spPr bwMode="auto">
              <a:xfrm>
                <a:off x="431800" y="239713"/>
                <a:ext cx="479425" cy="465138"/>
              </a:xfrm>
              <a:custGeom>
                <a:avLst/>
                <a:gdLst/>
                <a:ahLst/>
                <a:cxnLst>
                  <a:cxn ang="0">
                    <a:pos x="10" y="223"/>
                  </a:cxn>
                  <a:cxn ang="0">
                    <a:pos x="78" y="237"/>
                  </a:cxn>
                  <a:cxn ang="0">
                    <a:pos x="244" y="71"/>
                  </a:cxn>
                  <a:cxn ang="0">
                    <a:pos x="235" y="15"/>
                  </a:cxn>
                  <a:cxn ang="0">
                    <a:pos x="166" y="0"/>
                  </a:cxn>
                  <a:cxn ang="0">
                    <a:pos x="0" y="166"/>
                  </a:cxn>
                  <a:cxn ang="0">
                    <a:pos x="10" y="223"/>
                  </a:cxn>
                </a:cxnLst>
                <a:rect l="0" t="0" r="r" b="b"/>
                <a:pathLst>
                  <a:path w="244" h="237">
                    <a:moveTo>
                      <a:pt x="10" y="223"/>
                    </a:moveTo>
                    <a:cubicBezTo>
                      <a:pt x="31" y="232"/>
                      <a:pt x="54" y="237"/>
                      <a:pt x="78" y="237"/>
                    </a:cubicBezTo>
                    <a:cubicBezTo>
                      <a:pt x="170" y="237"/>
                      <a:pt x="244" y="163"/>
                      <a:pt x="244" y="71"/>
                    </a:cubicBezTo>
                    <a:cubicBezTo>
                      <a:pt x="244" y="51"/>
                      <a:pt x="241" y="32"/>
                      <a:pt x="235" y="15"/>
                    </a:cubicBezTo>
                    <a:cubicBezTo>
                      <a:pt x="214" y="5"/>
                      <a:pt x="191" y="0"/>
                      <a:pt x="166" y="0"/>
                    </a:cubicBezTo>
                    <a:cubicBezTo>
                      <a:pt x="74" y="0"/>
                      <a:pt x="0" y="74"/>
                      <a:pt x="0" y="166"/>
                    </a:cubicBezTo>
                    <a:cubicBezTo>
                      <a:pt x="0" y="186"/>
                      <a:pt x="4" y="205"/>
                      <a:pt x="10" y="2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43" name="Freeform 24"/>
              <p:cNvSpPr>
                <a:spLocks/>
              </p:cNvSpPr>
              <p:nvPr/>
            </p:nvSpPr>
            <p:spPr bwMode="auto">
              <a:xfrm>
                <a:off x="431800" y="239713"/>
                <a:ext cx="452438" cy="439738"/>
              </a:xfrm>
              <a:custGeom>
                <a:avLst/>
                <a:gdLst/>
                <a:ahLst/>
                <a:cxnLst>
                  <a:cxn ang="0">
                    <a:pos x="5" y="206"/>
                  </a:cxn>
                  <a:cxn ang="0">
                    <a:pos x="78" y="224"/>
                  </a:cxn>
                  <a:cxn ang="0">
                    <a:pos x="231" y="71"/>
                  </a:cxn>
                  <a:cxn ang="0">
                    <a:pos x="218" y="8"/>
                  </a:cxn>
                  <a:cxn ang="0">
                    <a:pos x="166" y="0"/>
                  </a:cxn>
                  <a:cxn ang="0">
                    <a:pos x="0" y="166"/>
                  </a:cxn>
                  <a:cxn ang="0">
                    <a:pos x="5" y="206"/>
                  </a:cxn>
                </a:cxnLst>
                <a:rect l="0" t="0" r="r" b="b"/>
                <a:pathLst>
                  <a:path w="231" h="224">
                    <a:moveTo>
                      <a:pt x="5" y="206"/>
                    </a:moveTo>
                    <a:cubicBezTo>
                      <a:pt x="27" y="218"/>
                      <a:pt x="52" y="224"/>
                      <a:pt x="78" y="224"/>
                    </a:cubicBezTo>
                    <a:cubicBezTo>
                      <a:pt x="163" y="224"/>
                      <a:pt x="231" y="156"/>
                      <a:pt x="231" y="71"/>
                    </a:cubicBezTo>
                    <a:cubicBezTo>
                      <a:pt x="231" y="49"/>
                      <a:pt x="227" y="27"/>
                      <a:pt x="218" y="8"/>
                    </a:cubicBezTo>
                    <a:cubicBezTo>
                      <a:pt x="202" y="3"/>
                      <a:pt x="184" y="0"/>
                      <a:pt x="166" y="0"/>
                    </a:cubicBezTo>
                    <a:cubicBezTo>
                      <a:pt x="74" y="0"/>
                      <a:pt x="0" y="74"/>
                      <a:pt x="0" y="166"/>
                    </a:cubicBezTo>
                    <a:cubicBezTo>
                      <a:pt x="0" y="180"/>
                      <a:pt x="2" y="193"/>
                      <a:pt x="5" y="20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44" name="Freeform 25"/>
              <p:cNvSpPr>
                <a:spLocks/>
              </p:cNvSpPr>
              <p:nvPr/>
            </p:nvSpPr>
            <p:spPr bwMode="auto">
              <a:xfrm>
                <a:off x="431800" y="239713"/>
                <a:ext cx="427038" cy="414338"/>
              </a:xfrm>
              <a:custGeom>
                <a:avLst/>
                <a:gdLst/>
                <a:ahLst/>
                <a:cxnLst>
                  <a:cxn ang="0">
                    <a:pos x="2" y="188"/>
                  </a:cxn>
                  <a:cxn ang="0">
                    <a:pos x="78" y="211"/>
                  </a:cxn>
                  <a:cxn ang="0">
                    <a:pos x="218" y="71"/>
                  </a:cxn>
                  <a:cxn ang="0">
                    <a:pos x="201" y="4"/>
                  </a:cxn>
                  <a:cxn ang="0">
                    <a:pos x="166" y="0"/>
                  </a:cxn>
                  <a:cxn ang="0">
                    <a:pos x="0" y="166"/>
                  </a:cxn>
                  <a:cxn ang="0">
                    <a:pos x="2" y="188"/>
                  </a:cxn>
                </a:cxnLst>
                <a:rect l="0" t="0" r="r" b="b"/>
                <a:pathLst>
                  <a:path w="218" h="211">
                    <a:moveTo>
                      <a:pt x="2" y="188"/>
                    </a:moveTo>
                    <a:cubicBezTo>
                      <a:pt x="24" y="203"/>
                      <a:pt x="50" y="211"/>
                      <a:pt x="78" y="211"/>
                    </a:cubicBezTo>
                    <a:cubicBezTo>
                      <a:pt x="156" y="211"/>
                      <a:pt x="218" y="149"/>
                      <a:pt x="218" y="71"/>
                    </a:cubicBezTo>
                    <a:cubicBezTo>
                      <a:pt x="218" y="47"/>
                      <a:pt x="212" y="24"/>
                      <a:pt x="201" y="4"/>
                    </a:cubicBezTo>
                    <a:cubicBezTo>
                      <a:pt x="190" y="1"/>
                      <a:pt x="178" y="0"/>
                      <a:pt x="166" y="0"/>
                    </a:cubicBezTo>
                    <a:cubicBezTo>
                      <a:pt x="74" y="0"/>
                      <a:pt x="0" y="74"/>
                      <a:pt x="0" y="166"/>
                    </a:cubicBezTo>
                    <a:cubicBezTo>
                      <a:pt x="0" y="174"/>
                      <a:pt x="1" y="181"/>
                      <a:pt x="2" y="18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45" name="Freeform 26"/>
              <p:cNvSpPr>
                <a:spLocks/>
              </p:cNvSpPr>
              <p:nvPr/>
            </p:nvSpPr>
            <p:spPr bwMode="auto">
              <a:xfrm>
                <a:off x="431800" y="239713"/>
                <a:ext cx="401638" cy="388938"/>
              </a:xfrm>
              <a:custGeom>
                <a:avLst/>
                <a:gdLst/>
                <a:ahLst/>
                <a:cxnLst>
                  <a:cxn ang="0">
                    <a:pos x="0" y="171"/>
                  </a:cxn>
                  <a:cxn ang="0">
                    <a:pos x="78" y="198"/>
                  </a:cxn>
                  <a:cxn ang="0">
                    <a:pos x="205" y="71"/>
                  </a:cxn>
                  <a:cxn ang="0">
                    <a:pos x="184" y="1"/>
                  </a:cxn>
                  <a:cxn ang="0">
                    <a:pos x="166" y="0"/>
                  </a:cxn>
                  <a:cxn ang="0">
                    <a:pos x="0" y="166"/>
                  </a:cxn>
                  <a:cxn ang="0">
                    <a:pos x="0" y="171"/>
                  </a:cxn>
                </a:cxnLst>
                <a:rect l="0" t="0" r="r" b="b"/>
                <a:pathLst>
                  <a:path w="205" h="198">
                    <a:moveTo>
                      <a:pt x="0" y="171"/>
                    </a:moveTo>
                    <a:cubicBezTo>
                      <a:pt x="22" y="188"/>
                      <a:pt x="49" y="198"/>
                      <a:pt x="78" y="198"/>
                    </a:cubicBezTo>
                    <a:cubicBezTo>
                      <a:pt x="149" y="198"/>
                      <a:pt x="205" y="141"/>
                      <a:pt x="205" y="71"/>
                    </a:cubicBezTo>
                    <a:cubicBezTo>
                      <a:pt x="205" y="45"/>
                      <a:pt x="198" y="21"/>
                      <a:pt x="184" y="1"/>
                    </a:cubicBezTo>
                    <a:cubicBezTo>
                      <a:pt x="178" y="0"/>
                      <a:pt x="172" y="0"/>
                      <a:pt x="166" y="0"/>
                    </a:cubicBezTo>
                    <a:cubicBezTo>
                      <a:pt x="74" y="0"/>
                      <a:pt x="0" y="74"/>
                      <a:pt x="0" y="166"/>
                    </a:cubicBezTo>
                    <a:cubicBezTo>
                      <a:pt x="0" y="168"/>
                      <a:pt x="0" y="170"/>
                      <a:pt x="0" y="17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46" name="Freeform 27"/>
              <p:cNvSpPr>
                <a:spLocks/>
              </p:cNvSpPr>
              <p:nvPr/>
            </p:nvSpPr>
            <p:spPr bwMode="auto">
              <a:xfrm>
                <a:off x="431800" y="239713"/>
                <a:ext cx="376238" cy="363538"/>
              </a:xfrm>
              <a:custGeom>
                <a:avLst/>
                <a:gdLst/>
                <a:ahLst/>
                <a:cxnLst>
                  <a:cxn ang="0">
                    <a:pos x="0" y="155"/>
                  </a:cxn>
                  <a:cxn ang="0">
                    <a:pos x="78" y="185"/>
                  </a:cxn>
                  <a:cxn ang="0">
                    <a:pos x="192" y="71"/>
                  </a:cxn>
                  <a:cxn ang="0">
                    <a:pos x="167" y="0"/>
                  </a:cxn>
                  <a:cxn ang="0">
                    <a:pos x="166" y="0"/>
                  </a:cxn>
                  <a:cxn ang="0">
                    <a:pos x="0" y="155"/>
                  </a:cxn>
                </a:cxnLst>
                <a:rect l="0" t="0" r="r" b="b"/>
                <a:pathLst>
                  <a:path w="192" h="185">
                    <a:moveTo>
                      <a:pt x="0" y="155"/>
                    </a:moveTo>
                    <a:cubicBezTo>
                      <a:pt x="21" y="174"/>
                      <a:pt x="48" y="185"/>
                      <a:pt x="78" y="185"/>
                    </a:cubicBezTo>
                    <a:cubicBezTo>
                      <a:pt x="141" y="185"/>
                      <a:pt x="192" y="134"/>
                      <a:pt x="192" y="71"/>
                    </a:cubicBezTo>
                    <a:cubicBezTo>
                      <a:pt x="192" y="44"/>
                      <a:pt x="183" y="20"/>
                      <a:pt x="167" y="0"/>
                    </a:cubicBezTo>
                    <a:cubicBezTo>
                      <a:pt x="167" y="0"/>
                      <a:pt x="167" y="0"/>
                      <a:pt x="166" y="0"/>
                    </a:cubicBezTo>
                    <a:cubicBezTo>
                      <a:pt x="78" y="0"/>
                      <a:pt x="6" y="68"/>
                      <a:pt x="0" y="15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47" name="Freeform 28"/>
              <p:cNvSpPr>
                <a:spLocks/>
              </p:cNvSpPr>
              <p:nvPr/>
            </p:nvSpPr>
            <p:spPr bwMode="auto">
              <a:xfrm>
                <a:off x="434975" y="241300"/>
                <a:ext cx="347663" cy="336550"/>
              </a:xfrm>
              <a:custGeom>
                <a:avLst/>
                <a:gdLst/>
                <a:ahLst/>
                <a:cxnLst>
                  <a:cxn ang="0">
                    <a:pos x="0" y="137"/>
                  </a:cxn>
                  <a:cxn ang="0">
                    <a:pos x="76" y="171"/>
                  </a:cxn>
                  <a:cxn ang="0">
                    <a:pos x="177" y="70"/>
                  </a:cxn>
                  <a:cxn ang="0">
                    <a:pos x="149" y="0"/>
                  </a:cxn>
                  <a:cxn ang="0">
                    <a:pos x="0" y="137"/>
                  </a:cxn>
                </a:cxnLst>
                <a:rect l="0" t="0" r="r" b="b"/>
                <a:pathLst>
                  <a:path w="177" h="171">
                    <a:moveTo>
                      <a:pt x="0" y="137"/>
                    </a:moveTo>
                    <a:cubicBezTo>
                      <a:pt x="19" y="158"/>
                      <a:pt x="46" y="171"/>
                      <a:pt x="76" y="171"/>
                    </a:cubicBezTo>
                    <a:cubicBezTo>
                      <a:pt x="132" y="171"/>
                      <a:pt x="177" y="126"/>
                      <a:pt x="177" y="70"/>
                    </a:cubicBezTo>
                    <a:cubicBezTo>
                      <a:pt x="177" y="43"/>
                      <a:pt x="166" y="18"/>
                      <a:pt x="149" y="0"/>
                    </a:cubicBezTo>
                    <a:cubicBezTo>
                      <a:pt x="73" y="7"/>
                      <a:pt x="13" y="64"/>
                      <a:pt x="0" y="13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48" name="Freeform 29"/>
              <p:cNvSpPr>
                <a:spLocks/>
              </p:cNvSpPr>
              <p:nvPr/>
            </p:nvSpPr>
            <p:spPr bwMode="auto">
              <a:xfrm>
                <a:off x="442913" y="246063"/>
                <a:ext cx="314325" cy="306388"/>
              </a:xfrm>
              <a:custGeom>
                <a:avLst/>
                <a:gdLst/>
                <a:ahLst/>
                <a:cxnLst>
                  <a:cxn ang="0">
                    <a:pos x="0" y="119"/>
                  </a:cxn>
                  <a:cxn ang="0">
                    <a:pos x="72" y="156"/>
                  </a:cxn>
                  <a:cxn ang="0">
                    <a:pos x="160" y="68"/>
                  </a:cxn>
                  <a:cxn ang="0">
                    <a:pos x="128" y="0"/>
                  </a:cxn>
                  <a:cxn ang="0">
                    <a:pos x="0" y="119"/>
                  </a:cxn>
                </a:cxnLst>
                <a:rect l="0" t="0" r="r" b="b"/>
                <a:pathLst>
                  <a:path w="160" h="156">
                    <a:moveTo>
                      <a:pt x="0" y="119"/>
                    </a:moveTo>
                    <a:cubicBezTo>
                      <a:pt x="16" y="141"/>
                      <a:pt x="42" y="156"/>
                      <a:pt x="72" y="156"/>
                    </a:cubicBezTo>
                    <a:cubicBezTo>
                      <a:pt x="121" y="156"/>
                      <a:pt x="160" y="117"/>
                      <a:pt x="160" y="68"/>
                    </a:cubicBezTo>
                    <a:cubicBezTo>
                      <a:pt x="160" y="41"/>
                      <a:pt x="148" y="16"/>
                      <a:pt x="128" y="0"/>
                    </a:cubicBezTo>
                    <a:cubicBezTo>
                      <a:pt x="66" y="12"/>
                      <a:pt x="17" y="59"/>
                      <a:pt x="0" y="11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49" name="Freeform 30"/>
              <p:cNvSpPr>
                <a:spLocks/>
              </p:cNvSpPr>
              <p:nvPr/>
            </p:nvSpPr>
            <p:spPr bwMode="auto">
              <a:xfrm>
                <a:off x="452438" y="254000"/>
                <a:ext cx="279400" cy="273050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67" y="139"/>
                  </a:cxn>
                  <a:cxn ang="0">
                    <a:pos x="142" y="64"/>
                  </a:cxn>
                  <a:cxn ang="0">
                    <a:pos x="106" y="0"/>
                  </a:cxn>
                  <a:cxn ang="0">
                    <a:pos x="0" y="98"/>
                  </a:cxn>
                </a:cxnLst>
                <a:rect l="0" t="0" r="r" b="b"/>
                <a:pathLst>
                  <a:path w="142" h="139">
                    <a:moveTo>
                      <a:pt x="0" y="98"/>
                    </a:moveTo>
                    <a:cubicBezTo>
                      <a:pt x="13" y="123"/>
                      <a:pt x="38" y="139"/>
                      <a:pt x="67" y="139"/>
                    </a:cubicBezTo>
                    <a:cubicBezTo>
                      <a:pt x="109" y="139"/>
                      <a:pt x="142" y="106"/>
                      <a:pt x="142" y="64"/>
                    </a:cubicBezTo>
                    <a:cubicBezTo>
                      <a:pt x="142" y="37"/>
                      <a:pt x="128" y="13"/>
                      <a:pt x="106" y="0"/>
                    </a:cubicBezTo>
                    <a:cubicBezTo>
                      <a:pt x="58" y="15"/>
                      <a:pt x="19" y="52"/>
                      <a:pt x="0" y="9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50" name="Freeform 31"/>
              <p:cNvSpPr>
                <a:spLocks/>
              </p:cNvSpPr>
              <p:nvPr/>
            </p:nvSpPr>
            <p:spPr bwMode="auto">
              <a:xfrm>
                <a:off x="468313" y="268288"/>
                <a:ext cx="238125" cy="233363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59" y="119"/>
                  </a:cxn>
                  <a:cxn ang="0">
                    <a:pos x="121" y="57"/>
                  </a:cxn>
                  <a:cxn ang="0">
                    <a:pos x="82" y="0"/>
                  </a:cxn>
                  <a:cxn ang="0">
                    <a:pos x="0" y="75"/>
                  </a:cxn>
                </a:cxnLst>
                <a:rect l="0" t="0" r="r" b="b"/>
                <a:pathLst>
                  <a:path w="121" h="119">
                    <a:moveTo>
                      <a:pt x="0" y="75"/>
                    </a:moveTo>
                    <a:cubicBezTo>
                      <a:pt x="8" y="101"/>
                      <a:pt x="31" y="119"/>
                      <a:pt x="59" y="119"/>
                    </a:cubicBezTo>
                    <a:cubicBezTo>
                      <a:pt x="94" y="119"/>
                      <a:pt x="121" y="92"/>
                      <a:pt x="121" y="57"/>
                    </a:cubicBezTo>
                    <a:cubicBezTo>
                      <a:pt x="121" y="31"/>
                      <a:pt x="105" y="8"/>
                      <a:pt x="82" y="0"/>
                    </a:cubicBezTo>
                    <a:cubicBezTo>
                      <a:pt x="46" y="15"/>
                      <a:pt x="18" y="42"/>
                      <a:pt x="0" y="7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51" name="Freeform 32"/>
              <p:cNvSpPr>
                <a:spLocks/>
              </p:cNvSpPr>
              <p:nvPr/>
            </p:nvSpPr>
            <p:spPr bwMode="auto">
              <a:xfrm>
                <a:off x="488950" y="285750"/>
                <a:ext cx="192088" cy="190500"/>
              </a:xfrm>
              <a:custGeom>
                <a:avLst/>
                <a:gdLst/>
                <a:ahLst/>
                <a:cxnLst>
                  <a:cxn ang="0">
                    <a:pos x="0" y="49"/>
                  </a:cxn>
                  <a:cxn ang="0">
                    <a:pos x="49" y="97"/>
                  </a:cxn>
                  <a:cxn ang="0">
                    <a:pos x="98" y="48"/>
                  </a:cxn>
                  <a:cxn ang="0">
                    <a:pos x="54" y="0"/>
                  </a:cxn>
                  <a:cxn ang="0">
                    <a:pos x="0" y="49"/>
                  </a:cxn>
                </a:cxnLst>
                <a:rect l="0" t="0" r="r" b="b"/>
                <a:pathLst>
                  <a:path w="98" h="97">
                    <a:moveTo>
                      <a:pt x="0" y="49"/>
                    </a:moveTo>
                    <a:cubicBezTo>
                      <a:pt x="1" y="76"/>
                      <a:pt x="22" y="97"/>
                      <a:pt x="49" y="97"/>
                    </a:cubicBezTo>
                    <a:cubicBezTo>
                      <a:pt x="76" y="97"/>
                      <a:pt x="98" y="75"/>
                      <a:pt x="98" y="48"/>
                    </a:cubicBezTo>
                    <a:cubicBezTo>
                      <a:pt x="98" y="23"/>
                      <a:pt x="79" y="2"/>
                      <a:pt x="54" y="0"/>
                    </a:cubicBezTo>
                    <a:cubicBezTo>
                      <a:pt x="32" y="12"/>
                      <a:pt x="14" y="29"/>
                      <a:pt x="0" y="4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52" name="Oval 33"/>
              <p:cNvSpPr>
                <a:spLocks noChangeArrowheads="1"/>
              </p:cNvSpPr>
              <p:nvPr/>
            </p:nvSpPr>
            <p:spPr bwMode="auto">
              <a:xfrm>
                <a:off x="514350" y="309563"/>
                <a:ext cx="141288" cy="141288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53" name="Oval 34"/>
              <p:cNvSpPr>
                <a:spLocks noChangeArrowheads="1"/>
              </p:cNvSpPr>
              <p:nvPr/>
            </p:nvSpPr>
            <p:spPr bwMode="auto">
              <a:xfrm>
                <a:off x="539750" y="334963"/>
                <a:ext cx="90488" cy="8890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</p:grpSp>
        <p:grpSp>
          <p:nvGrpSpPr>
            <p:cNvPr id="16" name="Group 60"/>
            <p:cNvGrpSpPr/>
            <p:nvPr/>
          </p:nvGrpSpPr>
          <p:grpSpPr>
            <a:xfrm>
              <a:off x="1095375" y="636588"/>
              <a:ext cx="573088" cy="523875"/>
              <a:chOff x="1095375" y="636588"/>
              <a:chExt cx="573088" cy="523875"/>
            </a:xfrm>
            <a:solidFill>
              <a:schemeClr val="bg1">
                <a:alpha val="8000"/>
              </a:schemeClr>
            </a:solidFill>
          </p:grpSpPr>
          <p:sp>
            <p:nvSpPr>
              <p:cNvPr id="30" name="Freeform 35"/>
              <p:cNvSpPr>
                <a:spLocks/>
              </p:cNvSpPr>
              <p:nvPr/>
            </p:nvSpPr>
            <p:spPr bwMode="auto">
              <a:xfrm>
                <a:off x="1095375" y="636588"/>
                <a:ext cx="573088" cy="523875"/>
              </a:xfrm>
              <a:custGeom>
                <a:avLst/>
                <a:gdLst/>
                <a:ahLst/>
                <a:cxnLst>
                  <a:cxn ang="0">
                    <a:pos x="0" y="209"/>
                  </a:cxn>
                  <a:cxn ang="0">
                    <a:pos x="126" y="267"/>
                  </a:cxn>
                  <a:cxn ang="0">
                    <a:pos x="292" y="101"/>
                  </a:cxn>
                  <a:cxn ang="0">
                    <a:pos x="260" y="4"/>
                  </a:cxn>
                  <a:cxn ang="0">
                    <a:pos x="219" y="0"/>
                  </a:cxn>
                  <a:cxn ang="0">
                    <a:pos x="0" y="209"/>
                  </a:cxn>
                </a:cxnLst>
                <a:rect l="0" t="0" r="r" b="b"/>
                <a:pathLst>
                  <a:path w="292" h="267">
                    <a:moveTo>
                      <a:pt x="0" y="209"/>
                    </a:moveTo>
                    <a:cubicBezTo>
                      <a:pt x="30" y="245"/>
                      <a:pt x="75" y="267"/>
                      <a:pt x="126" y="267"/>
                    </a:cubicBezTo>
                    <a:cubicBezTo>
                      <a:pt x="217" y="267"/>
                      <a:pt x="292" y="193"/>
                      <a:pt x="292" y="101"/>
                    </a:cubicBezTo>
                    <a:cubicBezTo>
                      <a:pt x="292" y="65"/>
                      <a:pt x="280" y="31"/>
                      <a:pt x="260" y="4"/>
                    </a:cubicBezTo>
                    <a:cubicBezTo>
                      <a:pt x="247" y="1"/>
                      <a:pt x="233" y="0"/>
                      <a:pt x="219" y="0"/>
                    </a:cubicBezTo>
                    <a:cubicBezTo>
                      <a:pt x="101" y="0"/>
                      <a:pt x="5" y="93"/>
                      <a:pt x="0" y="20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31" name="Freeform 36"/>
              <p:cNvSpPr>
                <a:spLocks/>
              </p:cNvSpPr>
              <p:nvPr/>
            </p:nvSpPr>
            <p:spPr bwMode="auto">
              <a:xfrm>
                <a:off x="1096963" y="636588"/>
                <a:ext cx="546100" cy="498475"/>
              </a:xfrm>
              <a:custGeom>
                <a:avLst/>
                <a:gdLst/>
                <a:ahLst/>
                <a:cxnLst>
                  <a:cxn ang="0">
                    <a:pos x="0" y="191"/>
                  </a:cxn>
                  <a:cxn ang="0">
                    <a:pos x="125" y="254"/>
                  </a:cxn>
                  <a:cxn ang="0">
                    <a:pos x="278" y="101"/>
                  </a:cxn>
                  <a:cxn ang="0">
                    <a:pos x="240" y="1"/>
                  </a:cxn>
                  <a:cxn ang="0">
                    <a:pos x="218" y="0"/>
                  </a:cxn>
                  <a:cxn ang="0">
                    <a:pos x="0" y="191"/>
                  </a:cxn>
                </a:cxnLst>
                <a:rect l="0" t="0" r="r" b="b"/>
                <a:pathLst>
                  <a:path w="278" h="254">
                    <a:moveTo>
                      <a:pt x="0" y="191"/>
                    </a:moveTo>
                    <a:cubicBezTo>
                      <a:pt x="28" y="229"/>
                      <a:pt x="73" y="254"/>
                      <a:pt x="125" y="254"/>
                    </a:cubicBezTo>
                    <a:cubicBezTo>
                      <a:pt x="209" y="254"/>
                      <a:pt x="278" y="186"/>
                      <a:pt x="278" y="101"/>
                    </a:cubicBezTo>
                    <a:cubicBezTo>
                      <a:pt x="278" y="63"/>
                      <a:pt x="264" y="28"/>
                      <a:pt x="240" y="1"/>
                    </a:cubicBezTo>
                    <a:cubicBezTo>
                      <a:pt x="233" y="0"/>
                      <a:pt x="226" y="0"/>
                      <a:pt x="218" y="0"/>
                    </a:cubicBezTo>
                    <a:cubicBezTo>
                      <a:pt x="107" y="0"/>
                      <a:pt x="14" y="83"/>
                      <a:pt x="0" y="19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32" name="Freeform 37"/>
              <p:cNvSpPr>
                <a:spLocks/>
              </p:cNvSpPr>
              <p:nvPr/>
            </p:nvSpPr>
            <p:spPr bwMode="auto">
              <a:xfrm>
                <a:off x="1104900" y="636588"/>
                <a:ext cx="512763" cy="473075"/>
              </a:xfrm>
              <a:custGeom>
                <a:avLst/>
                <a:gdLst/>
                <a:ahLst/>
                <a:cxnLst>
                  <a:cxn ang="0">
                    <a:pos x="0" y="172"/>
                  </a:cxn>
                  <a:cxn ang="0">
                    <a:pos x="121" y="241"/>
                  </a:cxn>
                  <a:cxn ang="0">
                    <a:pos x="261" y="101"/>
                  </a:cxn>
                  <a:cxn ang="0">
                    <a:pos x="217" y="0"/>
                  </a:cxn>
                  <a:cxn ang="0">
                    <a:pos x="214" y="0"/>
                  </a:cxn>
                  <a:cxn ang="0">
                    <a:pos x="0" y="172"/>
                  </a:cxn>
                </a:cxnLst>
                <a:rect l="0" t="0" r="r" b="b"/>
                <a:pathLst>
                  <a:path w="261" h="241">
                    <a:moveTo>
                      <a:pt x="0" y="172"/>
                    </a:moveTo>
                    <a:cubicBezTo>
                      <a:pt x="24" y="213"/>
                      <a:pt x="69" y="241"/>
                      <a:pt x="121" y="241"/>
                    </a:cubicBezTo>
                    <a:cubicBezTo>
                      <a:pt x="198" y="241"/>
                      <a:pt x="261" y="178"/>
                      <a:pt x="261" y="101"/>
                    </a:cubicBezTo>
                    <a:cubicBezTo>
                      <a:pt x="261" y="61"/>
                      <a:pt x="244" y="25"/>
                      <a:pt x="217" y="0"/>
                    </a:cubicBezTo>
                    <a:cubicBezTo>
                      <a:pt x="216" y="0"/>
                      <a:pt x="215" y="0"/>
                      <a:pt x="214" y="0"/>
                    </a:cubicBezTo>
                    <a:cubicBezTo>
                      <a:pt x="109" y="0"/>
                      <a:pt x="21" y="74"/>
                      <a:pt x="0" y="17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33" name="Freeform 38"/>
              <p:cNvSpPr>
                <a:spLocks/>
              </p:cNvSpPr>
              <p:nvPr/>
            </p:nvSpPr>
            <p:spPr bwMode="auto">
              <a:xfrm>
                <a:off x="1114425" y="638175"/>
                <a:ext cx="477838" cy="446088"/>
              </a:xfrm>
              <a:custGeom>
                <a:avLst/>
                <a:gdLst/>
                <a:ahLst/>
                <a:cxnLst>
                  <a:cxn ang="0">
                    <a:pos x="0" y="152"/>
                  </a:cxn>
                  <a:cxn ang="0">
                    <a:pos x="116" y="227"/>
                  </a:cxn>
                  <a:cxn ang="0">
                    <a:pos x="243" y="100"/>
                  </a:cxn>
                  <a:cxn ang="0">
                    <a:pos x="193" y="0"/>
                  </a:cxn>
                  <a:cxn ang="0">
                    <a:pos x="0" y="152"/>
                  </a:cxn>
                </a:cxnLst>
                <a:rect l="0" t="0" r="r" b="b"/>
                <a:pathLst>
                  <a:path w="243" h="227">
                    <a:moveTo>
                      <a:pt x="0" y="152"/>
                    </a:moveTo>
                    <a:cubicBezTo>
                      <a:pt x="20" y="196"/>
                      <a:pt x="64" y="227"/>
                      <a:pt x="116" y="227"/>
                    </a:cubicBezTo>
                    <a:cubicBezTo>
                      <a:pt x="186" y="227"/>
                      <a:pt x="243" y="170"/>
                      <a:pt x="243" y="100"/>
                    </a:cubicBezTo>
                    <a:cubicBezTo>
                      <a:pt x="243" y="59"/>
                      <a:pt x="223" y="23"/>
                      <a:pt x="193" y="0"/>
                    </a:cubicBezTo>
                    <a:cubicBezTo>
                      <a:pt x="102" y="6"/>
                      <a:pt x="26" y="68"/>
                      <a:pt x="0" y="15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34" name="Freeform 39"/>
              <p:cNvSpPr>
                <a:spLocks/>
              </p:cNvSpPr>
              <p:nvPr/>
            </p:nvSpPr>
            <p:spPr bwMode="auto">
              <a:xfrm>
                <a:off x="1127125" y="642938"/>
                <a:ext cx="439738" cy="415925"/>
              </a:xfrm>
              <a:custGeom>
                <a:avLst/>
                <a:gdLst/>
                <a:ahLst/>
                <a:cxnLst>
                  <a:cxn ang="0">
                    <a:pos x="0" y="132"/>
                  </a:cxn>
                  <a:cxn ang="0">
                    <a:pos x="110" y="212"/>
                  </a:cxn>
                  <a:cxn ang="0">
                    <a:pos x="224" y="98"/>
                  </a:cxn>
                  <a:cxn ang="0">
                    <a:pos x="167" y="0"/>
                  </a:cxn>
                  <a:cxn ang="0">
                    <a:pos x="0" y="132"/>
                  </a:cxn>
                </a:cxnLst>
                <a:rect l="0" t="0" r="r" b="b"/>
                <a:pathLst>
                  <a:path w="224" h="212">
                    <a:moveTo>
                      <a:pt x="0" y="132"/>
                    </a:moveTo>
                    <a:cubicBezTo>
                      <a:pt x="15" y="178"/>
                      <a:pt x="58" y="212"/>
                      <a:pt x="110" y="212"/>
                    </a:cubicBezTo>
                    <a:cubicBezTo>
                      <a:pt x="173" y="212"/>
                      <a:pt x="224" y="161"/>
                      <a:pt x="224" y="98"/>
                    </a:cubicBezTo>
                    <a:cubicBezTo>
                      <a:pt x="224" y="56"/>
                      <a:pt x="201" y="20"/>
                      <a:pt x="167" y="0"/>
                    </a:cubicBezTo>
                    <a:cubicBezTo>
                      <a:pt x="92" y="12"/>
                      <a:pt x="29" y="63"/>
                      <a:pt x="0" y="1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35" name="Freeform 40"/>
              <p:cNvSpPr>
                <a:spLocks/>
              </p:cNvSpPr>
              <p:nvPr/>
            </p:nvSpPr>
            <p:spPr bwMode="auto">
              <a:xfrm>
                <a:off x="1146175" y="650875"/>
                <a:ext cx="393700" cy="382588"/>
              </a:xfrm>
              <a:custGeom>
                <a:avLst/>
                <a:gdLst/>
                <a:ahLst/>
                <a:cxnLst>
                  <a:cxn ang="0">
                    <a:pos x="0" y="109"/>
                  </a:cxn>
                  <a:cxn ang="0">
                    <a:pos x="100" y="195"/>
                  </a:cxn>
                  <a:cxn ang="0">
                    <a:pos x="201" y="94"/>
                  </a:cxn>
                  <a:cxn ang="0">
                    <a:pos x="137" y="0"/>
                  </a:cxn>
                  <a:cxn ang="0">
                    <a:pos x="0" y="109"/>
                  </a:cxn>
                </a:cxnLst>
                <a:rect l="0" t="0" r="r" b="b"/>
                <a:pathLst>
                  <a:path w="201" h="195">
                    <a:moveTo>
                      <a:pt x="0" y="109"/>
                    </a:moveTo>
                    <a:cubicBezTo>
                      <a:pt x="7" y="157"/>
                      <a:pt x="49" y="195"/>
                      <a:pt x="100" y="195"/>
                    </a:cubicBezTo>
                    <a:cubicBezTo>
                      <a:pt x="155" y="195"/>
                      <a:pt x="201" y="150"/>
                      <a:pt x="201" y="94"/>
                    </a:cubicBezTo>
                    <a:cubicBezTo>
                      <a:pt x="201" y="51"/>
                      <a:pt x="174" y="15"/>
                      <a:pt x="137" y="0"/>
                    </a:cubicBezTo>
                    <a:cubicBezTo>
                      <a:pt x="77" y="16"/>
                      <a:pt x="28" y="56"/>
                      <a:pt x="0" y="10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36" name="Freeform 41"/>
              <p:cNvSpPr>
                <a:spLocks/>
              </p:cNvSpPr>
              <p:nvPr/>
            </p:nvSpPr>
            <p:spPr bwMode="auto">
              <a:xfrm>
                <a:off x="1168400" y="663575"/>
                <a:ext cx="346075" cy="344488"/>
              </a:xfrm>
              <a:custGeom>
                <a:avLst/>
                <a:gdLst/>
                <a:ahLst/>
                <a:cxnLst>
                  <a:cxn ang="0">
                    <a:pos x="1" y="82"/>
                  </a:cxn>
                  <a:cxn ang="0">
                    <a:pos x="0" y="87"/>
                  </a:cxn>
                  <a:cxn ang="0">
                    <a:pos x="89" y="175"/>
                  </a:cxn>
                  <a:cxn ang="0">
                    <a:pos x="177" y="87"/>
                  </a:cxn>
                  <a:cxn ang="0">
                    <a:pos x="103" y="0"/>
                  </a:cxn>
                  <a:cxn ang="0">
                    <a:pos x="1" y="82"/>
                  </a:cxn>
                </a:cxnLst>
                <a:rect l="0" t="0" r="r" b="b"/>
                <a:pathLst>
                  <a:path w="177" h="175">
                    <a:moveTo>
                      <a:pt x="1" y="82"/>
                    </a:moveTo>
                    <a:cubicBezTo>
                      <a:pt x="1" y="83"/>
                      <a:pt x="0" y="85"/>
                      <a:pt x="0" y="87"/>
                    </a:cubicBezTo>
                    <a:cubicBezTo>
                      <a:pt x="0" y="136"/>
                      <a:pt x="40" y="175"/>
                      <a:pt x="89" y="175"/>
                    </a:cubicBezTo>
                    <a:cubicBezTo>
                      <a:pt x="137" y="175"/>
                      <a:pt x="177" y="136"/>
                      <a:pt x="177" y="87"/>
                    </a:cubicBezTo>
                    <a:cubicBezTo>
                      <a:pt x="177" y="44"/>
                      <a:pt x="145" y="8"/>
                      <a:pt x="103" y="0"/>
                    </a:cubicBezTo>
                    <a:cubicBezTo>
                      <a:pt x="61" y="17"/>
                      <a:pt x="26" y="45"/>
                      <a:pt x="1" y="8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37" name="Freeform 42"/>
              <p:cNvSpPr>
                <a:spLocks/>
              </p:cNvSpPr>
              <p:nvPr/>
            </p:nvSpPr>
            <p:spPr bwMode="auto">
              <a:xfrm>
                <a:off x="1195388" y="687388"/>
                <a:ext cx="293688" cy="295275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62" y="1"/>
                  </a:cxn>
                  <a:cxn ang="0">
                    <a:pos x="5" y="46"/>
                  </a:cxn>
                  <a:cxn ang="0">
                    <a:pos x="0" y="75"/>
                  </a:cxn>
                  <a:cxn ang="0">
                    <a:pos x="75" y="150"/>
                  </a:cxn>
                  <a:cxn ang="0">
                    <a:pos x="150" y="75"/>
                  </a:cxn>
                  <a:cxn ang="0">
                    <a:pos x="75" y="0"/>
                  </a:cxn>
                </a:cxnLst>
                <a:rect l="0" t="0" r="r" b="b"/>
                <a:pathLst>
                  <a:path w="150" h="150">
                    <a:moveTo>
                      <a:pt x="75" y="0"/>
                    </a:moveTo>
                    <a:cubicBezTo>
                      <a:pt x="70" y="0"/>
                      <a:pt x="66" y="1"/>
                      <a:pt x="62" y="1"/>
                    </a:cubicBezTo>
                    <a:cubicBezTo>
                      <a:pt x="41" y="13"/>
                      <a:pt x="22" y="28"/>
                      <a:pt x="5" y="46"/>
                    </a:cubicBezTo>
                    <a:cubicBezTo>
                      <a:pt x="2" y="55"/>
                      <a:pt x="0" y="65"/>
                      <a:pt x="0" y="75"/>
                    </a:cubicBezTo>
                    <a:cubicBezTo>
                      <a:pt x="0" y="117"/>
                      <a:pt x="33" y="150"/>
                      <a:pt x="75" y="150"/>
                    </a:cubicBezTo>
                    <a:cubicBezTo>
                      <a:pt x="116" y="150"/>
                      <a:pt x="150" y="117"/>
                      <a:pt x="150" y="75"/>
                    </a:cubicBezTo>
                    <a:cubicBezTo>
                      <a:pt x="150" y="34"/>
                      <a:pt x="116" y="0"/>
                      <a:pt x="75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38" name="Oval 43"/>
              <p:cNvSpPr>
                <a:spLocks noChangeArrowheads="1"/>
              </p:cNvSpPr>
              <p:nvPr/>
            </p:nvSpPr>
            <p:spPr bwMode="auto">
              <a:xfrm>
                <a:off x="1220788" y="712788"/>
                <a:ext cx="242888" cy="24447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39" name="Oval 44"/>
              <p:cNvSpPr>
                <a:spLocks noChangeArrowheads="1"/>
              </p:cNvSpPr>
              <p:nvPr/>
            </p:nvSpPr>
            <p:spPr bwMode="auto">
              <a:xfrm>
                <a:off x="1246188" y="738188"/>
                <a:ext cx="192088" cy="192088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40" name="Oval 45"/>
              <p:cNvSpPr>
                <a:spLocks noChangeArrowheads="1"/>
              </p:cNvSpPr>
              <p:nvPr/>
            </p:nvSpPr>
            <p:spPr bwMode="auto">
              <a:xfrm>
                <a:off x="1271588" y="763588"/>
                <a:ext cx="141288" cy="141288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41" name="Oval 46"/>
              <p:cNvSpPr>
                <a:spLocks noChangeArrowheads="1"/>
              </p:cNvSpPr>
              <p:nvPr/>
            </p:nvSpPr>
            <p:spPr bwMode="auto">
              <a:xfrm>
                <a:off x="1296988" y="788988"/>
                <a:ext cx="88900" cy="90488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</p:grpSp>
        <p:grpSp>
          <p:nvGrpSpPr>
            <p:cNvPr id="17" name="Group 62"/>
            <p:cNvGrpSpPr/>
            <p:nvPr/>
          </p:nvGrpSpPr>
          <p:grpSpPr>
            <a:xfrm>
              <a:off x="995363" y="1649413"/>
              <a:ext cx="473075" cy="442913"/>
              <a:chOff x="995363" y="1649413"/>
              <a:chExt cx="473075" cy="442913"/>
            </a:xfrm>
            <a:solidFill>
              <a:schemeClr val="bg1">
                <a:alpha val="8000"/>
              </a:schemeClr>
            </a:solidFill>
          </p:grpSpPr>
          <p:sp>
            <p:nvSpPr>
              <p:cNvPr id="18" name="Freeform 47"/>
              <p:cNvSpPr>
                <a:spLocks/>
              </p:cNvSpPr>
              <p:nvPr/>
            </p:nvSpPr>
            <p:spPr bwMode="auto">
              <a:xfrm>
                <a:off x="995363" y="1649413"/>
                <a:ext cx="473075" cy="442913"/>
              </a:xfrm>
              <a:custGeom>
                <a:avLst/>
                <a:gdLst/>
                <a:ahLst/>
                <a:cxnLst>
                  <a:cxn ang="0">
                    <a:pos x="0" y="181"/>
                  </a:cxn>
                  <a:cxn ang="0">
                    <a:pos x="102" y="226"/>
                  </a:cxn>
                  <a:cxn ang="0">
                    <a:pos x="241" y="88"/>
                  </a:cxn>
                  <a:cxn ang="0">
                    <a:pos x="215" y="7"/>
                  </a:cxn>
                  <a:cxn ang="0">
                    <a:pos x="166" y="0"/>
                  </a:cxn>
                  <a:cxn ang="0">
                    <a:pos x="0" y="166"/>
                  </a:cxn>
                  <a:cxn ang="0">
                    <a:pos x="0" y="181"/>
                  </a:cxn>
                </a:cxnLst>
                <a:rect l="0" t="0" r="r" b="b"/>
                <a:pathLst>
                  <a:path w="241" h="226">
                    <a:moveTo>
                      <a:pt x="0" y="181"/>
                    </a:moveTo>
                    <a:cubicBezTo>
                      <a:pt x="26" y="209"/>
                      <a:pt x="62" y="226"/>
                      <a:pt x="102" y="226"/>
                    </a:cubicBezTo>
                    <a:cubicBezTo>
                      <a:pt x="179" y="226"/>
                      <a:pt x="241" y="164"/>
                      <a:pt x="241" y="88"/>
                    </a:cubicBezTo>
                    <a:cubicBezTo>
                      <a:pt x="241" y="58"/>
                      <a:pt x="231" y="30"/>
                      <a:pt x="215" y="7"/>
                    </a:cubicBezTo>
                    <a:cubicBezTo>
                      <a:pt x="199" y="3"/>
                      <a:pt x="183" y="0"/>
                      <a:pt x="166" y="0"/>
                    </a:cubicBezTo>
                    <a:cubicBezTo>
                      <a:pt x="74" y="0"/>
                      <a:pt x="0" y="74"/>
                      <a:pt x="0" y="166"/>
                    </a:cubicBezTo>
                    <a:cubicBezTo>
                      <a:pt x="0" y="171"/>
                      <a:pt x="0" y="176"/>
                      <a:pt x="0" y="18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19" name="Freeform 48"/>
              <p:cNvSpPr>
                <a:spLocks/>
              </p:cNvSpPr>
              <p:nvPr/>
            </p:nvSpPr>
            <p:spPr bwMode="auto">
              <a:xfrm>
                <a:off x="995363" y="1649413"/>
                <a:ext cx="450850" cy="422275"/>
              </a:xfrm>
              <a:custGeom>
                <a:avLst/>
                <a:gdLst/>
                <a:ahLst/>
                <a:cxnLst>
                  <a:cxn ang="0">
                    <a:pos x="0" y="163"/>
                  </a:cxn>
                  <a:cxn ang="0">
                    <a:pos x="102" y="215"/>
                  </a:cxn>
                  <a:cxn ang="0">
                    <a:pos x="230" y="88"/>
                  </a:cxn>
                  <a:cxn ang="0">
                    <a:pos x="197" y="3"/>
                  </a:cxn>
                  <a:cxn ang="0">
                    <a:pos x="166" y="0"/>
                  </a:cxn>
                  <a:cxn ang="0">
                    <a:pos x="0" y="163"/>
                  </a:cxn>
                </a:cxnLst>
                <a:rect l="0" t="0" r="r" b="b"/>
                <a:pathLst>
                  <a:path w="230" h="215">
                    <a:moveTo>
                      <a:pt x="0" y="163"/>
                    </a:moveTo>
                    <a:cubicBezTo>
                      <a:pt x="23" y="195"/>
                      <a:pt x="60" y="215"/>
                      <a:pt x="102" y="215"/>
                    </a:cubicBezTo>
                    <a:cubicBezTo>
                      <a:pt x="173" y="215"/>
                      <a:pt x="230" y="158"/>
                      <a:pt x="230" y="88"/>
                    </a:cubicBezTo>
                    <a:cubicBezTo>
                      <a:pt x="230" y="55"/>
                      <a:pt x="218" y="26"/>
                      <a:pt x="197" y="3"/>
                    </a:cubicBezTo>
                    <a:cubicBezTo>
                      <a:pt x="187" y="1"/>
                      <a:pt x="177" y="0"/>
                      <a:pt x="166" y="0"/>
                    </a:cubicBezTo>
                    <a:cubicBezTo>
                      <a:pt x="75" y="0"/>
                      <a:pt x="1" y="73"/>
                      <a:pt x="0" y="16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0" name="Freeform 49"/>
              <p:cNvSpPr>
                <a:spLocks/>
              </p:cNvSpPr>
              <p:nvPr/>
            </p:nvSpPr>
            <p:spPr bwMode="auto">
              <a:xfrm>
                <a:off x="996950" y="1649413"/>
                <a:ext cx="428625" cy="401638"/>
              </a:xfrm>
              <a:custGeom>
                <a:avLst/>
                <a:gdLst/>
                <a:ahLst/>
                <a:cxnLst>
                  <a:cxn ang="0">
                    <a:pos x="0" y="145"/>
                  </a:cxn>
                  <a:cxn ang="0">
                    <a:pos x="101" y="205"/>
                  </a:cxn>
                  <a:cxn ang="0">
                    <a:pos x="218" y="88"/>
                  </a:cxn>
                  <a:cxn ang="0">
                    <a:pos x="178" y="1"/>
                  </a:cxn>
                  <a:cxn ang="0">
                    <a:pos x="165" y="0"/>
                  </a:cxn>
                  <a:cxn ang="0">
                    <a:pos x="0" y="145"/>
                  </a:cxn>
                </a:cxnLst>
                <a:rect l="0" t="0" r="r" b="b"/>
                <a:pathLst>
                  <a:path w="218" h="205">
                    <a:moveTo>
                      <a:pt x="0" y="145"/>
                    </a:moveTo>
                    <a:cubicBezTo>
                      <a:pt x="20" y="181"/>
                      <a:pt x="58" y="205"/>
                      <a:pt x="101" y="205"/>
                    </a:cubicBezTo>
                    <a:cubicBezTo>
                      <a:pt x="166" y="205"/>
                      <a:pt x="218" y="152"/>
                      <a:pt x="218" y="88"/>
                    </a:cubicBezTo>
                    <a:cubicBezTo>
                      <a:pt x="218" y="53"/>
                      <a:pt x="203" y="22"/>
                      <a:pt x="178" y="1"/>
                    </a:cubicBezTo>
                    <a:cubicBezTo>
                      <a:pt x="174" y="0"/>
                      <a:pt x="169" y="0"/>
                      <a:pt x="165" y="0"/>
                    </a:cubicBezTo>
                    <a:cubicBezTo>
                      <a:pt x="80" y="0"/>
                      <a:pt x="10" y="63"/>
                      <a:pt x="0" y="14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1" name="Freeform 50"/>
              <p:cNvSpPr>
                <a:spLocks/>
              </p:cNvSpPr>
              <p:nvPr/>
            </p:nvSpPr>
            <p:spPr bwMode="auto">
              <a:xfrm>
                <a:off x="1003300" y="1649413"/>
                <a:ext cx="400050" cy="381000"/>
              </a:xfrm>
              <a:custGeom>
                <a:avLst/>
                <a:gdLst/>
                <a:ahLst/>
                <a:cxnLst>
                  <a:cxn ang="0">
                    <a:pos x="0" y="127"/>
                  </a:cxn>
                  <a:cxn ang="0">
                    <a:pos x="98" y="194"/>
                  </a:cxn>
                  <a:cxn ang="0">
                    <a:pos x="204" y="88"/>
                  </a:cxn>
                  <a:cxn ang="0">
                    <a:pos x="157" y="0"/>
                  </a:cxn>
                  <a:cxn ang="0">
                    <a:pos x="0" y="127"/>
                  </a:cxn>
                </a:cxnLst>
                <a:rect l="0" t="0" r="r" b="b"/>
                <a:pathLst>
                  <a:path w="204" h="194">
                    <a:moveTo>
                      <a:pt x="0" y="127"/>
                    </a:moveTo>
                    <a:cubicBezTo>
                      <a:pt x="16" y="166"/>
                      <a:pt x="54" y="194"/>
                      <a:pt x="98" y="194"/>
                    </a:cubicBezTo>
                    <a:cubicBezTo>
                      <a:pt x="157" y="194"/>
                      <a:pt x="204" y="146"/>
                      <a:pt x="204" y="88"/>
                    </a:cubicBezTo>
                    <a:cubicBezTo>
                      <a:pt x="204" y="51"/>
                      <a:pt x="185" y="19"/>
                      <a:pt x="157" y="0"/>
                    </a:cubicBezTo>
                    <a:cubicBezTo>
                      <a:pt x="81" y="2"/>
                      <a:pt x="17" y="56"/>
                      <a:pt x="0" y="12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2" name="Freeform 51"/>
              <p:cNvSpPr>
                <a:spLocks/>
              </p:cNvSpPr>
              <p:nvPr/>
            </p:nvSpPr>
            <p:spPr bwMode="auto">
              <a:xfrm>
                <a:off x="1014413" y="1652588"/>
                <a:ext cx="366713" cy="355600"/>
              </a:xfrm>
              <a:custGeom>
                <a:avLst/>
                <a:gdLst/>
                <a:ahLst/>
                <a:cxnLst>
                  <a:cxn ang="0">
                    <a:pos x="0" y="107"/>
                  </a:cxn>
                  <a:cxn ang="0">
                    <a:pos x="92" y="181"/>
                  </a:cxn>
                  <a:cxn ang="0">
                    <a:pos x="187" y="86"/>
                  </a:cxn>
                  <a:cxn ang="0">
                    <a:pos x="132" y="0"/>
                  </a:cxn>
                  <a:cxn ang="0">
                    <a:pos x="0" y="107"/>
                  </a:cxn>
                </a:cxnLst>
                <a:rect l="0" t="0" r="r" b="b"/>
                <a:pathLst>
                  <a:path w="187" h="181">
                    <a:moveTo>
                      <a:pt x="0" y="107"/>
                    </a:moveTo>
                    <a:cubicBezTo>
                      <a:pt x="9" y="149"/>
                      <a:pt x="47" y="181"/>
                      <a:pt x="92" y="181"/>
                    </a:cubicBezTo>
                    <a:cubicBezTo>
                      <a:pt x="145" y="181"/>
                      <a:pt x="187" y="138"/>
                      <a:pt x="187" y="86"/>
                    </a:cubicBezTo>
                    <a:cubicBezTo>
                      <a:pt x="187" y="48"/>
                      <a:pt x="165" y="15"/>
                      <a:pt x="132" y="0"/>
                    </a:cubicBezTo>
                    <a:cubicBezTo>
                      <a:pt x="71" y="9"/>
                      <a:pt x="20" y="50"/>
                      <a:pt x="0" y="10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3" name="Freeform 52"/>
              <p:cNvSpPr>
                <a:spLocks/>
              </p:cNvSpPr>
              <p:nvPr/>
            </p:nvSpPr>
            <p:spPr bwMode="auto">
              <a:xfrm>
                <a:off x="1030288" y="1660525"/>
                <a:ext cx="331788" cy="327025"/>
              </a:xfrm>
              <a:custGeom>
                <a:avLst/>
                <a:gdLst/>
                <a:ahLst/>
                <a:cxnLst>
                  <a:cxn ang="0">
                    <a:pos x="0" y="83"/>
                  </a:cxn>
                  <a:cxn ang="0">
                    <a:pos x="84" y="166"/>
                  </a:cxn>
                  <a:cxn ang="0">
                    <a:pos x="169" y="82"/>
                  </a:cxn>
                  <a:cxn ang="0">
                    <a:pos x="103" y="0"/>
                  </a:cxn>
                  <a:cxn ang="0">
                    <a:pos x="0" y="83"/>
                  </a:cxn>
                </a:cxnLst>
                <a:rect l="0" t="0" r="r" b="b"/>
                <a:pathLst>
                  <a:path w="169" h="166">
                    <a:moveTo>
                      <a:pt x="0" y="83"/>
                    </a:moveTo>
                    <a:cubicBezTo>
                      <a:pt x="1" y="129"/>
                      <a:pt x="38" y="166"/>
                      <a:pt x="84" y="166"/>
                    </a:cubicBezTo>
                    <a:cubicBezTo>
                      <a:pt x="131" y="166"/>
                      <a:pt x="169" y="128"/>
                      <a:pt x="169" y="82"/>
                    </a:cubicBezTo>
                    <a:cubicBezTo>
                      <a:pt x="169" y="42"/>
                      <a:pt x="141" y="9"/>
                      <a:pt x="103" y="0"/>
                    </a:cubicBezTo>
                    <a:cubicBezTo>
                      <a:pt x="58" y="13"/>
                      <a:pt x="21" y="43"/>
                      <a:pt x="0" y="8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4" name="Freeform 53"/>
              <p:cNvSpPr>
                <a:spLocks/>
              </p:cNvSpPr>
              <p:nvPr/>
            </p:nvSpPr>
            <p:spPr bwMode="auto">
              <a:xfrm>
                <a:off x="1052513" y="1679575"/>
                <a:ext cx="287338" cy="285750"/>
              </a:xfrm>
              <a:custGeom>
                <a:avLst/>
                <a:gdLst/>
                <a:ahLst/>
                <a:cxnLst>
                  <a:cxn ang="0">
                    <a:pos x="73" y="0"/>
                  </a:cxn>
                  <a:cxn ang="0">
                    <a:pos x="67" y="0"/>
                  </a:cxn>
                  <a:cxn ang="0">
                    <a:pos x="3" y="52"/>
                  </a:cxn>
                  <a:cxn ang="0">
                    <a:pos x="0" y="73"/>
                  </a:cxn>
                  <a:cxn ang="0">
                    <a:pos x="73" y="146"/>
                  </a:cxn>
                  <a:cxn ang="0">
                    <a:pos x="147" y="73"/>
                  </a:cxn>
                  <a:cxn ang="0">
                    <a:pos x="73" y="0"/>
                  </a:cxn>
                </a:cxnLst>
                <a:rect l="0" t="0" r="r" b="b"/>
                <a:pathLst>
                  <a:path w="147" h="146">
                    <a:moveTo>
                      <a:pt x="73" y="0"/>
                    </a:moveTo>
                    <a:cubicBezTo>
                      <a:pt x="71" y="0"/>
                      <a:pt x="69" y="0"/>
                      <a:pt x="67" y="0"/>
                    </a:cubicBezTo>
                    <a:cubicBezTo>
                      <a:pt x="42" y="12"/>
                      <a:pt x="20" y="30"/>
                      <a:pt x="3" y="52"/>
                    </a:cubicBezTo>
                    <a:cubicBezTo>
                      <a:pt x="1" y="59"/>
                      <a:pt x="0" y="66"/>
                      <a:pt x="0" y="73"/>
                    </a:cubicBezTo>
                    <a:cubicBezTo>
                      <a:pt x="0" y="114"/>
                      <a:pt x="33" y="146"/>
                      <a:pt x="73" y="146"/>
                    </a:cubicBezTo>
                    <a:cubicBezTo>
                      <a:pt x="114" y="146"/>
                      <a:pt x="147" y="114"/>
                      <a:pt x="147" y="73"/>
                    </a:cubicBezTo>
                    <a:cubicBezTo>
                      <a:pt x="147" y="33"/>
                      <a:pt x="114" y="0"/>
                      <a:pt x="7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5" name="Oval 54"/>
              <p:cNvSpPr>
                <a:spLocks noChangeArrowheads="1"/>
              </p:cNvSpPr>
              <p:nvPr/>
            </p:nvSpPr>
            <p:spPr bwMode="auto">
              <a:xfrm>
                <a:off x="1073150" y="1700213"/>
                <a:ext cx="246063" cy="242888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6" name="Oval 55"/>
              <p:cNvSpPr>
                <a:spLocks noChangeArrowheads="1"/>
              </p:cNvSpPr>
              <p:nvPr/>
            </p:nvSpPr>
            <p:spPr bwMode="auto">
              <a:xfrm>
                <a:off x="1095375" y="1722438"/>
                <a:ext cx="201613" cy="201613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7" name="Oval 56"/>
              <p:cNvSpPr>
                <a:spLocks noChangeArrowheads="1"/>
              </p:cNvSpPr>
              <p:nvPr/>
            </p:nvSpPr>
            <p:spPr bwMode="auto">
              <a:xfrm>
                <a:off x="1116013" y="1741488"/>
                <a:ext cx="160338" cy="160338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8" name="Oval 57"/>
              <p:cNvSpPr>
                <a:spLocks noChangeArrowheads="1"/>
              </p:cNvSpPr>
              <p:nvPr/>
            </p:nvSpPr>
            <p:spPr bwMode="auto">
              <a:xfrm>
                <a:off x="1138238" y="1763713"/>
                <a:ext cx="115888" cy="11747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9" name="Oval 58"/>
              <p:cNvSpPr>
                <a:spLocks noChangeArrowheads="1"/>
              </p:cNvSpPr>
              <p:nvPr/>
            </p:nvSpPr>
            <p:spPr bwMode="auto">
              <a:xfrm>
                <a:off x="1157288" y="1784350"/>
                <a:ext cx="77788" cy="74613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</p:grpSp>
      </p:grpSp>
      <p:grpSp>
        <p:nvGrpSpPr>
          <p:cNvPr id="66" name="Group 65"/>
          <p:cNvGrpSpPr/>
          <p:nvPr userDrawn="1"/>
        </p:nvGrpSpPr>
        <p:grpSpPr>
          <a:xfrm>
            <a:off x="300567" y="6288261"/>
            <a:ext cx="2945669" cy="323557"/>
            <a:chOff x="1277938" y="4549776"/>
            <a:chExt cx="6113463" cy="895350"/>
          </a:xfrm>
        </p:grpSpPr>
        <p:sp>
          <p:nvSpPr>
            <p:cNvPr id="67" name="Freeform 118"/>
            <p:cNvSpPr>
              <a:spLocks noEditPoints="1"/>
            </p:cNvSpPr>
            <p:nvPr/>
          </p:nvSpPr>
          <p:spPr bwMode="auto">
            <a:xfrm>
              <a:off x="1277938" y="4549776"/>
              <a:ext cx="1255713" cy="857250"/>
            </a:xfrm>
            <a:custGeom>
              <a:avLst/>
              <a:gdLst/>
              <a:ahLst/>
              <a:cxnLst>
                <a:cxn ang="0">
                  <a:pos x="85" y="103"/>
                </a:cxn>
                <a:cxn ang="0">
                  <a:pos x="78" y="148"/>
                </a:cxn>
                <a:cxn ang="0">
                  <a:pos x="78" y="148"/>
                </a:cxn>
                <a:cxn ang="0">
                  <a:pos x="47" y="159"/>
                </a:cxn>
                <a:cxn ang="0">
                  <a:pos x="16" y="172"/>
                </a:cxn>
                <a:cxn ang="0">
                  <a:pos x="15" y="203"/>
                </a:cxn>
                <a:cxn ang="0">
                  <a:pos x="14" y="205"/>
                </a:cxn>
                <a:cxn ang="0">
                  <a:pos x="52" y="266"/>
                </a:cxn>
                <a:cxn ang="0">
                  <a:pos x="157" y="256"/>
                </a:cxn>
                <a:cxn ang="0">
                  <a:pos x="158" y="256"/>
                </a:cxn>
                <a:cxn ang="0">
                  <a:pos x="158" y="256"/>
                </a:cxn>
                <a:cxn ang="0">
                  <a:pos x="264" y="242"/>
                </a:cxn>
                <a:cxn ang="0">
                  <a:pos x="313" y="173"/>
                </a:cxn>
                <a:cxn ang="0">
                  <a:pos x="316" y="172"/>
                </a:cxn>
                <a:cxn ang="0">
                  <a:pos x="339" y="171"/>
                </a:cxn>
                <a:cxn ang="0">
                  <a:pos x="384" y="151"/>
                </a:cxn>
                <a:cxn ang="0">
                  <a:pos x="385" y="120"/>
                </a:cxn>
                <a:cxn ang="0">
                  <a:pos x="387" y="115"/>
                </a:cxn>
                <a:cxn ang="0">
                  <a:pos x="343" y="56"/>
                </a:cxn>
                <a:cxn ang="0">
                  <a:pos x="282" y="58"/>
                </a:cxn>
                <a:cxn ang="0">
                  <a:pos x="280" y="58"/>
                </a:cxn>
                <a:cxn ang="0">
                  <a:pos x="85" y="103"/>
                </a:cxn>
                <a:cxn ang="0">
                  <a:pos x="87" y="189"/>
                </a:cxn>
                <a:cxn ang="0">
                  <a:pos x="88" y="193"/>
                </a:cxn>
                <a:cxn ang="0">
                  <a:pos x="93" y="194"/>
                </a:cxn>
                <a:cxn ang="0">
                  <a:pos x="92" y="201"/>
                </a:cxn>
                <a:cxn ang="0">
                  <a:pos x="96" y="206"/>
                </a:cxn>
                <a:cxn ang="0">
                  <a:pos x="113" y="227"/>
                </a:cxn>
                <a:cxn ang="0">
                  <a:pos x="98" y="227"/>
                </a:cxn>
                <a:cxn ang="0">
                  <a:pos x="58" y="216"/>
                </a:cxn>
                <a:cxn ang="0">
                  <a:pos x="58" y="215"/>
                </a:cxn>
                <a:cxn ang="0">
                  <a:pos x="83" y="195"/>
                </a:cxn>
                <a:cxn ang="0">
                  <a:pos x="87" y="189"/>
                </a:cxn>
                <a:cxn ang="0">
                  <a:pos x="308" y="97"/>
                </a:cxn>
                <a:cxn ang="0">
                  <a:pos x="308" y="96"/>
                </a:cxn>
                <a:cxn ang="0">
                  <a:pos x="342" y="108"/>
                </a:cxn>
                <a:cxn ang="0">
                  <a:pos x="341" y="108"/>
                </a:cxn>
                <a:cxn ang="0">
                  <a:pos x="317" y="128"/>
                </a:cxn>
                <a:cxn ang="0">
                  <a:pos x="316" y="127"/>
                </a:cxn>
                <a:cxn ang="0">
                  <a:pos x="308" y="97"/>
                </a:cxn>
              </a:cxnLst>
              <a:rect l="0" t="0" r="r" b="b"/>
              <a:pathLst>
                <a:path w="400" h="273">
                  <a:moveTo>
                    <a:pt x="85" y="103"/>
                  </a:moveTo>
                  <a:cubicBezTo>
                    <a:pt x="80" y="117"/>
                    <a:pt x="78" y="132"/>
                    <a:pt x="78" y="148"/>
                  </a:cubicBezTo>
                  <a:cubicBezTo>
                    <a:pt x="78" y="148"/>
                    <a:pt x="78" y="148"/>
                    <a:pt x="78" y="148"/>
                  </a:cubicBezTo>
                  <a:cubicBezTo>
                    <a:pt x="66" y="146"/>
                    <a:pt x="57" y="155"/>
                    <a:pt x="47" y="159"/>
                  </a:cubicBezTo>
                  <a:cubicBezTo>
                    <a:pt x="37" y="164"/>
                    <a:pt x="25" y="167"/>
                    <a:pt x="16" y="172"/>
                  </a:cubicBezTo>
                  <a:cubicBezTo>
                    <a:pt x="2" y="179"/>
                    <a:pt x="4" y="195"/>
                    <a:pt x="15" y="203"/>
                  </a:cubicBezTo>
                  <a:cubicBezTo>
                    <a:pt x="15" y="204"/>
                    <a:pt x="15" y="204"/>
                    <a:pt x="14" y="205"/>
                  </a:cubicBezTo>
                  <a:cubicBezTo>
                    <a:pt x="0" y="236"/>
                    <a:pt x="21" y="260"/>
                    <a:pt x="52" y="266"/>
                  </a:cubicBezTo>
                  <a:cubicBezTo>
                    <a:pt x="86" y="273"/>
                    <a:pt x="124" y="266"/>
                    <a:pt x="157" y="256"/>
                  </a:cubicBezTo>
                  <a:lnTo>
                    <a:pt x="158" y="256"/>
                  </a:lnTo>
                  <a:lnTo>
                    <a:pt x="158" y="256"/>
                  </a:lnTo>
                  <a:cubicBezTo>
                    <a:pt x="193" y="268"/>
                    <a:pt x="233" y="263"/>
                    <a:pt x="264" y="242"/>
                  </a:cubicBezTo>
                  <a:cubicBezTo>
                    <a:pt x="289" y="226"/>
                    <a:pt x="305" y="202"/>
                    <a:pt x="313" y="173"/>
                  </a:cubicBezTo>
                  <a:cubicBezTo>
                    <a:pt x="314" y="170"/>
                    <a:pt x="313" y="170"/>
                    <a:pt x="316" y="172"/>
                  </a:cubicBezTo>
                  <a:cubicBezTo>
                    <a:pt x="323" y="177"/>
                    <a:pt x="332" y="176"/>
                    <a:pt x="339" y="171"/>
                  </a:cubicBezTo>
                  <a:cubicBezTo>
                    <a:pt x="353" y="162"/>
                    <a:pt x="369" y="159"/>
                    <a:pt x="384" y="151"/>
                  </a:cubicBezTo>
                  <a:cubicBezTo>
                    <a:pt x="398" y="144"/>
                    <a:pt x="395" y="129"/>
                    <a:pt x="385" y="120"/>
                  </a:cubicBezTo>
                  <a:cubicBezTo>
                    <a:pt x="384" y="119"/>
                    <a:pt x="386" y="116"/>
                    <a:pt x="387" y="115"/>
                  </a:cubicBezTo>
                  <a:cubicBezTo>
                    <a:pt x="400" y="82"/>
                    <a:pt x="373" y="61"/>
                    <a:pt x="343" y="56"/>
                  </a:cubicBezTo>
                  <a:cubicBezTo>
                    <a:pt x="323" y="53"/>
                    <a:pt x="302" y="55"/>
                    <a:pt x="282" y="58"/>
                  </a:cubicBezTo>
                  <a:cubicBezTo>
                    <a:pt x="281" y="58"/>
                    <a:pt x="281" y="58"/>
                    <a:pt x="280" y="58"/>
                  </a:cubicBezTo>
                  <a:cubicBezTo>
                    <a:pt x="219" y="0"/>
                    <a:pt x="115" y="21"/>
                    <a:pt x="85" y="103"/>
                  </a:cubicBezTo>
                  <a:close/>
                  <a:moveTo>
                    <a:pt x="87" y="189"/>
                  </a:moveTo>
                  <a:cubicBezTo>
                    <a:pt x="88" y="188"/>
                    <a:pt x="87" y="192"/>
                    <a:pt x="88" y="193"/>
                  </a:cubicBezTo>
                  <a:cubicBezTo>
                    <a:pt x="90" y="194"/>
                    <a:pt x="93" y="193"/>
                    <a:pt x="93" y="194"/>
                  </a:cubicBezTo>
                  <a:cubicBezTo>
                    <a:pt x="94" y="196"/>
                    <a:pt x="92" y="199"/>
                    <a:pt x="92" y="201"/>
                  </a:cubicBezTo>
                  <a:cubicBezTo>
                    <a:pt x="93" y="203"/>
                    <a:pt x="95" y="204"/>
                    <a:pt x="96" y="206"/>
                  </a:cubicBezTo>
                  <a:cubicBezTo>
                    <a:pt x="100" y="213"/>
                    <a:pt x="112" y="217"/>
                    <a:pt x="113" y="227"/>
                  </a:cubicBezTo>
                  <a:cubicBezTo>
                    <a:pt x="114" y="232"/>
                    <a:pt x="103" y="227"/>
                    <a:pt x="98" y="227"/>
                  </a:cubicBezTo>
                  <a:cubicBezTo>
                    <a:pt x="89" y="227"/>
                    <a:pt x="62" y="227"/>
                    <a:pt x="58" y="216"/>
                  </a:cubicBezTo>
                  <a:cubicBezTo>
                    <a:pt x="57" y="215"/>
                    <a:pt x="58" y="215"/>
                    <a:pt x="58" y="215"/>
                  </a:cubicBezTo>
                  <a:cubicBezTo>
                    <a:pt x="72" y="217"/>
                    <a:pt x="78" y="206"/>
                    <a:pt x="83" y="195"/>
                  </a:cubicBezTo>
                  <a:cubicBezTo>
                    <a:pt x="84" y="193"/>
                    <a:pt x="84" y="190"/>
                    <a:pt x="87" y="189"/>
                  </a:cubicBezTo>
                  <a:close/>
                  <a:moveTo>
                    <a:pt x="308" y="97"/>
                  </a:moveTo>
                  <a:cubicBezTo>
                    <a:pt x="307" y="96"/>
                    <a:pt x="307" y="96"/>
                    <a:pt x="308" y="96"/>
                  </a:cubicBezTo>
                  <a:cubicBezTo>
                    <a:pt x="316" y="97"/>
                    <a:pt x="339" y="98"/>
                    <a:pt x="342" y="108"/>
                  </a:cubicBezTo>
                  <a:cubicBezTo>
                    <a:pt x="342" y="108"/>
                    <a:pt x="342" y="108"/>
                    <a:pt x="341" y="108"/>
                  </a:cubicBezTo>
                  <a:cubicBezTo>
                    <a:pt x="328" y="107"/>
                    <a:pt x="322" y="117"/>
                    <a:pt x="317" y="128"/>
                  </a:cubicBezTo>
                  <a:cubicBezTo>
                    <a:pt x="316" y="130"/>
                    <a:pt x="316" y="128"/>
                    <a:pt x="316" y="127"/>
                  </a:cubicBezTo>
                  <a:cubicBezTo>
                    <a:pt x="314" y="116"/>
                    <a:pt x="312" y="107"/>
                    <a:pt x="308" y="9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  <a:effectLst>
              <a:outerShdw blurRad="127000" dist="165100" dir="36000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8" name="Freeform 119"/>
            <p:cNvSpPr>
              <a:spLocks/>
            </p:cNvSpPr>
            <p:nvPr/>
          </p:nvSpPr>
          <p:spPr bwMode="auto">
            <a:xfrm>
              <a:off x="1341438" y="5060951"/>
              <a:ext cx="708025" cy="307975"/>
            </a:xfrm>
            <a:custGeom>
              <a:avLst/>
              <a:gdLst/>
              <a:ahLst/>
              <a:cxnLst>
                <a:cxn ang="0">
                  <a:pos x="169" y="61"/>
                </a:cxn>
                <a:cxn ang="0">
                  <a:pos x="23" y="58"/>
                </a:cxn>
                <a:cxn ang="0">
                  <a:pos x="48" y="9"/>
                </a:cxn>
                <a:cxn ang="0">
                  <a:pos x="42" y="20"/>
                </a:cxn>
                <a:cxn ang="0">
                  <a:pos x="36" y="29"/>
                </a:cxn>
                <a:cxn ang="0">
                  <a:pos x="35" y="33"/>
                </a:cxn>
                <a:cxn ang="0">
                  <a:pos x="39" y="37"/>
                </a:cxn>
                <a:cxn ang="0">
                  <a:pos x="43" y="36"/>
                </a:cxn>
                <a:cxn ang="0">
                  <a:pos x="46" y="32"/>
                </a:cxn>
                <a:cxn ang="0">
                  <a:pos x="47" y="31"/>
                </a:cxn>
                <a:cxn ang="0">
                  <a:pos x="48" y="28"/>
                </a:cxn>
                <a:cxn ang="0">
                  <a:pos x="49" y="26"/>
                </a:cxn>
                <a:cxn ang="0">
                  <a:pos x="54" y="17"/>
                </a:cxn>
                <a:cxn ang="0">
                  <a:pos x="59" y="9"/>
                </a:cxn>
                <a:cxn ang="0">
                  <a:pos x="59" y="6"/>
                </a:cxn>
                <a:cxn ang="0">
                  <a:pos x="57" y="3"/>
                </a:cxn>
                <a:cxn ang="0">
                  <a:pos x="54" y="0"/>
                </a:cxn>
                <a:cxn ang="0">
                  <a:pos x="49" y="2"/>
                </a:cxn>
                <a:cxn ang="0">
                  <a:pos x="19" y="16"/>
                </a:cxn>
                <a:cxn ang="0">
                  <a:pos x="13" y="18"/>
                </a:cxn>
                <a:cxn ang="0">
                  <a:pos x="4" y="22"/>
                </a:cxn>
                <a:cxn ang="0">
                  <a:pos x="3" y="22"/>
                </a:cxn>
                <a:cxn ang="0">
                  <a:pos x="1" y="25"/>
                </a:cxn>
                <a:cxn ang="0">
                  <a:pos x="4" y="28"/>
                </a:cxn>
                <a:cxn ang="0">
                  <a:pos x="8" y="31"/>
                </a:cxn>
                <a:cxn ang="0">
                  <a:pos x="12" y="29"/>
                </a:cxn>
                <a:cxn ang="0">
                  <a:pos x="21" y="22"/>
                </a:cxn>
                <a:cxn ang="0">
                  <a:pos x="37" y="13"/>
                </a:cxn>
                <a:cxn ang="0">
                  <a:pos x="45" y="9"/>
                </a:cxn>
                <a:cxn ang="0">
                  <a:pos x="6" y="69"/>
                </a:cxn>
                <a:cxn ang="0">
                  <a:pos x="152" y="72"/>
                </a:cxn>
                <a:cxn ang="0">
                  <a:pos x="226" y="34"/>
                </a:cxn>
                <a:cxn ang="0">
                  <a:pos x="169" y="61"/>
                </a:cxn>
              </a:cxnLst>
              <a:rect l="0" t="0" r="r" b="b"/>
              <a:pathLst>
                <a:path w="226" h="98">
                  <a:moveTo>
                    <a:pt x="169" y="61"/>
                  </a:moveTo>
                  <a:cubicBezTo>
                    <a:pt x="99" y="86"/>
                    <a:pt x="33" y="85"/>
                    <a:pt x="23" y="58"/>
                  </a:cubicBezTo>
                  <a:cubicBezTo>
                    <a:pt x="18" y="44"/>
                    <a:pt x="28" y="27"/>
                    <a:pt x="48" y="9"/>
                  </a:cubicBezTo>
                  <a:cubicBezTo>
                    <a:pt x="47" y="13"/>
                    <a:pt x="46" y="15"/>
                    <a:pt x="42" y="20"/>
                  </a:cubicBezTo>
                  <a:cubicBezTo>
                    <a:pt x="40" y="23"/>
                    <a:pt x="38" y="26"/>
                    <a:pt x="36" y="29"/>
                  </a:cubicBezTo>
                  <a:cubicBezTo>
                    <a:pt x="34" y="31"/>
                    <a:pt x="34" y="32"/>
                    <a:pt x="35" y="33"/>
                  </a:cubicBezTo>
                  <a:cubicBezTo>
                    <a:pt x="35" y="35"/>
                    <a:pt x="37" y="36"/>
                    <a:pt x="39" y="37"/>
                  </a:cubicBezTo>
                  <a:cubicBezTo>
                    <a:pt x="41" y="38"/>
                    <a:pt x="42" y="37"/>
                    <a:pt x="43" y="36"/>
                  </a:cubicBezTo>
                  <a:cubicBezTo>
                    <a:pt x="44" y="34"/>
                    <a:pt x="45" y="32"/>
                    <a:pt x="46" y="32"/>
                  </a:cubicBezTo>
                  <a:cubicBezTo>
                    <a:pt x="44" y="33"/>
                    <a:pt x="46" y="31"/>
                    <a:pt x="47" y="31"/>
                  </a:cubicBezTo>
                  <a:lnTo>
                    <a:pt x="48" y="28"/>
                  </a:lnTo>
                  <a:cubicBezTo>
                    <a:pt x="49" y="27"/>
                    <a:pt x="49" y="27"/>
                    <a:pt x="49" y="26"/>
                  </a:cubicBezTo>
                  <a:lnTo>
                    <a:pt x="54" y="17"/>
                  </a:lnTo>
                  <a:lnTo>
                    <a:pt x="59" y="9"/>
                  </a:lnTo>
                  <a:cubicBezTo>
                    <a:pt x="59" y="8"/>
                    <a:pt x="59" y="7"/>
                    <a:pt x="59" y="6"/>
                  </a:cubicBezTo>
                  <a:cubicBezTo>
                    <a:pt x="59" y="5"/>
                    <a:pt x="60" y="5"/>
                    <a:pt x="57" y="3"/>
                  </a:cubicBezTo>
                  <a:cubicBezTo>
                    <a:pt x="55" y="1"/>
                    <a:pt x="56" y="0"/>
                    <a:pt x="54" y="0"/>
                  </a:cubicBezTo>
                  <a:cubicBezTo>
                    <a:pt x="52" y="0"/>
                    <a:pt x="51" y="0"/>
                    <a:pt x="49" y="2"/>
                  </a:cubicBezTo>
                  <a:cubicBezTo>
                    <a:pt x="44" y="6"/>
                    <a:pt x="29" y="12"/>
                    <a:pt x="19" y="16"/>
                  </a:cubicBezTo>
                  <a:cubicBezTo>
                    <a:pt x="17" y="17"/>
                    <a:pt x="15" y="17"/>
                    <a:pt x="13" y="18"/>
                  </a:cubicBezTo>
                  <a:cubicBezTo>
                    <a:pt x="7" y="21"/>
                    <a:pt x="5" y="21"/>
                    <a:pt x="4" y="22"/>
                  </a:cubicBezTo>
                  <a:lnTo>
                    <a:pt x="3" y="22"/>
                  </a:lnTo>
                  <a:cubicBezTo>
                    <a:pt x="1" y="23"/>
                    <a:pt x="1" y="23"/>
                    <a:pt x="1" y="25"/>
                  </a:cubicBezTo>
                  <a:cubicBezTo>
                    <a:pt x="2" y="26"/>
                    <a:pt x="3" y="27"/>
                    <a:pt x="4" y="28"/>
                  </a:cubicBezTo>
                  <a:cubicBezTo>
                    <a:pt x="6" y="30"/>
                    <a:pt x="7" y="31"/>
                    <a:pt x="8" y="31"/>
                  </a:cubicBezTo>
                  <a:cubicBezTo>
                    <a:pt x="9" y="31"/>
                    <a:pt x="11" y="31"/>
                    <a:pt x="12" y="29"/>
                  </a:cubicBezTo>
                  <a:lnTo>
                    <a:pt x="21" y="22"/>
                  </a:lnTo>
                  <a:cubicBezTo>
                    <a:pt x="24" y="20"/>
                    <a:pt x="32" y="15"/>
                    <a:pt x="37" y="13"/>
                  </a:cubicBezTo>
                  <a:cubicBezTo>
                    <a:pt x="41" y="11"/>
                    <a:pt x="43" y="10"/>
                    <a:pt x="45" y="9"/>
                  </a:cubicBezTo>
                  <a:cubicBezTo>
                    <a:pt x="16" y="30"/>
                    <a:pt x="0" y="53"/>
                    <a:pt x="6" y="69"/>
                  </a:cubicBezTo>
                  <a:cubicBezTo>
                    <a:pt x="16" y="97"/>
                    <a:pt x="82" y="98"/>
                    <a:pt x="152" y="72"/>
                  </a:cubicBezTo>
                  <a:cubicBezTo>
                    <a:pt x="181" y="61"/>
                    <a:pt x="207" y="48"/>
                    <a:pt x="226" y="34"/>
                  </a:cubicBezTo>
                  <a:cubicBezTo>
                    <a:pt x="210" y="44"/>
                    <a:pt x="190" y="53"/>
                    <a:pt x="169" y="61"/>
                  </a:cubicBezTo>
                  <a:close/>
                </a:path>
              </a:pathLst>
            </a:custGeom>
            <a:solidFill>
              <a:srgbClr val="658BB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9" name="Freeform 120"/>
            <p:cNvSpPr>
              <a:spLocks/>
            </p:cNvSpPr>
            <p:nvPr/>
          </p:nvSpPr>
          <p:spPr bwMode="auto">
            <a:xfrm>
              <a:off x="1762126" y="4743451"/>
              <a:ext cx="708025" cy="311150"/>
            </a:xfrm>
            <a:custGeom>
              <a:avLst/>
              <a:gdLst/>
              <a:ahLst/>
              <a:cxnLst>
                <a:cxn ang="0">
                  <a:pos x="225" y="74"/>
                </a:cxn>
                <a:cxn ang="0">
                  <a:pos x="222" y="70"/>
                </a:cxn>
                <a:cxn ang="0">
                  <a:pos x="218" y="67"/>
                </a:cxn>
                <a:cxn ang="0">
                  <a:pos x="213" y="69"/>
                </a:cxn>
                <a:cxn ang="0">
                  <a:pos x="205" y="76"/>
                </a:cxn>
                <a:cxn ang="0">
                  <a:pos x="188" y="86"/>
                </a:cxn>
                <a:cxn ang="0">
                  <a:pos x="180" y="89"/>
                </a:cxn>
                <a:cxn ang="0">
                  <a:pos x="220" y="29"/>
                </a:cxn>
                <a:cxn ang="0">
                  <a:pos x="73" y="26"/>
                </a:cxn>
                <a:cxn ang="0">
                  <a:pos x="0" y="65"/>
                </a:cxn>
                <a:cxn ang="0">
                  <a:pos x="56" y="38"/>
                </a:cxn>
                <a:cxn ang="0">
                  <a:pos x="203" y="40"/>
                </a:cxn>
                <a:cxn ang="0">
                  <a:pos x="178" y="89"/>
                </a:cxn>
                <a:cxn ang="0">
                  <a:pos x="183" y="78"/>
                </a:cxn>
                <a:cxn ang="0">
                  <a:pos x="190" y="69"/>
                </a:cxn>
                <a:cxn ang="0">
                  <a:pos x="191" y="65"/>
                </a:cxn>
                <a:cxn ang="0">
                  <a:pos x="186" y="61"/>
                </a:cxn>
                <a:cxn ang="0">
                  <a:pos x="182" y="63"/>
                </a:cxn>
                <a:cxn ang="0">
                  <a:pos x="180" y="66"/>
                </a:cxn>
                <a:cxn ang="0">
                  <a:pos x="179" y="67"/>
                </a:cxn>
                <a:cxn ang="0">
                  <a:pos x="178" y="70"/>
                </a:cxn>
                <a:cxn ang="0">
                  <a:pos x="177" y="72"/>
                </a:cxn>
                <a:cxn ang="0">
                  <a:pos x="172" y="81"/>
                </a:cxn>
                <a:cxn ang="0">
                  <a:pos x="167" y="90"/>
                </a:cxn>
                <a:cxn ang="0">
                  <a:pos x="166" y="92"/>
                </a:cxn>
                <a:cxn ang="0">
                  <a:pos x="168" y="95"/>
                </a:cxn>
                <a:cxn ang="0">
                  <a:pos x="172" y="98"/>
                </a:cxn>
                <a:cxn ang="0">
                  <a:pos x="177" y="96"/>
                </a:cxn>
                <a:cxn ang="0">
                  <a:pos x="206" y="82"/>
                </a:cxn>
                <a:cxn ang="0">
                  <a:pos x="212" y="80"/>
                </a:cxn>
                <a:cxn ang="0">
                  <a:pos x="222" y="77"/>
                </a:cxn>
                <a:cxn ang="0">
                  <a:pos x="223" y="76"/>
                </a:cxn>
                <a:cxn ang="0">
                  <a:pos x="225" y="74"/>
                </a:cxn>
              </a:cxnLst>
              <a:rect l="0" t="0" r="r" b="b"/>
              <a:pathLst>
                <a:path w="226" h="99">
                  <a:moveTo>
                    <a:pt x="225" y="74"/>
                  </a:moveTo>
                  <a:cubicBezTo>
                    <a:pt x="224" y="72"/>
                    <a:pt x="223" y="71"/>
                    <a:pt x="222" y="70"/>
                  </a:cubicBezTo>
                  <a:cubicBezTo>
                    <a:pt x="220" y="68"/>
                    <a:pt x="219" y="67"/>
                    <a:pt x="218" y="67"/>
                  </a:cubicBezTo>
                  <a:cubicBezTo>
                    <a:pt x="217" y="67"/>
                    <a:pt x="215" y="68"/>
                    <a:pt x="213" y="69"/>
                  </a:cubicBezTo>
                  <a:lnTo>
                    <a:pt x="205" y="76"/>
                  </a:lnTo>
                  <a:cubicBezTo>
                    <a:pt x="201" y="78"/>
                    <a:pt x="193" y="83"/>
                    <a:pt x="188" y="86"/>
                  </a:cubicBezTo>
                  <a:cubicBezTo>
                    <a:pt x="185" y="87"/>
                    <a:pt x="183" y="88"/>
                    <a:pt x="180" y="89"/>
                  </a:cubicBezTo>
                  <a:cubicBezTo>
                    <a:pt x="210" y="68"/>
                    <a:pt x="226" y="45"/>
                    <a:pt x="220" y="29"/>
                  </a:cubicBezTo>
                  <a:cubicBezTo>
                    <a:pt x="209" y="1"/>
                    <a:pt x="144" y="0"/>
                    <a:pt x="73" y="26"/>
                  </a:cubicBezTo>
                  <a:cubicBezTo>
                    <a:pt x="44" y="37"/>
                    <a:pt x="19" y="50"/>
                    <a:pt x="0" y="65"/>
                  </a:cubicBezTo>
                  <a:cubicBezTo>
                    <a:pt x="16" y="55"/>
                    <a:pt x="35" y="45"/>
                    <a:pt x="56" y="38"/>
                  </a:cubicBezTo>
                  <a:cubicBezTo>
                    <a:pt x="127" y="12"/>
                    <a:pt x="192" y="13"/>
                    <a:pt x="203" y="40"/>
                  </a:cubicBezTo>
                  <a:cubicBezTo>
                    <a:pt x="208" y="54"/>
                    <a:pt x="198" y="72"/>
                    <a:pt x="178" y="89"/>
                  </a:cubicBezTo>
                  <a:cubicBezTo>
                    <a:pt x="179" y="85"/>
                    <a:pt x="180" y="83"/>
                    <a:pt x="183" y="78"/>
                  </a:cubicBezTo>
                  <a:cubicBezTo>
                    <a:pt x="186" y="75"/>
                    <a:pt x="188" y="72"/>
                    <a:pt x="190" y="69"/>
                  </a:cubicBezTo>
                  <a:cubicBezTo>
                    <a:pt x="191" y="67"/>
                    <a:pt x="192" y="66"/>
                    <a:pt x="191" y="65"/>
                  </a:cubicBezTo>
                  <a:cubicBezTo>
                    <a:pt x="191" y="63"/>
                    <a:pt x="189" y="62"/>
                    <a:pt x="186" y="61"/>
                  </a:cubicBezTo>
                  <a:cubicBezTo>
                    <a:pt x="185" y="61"/>
                    <a:pt x="184" y="61"/>
                    <a:pt x="182" y="63"/>
                  </a:cubicBezTo>
                  <a:cubicBezTo>
                    <a:pt x="182" y="64"/>
                    <a:pt x="180" y="66"/>
                    <a:pt x="180" y="66"/>
                  </a:cubicBezTo>
                  <a:cubicBezTo>
                    <a:pt x="181" y="65"/>
                    <a:pt x="180" y="67"/>
                    <a:pt x="179" y="67"/>
                  </a:cubicBezTo>
                  <a:lnTo>
                    <a:pt x="178" y="70"/>
                  </a:lnTo>
                  <a:cubicBezTo>
                    <a:pt x="177" y="71"/>
                    <a:pt x="177" y="72"/>
                    <a:pt x="177" y="72"/>
                  </a:cubicBezTo>
                  <a:lnTo>
                    <a:pt x="172" y="81"/>
                  </a:lnTo>
                  <a:lnTo>
                    <a:pt x="167" y="90"/>
                  </a:lnTo>
                  <a:cubicBezTo>
                    <a:pt x="166" y="90"/>
                    <a:pt x="166" y="91"/>
                    <a:pt x="166" y="92"/>
                  </a:cubicBezTo>
                  <a:cubicBezTo>
                    <a:pt x="167" y="93"/>
                    <a:pt x="166" y="93"/>
                    <a:pt x="168" y="95"/>
                  </a:cubicBezTo>
                  <a:cubicBezTo>
                    <a:pt x="171" y="97"/>
                    <a:pt x="170" y="98"/>
                    <a:pt x="172" y="98"/>
                  </a:cubicBezTo>
                  <a:cubicBezTo>
                    <a:pt x="174" y="99"/>
                    <a:pt x="175" y="98"/>
                    <a:pt x="177" y="96"/>
                  </a:cubicBezTo>
                  <a:cubicBezTo>
                    <a:pt x="182" y="93"/>
                    <a:pt x="197" y="86"/>
                    <a:pt x="206" y="82"/>
                  </a:cubicBezTo>
                  <a:cubicBezTo>
                    <a:pt x="208" y="82"/>
                    <a:pt x="210" y="81"/>
                    <a:pt x="212" y="80"/>
                  </a:cubicBezTo>
                  <a:cubicBezTo>
                    <a:pt x="219" y="78"/>
                    <a:pt x="221" y="77"/>
                    <a:pt x="222" y="77"/>
                  </a:cubicBezTo>
                  <a:lnTo>
                    <a:pt x="223" y="76"/>
                  </a:lnTo>
                  <a:cubicBezTo>
                    <a:pt x="224" y="75"/>
                    <a:pt x="225" y="75"/>
                    <a:pt x="225" y="74"/>
                  </a:cubicBezTo>
                  <a:close/>
                </a:path>
              </a:pathLst>
            </a:custGeom>
            <a:solidFill>
              <a:srgbClr val="658BB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0" name="Freeform 121"/>
            <p:cNvSpPr>
              <a:spLocks/>
            </p:cNvSpPr>
            <p:nvPr/>
          </p:nvSpPr>
          <p:spPr bwMode="auto">
            <a:xfrm>
              <a:off x="1570038" y="4675188"/>
              <a:ext cx="655638" cy="649288"/>
            </a:xfrm>
            <a:custGeom>
              <a:avLst/>
              <a:gdLst/>
              <a:ahLst/>
              <a:cxnLst>
                <a:cxn ang="0">
                  <a:pos x="105" y="0"/>
                </a:cxn>
                <a:cxn ang="0">
                  <a:pos x="0" y="104"/>
                </a:cxn>
                <a:cxn ang="0">
                  <a:pos x="7" y="140"/>
                </a:cxn>
                <a:cxn ang="0">
                  <a:pos x="118" y="121"/>
                </a:cxn>
                <a:cxn ang="0">
                  <a:pos x="15" y="157"/>
                </a:cxn>
                <a:cxn ang="0">
                  <a:pos x="15" y="158"/>
                </a:cxn>
                <a:cxn ang="0">
                  <a:pos x="144" y="122"/>
                </a:cxn>
                <a:cxn ang="0">
                  <a:pos x="34" y="179"/>
                </a:cxn>
                <a:cxn ang="0">
                  <a:pos x="170" y="121"/>
                </a:cxn>
                <a:cxn ang="0">
                  <a:pos x="55" y="195"/>
                </a:cxn>
                <a:cxn ang="0">
                  <a:pos x="105" y="207"/>
                </a:cxn>
                <a:cxn ang="0">
                  <a:pos x="209" y="104"/>
                </a:cxn>
                <a:cxn ang="0">
                  <a:pos x="105" y="0"/>
                </a:cxn>
              </a:cxnLst>
              <a:rect l="0" t="0" r="r" b="b"/>
              <a:pathLst>
                <a:path w="209" h="207">
                  <a:moveTo>
                    <a:pt x="105" y="0"/>
                  </a:moveTo>
                  <a:cubicBezTo>
                    <a:pt x="47" y="0"/>
                    <a:pt x="0" y="46"/>
                    <a:pt x="0" y="104"/>
                  </a:cubicBezTo>
                  <a:cubicBezTo>
                    <a:pt x="0" y="116"/>
                    <a:pt x="3" y="129"/>
                    <a:pt x="7" y="140"/>
                  </a:cubicBezTo>
                  <a:cubicBezTo>
                    <a:pt x="60" y="157"/>
                    <a:pt x="118" y="121"/>
                    <a:pt x="118" y="121"/>
                  </a:cubicBezTo>
                  <a:cubicBezTo>
                    <a:pt x="67" y="163"/>
                    <a:pt x="23" y="159"/>
                    <a:pt x="15" y="157"/>
                  </a:cubicBezTo>
                  <a:cubicBezTo>
                    <a:pt x="15" y="157"/>
                    <a:pt x="15" y="158"/>
                    <a:pt x="15" y="158"/>
                  </a:cubicBezTo>
                  <a:cubicBezTo>
                    <a:pt x="72" y="177"/>
                    <a:pt x="144" y="122"/>
                    <a:pt x="144" y="122"/>
                  </a:cubicBezTo>
                  <a:cubicBezTo>
                    <a:pt x="100" y="174"/>
                    <a:pt x="45" y="178"/>
                    <a:pt x="34" y="179"/>
                  </a:cubicBezTo>
                  <a:cubicBezTo>
                    <a:pt x="109" y="184"/>
                    <a:pt x="170" y="121"/>
                    <a:pt x="170" y="121"/>
                  </a:cubicBezTo>
                  <a:cubicBezTo>
                    <a:pt x="127" y="183"/>
                    <a:pt x="63" y="194"/>
                    <a:pt x="55" y="195"/>
                  </a:cubicBezTo>
                  <a:cubicBezTo>
                    <a:pt x="70" y="203"/>
                    <a:pt x="87" y="207"/>
                    <a:pt x="105" y="207"/>
                  </a:cubicBezTo>
                  <a:cubicBezTo>
                    <a:pt x="162" y="207"/>
                    <a:pt x="209" y="161"/>
                    <a:pt x="209" y="104"/>
                  </a:cubicBezTo>
                  <a:cubicBezTo>
                    <a:pt x="209" y="46"/>
                    <a:pt x="162" y="0"/>
                    <a:pt x="105" y="0"/>
                  </a:cubicBezTo>
                  <a:close/>
                </a:path>
              </a:pathLst>
            </a:custGeom>
            <a:solidFill>
              <a:srgbClr val="005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1" name="Freeform 122"/>
            <p:cNvSpPr>
              <a:spLocks noEditPoints="1"/>
            </p:cNvSpPr>
            <p:nvPr/>
          </p:nvSpPr>
          <p:spPr bwMode="auto">
            <a:xfrm>
              <a:off x="2520951" y="4810126"/>
              <a:ext cx="4870450" cy="635000"/>
            </a:xfrm>
            <a:custGeom>
              <a:avLst/>
              <a:gdLst/>
              <a:ahLst/>
              <a:cxnLst>
                <a:cxn ang="0">
                  <a:pos x="190" y="29"/>
                </a:cxn>
                <a:cxn ang="0">
                  <a:pos x="358" y="44"/>
                </a:cxn>
                <a:cxn ang="0">
                  <a:pos x="473" y="4"/>
                </a:cxn>
                <a:cxn ang="0">
                  <a:pos x="561" y="17"/>
                </a:cxn>
                <a:cxn ang="0">
                  <a:pos x="724" y="16"/>
                </a:cxn>
                <a:cxn ang="0">
                  <a:pos x="854" y="75"/>
                </a:cxn>
                <a:cxn ang="0">
                  <a:pos x="928" y="28"/>
                </a:cxn>
                <a:cxn ang="0">
                  <a:pos x="794" y="120"/>
                </a:cxn>
                <a:cxn ang="0">
                  <a:pos x="722" y="188"/>
                </a:cxn>
                <a:cxn ang="0">
                  <a:pos x="564" y="192"/>
                </a:cxn>
                <a:cxn ang="0">
                  <a:pos x="490" y="199"/>
                </a:cxn>
                <a:cxn ang="0">
                  <a:pos x="334" y="197"/>
                </a:cxn>
                <a:cxn ang="0">
                  <a:pos x="183" y="197"/>
                </a:cxn>
                <a:cxn ang="0">
                  <a:pos x="88" y="177"/>
                </a:cxn>
                <a:cxn ang="0">
                  <a:pos x="0" y="31"/>
                </a:cxn>
                <a:cxn ang="0">
                  <a:pos x="190" y="154"/>
                </a:cxn>
                <a:cxn ang="0">
                  <a:pos x="88" y="85"/>
                </a:cxn>
                <a:cxn ang="0">
                  <a:pos x="88" y="85"/>
                </a:cxn>
                <a:cxn ang="0">
                  <a:pos x="335" y="140"/>
                </a:cxn>
                <a:cxn ang="0">
                  <a:pos x="341" y="141"/>
                </a:cxn>
                <a:cxn ang="0">
                  <a:pos x="345" y="142"/>
                </a:cxn>
                <a:cxn ang="0">
                  <a:pos x="340" y="128"/>
                </a:cxn>
                <a:cxn ang="0">
                  <a:pos x="334" y="126"/>
                </a:cxn>
                <a:cxn ang="0">
                  <a:pos x="326" y="128"/>
                </a:cxn>
                <a:cxn ang="0">
                  <a:pos x="321" y="128"/>
                </a:cxn>
                <a:cxn ang="0">
                  <a:pos x="333" y="64"/>
                </a:cxn>
                <a:cxn ang="0">
                  <a:pos x="340" y="79"/>
                </a:cxn>
                <a:cxn ang="0">
                  <a:pos x="557" y="96"/>
                </a:cxn>
                <a:cxn ang="0">
                  <a:pos x="542" y="80"/>
                </a:cxn>
                <a:cxn ang="0">
                  <a:pos x="437" y="71"/>
                </a:cxn>
                <a:cxn ang="0">
                  <a:pos x="473" y="142"/>
                </a:cxn>
                <a:cxn ang="0">
                  <a:pos x="461" y="80"/>
                </a:cxn>
                <a:cxn ang="0">
                  <a:pos x="701" y="140"/>
                </a:cxn>
                <a:cxn ang="0">
                  <a:pos x="719" y="58"/>
                </a:cxn>
                <a:cxn ang="0">
                  <a:pos x="688" y="72"/>
                </a:cxn>
                <a:cxn ang="0">
                  <a:pos x="646" y="128"/>
                </a:cxn>
                <a:cxn ang="0">
                  <a:pos x="1084" y="141"/>
                </a:cxn>
                <a:cxn ang="0">
                  <a:pos x="1087" y="65"/>
                </a:cxn>
                <a:cxn ang="0">
                  <a:pos x="1020" y="72"/>
                </a:cxn>
                <a:cxn ang="0">
                  <a:pos x="1061" y="128"/>
                </a:cxn>
                <a:cxn ang="0">
                  <a:pos x="1074" y="8"/>
                </a:cxn>
                <a:cxn ang="0">
                  <a:pos x="1265" y="41"/>
                </a:cxn>
                <a:cxn ang="0">
                  <a:pos x="1269" y="26"/>
                </a:cxn>
                <a:cxn ang="0">
                  <a:pos x="1359" y="45"/>
                </a:cxn>
                <a:cxn ang="0">
                  <a:pos x="1503" y="83"/>
                </a:cxn>
                <a:cxn ang="0">
                  <a:pos x="1359" y="167"/>
                </a:cxn>
                <a:cxn ang="0">
                  <a:pos x="1293" y="197"/>
                </a:cxn>
                <a:cxn ang="0">
                  <a:pos x="1183" y="201"/>
                </a:cxn>
                <a:cxn ang="0">
                  <a:pos x="955" y="197"/>
                </a:cxn>
                <a:cxn ang="0">
                  <a:pos x="1191" y="65"/>
                </a:cxn>
                <a:cxn ang="0">
                  <a:pos x="1163" y="132"/>
                </a:cxn>
                <a:cxn ang="0">
                  <a:pos x="1163" y="132"/>
                </a:cxn>
                <a:cxn ang="0">
                  <a:pos x="1388" y="114"/>
                </a:cxn>
                <a:cxn ang="0">
                  <a:pos x="1460" y="66"/>
                </a:cxn>
                <a:cxn ang="0">
                  <a:pos x="1460" y="66"/>
                </a:cxn>
                <a:cxn ang="0">
                  <a:pos x="1453" y="142"/>
                </a:cxn>
              </a:cxnLst>
              <a:rect l="0" t="0" r="r" b="b"/>
              <a:pathLst>
                <a:path w="1552" h="202">
                  <a:moveTo>
                    <a:pt x="189" y="51"/>
                  </a:moveTo>
                  <a:lnTo>
                    <a:pt x="190" y="57"/>
                  </a:lnTo>
                  <a:lnTo>
                    <a:pt x="190" y="57"/>
                  </a:lnTo>
                  <a:cubicBezTo>
                    <a:pt x="190" y="47"/>
                    <a:pt x="190" y="38"/>
                    <a:pt x="190" y="29"/>
                  </a:cubicBezTo>
                  <a:cubicBezTo>
                    <a:pt x="190" y="15"/>
                    <a:pt x="202" y="8"/>
                    <a:pt x="215" y="8"/>
                  </a:cubicBezTo>
                  <a:cubicBezTo>
                    <a:pt x="254" y="8"/>
                    <a:pt x="294" y="8"/>
                    <a:pt x="333" y="8"/>
                  </a:cubicBezTo>
                  <a:cubicBezTo>
                    <a:pt x="346" y="8"/>
                    <a:pt x="358" y="13"/>
                    <a:pt x="358" y="28"/>
                  </a:cubicBezTo>
                  <a:lnTo>
                    <a:pt x="358" y="44"/>
                  </a:lnTo>
                  <a:lnTo>
                    <a:pt x="358" y="45"/>
                  </a:lnTo>
                  <a:lnTo>
                    <a:pt x="360" y="43"/>
                  </a:lnTo>
                  <a:lnTo>
                    <a:pt x="364" y="39"/>
                  </a:lnTo>
                  <a:cubicBezTo>
                    <a:pt x="393" y="11"/>
                    <a:pt x="433" y="2"/>
                    <a:pt x="473" y="4"/>
                  </a:cubicBezTo>
                  <a:cubicBezTo>
                    <a:pt x="502" y="6"/>
                    <a:pt x="542" y="14"/>
                    <a:pt x="556" y="43"/>
                  </a:cubicBezTo>
                  <a:lnTo>
                    <a:pt x="557" y="46"/>
                  </a:lnTo>
                  <a:lnTo>
                    <a:pt x="557" y="48"/>
                  </a:lnTo>
                  <a:cubicBezTo>
                    <a:pt x="557" y="38"/>
                    <a:pt x="555" y="25"/>
                    <a:pt x="561" y="17"/>
                  </a:cubicBezTo>
                  <a:cubicBezTo>
                    <a:pt x="566" y="10"/>
                    <a:pt x="574" y="8"/>
                    <a:pt x="582" y="8"/>
                  </a:cubicBezTo>
                  <a:cubicBezTo>
                    <a:pt x="621" y="8"/>
                    <a:pt x="661" y="8"/>
                    <a:pt x="700" y="8"/>
                  </a:cubicBezTo>
                  <a:cubicBezTo>
                    <a:pt x="709" y="8"/>
                    <a:pt x="716" y="9"/>
                    <a:pt x="722" y="17"/>
                  </a:cubicBezTo>
                  <a:cubicBezTo>
                    <a:pt x="723" y="18"/>
                    <a:pt x="723" y="17"/>
                    <a:pt x="724" y="16"/>
                  </a:cubicBezTo>
                  <a:cubicBezTo>
                    <a:pt x="729" y="10"/>
                    <a:pt x="736" y="8"/>
                    <a:pt x="743" y="8"/>
                  </a:cubicBezTo>
                  <a:cubicBezTo>
                    <a:pt x="754" y="8"/>
                    <a:pt x="765" y="8"/>
                    <a:pt x="775" y="8"/>
                  </a:cubicBezTo>
                  <a:cubicBezTo>
                    <a:pt x="785" y="8"/>
                    <a:pt x="793" y="11"/>
                    <a:pt x="799" y="18"/>
                  </a:cubicBezTo>
                  <a:lnTo>
                    <a:pt x="854" y="75"/>
                  </a:lnTo>
                  <a:cubicBezTo>
                    <a:pt x="854" y="60"/>
                    <a:pt x="854" y="44"/>
                    <a:pt x="854" y="28"/>
                  </a:cubicBezTo>
                  <a:cubicBezTo>
                    <a:pt x="854" y="15"/>
                    <a:pt x="865" y="8"/>
                    <a:pt x="877" y="8"/>
                  </a:cubicBezTo>
                  <a:cubicBezTo>
                    <a:pt x="887" y="8"/>
                    <a:pt x="897" y="8"/>
                    <a:pt x="906" y="8"/>
                  </a:cubicBezTo>
                  <a:cubicBezTo>
                    <a:pt x="919" y="8"/>
                    <a:pt x="928" y="16"/>
                    <a:pt x="928" y="28"/>
                  </a:cubicBezTo>
                  <a:cubicBezTo>
                    <a:pt x="928" y="78"/>
                    <a:pt x="928" y="127"/>
                    <a:pt x="928" y="177"/>
                  </a:cubicBezTo>
                  <a:cubicBezTo>
                    <a:pt x="928" y="191"/>
                    <a:pt x="918" y="197"/>
                    <a:pt x="905" y="197"/>
                  </a:cubicBezTo>
                  <a:cubicBezTo>
                    <a:pt x="889" y="197"/>
                    <a:pt x="871" y="201"/>
                    <a:pt x="859" y="188"/>
                  </a:cubicBezTo>
                  <a:lnTo>
                    <a:pt x="794" y="120"/>
                  </a:lnTo>
                  <a:cubicBezTo>
                    <a:pt x="794" y="139"/>
                    <a:pt x="794" y="158"/>
                    <a:pt x="794" y="177"/>
                  </a:cubicBezTo>
                  <a:cubicBezTo>
                    <a:pt x="794" y="190"/>
                    <a:pt x="783" y="197"/>
                    <a:pt x="770" y="197"/>
                  </a:cubicBezTo>
                  <a:cubicBezTo>
                    <a:pt x="761" y="197"/>
                    <a:pt x="752" y="197"/>
                    <a:pt x="743" y="197"/>
                  </a:cubicBezTo>
                  <a:cubicBezTo>
                    <a:pt x="734" y="197"/>
                    <a:pt x="727" y="195"/>
                    <a:pt x="722" y="188"/>
                  </a:cubicBezTo>
                  <a:cubicBezTo>
                    <a:pt x="721" y="187"/>
                    <a:pt x="721" y="189"/>
                    <a:pt x="720" y="190"/>
                  </a:cubicBezTo>
                  <a:cubicBezTo>
                    <a:pt x="715" y="196"/>
                    <a:pt x="708" y="197"/>
                    <a:pt x="700" y="197"/>
                  </a:cubicBezTo>
                  <a:cubicBezTo>
                    <a:pt x="661" y="197"/>
                    <a:pt x="621" y="197"/>
                    <a:pt x="582" y="197"/>
                  </a:cubicBezTo>
                  <a:cubicBezTo>
                    <a:pt x="575" y="197"/>
                    <a:pt x="569" y="196"/>
                    <a:pt x="564" y="192"/>
                  </a:cubicBezTo>
                  <a:cubicBezTo>
                    <a:pt x="555" y="184"/>
                    <a:pt x="557" y="171"/>
                    <a:pt x="557" y="161"/>
                  </a:cubicBezTo>
                  <a:lnTo>
                    <a:pt x="557" y="162"/>
                  </a:lnTo>
                  <a:lnTo>
                    <a:pt x="557" y="164"/>
                  </a:lnTo>
                  <a:cubicBezTo>
                    <a:pt x="550" y="188"/>
                    <a:pt x="511" y="198"/>
                    <a:pt x="490" y="199"/>
                  </a:cubicBezTo>
                  <a:cubicBezTo>
                    <a:pt x="446" y="202"/>
                    <a:pt x="392" y="199"/>
                    <a:pt x="360" y="164"/>
                  </a:cubicBezTo>
                  <a:lnTo>
                    <a:pt x="358" y="162"/>
                  </a:lnTo>
                  <a:cubicBezTo>
                    <a:pt x="358" y="170"/>
                    <a:pt x="359" y="180"/>
                    <a:pt x="355" y="187"/>
                  </a:cubicBezTo>
                  <a:cubicBezTo>
                    <a:pt x="350" y="195"/>
                    <a:pt x="342" y="197"/>
                    <a:pt x="334" y="197"/>
                  </a:cubicBezTo>
                  <a:cubicBezTo>
                    <a:pt x="294" y="197"/>
                    <a:pt x="254" y="197"/>
                    <a:pt x="215" y="197"/>
                  </a:cubicBezTo>
                  <a:cubicBezTo>
                    <a:pt x="209" y="197"/>
                    <a:pt x="204" y="197"/>
                    <a:pt x="199" y="194"/>
                  </a:cubicBezTo>
                  <a:cubicBezTo>
                    <a:pt x="198" y="193"/>
                    <a:pt x="199" y="193"/>
                    <a:pt x="198" y="193"/>
                  </a:cubicBezTo>
                  <a:cubicBezTo>
                    <a:pt x="193" y="196"/>
                    <a:pt x="188" y="197"/>
                    <a:pt x="183" y="197"/>
                  </a:cubicBezTo>
                  <a:cubicBezTo>
                    <a:pt x="168" y="197"/>
                    <a:pt x="153" y="197"/>
                    <a:pt x="138" y="197"/>
                  </a:cubicBezTo>
                  <a:cubicBezTo>
                    <a:pt x="128" y="197"/>
                    <a:pt x="120" y="195"/>
                    <a:pt x="113" y="186"/>
                  </a:cubicBezTo>
                  <a:lnTo>
                    <a:pt x="88" y="152"/>
                  </a:lnTo>
                  <a:cubicBezTo>
                    <a:pt x="88" y="160"/>
                    <a:pt x="88" y="169"/>
                    <a:pt x="88" y="177"/>
                  </a:cubicBezTo>
                  <a:cubicBezTo>
                    <a:pt x="88" y="191"/>
                    <a:pt x="76" y="197"/>
                    <a:pt x="63" y="197"/>
                  </a:cubicBezTo>
                  <a:cubicBezTo>
                    <a:pt x="50" y="197"/>
                    <a:pt x="37" y="197"/>
                    <a:pt x="23" y="197"/>
                  </a:cubicBezTo>
                  <a:cubicBezTo>
                    <a:pt x="11" y="197"/>
                    <a:pt x="0" y="191"/>
                    <a:pt x="0" y="178"/>
                  </a:cubicBezTo>
                  <a:cubicBezTo>
                    <a:pt x="0" y="129"/>
                    <a:pt x="0" y="80"/>
                    <a:pt x="0" y="31"/>
                  </a:cubicBezTo>
                  <a:cubicBezTo>
                    <a:pt x="0" y="7"/>
                    <a:pt x="30" y="8"/>
                    <a:pt x="46" y="7"/>
                  </a:cubicBezTo>
                  <a:cubicBezTo>
                    <a:pt x="93" y="5"/>
                    <a:pt x="168" y="0"/>
                    <a:pt x="189" y="51"/>
                  </a:cubicBezTo>
                  <a:close/>
                  <a:moveTo>
                    <a:pt x="156" y="116"/>
                  </a:moveTo>
                  <a:lnTo>
                    <a:pt x="190" y="154"/>
                  </a:lnTo>
                  <a:cubicBezTo>
                    <a:pt x="190" y="129"/>
                    <a:pt x="190" y="104"/>
                    <a:pt x="190" y="78"/>
                  </a:cubicBezTo>
                  <a:cubicBezTo>
                    <a:pt x="190" y="78"/>
                    <a:pt x="190" y="79"/>
                    <a:pt x="190" y="80"/>
                  </a:cubicBezTo>
                  <a:cubicBezTo>
                    <a:pt x="185" y="97"/>
                    <a:pt x="172" y="109"/>
                    <a:pt x="156" y="116"/>
                  </a:cubicBezTo>
                  <a:close/>
                  <a:moveTo>
                    <a:pt x="88" y="85"/>
                  </a:moveTo>
                  <a:cubicBezTo>
                    <a:pt x="99" y="84"/>
                    <a:pt x="106" y="79"/>
                    <a:pt x="102" y="66"/>
                  </a:cubicBezTo>
                  <a:cubicBezTo>
                    <a:pt x="101" y="61"/>
                    <a:pt x="94" y="60"/>
                    <a:pt x="89" y="59"/>
                  </a:cubicBezTo>
                  <a:cubicBezTo>
                    <a:pt x="88" y="59"/>
                    <a:pt x="88" y="59"/>
                    <a:pt x="88" y="59"/>
                  </a:cubicBezTo>
                  <a:lnTo>
                    <a:pt x="88" y="85"/>
                  </a:lnTo>
                  <a:close/>
                  <a:moveTo>
                    <a:pt x="279" y="128"/>
                  </a:moveTo>
                  <a:lnTo>
                    <a:pt x="279" y="140"/>
                  </a:lnTo>
                  <a:lnTo>
                    <a:pt x="334" y="140"/>
                  </a:lnTo>
                  <a:lnTo>
                    <a:pt x="335" y="140"/>
                  </a:lnTo>
                  <a:lnTo>
                    <a:pt x="336" y="140"/>
                  </a:lnTo>
                  <a:lnTo>
                    <a:pt x="338" y="140"/>
                  </a:lnTo>
                  <a:lnTo>
                    <a:pt x="339" y="141"/>
                  </a:lnTo>
                  <a:lnTo>
                    <a:pt x="341" y="141"/>
                  </a:lnTo>
                  <a:lnTo>
                    <a:pt x="343" y="141"/>
                  </a:lnTo>
                  <a:lnTo>
                    <a:pt x="345" y="142"/>
                  </a:lnTo>
                  <a:lnTo>
                    <a:pt x="345" y="142"/>
                  </a:lnTo>
                  <a:lnTo>
                    <a:pt x="345" y="142"/>
                  </a:lnTo>
                  <a:lnTo>
                    <a:pt x="344" y="138"/>
                  </a:lnTo>
                  <a:lnTo>
                    <a:pt x="342" y="135"/>
                  </a:lnTo>
                  <a:lnTo>
                    <a:pt x="341" y="131"/>
                  </a:lnTo>
                  <a:lnTo>
                    <a:pt x="340" y="128"/>
                  </a:lnTo>
                  <a:lnTo>
                    <a:pt x="340" y="124"/>
                  </a:lnTo>
                  <a:lnTo>
                    <a:pt x="339" y="122"/>
                  </a:lnTo>
                  <a:lnTo>
                    <a:pt x="337" y="124"/>
                  </a:lnTo>
                  <a:lnTo>
                    <a:pt x="334" y="126"/>
                  </a:lnTo>
                  <a:lnTo>
                    <a:pt x="332" y="127"/>
                  </a:lnTo>
                  <a:lnTo>
                    <a:pt x="330" y="127"/>
                  </a:lnTo>
                  <a:lnTo>
                    <a:pt x="328" y="128"/>
                  </a:lnTo>
                  <a:lnTo>
                    <a:pt x="326" y="128"/>
                  </a:lnTo>
                  <a:lnTo>
                    <a:pt x="325" y="128"/>
                  </a:lnTo>
                  <a:lnTo>
                    <a:pt x="324" y="128"/>
                  </a:lnTo>
                  <a:lnTo>
                    <a:pt x="322" y="128"/>
                  </a:lnTo>
                  <a:lnTo>
                    <a:pt x="321" y="128"/>
                  </a:lnTo>
                  <a:lnTo>
                    <a:pt x="279" y="128"/>
                  </a:lnTo>
                  <a:close/>
                  <a:moveTo>
                    <a:pt x="347" y="62"/>
                  </a:moveTo>
                  <a:lnTo>
                    <a:pt x="347" y="62"/>
                  </a:lnTo>
                  <a:cubicBezTo>
                    <a:pt x="342" y="64"/>
                    <a:pt x="338" y="64"/>
                    <a:pt x="333" y="64"/>
                  </a:cubicBezTo>
                  <a:lnTo>
                    <a:pt x="279" y="64"/>
                  </a:lnTo>
                  <a:lnTo>
                    <a:pt x="279" y="72"/>
                  </a:lnTo>
                  <a:cubicBezTo>
                    <a:pt x="293" y="72"/>
                    <a:pt x="307" y="72"/>
                    <a:pt x="321" y="72"/>
                  </a:cubicBezTo>
                  <a:cubicBezTo>
                    <a:pt x="329" y="72"/>
                    <a:pt x="335" y="74"/>
                    <a:pt x="340" y="79"/>
                  </a:cubicBezTo>
                  <a:cubicBezTo>
                    <a:pt x="342" y="73"/>
                    <a:pt x="344" y="67"/>
                    <a:pt x="347" y="62"/>
                  </a:cubicBezTo>
                  <a:close/>
                  <a:moveTo>
                    <a:pt x="547" y="82"/>
                  </a:moveTo>
                  <a:cubicBezTo>
                    <a:pt x="552" y="85"/>
                    <a:pt x="555" y="89"/>
                    <a:pt x="557" y="95"/>
                  </a:cubicBezTo>
                  <a:cubicBezTo>
                    <a:pt x="557" y="95"/>
                    <a:pt x="557" y="96"/>
                    <a:pt x="557" y="96"/>
                  </a:cubicBezTo>
                  <a:cubicBezTo>
                    <a:pt x="557" y="84"/>
                    <a:pt x="557" y="72"/>
                    <a:pt x="557" y="60"/>
                  </a:cubicBezTo>
                  <a:cubicBezTo>
                    <a:pt x="557" y="60"/>
                    <a:pt x="557" y="61"/>
                    <a:pt x="557" y="62"/>
                  </a:cubicBezTo>
                  <a:cubicBezTo>
                    <a:pt x="554" y="70"/>
                    <a:pt x="549" y="76"/>
                    <a:pt x="542" y="79"/>
                  </a:cubicBezTo>
                  <a:cubicBezTo>
                    <a:pt x="540" y="80"/>
                    <a:pt x="541" y="80"/>
                    <a:pt x="542" y="80"/>
                  </a:cubicBezTo>
                  <a:cubicBezTo>
                    <a:pt x="544" y="81"/>
                    <a:pt x="545" y="81"/>
                    <a:pt x="547" y="82"/>
                  </a:cubicBezTo>
                  <a:close/>
                  <a:moveTo>
                    <a:pt x="494" y="80"/>
                  </a:moveTo>
                  <a:cubicBezTo>
                    <a:pt x="489" y="76"/>
                    <a:pt x="484" y="72"/>
                    <a:pt x="480" y="68"/>
                  </a:cubicBezTo>
                  <a:cubicBezTo>
                    <a:pt x="468" y="54"/>
                    <a:pt x="446" y="53"/>
                    <a:pt x="437" y="71"/>
                  </a:cubicBezTo>
                  <a:cubicBezTo>
                    <a:pt x="429" y="85"/>
                    <a:pt x="429" y="108"/>
                    <a:pt x="435" y="123"/>
                  </a:cubicBezTo>
                  <a:cubicBezTo>
                    <a:pt x="441" y="139"/>
                    <a:pt x="456" y="146"/>
                    <a:pt x="473" y="143"/>
                  </a:cubicBezTo>
                  <a:lnTo>
                    <a:pt x="473" y="143"/>
                  </a:lnTo>
                  <a:lnTo>
                    <a:pt x="473" y="142"/>
                  </a:lnTo>
                  <a:lnTo>
                    <a:pt x="473" y="142"/>
                  </a:lnTo>
                  <a:lnTo>
                    <a:pt x="473" y="134"/>
                  </a:lnTo>
                  <a:cubicBezTo>
                    <a:pt x="458" y="134"/>
                    <a:pt x="440" y="135"/>
                    <a:pt x="438" y="115"/>
                  </a:cubicBezTo>
                  <a:cubicBezTo>
                    <a:pt x="437" y="98"/>
                    <a:pt x="437" y="80"/>
                    <a:pt x="461" y="80"/>
                  </a:cubicBezTo>
                  <a:lnTo>
                    <a:pt x="494" y="80"/>
                  </a:lnTo>
                  <a:close/>
                  <a:moveTo>
                    <a:pt x="646" y="128"/>
                  </a:moveTo>
                  <a:lnTo>
                    <a:pt x="646" y="140"/>
                  </a:lnTo>
                  <a:cubicBezTo>
                    <a:pt x="664" y="140"/>
                    <a:pt x="683" y="140"/>
                    <a:pt x="701" y="140"/>
                  </a:cubicBezTo>
                  <a:cubicBezTo>
                    <a:pt x="708" y="140"/>
                    <a:pt x="713" y="141"/>
                    <a:pt x="719" y="146"/>
                  </a:cubicBezTo>
                  <a:cubicBezTo>
                    <a:pt x="719" y="146"/>
                    <a:pt x="719" y="147"/>
                    <a:pt x="719" y="147"/>
                  </a:cubicBezTo>
                  <a:cubicBezTo>
                    <a:pt x="719" y="117"/>
                    <a:pt x="719" y="87"/>
                    <a:pt x="719" y="58"/>
                  </a:cubicBezTo>
                  <a:cubicBezTo>
                    <a:pt x="719" y="58"/>
                    <a:pt x="719" y="58"/>
                    <a:pt x="719" y="58"/>
                  </a:cubicBezTo>
                  <a:cubicBezTo>
                    <a:pt x="713" y="63"/>
                    <a:pt x="707" y="64"/>
                    <a:pt x="700" y="64"/>
                  </a:cubicBezTo>
                  <a:lnTo>
                    <a:pt x="646" y="64"/>
                  </a:lnTo>
                  <a:lnTo>
                    <a:pt x="646" y="72"/>
                  </a:lnTo>
                  <a:cubicBezTo>
                    <a:pt x="660" y="72"/>
                    <a:pt x="674" y="72"/>
                    <a:pt x="688" y="72"/>
                  </a:cubicBezTo>
                  <a:cubicBezTo>
                    <a:pt x="700" y="72"/>
                    <a:pt x="711" y="77"/>
                    <a:pt x="712" y="91"/>
                  </a:cubicBezTo>
                  <a:cubicBezTo>
                    <a:pt x="713" y="106"/>
                    <a:pt x="714" y="125"/>
                    <a:pt x="695" y="128"/>
                  </a:cubicBezTo>
                  <a:cubicBezTo>
                    <a:pt x="693" y="128"/>
                    <a:pt x="690" y="128"/>
                    <a:pt x="688" y="128"/>
                  </a:cubicBezTo>
                  <a:lnTo>
                    <a:pt x="646" y="128"/>
                  </a:lnTo>
                  <a:close/>
                  <a:moveTo>
                    <a:pt x="1020" y="128"/>
                  </a:moveTo>
                  <a:lnTo>
                    <a:pt x="1020" y="140"/>
                  </a:lnTo>
                  <a:cubicBezTo>
                    <a:pt x="1039" y="140"/>
                    <a:pt x="1058" y="139"/>
                    <a:pt x="1077" y="140"/>
                  </a:cubicBezTo>
                  <a:cubicBezTo>
                    <a:pt x="1079" y="140"/>
                    <a:pt x="1081" y="141"/>
                    <a:pt x="1084" y="141"/>
                  </a:cubicBezTo>
                  <a:cubicBezTo>
                    <a:pt x="1084" y="141"/>
                    <a:pt x="1085" y="136"/>
                    <a:pt x="1086" y="135"/>
                  </a:cubicBezTo>
                  <a:cubicBezTo>
                    <a:pt x="1092" y="122"/>
                    <a:pt x="1106" y="116"/>
                    <a:pt x="1120" y="114"/>
                  </a:cubicBezTo>
                  <a:cubicBezTo>
                    <a:pt x="1120" y="114"/>
                    <a:pt x="1120" y="114"/>
                    <a:pt x="1119" y="114"/>
                  </a:cubicBezTo>
                  <a:cubicBezTo>
                    <a:pt x="1101" y="103"/>
                    <a:pt x="1087" y="88"/>
                    <a:pt x="1087" y="65"/>
                  </a:cubicBezTo>
                  <a:cubicBezTo>
                    <a:pt x="1087" y="63"/>
                    <a:pt x="1088" y="62"/>
                    <a:pt x="1085" y="63"/>
                  </a:cubicBezTo>
                  <a:cubicBezTo>
                    <a:pt x="1082" y="64"/>
                    <a:pt x="1078" y="64"/>
                    <a:pt x="1074" y="64"/>
                  </a:cubicBezTo>
                  <a:lnTo>
                    <a:pt x="1020" y="64"/>
                  </a:lnTo>
                  <a:lnTo>
                    <a:pt x="1020" y="72"/>
                  </a:lnTo>
                  <a:cubicBezTo>
                    <a:pt x="1033" y="72"/>
                    <a:pt x="1061" y="72"/>
                    <a:pt x="1065" y="72"/>
                  </a:cubicBezTo>
                  <a:cubicBezTo>
                    <a:pt x="1076" y="73"/>
                    <a:pt x="1085" y="80"/>
                    <a:pt x="1086" y="91"/>
                  </a:cubicBezTo>
                  <a:cubicBezTo>
                    <a:pt x="1086" y="106"/>
                    <a:pt x="1088" y="125"/>
                    <a:pt x="1069" y="128"/>
                  </a:cubicBezTo>
                  <a:cubicBezTo>
                    <a:pt x="1066" y="128"/>
                    <a:pt x="1064" y="128"/>
                    <a:pt x="1061" y="128"/>
                  </a:cubicBezTo>
                  <a:lnTo>
                    <a:pt x="1020" y="128"/>
                  </a:lnTo>
                  <a:close/>
                  <a:moveTo>
                    <a:pt x="931" y="29"/>
                  </a:moveTo>
                  <a:cubicBezTo>
                    <a:pt x="931" y="15"/>
                    <a:pt x="943" y="8"/>
                    <a:pt x="955" y="8"/>
                  </a:cubicBezTo>
                  <a:cubicBezTo>
                    <a:pt x="995" y="8"/>
                    <a:pt x="1034" y="8"/>
                    <a:pt x="1074" y="8"/>
                  </a:cubicBezTo>
                  <a:cubicBezTo>
                    <a:pt x="1086" y="8"/>
                    <a:pt x="1098" y="13"/>
                    <a:pt x="1098" y="28"/>
                  </a:cubicBezTo>
                  <a:cubicBezTo>
                    <a:pt x="1098" y="35"/>
                    <a:pt x="1098" y="32"/>
                    <a:pt x="1102" y="28"/>
                  </a:cubicBezTo>
                  <a:cubicBezTo>
                    <a:pt x="1120" y="10"/>
                    <a:pt x="1148" y="5"/>
                    <a:pt x="1173" y="4"/>
                  </a:cubicBezTo>
                  <a:cubicBezTo>
                    <a:pt x="1203" y="3"/>
                    <a:pt x="1252" y="9"/>
                    <a:pt x="1265" y="41"/>
                  </a:cubicBezTo>
                  <a:cubicBezTo>
                    <a:pt x="1274" y="64"/>
                    <a:pt x="1255" y="80"/>
                    <a:pt x="1235" y="83"/>
                  </a:cubicBezTo>
                  <a:lnTo>
                    <a:pt x="1234" y="83"/>
                  </a:lnTo>
                  <a:cubicBezTo>
                    <a:pt x="1248" y="89"/>
                    <a:pt x="1261" y="98"/>
                    <a:pt x="1268" y="111"/>
                  </a:cubicBezTo>
                  <a:cubicBezTo>
                    <a:pt x="1268" y="83"/>
                    <a:pt x="1266" y="54"/>
                    <a:pt x="1269" y="26"/>
                  </a:cubicBezTo>
                  <a:cubicBezTo>
                    <a:pt x="1270" y="13"/>
                    <a:pt x="1281" y="8"/>
                    <a:pt x="1292" y="8"/>
                  </a:cubicBezTo>
                  <a:cubicBezTo>
                    <a:pt x="1307" y="8"/>
                    <a:pt x="1322" y="8"/>
                    <a:pt x="1337" y="8"/>
                  </a:cubicBezTo>
                  <a:cubicBezTo>
                    <a:pt x="1349" y="8"/>
                    <a:pt x="1359" y="15"/>
                    <a:pt x="1359" y="28"/>
                  </a:cubicBezTo>
                  <a:lnTo>
                    <a:pt x="1359" y="45"/>
                  </a:lnTo>
                  <a:cubicBezTo>
                    <a:pt x="1374" y="9"/>
                    <a:pt x="1421" y="3"/>
                    <a:pt x="1456" y="4"/>
                  </a:cubicBezTo>
                  <a:cubicBezTo>
                    <a:pt x="1482" y="6"/>
                    <a:pt x="1541" y="18"/>
                    <a:pt x="1535" y="56"/>
                  </a:cubicBezTo>
                  <a:cubicBezTo>
                    <a:pt x="1533" y="72"/>
                    <a:pt x="1518" y="80"/>
                    <a:pt x="1503" y="83"/>
                  </a:cubicBezTo>
                  <a:lnTo>
                    <a:pt x="1503" y="83"/>
                  </a:lnTo>
                  <a:lnTo>
                    <a:pt x="1504" y="83"/>
                  </a:lnTo>
                  <a:cubicBezTo>
                    <a:pt x="1531" y="97"/>
                    <a:pt x="1552" y="122"/>
                    <a:pt x="1541" y="154"/>
                  </a:cubicBezTo>
                  <a:cubicBezTo>
                    <a:pt x="1530" y="190"/>
                    <a:pt x="1484" y="200"/>
                    <a:pt x="1451" y="201"/>
                  </a:cubicBezTo>
                  <a:cubicBezTo>
                    <a:pt x="1419" y="202"/>
                    <a:pt x="1379" y="195"/>
                    <a:pt x="1359" y="167"/>
                  </a:cubicBezTo>
                  <a:lnTo>
                    <a:pt x="1359" y="167"/>
                  </a:lnTo>
                  <a:cubicBezTo>
                    <a:pt x="1359" y="174"/>
                    <a:pt x="1360" y="181"/>
                    <a:pt x="1356" y="187"/>
                  </a:cubicBezTo>
                  <a:cubicBezTo>
                    <a:pt x="1351" y="195"/>
                    <a:pt x="1343" y="197"/>
                    <a:pt x="1335" y="197"/>
                  </a:cubicBezTo>
                  <a:cubicBezTo>
                    <a:pt x="1321" y="197"/>
                    <a:pt x="1307" y="197"/>
                    <a:pt x="1293" y="197"/>
                  </a:cubicBezTo>
                  <a:cubicBezTo>
                    <a:pt x="1280" y="197"/>
                    <a:pt x="1268" y="191"/>
                    <a:pt x="1268" y="177"/>
                  </a:cubicBezTo>
                  <a:lnTo>
                    <a:pt x="1268" y="165"/>
                  </a:lnTo>
                  <a:lnTo>
                    <a:pt x="1268" y="165"/>
                  </a:lnTo>
                  <a:cubicBezTo>
                    <a:pt x="1250" y="193"/>
                    <a:pt x="1214" y="200"/>
                    <a:pt x="1183" y="201"/>
                  </a:cubicBezTo>
                  <a:cubicBezTo>
                    <a:pt x="1154" y="202"/>
                    <a:pt x="1122" y="197"/>
                    <a:pt x="1099" y="176"/>
                  </a:cubicBezTo>
                  <a:cubicBezTo>
                    <a:pt x="1099" y="176"/>
                    <a:pt x="1097" y="183"/>
                    <a:pt x="1097" y="185"/>
                  </a:cubicBezTo>
                  <a:cubicBezTo>
                    <a:pt x="1093" y="195"/>
                    <a:pt x="1083" y="197"/>
                    <a:pt x="1074" y="197"/>
                  </a:cubicBezTo>
                  <a:cubicBezTo>
                    <a:pt x="1034" y="197"/>
                    <a:pt x="995" y="197"/>
                    <a:pt x="955" y="197"/>
                  </a:cubicBezTo>
                  <a:cubicBezTo>
                    <a:pt x="943" y="197"/>
                    <a:pt x="931" y="191"/>
                    <a:pt x="931" y="177"/>
                  </a:cubicBezTo>
                  <a:cubicBezTo>
                    <a:pt x="931" y="128"/>
                    <a:pt x="931" y="78"/>
                    <a:pt x="931" y="29"/>
                  </a:cubicBezTo>
                  <a:close/>
                  <a:moveTo>
                    <a:pt x="1192" y="66"/>
                  </a:moveTo>
                  <a:cubicBezTo>
                    <a:pt x="1193" y="67"/>
                    <a:pt x="1192" y="66"/>
                    <a:pt x="1191" y="65"/>
                  </a:cubicBezTo>
                  <a:cubicBezTo>
                    <a:pt x="1186" y="59"/>
                    <a:pt x="1180" y="55"/>
                    <a:pt x="1172" y="57"/>
                  </a:cubicBezTo>
                  <a:cubicBezTo>
                    <a:pt x="1171" y="58"/>
                    <a:pt x="1179" y="61"/>
                    <a:pt x="1180" y="62"/>
                  </a:cubicBezTo>
                  <a:cubicBezTo>
                    <a:pt x="1183" y="63"/>
                    <a:pt x="1188" y="66"/>
                    <a:pt x="1192" y="66"/>
                  </a:cubicBezTo>
                  <a:close/>
                  <a:moveTo>
                    <a:pt x="1163" y="132"/>
                  </a:moveTo>
                  <a:cubicBezTo>
                    <a:pt x="1163" y="132"/>
                    <a:pt x="1163" y="133"/>
                    <a:pt x="1163" y="133"/>
                  </a:cubicBezTo>
                  <a:cubicBezTo>
                    <a:pt x="1170" y="141"/>
                    <a:pt x="1177" y="150"/>
                    <a:pt x="1189" y="145"/>
                  </a:cubicBezTo>
                  <a:cubicBezTo>
                    <a:pt x="1190" y="144"/>
                    <a:pt x="1186" y="142"/>
                    <a:pt x="1185" y="142"/>
                  </a:cubicBezTo>
                  <a:cubicBezTo>
                    <a:pt x="1178" y="138"/>
                    <a:pt x="1170" y="135"/>
                    <a:pt x="1163" y="132"/>
                  </a:cubicBezTo>
                  <a:close/>
                  <a:moveTo>
                    <a:pt x="1359" y="84"/>
                  </a:moveTo>
                  <a:cubicBezTo>
                    <a:pt x="1358" y="98"/>
                    <a:pt x="1358" y="113"/>
                    <a:pt x="1359" y="128"/>
                  </a:cubicBezTo>
                  <a:cubicBezTo>
                    <a:pt x="1359" y="128"/>
                    <a:pt x="1360" y="126"/>
                    <a:pt x="1361" y="125"/>
                  </a:cubicBezTo>
                  <a:cubicBezTo>
                    <a:pt x="1368" y="118"/>
                    <a:pt x="1378" y="115"/>
                    <a:pt x="1388" y="114"/>
                  </a:cubicBezTo>
                  <a:cubicBezTo>
                    <a:pt x="1388" y="114"/>
                    <a:pt x="1388" y="114"/>
                    <a:pt x="1388" y="114"/>
                  </a:cubicBezTo>
                  <a:cubicBezTo>
                    <a:pt x="1376" y="107"/>
                    <a:pt x="1365" y="98"/>
                    <a:pt x="1359" y="85"/>
                  </a:cubicBezTo>
                  <a:cubicBezTo>
                    <a:pt x="1359" y="85"/>
                    <a:pt x="1359" y="83"/>
                    <a:pt x="1359" y="84"/>
                  </a:cubicBezTo>
                  <a:close/>
                  <a:moveTo>
                    <a:pt x="1460" y="66"/>
                  </a:moveTo>
                  <a:cubicBezTo>
                    <a:pt x="1461" y="67"/>
                    <a:pt x="1460" y="66"/>
                    <a:pt x="1459" y="65"/>
                  </a:cubicBezTo>
                  <a:cubicBezTo>
                    <a:pt x="1454" y="59"/>
                    <a:pt x="1448" y="55"/>
                    <a:pt x="1440" y="57"/>
                  </a:cubicBezTo>
                  <a:cubicBezTo>
                    <a:pt x="1440" y="57"/>
                    <a:pt x="1439" y="57"/>
                    <a:pt x="1439" y="57"/>
                  </a:cubicBezTo>
                  <a:cubicBezTo>
                    <a:pt x="1441" y="60"/>
                    <a:pt x="1457" y="66"/>
                    <a:pt x="1460" y="66"/>
                  </a:cubicBezTo>
                  <a:close/>
                  <a:moveTo>
                    <a:pt x="1431" y="132"/>
                  </a:moveTo>
                  <a:cubicBezTo>
                    <a:pt x="1431" y="132"/>
                    <a:pt x="1432" y="134"/>
                    <a:pt x="1433" y="136"/>
                  </a:cubicBezTo>
                  <a:cubicBezTo>
                    <a:pt x="1439" y="143"/>
                    <a:pt x="1447" y="150"/>
                    <a:pt x="1457" y="145"/>
                  </a:cubicBezTo>
                  <a:cubicBezTo>
                    <a:pt x="1458" y="144"/>
                    <a:pt x="1454" y="142"/>
                    <a:pt x="1453" y="142"/>
                  </a:cubicBezTo>
                  <a:cubicBezTo>
                    <a:pt x="1446" y="138"/>
                    <a:pt x="1438" y="135"/>
                    <a:pt x="1431" y="13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  <a:effectLst>
              <a:outerShdw blurRad="127000" dist="165100" dir="36000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2" name="Freeform 123"/>
            <p:cNvSpPr>
              <a:spLocks noEditPoints="1"/>
            </p:cNvSpPr>
            <p:nvPr/>
          </p:nvSpPr>
          <p:spPr bwMode="auto">
            <a:xfrm>
              <a:off x="2566988" y="4868863"/>
              <a:ext cx="4748213" cy="525463"/>
            </a:xfrm>
            <a:custGeom>
              <a:avLst/>
              <a:gdLst/>
              <a:ahLst/>
              <a:cxnLst>
                <a:cxn ang="0">
                  <a:pos x="66" y="2"/>
                </a:cxn>
                <a:cxn ang="0">
                  <a:pos x="172" y="155"/>
                </a:cxn>
                <a:cxn ang="0">
                  <a:pos x="124" y="163"/>
                </a:cxn>
                <a:cxn ang="0">
                  <a:pos x="63" y="99"/>
                </a:cxn>
                <a:cxn ang="0">
                  <a:pos x="48" y="163"/>
                </a:cxn>
                <a:cxn ang="0">
                  <a:pos x="0" y="13"/>
                </a:cxn>
                <a:cxn ang="0">
                  <a:pos x="66" y="25"/>
                </a:cxn>
                <a:cxn ang="0">
                  <a:pos x="249" y="94"/>
                </a:cxn>
                <a:cxn ang="0">
                  <a:pos x="328" y="142"/>
                </a:cxn>
                <a:cxn ang="0">
                  <a:pos x="200" y="163"/>
                </a:cxn>
                <a:cxn ang="0">
                  <a:pos x="200" y="4"/>
                </a:cxn>
                <a:cxn ang="0">
                  <a:pos x="328" y="24"/>
                </a:cxn>
                <a:cxn ang="0">
                  <a:pos x="249" y="69"/>
                </a:cxn>
                <a:cxn ang="0">
                  <a:pos x="315" y="89"/>
                </a:cxn>
                <a:cxn ang="0">
                  <a:pos x="473" y="99"/>
                </a:cxn>
                <a:cxn ang="0">
                  <a:pos x="438" y="81"/>
                </a:cxn>
                <a:cxn ang="0">
                  <a:pos x="527" y="82"/>
                </a:cxn>
                <a:cxn ang="0">
                  <a:pos x="448" y="167"/>
                </a:cxn>
                <a:cxn ang="0">
                  <a:pos x="447" y="0"/>
                </a:cxn>
                <a:cxn ang="0">
                  <a:pos x="476" y="38"/>
                </a:cxn>
                <a:cxn ang="0">
                  <a:pos x="451" y="140"/>
                </a:cxn>
                <a:cxn ang="0">
                  <a:pos x="616" y="94"/>
                </a:cxn>
                <a:cxn ang="0">
                  <a:pos x="694" y="142"/>
                </a:cxn>
                <a:cxn ang="0">
                  <a:pos x="567" y="163"/>
                </a:cxn>
                <a:cxn ang="0">
                  <a:pos x="567" y="4"/>
                </a:cxn>
                <a:cxn ang="0">
                  <a:pos x="694" y="24"/>
                </a:cxn>
                <a:cxn ang="0">
                  <a:pos x="616" y="69"/>
                </a:cxn>
                <a:cxn ang="0">
                  <a:pos x="682" y="89"/>
                </a:cxn>
                <a:cxn ang="0">
                  <a:pos x="854" y="95"/>
                </a:cxn>
                <a:cxn ang="0">
                  <a:pos x="890" y="4"/>
                </a:cxn>
                <a:cxn ang="0">
                  <a:pos x="890" y="163"/>
                </a:cxn>
                <a:cxn ang="0">
                  <a:pos x="764" y="64"/>
                </a:cxn>
                <a:cxn ang="0">
                  <a:pos x="728" y="163"/>
                </a:cxn>
                <a:cxn ang="0">
                  <a:pos x="728" y="4"/>
                </a:cxn>
                <a:cxn ang="0">
                  <a:pos x="854" y="95"/>
                </a:cxn>
                <a:cxn ang="0">
                  <a:pos x="1059" y="136"/>
                </a:cxn>
                <a:cxn ang="0">
                  <a:pos x="1059" y="163"/>
                </a:cxn>
                <a:cxn ang="0">
                  <a:pos x="931" y="11"/>
                </a:cxn>
                <a:cxn ang="0">
                  <a:pos x="1068" y="9"/>
                </a:cxn>
                <a:cxn ang="0">
                  <a:pos x="990" y="30"/>
                </a:cxn>
                <a:cxn ang="0">
                  <a:pos x="1055" y="73"/>
                </a:cxn>
                <a:cxn ang="0">
                  <a:pos x="990" y="94"/>
                </a:cxn>
                <a:cxn ang="0">
                  <a:pos x="1162" y="0"/>
                </a:cxn>
                <a:cxn ang="0">
                  <a:pos x="1188" y="36"/>
                </a:cxn>
                <a:cxn ang="0">
                  <a:pos x="1187" y="67"/>
                </a:cxn>
                <a:cxn ang="0">
                  <a:pos x="1084" y="127"/>
                </a:cxn>
                <a:cxn ang="0">
                  <a:pos x="1168" y="142"/>
                </a:cxn>
                <a:cxn ang="0">
                  <a:pos x="1132" y="91"/>
                </a:cxn>
                <a:cxn ang="0">
                  <a:pos x="1278" y="163"/>
                </a:cxn>
                <a:cxn ang="0">
                  <a:pos x="1277" y="4"/>
                </a:cxn>
                <a:cxn ang="0">
                  <a:pos x="1328" y="157"/>
                </a:cxn>
                <a:cxn ang="0">
                  <a:pos x="1431" y="0"/>
                </a:cxn>
                <a:cxn ang="0">
                  <a:pos x="1456" y="36"/>
                </a:cxn>
                <a:cxn ang="0">
                  <a:pos x="1455" y="67"/>
                </a:cxn>
                <a:cxn ang="0">
                  <a:pos x="1352" y="127"/>
                </a:cxn>
                <a:cxn ang="0">
                  <a:pos x="1436" y="142"/>
                </a:cxn>
                <a:cxn ang="0">
                  <a:pos x="1400" y="91"/>
                </a:cxn>
              </a:cxnLst>
              <a:rect l="0" t="0" r="r" b="b"/>
              <a:pathLst>
                <a:path w="1513" h="167">
                  <a:moveTo>
                    <a:pt x="0" y="13"/>
                  </a:moveTo>
                  <a:cubicBezTo>
                    <a:pt x="0" y="8"/>
                    <a:pt x="2" y="7"/>
                    <a:pt x="7" y="6"/>
                  </a:cubicBezTo>
                  <a:cubicBezTo>
                    <a:pt x="16" y="4"/>
                    <a:pt x="46" y="2"/>
                    <a:pt x="66" y="2"/>
                  </a:cubicBezTo>
                  <a:cubicBezTo>
                    <a:pt x="87" y="2"/>
                    <a:pt x="161" y="2"/>
                    <a:pt x="161" y="49"/>
                  </a:cubicBezTo>
                  <a:cubicBezTo>
                    <a:pt x="161" y="72"/>
                    <a:pt x="138" y="84"/>
                    <a:pt x="115" y="91"/>
                  </a:cubicBezTo>
                  <a:lnTo>
                    <a:pt x="172" y="155"/>
                  </a:lnTo>
                  <a:cubicBezTo>
                    <a:pt x="174" y="157"/>
                    <a:pt x="175" y="158"/>
                    <a:pt x="175" y="159"/>
                  </a:cubicBezTo>
                  <a:cubicBezTo>
                    <a:pt x="175" y="162"/>
                    <a:pt x="172" y="163"/>
                    <a:pt x="168" y="163"/>
                  </a:cubicBezTo>
                  <a:lnTo>
                    <a:pt x="124" y="163"/>
                  </a:lnTo>
                  <a:cubicBezTo>
                    <a:pt x="116" y="163"/>
                    <a:pt x="114" y="162"/>
                    <a:pt x="110" y="158"/>
                  </a:cubicBezTo>
                  <a:lnTo>
                    <a:pt x="69" y="103"/>
                  </a:lnTo>
                  <a:cubicBezTo>
                    <a:pt x="68" y="102"/>
                    <a:pt x="66" y="99"/>
                    <a:pt x="63" y="99"/>
                  </a:cubicBezTo>
                  <a:cubicBezTo>
                    <a:pt x="58" y="99"/>
                    <a:pt x="58" y="103"/>
                    <a:pt x="58" y="104"/>
                  </a:cubicBezTo>
                  <a:lnTo>
                    <a:pt x="58" y="157"/>
                  </a:lnTo>
                  <a:cubicBezTo>
                    <a:pt x="57" y="162"/>
                    <a:pt x="55" y="163"/>
                    <a:pt x="48" y="163"/>
                  </a:cubicBezTo>
                  <a:lnTo>
                    <a:pt x="8" y="163"/>
                  </a:lnTo>
                  <a:cubicBezTo>
                    <a:pt x="3" y="163"/>
                    <a:pt x="0" y="162"/>
                    <a:pt x="0" y="158"/>
                  </a:cubicBezTo>
                  <a:lnTo>
                    <a:pt x="0" y="13"/>
                  </a:lnTo>
                  <a:close/>
                  <a:moveTo>
                    <a:pt x="58" y="82"/>
                  </a:moveTo>
                  <a:cubicBezTo>
                    <a:pt x="70" y="82"/>
                    <a:pt x="104" y="83"/>
                    <a:pt x="104" y="54"/>
                  </a:cubicBezTo>
                  <a:cubicBezTo>
                    <a:pt x="104" y="26"/>
                    <a:pt x="81" y="25"/>
                    <a:pt x="66" y="25"/>
                  </a:cubicBezTo>
                  <a:cubicBezTo>
                    <a:pt x="64" y="25"/>
                    <a:pt x="62" y="25"/>
                    <a:pt x="58" y="25"/>
                  </a:cubicBezTo>
                  <a:lnTo>
                    <a:pt x="58" y="82"/>
                  </a:lnTo>
                  <a:close/>
                  <a:moveTo>
                    <a:pt x="249" y="94"/>
                  </a:moveTo>
                  <a:lnTo>
                    <a:pt x="249" y="136"/>
                  </a:lnTo>
                  <a:lnTo>
                    <a:pt x="319" y="136"/>
                  </a:lnTo>
                  <a:cubicBezTo>
                    <a:pt x="324" y="136"/>
                    <a:pt x="328" y="137"/>
                    <a:pt x="328" y="142"/>
                  </a:cubicBezTo>
                  <a:lnTo>
                    <a:pt x="328" y="157"/>
                  </a:lnTo>
                  <a:cubicBezTo>
                    <a:pt x="328" y="162"/>
                    <a:pt x="326" y="163"/>
                    <a:pt x="318" y="163"/>
                  </a:cubicBezTo>
                  <a:lnTo>
                    <a:pt x="200" y="163"/>
                  </a:lnTo>
                  <a:cubicBezTo>
                    <a:pt x="194" y="163"/>
                    <a:pt x="190" y="163"/>
                    <a:pt x="190" y="158"/>
                  </a:cubicBezTo>
                  <a:lnTo>
                    <a:pt x="190" y="11"/>
                  </a:lnTo>
                  <a:cubicBezTo>
                    <a:pt x="191" y="6"/>
                    <a:pt x="193" y="4"/>
                    <a:pt x="200" y="4"/>
                  </a:cubicBezTo>
                  <a:lnTo>
                    <a:pt x="318" y="4"/>
                  </a:lnTo>
                  <a:cubicBezTo>
                    <a:pt x="324" y="4"/>
                    <a:pt x="328" y="4"/>
                    <a:pt x="328" y="9"/>
                  </a:cubicBezTo>
                  <a:lnTo>
                    <a:pt x="328" y="24"/>
                  </a:lnTo>
                  <a:cubicBezTo>
                    <a:pt x="328" y="29"/>
                    <a:pt x="324" y="30"/>
                    <a:pt x="318" y="30"/>
                  </a:cubicBezTo>
                  <a:lnTo>
                    <a:pt x="249" y="30"/>
                  </a:lnTo>
                  <a:lnTo>
                    <a:pt x="249" y="69"/>
                  </a:lnTo>
                  <a:lnTo>
                    <a:pt x="306" y="69"/>
                  </a:lnTo>
                  <a:cubicBezTo>
                    <a:pt x="311" y="69"/>
                    <a:pt x="315" y="69"/>
                    <a:pt x="315" y="73"/>
                  </a:cubicBezTo>
                  <a:lnTo>
                    <a:pt x="315" y="89"/>
                  </a:lnTo>
                  <a:cubicBezTo>
                    <a:pt x="315" y="93"/>
                    <a:pt x="312" y="94"/>
                    <a:pt x="306" y="94"/>
                  </a:cubicBezTo>
                  <a:lnTo>
                    <a:pt x="249" y="94"/>
                  </a:lnTo>
                  <a:close/>
                  <a:moveTo>
                    <a:pt x="473" y="99"/>
                  </a:moveTo>
                  <a:lnTo>
                    <a:pt x="447" y="99"/>
                  </a:lnTo>
                  <a:cubicBezTo>
                    <a:pt x="441" y="99"/>
                    <a:pt x="438" y="99"/>
                    <a:pt x="438" y="94"/>
                  </a:cubicBezTo>
                  <a:lnTo>
                    <a:pt x="438" y="81"/>
                  </a:lnTo>
                  <a:cubicBezTo>
                    <a:pt x="438" y="76"/>
                    <a:pt x="441" y="76"/>
                    <a:pt x="446" y="76"/>
                  </a:cubicBezTo>
                  <a:lnTo>
                    <a:pt x="519" y="76"/>
                  </a:lnTo>
                  <a:cubicBezTo>
                    <a:pt x="527" y="76"/>
                    <a:pt x="527" y="78"/>
                    <a:pt x="527" y="82"/>
                  </a:cubicBezTo>
                  <a:lnTo>
                    <a:pt x="527" y="135"/>
                  </a:lnTo>
                  <a:cubicBezTo>
                    <a:pt x="527" y="143"/>
                    <a:pt x="526" y="146"/>
                    <a:pt x="520" y="150"/>
                  </a:cubicBezTo>
                  <a:cubicBezTo>
                    <a:pt x="513" y="155"/>
                    <a:pt x="492" y="167"/>
                    <a:pt x="448" y="167"/>
                  </a:cubicBezTo>
                  <a:cubicBezTo>
                    <a:pt x="429" y="167"/>
                    <a:pt x="414" y="165"/>
                    <a:pt x="402" y="162"/>
                  </a:cubicBezTo>
                  <a:cubicBezTo>
                    <a:pt x="354" y="149"/>
                    <a:pt x="338" y="116"/>
                    <a:pt x="338" y="84"/>
                  </a:cubicBezTo>
                  <a:cubicBezTo>
                    <a:pt x="338" y="37"/>
                    <a:pt x="377" y="0"/>
                    <a:pt x="447" y="0"/>
                  </a:cubicBezTo>
                  <a:cubicBezTo>
                    <a:pt x="505" y="0"/>
                    <a:pt x="528" y="23"/>
                    <a:pt x="528" y="35"/>
                  </a:cubicBezTo>
                  <a:cubicBezTo>
                    <a:pt x="528" y="44"/>
                    <a:pt x="516" y="51"/>
                    <a:pt x="502" y="51"/>
                  </a:cubicBezTo>
                  <a:cubicBezTo>
                    <a:pt x="487" y="51"/>
                    <a:pt x="482" y="44"/>
                    <a:pt x="476" y="38"/>
                  </a:cubicBezTo>
                  <a:cubicBezTo>
                    <a:pt x="469" y="31"/>
                    <a:pt x="462" y="24"/>
                    <a:pt x="445" y="24"/>
                  </a:cubicBezTo>
                  <a:cubicBezTo>
                    <a:pt x="409" y="24"/>
                    <a:pt x="401" y="56"/>
                    <a:pt x="401" y="80"/>
                  </a:cubicBezTo>
                  <a:cubicBezTo>
                    <a:pt x="401" y="115"/>
                    <a:pt x="417" y="140"/>
                    <a:pt x="451" y="140"/>
                  </a:cubicBezTo>
                  <a:cubicBezTo>
                    <a:pt x="472" y="140"/>
                    <a:pt x="473" y="131"/>
                    <a:pt x="473" y="123"/>
                  </a:cubicBezTo>
                  <a:lnTo>
                    <a:pt x="473" y="99"/>
                  </a:lnTo>
                  <a:close/>
                  <a:moveTo>
                    <a:pt x="616" y="94"/>
                  </a:moveTo>
                  <a:lnTo>
                    <a:pt x="616" y="136"/>
                  </a:lnTo>
                  <a:lnTo>
                    <a:pt x="686" y="136"/>
                  </a:lnTo>
                  <a:cubicBezTo>
                    <a:pt x="691" y="136"/>
                    <a:pt x="694" y="137"/>
                    <a:pt x="694" y="142"/>
                  </a:cubicBezTo>
                  <a:lnTo>
                    <a:pt x="694" y="157"/>
                  </a:lnTo>
                  <a:cubicBezTo>
                    <a:pt x="694" y="162"/>
                    <a:pt x="692" y="163"/>
                    <a:pt x="685" y="163"/>
                  </a:cubicBezTo>
                  <a:lnTo>
                    <a:pt x="567" y="163"/>
                  </a:lnTo>
                  <a:cubicBezTo>
                    <a:pt x="561" y="163"/>
                    <a:pt x="557" y="163"/>
                    <a:pt x="557" y="158"/>
                  </a:cubicBezTo>
                  <a:lnTo>
                    <a:pt x="557" y="11"/>
                  </a:lnTo>
                  <a:cubicBezTo>
                    <a:pt x="558" y="6"/>
                    <a:pt x="559" y="4"/>
                    <a:pt x="567" y="4"/>
                  </a:cubicBezTo>
                  <a:lnTo>
                    <a:pt x="685" y="4"/>
                  </a:lnTo>
                  <a:cubicBezTo>
                    <a:pt x="691" y="4"/>
                    <a:pt x="694" y="4"/>
                    <a:pt x="694" y="9"/>
                  </a:cubicBezTo>
                  <a:lnTo>
                    <a:pt x="694" y="24"/>
                  </a:lnTo>
                  <a:cubicBezTo>
                    <a:pt x="694" y="29"/>
                    <a:pt x="691" y="30"/>
                    <a:pt x="685" y="30"/>
                  </a:cubicBezTo>
                  <a:lnTo>
                    <a:pt x="616" y="30"/>
                  </a:lnTo>
                  <a:lnTo>
                    <a:pt x="616" y="69"/>
                  </a:lnTo>
                  <a:lnTo>
                    <a:pt x="673" y="69"/>
                  </a:lnTo>
                  <a:cubicBezTo>
                    <a:pt x="678" y="69"/>
                    <a:pt x="682" y="69"/>
                    <a:pt x="682" y="73"/>
                  </a:cubicBezTo>
                  <a:lnTo>
                    <a:pt x="682" y="89"/>
                  </a:lnTo>
                  <a:cubicBezTo>
                    <a:pt x="682" y="93"/>
                    <a:pt x="679" y="94"/>
                    <a:pt x="673" y="94"/>
                  </a:cubicBezTo>
                  <a:lnTo>
                    <a:pt x="616" y="94"/>
                  </a:lnTo>
                  <a:close/>
                  <a:moveTo>
                    <a:pt x="854" y="95"/>
                  </a:moveTo>
                  <a:lnTo>
                    <a:pt x="854" y="9"/>
                  </a:lnTo>
                  <a:cubicBezTo>
                    <a:pt x="854" y="5"/>
                    <a:pt x="857" y="4"/>
                    <a:pt x="862" y="4"/>
                  </a:cubicBezTo>
                  <a:lnTo>
                    <a:pt x="890" y="4"/>
                  </a:lnTo>
                  <a:cubicBezTo>
                    <a:pt x="897" y="4"/>
                    <a:pt x="898" y="6"/>
                    <a:pt x="898" y="10"/>
                  </a:cubicBezTo>
                  <a:lnTo>
                    <a:pt x="898" y="158"/>
                  </a:lnTo>
                  <a:cubicBezTo>
                    <a:pt x="898" y="161"/>
                    <a:pt x="897" y="163"/>
                    <a:pt x="890" y="163"/>
                  </a:cubicBezTo>
                  <a:lnTo>
                    <a:pt x="868" y="163"/>
                  </a:lnTo>
                  <a:cubicBezTo>
                    <a:pt x="860" y="163"/>
                    <a:pt x="859" y="162"/>
                    <a:pt x="854" y="158"/>
                  </a:cubicBezTo>
                  <a:lnTo>
                    <a:pt x="764" y="64"/>
                  </a:lnTo>
                  <a:lnTo>
                    <a:pt x="764" y="157"/>
                  </a:lnTo>
                  <a:cubicBezTo>
                    <a:pt x="764" y="161"/>
                    <a:pt x="762" y="163"/>
                    <a:pt x="755" y="163"/>
                  </a:cubicBezTo>
                  <a:lnTo>
                    <a:pt x="728" y="163"/>
                  </a:lnTo>
                  <a:cubicBezTo>
                    <a:pt x="721" y="163"/>
                    <a:pt x="719" y="162"/>
                    <a:pt x="719" y="158"/>
                  </a:cubicBezTo>
                  <a:lnTo>
                    <a:pt x="719" y="10"/>
                  </a:lnTo>
                  <a:cubicBezTo>
                    <a:pt x="719" y="5"/>
                    <a:pt x="723" y="4"/>
                    <a:pt x="728" y="4"/>
                  </a:cubicBezTo>
                  <a:lnTo>
                    <a:pt x="760" y="4"/>
                  </a:lnTo>
                  <a:cubicBezTo>
                    <a:pt x="767" y="4"/>
                    <a:pt x="769" y="5"/>
                    <a:pt x="773" y="9"/>
                  </a:cubicBezTo>
                  <a:lnTo>
                    <a:pt x="854" y="95"/>
                  </a:lnTo>
                  <a:close/>
                  <a:moveTo>
                    <a:pt x="990" y="94"/>
                  </a:moveTo>
                  <a:lnTo>
                    <a:pt x="990" y="136"/>
                  </a:lnTo>
                  <a:lnTo>
                    <a:pt x="1059" y="136"/>
                  </a:lnTo>
                  <a:cubicBezTo>
                    <a:pt x="1065" y="136"/>
                    <a:pt x="1068" y="137"/>
                    <a:pt x="1068" y="142"/>
                  </a:cubicBezTo>
                  <a:lnTo>
                    <a:pt x="1068" y="157"/>
                  </a:lnTo>
                  <a:cubicBezTo>
                    <a:pt x="1068" y="162"/>
                    <a:pt x="1066" y="163"/>
                    <a:pt x="1059" y="163"/>
                  </a:cubicBezTo>
                  <a:lnTo>
                    <a:pt x="940" y="163"/>
                  </a:lnTo>
                  <a:cubicBezTo>
                    <a:pt x="935" y="163"/>
                    <a:pt x="931" y="163"/>
                    <a:pt x="931" y="158"/>
                  </a:cubicBezTo>
                  <a:lnTo>
                    <a:pt x="931" y="11"/>
                  </a:lnTo>
                  <a:cubicBezTo>
                    <a:pt x="931" y="6"/>
                    <a:pt x="933" y="4"/>
                    <a:pt x="941" y="4"/>
                  </a:cubicBezTo>
                  <a:lnTo>
                    <a:pt x="1059" y="4"/>
                  </a:lnTo>
                  <a:cubicBezTo>
                    <a:pt x="1064" y="4"/>
                    <a:pt x="1068" y="4"/>
                    <a:pt x="1068" y="9"/>
                  </a:cubicBezTo>
                  <a:lnTo>
                    <a:pt x="1068" y="24"/>
                  </a:lnTo>
                  <a:cubicBezTo>
                    <a:pt x="1068" y="29"/>
                    <a:pt x="1065" y="30"/>
                    <a:pt x="1059" y="30"/>
                  </a:cubicBezTo>
                  <a:lnTo>
                    <a:pt x="990" y="30"/>
                  </a:lnTo>
                  <a:lnTo>
                    <a:pt x="990" y="69"/>
                  </a:lnTo>
                  <a:lnTo>
                    <a:pt x="1047" y="69"/>
                  </a:lnTo>
                  <a:cubicBezTo>
                    <a:pt x="1052" y="69"/>
                    <a:pt x="1056" y="69"/>
                    <a:pt x="1055" y="73"/>
                  </a:cubicBezTo>
                  <a:lnTo>
                    <a:pt x="1055" y="89"/>
                  </a:lnTo>
                  <a:cubicBezTo>
                    <a:pt x="1055" y="93"/>
                    <a:pt x="1053" y="94"/>
                    <a:pt x="1046" y="94"/>
                  </a:cubicBezTo>
                  <a:lnTo>
                    <a:pt x="990" y="94"/>
                  </a:lnTo>
                  <a:close/>
                  <a:moveTo>
                    <a:pt x="1132" y="91"/>
                  </a:moveTo>
                  <a:cubicBezTo>
                    <a:pt x="1119" y="86"/>
                    <a:pt x="1087" y="73"/>
                    <a:pt x="1087" y="46"/>
                  </a:cubicBezTo>
                  <a:cubicBezTo>
                    <a:pt x="1087" y="16"/>
                    <a:pt x="1120" y="0"/>
                    <a:pt x="1162" y="0"/>
                  </a:cubicBezTo>
                  <a:cubicBezTo>
                    <a:pt x="1215" y="0"/>
                    <a:pt x="1237" y="20"/>
                    <a:pt x="1237" y="33"/>
                  </a:cubicBezTo>
                  <a:cubicBezTo>
                    <a:pt x="1237" y="42"/>
                    <a:pt x="1227" y="49"/>
                    <a:pt x="1213" y="49"/>
                  </a:cubicBezTo>
                  <a:cubicBezTo>
                    <a:pt x="1198" y="49"/>
                    <a:pt x="1194" y="43"/>
                    <a:pt x="1188" y="36"/>
                  </a:cubicBezTo>
                  <a:cubicBezTo>
                    <a:pt x="1184" y="32"/>
                    <a:pt x="1176" y="22"/>
                    <a:pt x="1161" y="22"/>
                  </a:cubicBezTo>
                  <a:cubicBezTo>
                    <a:pt x="1149" y="22"/>
                    <a:pt x="1140" y="29"/>
                    <a:pt x="1140" y="38"/>
                  </a:cubicBezTo>
                  <a:cubicBezTo>
                    <a:pt x="1140" y="51"/>
                    <a:pt x="1152" y="55"/>
                    <a:pt x="1187" y="67"/>
                  </a:cubicBezTo>
                  <a:cubicBezTo>
                    <a:pt x="1212" y="76"/>
                    <a:pt x="1245" y="88"/>
                    <a:pt x="1245" y="119"/>
                  </a:cubicBezTo>
                  <a:cubicBezTo>
                    <a:pt x="1245" y="153"/>
                    <a:pt x="1205" y="167"/>
                    <a:pt x="1164" y="167"/>
                  </a:cubicBezTo>
                  <a:cubicBezTo>
                    <a:pt x="1107" y="167"/>
                    <a:pt x="1084" y="142"/>
                    <a:pt x="1084" y="127"/>
                  </a:cubicBezTo>
                  <a:cubicBezTo>
                    <a:pt x="1084" y="115"/>
                    <a:pt x="1099" y="110"/>
                    <a:pt x="1109" y="110"/>
                  </a:cubicBezTo>
                  <a:cubicBezTo>
                    <a:pt x="1126" y="110"/>
                    <a:pt x="1133" y="119"/>
                    <a:pt x="1139" y="127"/>
                  </a:cubicBezTo>
                  <a:cubicBezTo>
                    <a:pt x="1143" y="133"/>
                    <a:pt x="1151" y="142"/>
                    <a:pt x="1168" y="142"/>
                  </a:cubicBezTo>
                  <a:cubicBezTo>
                    <a:pt x="1179" y="142"/>
                    <a:pt x="1190" y="137"/>
                    <a:pt x="1190" y="126"/>
                  </a:cubicBezTo>
                  <a:cubicBezTo>
                    <a:pt x="1190" y="113"/>
                    <a:pt x="1177" y="108"/>
                    <a:pt x="1151" y="98"/>
                  </a:cubicBezTo>
                  <a:lnTo>
                    <a:pt x="1132" y="91"/>
                  </a:lnTo>
                  <a:close/>
                  <a:moveTo>
                    <a:pt x="1328" y="157"/>
                  </a:moveTo>
                  <a:cubicBezTo>
                    <a:pt x="1328" y="161"/>
                    <a:pt x="1326" y="163"/>
                    <a:pt x="1320" y="163"/>
                  </a:cubicBezTo>
                  <a:lnTo>
                    <a:pt x="1278" y="163"/>
                  </a:lnTo>
                  <a:cubicBezTo>
                    <a:pt x="1271" y="163"/>
                    <a:pt x="1269" y="162"/>
                    <a:pt x="1269" y="157"/>
                  </a:cubicBezTo>
                  <a:lnTo>
                    <a:pt x="1269" y="9"/>
                  </a:lnTo>
                  <a:cubicBezTo>
                    <a:pt x="1269" y="6"/>
                    <a:pt x="1270" y="4"/>
                    <a:pt x="1277" y="4"/>
                  </a:cubicBezTo>
                  <a:lnTo>
                    <a:pt x="1321" y="4"/>
                  </a:lnTo>
                  <a:cubicBezTo>
                    <a:pt x="1327" y="4"/>
                    <a:pt x="1328" y="6"/>
                    <a:pt x="1328" y="9"/>
                  </a:cubicBezTo>
                  <a:lnTo>
                    <a:pt x="1328" y="157"/>
                  </a:lnTo>
                  <a:close/>
                  <a:moveTo>
                    <a:pt x="1400" y="91"/>
                  </a:moveTo>
                  <a:cubicBezTo>
                    <a:pt x="1388" y="86"/>
                    <a:pt x="1355" y="73"/>
                    <a:pt x="1355" y="46"/>
                  </a:cubicBezTo>
                  <a:cubicBezTo>
                    <a:pt x="1355" y="16"/>
                    <a:pt x="1388" y="0"/>
                    <a:pt x="1431" y="0"/>
                  </a:cubicBezTo>
                  <a:cubicBezTo>
                    <a:pt x="1483" y="0"/>
                    <a:pt x="1505" y="20"/>
                    <a:pt x="1505" y="33"/>
                  </a:cubicBezTo>
                  <a:cubicBezTo>
                    <a:pt x="1505" y="42"/>
                    <a:pt x="1495" y="49"/>
                    <a:pt x="1481" y="49"/>
                  </a:cubicBezTo>
                  <a:cubicBezTo>
                    <a:pt x="1466" y="49"/>
                    <a:pt x="1462" y="43"/>
                    <a:pt x="1456" y="36"/>
                  </a:cubicBezTo>
                  <a:cubicBezTo>
                    <a:pt x="1452" y="32"/>
                    <a:pt x="1444" y="22"/>
                    <a:pt x="1429" y="22"/>
                  </a:cubicBezTo>
                  <a:cubicBezTo>
                    <a:pt x="1417" y="22"/>
                    <a:pt x="1408" y="29"/>
                    <a:pt x="1408" y="38"/>
                  </a:cubicBezTo>
                  <a:cubicBezTo>
                    <a:pt x="1408" y="51"/>
                    <a:pt x="1420" y="55"/>
                    <a:pt x="1455" y="67"/>
                  </a:cubicBezTo>
                  <a:cubicBezTo>
                    <a:pt x="1480" y="76"/>
                    <a:pt x="1513" y="88"/>
                    <a:pt x="1513" y="119"/>
                  </a:cubicBezTo>
                  <a:cubicBezTo>
                    <a:pt x="1513" y="153"/>
                    <a:pt x="1473" y="167"/>
                    <a:pt x="1432" y="167"/>
                  </a:cubicBezTo>
                  <a:cubicBezTo>
                    <a:pt x="1375" y="167"/>
                    <a:pt x="1352" y="142"/>
                    <a:pt x="1352" y="127"/>
                  </a:cubicBezTo>
                  <a:cubicBezTo>
                    <a:pt x="1352" y="115"/>
                    <a:pt x="1367" y="110"/>
                    <a:pt x="1377" y="110"/>
                  </a:cubicBezTo>
                  <a:cubicBezTo>
                    <a:pt x="1394" y="110"/>
                    <a:pt x="1401" y="119"/>
                    <a:pt x="1407" y="127"/>
                  </a:cubicBezTo>
                  <a:cubicBezTo>
                    <a:pt x="1411" y="133"/>
                    <a:pt x="1419" y="142"/>
                    <a:pt x="1436" y="142"/>
                  </a:cubicBezTo>
                  <a:cubicBezTo>
                    <a:pt x="1447" y="142"/>
                    <a:pt x="1458" y="137"/>
                    <a:pt x="1458" y="126"/>
                  </a:cubicBezTo>
                  <a:cubicBezTo>
                    <a:pt x="1458" y="113"/>
                    <a:pt x="1445" y="108"/>
                    <a:pt x="1419" y="98"/>
                  </a:cubicBezTo>
                  <a:lnTo>
                    <a:pt x="1400" y="91"/>
                  </a:lnTo>
                  <a:close/>
                </a:path>
              </a:pathLst>
            </a:custGeom>
            <a:solidFill>
              <a:srgbClr val="2B2B2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3" name="Freeform 124"/>
            <p:cNvSpPr>
              <a:spLocks/>
            </p:cNvSpPr>
            <p:nvPr/>
          </p:nvSpPr>
          <p:spPr bwMode="auto">
            <a:xfrm>
              <a:off x="1570038" y="4675188"/>
              <a:ext cx="584200" cy="603250"/>
            </a:xfrm>
            <a:custGeom>
              <a:avLst/>
              <a:gdLst/>
              <a:ahLst/>
              <a:cxnLst>
                <a:cxn ang="0">
                  <a:pos x="178" y="30"/>
                </a:cxn>
                <a:cxn ang="0">
                  <a:pos x="186" y="73"/>
                </a:cxn>
                <a:cxn ang="0">
                  <a:pos x="71" y="192"/>
                </a:cxn>
                <a:cxn ang="0">
                  <a:pos x="170" y="121"/>
                </a:cxn>
                <a:cxn ang="0">
                  <a:pos x="34" y="179"/>
                </a:cxn>
                <a:cxn ang="0">
                  <a:pos x="144" y="122"/>
                </a:cxn>
                <a:cxn ang="0">
                  <a:pos x="15" y="158"/>
                </a:cxn>
                <a:cxn ang="0">
                  <a:pos x="15" y="157"/>
                </a:cxn>
                <a:cxn ang="0">
                  <a:pos x="118" y="121"/>
                </a:cxn>
                <a:cxn ang="0">
                  <a:pos x="7" y="140"/>
                </a:cxn>
                <a:cxn ang="0">
                  <a:pos x="0" y="104"/>
                </a:cxn>
                <a:cxn ang="0">
                  <a:pos x="105" y="0"/>
                </a:cxn>
                <a:cxn ang="0">
                  <a:pos x="178" y="30"/>
                </a:cxn>
              </a:cxnLst>
              <a:rect l="0" t="0" r="r" b="b"/>
              <a:pathLst>
                <a:path w="186" h="192">
                  <a:moveTo>
                    <a:pt x="178" y="30"/>
                  </a:moveTo>
                  <a:cubicBezTo>
                    <a:pt x="183" y="43"/>
                    <a:pt x="186" y="58"/>
                    <a:pt x="186" y="73"/>
                  </a:cubicBezTo>
                  <a:cubicBezTo>
                    <a:pt x="186" y="137"/>
                    <a:pt x="135" y="189"/>
                    <a:pt x="71" y="192"/>
                  </a:cubicBezTo>
                  <a:cubicBezTo>
                    <a:pt x="95" y="185"/>
                    <a:pt x="138" y="167"/>
                    <a:pt x="170" y="121"/>
                  </a:cubicBezTo>
                  <a:cubicBezTo>
                    <a:pt x="170" y="121"/>
                    <a:pt x="109" y="184"/>
                    <a:pt x="34" y="179"/>
                  </a:cubicBezTo>
                  <a:cubicBezTo>
                    <a:pt x="45" y="178"/>
                    <a:pt x="100" y="174"/>
                    <a:pt x="144" y="122"/>
                  </a:cubicBezTo>
                  <a:cubicBezTo>
                    <a:pt x="144" y="122"/>
                    <a:pt x="72" y="177"/>
                    <a:pt x="15" y="158"/>
                  </a:cubicBezTo>
                  <a:cubicBezTo>
                    <a:pt x="15" y="158"/>
                    <a:pt x="15" y="157"/>
                    <a:pt x="15" y="157"/>
                  </a:cubicBezTo>
                  <a:cubicBezTo>
                    <a:pt x="23" y="159"/>
                    <a:pt x="67" y="163"/>
                    <a:pt x="118" y="121"/>
                  </a:cubicBezTo>
                  <a:cubicBezTo>
                    <a:pt x="118" y="121"/>
                    <a:pt x="60" y="157"/>
                    <a:pt x="7" y="140"/>
                  </a:cubicBezTo>
                  <a:cubicBezTo>
                    <a:pt x="3" y="129"/>
                    <a:pt x="0" y="116"/>
                    <a:pt x="0" y="104"/>
                  </a:cubicBezTo>
                  <a:cubicBezTo>
                    <a:pt x="0" y="46"/>
                    <a:pt x="47" y="0"/>
                    <a:pt x="105" y="0"/>
                  </a:cubicBezTo>
                  <a:cubicBezTo>
                    <a:pt x="133" y="0"/>
                    <a:pt x="159" y="11"/>
                    <a:pt x="178" y="30"/>
                  </a:cubicBezTo>
                  <a:close/>
                </a:path>
              </a:pathLst>
            </a:custGeom>
            <a:solidFill>
              <a:srgbClr val="FFFFFF">
                <a:alpha val="5098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4" name="Freeform 125"/>
            <p:cNvSpPr>
              <a:spLocks/>
            </p:cNvSpPr>
            <p:nvPr/>
          </p:nvSpPr>
          <p:spPr bwMode="auto">
            <a:xfrm>
              <a:off x="1570038" y="4675188"/>
              <a:ext cx="568325" cy="577850"/>
            </a:xfrm>
            <a:custGeom>
              <a:avLst/>
              <a:gdLst/>
              <a:ahLst/>
              <a:cxnLst>
                <a:cxn ang="0">
                  <a:pos x="169" y="22"/>
                </a:cxn>
                <a:cxn ang="0">
                  <a:pos x="181" y="73"/>
                </a:cxn>
                <a:cxn ang="0">
                  <a:pos x="94" y="183"/>
                </a:cxn>
                <a:cxn ang="0">
                  <a:pos x="170" y="121"/>
                </a:cxn>
                <a:cxn ang="0">
                  <a:pos x="34" y="179"/>
                </a:cxn>
                <a:cxn ang="0">
                  <a:pos x="144" y="122"/>
                </a:cxn>
                <a:cxn ang="0">
                  <a:pos x="15" y="158"/>
                </a:cxn>
                <a:cxn ang="0">
                  <a:pos x="15" y="157"/>
                </a:cxn>
                <a:cxn ang="0">
                  <a:pos x="118" y="121"/>
                </a:cxn>
                <a:cxn ang="0">
                  <a:pos x="7" y="140"/>
                </a:cxn>
                <a:cxn ang="0">
                  <a:pos x="0" y="104"/>
                </a:cxn>
                <a:cxn ang="0">
                  <a:pos x="105" y="0"/>
                </a:cxn>
                <a:cxn ang="0">
                  <a:pos x="169" y="22"/>
                </a:cxn>
              </a:cxnLst>
              <a:rect l="0" t="0" r="r" b="b"/>
              <a:pathLst>
                <a:path w="181" h="184">
                  <a:moveTo>
                    <a:pt x="169" y="22"/>
                  </a:moveTo>
                  <a:cubicBezTo>
                    <a:pt x="177" y="37"/>
                    <a:pt x="181" y="54"/>
                    <a:pt x="181" y="73"/>
                  </a:cubicBezTo>
                  <a:cubicBezTo>
                    <a:pt x="181" y="126"/>
                    <a:pt x="144" y="171"/>
                    <a:pt x="94" y="183"/>
                  </a:cubicBezTo>
                  <a:cubicBezTo>
                    <a:pt x="118" y="173"/>
                    <a:pt x="147" y="155"/>
                    <a:pt x="170" y="121"/>
                  </a:cubicBezTo>
                  <a:cubicBezTo>
                    <a:pt x="170" y="121"/>
                    <a:pt x="109" y="184"/>
                    <a:pt x="34" y="179"/>
                  </a:cubicBezTo>
                  <a:cubicBezTo>
                    <a:pt x="45" y="178"/>
                    <a:pt x="100" y="174"/>
                    <a:pt x="144" y="122"/>
                  </a:cubicBezTo>
                  <a:cubicBezTo>
                    <a:pt x="144" y="122"/>
                    <a:pt x="72" y="177"/>
                    <a:pt x="15" y="158"/>
                  </a:cubicBezTo>
                  <a:cubicBezTo>
                    <a:pt x="15" y="158"/>
                    <a:pt x="15" y="157"/>
                    <a:pt x="15" y="157"/>
                  </a:cubicBezTo>
                  <a:cubicBezTo>
                    <a:pt x="23" y="159"/>
                    <a:pt x="67" y="163"/>
                    <a:pt x="118" y="121"/>
                  </a:cubicBezTo>
                  <a:cubicBezTo>
                    <a:pt x="118" y="121"/>
                    <a:pt x="60" y="157"/>
                    <a:pt x="7" y="140"/>
                  </a:cubicBezTo>
                  <a:cubicBezTo>
                    <a:pt x="3" y="129"/>
                    <a:pt x="0" y="116"/>
                    <a:pt x="0" y="104"/>
                  </a:cubicBezTo>
                  <a:cubicBezTo>
                    <a:pt x="0" y="46"/>
                    <a:pt x="47" y="0"/>
                    <a:pt x="105" y="0"/>
                  </a:cubicBezTo>
                  <a:cubicBezTo>
                    <a:pt x="129" y="0"/>
                    <a:pt x="151" y="8"/>
                    <a:pt x="169" y="22"/>
                  </a:cubicBezTo>
                  <a:close/>
                </a:path>
              </a:pathLst>
            </a:custGeom>
            <a:solidFill>
              <a:srgbClr val="FFFFFF">
                <a:alpha val="5098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5" name="Freeform 126"/>
            <p:cNvSpPr>
              <a:spLocks/>
            </p:cNvSpPr>
            <p:nvPr/>
          </p:nvSpPr>
          <p:spPr bwMode="auto">
            <a:xfrm>
              <a:off x="1570038" y="4675188"/>
              <a:ext cx="552450" cy="561975"/>
            </a:xfrm>
            <a:custGeom>
              <a:avLst/>
              <a:gdLst/>
              <a:ahLst/>
              <a:cxnLst>
                <a:cxn ang="0">
                  <a:pos x="160" y="15"/>
                </a:cxn>
                <a:cxn ang="0">
                  <a:pos x="176" y="73"/>
                </a:cxn>
                <a:cxn ang="0">
                  <a:pos x="159" y="131"/>
                </a:cxn>
                <a:cxn ang="0">
                  <a:pos x="43" y="179"/>
                </a:cxn>
                <a:cxn ang="0">
                  <a:pos x="40" y="178"/>
                </a:cxn>
                <a:cxn ang="0">
                  <a:pos x="144" y="122"/>
                </a:cxn>
                <a:cxn ang="0">
                  <a:pos x="15" y="158"/>
                </a:cxn>
                <a:cxn ang="0">
                  <a:pos x="15" y="157"/>
                </a:cxn>
                <a:cxn ang="0">
                  <a:pos x="118" y="121"/>
                </a:cxn>
                <a:cxn ang="0">
                  <a:pos x="7" y="140"/>
                </a:cxn>
                <a:cxn ang="0">
                  <a:pos x="0" y="104"/>
                </a:cxn>
                <a:cxn ang="0">
                  <a:pos x="105" y="0"/>
                </a:cxn>
                <a:cxn ang="0">
                  <a:pos x="160" y="15"/>
                </a:cxn>
              </a:cxnLst>
              <a:rect l="0" t="0" r="r" b="b"/>
              <a:pathLst>
                <a:path w="176" h="179">
                  <a:moveTo>
                    <a:pt x="160" y="15"/>
                  </a:moveTo>
                  <a:cubicBezTo>
                    <a:pt x="170" y="32"/>
                    <a:pt x="176" y="52"/>
                    <a:pt x="176" y="73"/>
                  </a:cubicBezTo>
                  <a:cubicBezTo>
                    <a:pt x="176" y="94"/>
                    <a:pt x="170" y="114"/>
                    <a:pt x="159" y="131"/>
                  </a:cubicBezTo>
                  <a:cubicBezTo>
                    <a:pt x="139" y="148"/>
                    <a:pt x="95" y="179"/>
                    <a:pt x="43" y="179"/>
                  </a:cubicBezTo>
                  <a:cubicBezTo>
                    <a:pt x="42" y="179"/>
                    <a:pt x="41" y="179"/>
                    <a:pt x="40" y="178"/>
                  </a:cubicBezTo>
                  <a:cubicBezTo>
                    <a:pt x="58" y="177"/>
                    <a:pt x="105" y="167"/>
                    <a:pt x="144" y="122"/>
                  </a:cubicBezTo>
                  <a:cubicBezTo>
                    <a:pt x="144" y="122"/>
                    <a:pt x="72" y="177"/>
                    <a:pt x="15" y="158"/>
                  </a:cubicBezTo>
                  <a:cubicBezTo>
                    <a:pt x="15" y="158"/>
                    <a:pt x="15" y="157"/>
                    <a:pt x="15" y="157"/>
                  </a:cubicBezTo>
                  <a:cubicBezTo>
                    <a:pt x="23" y="159"/>
                    <a:pt x="67" y="163"/>
                    <a:pt x="118" y="121"/>
                  </a:cubicBezTo>
                  <a:cubicBezTo>
                    <a:pt x="118" y="121"/>
                    <a:pt x="60" y="157"/>
                    <a:pt x="7" y="140"/>
                  </a:cubicBezTo>
                  <a:cubicBezTo>
                    <a:pt x="3" y="129"/>
                    <a:pt x="0" y="116"/>
                    <a:pt x="0" y="104"/>
                  </a:cubicBezTo>
                  <a:cubicBezTo>
                    <a:pt x="0" y="46"/>
                    <a:pt x="47" y="0"/>
                    <a:pt x="105" y="0"/>
                  </a:cubicBezTo>
                  <a:cubicBezTo>
                    <a:pt x="125" y="0"/>
                    <a:pt x="144" y="5"/>
                    <a:pt x="160" y="15"/>
                  </a:cubicBezTo>
                  <a:close/>
                </a:path>
              </a:pathLst>
            </a:custGeom>
            <a:solidFill>
              <a:srgbClr val="FFFFFF">
                <a:alpha val="5098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6" name="Freeform 127"/>
            <p:cNvSpPr>
              <a:spLocks/>
            </p:cNvSpPr>
            <p:nvPr/>
          </p:nvSpPr>
          <p:spPr bwMode="auto">
            <a:xfrm>
              <a:off x="1570038" y="4675188"/>
              <a:ext cx="536575" cy="555625"/>
            </a:xfrm>
            <a:custGeom>
              <a:avLst/>
              <a:gdLst/>
              <a:ahLst/>
              <a:cxnLst>
                <a:cxn ang="0">
                  <a:pos x="150" y="10"/>
                </a:cxn>
                <a:cxn ang="0">
                  <a:pos x="171" y="73"/>
                </a:cxn>
                <a:cxn ang="0">
                  <a:pos x="143" y="144"/>
                </a:cxn>
                <a:cxn ang="0">
                  <a:pos x="69" y="177"/>
                </a:cxn>
                <a:cxn ang="0">
                  <a:pos x="67" y="177"/>
                </a:cxn>
                <a:cxn ang="0">
                  <a:pos x="55" y="176"/>
                </a:cxn>
                <a:cxn ang="0">
                  <a:pos x="144" y="122"/>
                </a:cxn>
                <a:cxn ang="0">
                  <a:pos x="15" y="158"/>
                </a:cxn>
                <a:cxn ang="0">
                  <a:pos x="15" y="157"/>
                </a:cxn>
                <a:cxn ang="0">
                  <a:pos x="118" y="121"/>
                </a:cxn>
                <a:cxn ang="0">
                  <a:pos x="7" y="140"/>
                </a:cxn>
                <a:cxn ang="0">
                  <a:pos x="0" y="104"/>
                </a:cxn>
                <a:cxn ang="0">
                  <a:pos x="105" y="0"/>
                </a:cxn>
                <a:cxn ang="0">
                  <a:pos x="150" y="10"/>
                </a:cxn>
              </a:cxnLst>
              <a:rect l="0" t="0" r="r" b="b"/>
              <a:pathLst>
                <a:path w="171" h="177">
                  <a:moveTo>
                    <a:pt x="150" y="10"/>
                  </a:moveTo>
                  <a:cubicBezTo>
                    <a:pt x="163" y="27"/>
                    <a:pt x="171" y="49"/>
                    <a:pt x="171" y="73"/>
                  </a:cubicBezTo>
                  <a:cubicBezTo>
                    <a:pt x="171" y="100"/>
                    <a:pt x="160" y="125"/>
                    <a:pt x="143" y="144"/>
                  </a:cubicBezTo>
                  <a:cubicBezTo>
                    <a:pt x="125" y="156"/>
                    <a:pt x="99" y="171"/>
                    <a:pt x="69" y="177"/>
                  </a:cubicBezTo>
                  <a:cubicBezTo>
                    <a:pt x="68" y="177"/>
                    <a:pt x="67" y="177"/>
                    <a:pt x="67" y="177"/>
                  </a:cubicBezTo>
                  <a:cubicBezTo>
                    <a:pt x="63" y="177"/>
                    <a:pt x="59" y="176"/>
                    <a:pt x="55" y="176"/>
                  </a:cubicBezTo>
                  <a:cubicBezTo>
                    <a:pt x="78" y="171"/>
                    <a:pt x="113" y="158"/>
                    <a:pt x="144" y="122"/>
                  </a:cubicBezTo>
                  <a:cubicBezTo>
                    <a:pt x="144" y="122"/>
                    <a:pt x="72" y="177"/>
                    <a:pt x="15" y="158"/>
                  </a:cubicBezTo>
                  <a:cubicBezTo>
                    <a:pt x="15" y="158"/>
                    <a:pt x="15" y="157"/>
                    <a:pt x="15" y="157"/>
                  </a:cubicBezTo>
                  <a:cubicBezTo>
                    <a:pt x="23" y="159"/>
                    <a:pt x="67" y="163"/>
                    <a:pt x="118" y="121"/>
                  </a:cubicBezTo>
                  <a:cubicBezTo>
                    <a:pt x="118" y="121"/>
                    <a:pt x="60" y="157"/>
                    <a:pt x="7" y="140"/>
                  </a:cubicBezTo>
                  <a:cubicBezTo>
                    <a:pt x="3" y="129"/>
                    <a:pt x="0" y="116"/>
                    <a:pt x="0" y="104"/>
                  </a:cubicBezTo>
                  <a:cubicBezTo>
                    <a:pt x="0" y="46"/>
                    <a:pt x="47" y="0"/>
                    <a:pt x="105" y="0"/>
                  </a:cubicBezTo>
                  <a:cubicBezTo>
                    <a:pt x="121" y="0"/>
                    <a:pt x="136" y="3"/>
                    <a:pt x="150" y="10"/>
                  </a:cubicBezTo>
                  <a:close/>
                </a:path>
              </a:pathLst>
            </a:custGeom>
            <a:solidFill>
              <a:srgbClr val="FFFFFF">
                <a:alpha val="5098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7" name="Freeform 128"/>
            <p:cNvSpPr>
              <a:spLocks/>
            </p:cNvSpPr>
            <p:nvPr/>
          </p:nvSpPr>
          <p:spPr bwMode="auto">
            <a:xfrm>
              <a:off x="1570038" y="4675188"/>
              <a:ext cx="520700" cy="555625"/>
            </a:xfrm>
            <a:custGeom>
              <a:avLst/>
              <a:gdLst/>
              <a:ahLst/>
              <a:cxnLst>
                <a:cxn ang="0">
                  <a:pos x="140" y="6"/>
                </a:cxn>
                <a:cxn ang="0">
                  <a:pos x="166" y="73"/>
                </a:cxn>
                <a:cxn ang="0">
                  <a:pos x="71" y="172"/>
                </a:cxn>
                <a:cxn ang="0">
                  <a:pos x="144" y="122"/>
                </a:cxn>
                <a:cxn ang="0">
                  <a:pos x="15" y="158"/>
                </a:cxn>
                <a:cxn ang="0">
                  <a:pos x="15" y="157"/>
                </a:cxn>
                <a:cxn ang="0">
                  <a:pos x="118" y="121"/>
                </a:cxn>
                <a:cxn ang="0">
                  <a:pos x="7" y="140"/>
                </a:cxn>
                <a:cxn ang="0">
                  <a:pos x="0" y="104"/>
                </a:cxn>
                <a:cxn ang="0">
                  <a:pos x="105" y="0"/>
                </a:cxn>
                <a:cxn ang="0">
                  <a:pos x="140" y="6"/>
                </a:cxn>
              </a:cxnLst>
              <a:rect l="0" t="0" r="r" b="b"/>
              <a:pathLst>
                <a:path w="166" h="177">
                  <a:moveTo>
                    <a:pt x="140" y="6"/>
                  </a:moveTo>
                  <a:cubicBezTo>
                    <a:pt x="156" y="23"/>
                    <a:pt x="166" y="47"/>
                    <a:pt x="166" y="73"/>
                  </a:cubicBezTo>
                  <a:cubicBezTo>
                    <a:pt x="166" y="126"/>
                    <a:pt x="124" y="169"/>
                    <a:pt x="71" y="172"/>
                  </a:cubicBezTo>
                  <a:cubicBezTo>
                    <a:pt x="93" y="164"/>
                    <a:pt x="120" y="150"/>
                    <a:pt x="144" y="122"/>
                  </a:cubicBezTo>
                  <a:cubicBezTo>
                    <a:pt x="144" y="122"/>
                    <a:pt x="72" y="177"/>
                    <a:pt x="15" y="158"/>
                  </a:cubicBezTo>
                  <a:cubicBezTo>
                    <a:pt x="15" y="158"/>
                    <a:pt x="15" y="157"/>
                    <a:pt x="15" y="157"/>
                  </a:cubicBezTo>
                  <a:cubicBezTo>
                    <a:pt x="23" y="159"/>
                    <a:pt x="67" y="163"/>
                    <a:pt x="118" y="121"/>
                  </a:cubicBezTo>
                  <a:cubicBezTo>
                    <a:pt x="118" y="121"/>
                    <a:pt x="60" y="157"/>
                    <a:pt x="7" y="140"/>
                  </a:cubicBezTo>
                  <a:cubicBezTo>
                    <a:pt x="3" y="129"/>
                    <a:pt x="0" y="116"/>
                    <a:pt x="0" y="104"/>
                  </a:cubicBezTo>
                  <a:cubicBezTo>
                    <a:pt x="0" y="46"/>
                    <a:pt x="47" y="0"/>
                    <a:pt x="105" y="0"/>
                  </a:cubicBezTo>
                  <a:cubicBezTo>
                    <a:pt x="117" y="0"/>
                    <a:pt x="129" y="2"/>
                    <a:pt x="140" y="6"/>
                  </a:cubicBezTo>
                  <a:close/>
                </a:path>
              </a:pathLst>
            </a:custGeom>
            <a:solidFill>
              <a:srgbClr val="FFFFFF">
                <a:alpha val="5098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8" name="Freeform 129"/>
            <p:cNvSpPr>
              <a:spLocks/>
            </p:cNvSpPr>
            <p:nvPr/>
          </p:nvSpPr>
          <p:spPr bwMode="auto">
            <a:xfrm>
              <a:off x="1570038" y="4675188"/>
              <a:ext cx="504825" cy="517525"/>
            </a:xfrm>
            <a:custGeom>
              <a:avLst/>
              <a:gdLst/>
              <a:ahLst/>
              <a:cxnLst>
                <a:cxn ang="0">
                  <a:pos x="129" y="3"/>
                </a:cxn>
                <a:cxn ang="0">
                  <a:pos x="161" y="73"/>
                </a:cxn>
                <a:cxn ang="0">
                  <a:pos x="91" y="164"/>
                </a:cxn>
                <a:cxn ang="0">
                  <a:pos x="144" y="122"/>
                </a:cxn>
                <a:cxn ang="0">
                  <a:pos x="35" y="161"/>
                </a:cxn>
                <a:cxn ang="0">
                  <a:pos x="27" y="158"/>
                </a:cxn>
                <a:cxn ang="0">
                  <a:pos x="118" y="121"/>
                </a:cxn>
                <a:cxn ang="0">
                  <a:pos x="7" y="140"/>
                </a:cxn>
                <a:cxn ang="0">
                  <a:pos x="0" y="104"/>
                </a:cxn>
                <a:cxn ang="0">
                  <a:pos x="105" y="0"/>
                </a:cxn>
                <a:cxn ang="0">
                  <a:pos x="129" y="3"/>
                </a:cxn>
              </a:cxnLst>
              <a:rect l="0" t="0" r="r" b="b"/>
              <a:pathLst>
                <a:path w="161" h="165">
                  <a:moveTo>
                    <a:pt x="129" y="3"/>
                  </a:moveTo>
                  <a:cubicBezTo>
                    <a:pt x="149" y="20"/>
                    <a:pt x="161" y="45"/>
                    <a:pt x="161" y="73"/>
                  </a:cubicBezTo>
                  <a:cubicBezTo>
                    <a:pt x="161" y="116"/>
                    <a:pt x="131" y="153"/>
                    <a:pt x="91" y="164"/>
                  </a:cubicBezTo>
                  <a:cubicBezTo>
                    <a:pt x="108" y="155"/>
                    <a:pt x="127" y="142"/>
                    <a:pt x="144" y="122"/>
                  </a:cubicBezTo>
                  <a:cubicBezTo>
                    <a:pt x="144" y="122"/>
                    <a:pt x="87" y="165"/>
                    <a:pt x="35" y="161"/>
                  </a:cubicBezTo>
                  <a:cubicBezTo>
                    <a:pt x="33" y="161"/>
                    <a:pt x="30" y="159"/>
                    <a:pt x="27" y="158"/>
                  </a:cubicBezTo>
                  <a:cubicBezTo>
                    <a:pt x="45" y="158"/>
                    <a:pt x="80" y="153"/>
                    <a:pt x="118" y="121"/>
                  </a:cubicBezTo>
                  <a:cubicBezTo>
                    <a:pt x="118" y="121"/>
                    <a:pt x="60" y="157"/>
                    <a:pt x="7" y="140"/>
                  </a:cubicBezTo>
                  <a:cubicBezTo>
                    <a:pt x="3" y="129"/>
                    <a:pt x="0" y="116"/>
                    <a:pt x="0" y="104"/>
                  </a:cubicBezTo>
                  <a:cubicBezTo>
                    <a:pt x="0" y="46"/>
                    <a:pt x="47" y="0"/>
                    <a:pt x="105" y="0"/>
                  </a:cubicBezTo>
                  <a:cubicBezTo>
                    <a:pt x="113" y="0"/>
                    <a:pt x="121" y="1"/>
                    <a:pt x="129" y="3"/>
                  </a:cubicBezTo>
                  <a:close/>
                </a:path>
              </a:pathLst>
            </a:custGeom>
            <a:solidFill>
              <a:srgbClr val="FFFFFF">
                <a:alpha val="5098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9" name="Freeform 130"/>
            <p:cNvSpPr>
              <a:spLocks/>
            </p:cNvSpPr>
            <p:nvPr/>
          </p:nvSpPr>
          <p:spPr bwMode="auto">
            <a:xfrm>
              <a:off x="1570038" y="4675188"/>
              <a:ext cx="488950" cy="504825"/>
            </a:xfrm>
            <a:custGeom>
              <a:avLst/>
              <a:gdLst/>
              <a:ahLst/>
              <a:cxnLst>
                <a:cxn ang="0">
                  <a:pos x="119" y="1"/>
                </a:cxn>
                <a:cxn ang="0">
                  <a:pos x="156" y="73"/>
                </a:cxn>
                <a:cxn ang="0">
                  <a:pos x="137" y="127"/>
                </a:cxn>
                <a:cxn ang="0">
                  <a:pos x="54" y="161"/>
                </a:cxn>
                <a:cxn ang="0">
                  <a:pos x="39" y="157"/>
                </a:cxn>
                <a:cxn ang="0">
                  <a:pos x="118" y="121"/>
                </a:cxn>
                <a:cxn ang="0">
                  <a:pos x="9" y="141"/>
                </a:cxn>
                <a:cxn ang="0">
                  <a:pos x="6" y="138"/>
                </a:cxn>
                <a:cxn ang="0">
                  <a:pos x="0" y="104"/>
                </a:cxn>
                <a:cxn ang="0">
                  <a:pos x="105" y="0"/>
                </a:cxn>
                <a:cxn ang="0">
                  <a:pos x="119" y="1"/>
                </a:cxn>
              </a:cxnLst>
              <a:rect l="0" t="0" r="r" b="b"/>
              <a:pathLst>
                <a:path w="156" h="161">
                  <a:moveTo>
                    <a:pt x="119" y="1"/>
                  </a:moveTo>
                  <a:cubicBezTo>
                    <a:pt x="141" y="17"/>
                    <a:pt x="156" y="43"/>
                    <a:pt x="156" y="73"/>
                  </a:cubicBezTo>
                  <a:cubicBezTo>
                    <a:pt x="156" y="93"/>
                    <a:pt x="149" y="112"/>
                    <a:pt x="137" y="127"/>
                  </a:cubicBezTo>
                  <a:cubicBezTo>
                    <a:pt x="124" y="136"/>
                    <a:pt x="90" y="157"/>
                    <a:pt x="54" y="161"/>
                  </a:cubicBezTo>
                  <a:cubicBezTo>
                    <a:pt x="49" y="160"/>
                    <a:pt x="44" y="159"/>
                    <a:pt x="39" y="157"/>
                  </a:cubicBezTo>
                  <a:cubicBezTo>
                    <a:pt x="59" y="155"/>
                    <a:pt x="87" y="147"/>
                    <a:pt x="118" y="121"/>
                  </a:cubicBezTo>
                  <a:cubicBezTo>
                    <a:pt x="118" y="121"/>
                    <a:pt x="62" y="156"/>
                    <a:pt x="9" y="141"/>
                  </a:cubicBezTo>
                  <a:cubicBezTo>
                    <a:pt x="8" y="140"/>
                    <a:pt x="7" y="139"/>
                    <a:pt x="6" y="138"/>
                  </a:cubicBezTo>
                  <a:cubicBezTo>
                    <a:pt x="2" y="128"/>
                    <a:pt x="0" y="116"/>
                    <a:pt x="0" y="104"/>
                  </a:cubicBezTo>
                  <a:cubicBezTo>
                    <a:pt x="0" y="46"/>
                    <a:pt x="47" y="0"/>
                    <a:pt x="105" y="0"/>
                  </a:cubicBezTo>
                  <a:cubicBezTo>
                    <a:pt x="109" y="0"/>
                    <a:pt x="114" y="0"/>
                    <a:pt x="119" y="1"/>
                  </a:cubicBezTo>
                  <a:close/>
                </a:path>
              </a:pathLst>
            </a:custGeom>
            <a:solidFill>
              <a:srgbClr val="FFFFFF">
                <a:alpha val="5098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0" name="Freeform 131"/>
            <p:cNvSpPr>
              <a:spLocks/>
            </p:cNvSpPr>
            <p:nvPr/>
          </p:nvSpPr>
          <p:spPr bwMode="auto">
            <a:xfrm>
              <a:off x="1570038" y="4675188"/>
              <a:ext cx="473075" cy="492125"/>
            </a:xfrm>
            <a:custGeom>
              <a:avLst/>
              <a:gdLst/>
              <a:ahLst/>
              <a:cxnLst>
                <a:cxn ang="0">
                  <a:pos x="108" y="0"/>
                </a:cxn>
                <a:cxn ang="0">
                  <a:pos x="151" y="73"/>
                </a:cxn>
                <a:cxn ang="0">
                  <a:pos x="121" y="137"/>
                </a:cxn>
                <a:cxn ang="0">
                  <a:pos x="77" y="156"/>
                </a:cxn>
                <a:cxn ang="0">
                  <a:pos x="67" y="157"/>
                </a:cxn>
                <a:cxn ang="0">
                  <a:pos x="52" y="155"/>
                </a:cxn>
                <a:cxn ang="0">
                  <a:pos x="118" y="121"/>
                </a:cxn>
                <a:cxn ang="0">
                  <a:pos x="21" y="144"/>
                </a:cxn>
                <a:cxn ang="0">
                  <a:pos x="3" y="128"/>
                </a:cxn>
                <a:cxn ang="0">
                  <a:pos x="0" y="104"/>
                </a:cxn>
                <a:cxn ang="0">
                  <a:pos x="105" y="0"/>
                </a:cxn>
                <a:cxn ang="0">
                  <a:pos x="108" y="0"/>
                </a:cxn>
              </a:cxnLst>
              <a:rect l="0" t="0" r="r" b="b"/>
              <a:pathLst>
                <a:path w="151" h="157">
                  <a:moveTo>
                    <a:pt x="108" y="0"/>
                  </a:moveTo>
                  <a:cubicBezTo>
                    <a:pt x="134" y="14"/>
                    <a:pt x="151" y="41"/>
                    <a:pt x="151" y="73"/>
                  </a:cubicBezTo>
                  <a:cubicBezTo>
                    <a:pt x="151" y="99"/>
                    <a:pt x="139" y="122"/>
                    <a:pt x="121" y="137"/>
                  </a:cubicBezTo>
                  <a:cubicBezTo>
                    <a:pt x="109" y="144"/>
                    <a:pt x="93" y="151"/>
                    <a:pt x="77" y="156"/>
                  </a:cubicBezTo>
                  <a:cubicBezTo>
                    <a:pt x="73" y="156"/>
                    <a:pt x="70" y="157"/>
                    <a:pt x="67" y="157"/>
                  </a:cubicBezTo>
                  <a:cubicBezTo>
                    <a:pt x="61" y="157"/>
                    <a:pt x="57" y="156"/>
                    <a:pt x="52" y="155"/>
                  </a:cubicBezTo>
                  <a:cubicBezTo>
                    <a:pt x="70" y="151"/>
                    <a:pt x="93" y="142"/>
                    <a:pt x="118" y="121"/>
                  </a:cubicBezTo>
                  <a:cubicBezTo>
                    <a:pt x="118" y="121"/>
                    <a:pt x="70" y="151"/>
                    <a:pt x="21" y="144"/>
                  </a:cubicBezTo>
                  <a:cubicBezTo>
                    <a:pt x="14" y="139"/>
                    <a:pt x="8" y="134"/>
                    <a:pt x="3" y="128"/>
                  </a:cubicBezTo>
                  <a:cubicBezTo>
                    <a:pt x="1" y="120"/>
                    <a:pt x="0" y="112"/>
                    <a:pt x="0" y="104"/>
                  </a:cubicBezTo>
                  <a:cubicBezTo>
                    <a:pt x="0" y="46"/>
                    <a:pt x="47" y="0"/>
                    <a:pt x="105" y="0"/>
                  </a:cubicBezTo>
                  <a:cubicBezTo>
                    <a:pt x="106" y="0"/>
                    <a:pt x="107" y="0"/>
                    <a:pt x="108" y="0"/>
                  </a:cubicBezTo>
                  <a:close/>
                </a:path>
              </a:pathLst>
            </a:custGeom>
            <a:solidFill>
              <a:srgbClr val="FFFFFF">
                <a:alpha val="5098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1" name="Freeform 132"/>
            <p:cNvSpPr>
              <a:spLocks/>
            </p:cNvSpPr>
            <p:nvPr/>
          </p:nvSpPr>
          <p:spPr bwMode="auto">
            <a:xfrm>
              <a:off x="1570038" y="4675188"/>
              <a:ext cx="458788" cy="476250"/>
            </a:xfrm>
            <a:custGeom>
              <a:avLst/>
              <a:gdLst/>
              <a:ahLst/>
              <a:cxnLst>
                <a:cxn ang="0">
                  <a:pos x="97" y="0"/>
                </a:cxn>
                <a:cxn ang="0">
                  <a:pos x="146" y="73"/>
                </a:cxn>
                <a:cxn ang="0">
                  <a:pos x="67" y="152"/>
                </a:cxn>
                <a:cxn ang="0">
                  <a:pos x="65" y="152"/>
                </a:cxn>
                <a:cxn ang="0">
                  <a:pos x="118" y="121"/>
                </a:cxn>
                <a:cxn ang="0">
                  <a:pos x="34" y="145"/>
                </a:cxn>
                <a:cxn ang="0">
                  <a:pos x="1" y="117"/>
                </a:cxn>
                <a:cxn ang="0">
                  <a:pos x="0" y="104"/>
                </a:cxn>
                <a:cxn ang="0">
                  <a:pos x="97" y="0"/>
                </a:cxn>
              </a:cxnLst>
              <a:rect l="0" t="0" r="r" b="b"/>
              <a:pathLst>
                <a:path w="146" h="152">
                  <a:moveTo>
                    <a:pt x="97" y="0"/>
                  </a:moveTo>
                  <a:cubicBezTo>
                    <a:pt x="126" y="12"/>
                    <a:pt x="146" y="40"/>
                    <a:pt x="146" y="73"/>
                  </a:cubicBezTo>
                  <a:cubicBezTo>
                    <a:pt x="146" y="116"/>
                    <a:pt x="110" y="152"/>
                    <a:pt x="67" y="152"/>
                  </a:cubicBezTo>
                  <a:cubicBezTo>
                    <a:pt x="66" y="152"/>
                    <a:pt x="66" y="152"/>
                    <a:pt x="65" y="152"/>
                  </a:cubicBezTo>
                  <a:cubicBezTo>
                    <a:pt x="81" y="146"/>
                    <a:pt x="99" y="137"/>
                    <a:pt x="118" y="121"/>
                  </a:cubicBezTo>
                  <a:cubicBezTo>
                    <a:pt x="118" y="121"/>
                    <a:pt x="78" y="146"/>
                    <a:pt x="34" y="145"/>
                  </a:cubicBezTo>
                  <a:cubicBezTo>
                    <a:pt x="21" y="139"/>
                    <a:pt x="9" y="129"/>
                    <a:pt x="1" y="117"/>
                  </a:cubicBezTo>
                  <a:cubicBezTo>
                    <a:pt x="1" y="113"/>
                    <a:pt x="0" y="108"/>
                    <a:pt x="0" y="104"/>
                  </a:cubicBezTo>
                  <a:cubicBezTo>
                    <a:pt x="0" y="49"/>
                    <a:pt x="43" y="4"/>
                    <a:pt x="97" y="0"/>
                  </a:cubicBezTo>
                  <a:close/>
                </a:path>
              </a:pathLst>
            </a:custGeom>
            <a:solidFill>
              <a:srgbClr val="FFFFFF">
                <a:alpha val="5098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2" name="Freeform 133"/>
            <p:cNvSpPr>
              <a:spLocks/>
            </p:cNvSpPr>
            <p:nvPr/>
          </p:nvSpPr>
          <p:spPr bwMode="auto">
            <a:xfrm>
              <a:off x="1570038" y="4678363"/>
              <a:ext cx="442913" cy="452438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141" y="72"/>
                </a:cxn>
                <a:cxn ang="0">
                  <a:pos x="81" y="144"/>
                </a:cxn>
                <a:cxn ang="0">
                  <a:pos x="118" y="120"/>
                </a:cxn>
                <a:cxn ang="0">
                  <a:pos x="48" y="143"/>
                </a:cxn>
                <a:cxn ang="0">
                  <a:pos x="0" y="105"/>
                </a:cxn>
                <a:cxn ang="0">
                  <a:pos x="0" y="103"/>
                </a:cxn>
                <a:cxn ang="0">
                  <a:pos x="86" y="0"/>
                </a:cxn>
              </a:cxnLst>
              <a:rect l="0" t="0" r="r" b="b"/>
              <a:pathLst>
                <a:path w="141" h="144">
                  <a:moveTo>
                    <a:pt x="86" y="0"/>
                  </a:moveTo>
                  <a:cubicBezTo>
                    <a:pt x="118" y="9"/>
                    <a:pt x="141" y="38"/>
                    <a:pt x="141" y="72"/>
                  </a:cubicBezTo>
                  <a:cubicBezTo>
                    <a:pt x="141" y="108"/>
                    <a:pt x="115" y="138"/>
                    <a:pt x="81" y="144"/>
                  </a:cubicBezTo>
                  <a:cubicBezTo>
                    <a:pt x="93" y="139"/>
                    <a:pt x="105" y="131"/>
                    <a:pt x="118" y="120"/>
                  </a:cubicBezTo>
                  <a:cubicBezTo>
                    <a:pt x="118" y="120"/>
                    <a:pt x="86" y="140"/>
                    <a:pt x="48" y="143"/>
                  </a:cubicBezTo>
                  <a:cubicBezTo>
                    <a:pt x="27" y="138"/>
                    <a:pt x="10" y="124"/>
                    <a:pt x="0" y="105"/>
                  </a:cubicBezTo>
                  <a:cubicBezTo>
                    <a:pt x="0" y="104"/>
                    <a:pt x="0" y="103"/>
                    <a:pt x="0" y="103"/>
                  </a:cubicBezTo>
                  <a:cubicBezTo>
                    <a:pt x="0" y="51"/>
                    <a:pt x="37" y="9"/>
                    <a:pt x="86" y="0"/>
                  </a:cubicBezTo>
                  <a:close/>
                </a:path>
              </a:pathLst>
            </a:custGeom>
            <a:solidFill>
              <a:srgbClr val="FFFFFF">
                <a:alpha val="5098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3" name="Freeform 134"/>
            <p:cNvSpPr>
              <a:spLocks/>
            </p:cNvSpPr>
            <p:nvPr/>
          </p:nvSpPr>
          <p:spPr bwMode="auto">
            <a:xfrm>
              <a:off x="1573213" y="4687888"/>
              <a:ext cx="423863" cy="433388"/>
            </a:xfrm>
            <a:custGeom>
              <a:avLst/>
              <a:gdLst/>
              <a:ahLst/>
              <a:cxnLst>
                <a:cxn ang="0">
                  <a:pos x="73" y="0"/>
                </a:cxn>
                <a:cxn ang="0">
                  <a:pos x="135" y="69"/>
                </a:cxn>
                <a:cxn ang="0">
                  <a:pos x="110" y="121"/>
                </a:cxn>
                <a:cxn ang="0">
                  <a:pos x="65" y="138"/>
                </a:cxn>
                <a:cxn ang="0">
                  <a:pos x="0" y="90"/>
                </a:cxn>
                <a:cxn ang="0">
                  <a:pos x="73" y="0"/>
                </a:cxn>
              </a:cxnLst>
              <a:rect l="0" t="0" r="r" b="b"/>
              <a:pathLst>
                <a:path w="135" h="138">
                  <a:moveTo>
                    <a:pt x="73" y="0"/>
                  </a:moveTo>
                  <a:cubicBezTo>
                    <a:pt x="108" y="4"/>
                    <a:pt x="135" y="33"/>
                    <a:pt x="135" y="69"/>
                  </a:cubicBezTo>
                  <a:cubicBezTo>
                    <a:pt x="135" y="90"/>
                    <a:pt x="125" y="109"/>
                    <a:pt x="110" y="121"/>
                  </a:cubicBezTo>
                  <a:cubicBezTo>
                    <a:pt x="102" y="126"/>
                    <a:pt x="85" y="133"/>
                    <a:pt x="65" y="138"/>
                  </a:cubicBezTo>
                  <a:cubicBezTo>
                    <a:pt x="35" y="138"/>
                    <a:pt x="9" y="118"/>
                    <a:pt x="0" y="90"/>
                  </a:cubicBezTo>
                  <a:cubicBezTo>
                    <a:pt x="4" y="47"/>
                    <a:pt x="33" y="12"/>
                    <a:pt x="73" y="0"/>
                  </a:cubicBezTo>
                  <a:close/>
                </a:path>
              </a:pathLst>
            </a:custGeom>
            <a:solidFill>
              <a:srgbClr val="FFFFFF">
                <a:alpha val="5098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4" name="Freeform 135"/>
            <p:cNvSpPr>
              <a:spLocks/>
            </p:cNvSpPr>
            <p:nvPr/>
          </p:nvSpPr>
          <p:spPr bwMode="auto">
            <a:xfrm>
              <a:off x="1579563" y="4702176"/>
              <a:ext cx="401638" cy="403225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128" y="64"/>
                </a:cxn>
                <a:cxn ang="0">
                  <a:pos x="64" y="128"/>
                </a:cxn>
                <a:cxn ang="0">
                  <a:pos x="0" y="72"/>
                </a:cxn>
                <a:cxn ang="0">
                  <a:pos x="58" y="0"/>
                </a:cxn>
                <a:cxn ang="0">
                  <a:pos x="64" y="0"/>
                </a:cxn>
              </a:cxnLst>
              <a:rect l="0" t="0" r="r" b="b"/>
              <a:pathLst>
                <a:path w="128" h="128">
                  <a:moveTo>
                    <a:pt x="64" y="0"/>
                  </a:moveTo>
                  <a:cubicBezTo>
                    <a:pt x="99" y="0"/>
                    <a:pt x="128" y="28"/>
                    <a:pt x="128" y="64"/>
                  </a:cubicBezTo>
                  <a:cubicBezTo>
                    <a:pt x="128" y="99"/>
                    <a:pt x="99" y="128"/>
                    <a:pt x="64" y="128"/>
                  </a:cubicBezTo>
                  <a:cubicBezTo>
                    <a:pt x="31" y="128"/>
                    <a:pt x="4" y="103"/>
                    <a:pt x="0" y="72"/>
                  </a:cubicBezTo>
                  <a:cubicBezTo>
                    <a:pt x="7" y="40"/>
                    <a:pt x="29" y="13"/>
                    <a:pt x="58" y="0"/>
                  </a:cubicBezTo>
                  <a:cubicBezTo>
                    <a:pt x="60" y="0"/>
                    <a:pt x="62" y="0"/>
                    <a:pt x="64" y="0"/>
                  </a:cubicBezTo>
                  <a:close/>
                </a:path>
              </a:pathLst>
            </a:custGeom>
            <a:solidFill>
              <a:srgbClr val="FFFFFF">
                <a:alpha val="5098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5" name="Freeform 136"/>
            <p:cNvSpPr>
              <a:spLocks/>
            </p:cNvSpPr>
            <p:nvPr/>
          </p:nvSpPr>
          <p:spPr bwMode="auto">
            <a:xfrm>
              <a:off x="1592263" y="4718051"/>
              <a:ext cx="373063" cy="371475"/>
            </a:xfrm>
            <a:custGeom>
              <a:avLst/>
              <a:gdLst/>
              <a:ahLst/>
              <a:cxnLst>
                <a:cxn ang="0">
                  <a:pos x="60" y="0"/>
                </a:cxn>
                <a:cxn ang="0">
                  <a:pos x="119" y="59"/>
                </a:cxn>
                <a:cxn ang="0">
                  <a:pos x="60" y="118"/>
                </a:cxn>
                <a:cxn ang="0">
                  <a:pos x="0" y="59"/>
                </a:cxn>
                <a:cxn ang="0">
                  <a:pos x="1" y="50"/>
                </a:cxn>
                <a:cxn ang="0">
                  <a:pos x="40" y="3"/>
                </a:cxn>
                <a:cxn ang="0">
                  <a:pos x="60" y="0"/>
                </a:cxn>
              </a:cxnLst>
              <a:rect l="0" t="0" r="r" b="b"/>
              <a:pathLst>
                <a:path w="119" h="118">
                  <a:moveTo>
                    <a:pt x="60" y="0"/>
                  </a:moveTo>
                  <a:cubicBezTo>
                    <a:pt x="92" y="0"/>
                    <a:pt x="119" y="26"/>
                    <a:pt x="119" y="59"/>
                  </a:cubicBezTo>
                  <a:cubicBezTo>
                    <a:pt x="119" y="91"/>
                    <a:pt x="92" y="118"/>
                    <a:pt x="60" y="118"/>
                  </a:cubicBezTo>
                  <a:cubicBezTo>
                    <a:pt x="27" y="118"/>
                    <a:pt x="0" y="91"/>
                    <a:pt x="0" y="59"/>
                  </a:cubicBezTo>
                  <a:cubicBezTo>
                    <a:pt x="0" y="56"/>
                    <a:pt x="1" y="53"/>
                    <a:pt x="1" y="50"/>
                  </a:cubicBezTo>
                  <a:cubicBezTo>
                    <a:pt x="9" y="31"/>
                    <a:pt x="22" y="15"/>
                    <a:pt x="40" y="3"/>
                  </a:cubicBezTo>
                  <a:cubicBezTo>
                    <a:pt x="46" y="1"/>
                    <a:pt x="53" y="0"/>
                    <a:pt x="60" y="0"/>
                  </a:cubicBezTo>
                  <a:close/>
                </a:path>
              </a:pathLst>
            </a:custGeom>
            <a:solidFill>
              <a:srgbClr val="FFFFFF">
                <a:alpha val="5098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6" name="Oval 137"/>
            <p:cNvSpPr>
              <a:spLocks noChangeArrowheads="1"/>
            </p:cNvSpPr>
            <p:nvPr/>
          </p:nvSpPr>
          <p:spPr bwMode="auto">
            <a:xfrm>
              <a:off x="1608138" y="4733926"/>
              <a:ext cx="341313" cy="339725"/>
            </a:xfrm>
            <a:prstGeom prst="ellipse">
              <a:avLst/>
            </a:prstGeom>
            <a:solidFill>
              <a:srgbClr val="FFFFFF">
                <a:alpha val="5098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7" name="Oval 138"/>
            <p:cNvSpPr>
              <a:spLocks noChangeArrowheads="1"/>
            </p:cNvSpPr>
            <p:nvPr/>
          </p:nvSpPr>
          <p:spPr bwMode="auto">
            <a:xfrm>
              <a:off x="1624013" y="4749801"/>
              <a:ext cx="309563" cy="307975"/>
            </a:xfrm>
            <a:prstGeom prst="ellipse">
              <a:avLst/>
            </a:prstGeom>
            <a:solidFill>
              <a:srgbClr val="FFFFFF">
                <a:alpha val="5098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8" name="Oval 139"/>
            <p:cNvSpPr>
              <a:spLocks noChangeArrowheads="1"/>
            </p:cNvSpPr>
            <p:nvPr/>
          </p:nvSpPr>
          <p:spPr bwMode="auto">
            <a:xfrm>
              <a:off x="1638301" y="4765676"/>
              <a:ext cx="279400" cy="276225"/>
            </a:xfrm>
            <a:prstGeom prst="ellipse">
              <a:avLst/>
            </a:prstGeom>
            <a:solidFill>
              <a:srgbClr val="FFFFFF">
                <a:alpha val="5098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9" name="Oval 140"/>
            <p:cNvSpPr>
              <a:spLocks noChangeArrowheads="1"/>
            </p:cNvSpPr>
            <p:nvPr/>
          </p:nvSpPr>
          <p:spPr bwMode="auto">
            <a:xfrm>
              <a:off x="1654176" y="4781551"/>
              <a:ext cx="247650" cy="244475"/>
            </a:xfrm>
            <a:prstGeom prst="ellipse">
              <a:avLst/>
            </a:prstGeom>
            <a:solidFill>
              <a:srgbClr val="FFFFFF">
                <a:alpha val="5098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0" name="Oval 141"/>
            <p:cNvSpPr>
              <a:spLocks noChangeArrowheads="1"/>
            </p:cNvSpPr>
            <p:nvPr/>
          </p:nvSpPr>
          <p:spPr bwMode="auto">
            <a:xfrm>
              <a:off x="1670051" y="4797426"/>
              <a:ext cx="217488" cy="212725"/>
            </a:xfrm>
            <a:prstGeom prst="ellipse">
              <a:avLst/>
            </a:prstGeom>
            <a:solidFill>
              <a:srgbClr val="FFFFFF">
                <a:alpha val="5098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1" name="Oval 142"/>
            <p:cNvSpPr>
              <a:spLocks noChangeArrowheads="1"/>
            </p:cNvSpPr>
            <p:nvPr/>
          </p:nvSpPr>
          <p:spPr bwMode="auto">
            <a:xfrm>
              <a:off x="1685926" y="4813301"/>
              <a:ext cx="185738" cy="182563"/>
            </a:xfrm>
            <a:prstGeom prst="ellipse">
              <a:avLst/>
            </a:prstGeom>
            <a:solidFill>
              <a:srgbClr val="FFFFFF">
                <a:alpha val="5098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2" name="Oval 143"/>
            <p:cNvSpPr>
              <a:spLocks noChangeArrowheads="1"/>
            </p:cNvSpPr>
            <p:nvPr/>
          </p:nvSpPr>
          <p:spPr bwMode="auto">
            <a:xfrm>
              <a:off x="1701801" y="4829176"/>
              <a:ext cx="153988" cy="150813"/>
            </a:xfrm>
            <a:prstGeom prst="ellipse">
              <a:avLst/>
            </a:prstGeom>
            <a:solidFill>
              <a:srgbClr val="FFFFFF">
                <a:alpha val="5098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3" name="Oval 144"/>
            <p:cNvSpPr>
              <a:spLocks noChangeArrowheads="1"/>
            </p:cNvSpPr>
            <p:nvPr/>
          </p:nvSpPr>
          <p:spPr bwMode="auto">
            <a:xfrm>
              <a:off x="1720851" y="4845051"/>
              <a:ext cx="119063" cy="119063"/>
            </a:xfrm>
            <a:prstGeom prst="ellipse">
              <a:avLst/>
            </a:prstGeom>
            <a:solidFill>
              <a:srgbClr val="FFFFFF">
                <a:alpha val="5098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4" name="Oval 145"/>
            <p:cNvSpPr>
              <a:spLocks noChangeArrowheads="1"/>
            </p:cNvSpPr>
            <p:nvPr/>
          </p:nvSpPr>
          <p:spPr bwMode="auto">
            <a:xfrm>
              <a:off x="1736726" y="4859338"/>
              <a:ext cx="84138" cy="88900"/>
            </a:xfrm>
            <a:prstGeom prst="ellipse">
              <a:avLst/>
            </a:prstGeom>
            <a:solidFill>
              <a:srgbClr val="FFFFFF">
                <a:alpha val="5098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42634812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2E78-FEAC-4EDC-9C57-EBD4675F3350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1FF98-CF48-4E9A-AF27-E6C6403B8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379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2E78-FEAC-4EDC-9C57-EBD4675F3350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1FF98-CF48-4E9A-AF27-E6C6403B8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372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2E78-FEAC-4EDC-9C57-EBD4675F3350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1FF98-CF48-4E9A-AF27-E6C6403B8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913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2E78-FEAC-4EDC-9C57-EBD4675F3350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1FF98-CF48-4E9A-AF27-E6C6403B8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542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2E78-FEAC-4EDC-9C57-EBD4675F3350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1FF98-CF48-4E9A-AF27-E6C6403B8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73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2E78-FEAC-4EDC-9C57-EBD4675F3350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1FF98-CF48-4E9A-AF27-E6C6403B8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713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2E78-FEAC-4EDC-9C57-EBD4675F3350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1FF98-CF48-4E9A-AF27-E6C6403B8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663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2E78-FEAC-4EDC-9C57-EBD4675F3350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1FF98-CF48-4E9A-AF27-E6C6403B8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82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82E78-FEAC-4EDC-9C57-EBD4675F3350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1FF98-CF48-4E9A-AF27-E6C6403B8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053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1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slide" Target="slide2.xml"/><Relationship Id="rId4" Type="http://schemas.openxmlformats.org/officeDocument/2006/relationships/image" Target="../media/image2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crs.pptx" TargetMode="External"/><Relationship Id="rId13" Type="http://schemas.openxmlformats.org/officeDocument/2006/relationships/hyperlink" Target="PlumeStop_RG61914.pptx" TargetMode="External"/><Relationship Id="rId3" Type="http://schemas.openxmlformats.org/officeDocument/2006/relationships/hyperlink" Target="integrated%20aerobic%20case%20study.pptx" TargetMode="External"/><Relationship Id="rId7" Type="http://schemas.openxmlformats.org/officeDocument/2006/relationships/hyperlink" Target="BDI-plus.pptx" TargetMode="External"/><Relationship Id="rId12" Type="http://schemas.openxmlformats.org/officeDocument/2006/relationships/hyperlink" Target="petrocleanze.pptx" TargetMode="External"/><Relationship Id="rId17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6" Type="http://schemas.openxmlformats.org/officeDocument/2006/relationships/hyperlink" Target="RRS.pptx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3DMe.pptx" TargetMode="External"/><Relationship Id="rId11" Type="http://schemas.openxmlformats.org/officeDocument/2006/relationships/hyperlink" Target="persulfox.pptx" TargetMode="External"/><Relationship Id="rId5" Type="http://schemas.openxmlformats.org/officeDocument/2006/relationships/hyperlink" Target="integrated%20anaerobic%20case%20study.pptx" TargetMode="External"/><Relationship Id="rId15" Type="http://schemas.openxmlformats.org/officeDocument/2006/relationships/hyperlink" Target="Retro-coat.pptx" TargetMode="External"/><Relationship Id="rId10" Type="http://schemas.openxmlformats.org/officeDocument/2006/relationships/hyperlink" Target="regenox%202013.pptx" TargetMode="External"/><Relationship Id="rId4" Type="http://schemas.openxmlformats.org/officeDocument/2006/relationships/hyperlink" Target="ORC%20Advanced+pellets.pptx" TargetMode="External"/><Relationship Id="rId9" Type="http://schemas.openxmlformats.org/officeDocument/2006/relationships/hyperlink" Target="ISCO%20(RegenOx)%20Seminar%202009B.pptx" TargetMode="External"/><Relationship Id="rId14" Type="http://schemas.openxmlformats.org/officeDocument/2006/relationships/hyperlink" Target="Geoseal.pptx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31.png"/><Relationship Id="rId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1puzzle final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92943" y="1920894"/>
            <a:ext cx="4633935" cy="43002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9425" y="472849"/>
            <a:ext cx="8686800" cy="1337291"/>
          </a:xfrm>
        </p:spPr>
        <p:txBody>
          <a:bodyPr>
            <a:normAutofit/>
          </a:bodyPr>
          <a:lstStyle/>
          <a:p>
            <a:r>
              <a:rPr lang="en-US" sz="4400" dirty="0"/>
              <a:t>Integrated Site Remediation 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703607" y="1794360"/>
            <a:ext cx="8686800" cy="1185862"/>
          </a:xfrm>
        </p:spPr>
        <p:txBody>
          <a:bodyPr/>
          <a:lstStyle/>
          <a:p>
            <a:r>
              <a:rPr lang="en-US" sz="2400" dirty="0">
                <a:solidFill>
                  <a:schemeClr val="bg1"/>
                </a:solidFill>
              </a:rPr>
              <a:t>Targeting Contaminants in Soil, Groundwater, and Vapor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9245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905" y="1397680"/>
            <a:ext cx="6830746" cy="4575190"/>
          </a:xfrm>
        </p:spPr>
      </p:pic>
      <p:sp>
        <p:nvSpPr>
          <p:cNvPr id="3" name="TextBox 2"/>
          <p:cNvSpPr txBox="1"/>
          <p:nvPr/>
        </p:nvSpPr>
        <p:spPr>
          <a:xfrm>
            <a:off x="2984500" y="1980892"/>
            <a:ext cx="6685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NET RESULT: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84500" y="3661412"/>
            <a:ext cx="23190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Well shows </a:t>
            </a:r>
          </a:p>
          <a:p>
            <a:r>
              <a:rPr lang="en-US" sz="2400" dirty="0">
                <a:solidFill>
                  <a:schemeClr val="bg1"/>
                </a:solidFill>
              </a:rPr>
              <a:t>false data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94400" y="3661412"/>
            <a:ext cx="3129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Subsurface still  highly contaminated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33600" y="874460"/>
            <a:ext cx="8067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Fracturing Carbon: Compromises Monitoring Wells</a:t>
            </a:r>
          </a:p>
        </p:txBody>
      </p:sp>
    </p:spTree>
    <p:extLst>
      <p:ext uri="{BB962C8B-B14F-4D97-AF65-F5344CB8AC3E}">
        <p14:creationId xmlns:p14="http://schemas.microsoft.com/office/powerpoint/2010/main" val="2864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Content Placeholder 2"/>
          <p:cNvSpPr>
            <a:spLocks noGrp="1"/>
          </p:cNvSpPr>
          <p:nvPr/>
        </p:nvSpPr>
        <p:spPr bwMode="auto">
          <a:xfrm>
            <a:off x="1841336" y="2143127"/>
            <a:ext cx="8039100" cy="351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latin typeface="Lato Light" charset="0"/>
                <a:cs typeface="Lato Light" charset="0"/>
              </a:rPr>
              <a:t>   Colloidal activated carbon (1 – 2 µm)</a:t>
            </a:r>
          </a:p>
          <a:p>
            <a:pPr marL="719138" lvl="1" indent="-261938">
              <a:spcBef>
                <a:spcPct val="20000"/>
              </a:spcBef>
              <a:buFont typeface="Arial"/>
              <a:buChar char="•"/>
              <a:defRPr/>
            </a:pPr>
            <a:r>
              <a:rPr lang="en-GB" sz="2400" dirty="0">
                <a:latin typeface="Lato Light" charset="0"/>
                <a:cs typeface="Lato Light" charset="0"/>
              </a:rPr>
              <a:t>Size of a bacterium – suspends as ‘liquid’</a:t>
            </a:r>
          </a:p>
          <a:p>
            <a:pPr marL="719138" lvl="1" indent="-261938">
              <a:spcBef>
                <a:spcPct val="20000"/>
              </a:spcBef>
              <a:buFont typeface="Arial"/>
              <a:buChar char="•"/>
              <a:defRPr/>
            </a:pPr>
            <a:r>
              <a:rPr lang="en-GB" sz="2400" dirty="0">
                <a:latin typeface="Lato Light" charset="0"/>
                <a:cs typeface="Lato Light" charset="0"/>
              </a:rPr>
              <a:t>Huge surface area – extremely fast sorption</a:t>
            </a:r>
          </a:p>
          <a:p>
            <a:pPr marL="719138" lvl="1" indent="-261938">
              <a:spcBef>
                <a:spcPct val="20000"/>
              </a:spcBef>
              <a:buFont typeface="Arial"/>
              <a:buChar char="•"/>
              <a:defRPr/>
            </a:pPr>
            <a:r>
              <a:rPr lang="en-GB" sz="2400" dirty="0">
                <a:latin typeface="Lato Light" charset="0"/>
                <a:cs typeface="Lato Light" charset="0"/>
              </a:rPr>
              <a:t>Support in-matrix contaminant biodegradation</a:t>
            </a:r>
          </a:p>
          <a:p>
            <a:pPr>
              <a:spcBef>
                <a:spcPct val="20000"/>
              </a:spcBef>
              <a:defRPr/>
            </a:pPr>
            <a:endParaRPr lang="en-GB" sz="2800" dirty="0">
              <a:latin typeface="Lato Light" charset="0"/>
              <a:cs typeface="Lato Light" charset="0"/>
            </a:endParaRPr>
          </a:p>
        </p:txBody>
      </p:sp>
      <p:sp>
        <p:nvSpPr>
          <p:cNvPr id="10241" name="TextBox 1"/>
          <p:cNvSpPr txBox="1">
            <a:spLocks noChangeArrowheads="1"/>
          </p:cNvSpPr>
          <p:nvPr/>
        </p:nvSpPr>
        <p:spPr bwMode="auto">
          <a:xfrm>
            <a:off x="2903538" y="1462090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endParaRPr lang="en-US" sz="1800"/>
          </a:p>
        </p:txBody>
      </p:sp>
      <p:pic>
        <p:nvPicPr>
          <p:cNvPr id="10242" name="Picture 12" descr="regenesis-logo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26513" y="5518152"/>
            <a:ext cx="15938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itle 1"/>
          <p:cNvSpPr txBox="1">
            <a:spLocks/>
          </p:cNvSpPr>
          <p:nvPr/>
        </p:nvSpPr>
        <p:spPr bwMode="auto">
          <a:xfrm>
            <a:off x="1952625" y="1196977"/>
            <a:ext cx="782955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2800" dirty="0">
                <a:latin typeface="Lato Regular" charset="0"/>
                <a:cs typeface="Lato Regular" charset="0"/>
              </a:rPr>
              <a:t>PlumeStop</a:t>
            </a:r>
            <a:r>
              <a:rPr lang="en-GB" sz="2800" baseline="30000" dirty="0">
                <a:latin typeface="Lato Regular" charset="0"/>
                <a:cs typeface="Lato Regular" charset="0"/>
              </a:rPr>
              <a:t>™</a:t>
            </a:r>
            <a:r>
              <a:rPr lang="en-GB" sz="2800" dirty="0">
                <a:latin typeface="Lato Regular" charset="0"/>
                <a:cs typeface="Lato Regular" charset="0"/>
              </a:rPr>
              <a:t> – what it is</a:t>
            </a:r>
            <a:endParaRPr lang="en-US" sz="2800" dirty="0">
              <a:latin typeface="Lato Regular" charset="0"/>
              <a:cs typeface="Lato Regular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7574" y="1509713"/>
            <a:ext cx="1749202" cy="2116622"/>
          </a:xfrm>
          <a:prstGeom prst="rect">
            <a:avLst/>
          </a:prstGeom>
          <a:ln w="6350" cmpd="sng"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9917" y="931958"/>
            <a:ext cx="1392017" cy="347626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18714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1" y="857251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41" name="TextBox 1"/>
          <p:cNvSpPr txBox="1">
            <a:spLocks noChangeArrowheads="1"/>
          </p:cNvSpPr>
          <p:nvPr/>
        </p:nvSpPr>
        <p:spPr bwMode="auto">
          <a:xfrm>
            <a:off x="2903538" y="1462090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endParaRPr lang="en-US" sz="1800"/>
          </a:p>
        </p:txBody>
      </p:sp>
      <p:pic>
        <p:nvPicPr>
          <p:cNvPr id="10242" name="Picture 12" descr="regenesis-logo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26513" y="5518152"/>
            <a:ext cx="15938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itle 1"/>
          <p:cNvSpPr txBox="1">
            <a:spLocks/>
          </p:cNvSpPr>
          <p:nvPr/>
        </p:nvSpPr>
        <p:spPr bwMode="auto">
          <a:xfrm>
            <a:off x="1753054" y="977414"/>
            <a:ext cx="7829550" cy="777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2800" dirty="0">
                <a:solidFill>
                  <a:schemeClr val="bg1"/>
                </a:solidFill>
                <a:latin typeface="Lato Regular" charset="0"/>
                <a:cs typeface="Lato Regular" charset="0"/>
              </a:rPr>
              <a:t>PlumeStop</a:t>
            </a:r>
            <a:r>
              <a:rPr lang="en-GB" sz="2800" baseline="30000" dirty="0">
                <a:solidFill>
                  <a:schemeClr val="bg1"/>
                </a:solidFill>
                <a:latin typeface="Lato Regular" charset="0"/>
                <a:cs typeface="Lato Regular" charset="0"/>
              </a:rPr>
              <a:t>™</a:t>
            </a:r>
            <a:r>
              <a:rPr lang="en-GB" sz="2800" dirty="0">
                <a:solidFill>
                  <a:schemeClr val="bg1"/>
                </a:solidFill>
                <a:latin typeface="Lato Regular" charset="0"/>
                <a:cs typeface="Lato Regular" charset="0"/>
              </a:rPr>
              <a:t>:   reagent distribution</a:t>
            </a:r>
          </a:p>
          <a:p>
            <a:pPr eaLnBrk="1" hangingPunct="1"/>
            <a:r>
              <a:rPr lang="en-GB" sz="2000" dirty="0">
                <a:solidFill>
                  <a:schemeClr val="bg1"/>
                </a:solidFill>
                <a:latin typeface="Lato Regular" charset="0"/>
                <a:cs typeface="Lato Regular" charset="0"/>
              </a:rPr>
              <a:t>SEM image of sand particles without PlumeStop</a:t>
            </a:r>
            <a:endParaRPr lang="en-US" sz="2000" dirty="0">
              <a:solidFill>
                <a:schemeClr val="bg1"/>
              </a:solidFill>
              <a:latin typeface="Lato Regular" charset="0"/>
              <a:cs typeface="Lato Regular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9917" y="931958"/>
            <a:ext cx="1392017" cy="347626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2156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857251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41" name="TextBox 1"/>
          <p:cNvSpPr txBox="1">
            <a:spLocks noChangeArrowheads="1"/>
          </p:cNvSpPr>
          <p:nvPr/>
        </p:nvSpPr>
        <p:spPr bwMode="auto">
          <a:xfrm>
            <a:off x="2903538" y="1462090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endParaRPr lang="en-US" sz="1800"/>
          </a:p>
        </p:txBody>
      </p:sp>
      <p:sp>
        <p:nvSpPr>
          <p:cNvPr id="10243" name="Title 1"/>
          <p:cNvSpPr txBox="1">
            <a:spLocks/>
          </p:cNvSpPr>
          <p:nvPr/>
        </p:nvSpPr>
        <p:spPr bwMode="auto">
          <a:xfrm>
            <a:off x="1753054" y="977414"/>
            <a:ext cx="782955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2800" dirty="0">
                <a:solidFill>
                  <a:schemeClr val="bg1"/>
                </a:solidFill>
                <a:latin typeface="Lato Regular" charset="0"/>
                <a:cs typeface="Lato Regular" charset="0"/>
              </a:rPr>
              <a:t>PlumeStop</a:t>
            </a:r>
            <a:r>
              <a:rPr lang="en-GB" sz="2800" baseline="30000" dirty="0">
                <a:solidFill>
                  <a:schemeClr val="bg1"/>
                </a:solidFill>
                <a:latin typeface="Lato Regular" charset="0"/>
                <a:cs typeface="Lato Regular" charset="0"/>
              </a:rPr>
              <a:t>™</a:t>
            </a:r>
            <a:r>
              <a:rPr lang="en-GB" sz="2800" dirty="0">
                <a:solidFill>
                  <a:schemeClr val="bg1"/>
                </a:solidFill>
                <a:latin typeface="Lato Regular" charset="0"/>
                <a:cs typeface="Lato Regular" charset="0"/>
              </a:rPr>
              <a:t>:   reagent distribution</a:t>
            </a:r>
          </a:p>
          <a:p>
            <a:pPr eaLnBrk="1" hangingPunct="1"/>
            <a:r>
              <a:rPr lang="en-GB" sz="2000" dirty="0">
                <a:solidFill>
                  <a:schemeClr val="bg1"/>
                </a:solidFill>
                <a:latin typeface="Lato Regular" charset="0"/>
                <a:cs typeface="Lato Regular" charset="0"/>
              </a:rPr>
              <a:t>SEM image of sand particle coated with </a:t>
            </a:r>
            <a:r>
              <a:rPr lang="en-GB" sz="2000" dirty="0" err="1">
                <a:solidFill>
                  <a:schemeClr val="bg1"/>
                </a:solidFill>
                <a:latin typeface="Lato Regular" charset="0"/>
                <a:cs typeface="Lato Regular" charset="0"/>
              </a:rPr>
              <a:t>PlumeStop</a:t>
            </a:r>
            <a:endParaRPr lang="en-US" sz="2000" dirty="0">
              <a:solidFill>
                <a:schemeClr val="bg1"/>
              </a:solidFill>
              <a:latin typeface="Lato Regular" charset="0"/>
              <a:cs typeface="Lato Regular" charset="0"/>
            </a:endParaRPr>
          </a:p>
        </p:txBody>
      </p:sp>
      <p:pic>
        <p:nvPicPr>
          <p:cNvPr id="2" name="Picture 1" descr="regenesis-logo-blue-white.eps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9140" y="5511413"/>
            <a:ext cx="1663492" cy="3568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9917" y="931958"/>
            <a:ext cx="1392017" cy="347626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6399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Box 1"/>
          <p:cNvSpPr txBox="1">
            <a:spLocks noChangeArrowheads="1"/>
          </p:cNvSpPr>
          <p:nvPr/>
        </p:nvSpPr>
        <p:spPr bwMode="auto">
          <a:xfrm>
            <a:off x="2903538" y="1462090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endParaRPr lang="en-US" sz="1800"/>
          </a:p>
        </p:txBody>
      </p:sp>
      <p:pic>
        <p:nvPicPr>
          <p:cNvPr id="10242" name="Picture 12" descr="regenesis-logo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26513" y="5518152"/>
            <a:ext cx="15938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itle 1"/>
          <p:cNvSpPr txBox="1">
            <a:spLocks/>
          </p:cNvSpPr>
          <p:nvPr/>
        </p:nvSpPr>
        <p:spPr bwMode="auto">
          <a:xfrm>
            <a:off x="1952625" y="1196977"/>
            <a:ext cx="782955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2800" dirty="0">
                <a:latin typeface="Lato Regular" charset="0"/>
                <a:cs typeface="Lato Regular" charset="0"/>
              </a:rPr>
              <a:t>PlumeStop</a:t>
            </a:r>
            <a:r>
              <a:rPr lang="en-GB" sz="2800" baseline="30000" dirty="0">
                <a:latin typeface="Lato Regular" charset="0"/>
                <a:cs typeface="Lato Regular" charset="0"/>
              </a:rPr>
              <a:t>™</a:t>
            </a:r>
            <a:r>
              <a:rPr lang="en-GB" sz="2800" dirty="0">
                <a:latin typeface="Lato Regular" charset="0"/>
                <a:cs typeface="Lato Regular" charset="0"/>
              </a:rPr>
              <a:t>:   reagent distribution</a:t>
            </a:r>
            <a:endParaRPr lang="en-US" sz="2800" dirty="0">
              <a:latin typeface="Lato Regular" charset="0"/>
              <a:cs typeface="Lato Regular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/>
        </p:nvSpPr>
        <p:spPr bwMode="auto">
          <a:xfrm>
            <a:off x="1863978" y="2571750"/>
            <a:ext cx="8574676" cy="3084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1463" indent="-271463">
              <a:spcBef>
                <a:spcPct val="20000"/>
              </a:spcBef>
              <a:buFont typeface="Arial"/>
              <a:buChar char="•"/>
              <a:defRPr/>
            </a:pPr>
            <a:r>
              <a:rPr lang="en-GB" sz="2400" dirty="0">
                <a:latin typeface="Lato Light" charset="0"/>
                <a:cs typeface="Lato Light" charset="0"/>
              </a:rPr>
              <a:t>Column Study </a:t>
            </a:r>
            <a:r>
              <a:rPr lang="en-GB" sz="1400" dirty="0">
                <a:latin typeface="Lato Light" charset="0"/>
                <a:cs typeface="Lato Light" charset="0"/>
              </a:rPr>
              <a:t>– 50 mm x 600 mm (2” x 2’)</a:t>
            </a:r>
          </a:p>
          <a:p>
            <a:pPr marL="271463" indent="-271463">
              <a:spcBef>
                <a:spcPct val="20000"/>
              </a:spcBef>
              <a:buFont typeface="Arial"/>
              <a:buChar char="•"/>
              <a:defRPr/>
            </a:pPr>
            <a:r>
              <a:rPr lang="en-GB" sz="2400" dirty="0">
                <a:latin typeface="Lato Light" charset="0"/>
                <a:cs typeface="Lato Light" charset="0"/>
              </a:rPr>
              <a:t>Loamy Coarse Sand </a:t>
            </a:r>
            <a:r>
              <a:rPr lang="en-GB" sz="1400" dirty="0">
                <a:latin typeface="Lato Light" charset="0"/>
                <a:cs typeface="Lato Light" charset="0"/>
              </a:rPr>
              <a:t>(48% coarse grain; 31% medium; 8% fine; 2% very fine; 11% fines)</a:t>
            </a:r>
          </a:p>
          <a:p>
            <a:pPr marL="271463" indent="-271463">
              <a:spcBef>
                <a:spcPct val="20000"/>
              </a:spcBef>
              <a:buFont typeface="Arial"/>
              <a:buChar char="•"/>
              <a:defRPr/>
            </a:pPr>
            <a:r>
              <a:rPr lang="en-GB" sz="2400" dirty="0">
                <a:latin typeface="Lato Light" charset="0"/>
                <a:cs typeface="Lato Light" charset="0"/>
              </a:rPr>
              <a:t>PlumeStop™ versus Powdered Activated Carbon (PAC)</a:t>
            </a:r>
          </a:p>
          <a:p>
            <a:pPr marL="728663" lvl="1" indent="-271463">
              <a:spcBef>
                <a:spcPct val="20000"/>
              </a:spcBef>
              <a:buFont typeface="Arial"/>
              <a:buChar char="•"/>
              <a:defRPr/>
            </a:pPr>
            <a:r>
              <a:rPr lang="en-GB" dirty="0">
                <a:latin typeface="Lato Light" charset="0"/>
                <a:cs typeface="Lato Light" charset="0"/>
              </a:rPr>
              <a:t>25 g of 0.6% PlumeStop – equal mass and conc. of PAC</a:t>
            </a:r>
          </a:p>
          <a:p>
            <a:pPr marL="271463" indent="-271463">
              <a:spcBef>
                <a:spcPct val="20000"/>
              </a:spcBef>
              <a:buFont typeface="Arial"/>
              <a:buChar char="•"/>
              <a:defRPr/>
            </a:pPr>
            <a:r>
              <a:rPr lang="en-GB" sz="2400" dirty="0">
                <a:latin typeface="Lato Light" charset="0"/>
                <a:cs typeface="Lato Light" charset="0"/>
              </a:rPr>
              <a:t>Gravity Feed – equal flow</a:t>
            </a:r>
          </a:p>
          <a:p>
            <a:pPr marL="271463" indent="-271463">
              <a:spcBef>
                <a:spcPct val="20000"/>
              </a:spcBef>
              <a:buFont typeface="Arial"/>
              <a:buChar char="•"/>
              <a:defRPr/>
            </a:pPr>
            <a:r>
              <a:rPr lang="en-GB" sz="2400" dirty="0">
                <a:latin typeface="Lato Light" charset="0"/>
                <a:cs typeface="Lato Light" charset="0"/>
              </a:rPr>
              <a:t>Total of three pore volumes</a:t>
            </a:r>
          </a:p>
          <a:p>
            <a:pPr marL="457200" indent="-457200">
              <a:spcBef>
                <a:spcPct val="20000"/>
              </a:spcBef>
              <a:buFont typeface="Arial"/>
              <a:buChar char="•"/>
              <a:defRPr/>
            </a:pPr>
            <a:endParaRPr lang="en-GB" sz="2800" dirty="0">
              <a:latin typeface="Lato Light" charset="0"/>
              <a:cs typeface="Lato Light" charset="0"/>
            </a:endParaRPr>
          </a:p>
          <a:p>
            <a:pPr>
              <a:spcBef>
                <a:spcPct val="20000"/>
              </a:spcBef>
              <a:defRPr/>
            </a:pPr>
            <a:endParaRPr lang="en-GB" sz="2800" dirty="0">
              <a:latin typeface="Lato Light" charset="0"/>
              <a:cs typeface="Lato Light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14714" y="1945821"/>
            <a:ext cx="9053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GB" b="1" dirty="0">
                <a:solidFill>
                  <a:schemeClr val="accent4"/>
                </a:solidFill>
                <a:latin typeface="Chalkboard"/>
                <a:cs typeface="Chalkboard"/>
              </a:rPr>
              <a:t>Q: Can the reagent be effectively distributed through a saturated soil medium? 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9917" y="931958"/>
            <a:ext cx="1392017" cy="347626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50550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0" y="857250"/>
            <a:ext cx="9144000" cy="51435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0" y="857250"/>
            <a:ext cx="3429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58204" y="2049123"/>
            <a:ext cx="1242135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Plume Stop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72110" y="2051205"/>
            <a:ext cx="494944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PAC</a:t>
            </a:r>
          </a:p>
        </p:txBody>
      </p:sp>
    </p:spTree>
    <p:extLst>
      <p:ext uri="{BB962C8B-B14F-4D97-AF65-F5344CB8AC3E}">
        <p14:creationId xmlns:p14="http://schemas.microsoft.com/office/powerpoint/2010/main" val="1277682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0" y="857250"/>
            <a:ext cx="9144000" cy="51435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0" y="857250"/>
            <a:ext cx="3429000" cy="514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58204" y="2049123"/>
            <a:ext cx="1242135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Plume Stop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72110" y="2051205"/>
            <a:ext cx="494944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PAC</a:t>
            </a:r>
          </a:p>
        </p:txBody>
      </p:sp>
    </p:spTree>
    <p:extLst>
      <p:ext uri="{BB962C8B-B14F-4D97-AF65-F5344CB8AC3E}">
        <p14:creationId xmlns:p14="http://schemas.microsoft.com/office/powerpoint/2010/main" val="3350929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0" y="857250"/>
            <a:ext cx="9144000" cy="51435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0" y="857250"/>
            <a:ext cx="3429000" cy="514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58204" y="1932824"/>
            <a:ext cx="1201291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dirty="0" err="1">
                <a:solidFill>
                  <a:srgbClr val="FFFFFF"/>
                </a:solidFill>
              </a:rPr>
              <a:t>PlumeStop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72110" y="1941444"/>
            <a:ext cx="494944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PAC</a:t>
            </a:r>
          </a:p>
        </p:txBody>
      </p:sp>
    </p:spTree>
    <p:extLst>
      <p:ext uri="{BB962C8B-B14F-4D97-AF65-F5344CB8AC3E}">
        <p14:creationId xmlns:p14="http://schemas.microsoft.com/office/powerpoint/2010/main" val="4039792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Box 1"/>
          <p:cNvSpPr txBox="1">
            <a:spLocks noChangeArrowheads="1"/>
          </p:cNvSpPr>
          <p:nvPr/>
        </p:nvSpPr>
        <p:spPr bwMode="auto">
          <a:xfrm>
            <a:off x="2903540" y="146208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endParaRPr lang="en-US" sz="1800"/>
          </a:p>
        </p:txBody>
      </p:sp>
      <p:sp>
        <p:nvSpPr>
          <p:cNvPr id="9219" name="Title 1"/>
          <p:cNvSpPr txBox="1">
            <a:spLocks/>
          </p:cNvSpPr>
          <p:nvPr/>
        </p:nvSpPr>
        <p:spPr bwMode="auto">
          <a:xfrm>
            <a:off x="2130220" y="1694081"/>
            <a:ext cx="7829550" cy="1434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b="1" dirty="0">
                <a:latin typeface="Lato Regular"/>
                <a:cs typeface="Lato Regular"/>
              </a:rPr>
              <a:t>–performance –</a:t>
            </a:r>
          </a:p>
          <a:p>
            <a:pPr algn="ctr" eaLnBrk="1" hangingPunct="1"/>
            <a:endParaRPr lang="en-US" sz="2000" b="1" dirty="0">
              <a:latin typeface="Lato Regular"/>
              <a:cs typeface="Lato Regular"/>
            </a:endParaRPr>
          </a:p>
          <a:p>
            <a:pPr algn="ctr" eaLnBrk="1" hangingPunct="1"/>
            <a:r>
              <a:rPr lang="en-US" sz="2000" b="1" dirty="0">
                <a:latin typeface="Lato Regular"/>
                <a:cs typeface="Lato Regular"/>
              </a:rPr>
              <a:t>chlorinated solvents – post-sorption degradation – lines of evidence</a:t>
            </a:r>
            <a:endParaRPr lang="en-US" sz="1800" dirty="0">
              <a:latin typeface="Lato Regular"/>
              <a:cs typeface="Lato Regular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4392" y="1029976"/>
            <a:ext cx="2659311" cy="664105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3696" y="3197913"/>
            <a:ext cx="1922600" cy="256346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60148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California Site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689900" y="2057402"/>
            <a:ext cx="5022958" cy="3722611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‘</a:t>
            </a:r>
            <a:r>
              <a:rPr lang="en-US" sz="2000" dirty="0"/>
              <a:t>Dune Sand’ formation</a:t>
            </a:r>
          </a:p>
          <a:p>
            <a:r>
              <a:rPr lang="en-US" sz="2000" dirty="0"/>
              <a:t>DTW~13 ft. </a:t>
            </a:r>
            <a:r>
              <a:rPr lang="en-US" sz="2000" dirty="0" err="1"/>
              <a:t>bgs</a:t>
            </a:r>
            <a:r>
              <a:rPr lang="en-US" sz="2000" dirty="0"/>
              <a:t>.</a:t>
            </a:r>
          </a:p>
          <a:p>
            <a:r>
              <a:rPr lang="en-US" sz="2000" dirty="0"/>
              <a:t>30ft/year groundwater flow</a:t>
            </a:r>
          </a:p>
          <a:p>
            <a:r>
              <a:rPr lang="en-US" sz="2000" dirty="0"/>
              <a:t>High redox conditions (aerobic)</a:t>
            </a:r>
          </a:p>
          <a:p>
            <a:r>
              <a:rPr lang="en-US" sz="2000" dirty="0"/>
              <a:t>No attenuation evident</a:t>
            </a:r>
          </a:p>
          <a:p>
            <a:endParaRPr lang="en-US" sz="2000" dirty="0"/>
          </a:p>
          <a:p>
            <a:r>
              <a:rPr lang="en-US" sz="2000" dirty="0"/>
              <a:t>PCE 550 µg/L</a:t>
            </a:r>
          </a:p>
          <a:p>
            <a:r>
              <a:rPr lang="en-US" sz="2000" dirty="0"/>
              <a:t>No daughter products</a:t>
            </a:r>
          </a:p>
          <a:p>
            <a:r>
              <a:rPr lang="en-US" sz="2000" dirty="0"/>
              <a:t>PlumeStop™</a:t>
            </a:r>
          </a:p>
          <a:p>
            <a:r>
              <a:rPr lang="en-US" sz="2000" dirty="0"/>
              <a:t>Electron donor and bacteria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2" y="2132544"/>
            <a:ext cx="4767153" cy="332647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39071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45A5B-6FD1-4E75-90E0-1022EA54FCBA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Final Diagrams-0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1713548" y="351044"/>
            <a:ext cx="8686800" cy="85436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 algn="r">
              <a:lnSpc>
                <a:spcPct val="85000"/>
              </a:lnSpc>
              <a:spcBef>
                <a:spcPts val="700"/>
              </a:spcBef>
              <a:defRPr/>
            </a:pPr>
            <a:r>
              <a:rPr lang="en-US" sz="3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ea typeface="+mj-ea"/>
                <a:cs typeface="+mj-cs"/>
              </a:rPr>
              <a:t>Integrated Site Remediation  </a:t>
            </a:r>
            <a:br>
              <a:rPr lang="en-US" sz="3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en-US" sz="36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89760" y="1249680"/>
            <a:ext cx="3398520" cy="411480"/>
          </a:xfrm>
          <a:prstGeom prst="rect">
            <a:avLst/>
          </a:prstGeom>
          <a:solidFill>
            <a:schemeClr val="bg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1puzzle final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29239" y="5715000"/>
            <a:ext cx="1231681" cy="11430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4236720" y="4251960"/>
            <a:ext cx="4251960" cy="411480"/>
          </a:xfrm>
          <a:prstGeom prst="rect">
            <a:avLst/>
          </a:prstGeom>
          <a:solidFill>
            <a:schemeClr val="bg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855528" y="6433458"/>
            <a:ext cx="1812472" cy="424543"/>
          </a:xfrm>
          <a:prstGeom prst="rect">
            <a:avLst/>
          </a:prstGeom>
          <a:noFill/>
          <a:effectLst/>
        </p:spPr>
        <p:txBody>
          <a:bodyPr wrap="square" lIns="45720" rIns="45720" rtlCol="0">
            <a:noAutofit/>
          </a:bodyPr>
          <a:lstStyle/>
          <a:p>
            <a:pPr>
              <a:lnSpc>
                <a:spcPct val="85000"/>
              </a:lnSpc>
              <a:spcBef>
                <a:spcPts val="700"/>
              </a:spcBef>
            </a:pPr>
            <a:r>
              <a:rPr lang="en-US" sz="1600" dirty="0"/>
              <a:t>© Regenesis 2011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79832" y="1107951"/>
            <a:ext cx="36276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 </a:t>
            </a:r>
            <a:r>
              <a:rPr lang="en-US" sz="2400" b="1" dirty="0">
                <a:solidFill>
                  <a:schemeClr val="bg1"/>
                </a:solidFill>
                <a:hlinkClick r:id="rId5" action="ppaction://hlinksldjump"/>
              </a:rPr>
              <a:t>Soil-</a:t>
            </a:r>
            <a:r>
              <a:rPr lang="en-US" sz="2400" b="1" dirty="0" err="1">
                <a:solidFill>
                  <a:schemeClr val="bg1"/>
                </a:solidFill>
                <a:hlinkClick r:id="rId5" action="ppaction://hlinksldjump"/>
              </a:rPr>
              <a:t>Vadose</a:t>
            </a:r>
            <a:r>
              <a:rPr lang="en-US" sz="2400" b="1" dirty="0">
                <a:solidFill>
                  <a:schemeClr val="bg1"/>
                </a:solidFill>
                <a:hlinkClick r:id="rId5" action="ppaction://hlinksldjump"/>
              </a:rPr>
              <a:t>/Smear Zone</a:t>
            </a:r>
            <a:r>
              <a:rPr lang="en-US" sz="3200" b="1" u="sng" dirty="0">
                <a:solidFill>
                  <a:schemeClr val="bg1"/>
                </a:solidFill>
                <a:hlinkClick r:id="rId5" action="ppaction://hlinksldjump"/>
              </a:rPr>
              <a:t> </a:t>
            </a:r>
            <a:endParaRPr lang="en-US" sz="3200" b="1" u="sng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831080" y="3002280"/>
            <a:ext cx="1051560" cy="411480"/>
          </a:xfrm>
          <a:prstGeom prst="rect">
            <a:avLst/>
          </a:prstGeom>
          <a:solidFill>
            <a:schemeClr val="bg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hlinkClick r:id="" action="ppaction://noaction"/>
          </p:cNvPr>
          <p:cNvSpPr txBox="1"/>
          <p:nvPr/>
        </p:nvSpPr>
        <p:spPr>
          <a:xfrm>
            <a:off x="4006760" y="4200131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hlinkClick r:id="" action="ppaction://noaction"/>
              </a:rPr>
              <a:t>Groundwater – Saturated Zone</a:t>
            </a:r>
            <a:endParaRPr lang="en-US" sz="2400" b="1" dirty="0"/>
          </a:p>
        </p:txBody>
      </p:sp>
      <p:sp>
        <p:nvSpPr>
          <p:cNvPr id="14" name="TextBox 13">
            <a:hlinkClick r:id="" action="ppaction://noaction"/>
          </p:cNvPr>
          <p:cNvSpPr txBox="1"/>
          <p:nvPr/>
        </p:nvSpPr>
        <p:spPr>
          <a:xfrm>
            <a:off x="3893692" y="2868445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hlinkClick r:id="rId5" action="ppaction://hlinksldjump"/>
              </a:rPr>
              <a:t>Vapor</a:t>
            </a:r>
            <a:r>
              <a:rPr lang="en-US" sz="3200" b="1" u="sng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91815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t="34490" b="34490"/>
          <a:stretch>
            <a:fillRect/>
          </a:stretch>
        </p:blipFill>
        <p:spPr>
          <a:xfrm>
            <a:off x="1524000" y="857252"/>
            <a:ext cx="9144000" cy="516987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Lato Regular"/>
                <a:cs typeface="Lato Regular"/>
              </a:rPr>
              <a:t>Pilot Test Arrangement</a:t>
            </a:r>
            <a:endParaRPr lang="en-US" dirty="0">
              <a:solidFill>
                <a:srgbClr val="FFFF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Lato Regular"/>
              <a:cs typeface="Lato Regular"/>
            </a:endParaRPr>
          </a:p>
        </p:txBody>
      </p:sp>
      <p:sp>
        <p:nvSpPr>
          <p:cNvPr id="6" name="Left Arrow 5"/>
          <p:cNvSpPr/>
          <p:nvPr/>
        </p:nvSpPr>
        <p:spPr>
          <a:xfrm rot="19564919">
            <a:off x="7747755" y="4603191"/>
            <a:ext cx="2944139" cy="559297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1400" b="1" dirty="0">
                <a:ln>
                  <a:prstDash val="solid"/>
                </a:ln>
                <a:solidFill>
                  <a:schemeClr val="accent4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Marker Felt"/>
                <a:cs typeface="Marker Felt"/>
              </a:rPr>
              <a:t>Groundwater ≈10m/year</a:t>
            </a:r>
            <a:endParaRPr lang="en-US" sz="900" b="1" dirty="0">
              <a:ln>
                <a:prstDash val="solid"/>
              </a:ln>
              <a:solidFill>
                <a:schemeClr val="accent4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Marker Felt"/>
              <a:cs typeface="Marker Fel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569686" y="3741576"/>
            <a:ext cx="1838476" cy="2224598"/>
            <a:chOff x="0" y="2939141"/>
            <a:chExt cx="1838476" cy="2224598"/>
          </a:xfrm>
        </p:grpSpPr>
        <p:sp>
          <p:nvSpPr>
            <p:cNvPr id="13" name="Rectangle 12"/>
            <p:cNvSpPr/>
            <p:nvPr/>
          </p:nvSpPr>
          <p:spPr>
            <a:xfrm>
              <a:off x="0" y="2939141"/>
              <a:ext cx="1838476" cy="2224598"/>
            </a:xfrm>
            <a:prstGeom prst="rect">
              <a:avLst/>
            </a:prstGeom>
            <a:solidFill>
              <a:schemeClr val="bg1">
                <a:lumMod val="95000"/>
                <a:alpha val="4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2520" y="3056766"/>
              <a:ext cx="1546965" cy="386321"/>
            </a:xfrm>
            <a:prstGeom prst="rect">
              <a:avLst/>
            </a:prstGeom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89579" y="3602599"/>
              <a:ext cx="1223417" cy="656701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89579" y="4414190"/>
              <a:ext cx="1223417" cy="694801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1598260" y="1050133"/>
            <a:ext cx="3429000" cy="147732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Injection Interval: 8 – 25 ft. </a:t>
            </a:r>
            <a:r>
              <a:rPr lang="en-US" dirty="0" err="1">
                <a:solidFill>
                  <a:schemeClr val="bg1"/>
                </a:solidFill>
              </a:rPr>
              <a:t>bgs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3,200lbs PlumeStop™ into 8 pts. </a:t>
            </a:r>
          </a:p>
          <a:p>
            <a:r>
              <a:rPr lang="en-US" dirty="0">
                <a:solidFill>
                  <a:schemeClr val="bg1"/>
                </a:solidFill>
              </a:rPr>
              <a:t>540lbs. HRC, and</a:t>
            </a:r>
          </a:p>
          <a:p>
            <a:r>
              <a:rPr lang="en-US" dirty="0">
                <a:solidFill>
                  <a:schemeClr val="bg1"/>
                </a:solidFill>
              </a:rPr>
              <a:t>6.12L. BDI Plus ®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76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857252"/>
            <a:ext cx="9144000" cy="51434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866518"/>
            <a:ext cx="8229600" cy="727898"/>
          </a:xfrm>
        </p:spPr>
        <p:txBody>
          <a:bodyPr/>
          <a:lstStyle/>
          <a:p>
            <a:r>
              <a:rPr lang="en-US" sz="3600" dirty="0"/>
              <a:t>Historic Data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59832" y="2731249"/>
            <a:ext cx="3321458" cy="20313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en-US" dirty="0">
              <a:solidFill>
                <a:schemeClr val="accent4"/>
              </a:solidFill>
              <a:latin typeface="Chalkduster"/>
              <a:cs typeface="Chalkduster"/>
            </a:endParaRPr>
          </a:p>
          <a:p>
            <a:pPr algn="ctr"/>
            <a:r>
              <a:rPr lang="en-US" dirty="0">
                <a:solidFill>
                  <a:schemeClr val="accent4"/>
                </a:solidFill>
                <a:latin typeface="Chalkduster"/>
                <a:cs typeface="Chalkduster"/>
              </a:rPr>
              <a:t>Steadily increasing PCE</a:t>
            </a:r>
          </a:p>
          <a:p>
            <a:pPr algn="ctr"/>
            <a:endParaRPr lang="en-US" dirty="0">
              <a:solidFill>
                <a:schemeClr val="accent4"/>
              </a:solidFill>
              <a:latin typeface="Chalkduster"/>
              <a:cs typeface="Chalkduster"/>
            </a:endParaRPr>
          </a:p>
          <a:p>
            <a:pPr algn="ctr"/>
            <a:r>
              <a:rPr lang="en-US" dirty="0">
                <a:solidFill>
                  <a:schemeClr val="accent4"/>
                </a:solidFill>
                <a:latin typeface="Chalkduster"/>
                <a:cs typeface="Chalkduster"/>
              </a:rPr>
              <a:t>No daughter products</a:t>
            </a:r>
          </a:p>
          <a:p>
            <a:pPr algn="ctr"/>
            <a:endParaRPr lang="en-US" dirty="0">
              <a:solidFill>
                <a:schemeClr val="accent4"/>
              </a:solidFill>
              <a:latin typeface="Chalkduster"/>
              <a:cs typeface="Chalkduster"/>
            </a:endParaRPr>
          </a:p>
          <a:p>
            <a:pPr algn="ctr"/>
            <a:r>
              <a:rPr lang="en-US" dirty="0">
                <a:solidFill>
                  <a:schemeClr val="accent4"/>
                </a:solidFill>
                <a:latin typeface="Chalkduster"/>
                <a:cs typeface="Chalkduster"/>
              </a:rPr>
              <a:t>(aerobic conditions)</a:t>
            </a:r>
          </a:p>
          <a:p>
            <a:pPr algn="ctr"/>
            <a:endParaRPr lang="en-US" dirty="0">
              <a:solidFill>
                <a:schemeClr val="accent4"/>
              </a:solidFill>
              <a:latin typeface="Chalkduster"/>
              <a:cs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2979833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857250"/>
            <a:ext cx="9144000" cy="51435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9220074" y="1853062"/>
            <a:ext cx="1154759" cy="3325460"/>
            <a:chOff x="7696072" y="995811"/>
            <a:chExt cx="1154759" cy="3325460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8273452" y="1447473"/>
              <a:ext cx="21772" cy="2873798"/>
            </a:xfrm>
            <a:prstGeom prst="line">
              <a:avLst/>
            </a:prstGeom>
            <a:ln>
              <a:solidFill>
                <a:srgbClr val="8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96072" y="995811"/>
              <a:ext cx="1154759" cy="288376"/>
            </a:xfrm>
            <a:prstGeom prst="rect">
              <a:avLst/>
            </a:prstGeom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5" name="TextBox 14"/>
          <p:cNvSpPr txBox="1"/>
          <p:nvPr/>
        </p:nvSpPr>
        <p:spPr>
          <a:xfrm>
            <a:off x="9847942" y="4895309"/>
            <a:ext cx="8200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(&lt;0.5µg/L)</a:t>
            </a:r>
          </a:p>
        </p:txBody>
      </p:sp>
      <p:sp>
        <p:nvSpPr>
          <p:cNvPr id="16" name="Rectangle 15"/>
          <p:cNvSpPr/>
          <p:nvPr/>
        </p:nvSpPr>
        <p:spPr>
          <a:xfrm rot="19044027">
            <a:off x="9511504" y="5467127"/>
            <a:ext cx="975319" cy="3143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81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35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8" presetClass="emph" presetSubtype="0" repeatCount="2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6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5" grpId="2"/>
      <p:bldP spid="15" grpId="3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857250"/>
            <a:ext cx="9144000" cy="5141080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>
            <a:off x="3861537" y="1358278"/>
            <a:ext cx="482092" cy="638048"/>
          </a:xfrm>
          <a:prstGeom prst="downArrow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FFFFFF"/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16132" y="1341959"/>
            <a:ext cx="166744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application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85752" y="2367988"/>
            <a:ext cx="4279936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Chalkduster"/>
                <a:cs typeface="Chalkduster"/>
              </a:rPr>
              <a:t>Redox ‘sweet spot’ establishes </a:t>
            </a:r>
          </a:p>
          <a:p>
            <a:r>
              <a:rPr lang="en-US" dirty="0">
                <a:solidFill>
                  <a:schemeClr val="accent2"/>
                </a:solidFill>
                <a:latin typeface="Chalkduster"/>
                <a:cs typeface="Chalkduster"/>
              </a:rPr>
              <a:t>Competing TEA’s decline</a:t>
            </a:r>
          </a:p>
        </p:txBody>
      </p:sp>
      <p:sp>
        <p:nvSpPr>
          <p:cNvPr id="4" name="Oval 3"/>
          <p:cNvSpPr/>
          <p:nvPr/>
        </p:nvSpPr>
        <p:spPr>
          <a:xfrm>
            <a:off x="9683475" y="3817276"/>
            <a:ext cx="420499" cy="228397"/>
          </a:xfrm>
          <a:prstGeom prst="ellipse">
            <a:avLst/>
          </a:prstGeom>
          <a:noFill/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7088524" y="4045671"/>
            <a:ext cx="2594951" cy="496261"/>
            <a:chOff x="5564522" y="3188421"/>
            <a:chExt cx="2594951" cy="496261"/>
          </a:xfrm>
        </p:grpSpPr>
        <p:sp>
          <p:nvSpPr>
            <p:cNvPr id="2" name="TextBox 1"/>
            <p:cNvSpPr txBox="1"/>
            <p:nvPr/>
          </p:nvSpPr>
          <p:spPr>
            <a:xfrm>
              <a:off x="5564522" y="3407683"/>
              <a:ext cx="249444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A20005"/>
                  </a:solidFill>
                  <a:latin typeface="Chalkboard SE Regular"/>
                  <a:cs typeface="Chalkboard SE Regular"/>
                </a:rPr>
                <a:t>(note zero on 2</a:t>
              </a:r>
              <a:r>
                <a:rPr lang="en-US" sz="1200" baseline="30000" dirty="0">
                  <a:solidFill>
                    <a:srgbClr val="A20005"/>
                  </a:solidFill>
                  <a:latin typeface="Chalkboard SE Regular"/>
                  <a:cs typeface="Chalkboard SE Regular"/>
                </a:rPr>
                <a:t>o</a:t>
              </a:r>
              <a:r>
                <a:rPr lang="en-US" sz="1200" dirty="0">
                  <a:solidFill>
                    <a:srgbClr val="A20005"/>
                  </a:solidFill>
                  <a:latin typeface="Chalkboard SE Regular"/>
                  <a:cs typeface="Chalkboard SE Regular"/>
                </a:rPr>
                <a:t> axis) 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V="1">
              <a:off x="7579263" y="3188421"/>
              <a:ext cx="580210" cy="304407"/>
            </a:xfrm>
            <a:prstGeom prst="straightConnector1">
              <a:avLst/>
            </a:prstGeom>
            <a:ln>
              <a:solidFill>
                <a:schemeClr val="accent4"/>
              </a:solidFill>
              <a:tailEnd type="arrow"/>
            </a:ln>
            <a:effectLst>
              <a:outerShdw blurRad="40000" dist="20000" dir="5400000" rotWithShape="0">
                <a:schemeClr val="tx1">
                  <a:alpha val="38000"/>
                </a:scheme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35761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6700" y="869834"/>
            <a:ext cx="9131300" cy="5143500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>
          <a:xfrm>
            <a:off x="3861537" y="1358278"/>
            <a:ext cx="482092" cy="638048"/>
          </a:xfrm>
          <a:prstGeom prst="downArrow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FFFFFF"/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16132" y="1341959"/>
            <a:ext cx="166744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application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54700" y="1368659"/>
            <a:ext cx="5221971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Chalkduster"/>
                <a:cs typeface="Chalkduster"/>
              </a:rPr>
              <a:t>PCE immediately ⬇︎ to ND (&lt;5µg/L)</a:t>
            </a:r>
          </a:p>
          <a:p>
            <a:r>
              <a:rPr lang="en-US" dirty="0">
                <a:solidFill>
                  <a:schemeClr val="accent2"/>
                </a:solidFill>
                <a:latin typeface="Chalkduster"/>
                <a:cs typeface="Chalkduster"/>
              </a:rPr>
              <a:t>Micro parameters </a:t>
            </a:r>
            <a:r>
              <a:rPr lang="en-US" dirty="0">
                <a:solidFill>
                  <a:schemeClr val="accent4"/>
                </a:solidFill>
                <a:latin typeface="Chalkduster"/>
                <a:cs typeface="Chalkduster"/>
              </a:rPr>
              <a:t>increase </a:t>
            </a:r>
            <a:r>
              <a:rPr lang="en-US" dirty="0">
                <a:solidFill>
                  <a:schemeClr val="accent2"/>
                </a:solidFill>
                <a:latin typeface="Chalkduster"/>
                <a:cs typeface="Chalkduster"/>
              </a:rPr>
              <a:t>post-app then decrease after ～two months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95459" y="2444050"/>
            <a:ext cx="703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7F7F7F"/>
                </a:solidFill>
                <a:latin typeface="Chalkboard SE Regular"/>
                <a:cs typeface="Chalkboard SE Regular"/>
              </a:rPr>
              <a:t>225%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95459" y="4679967"/>
            <a:ext cx="703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C500"/>
                </a:solidFill>
                <a:latin typeface="Chalkboard SE Regular"/>
                <a:cs typeface="Chalkboard SE Regular"/>
              </a:rPr>
              <a:t>541%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84553" y="4707374"/>
            <a:ext cx="703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5D8AD0"/>
                </a:solidFill>
                <a:latin typeface="Chalkboard SE Regular"/>
                <a:cs typeface="Chalkboard SE Regular"/>
              </a:rPr>
              <a:t>676%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016461" y="3275887"/>
            <a:ext cx="10233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5A9337"/>
                </a:solidFill>
                <a:latin typeface="Chalkboard SE Regular"/>
                <a:cs typeface="Chalkboard SE Regular"/>
              </a:rPr>
              <a:t>(init. ND)</a:t>
            </a:r>
            <a:endParaRPr lang="en-US" sz="1000" dirty="0">
              <a:solidFill>
                <a:srgbClr val="5A9337"/>
              </a:solidFill>
              <a:latin typeface="Chalkboard SE Regular"/>
              <a:cs typeface="Chalkboard SE Regular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545836" y="3227834"/>
            <a:ext cx="7713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E1A79D"/>
                </a:solidFill>
                <a:latin typeface="Chalkboard SE Regular"/>
                <a:cs typeface="Chalkboard SE Regular"/>
              </a:rPr>
              <a:t>3,000 x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213921" y="5608982"/>
            <a:ext cx="19378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931557"/>
                </a:solidFill>
                <a:latin typeface="Chalkboard SE Regular"/>
                <a:cs typeface="Chalkboard SE Regular"/>
              </a:rPr>
              <a:t>(no methanogenesis)</a:t>
            </a:r>
          </a:p>
        </p:txBody>
      </p:sp>
    </p:spTree>
    <p:extLst>
      <p:ext uri="{BB962C8B-B14F-4D97-AF65-F5344CB8AC3E}">
        <p14:creationId xmlns:p14="http://schemas.microsoft.com/office/powerpoint/2010/main" val="2796402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35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5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35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35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35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35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5" grpId="0"/>
      <p:bldP spid="5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4157" y="1857186"/>
            <a:ext cx="8725975" cy="3674230"/>
          </a:xfrm>
        </p:spPr>
        <p:txBody>
          <a:bodyPr>
            <a:normAutofit lnSpcReduction="10000"/>
          </a:bodyPr>
          <a:lstStyle/>
          <a:p>
            <a:r>
              <a:rPr lang="en-US" sz="2400" b="1" dirty="0">
                <a:solidFill>
                  <a:srgbClr val="A20005"/>
                </a:solidFill>
              </a:rPr>
              <a:t>&gt;99% </a:t>
            </a:r>
            <a:r>
              <a:rPr lang="en-US" sz="2400" dirty="0">
                <a:solidFill>
                  <a:srgbClr val="000000"/>
                </a:solidFill>
              </a:rPr>
              <a:t>(two OOM) </a:t>
            </a:r>
            <a:r>
              <a:rPr lang="en-US" sz="2400" b="1" dirty="0">
                <a:solidFill>
                  <a:srgbClr val="A20005"/>
                </a:solidFill>
              </a:rPr>
              <a:t>PCE </a:t>
            </a:r>
            <a:r>
              <a:rPr lang="en-US" sz="2400" dirty="0"/>
              <a:t>concentration reduction </a:t>
            </a:r>
            <a:r>
              <a:rPr lang="en-US" sz="2400" b="1" dirty="0">
                <a:solidFill>
                  <a:srgbClr val="A20005"/>
                </a:solidFill>
              </a:rPr>
              <a:t>within</a:t>
            </a:r>
            <a:r>
              <a:rPr lang="en-US" sz="2400" dirty="0">
                <a:solidFill>
                  <a:srgbClr val="A20005"/>
                </a:solidFill>
              </a:rPr>
              <a:t> </a:t>
            </a:r>
            <a:r>
              <a:rPr lang="en-US" sz="2400" b="1" dirty="0">
                <a:solidFill>
                  <a:schemeClr val="accent4"/>
                </a:solidFill>
              </a:rPr>
              <a:t>14 days</a:t>
            </a:r>
          </a:p>
          <a:p>
            <a:pPr lvl="1"/>
            <a:r>
              <a:rPr lang="en-US" sz="2000" dirty="0"/>
              <a:t>550 µg/L to non-detect (&lt;5 µg/L)</a:t>
            </a:r>
          </a:p>
          <a:p>
            <a:pPr lvl="1"/>
            <a:endParaRPr lang="en-US" sz="2000" dirty="0"/>
          </a:p>
          <a:p>
            <a:r>
              <a:rPr lang="en-US" sz="2400" dirty="0"/>
              <a:t>Optimal </a:t>
            </a:r>
            <a:r>
              <a:rPr lang="en-US" sz="2400" dirty="0" err="1"/>
              <a:t>dehalorespiration</a:t>
            </a:r>
            <a:r>
              <a:rPr lang="en-US" sz="2400" dirty="0"/>
              <a:t> conditions established</a:t>
            </a:r>
          </a:p>
          <a:p>
            <a:pPr lvl="1"/>
            <a:r>
              <a:rPr lang="en-US" sz="2000" dirty="0"/>
              <a:t>Redox from +254 mV to </a:t>
            </a:r>
            <a:r>
              <a:rPr lang="en-US" sz="2000" b="1" dirty="0">
                <a:solidFill>
                  <a:schemeClr val="accent4"/>
                </a:solidFill>
              </a:rPr>
              <a:t>-150 mV </a:t>
            </a:r>
            <a:r>
              <a:rPr lang="en-US" sz="2000" dirty="0"/>
              <a:t>(±30 mV) ‘sweet spot’</a:t>
            </a:r>
          </a:p>
          <a:p>
            <a:pPr lvl="1"/>
            <a:r>
              <a:rPr lang="en-US" sz="2000" dirty="0"/>
              <a:t>Competing electron acceptors depleted</a:t>
            </a:r>
          </a:p>
          <a:p>
            <a:pPr lvl="1"/>
            <a:endParaRPr lang="en-US" sz="2000" dirty="0"/>
          </a:p>
          <a:p>
            <a:r>
              <a:rPr lang="en-US" sz="2400" dirty="0"/>
              <a:t>Post-inoculation microbial trends</a:t>
            </a:r>
          </a:p>
          <a:p>
            <a:pPr lvl="1"/>
            <a:r>
              <a:rPr lang="en-US" sz="2000" dirty="0"/>
              <a:t>Increase then decrease in </a:t>
            </a:r>
            <a:r>
              <a:rPr lang="en-US" sz="2000" dirty="0" err="1"/>
              <a:t>dechlorination</a:t>
            </a:r>
            <a:r>
              <a:rPr lang="en-US" sz="2000" dirty="0"/>
              <a:t> </a:t>
            </a:r>
            <a:r>
              <a:rPr lang="en-US" sz="2000" b="1" dirty="0">
                <a:solidFill>
                  <a:schemeClr val="accent4"/>
                </a:solidFill>
              </a:rPr>
              <a:t>species</a:t>
            </a:r>
            <a:r>
              <a:rPr lang="en-US" sz="2000" dirty="0"/>
              <a:t> and </a:t>
            </a:r>
            <a:r>
              <a:rPr lang="en-US" sz="2000" b="1" dirty="0">
                <a:solidFill>
                  <a:srgbClr val="A20005"/>
                </a:solidFill>
              </a:rPr>
              <a:t>enzymes </a:t>
            </a:r>
          </a:p>
          <a:p>
            <a:pPr lvl="1"/>
            <a:r>
              <a:rPr lang="en-US" sz="2000" dirty="0"/>
              <a:t>Consistent with solvent metabolism and depletion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078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611437" y="1706880"/>
          <a:ext cx="6962776" cy="3352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26364"/>
                <a:gridCol w="537406"/>
                <a:gridCol w="430052"/>
                <a:gridCol w="778159"/>
                <a:gridCol w="778159"/>
                <a:gridCol w="778159"/>
                <a:gridCol w="778159"/>
                <a:gridCol w="778159"/>
                <a:gridCol w="778159"/>
              </a:tblGrid>
              <a:tr h="16319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Well ID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gridSpan="6"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MW-3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319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treatment zone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treatment zone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treatment zone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treatment zone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treatment zone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treatment zone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6319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Sample ID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MW-3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MW-3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MW-3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MW-3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MW-3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MW-3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6319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Date Sampled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4/1/2014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5/14/2014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5/29/2014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6/25/2014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7/23/2014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10/15/2014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6319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Days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-24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19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33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61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89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160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6319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Monitoring Event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baseline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2 week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1 month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2 month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3 month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6 month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6319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Analyte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6319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1,1 Dichloroethene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µg/L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0.5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&lt; 0.50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&lt; 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&lt; 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&lt; 0.50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&lt; 0.50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&lt; 0.50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6319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Carbon disulfide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µg/L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&lt; 1.0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&lt; 10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&lt; 10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&lt; 1.0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1.8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1.3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6319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cis-1,2-Dichloroethene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µg/L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0.5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&lt; 0.50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&lt; 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&lt; 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&lt; 0.50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&lt; 0.50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&lt; 0.50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6319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Methylene chloride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µg/L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&lt; 1.0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11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&lt; 10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&lt; 1.0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&lt; 1.0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&lt; 1.0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6319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Tetrachloroethene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µg/L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550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&lt; 5.0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&lt; 5.0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0.72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&lt; 0.50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&lt; 0.50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6319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trans-1,2-Dichloroethene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µg/L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0.5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&lt; 0.50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&lt; 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&lt; 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&lt; 0.50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&lt; 0.50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&lt; 0.50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6319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Trichloroethene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µg/L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0.5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&lt; 0.50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&lt; 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&lt; 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&lt; 0.50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&lt; 0.50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&lt; 0.50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6319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Vinyl chloride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µg/L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0.5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&lt; 0.50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&lt; 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&lt; 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&lt; 0.50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&lt; 0.50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&lt; 0.50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6319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Total VOC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µg/L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550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11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0.72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1.8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1.3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6319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% VOC Reduction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µg/L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---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98%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&lt; 99%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&lt; 99%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&lt; 99%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 dirty="0">
                          <a:effectLst/>
                        </a:rPr>
                        <a:t>&lt; 99%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57EC838D-9CBD-480E-B38B-712FF9337CAA}" type="slidenum">
              <a:rPr lang="en-US" smtClean="0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26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848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948547"/>
            <a:ext cx="8229600" cy="3674230"/>
          </a:xfrm>
        </p:spPr>
        <p:txBody>
          <a:bodyPr/>
          <a:lstStyle/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PlumeStop™ - depletion of GW solvents to n/d </a:t>
            </a:r>
            <a:r>
              <a:rPr lang="en-US" sz="2000" b="1" dirty="0">
                <a:solidFill>
                  <a:srgbClr val="A20005"/>
                </a:solidFill>
              </a:rPr>
              <a:t>within 14 days</a:t>
            </a:r>
          </a:p>
          <a:p>
            <a:endParaRPr lang="en-US" sz="2000" dirty="0"/>
          </a:p>
          <a:p>
            <a:r>
              <a:rPr lang="en-US" sz="2000" b="1" dirty="0">
                <a:solidFill>
                  <a:srgbClr val="A20005"/>
                </a:solidFill>
              </a:rPr>
              <a:t>Lines of evidence </a:t>
            </a:r>
            <a:r>
              <a:rPr lang="en-US" sz="2000" dirty="0"/>
              <a:t>for post-sorption degradation secured </a:t>
            </a:r>
          </a:p>
          <a:p>
            <a:endParaRPr lang="en-US" sz="2000" dirty="0"/>
          </a:p>
          <a:p>
            <a:r>
              <a:rPr lang="en-US" sz="2000" dirty="0"/>
              <a:t>All data obtainable from </a:t>
            </a:r>
            <a:r>
              <a:rPr lang="en-US" sz="2000" b="1" dirty="0">
                <a:solidFill>
                  <a:srgbClr val="A20005"/>
                </a:solidFill>
              </a:rPr>
              <a:t>groundwater samples </a:t>
            </a:r>
            <a:r>
              <a:rPr lang="en-US" sz="2000" dirty="0"/>
              <a:t>alone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1034656"/>
            <a:ext cx="3368652" cy="449153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4495800" y="2702493"/>
            <a:ext cx="336865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arker Felt"/>
                <a:cs typeface="Marker Felt"/>
              </a:rPr>
              <a:t>closed</a:t>
            </a:r>
            <a:endParaRPr lang="en-GB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arker Felt"/>
              <a:cs typeface="Marker Felt"/>
            </a:endParaRPr>
          </a:p>
        </p:txBody>
      </p:sp>
    </p:spTree>
    <p:extLst>
      <p:ext uri="{BB962C8B-B14F-4D97-AF65-F5344CB8AC3E}">
        <p14:creationId xmlns:p14="http://schemas.microsoft.com/office/powerpoint/2010/main" val="11340570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Box 1"/>
          <p:cNvSpPr txBox="1">
            <a:spLocks noChangeArrowheads="1"/>
          </p:cNvSpPr>
          <p:nvPr/>
        </p:nvSpPr>
        <p:spPr bwMode="auto">
          <a:xfrm>
            <a:off x="2903538" y="1462090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endParaRPr lang="en-US" sz="1800"/>
          </a:p>
        </p:txBody>
      </p:sp>
      <p:pic>
        <p:nvPicPr>
          <p:cNvPr id="9218" name="Picture 12" descr="regenesis-logo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26513" y="5518152"/>
            <a:ext cx="15938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itle 1"/>
          <p:cNvSpPr txBox="1">
            <a:spLocks/>
          </p:cNvSpPr>
          <p:nvPr/>
        </p:nvSpPr>
        <p:spPr bwMode="auto">
          <a:xfrm>
            <a:off x="2149270" y="1901427"/>
            <a:ext cx="7829550" cy="1434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b="1" dirty="0">
                <a:latin typeface="Lato Regular"/>
                <a:cs typeface="Lato Regular"/>
              </a:rPr>
              <a:t>–performance –</a:t>
            </a:r>
          </a:p>
          <a:p>
            <a:pPr algn="ctr" eaLnBrk="1" hangingPunct="1"/>
            <a:endParaRPr lang="en-US" sz="2000" b="1" dirty="0">
              <a:latin typeface="Lato Regular"/>
              <a:cs typeface="Lato Regular"/>
            </a:endParaRPr>
          </a:p>
          <a:p>
            <a:pPr algn="ctr" eaLnBrk="1" hangingPunct="1"/>
            <a:r>
              <a:rPr lang="en-US" sz="2000" b="1" dirty="0">
                <a:latin typeface="Lato Regular"/>
                <a:cs typeface="Lato Regular"/>
              </a:rPr>
              <a:t>chlorinated solvent site  </a:t>
            </a:r>
            <a:endParaRPr lang="en-US" sz="1800" dirty="0">
              <a:latin typeface="Lato Regular"/>
              <a:cs typeface="Lato Regular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9295" y="3221378"/>
            <a:ext cx="2349500" cy="254000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4392" y="1280584"/>
            <a:ext cx="2659311" cy="664105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99840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Box 1"/>
          <p:cNvSpPr txBox="1">
            <a:spLocks noChangeArrowheads="1"/>
          </p:cNvSpPr>
          <p:nvPr/>
        </p:nvSpPr>
        <p:spPr bwMode="auto">
          <a:xfrm>
            <a:off x="2903538" y="1462090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endParaRPr lang="en-US" sz="1800"/>
          </a:p>
        </p:txBody>
      </p:sp>
      <p:pic>
        <p:nvPicPr>
          <p:cNvPr id="9218" name="Picture 12" descr="regenesis-logo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26513" y="5518152"/>
            <a:ext cx="15938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itle 1"/>
          <p:cNvSpPr txBox="1">
            <a:spLocks/>
          </p:cNvSpPr>
          <p:nvPr/>
        </p:nvSpPr>
        <p:spPr bwMode="auto">
          <a:xfrm>
            <a:off x="1952625" y="1196977"/>
            <a:ext cx="782955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1" dirty="0">
                <a:latin typeface="Lato Regular"/>
                <a:cs typeface="Lato Regular"/>
              </a:rPr>
              <a:t>PlumeStop</a:t>
            </a:r>
            <a:r>
              <a:rPr lang="en-US" sz="2800" b="1" baseline="30000" dirty="0">
                <a:latin typeface="Lato Regular"/>
                <a:cs typeface="Lato Regular"/>
              </a:rPr>
              <a:t>™ </a:t>
            </a:r>
            <a:r>
              <a:rPr lang="en-US" sz="2800" b="1" dirty="0">
                <a:latin typeface="Lato Regular"/>
                <a:cs typeface="Lato Regular"/>
              </a:rPr>
              <a:t>- Performance - Field</a:t>
            </a:r>
            <a:endParaRPr lang="en-US" dirty="0">
              <a:latin typeface="Lato Regular"/>
              <a:cs typeface="Lato Regular"/>
            </a:endParaRPr>
          </a:p>
        </p:txBody>
      </p:sp>
      <p:sp>
        <p:nvSpPr>
          <p:cNvPr id="13316" name="Content Placeholder 2"/>
          <p:cNvSpPr>
            <a:spLocks noGrp="1"/>
          </p:cNvSpPr>
          <p:nvPr/>
        </p:nvSpPr>
        <p:spPr bwMode="auto">
          <a:xfrm>
            <a:off x="1627910" y="2016697"/>
            <a:ext cx="8974023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57188" indent="-357188">
              <a:spcBef>
                <a:spcPct val="20000"/>
              </a:spcBef>
              <a:buFont typeface="Arial"/>
              <a:buChar char="•"/>
              <a:defRPr/>
            </a:pPr>
            <a:r>
              <a:rPr lang="en-GB" sz="2400" dirty="0">
                <a:latin typeface="Lato Light" charset="0"/>
                <a:cs typeface="Lato Light" charset="0"/>
              </a:rPr>
              <a:t>Former electronics facility</a:t>
            </a:r>
          </a:p>
          <a:p>
            <a:pPr marL="542925" lvl="1" indent="-277813">
              <a:spcBef>
                <a:spcPct val="20000"/>
              </a:spcBef>
              <a:buFont typeface="Arial"/>
              <a:buChar char="•"/>
              <a:defRPr/>
            </a:pPr>
            <a:r>
              <a:rPr lang="en-GB" sz="2000" dirty="0">
                <a:latin typeface="Lato Light" charset="0"/>
                <a:cs typeface="Lato Light" charset="0"/>
              </a:rPr>
              <a:t>TCE   1,390 µg/L</a:t>
            </a:r>
          </a:p>
          <a:p>
            <a:pPr marL="542925" lvl="1" indent="-277813">
              <a:spcBef>
                <a:spcPct val="20000"/>
              </a:spcBef>
              <a:buFont typeface="Arial"/>
              <a:buChar char="•"/>
              <a:defRPr/>
            </a:pPr>
            <a:r>
              <a:rPr lang="en-GB" sz="2000" dirty="0">
                <a:latin typeface="Lato Light" charset="0"/>
                <a:cs typeface="Lato Light" charset="0"/>
              </a:rPr>
              <a:t>TCA   3,550 µg/L</a:t>
            </a:r>
          </a:p>
          <a:p>
            <a:pPr marL="357188" indent="-357188">
              <a:spcBef>
                <a:spcPts val="1800"/>
              </a:spcBef>
              <a:buFont typeface="Arial"/>
              <a:buChar char="•"/>
              <a:defRPr/>
            </a:pPr>
            <a:r>
              <a:rPr lang="en-GB" sz="2400" dirty="0">
                <a:latin typeface="Lato Light" charset="0"/>
                <a:cs typeface="Lato Light" charset="0"/>
              </a:rPr>
              <a:t>Sand to </a:t>
            </a:r>
            <a:r>
              <a:rPr lang="en-GB" sz="2400" dirty="0" err="1">
                <a:latin typeface="Lato Light" charset="0"/>
                <a:cs typeface="Lato Light" charset="0"/>
              </a:rPr>
              <a:t>silty</a:t>
            </a:r>
            <a:r>
              <a:rPr lang="en-GB" sz="2400" dirty="0">
                <a:latin typeface="Lato Light" charset="0"/>
                <a:cs typeface="Lato Light" charset="0"/>
              </a:rPr>
              <a:t>-sand </a:t>
            </a:r>
          </a:p>
          <a:p>
            <a:pPr marL="357188" indent="-357188">
              <a:spcBef>
                <a:spcPts val="1800"/>
              </a:spcBef>
              <a:buFont typeface="Arial"/>
              <a:buChar char="•"/>
              <a:defRPr/>
            </a:pPr>
            <a:r>
              <a:rPr lang="en-US" sz="2400" dirty="0">
                <a:latin typeface="Lato Light" charset="0"/>
                <a:cs typeface="Lato Light" charset="0"/>
              </a:rPr>
              <a:t>Depth to groundwater 3 – 4 m (10 – 13 feet)</a:t>
            </a:r>
            <a:r>
              <a:rPr lang="en-GB" sz="2400" dirty="0">
                <a:latin typeface="Lato Light" charset="0"/>
                <a:cs typeface="Lato Light" charset="0"/>
              </a:rPr>
              <a:t> </a:t>
            </a:r>
            <a:endParaRPr lang="en-GB" sz="2000" dirty="0">
              <a:latin typeface="Lato Light" charset="0"/>
              <a:cs typeface="Lato Light" charset="0"/>
            </a:endParaRPr>
          </a:p>
          <a:p>
            <a:pPr marL="357188" indent="-357188">
              <a:spcBef>
                <a:spcPts val="1800"/>
              </a:spcBef>
              <a:buFont typeface="Arial"/>
              <a:buChar char="•"/>
              <a:defRPr/>
            </a:pPr>
            <a:r>
              <a:rPr lang="en-US" sz="2400" dirty="0">
                <a:latin typeface="Lato Light" charset="0"/>
                <a:cs typeface="Lato Light" charset="0"/>
              </a:rPr>
              <a:t>Seepage velocity 3.7 m/</a:t>
            </a:r>
            <a:r>
              <a:rPr lang="en-US" sz="2400" dirty="0" err="1">
                <a:latin typeface="Lato Light" charset="0"/>
                <a:cs typeface="Lato Light" charset="0"/>
              </a:rPr>
              <a:t>yr</a:t>
            </a:r>
            <a:r>
              <a:rPr lang="en-US" sz="2400" dirty="0">
                <a:latin typeface="Lato Light" charset="0"/>
                <a:cs typeface="Lato Light" charset="0"/>
              </a:rPr>
              <a:t> (12 </a:t>
            </a:r>
            <a:r>
              <a:rPr lang="en-US" sz="2400" dirty="0" err="1">
                <a:latin typeface="Lato Light" charset="0"/>
                <a:cs typeface="Lato Light" charset="0"/>
              </a:rPr>
              <a:t>ft</a:t>
            </a:r>
            <a:r>
              <a:rPr lang="en-US" sz="2400" dirty="0">
                <a:latin typeface="Lato Light" charset="0"/>
                <a:cs typeface="Lato Light" charset="0"/>
              </a:rPr>
              <a:t>/</a:t>
            </a:r>
            <a:r>
              <a:rPr lang="en-US" sz="2400" dirty="0" err="1">
                <a:latin typeface="Lato Light" charset="0"/>
                <a:cs typeface="Lato Light" charset="0"/>
              </a:rPr>
              <a:t>yr</a:t>
            </a:r>
            <a:r>
              <a:rPr lang="en-US" sz="2400" dirty="0">
                <a:latin typeface="Lato Light" charset="0"/>
                <a:cs typeface="Lato Light" charset="0"/>
              </a:rPr>
              <a:t>) to the southwest</a:t>
            </a:r>
            <a:r>
              <a:rPr lang="en-GB" sz="2400" dirty="0">
                <a:latin typeface="Lato Light" charset="0"/>
                <a:cs typeface="Lato Light" charset="0"/>
              </a:rPr>
              <a:t> </a:t>
            </a:r>
          </a:p>
          <a:p>
            <a:pPr>
              <a:spcBef>
                <a:spcPct val="20000"/>
              </a:spcBef>
              <a:defRPr/>
            </a:pPr>
            <a:endParaRPr lang="en-GB" sz="2400" dirty="0">
              <a:latin typeface="Lato Light" charset="0"/>
              <a:cs typeface="Lato Light" charset="0"/>
            </a:endParaRPr>
          </a:p>
          <a:p>
            <a:pPr>
              <a:spcBef>
                <a:spcPct val="20000"/>
              </a:spcBef>
              <a:defRPr/>
            </a:pPr>
            <a:endParaRPr lang="en-GB" sz="2400" dirty="0">
              <a:latin typeface="Lato Light" charset="0"/>
              <a:cs typeface="Lato Light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360858" y="2170698"/>
            <a:ext cx="117508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GB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9917" y="931958"/>
            <a:ext cx="1392017" cy="347626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59365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47481"/>
            <a:ext cx="8458200" cy="711883"/>
          </a:xfrm>
        </p:spPr>
        <p:txBody>
          <a:bodyPr/>
          <a:lstStyle/>
          <a:p>
            <a:r>
              <a:rPr lang="en-US" dirty="0" smtClean="0"/>
              <a:t>ISR  Technology Categories and  Technologies –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NEW!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45A5B-6FD1-4E75-90E0-1022EA54FCBA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22580" y="840327"/>
            <a:ext cx="442582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Enhanced Bioremediation</a:t>
            </a:r>
            <a:r>
              <a:rPr lang="en-US" sz="2400" b="1" dirty="0"/>
              <a:t>:</a:t>
            </a:r>
          </a:p>
          <a:p>
            <a:pPr marL="223838" lvl="1" indent="-168275"/>
            <a:r>
              <a:rPr lang="en-US" sz="2100" dirty="0">
                <a:hlinkClick r:id="rId3" action="ppaction://hlinkpres?slideindex=1&amp;slidetitle="/>
              </a:rPr>
              <a:t>Aerobic</a:t>
            </a:r>
            <a:r>
              <a:rPr lang="en-US" sz="2100" dirty="0"/>
              <a:t>:</a:t>
            </a:r>
          </a:p>
          <a:p>
            <a:pPr marL="336550" lvl="2">
              <a:buFont typeface="Arial" pitchFamily="34" charset="0"/>
              <a:buChar char="•"/>
            </a:pPr>
            <a:r>
              <a:rPr lang="en-US" sz="2100" dirty="0"/>
              <a:t> ORC </a:t>
            </a:r>
            <a:r>
              <a:rPr lang="en-US" sz="2100" dirty="0">
                <a:hlinkClick r:id="rId4" action="ppaction://hlinkpres?slideindex=1&amp;slidetitle="/>
              </a:rPr>
              <a:t>Advanced</a:t>
            </a:r>
            <a:r>
              <a:rPr lang="en-US" sz="2100" dirty="0"/>
              <a:t>®</a:t>
            </a:r>
          </a:p>
          <a:p>
            <a:pPr marL="336550" lvl="2">
              <a:buFont typeface="Arial" pitchFamily="34" charset="0"/>
              <a:buChar char="•"/>
            </a:pPr>
            <a:r>
              <a:rPr lang="en-US" sz="2100" dirty="0"/>
              <a:t> </a:t>
            </a:r>
            <a:r>
              <a:rPr lang="en-US" sz="2100" dirty="0">
                <a:solidFill>
                  <a:schemeClr val="accent6">
                    <a:lumMod val="75000"/>
                  </a:schemeClr>
                </a:solidFill>
                <a:hlinkClick r:id="rId4" action="ppaction://hlinkpres?slideindex=1&amp;slidetitle="/>
              </a:rPr>
              <a:t>ORC Advanced® PELLETS</a:t>
            </a:r>
            <a:endParaRPr lang="en-US" sz="2100" dirty="0">
              <a:solidFill>
                <a:schemeClr val="accent6">
                  <a:lumMod val="75000"/>
                </a:schemeClr>
              </a:solidFill>
            </a:endParaRPr>
          </a:p>
          <a:p>
            <a:pPr marL="336550" lvl="2">
              <a:buFont typeface="Arial" pitchFamily="34" charset="0"/>
              <a:buChar char="•"/>
            </a:pPr>
            <a:r>
              <a:rPr lang="en-US" sz="2100" dirty="0"/>
              <a:t> Replaceable Filter Socks</a:t>
            </a:r>
          </a:p>
          <a:p>
            <a:pPr lvl="2" indent="-166688"/>
            <a:endParaRPr lang="en-US" sz="2100" dirty="0"/>
          </a:p>
          <a:p>
            <a:pPr marL="223838" lvl="2" indent="-168275"/>
            <a:r>
              <a:rPr lang="en-US" sz="2100" dirty="0">
                <a:hlinkClick r:id="rId5" action="ppaction://hlinkpres?slideindex=1&amp;slidetitle="/>
              </a:rPr>
              <a:t>Anaerobic</a:t>
            </a:r>
            <a:r>
              <a:rPr lang="en-US" sz="2100" dirty="0"/>
              <a:t>:</a:t>
            </a:r>
          </a:p>
          <a:p>
            <a:pPr marL="466725" lvl="2" indent="-130175">
              <a:buFont typeface="Arial" pitchFamily="34" charset="0"/>
              <a:buChar char="•"/>
            </a:pPr>
            <a:r>
              <a:rPr lang="en-US" sz="2100" dirty="0">
                <a:solidFill>
                  <a:schemeClr val="accent6">
                    <a:lumMod val="75000"/>
                  </a:schemeClr>
                </a:solidFill>
                <a:hlinkClick r:id="rId6" action="ppaction://hlinkpres?slideindex=1&amp;slidetitle="/>
              </a:rPr>
              <a:t>3-D Microemulsion®                     Factory Emulsified</a:t>
            </a:r>
            <a:endParaRPr lang="en-US" sz="2100" dirty="0">
              <a:solidFill>
                <a:schemeClr val="accent6">
                  <a:lumMod val="75000"/>
                </a:schemeClr>
              </a:solidFill>
            </a:endParaRPr>
          </a:p>
          <a:p>
            <a:pPr marL="466725" lvl="2" indent="-130175">
              <a:buFont typeface="Arial" pitchFamily="34" charset="0"/>
              <a:buChar char="•"/>
            </a:pPr>
            <a:r>
              <a:rPr lang="en-US" sz="2100" dirty="0"/>
              <a:t>Hydrogen Release Compound (HRC®)</a:t>
            </a:r>
          </a:p>
          <a:p>
            <a:pPr lvl="2" indent="-166688"/>
            <a:endParaRPr lang="en-US" sz="2100" dirty="0"/>
          </a:p>
          <a:p>
            <a:pPr lvl="2" indent="-858838">
              <a:tabLst>
                <a:tab pos="336550" algn="l"/>
              </a:tabLst>
            </a:pPr>
            <a:r>
              <a:rPr lang="en-US" sz="2100" b="1" u="sng" dirty="0"/>
              <a:t>Anaerobic </a:t>
            </a:r>
            <a:r>
              <a:rPr lang="en-US" sz="2100" b="1" u="sng" dirty="0" err="1"/>
              <a:t>Bioaugmentation</a:t>
            </a:r>
            <a:r>
              <a:rPr lang="en-US" sz="2100" dirty="0"/>
              <a:t>:</a:t>
            </a:r>
          </a:p>
          <a:p>
            <a:pPr marL="336550" lvl="2">
              <a:buFont typeface="Arial" pitchFamily="34" charset="0"/>
              <a:buChar char="•"/>
            </a:pPr>
            <a:r>
              <a:rPr lang="en-US" sz="2100" dirty="0"/>
              <a:t> </a:t>
            </a:r>
            <a:r>
              <a:rPr lang="en-US" sz="2100" dirty="0">
                <a:hlinkClick r:id="rId7" action="ppaction://hlinkpres?slideindex=1&amp;slidetitle="/>
              </a:rPr>
              <a:t>Bio-Dechlor Inoculum® PLUS</a:t>
            </a:r>
            <a:endParaRPr lang="en-US" sz="2100" dirty="0"/>
          </a:p>
          <a:p>
            <a:pPr marL="336550" lvl="2">
              <a:buFont typeface="Arial" pitchFamily="34" charset="0"/>
              <a:buChar char="•"/>
            </a:pPr>
            <a:r>
              <a:rPr lang="en-US" sz="2100" dirty="0">
                <a:hlinkClick r:id="rId8" action="ppaction://hlinkpres?slideindex=1&amp;slidetitle="/>
              </a:rPr>
              <a:t> </a:t>
            </a:r>
            <a:r>
              <a:rPr lang="en-US" sz="2100" dirty="0">
                <a:solidFill>
                  <a:schemeClr val="accent6">
                    <a:lumMod val="75000"/>
                  </a:schemeClr>
                </a:solidFill>
                <a:hlinkClick r:id="rId8" action="ppaction://hlinkpres?slideindex=1&amp;slidetitle="/>
              </a:rPr>
              <a:t>Chemical Reducing Solution (CRS) </a:t>
            </a:r>
            <a:endParaRPr lang="en-US" sz="210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172200" y="590530"/>
            <a:ext cx="4495800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US" dirty="0"/>
          </a:p>
          <a:p>
            <a:pPr lvl="1" indent="-457200"/>
            <a:r>
              <a:rPr lang="en-US" sz="2400" b="1" i="1" u="sng" dirty="0">
                <a:hlinkClick r:id="rId9" action="ppaction://hlinkpres?slideindex=1&amp;slidetitle="/>
              </a:rPr>
              <a:t>In Situ </a:t>
            </a:r>
            <a:r>
              <a:rPr lang="en-US" sz="2400" b="1" u="sng" dirty="0">
                <a:hlinkClick r:id="rId9" action="ppaction://hlinkpres?slideindex=1&amp;slidetitle="/>
              </a:rPr>
              <a:t>Chemical Oxidation:</a:t>
            </a:r>
            <a:endParaRPr lang="en-US" sz="2400" b="1" u="sng" dirty="0"/>
          </a:p>
          <a:p>
            <a:pPr lvl="1" indent="9525" defTabSz="635000">
              <a:buFont typeface="Arial" pitchFamily="34" charset="0"/>
              <a:buChar char="•"/>
            </a:pPr>
            <a:r>
              <a:rPr lang="en-US" sz="2200" dirty="0"/>
              <a:t>	</a:t>
            </a:r>
            <a:r>
              <a:rPr lang="en-US" sz="2200" dirty="0">
                <a:hlinkClick r:id="rId10" action="ppaction://hlinkpres?slideindex=1&amp;slidetitle="/>
              </a:rPr>
              <a:t>RegenOx</a:t>
            </a:r>
            <a:r>
              <a:rPr lang="en-US" sz="2200" dirty="0"/>
              <a:t>®</a:t>
            </a:r>
          </a:p>
          <a:p>
            <a:pPr lvl="1" indent="9525" defTabSz="635000">
              <a:buFont typeface="Arial" pitchFamily="34" charset="0"/>
              <a:buChar char="•"/>
            </a:pPr>
            <a:r>
              <a:rPr lang="en-US" sz="2200" dirty="0"/>
              <a:t>  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hlinkClick r:id="rId11" action="ppaction://hlinkpres?slideindex=1&amp;slidetitle="/>
              </a:rPr>
              <a:t>Persulfox™</a:t>
            </a:r>
            <a:endParaRPr lang="en-US" sz="22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400" b="1" u="sng" dirty="0"/>
              <a:t>Enhanced  Desorption</a:t>
            </a:r>
            <a:r>
              <a:rPr lang="en-US" sz="2400" b="1" dirty="0"/>
              <a:t>:</a:t>
            </a:r>
          </a:p>
          <a:p>
            <a:pPr lvl="1">
              <a:buFont typeface="Arial" pitchFamily="34" charset="0"/>
              <a:buChar char="•"/>
            </a:pPr>
            <a:r>
              <a:rPr lang="en-US" sz="2200" dirty="0" err="1">
                <a:solidFill>
                  <a:schemeClr val="accent6">
                    <a:lumMod val="75000"/>
                  </a:schemeClr>
                </a:solidFill>
                <a:hlinkClick r:id="rId12" action="ppaction://hlinkpres?slideindex=1&amp;slidetitle="/>
              </a:rPr>
              <a:t>PetroCleanze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  <a:hlinkClick r:id="rId12" action="ppaction://hlinkpres?slideindex=1&amp;slidetitle="/>
              </a:rPr>
              <a:t>™</a:t>
            </a:r>
            <a:endParaRPr lang="en-US" sz="2200" dirty="0">
              <a:solidFill>
                <a:schemeClr val="accent6">
                  <a:lumMod val="75000"/>
                </a:schemeClr>
              </a:solidFill>
            </a:endParaRPr>
          </a:p>
          <a:p>
            <a:pPr lvl="1" indent="-457200"/>
            <a:endParaRPr lang="en-US" dirty="0"/>
          </a:p>
          <a:p>
            <a:pPr lvl="1" indent="-457200"/>
            <a:r>
              <a:rPr lang="en-US" sz="2400" b="1" u="sng" dirty="0"/>
              <a:t>Accelerated Bioremediation:</a:t>
            </a:r>
          </a:p>
          <a:p>
            <a:pPr marL="0" lvl="1"/>
            <a:r>
              <a:rPr lang="en-US" sz="2400" dirty="0"/>
              <a:t>        </a:t>
            </a:r>
            <a:r>
              <a:rPr lang="en-US" sz="2400" dirty="0">
                <a:hlinkClick r:id="rId13" action="ppaction://hlinkpres?slideindex=1&amp;slidetitle="/>
              </a:rPr>
              <a:t> </a:t>
            </a:r>
            <a:r>
              <a:rPr lang="en-US" sz="2400" dirty="0" err="1">
                <a:hlinkClick r:id="rId13" action="ppaction://hlinkpres?slideindex=1&amp;slidetitle="/>
              </a:rPr>
              <a:t>PlumeStop</a:t>
            </a:r>
            <a:r>
              <a:rPr lang="en-US" sz="2400" dirty="0">
                <a:hlinkClick r:id="rId13" action="ppaction://hlinkpres?slideindex=1&amp;slidetitle="/>
              </a:rPr>
              <a:t> </a:t>
            </a:r>
            <a:r>
              <a:rPr lang="en-US" sz="2400" dirty="0"/>
              <a:t>	</a:t>
            </a:r>
          </a:p>
          <a:p>
            <a:pPr lvl="1" indent="-457200"/>
            <a:r>
              <a:rPr lang="en-US" sz="2400" b="1" u="sng" dirty="0"/>
              <a:t>Vapor Intrusion Mitigation</a:t>
            </a:r>
            <a:r>
              <a:rPr lang="en-US" sz="2400" b="1" dirty="0"/>
              <a:t>:</a:t>
            </a:r>
          </a:p>
          <a:p>
            <a:pPr lvl="1" indent="9525">
              <a:buFont typeface="Arial" pitchFamily="34" charset="0"/>
              <a:buChar char="•"/>
              <a:tabLst>
                <a:tab pos="635000" algn="l"/>
              </a:tabLst>
            </a:pPr>
            <a:r>
              <a:rPr lang="en-US" sz="2200" dirty="0"/>
              <a:t>	</a:t>
            </a:r>
            <a:r>
              <a:rPr lang="en-US" sz="2200" dirty="0">
                <a:hlinkClick r:id="rId14" action="ppaction://hlinkpres?slideindex=1&amp;slidetitle="/>
              </a:rPr>
              <a:t>Geo-Seal</a:t>
            </a:r>
            <a:r>
              <a:rPr lang="en-US" sz="2200" dirty="0"/>
              <a:t>®</a:t>
            </a:r>
          </a:p>
          <a:p>
            <a:pPr lvl="1" indent="9525">
              <a:buFont typeface="Arial" pitchFamily="34" charset="0"/>
              <a:buChar char="•"/>
              <a:tabLst>
                <a:tab pos="635000" algn="l"/>
              </a:tabLst>
            </a:pPr>
            <a:r>
              <a:rPr lang="en-US" sz="2200" dirty="0"/>
              <a:t>	Vapor-Vent™</a:t>
            </a:r>
          </a:p>
          <a:p>
            <a:pPr lvl="1" indent="9525">
              <a:buFont typeface="Arial" pitchFamily="34" charset="0"/>
              <a:buChar char="•"/>
              <a:tabLst>
                <a:tab pos="635000" algn="l"/>
              </a:tabLst>
            </a:pPr>
            <a:r>
              <a:rPr lang="en-US" sz="2200" dirty="0"/>
              <a:t>  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hlinkClick r:id="rId15" action="ppaction://hlinkpres?slideindex=1&amp;slidetitle="/>
              </a:rPr>
              <a:t>Retro-Coat™</a:t>
            </a:r>
            <a:endParaRPr lang="en-US" sz="2200" dirty="0">
              <a:solidFill>
                <a:schemeClr val="accent6">
                  <a:lumMod val="75000"/>
                </a:schemeClr>
              </a:solidFill>
            </a:endParaRPr>
          </a:p>
          <a:p>
            <a:pPr lvl="1">
              <a:tabLst>
                <a:tab pos="635000" algn="l"/>
              </a:tabLst>
            </a:pPr>
            <a:endParaRPr lang="en-US" dirty="0"/>
          </a:p>
          <a:p>
            <a:pPr lvl="1" indent="-457200"/>
            <a:r>
              <a:rPr lang="en-US" sz="2400" b="1" u="sng" dirty="0"/>
              <a:t>Remediation Services:</a:t>
            </a:r>
          </a:p>
          <a:p>
            <a:pPr lvl="1" indent="7938">
              <a:buFont typeface="Arial" pitchFamily="34" charset="0"/>
              <a:buChar char="•"/>
            </a:pPr>
            <a:r>
              <a:rPr lang="en-US" sz="2200" dirty="0"/>
              <a:t> 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hlinkClick r:id="rId16" action="ppaction://hlinkpres?slideindex=1&amp;slidetitle="/>
              </a:rPr>
              <a:t>RRS Group</a:t>
            </a:r>
            <a:endParaRPr lang="en-US" sz="2200" dirty="0">
              <a:solidFill>
                <a:schemeClr val="accent6">
                  <a:lumMod val="75000"/>
                </a:schemeClr>
              </a:solidFill>
            </a:endParaRPr>
          </a:p>
          <a:p>
            <a:pPr lvl="2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Picture 7" descr="1puzzle final.gif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9403668" y="1"/>
            <a:ext cx="1231681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77488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Box 1"/>
          <p:cNvSpPr txBox="1">
            <a:spLocks noChangeArrowheads="1"/>
          </p:cNvSpPr>
          <p:nvPr/>
        </p:nvSpPr>
        <p:spPr bwMode="auto">
          <a:xfrm>
            <a:off x="2903538" y="1462090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endParaRPr lang="en-US" sz="1800"/>
          </a:p>
        </p:txBody>
      </p:sp>
      <p:pic>
        <p:nvPicPr>
          <p:cNvPr id="9218" name="Picture 12" descr="regenesis-logo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26513" y="5518152"/>
            <a:ext cx="15938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itle 1"/>
          <p:cNvSpPr txBox="1">
            <a:spLocks/>
          </p:cNvSpPr>
          <p:nvPr/>
        </p:nvSpPr>
        <p:spPr bwMode="auto">
          <a:xfrm>
            <a:off x="1952625" y="1196977"/>
            <a:ext cx="782955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1" dirty="0">
                <a:latin typeface="Lato Regular"/>
                <a:cs typeface="Lato Regular"/>
              </a:rPr>
              <a:t>PlumeStop</a:t>
            </a:r>
            <a:r>
              <a:rPr lang="en-US" sz="2800" b="1" baseline="30000" dirty="0">
                <a:latin typeface="Lato Regular"/>
                <a:cs typeface="Lato Regular"/>
              </a:rPr>
              <a:t>™ </a:t>
            </a:r>
            <a:r>
              <a:rPr lang="en-US" sz="2800" b="1" dirty="0">
                <a:latin typeface="Lato Regular"/>
                <a:cs typeface="Lato Regular"/>
              </a:rPr>
              <a:t>- Performance - Field</a:t>
            </a:r>
            <a:endParaRPr lang="en-US" dirty="0">
              <a:latin typeface="Lato Regular"/>
              <a:cs typeface="Lato Regular"/>
            </a:endParaRPr>
          </a:p>
        </p:txBody>
      </p:sp>
      <p:sp>
        <p:nvSpPr>
          <p:cNvPr id="13316" name="Content Placeholder 2"/>
          <p:cNvSpPr>
            <a:spLocks noGrp="1"/>
          </p:cNvSpPr>
          <p:nvPr/>
        </p:nvSpPr>
        <p:spPr bwMode="auto">
          <a:xfrm>
            <a:off x="1558640" y="1681890"/>
            <a:ext cx="9190183" cy="4162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57188" indent="-357188">
              <a:spcBef>
                <a:spcPct val="20000"/>
              </a:spcBef>
              <a:buFont typeface="Arial"/>
              <a:buChar char="•"/>
              <a:defRPr/>
            </a:pPr>
            <a:r>
              <a:rPr lang="en-GB" sz="2400" dirty="0">
                <a:latin typeface="Lato Light" charset="0"/>
                <a:cs typeface="Lato Light" charset="0"/>
              </a:rPr>
              <a:t>One test area, down-gradient of sources </a:t>
            </a:r>
          </a:p>
          <a:p>
            <a:pPr marL="542925" lvl="1" indent="-277813">
              <a:spcBef>
                <a:spcPct val="20000"/>
              </a:spcBef>
              <a:buFont typeface="Arial"/>
              <a:buChar char="•"/>
              <a:defRPr/>
            </a:pPr>
            <a:r>
              <a:rPr lang="en-GB" sz="2000" dirty="0">
                <a:latin typeface="Lato Light" charset="0"/>
                <a:cs typeface="Lato Light" charset="0"/>
              </a:rPr>
              <a:t>Plume only – no NAPL</a:t>
            </a:r>
          </a:p>
          <a:p>
            <a:pPr marL="357188" indent="-357188">
              <a:spcBef>
                <a:spcPts val="1800"/>
              </a:spcBef>
              <a:buFont typeface="Arial"/>
              <a:buChar char="•"/>
              <a:defRPr/>
            </a:pPr>
            <a:r>
              <a:rPr lang="en-GB" sz="2400" dirty="0" err="1">
                <a:latin typeface="Lato Light" charset="0"/>
                <a:cs typeface="Lato Light" charset="0"/>
              </a:rPr>
              <a:t>PlumeStop</a:t>
            </a:r>
            <a:r>
              <a:rPr lang="en-GB" sz="2400" dirty="0">
                <a:latin typeface="Lato Light" charset="0"/>
                <a:cs typeface="Lato Light" charset="0"/>
              </a:rPr>
              <a:t> application by direct push injection</a:t>
            </a:r>
          </a:p>
          <a:p>
            <a:pPr marL="542925" lvl="1" indent="-277813">
              <a:spcBef>
                <a:spcPct val="20000"/>
              </a:spcBef>
              <a:buFont typeface="Arial"/>
              <a:buChar char="•"/>
              <a:defRPr/>
            </a:pPr>
            <a:r>
              <a:rPr lang="en-GB" sz="2000" dirty="0">
                <a:latin typeface="Lato Light" charset="0"/>
                <a:cs typeface="Lato Light" charset="0"/>
              </a:rPr>
              <a:t>10 point grid array at 1.5 – 2 m spacing (5 – 6.5 </a:t>
            </a:r>
            <a:r>
              <a:rPr lang="en-GB" sz="2000" dirty="0" err="1">
                <a:latin typeface="Lato Light" charset="0"/>
                <a:cs typeface="Lato Light" charset="0"/>
              </a:rPr>
              <a:t>ft</a:t>
            </a:r>
            <a:r>
              <a:rPr lang="en-GB" sz="2000" dirty="0">
                <a:latin typeface="Lato Light" charset="0"/>
                <a:cs typeface="Lato Light" charset="0"/>
              </a:rPr>
              <a:t>)</a:t>
            </a:r>
          </a:p>
          <a:p>
            <a:pPr marL="542925" lvl="1" indent="-277813">
              <a:spcBef>
                <a:spcPct val="20000"/>
              </a:spcBef>
              <a:buFont typeface="Arial"/>
              <a:buChar char="•"/>
              <a:defRPr/>
            </a:pPr>
            <a:r>
              <a:rPr lang="en-GB" sz="2000" dirty="0">
                <a:latin typeface="Lato Light" charset="0"/>
                <a:cs typeface="Lato Light" charset="0"/>
              </a:rPr>
              <a:t>Target interval </a:t>
            </a:r>
            <a:r>
              <a:rPr lang="en-US" sz="2000" dirty="0">
                <a:latin typeface="Lato Light" charset="0"/>
                <a:cs typeface="Lato Light" charset="0"/>
              </a:rPr>
              <a:t>2.75 – 6.5 m (9 – 21 feet) below ground surface</a:t>
            </a:r>
            <a:r>
              <a:rPr lang="en-GB" sz="2000" dirty="0">
                <a:latin typeface="Lato Light" charset="0"/>
                <a:cs typeface="Lato Light" charset="0"/>
              </a:rPr>
              <a:t> </a:t>
            </a:r>
          </a:p>
          <a:p>
            <a:pPr marL="357188" indent="-357188">
              <a:spcBef>
                <a:spcPts val="1800"/>
              </a:spcBef>
              <a:buFont typeface="Arial"/>
              <a:buChar char="•"/>
              <a:defRPr/>
            </a:pPr>
            <a:r>
              <a:rPr lang="en-GB" sz="2400" dirty="0">
                <a:latin typeface="Lato Light" charset="0"/>
                <a:cs typeface="Lato Light" charset="0"/>
              </a:rPr>
              <a:t>HRC</a:t>
            </a:r>
            <a:r>
              <a:rPr lang="en-GB" sz="2400" baseline="30000" dirty="0">
                <a:latin typeface="Lato Light" charset="0"/>
                <a:cs typeface="Lato Light" charset="0"/>
              </a:rPr>
              <a:t>®</a:t>
            </a:r>
            <a:r>
              <a:rPr lang="en-GB" sz="2400" dirty="0">
                <a:latin typeface="Lato Light" charset="0"/>
                <a:cs typeface="Lato Light" charset="0"/>
              </a:rPr>
              <a:t> applied up-gradient and between points</a:t>
            </a:r>
          </a:p>
          <a:p>
            <a:pPr marL="542925" lvl="1" indent="-277813">
              <a:spcBef>
                <a:spcPct val="20000"/>
              </a:spcBef>
              <a:buFont typeface="Arial"/>
              <a:buChar char="•"/>
              <a:defRPr/>
            </a:pPr>
            <a:r>
              <a:rPr lang="en-GB" sz="2000" dirty="0">
                <a:latin typeface="Lato Light" charset="0"/>
                <a:cs typeface="Lato Light" charset="0"/>
              </a:rPr>
              <a:t>Creates conditions appropriate for microbial colonisation and activity</a:t>
            </a:r>
          </a:p>
          <a:p>
            <a:pPr marL="357188" indent="-357188">
              <a:spcBef>
                <a:spcPts val="1800"/>
              </a:spcBef>
              <a:buFont typeface="Arial"/>
              <a:buChar char="•"/>
              <a:defRPr/>
            </a:pPr>
            <a:r>
              <a:rPr lang="en-GB" sz="2400" dirty="0">
                <a:latin typeface="Lato Light" charset="0"/>
                <a:cs typeface="Lato Light" charset="0"/>
              </a:rPr>
              <a:t>Soil cores pre and post </a:t>
            </a:r>
            <a:r>
              <a:rPr lang="en-GB" sz="2400" dirty="0" err="1">
                <a:latin typeface="Lato Light" charset="0"/>
                <a:cs typeface="Lato Light" charset="0"/>
              </a:rPr>
              <a:t>PlumeStop</a:t>
            </a:r>
            <a:r>
              <a:rPr lang="en-GB" sz="2400" dirty="0">
                <a:latin typeface="Lato Light" charset="0"/>
                <a:cs typeface="Lato Light" charset="0"/>
              </a:rPr>
              <a:t> application</a:t>
            </a:r>
          </a:p>
          <a:p>
            <a:pPr marL="542925" lvl="1" indent="-277813">
              <a:spcBef>
                <a:spcPct val="20000"/>
              </a:spcBef>
              <a:buFont typeface="Arial"/>
              <a:buChar char="•"/>
              <a:defRPr/>
            </a:pPr>
            <a:r>
              <a:rPr lang="en-GB" sz="2000" dirty="0">
                <a:latin typeface="Lato Light" charset="0"/>
                <a:cs typeface="Lato Light" charset="0"/>
              </a:rPr>
              <a:t>Distribution evaluation</a:t>
            </a:r>
          </a:p>
          <a:p>
            <a:pPr>
              <a:spcBef>
                <a:spcPct val="20000"/>
              </a:spcBef>
              <a:defRPr/>
            </a:pPr>
            <a:endParaRPr lang="en-GB" sz="2400" dirty="0">
              <a:latin typeface="Lato Light" charset="0"/>
              <a:cs typeface="Lato Light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360858" y="2170698"/>
            <a:ext cx="117508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GB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9917" y="931958"/>
            <a:ext cx="1392017" cy="347626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81321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3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3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3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1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217" name="TextBox 1"/>
          <p:cNvSpPr txBox="1">
            <a:spLocks noChangeArrowheads="1"/>
          </p:cNvSpPr>
          <p:nvPr/>
        </p:nvSpPr>
        <p:spPr bwMode="auto">
          <a:xfrm>
            <a:off x="2903538" y="1462090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endParaRPr lang="en-US" sz="1800"/>
          </a:p>
        </p:txBody>
      </p:sp>
      <p:pic>
        <p:nvPicPr>
          <p:cNvPr id="9218" name="Picture 12" descr="regenesis-logo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26513" y="5518152"/>
            <a:ext cx="15938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itle 1"/>
          <p:cNvSpPr txBox="1">
            <a:spLocks/>
          </p:cNvSpPr>
          <p:nvPr/>
        </p:nvSpPr>
        <p:spPr bwMode="auto">
          <a:xfrm>
            <a:off x="1952625" y="1196977"/>
            <a:ext cx="782955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1" dirty="0">
                <a:latin typeface="Lato Regular"/>
                <a:cs typeface="Lato Regular"/>
              </a:rPr>
              <a:t>PlumeStop</a:t>
            </a:r>
            <a:r>
              <a:rPr lang="en-US" sz="2800" b="1" baseline="30000" dirty="0">
                <a:latin typeface="Lato Regular"/>
                <a:cs typeface="Lato Regular"/>
              </a:rPr>
              <a:t>™ </a:t>
            </a:r>
            <a:r>
              <a:rPr lang="en-US" sz="2800" b="1" dirty="0">
                <a:latin typeface="Lato Regular"/>
                <a:cs typeface="Lato Regular"/>
              </a:rPr>
              <a:t>- Performance - Field</a:t>
            </a:r>
            <a:endParaRPr lang="en-US" dirty="0">
              <a:latin typeface="Lato Regular"/>
              <a:cs typeface="Lato Regular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360858" y="2170698"/>
            <a:ext cx="117508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GB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3943" y="2402012"/>
            <a:ext cx="5360750" cy="1893132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9917" y="931958"/>
            <a:ext cx="1392017" cy="347626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4473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Box 1"/>
          <p:cNvSpPr txBox="1">
            <a:spLocks noChangeArrowheads="1"/>
          </p:cNvSpPr>
          <p:nvPr/>
        </p:nvSpPr>
        <p:spPr bwMode="auto">
          <a:xfrm>
            <a:off x="2903538" y="1462090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endParaRPr lang="en-US" sz="1800"/>
          </a:p>
        </p:txBody>
      </p:sp>
      <p:pic>
        <p:nvPicPr>
          <p:cNvPr id="9218" name="Picture 12" descr="regenesis-logo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26513" y="5518152"/>
            <a:ext cx="15938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itle 1"/>
          <p:cNvSpPr txBox="1">
            <a:spLocks/>
          </p:cNvSpPr>
          <p:nvPr/>
        </p:nvSpPr>
        <p:spPr bwMode="auto">
          <a:xfrm>
            <a:off x="1952625" y="1196977"/>
            <a:ext cx="782955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b="1" dirty="0" err="1">
                <a:latin typeface="Lato Regular"/>
                <a:cs typeface="Lato Regular"/>
              </a:rPr>
              <a:t>PlumeStop</a:t>
            </a:r>
            <a:r>
              <a:rPr lang="en-US" sz="3200" b="1" baseline="30000" dirty="0">
                <a:latin typeface="Lato Regular"/>
                <a:cs typeface="Lato Regular"/>
              </a:rPr>
              <a:t>™ </a:t>
            </a:r>
            <a:r>
              <a:rPr lang="en-GB" sz="3200" b="1" dirty="0">
                <a:latin typeface="Lato Regular" charset="0"/>
                <a:cs typeface="Lato Regular" charset="0"/>
              </a:rPr>
              <a:t>–</a:t>
            </a:r>
            <a:r>
              <a:rPr lang="en-US" sz="3200" b="1" dirty="0">
                <a:latin typeface="Lato Regular"/>
                <a:cs typeface="Lato Regular"/>
              </a:rPr>
              <a:t> product usage indicators</a:t>
            </a:r>
            <a:endParaRPr lang="en-US" sz="2800" b="1" dirty="0">
              <a:latin typeface="Lato Regular"/>
              <a:cs typeface="Lato Regular"/>
            </a:endParaRPr>
          </a:p>
        </p:txBody>
      </p:sp>
      <p:sp>
        <p:nvSpPr>
          <p:cNvPr id="13316" name="Content Placeholder 2"/>
          <p:cNvSpPr>
            <a:spLocks noGrp="1"/>
          </p:cNvSpPr>
          <p:nvPr/>
        </p:nvSpPr>
        <p:spPr bwMode="auto">
          <a:xfrm>
            <a:off x="1524000" y="2242848"/>
            <a:ext cx="9144000" cy="3044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0075" indent="-514350">
              <a:buFont typeface="+mj-lt"/>
              <a:buAutoNum type="arabicPeriod"/>
            </a:pPr>
            <a:r>
              <a:rPr lang="en-US" sz="2400" dirty="0">
                <a:latin typeface="Lato Light"/>
                <a:cs typeface="Lato Light"/>
              </a:rPr>
              <a:t>When time is critical</a:t>
            </a:r>
          </a:p>
          <a:p>
            <a:pPr marL="600075" indent="-514350">
              <a:spcBef>
                <a:spcPts val="1200"/>
              </a:spcBef>
              <a:buFont typeface="+mj-lt"/>
              <a:buAutoNum type="arabicPeriod"/>
            </a:pPr>
            <a:r>
              <a:rPr lang="en-US" sz="2400" dirty="0">
                <a:latin typeface="Lato Light"/>
                <a:cs typeface="Lato Light"/>
              </a:rPr>
              <a:t>For control of migrating contamination</a:t>
            </a:r>
          </a:p>
          <a:p>
            <a:pPr marL="600075" indent="-514350">
              <a:spcBef>
                <a:spcPts val="1200"/>
              </a:spcBef>
              <a:buFont typeface="+mj-lt"/>
              <a:buAutoNum type="arabicPeriod"/>
            </a:pPr>
            <a:r>
              <a:rPr lang="en-US" sz="2400" dirty="0">
                <a:latin typeface="Lato Light"/>
                <a:cs typeface="Lato Light"/>
              </a:rPr>
              <a:t>To secure stringent </a:t>
            </a:r>
            <a:r>
              <a:rPr lang="en-US" sz="2400" dirty="0" err="1">
                <a:latin typeface="Lato Light"/>
                <a:cs typeface="Lato Light"/>
              </a:rPr>
              <a:t>clean-up</a:t>
            </a:r>
            <a:r>
              <a:rPr lang="en-US" sz="2400" dirty="0">
                <a:latin typeface="Lato Light"/>
                <a:cs typeface="Lato Light"/>
              </a:rPr>
              <a:t> targets</a:t>
            </a:r>
          </a:p>
          <a:p>
            <a:pPr marL="600075" indent="-514350">
              <a:spcBef>
                <a:spcPts val="1200"/>
              </a:spcBef>
              <a:buFont typeface="+mj-lt"/>
              <a:buAutoNum type="arabicPeriod"/>
            </a:pPr>
            <a:r>
              <a:rPr lang="en-US" sz="2400" dirty="0">
                <a:latin typeface="Lato Light"/>
                <a:cs typeface="Lato Light"/>
              </a:rPr>
              <a:t>As a long–term means of addressing matrix back-diffusion</a:t>
            </a:r>
          </a:p>
          <a:p>
            <a:pPr marL="600075" indent="-514350">
              <a:spcBef>
                <a:spcPts val="1200"/>
              </a:spcBef>
              <a:buFont typeface="+mj-lt"/>
              <a:buAutoNum type="arabicPeriod"/>
            </a:pPr>
            <a:r>
              <a:rPr lang="en-US" sz="2400" dirty="0">
                <a:latin typeface="Lato Light"/>
                <a:cs typeface="Lato Light"/>
              </a:rPr>
              <a:t>When remediation performance is flat-lining </a:t>
            </a:r>
          </a:p>
          <a:p>
            <a:pPr marL="600075" indent="-514350">
              <a:spcBef>
                <a:spcPts val="1200"/>
              </a:spcBef>
              <a:buFont typeface="+mj-lt"/>
              <a:buAutoNum type="arabicPeriod"/>
            </a:pPr>
            <a:endParaRPr lang="en-US" dirty="0">
              <a:latin typeface="Lato Light"/>
              <a:cs typeface="Lato Light"/>
            </a:endParaRPr>
          </a:p>
          <a:p>
            <a:pPr marL="342900" indent="-342900">
              <a:spcAft>
                <a:spcPts val="1800"/>
              </a:spcAft>
              <a:buFont typeface="Arial"/>
              <a:buChar char="•"/>
            </a:pPr>
            <a:endParaRPr lang="en-US" sz="2000" dirty="0">
              <a:latin typeface="Lato Light"/>
              <a:cs typeface="Lato Light"/>
            </a:endParaRPr>
          </a:p>
          <a:p>
            <a:pPr marL="342900" indent="-342900">
              <a:spcAft>
                <a:spcPts val="1800"/>
              </a:spcAft>
              <a:buFont typeface="Arial"/>
              <a:buChar char="•"/>
            </a:pPr>
            <a:endParaRPr lang="en-US" sz="2000" dirty="0"/>
          </a:p>
          <a:p>
            <a:pPr>
              <a:spcAft>
                <a:spcPts val="1800"/>
              </a:spcAft>
            </a:pP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9917" y="931958"/>
            <a:ext cx="1392017" cy="347626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>
            <a:hlinkClick r:id="" action="ppaction://noaction"/>
          </p:cNvPr>
          <p:cNvSpPr/>
          <p:nvPr/>
        </p:nvSpPr>
        <p:spPr>
          <a:xfrm>
            <a:off x="5095474" y="5518150"/>
            <a:ext cx="1845733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(skip detail)</a:t>
            </a:r>
          </a:p>
        </p:txBody>
      </p:sp>
    </p:spTree>
    <p:extLst>
      <p:ext uri="{BB962C8B-B14F-4D97-AF65-F5344CB8AC3E}">
        <p14:creationId xmlns:p14="http://schemas.microsoft.com/office/powerpoint/2010/main" val="3163626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952724"/>
            <a:ext cx="9144000" cy="3208421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338068" y="2487320"/>
            <a:ext cx="5625199" cy="1878991"/>
          </a:xfrm>
          <a:prstGeom prst="roundRect">
            <a:avLst/>
          </a:prstGeom>
          <a:solidFill>
            <a:schemeClr val="tx2">
              <a:lumMod val="75000"/>
              <a:alpha val="8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7" name="Slide Number Placeholder 5"/>
          <p:cNvSpPr txBox="1">
            <a:spLocks/>
          </p:cNvSpPr>
          <p:nvPr/>
        </p:nvSpPr>
        <p:spPr bwMode="auto">
          <a:xfrm>
            <a:off x="5672140" y="5621338"/>
            <a:ext cx="82232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fld id="{ACDFD8E9-9C3A-524F-9729-24F02171CE1C}" type="slidenum">
              <a:rPr lang="en-US" sz="1200">
                <a:latin typeface="Lato Light" charset="0"/>
                <a:cs typeface="Lato Light" charset="0"/>
              </a:rPr>
              <a:pPr algn="ctr" eaLnBrk="1" hangingPunct="1"/>
              <a:t>4</a:t>
            </a:fld>
            <a:endParaRPr lang="en-US" sz="1200">
              <a:latin typeface="Lato Light" charset="0"/>
              <a:cs typeface="Lato Light" charset="0"/>
            </a:endParaRPr>
          </a:p>
        </p:txBody>
      </p:sp>
      <p:sp>
        <p:nvSpPr>
          <p:cNvPr id="9218" name="Content Placeholder 2"/>
          <p:cNvSpPr>
            <a:spLocks noGrp="1"/>
          </p:cNvSpPr>
          <p:nvPr/>
        </p:nvSpPr>
        <p:spPr bwMode="auto">
          <a:xfrm>
            <a:off x="2465227" y="2519888"/>
            <a:ext cx="7373937" cy="326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Calibri Light"/>
                <a:cs typeface="Calibri Light"/>
              </a:rPr>
              <a:t>Matrix diffusion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Calibri Light"/>
                <a:cs typeface="Calibri Light"/>
              </a:rPr>
              <a:t>Migration of plumes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Calibri Light"/>
                <a:cs typeface="Calibri Light"/>
              </a:rPr>
              <a:t>Risk associated with GW contamination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Calibri Light"/>
                <a:cs typeface="Calibri Light"/>
              </a:rPr>
              <a:t>Timeframe of in situ treatments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US" dirty="0">
              <a:solidFill>
                <a:schemeClr val="bg1"/>
              </a:solidFill>
              <a:latin typeface="Lato Light" charset="0"/>
              <a:cs typeface="Lato Light" charset="0"/>
            </a:endParaRPr>
          </a:p>
        </p:txBody>
      </p:sp>
      <p:pic>
        <p:nvPicPr>
          <p:cNvPr id="9219" name="Picture 3" descr="regenesis-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6513" y="5518152"/>
            <a:ext cx="15938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itle 1"/>
          <p:cNvSpPr txBox="1">
            <a:spLocks/>
          </p:cNvSpPr>
          <p:nvPr/>
        </p:nvSpPr>
        <p:spPr bwMode="auto">
          <a:xfrm>
            <a:off x="1952625" y="1196977"/>
            <a:ext cx="782955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2800" dirty="0">
                <a:latin typeface="+mj-lt"/>
                <a:cs typeface="Lato Regular" charset="0"/>
              </a:rPr>
              <a:t>Next Generation Technology Challenges</a:t>
            </a:r>
            <a:endParaRPr lang="en-US" sz="2800" dirty="0">
              <a:latin typeface="+mj-lt"/>
              <a:cs typeface="Lato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10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Box 1"/>
          <p:cNvSpPr txBox="1">
            <a:spLocks noChangeArrowheads="1"/>
          </p:cNvSpPr>
          <p:nvPr/>
        </p:nvSpPr>
        <p:spPr bwMode="auto">
          <a:xfrm>
            <a:off x="2903538" y="1462090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endParaRPr lang="en-US" sz="1800"/>
          </a:p>
        </p:txBody>
      </p:sp>
      <p:pic>
        <p:nvPicPr>
          <p:cNvPr id="9218" name="Picture 12" descr="regenesis-logo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26513" y="5518152"/>
            <a:ext cx="15938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itle 1"/>
          <p:cNvSpPr txBox="1">
            <a:spLocks/>
          </p:cNvSpPr>
          <p:nvPr/>
        </p:nvSpPr>
        <p:spPr bwMode="auto">
          <a:xfrm>
            <a:off x="1838215" y="1162648"/>
            <a:ext cx="84837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b="1" dirty="0" err="1">
                <a:latin typeface="Lato Regular"/>
                <a:cs typeface="Lato Regular"/>
              </a:rPr>
              <a:t>PlumeStop</a:t>
            </a:r>
            <a:r>
              <a:rPr lang="en-US" sz="3200" b="1" baseline="30000" dirty="0">
                <a:latin typeface="Lato Regular"/>
                <a:cs typeface="Lato Regular"/>
              </a:rPr>
              <a:t>™ </a:t>
            </a:r>
            <a:r>
              <a:rPr lang="en-GB" sz="3200" b="1" dirty="0">
                <a:latin typeface="Lato Regular" charset="0"/>
                <a:cs typeface="Lato Regular" charset="0"/>
              </a:rPr>
              <a:t>–</a:t>
            </a:r>
            <a:r>
              <a:rPr lang="en-US" sz="3200" b="1" dirty="0">
                <a:latin typeface="Lato Regular"/>
                <a:cs typeface="Lato Regular"/>
              </a:rPr>
              <a:t> principal technology features</a:t>
            </a:r>
            <a:endParaRPr lang="en-US" sz="2800" b="1" dirty="0">
              <a:latin typeface="Lato Regular"/>
              <a:cs typeface="Lato Regular"/>
            </a:endParaRPr>
          </a:p>
        </p:txBody>
      </p:sp>
      <p:sp>
        <p:nvSpPr>
          <p:cNvPr id="13316" name="Content Placeholder 2"/>
          <p:cNvSpPr>
            <a:spLocks noGrp="1"/>
          </p:cNvSpPr>
          <p:nvPr/>
        </p:nvSpPr>
        <p:spPr bwMode="auto">
          <a:xfrm>
            <a:off x="1817862" y="1905455"/>
            <a:ext cx="8616612" cy="390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84137">
              <a:spcBef>
                <a:spcPts val="1200"/>
              </a:spcBef>
            </a:pPr>
            <a:endParaRPr lang="en-US" sz="1600" b="1" dirty="0">
              <a:solidFill>
                <a:srgbClr val="A20005"/>
              </a:solidFill>
              <a:latin typeface="Lato Light"/>
              <a:cs typeface="Lato Light"/>
            </a:endParaRPr>
          </a:p>
          <a:p>
            <a:pPr marL="369887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A20005"/>
                </a:solidFill>
                <a:latin typeface="Lato Light"/>
                <a:cs typeface="Lato Light"/>
              </a:rPr>
              <a:t>Rapid reduction of groundwater concentrations</a:t>
            </a:r>
            <a:endParaRPr lang="en-US" sz="2400" dirty="0">
              <a:latin typeface="Lato Light"/>
              <a:cs typeface="Lato Light"/>
            </a:endParaRPr>
          </a:p>
          <a:p>
            <a:pPr marL="450850" lvl="1" indent="-177800">
              <a:buFont typeface="Arial"/>
              <a:buChar char="•"/>
            </a:pPr>
            <a:r>
              <a:rPr lang="en-US" sz="2400" dirty="0">
                <a:latin typeface="Lato Light"/>
                <a:cs typeface="Lato Light"/>
              </a:rPr>
              <a:t>Multiple order of magnitude concentration reductions in days / weeks</a:t>
            </a:r>
          </a:p>
          <a:p>
            <a:pPr marL="263525" indent="-179388">
              <a:spcBef>
                <a:spcPts val="1200"/>
              </a:spcBef>
              <a:buFont typeface="Arial"/>
              <a:buChar char="•"/>
            </a:pPr>
            <a:r>
              <a:rPr lang="en-US" sz="2400" b="1" dirty="0">
                <a:solidFill>
                  <a:srgbClr val="C00000"/>
                </a:solidFill>
                <a:latin typeface="Lato Light"/>
                <a:cs typeface="Lato Light"/>
              </a:rPr>
              <a:t>Ability to secure stringent clean-up targets</a:t>
            </a:r>
          </a:p>
          <a:p>
            <a:pPr marL="263525" indent="-179388">
              <a:spcBef>
                <a:spcPts val="1200"/>
              </a:spcBef>
              <a:buFont typeface="Arial"/>
              <a:buChar char="•"/>
            </a:pPr>
            <a:r>
              <a:rPr lang="en-US" sz="2400" b="1" dirty="0">
                <a:solidFill>
                  <a:srgbClr val="A20005"/>
                </a:solidFill>
                <a:latin typeface="Lato Light"/>
                <a:cs typeface="Lato Light"/>
              </a:rPr>
              <a:t>Wide subsurface </a:t>
            </a:r>
            <a:r>
              <a:rPr lang="en-US" sz="2400" b="1" dirty="0" err="1">
                <a:solidFill>
                  <a:srgbClr val="A20005"/>
                </a:solidFill>
                <a:latin typeface="Lato Light"/>
                <a:cs typeface="Lato Light"/>
              </a:rPr>
              <a:t>distribrution</a:t>
            </a:r>
            <a:r>
              <a:rPr lang="en-US" sz="2400" dirty="0">
                <a:latin typeface="Lato Light"/>
                <a:cs typeface="Lato Light"/>
              </a:rPr>
              <a:t> </a:t>
            </a:r>
          </a:p>
          <a:p>
            <a:pPr marL="450850" indent="-177800">
              <a:buFont typeface="Arial"/>
              <a:buChar char="•"/>
            </a:pPr>
            <a:r>
              <a:rPr lang="en-US" sz="2400" dirty="0">
                <a:latin typeface="Lato Light"/>
                <a:cs typeface="Lato Light"/>
              </a:rPr>
              <a:t>Ability to address areas of restricted access, deep plumes etc.  </a:t>
            </a:r>
          </a:p>
          <a:p>
            <a:pPr marL="263525" indent="-179388">
              <a:spcBef>
                <a:spcPts val="1200"/>
              </a:spcBef>
              <a:buFont typeface="Arial"/>
              <a:buChar char="•"/>
            </a:pPr>
            <a:r>
              <a:rPr lang="en-US" sz="2400" b="1" dirty="0">
                <a:solidFill>
                  <a:srgbClr val="A20005"/>
                </a:solidFill>
                <a:latin typeface="Lato Light"/>
                <a:cs typeface="Lato Light"/>
              </a:rPr>
              <a:t>Long-term efficacy</a:t>
            </a:r>
            <a:endParaRPr lang="en-US" sz="2400" dirty="0">
              <a:latin typeface="Lato Light"/>
              <a:cs typeface="Lato Light"/>
            </a:endParaRPr>
          </a:p>
          <a:p>
            <a:pPr marL="446088" lvl="1" indent="-182563">
              <a:buFont typeface="Arial"/>
              <a:buChar char="•"/>
            </a:pPr>
            <a:r>
              <a:rPr lang="en-US" sz="2400" dirty="0">
                <a:latin typeface="Lato Light"/>
                <a:cs typeface="Lato Light"/>
              </a:rPr>
              <a:t>The reagent is not consumed – it regenerates </a:t>
            </a:r>
            <a:r>
              <a:rPr lang="en-US" sz="2400" i="1" dirty="0">
                <a:latin typeface="Lato Light"/>
                <a:cs typeface="Lato Light"/>
              </a:rPr>
              <a:t>in situ</a:t>
            </a:r>
            <a:endParaRPr lang="en-GB" sz="2400" i="1" dirty="0"/>
          </a:p>
          <a:p>
            <a:pPr>
              <a:spcAft>
                <a:spcPts val="1800"/>
              </a:spcAft>
            </a:pP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9917" y="931958"/>
            <a:ext cx="1392017" cy="347626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9341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3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3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Box 1"/>
          <p:cNvSpPr txBox="1">
            <a:spLocks noChangeArrowheads="1"/>
          </p:cNvSpPr>
          <p:nvPr/>
        </p:nvSpPr>
        <p:spPr bwMode="auto">
          <a:xfrm>
            <a:off x="2903538" y="1462090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endParaRPr lang="en-US" sz="1800"/>
          </a:p>
        </p:txBody>
      </p:sp>
      <p:pic>
        <p:nvPicPr>
          <p:cNvPr id="10242" name="Picture 12" descr="regenesis-logo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26513" y="5518152"/>
            <a:ext cx="15938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itle 1"/>
          <p:cNvSpPr txBox="1">
            <a:spLocks/>
          </p:cNvSpPr>
          <p:nvPr/>
        </p:nvSpPr>
        <p:spPr bwMode="auto">
          <a:xfrm>
            <a:off x="1952625" y="1196977"/>
            <a:ext cx="782955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2800" dirty="0">
                <a:latin typeface="Lato Regular" charset="0"/>
                <a:cs typeface="Lato Regular" charset="0"/>
              </a:rPr>
              <a:t>PlumeStop</a:t>
            </a:r>
            <a:r>
              <a:rPr lang="en-GB" sz="2800" baseline="30000" dirty="0">
                <a:latin typeface="Lato Regular" charset="0"/>
                <a:cs typeface="Lato Regular" charset="0"/>
              </a:rPr>
              <a:t>™</a:t>
            </a:r>
            <a:r>
              <a:rPr lang="en-GB" sz="2800" dirty="0">
                <a:latin typeface="Lato Regular" charset="0"/>
                <a:cs typeface="Lato Regular" charset="0"/>
              </a:rPr>
              <a:t> – what’s novel</a:t>
            </a:r>
            <a:endParaRPr lang="en-US" sz="2800" dirty="0">
              <a:latin typeface="Lato Regular" charset="0"/>
              <a:cs typeface="Lato Regular" charset="0"/>
            </a:endParaRPr>
          </a:p>
        </p:txBody>
      </p:sp>
      <p:sp>
        <p:nvSpPr>
          <p:cNvPr id="13316" name="Content Placeholder 2"/>
          <p:cNvSpPr>
            <a:spLocks noGrp="1"/>
          </p:cNvSpPr>
          <p:nvPr/>
        </p:nvSpPr>
        <p:spPr bwMode="auto">
          <a:xfrm>
            <a:off x="1700181" y="1783418"/>
            <a:ext cx="8820182" cy="4209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1463" indent="-271463">
              <a:spcBef>
                <a:spcPct val="20000"/>
              </a:spcBef>
              <a:buFont typeface="Arial"/>
              <a:buChar char="•"/>
              <a:defRPr/>
            </a:pPr>
            <a:r>
              <a:rPr lang="en-GB" b="1" dirty="0">
                <a:latin typeface="Lato Light" charset="0"/>
                <a:cs typeface="Lato Light" charset="0"/>
              </a:rPr>
              <a:t>The ability to </a:t>
            </a:r>
            <a:r>
              <a:rPr lang="en-GB" dirty="0">
                <a:solidFill>
                  <a:schemeClr val="accent4"/>
                </a:solidFill>
                <a:latin typeface="Lato Regular"/>
                <a:cs typeface="Lato Regular"/>
              </a:rPr>
              <a:t>widely disperse </a:t>
            </a:r>
            <a:r>
              <a:rPr lang="en-GB" b="1" dirty="0">
                <a:latin typeface="Lato Light" charset="0"/>
                <a:cs typeface="Lato Light" charset="0"/>
              </a:rPr>
              <a:t>a sorptive medium through the subsurface</a:t>
            </a:r>
          </a:p>
          <a:p>
            <a:pPr marL="719138" lvl="1" indent="-261938">
              <a:spcBef>
                <a:spcPct val="20000"/>
              </a:spcBef>
              <a:buFont typeface="Arial"/>
              <a:buChar char="•"/>
              <a:defRPr/>
            </a:pPr>
            <a:r>
              <a:rPr lang="en-GB" sz="1400" dirty="0">
                <a:latin typeface="Lato Light" charset="0"/>
                <a:cs typeface="Lato Light" charset="0"/>
              </a:rPr>
              <a:t>no fracture-emplacement – no soil-mixing – no well-blockage – no patchy treatment</a:t>
            </a:r>
          </a:p>
          <a:p>
            <a:pPr marL="271463" indent="-271463">
              <a:spcBef>
                <a:spcPts val="1800"/>
              </a:spcBef>
              <a:buFont typeface="Arial"/>
              <a:buChar char="•"/>
              <a:defRPr/>
            </a:pPr>
            <a:r>
              <a:rPr lang="en-GB" b="1" dirty="0">
                <a:latin typeface="Lato Light" charset="0"/>
                <a:cs typeface="Lato Light" charset="0"/>
              </a:rPr>
              <a:t>The fastest groundwater risk reduction / remediation technology presently available</a:t>
            </a:r>
          </a:p>
          <a:p>
            <a:pPr marL="727075" lvl="1" indent="-269875">
              <a:spcBef>
                <a:spcPct val="20000"/>
              </a:spcBef>
              <a:buFont typeface="Arial"/>
              <a:buChar char="•"/>
              <a:defRPr/>
            </a:pPr>
            <a:r>
              <a:rPr lang="en-GB" sz="1400" dirty="0">
                <a:latin typeface="Lato Light" charset="0"/>
                <a:cs typeface="Lato Light" charset="0"/>
              </a:rPr>
              <a:t>Risk-reduction secured through sorption</a:t>
            </a:r>
          </a:p>
          <a:p>
            <a:pPr marL="727075" lvl="1" indent="-269875">
              <a:spcBef>
                <a:spcPct val="20000"/>
              </a:spcBef>
              <a:buFont typeface="Arial"/>
              <a:buChar char="•"/>
              <a:defRPr/>
            </a:pPr>
            <a:r>
              <a:rPr lang="en-GB" sz="1400" dirty="0">
                <a:latin typeface="Lato Light" charset="0"/>
                <a:cs typeface="Lato Light" charset="0"/>
              </a:rPr>
              <a:t>Long-term destruction secured through in-matrix biodegradation</a:t>
            </a:r>
          </a:p>
          <a:p>
            <a:pPr marL="271463" indent="-271463">
              <a:spcBef>
                <a:spcPts val="1800"/>
              </a:spcBef>
              <a:buFont typeface="Arial"/>
              <a:buChar char="•"/>
              <a:defRPr/>
            </a:pPr>
            <a:r>
              <a:rPr lang="en-GB" b="1" dirty="0">
                <a:latin typeface="Lato Light" charset="0"/>
                <a:cs typeface="Lato Light" charset="0"/>
              </a:rPr>
              <a:t>Improved </a:t>
            </a:r>
            <a:r>
              <a:rPr lang="en-GB" b="1" i="1" dirty="0">
                <a:latin typeface="Lato Light" charset="0"/>
                <a:cs typeface="Lato Light" charset="0"/>
              </a:rPr>
              <a:t>in situ </a:t>
            </a:r>
            <a:r>
              <a:rPr lang="en-GB" b="1" dirty="0">
                <a:latin typeface="Lato Light" charset="0"/>
                <a:cs typeface="Lato Light" charset="0"/>
              </a:rPr>
              <a:t>bioremediation performance</a:t>
            </a:r>
          </a:p>
          <a:p>
            <a:pPr marL="728663" lvl="1" indent="-271463">
              <a:spcBef>
                <a:spcPct val="20000"/>
              </a:spcBef>
              <a:buFont typeface="Arial"/>
              <a:buChar char="•"/>
              <a:defRPr/>
            </a:pPr>
            <a:r>
              <a:rPr lang="en-GB" sz="1400" dirty="0">
                <a:latin typeface="Lato Light" charset="0"/>
                <a:cs typeface="Lato Light" charset="0"/>
              </a:rPr>
              <a:t>Contaminants and bacteria concentrated together – faster net degradation rate</a:t>
            </a:r>
          </a:p>
          <a:p>
            <a:pPr marL="728663" lvl="1" indent="-271463">
              <a:spcBef>
                <a:spcPct val="20000"/>
              </a:spcBef>
              <a:buFont typeface="Arial"/>
              <a:buChar char="•"/>
              <a:defRPr/>
            </a:pPr>
            <a:r>
              <a:rPr lang="en-GB" sz="1400" dirty="0">
                <a:latin typeface="Lato Light" charset="0"/>
                <a:cs typeface="Lato Light" charset="0"/>
              </a:rPr>
              <a:t>No diminishing returns – ability to pursue degradation to very low concentrations</a:t>
            </a:r>
          </a:p>
          <a:p>
            <a:pPr marL="271463" indent="-271463">
              <a:spcBef>
                <a:spcPts val="1800"/>
              </a:spcBef>
              <a:buFont typeface="Arial"/>
              <a:buChar char="•"/>
              <a:defRPr/>
            </a:pPr>
            <a:r>
              <a:rPr lang="en-GB" b="1" dirty="0">
                <a:latin typeface="Lato Light" charset="0"/>
                <a:cs typeface="Lato Light" charset="0"/>
              </a:rPr>
              <a:t>A means of addressing matrix back-diffusion </a:t>
            </a:r>
            <a:r>
              <a:rPr lang="en-GB" sz="1400" dirty="0">
                <a:latin typeface="Lato Light" charset="0"/>
                <a:cs typeface="Lato Light" charset="0"/>
              </a:rPr>
              <a:t>(remediation tailing / rebound)</a:t>
            </a:r>
          </a:p>
          <a:p>
            <a:pPr marL="719138" lvl="1" indent="-261938">
              <a:spcBef>
                <a:spcPct val="20000"/>
              </a:spcBef>
              <a:buFont typeface="Arial"/>
              <a:buChar char="•"/>
              <a:defRPr/>
            </a:pPr>
            <a:r>
              <a:rPr lang="en-GB" sz="1400" dirty="0">
                <a:latin typeface="Lato Light" charset="0"/>
                <a:cs typeface="Lato Light" charset="0"/>
              </a:rPr>
              <a:t>Maintains a diffusion gradient out of the immobile porosity while protecting groundwater</a:t>
            </a:r>
          </a:p>
          <a:p>
            <a:pPr marL="719138" lvl="1" indent="-261938">
              <a:spcBef>
                <a:spcPct val="20000"/>
              </a:spcBef>
              <a:buFont typeface="Arial"/>
              <a:buChar char="•"/>
              <a:defRPr/>
            </a:pPr>
            <a:r>
              <a:rPr lang="en-GB" sz="1400" dirty="0">
                <a:latin typeface="Lato Light" charset="0"/>
                <a:cs typeface="Lato Light" charset="0"/>
              </a:rPr>
              <a:t>Will theoretically remain active for decades – not consumed in process – bio-regenerates </a:t>
            </a:r>
          </a:p>
          <a:p>
            <a:pPr marL="457200" indent="-457200">
              <a:spcBef>
                <a:spcPct val="20000"/>
              </a:spcBef>
              <a:buFont typeface="Arial"/>
              <a:buChar char="•"/>
              <a:defRPr/>
            </a:pPr>
            <a:endParaRPr lang="en-GB" sz="2000" dirty="0">
              <a:latin typeface="Lato Light" charset="0"/>
              <a:cs typeface="Lato Light" charset="0"/>
            </a:endParaRPr>
          </a:p>
          <a:p>
            <a:pPr marL="457200" indent="-457200">
              <a:spcBef>
                <a:spcPct val="20000"/>
              </a:spcBef>
              <a:buFont typeface="Arial"/>
              <a:buChar char="•"/>
              <a:defRPr/>
            </a:pPr>
            <a:endParaRPr lang="en-GB" sz="2000" dirty="0">
              <a:latin typeface="Lato Light" charset="0"/>
              <a:cs typeface="Lato Light" charset="0"/>
            </a:endParaRPr>
          </a:p>
          <a:p>
            <a:pPr marL="457200" indent="-457200">
              <a:spcBef>
                <a:spcPct val="20000"/>
              </a:spcBef>
              <a:buFont typeface="Arial"/>
              <a:buChar char="•"/>
              <a:defRPr/>
            </a:pPr>
            <a:endParaRPr lang="en-GB" sz="2000" dirty="0">
              <a:latin typeface="Lato Light" charset="0"/>
              <a:cs typeface="Lato Light" charset="0"/>
            </a:endParaRPr>
          </a:p>
          <a:p>
            <a:pPr marL="457200" indent="-457200">
              <a:spcBef>
                <a:spcPct val="20000"/>
              </a:spcBef>
              <a:buFont typeface="Arial"/>
              <a:buChar char="•"/>
              <a:defRPr/>
            </a:pPr>
            <a:endParaRPr lang="en-GB" sz="2000" dirty="0">
              <a:latin typeface="Lato Light" charset="0"/>
              <a:cs typeface="Lato Light" charset="0"/>
            </a:endParaRPr>
          </a:p>
          <a:p>
            <a:pPr>
              <a:spcBef>
                <a:spcPct val="20000"/>
              </a:spcBef>
              <a:defRPr/>
            </a:pPr>
            <a:endParaRPr lang="en-GB" sz="2800" dirty="0">
              <a:latin typeface="Lato Light" charset="0"/>
              <a:cs typeface="Lato Light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72096" y="1782986"/>
            <a:ext cx="1220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  <a:latin typeface="Chalkduster"/>
                <a:cs typeface="Chalkduster"/>
              </a:rPr>
              <a:t>Hence…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9917" y="931958"/>
            <a:ext cx="1392017" cy="347626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76480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3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3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3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3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3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Box 1"/>
          <p:cNvSpPr txBox="1">
            <a:spLocks noChangeArrowheads="1"/>
          </p:cNvSpPr>
          <p:nvPr/>
        </p:nvSpPr>
        <p:spPr bwMode="auto">
          <a:xfrm>
            <a:off x="2903538" y="1462090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endParaRPr lang="en-US" sz="1800"/>
          </a:p>
        </p:txBody>
      </p:sp>
      <p:pic>
        <p:nvPicPr>
          <p:cNvPr id="10242" name="Picture 12" descr="regenesis-logo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26513" y="5518152"/>
            <a:ext cx="15938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itle 1"/>
          <p:cNvSpPr txBox="1">
            <a:spLocks/>
          </p:cNvSpPr>
          <p:nvPr/>
        </p:nvSpPr>
        <p:spPr bwMode="auto">
          <a:xfrm>
            <a:off x="1952625" y="1196977"/>
            <a:ext cx="782955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2800" dirty="0">
                <a:latin typeface="Lato Regular" charset="0"/>
                <a:cs typeface="Lato Regular" charset="0"/>
              </a:rPr>
              <a:t>PlumeStop</a:t>
            </a:r>
            <a:r>
              <a:rPr lang="en-GB" sz="2800" baseline="30000" dirty="0">
                <a:latin typeface="Lato Regular" charset="0"/>
                <a:cs typeface="Lato Regular" charset="0"/>
              </a:rPr>
              <a:t>™</a:t>
            </a:r>
            <a:r>
              <a:rPr lang="en-GB" sz="2800" dirty="0">
                <a:latin typeface="Lato Regular" charset="0"/>
                <a:cs typeface="Lato Regular" charset="0"/>
              </a:rPr>
              <a:t> – how it works</a:t>
            </a:r>
            <a:endParaRPr lang="en-US" sz="2800" dirty="0">
              <a:latin typeface="Lato Regular" charset="0"/>
              <a:cs typeface="Lato Regular" charset="0"/>
            </a:endParaRPr>
          </a:p>
        </p:txBody>
      </p:sp>
      <p:sp>
        <p:nvSpPr>
          <p:cNvPr id="13316" name="Content Placeholder 2"/>
          <p:cNvSpPr>
            <a:spLocks noGrp="1"/>
          </p:cNvSpPr>
          <p:nvPr/>
        </p:nvSpPr>
        <p:spPr bwMode="auto">
          <a:xfrm>
            <a:off x="1524003" y="1736784"/>
            <a:ext cx="9077930" cy="4209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1463" indent="-271463">
              <a:spcBef>
                <a:spcPct val="20000"/>
              </a:spcBef>
              <a:buFont typeface="Arial"/>
              <a:buChar char="•"/>
              <a:defRPr/>
            </a:pPr>
            <a:r>
              <a:rPr lang="en-GB" sz="2400" b="1" dirty="0">
                <a:latin typeface="Lato Light" charset="0"/>
                <a:cs typeface="Lato Light" charset="0"/>
              </a:rPr>
              <a:t>Concentrating bacteria and growth substrate together increases degradation rate.  </a:t>
            </a:r>
          </a:p>
          <a:p>
            <a:pPr marL="271463" indent="-271463">
              <a:spcBef>
                <a:spcPct val="20000"/>
              </a:spcBef>
              <a:buFont typeface="Arial"/>
              <a:buChar char="•"/>
              <a:defRPr/>
            </a:pPr>
            <a:r>
              <a:rPr lang="en-GB" sz="2400" b="1" dirty="0" err="1">
                <a:solidFill>
                  <a:srgbClr val="000000"/>
                </a:solidFill>
                <a:latin typeface="Lato Light" charset="0"/>
                <a:cs typeface="Lato Light" charset="0"/>
              </a:rPr>
              <a:t>PlumeStop</a:t>
            </a:r>
            <a:r>
              <a:rPr lang="en-GB" sz="2400" b="1" dirty="0">
                <a:solidFill>
                  <a:srgbClr val="000000"/>
                </a:solidFill>
                <a:latin typeface="Lato Light" charset="0"/>
                <a:cs typeface="Lato Light" charset="0"/>
              </a:rPr>
              <a:t> quickly sorbs contaminants from the dissolved-phase</a:t>
            </a:r>
          </a:p>
          <a:p>
            <a:pPr marL="271463" indent="-271463">
              <a:spcBef>
                <a:spcPts val="1800"/>
              </a:spcBef>
              <a:buFont typeface="Arial"/>
              <a:buChar char="•"/>
              <a:defRPr/>
            </a:pPr>
            <a:r>
              <a:rPr lang="en-GB" sz="2400" b="1" dirty="0">
                <a:latin typeface="Lato Light" charset="0"/>
                <a:cs typeface="Lato Light" charset="0"/>
              </a:rPr>
              <a:t>Bacteria colonise the PlumeStop surface creating a bio-matrix</a:t>
            </a:r>
          </a:p>
          <a:p>
            <a:pPr marL="271463" indent="-271463">
              <a:spcBef>
                <a:spcPts val="1800"/>
              </a:spcBef>
              <a:buFont typeface="Arial"/>
              <a:buChar char="•"/>
              <a:defRPr/>
            </a:pPr>
            <a:r>
              <a:rPr lang="en-GB" sz="2400" b="1" dirty="0">
                <a:solidFill>
                  <a:srgbClr val="000000"/>
                </a:solidFill>
                <a:latin typeface="Lato Light" charset="0"/>
                <a:cs typeface="Lato Light" charset="0"/>
              </a:rPr>
              <a:t>The interaction between the bacteria and the PlumeStop is synergistic </a:t>
            </a:r>
            <a:endParaRPr lang="en-GB" sz="2400" dirty="0">
              <a:solidFill>
                <a:srgbClr val="000000"/>
              </a:solidFill>
              <a:latin typeface="Lato Light" charset="0"/>
              <a:cs typeface="Lato Light" charset="0"/>
            </a:endParaRPr>
          </a:p>
          <a:p>
            <a:pPr marL="457200" indent="-457200">
              <a:spcBef>
                <a:spcPct val="20000"/>
              </a:spcBef>
              <a:buFont typeface="Arial"/>
              <a:buChar char="•"/>
              <a:defRPr/>
            </a:pPr>
            <a:endParaRPr lang="en-GB" sz="2000" dirty="0">
              <a:latin typeface="Lato Light" charset="0"/>
              <a:cs typeface="Lato Light" charset="0"/>
            </a:endParaRPr>
          </a:p>
          <a:p>
            <a:pPr marL="457200" indent="-457200">
              <a:spcBef>
                <a:spcPct val="20000"/>
              </a:spcBef>
              <a:buFont typeface="Arial"/>
              <a:buChar char="•"/>
              <a:defRPr/>
            </a:pPr>
            <a:endParaRPr lang="en-GB" sz="2000" dirty="0">
              <a:latin typeface="Lato Light" charset="0"/>
              <a:cs typeface="Lato Light" charset="0"/>
            </a:endParaRPr>
          </a:p>
          <a:p>
            <a:pPr marL="457200" indent="-457200">
              <a:spcBef>
                <a:spcPct val="20000"/>
              </a:spcBef>
              <a:buFont typeface="Arial"/>
              <a:buChar char="•"/>
              <a:defRPr/>
            </a:pPr>
            <a:endParaRPr lang="en-GB" sz="2000" dirty="0">
              <a:latin typeface="Lato Light" charset="0"/>
              <a:cs typeface="Lato Light" charset="0"/>
            </a:endParaRPr>
          </a:p>
          <a:p>
            <a:pPr>
              <a:spcBef>
                <a:spcPct val="20000"/>
              </a:spcBef>
              <a:defRPr/>
            </a:pPr>
            <a:endParaRPr lang="en-GB" sz="2800" dirty="0">
              <a:latin typeface="Lato Light" charset="0"/>
              <a:cs typeface="Lato Light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9917" y="931958"/>
            <a:ext cx="1392017" cy="347626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5524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530" y="1415098"/>
            <a:ext cx="6764471" cy="45856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23314" y="3665764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>
                    <a:alpha val="50000"/>
                  </a:schemeClr>
                </a:solidFill>
              </a:rPr>
              <a:t>Contaminated Groundwater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60373" y="1871425"/>
            <a:ext cx="2405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Monitoring Well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09800" y="89187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Fracturing Carbon: Compromises Monitoring Wells</a:t>
            </a:r>
          </a:p>
        </p:txBody>
      </p:sp>
    </p:spTree>
    <p:extLst>
      <p:ext uri="{BB962C8B-B14F-4D97-AF65-F5344CB8AC3E}">
        <p14:creationId xmlns:p14="http://schemas.microsoft.com/office/powerpoint/2010/main" val="35278262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351694"/>
            <a:ext cx="6858000" cy="46490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67000" y="2602300"/>
            <a:ext cx="20878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As fracture impacts well, it preferentially fills well  filter pack with carbon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30400" y="85725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Fracturing Carbon: Compromises Monitoring Wells</a:t>
            </a:r>
          </a:p>
        </p:txBody>
      </p:sp>
    </p:spTree>
    <p:extLst>
      <p:ext uri="{BB962C8B-B14F-4D97-AF65-F5344CB8AC3E}">
        <p14:creationId xmlns:p14="http://schemas.microsoft.com/office/powerpoint/2010/main" val="3884480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2181</Words>
  <Application>Microsoft Office PowerPoint</Application>
  <PresentationFormat>Widescreen</PresentationFormat>
  <Paragraphs>478</Paragraphs>
  <Slides>32</Slides>
  <Notes>23</Notes>
  <HiddenSlides>3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6" baseType="lpstr">
      <vt:lpstr>ＭＳ Ｐゴシック</vt:lpstr>
      <vt:lpstr>Arial</vt:lpstr>
      <vt:lpstr>Calibri</vt:lpstr>
      <vt:lpstr>Calibri Light</vt:lpstr>
      <vt:lpstr>Chalkboard</vt:lpstr>
      <vt:lpstr>Chalkboard SE Regular</vt:lpstr>
      <vt:lpstr>Chalkduster</vt:lpstr>
      <vt:lpstr>Corbel</vt:lpstr>
      <vt:lpstr>Lato Light</vt:lpstr>
      <vt:lpstr>Lato Regular</vt:lpstr>
      <vt:lpstr>Marker Felt</vt:lpstr>
      <vt:lpstr>Times New Roman</vt:lpstr>
      <vt:lpstr>Wingdings</vt:lpstr>
      <vt:lpstr>Office Theme</vt:lpstr>
      <vt:lpstr>Integrated Site Remediation  </vt:lpstr>
      <vt:lpstr>PowerPoint Presentation</vt:lpstr>
      <vt:lpstr>ISR  Technology Categories and  Technologies – NEW!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California Site</vt:lpstr>
      <vt:lpstr>Pilot Test Arrangement</vt:lpstr>
      <vt:lpstr>Historic Data</vt:lpstr>
      <vt:lpstr>PowerPoint Presentation</vt:lpstr>
      <vt:lpstr>PowerPoint Presentation</vt:lpstr>
      <vt:lpstr>PowerPoint Presentation</vt:lpstr>
      <vt:lpstr>Data Summary</vt:lpstr>
      <vt:lpstr>PowerPoint Presentation</vt:lpstr>
      <vt:lpstr>Conclusions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Nigro</dc:creator>
  <cp:lastModifiedBy>Steve Nigro</cp:lastModifiedBy>
  <cp:revision>2</cp:revision>
  <dcterms:created xsi:type="dcterms:W3CDTF">2015-05-04T22:23:21Z</dcterms:created>
  <dcterms:modified xsi:type="dcterms:W3CDTF">2015-05-04T22:36:31Z</dcterms:modified>
</cp:coreProperties>
</file>