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7" r:id="rId2"/>
    <p:sldId id="256" r:id="rId3"/>
    <p:sldId id="268" r:id="rId4"/>
    <p:sldId id="274" r:id="rId5"/>
    <p:sldId id="269" r:id="rId6"/>
    <p:sldId id="278" r:id="rId7"/>
    <p:sldId id="275" r:id="rId8"/>
    <p:sldId id="272" r:id="rId9"/>
    <p:sldId id="284" r:id="rId10"/>
    <p:sldId id="276" r:id="rId11"/>
    <p:sldId id="277" r:id="rId12"/>
    <p:sldId id="285" r:id="rId13"/>
    <p:sldId id="260" r:id="rId14"/>
    <p:sldId id="282" r:id="rId15"/>
    <p:sldId id="283" r:id="rId16"/>
    <p:sldId id="28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3034" autoAdjust="0"/>
  </p:normalViewPr>
  <p:slideViewPr>
    <p:cSldViewPr snapToGrid="0">
      <p:cViewPr varScale="1">
        <p:scale>
          <a:sx n="77" d="100"/>
          <a:sy n="77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CD03C-0394-4576-AA9C-4F91D974EE98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D53E-7A4D-4C2B-8278-6DB0A615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4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9631-C322-4AE4-8920-CBD0BF55E56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4D24-0A28-4213-865B-AE68687A1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74" y="1947119"/>
            <a:ext cx="2969703" cy="2087381"/>
          </a:xfrm>
          <a:prstGeom prst="rect">
            <a:avLst/>
          </a:prstGeom>
        </p:spPr>
      </p:pic>
      <p:sp>
        <p:nvSpPr>
          <p:cNvPr id="257" name="TextBox 256"/>
          <p:cNvSpPr txBox="1"/>
          <p:nvPr/>
        </p:nvSpPr>
        <p:spPr>
          <a:xfrm>
            <a:off x="359810" y="107602"/>
            <a:ext cx="84557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“Metabolite”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Tapwater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Toxicity in ITRC Case Studies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 Brewer, Hawaii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Health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ITRC TPH Risk Team, September 19,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5" y="2202094"/>
            <a:ext cx="2817426" cy="1730422"/>
          </a:xfrm>
          <a:prstGeom prst="rect">
            <a:avLst/>
          </a:prstGeom>
        </p:spPr>
      </p:pic>
      <p:sp>
        <p:nvSpPr>
          <p:cNvPr id="284" name="TextBox 283"/>
          <p:cNvSpPr txBox="1"/>
          <p:nvPr/>
        </p:nvSpPr>
        <p:spPr>
          <a:xfrm>
            <a:off x="391911" y="1763621"/>
            <a:ext cx="2839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#1: Fuel Terminal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3416814" y="1547009"/>
            <a:ext cx="25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#2: Gas Station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6293718" y="1777305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#3: Oil Pipeline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1497527" y="4359253"/>
            <a:ext cx="2800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#4: Tanker Truck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18" y="2202094"/>
            <a:ext cx="2628838" cy="1758540"/>
          </a:xfrm>
          <a:prstGeom prst="rect">
            <a:avLst/>
          </a:prstGeom>
        </p:spPr>
      </p:pic>
      <p:pic>
        <p:nvPicPr>
          <p:cNvPr id="11" name="Picture 10" descr="C:\Users\rbrewer\AABrewer - Technical B (E and T GW)\ITRC\TPH Team 2016\Document\Case Studies\Drafts\June 2017 Draft\Various\Oil Jack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10" y="4804874"/>
            <a:ext cx="2460332" cy="1718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383517" y="4352717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#5: Oil Field </a:t>
            </a:r>
          </a:p>
        </p:txBody>
      </p:sp>
      <p:sp>
        <p:nvSpPr>
          <p:cNvPr id="7" name="Oval 6"/>
          <p:cNvSpPr/>
          <p:nvPr/>
        </p:nvSpPr>
        <p:spPr>
          <a:xfrm>
            <a:off x="2834346" y="1297474"/>
            <a:ext cx="3626506" cy="3439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56" y="4809535"/>
            <a:ext cx="2504188" cy="1701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89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8" y="213625"/>
            <a:ext cx="902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Approach Can (in Theory) be Applied to</a:t>
            </a: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TPH-Related Metabolites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Drinking Water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(Case Studies Attachment 5; based on Zemo et al. 2016)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3655" y="1862578"/>
            <a:ext cx="876717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71550" lvl="0" indent="-971550">
              <a:spcAft>
                <a:spcPts val="1200"/>
              </a:spcAft>
              <a:tabLst>
                <a:tab pos="-914400" algn="l"/>
                <a:tab pos="-457200" algn="l"/>
                <a:tab pos="97155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Designate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Metabolite Families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Factors</a:t>
            </a:r>
          </a:p>
          <a:p>
            <a:pPr marL="971550" indent="-971550">
              <a:spcAft>
                <a:spcPts val="1200"/>
              </a:spcAft>
              <a:tabLst>
                <a:tab pos="-914400" algn="l"/>
                <a:tab pos="-457200" algn="l"/>
                <a:tab pos="971550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Estimate 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Metabolite Family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Makeup of Degraded TPH</a:t>
            </a:r>
          </a:p>
          <a:p>
            <a:pPr marL="971550" indent="-971550">
              <a:spcAft>
                <a:spcPts val="1200"/>
              </a:spcAft>
              <a:tabLst>
                <a:tab pos="-914400" algn="l"/>
                <a:tab pos="-457200" algn="l"/>
                <a:tab pos="971550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 Calculate 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Metabolite Suite-Weighted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Toxicity Factors</a:t>
            </a:r>
          </a:p>
          <a:p>
            <a:pPr marL="971550" indent="-971550">
              <a:spcAft>
                <a:spcPts val="1200"/>
              </a:spcAft>
              <a:tabLst>
                <a:tab pos="-914400" algn="l"/>
                <a:tab pos="-457200" algn="l"/>
                <a:tab pos="971550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 *Calculate 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Metabolite Suite-Weighted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Screening Levels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6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80455"/>
              </p:ext>
            </p:extLst>
          </p:nvPr>
        </p:nvGraphicFramePr>
        <p:xfrm>
          <a:off x="268572" y="1837857"/>
          <a:ext cx="8694360" cy="34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5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Metabolite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Toxicity Ranking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Range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Ingestion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RfD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(mg/kg-day)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85">
                <a:tc vMerge="1">
                  <a:txBody>
                    <a:bodyPr/>
                    <a:lstStyle/>
                    <a:p>
                      <a:pPr algn="ctr" fontAlgn="b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Acids/Esters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*Ketones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Low/Low-Mod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Aldehydes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to Mod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*Phenols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Low/Mod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6800" y="874361"/>
            <a:ext cx="7177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Toxicity Ranking of TPH-Related Metabolites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(Zemo et al. 2016)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5201" y="172763"/>
            <a:ext cx="88120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3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Metabolite Families &amp; Toxicity</a:t>
            </a:r>
            <a:r>
              <a:rPr kumimoji="0" lang="en-US" altLang="en-US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Factors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8010" y="5316613"/>
            <a:ext cx="8640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*Estimated toxicity of ketone and phenol mixtures varies between degradation stages.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26800" y="5790440"/>
            <a:ext cx="717790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Oxidized hydrocarbons not significantly volatile;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ingestion route of exposure for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tapwater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9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t="63367" r="16430" b="10363"/>
          <a:stretch/>
        </p:blipFill>
        <p:spPr>
          <a:xfrm>
            <a:off x="179387" y="1481034"/>
            <a:ext cx="8749644" cy="4820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9614" y="5875858"/>
            <a:ext cx="6045171" cy="50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</a:rPr>
              <a:t>Transport Direction and/or Increasing Residence Time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5924" y="1661106"/>
            <a:ext cx="8446884" cy="2976208"/>
            <a:chOff x="325924" y="1661106"/>
            <a:chExt cx="8446884" cy="2976208"/>
          </a:xfrm>
        </p:grpSpPr>
        <p:sp>
          <p:nvSpPr>
            <p:cNvPr id="6" name="Rectangle 5"/>
            <p:cNvSpPr/>
            <p:nvPr/>
          </p:nvSpPr>
          <p:spPr>
            <a:xfrm>
              <a:off x="325924" y="1662616"/>
              <a:ext cx="1819747" cy="1842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Stage 1: 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Source Area (dissolved HC + metabolites)</a:t>
              </a:r>
            </a:p>
            <a:p>
              <a:endParaRPr lang="en-US" sz="1000" b="1" dirty="0">
                <a:solidFill>
                  <a:schemeClr val="tx1"/>
                </a:solidFill>
              </a:endParaRPr>
            </a:p>
            <a:p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2208" y="1662616"/>
              <a:ext cx="2080616" cy="1842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Stage 2: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Smear Zone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(metabolites only, no dissolved HC)</a:t>
              </a:r>
            </a:p>
            <a:p>
              <a:endParaRPr lang="en-US" sz="1000" b="1" dirty="0">
                <a:solidFill>
                  <a:schemeClr val="tx1"/>
                </a:solidFill>
              </a:endParaRPr>
            </a:p>
            <a:p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2200" y="1662614"/>
              <a:ext cx="2080616" cy="184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Stage 3: 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Transition Zone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(</a:t>
              </a:r>
              <a:r>
                <a:rPr lang="en-US" sz="2000" b="1" dirty="0" err="1">
                  <a:solidFill>
                    <a:schemeClr val="tx1"/>
                  </a:solidFill>
                </a:rPr>
                <a:t>ave</a:t>
              </a:r>
              <a:r>
                <a:rPr lang="en-US" sz="2000" b="1" dirty="0">
                  <a:solidFill>
                    <a:schemeClr val="tx1"/>
                  </a:solidFill>
                </a:rPr>
                <a:t> Stages 2 &amp; 4)</a:t>
              </a:r>
            </a:p>
            <a:p>
              <a:endParaRPr lang="en-US" sz="1000" b="1" dirty="0">
                <a:solidFill>
                  <a:schemeClr val="tx1"/>
                </a:solidFill>
              </a:endParaRPr>
            </a:p>
            <a:p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17843" y="1661106"/>
              <a:ext cx="2054965" cy="1844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Stage 4: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Downgradient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(metabolites only and outside of smear zone)</a:t>
              </a:r>
            </a:p>
            <a:p>
              <a:endParaRPr lang="en-US" sz="1000" b="1" dirty="0">
                <a:solidFill>
                  <a:schemeClr val="tx1"/>
                </a:solidFill>
              </a:endParaRPr>
            </a:p>
            <a:p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1676400" y="3505199"/>
              <a:ext cx="43543" cy="10450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612571" y="3505199"/>
              <a:ext cx="43543" cy="10450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593771" y="3505199"/>
              <a:ext cx="21772" cy="11321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966857" y="3526970"/>
              <a:ext cx="21772" cy="106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4935" y="108271"/>
            <a:ext cx="901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 Stages vs 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Metabolite Family Makeup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1495" y="1033448"/>
            <a:ext cx="600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Degradation Stages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Zemo et al. 2016)</a:t>
            </a:r>
          </a:p>
        </p:txBody>
      </p:sp>
    </p:spTree>
    <p:extLst>
      <p:ext uri="{BB962C8B-B14F-4D97-AF65-F5344CB8AC3E}">
        <p14:creationId xmlns:p14="http://schemas.microsoft.com/office/powerpoint/2010/main" val="25552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6910717" y="1055850"/>
            <a:ext cx="2121207" cy="2246769"/>
            <a:chOff x="7061314" y="1379149"/>
            <a:chExt cx="2121207" cy="2246769"/>
          </a:xfrm>
        </p:grpSpPr>
        <p:sp>
          <p:nvSpPr>
            <p:cNvPr id="2" name="Rectangle 1"/>
            <p:cNvSpPr/>
            <p:nvPr/>
          </p:nvSpPr>
          <p:spPr>
            <a:xfrm>
              <a:off x="7061315" y="1492298"/>
              <a:ext cx="243281" cy="2516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28323" y="1379149"/>
              <a:ext cx="1754198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/>
                <a:t>Alcohols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Acids/Esters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Ketones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Aldehydes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Phenols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71103" y="1940969"/>
              <a:ext cx="243281" cy="25166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61314" y="2373531"/>
              <a:ext cx="243281" cy="25166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71102" y="2828281"/>
              <a:ext cx="243281" cy="25166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71102" y="3235010"/>
              <a:ext cx="243281" cy="25166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9015" y="1021088"/>
            <a:ext cx="6355262" cy="2956848"/>
            <a:chOff x="279015" y="1283631"/>
            <a:chExt cx="6355262" cy="295684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3" r="22598" b="6535"/>
            <a:stretch/>
          </p:blipFill>
          <p:spPr>
            <a:xfrm>
              <a:off x="279015" y="1716149"/>
              <a:ext cx="2616451" cy="252433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5" r="24139" b="7366"/>
            <a:stretch/>
          </p:blipFill>
          <p:spPr>
            <a:xfrm>
              <a:off x="4202245" y="1705064"/>
              <a:ext cx="2432032" cy="25018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41069" y="1283631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2090" y="1285857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2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782603" y="3116223"/>
              <a:ext cx="1379097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90329" y="3880621"/>
            <a:ext cx="6581668" cy="2932743"/>
            <a:chOff x="190329" y="3880621"/>
            <a:chExt cx="6581668" cy="293274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4" r="23660" b="8657"/>
            <a:stretch/>
          </p:blipFill>
          <p:spPr>
            <a:xfrm>
              <a:off x="3945569" y="4249404"/>
              <a:ext cx="2826428" cy="250930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1" r="23319" b="7291"/>
            <a:stretch/>
          </p:blipFill>
          <p:spPr>
            <a:xfrm>
              <a:off x="190329" y="4306526"/>
              <a:ext cx="2745766" cy="250683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17041" y="3880621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12612" y="3880621"/>
              <a:ext cx="1292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4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823148" y="5645254"/>
              <a:ext cx="1379097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66216" y="108271"/>
            <a:ext cx="8242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 Stage vs Metabolite Makeup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(Zemo et al. 2016)</a:t>
            </a:r>
          </a:p>
        </p:txBody>
      </p:sp>
    </p:spTree>
    <p:extLst>
      <p:ext uri="{BB962C8B-B14F-4D97-AF65-F5344CB8AC3E}">
        <p14:creationId xmlns:p14="http://schemas.microsoft.com/office/powerpoint/2010/main" val="298583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980" y="365429"/>
            <a:ext cx="906982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3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US" altLang="en-US" sz="3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Metabolite Suite-Weighted Toxicity Factors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58749" y="4687064"/>
            <a:ext cx="5375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*Biased toward more toxic components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08149"/>
              </p:ext>
            </p:extLst>
          </p:nvPr>
        </p:nvGraphicFramePr>
        <p:xfrm>
          <a:off x="1385415" y="1568111"/>
          <a:ext cx="6298993" cy="311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504">
                <a:tc rowSpan="2">
                  <a:txBody>
                    <a:bodyPr/>
                    <a:lstStyle/>
                    <a:p>
                      <a:pPr marL="53975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Degradation Stage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Range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*Weighted Ingestion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RfD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(mg/kg-day)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85">
                <a:tc vMerge="1">
                  <a:txBody>
                    <a:bodyPr/>
                    <a:lstStyle/>
                    <a:p>
                      <a:pPr algn="ctr" fontAlgn="b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-457200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" indent="0"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18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6212" y="161233"/>
            <a:ext cx="91077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3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Metabolite Suite-Weighted Screening Levels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36625"/>
              </p:ext>
            </p:extLst>
          </p:nvPr>
        </p:nvGraphicFramePr>
        <p:xfrm>
          <a:off x="680251" y="1486495"/>
          <a:ext cx="769646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485">
                  <a:extLst>
                    <a:ext uri="{9D8B030D-6E8A-4147-A177-3AD203B41FA5}">
                      <a16:colId xmlns:a16="http://schemas.microsoft.com/office/drawing/2014/main" val="2108003292"/>
                    </a:ext>
                  </a:extLst>
                </a:gridCol>
                <a:gridCol w="1364951">
                  <a:extLst>
                    <a:ext uri="{9D8B030D-6E8A-4147-A177-3AD203B41FA5}">
                      <a16:colId xmlns:a16="http://schemas.microsoft.com/office/drawing/2014/main" val="67326681"/>
                    </a:ext>
                  </a:extLst>
                </a:gridCol>
                <a:gridCol w="1181353">
                  <a:extLst>
                    <a:ext uri="{9D8B030D-6E8A-4147-A177-3AD203B41FA5}">
                      <a16:colId xmlns:a16="http://schemas.microsoft.com/office/drawing/2014/main" val="128367281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284137930"/>
                    </a:ext>
                  </a:extLst>
                </a:gridCol>
                <a:gridCol w="1113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*Drinking Water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(ingestion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only)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Conservative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RfDs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 Conservative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RfDs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43617" y="2980015"/>
            <a:ext cx="7542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*Assumes child water ingestion rate of 0.78 liters/day for 350 days per year.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0657" y="3733690"/>
            <a:ext cx="87964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Range-Weighted Screening Levels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48662"/>
              </p:ext>
            </p:extLst>
          </p:nvPr>
        </p:nvGraphicFramePr>
        <p:xfrm>
          <a:off x="515450" y="4304635"/>
          <a:ext cx="808402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185">
                  <a:extLst>
                    <a:ext uri="{9D8B030D-6E8A-4147-A177-3AD203B41FA5}">
                      <a16:colId xmlns:a16="http://schemas.microsoft.com/office/drawing/2014/main" val="2108003292"/>
                    </a:ext>
                  </a:extLst>
                </a:gridCol>
                <a:gridCol w="1737952">
                  <a:extLst>
                    <a:ext uri="{9D8B030D-6E8A-4147-A177-3AD203B41FA5}">
                      <a16:colId xmlns:a16="http://schemas.microsoft.com/office/drawing/2014/main" val="67326681"/>
                    </a:ext>
                  </a:extLst>
                </a:gridCol>
                <a:gridCol w="1611358">
                  <a:extLst>
                    <a:ext uri="{9D8B030D-6E8A-4147-A177-3AD203B41FA5}">
                      <a16:colId xmlns:a16="http://schemas.microsoft.com/office/drawing/2014/main" val="128367281"/>
                    </a:ext>
                  </a:extLst>
                </a:gridCol>
                <a:gridCol w="1523527">
                  <a:extLst>
                    <a:ext uri="{9D8B030D-6E8A-4147-A177-3AD203B41FA5}">
                      <a16:colId xmlns:a16="http://schemas.microsoft.com/office/drawing/2014/main" val="228413793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*Exposure Pathway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TPHg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TPHro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Drinking Water (ingestion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only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Drinking Water (ingestion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inhalation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883069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33547" y="6353437"/>
            <a:ext cx="7542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*Assumes child water ingestion rate of 0.78 liters/day for 350 days per year.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35370" y="1129155"/>
            <a:ext cx="2197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 only!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212" y="-43537"/>
            <a:ext cx="90698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Drinking Water Screening Levels</a:t>
            </a:r>
          </a:p>
          <a:p>
            <a:pPr lvl="0" algn="ctr"/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TPH-Related Metabolites</a:t>
            </a:r>
          </a:p>
          <a:p>
            <a:pPr lvl="0" algn="ctr"/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(most conservative</a:t>
            </a:r>
            <a:r>
              <a:rPr kumimoji="0" lang="en-US" altLang="en-US" sz="2800" b="1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toxicity factors applied)</a:t>
            </a: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t="74561" r="16430" b="10363"/>
          <a:stretch/>
        </p:blipFill>
        <p:spPr>
          <a:xfrm>
            <a:off x="179387" y="2828885"/>
            <a:ext cx="8749644" cy="27661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69614" y="5161629"/>
            <a:ext cx="6045171" cy="505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</a:rPr>
              <a:t>Transport Direction and/or Increasing Residence Time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5924" y="1334538"/>
            <a:ext cx="8526008" cy="2627867"/>
            <a:chOff x="325924" y="2009447"/>
            <a:chExt cx="8526008" cy="2627867"/>
          </a:xfrm>
        </p:grpSpPr>
        <p:sp>
          <p:nvSpPr>
            <p:cNvPr id="14" name="Rectangle 13"/>
            <p:cNvSpPr/>
            <p:nvPr/>
          </p:nvSpPr>
          <p:spPr>
            <a:xfrm>
              <a:off x="325924" y="2010957"/>
              <a:ext cx="1819747" cy="1509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Stage 1: 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*Source Area (+dissolved HC)</a:t>
              </a:r>
            </a:p>
            <a:p>
              <a:endParaRPr lang="en-US" sz="1000" b="1" dirty="0">
                <a:solidFill>
                  <a:schemeClr val="tx1"/>
                </a:solidFill>
              </a:endParaRPr>
            </a:p>
            <a:p>
              <a:r>
                <a:rPr lang="en-US" sz="2000" b="1" dirty="0">
                  <a:solidFill>
                    <a:schemeClr val="tx1"/>
                  </a:solidFill>
                </a:rPr>
                <a:t>420 µg/L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92208" y="2010957"/>
              <a:ext cx="2145340" cy="1509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Stage 2: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Smear Zone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(metabolites only)</a:t>
              </a:r>
            </a:p>
            <a:p>
              <a:endParaRPr lang="en-US" sz="1000" b="1" dirty="0">
                <a:solidFill>
                  <a:schemeClr val="tx1"/>
                </a:solidFill>
              </a:endParaRPr>
            </a:p>
            <a:p>
              <a:r>
                <a:rPr lang="en-US" sz="2000" b="1" dirty="0">
                  <a:solidFill>
                    <a:schemeClr val="tx1"/>
                  </a:solidFill>
                </a:rPr>
                <a:t>740 µg/L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22180" y="2010955"/>
              <a:ext cx="2080616" cy="15097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Stage 3: 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Transition Zone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(</a:t>
              </a:r>
              <a:r>
                <a:rPr lang="en-US" sz="2000" b="1" dirty="0" err="1">
                  <a:solidFill>
                    <a:schemeClr val="tx1"/>
                  </a:solidFill>
                </a:rPr>
                <a:t>ave</a:t>
              </a:r>
              <a:r>
                <a:rPr lang="en-US" sz="2000" b="1" dirty="0">
                  <a:solidFill>
                    <a:schemeClr val="tx1"/>
                  </a:solidFill>
                </a:rPr>
                <a:t> Stages 2 &amp; 4)</a:t>
              </a:r>
            </a:p>
            <a:p>
              <a:endParaRPr lang="en-US" sz="1000" b="1" dirty="0">
                <a:solidFill>
                  <a:schemeClr val="tx1"/>
                </a:solidFill>
              </a:endParaRPr>
            </a:p>
            <a:p>
              <a:r>
                <a:rPr lang="en-US" sz="2000" b="1" dirty="0">
                  <a:solidFill>
                    <a:schemeClr val="tx1"/>
                  </a:solidFill>
                </a:rPr>
                <a:t>1,100 µg/L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17843" y="2009447"/>
              <a:ext cx="2134089" cy="1510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Stage 4: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Downgradient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(metabolites only)</a:t>
              </a:r>
            </a:p>
            <a:p>
              <a:endParaRPr lang="en-US" sz="1000" b="1" dirty="0">
                <a:solidFill>
                  <a:schemeClr val="tx1"/>
                </a:solidFill>
              </a:endParaRPr>
            </a:p>
            <a:p>
              <a:r>
                <a:rPr lang="en-US" sz="2000" b="1" dirty="0">
                  <a:solidFill>
                    <a:schemeClr val="tx1"/>
                  </a:solidFill>
                </a:rPr>
                <a:t>1,400 µg/L 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676400" y="3505199"/>
              <a:ext cx="43543" cy="10450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612571" y="3505199"/>
              <a:ext cx="43543" cy="10450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623751" y="3505199"/>
              <a:ext cx="21772" cy="11321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966857" y="3526970"/>
              <a:ext cx="21772" cy="106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067637" y="5573274"/>
            <a:ext cx="4833257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*Non-degraded, TPH hydrocarbons must be evaluated separately and cumulative risk considered.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7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7977" y="220777"/>
            <a:ext cx="5024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0" lang="en-US" altLang="en-US" sz="3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62524" y="983385"/>
            <a:ext cx="789990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Weighed carbon range approach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calculate TPH screening levels for drinking water in use for 15+ years;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 approach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for TPH-related degradation compounds (“metabolites”) in drinking water;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ingestion exposure pathway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(low volatility);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Degradation Stage 1 &amp; 2 metabolite suites generate screening levels 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 to TPH parent compounds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(400-700 µg/L);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screening level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potentially applicable to Stage 3 &amp; 4 metabolite suites, 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assuming proposed toxicity factors appropriate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(e.g., 1,100-1,400 µg/L);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 or above likely “TPH” 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taste and odor threshold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 of 500-1,000 µg/L (i.e., receptor will know water is contaminated).</a:t>
            </a:r>
          </a:p>
        </p:txBody>
      </p:sp>
    </p:spTree>
    <p:extLst>
      <p:ext uri="{BB962C8B-B14F-4D97-AF65-F5344CB8AC3E}">
        <p14:creationId xmlns:p14="http://schemas.microsoft.com/office/powerpoint/2010/main" val="227348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9690" y="171434"/>
            <a:ext cx="708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818" y="1311540"/>
            <a:ext cx="839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*Zemo et al. 2016.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 of Petroleum Biodegradation Metabolite Plumes, and Implications for Risk Management at Fuel Release Sites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Integrated Environmental Assessment and Management. DOI: 10.1002/ieam.1848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818" y="2947705"/>
            <a:ext cx="787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(based on field studies of fuel degradation in groundwater)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887" y="3863569"/>
            <a:ext cx="7939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Case Studies Attachment 5: Example Calculation of Metabolite Suite-Weighted, Risk-Based Screening Levels for Tapwater (after Zemo et al. 2016)</a:t>
            </a:r>
            <a:endParaRPr lang="en-US" sz="2400" b="1" cap="all" dirty="0"/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7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2512" y="104930"/>
            <a:ext cx="4947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#2: Gas Station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524" y="4309223"/>
            <a:ext cx="8904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Dissolved-phase plume of degraded petroleum migrating offsite;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impacts to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shallow, irrigation well at adjacent school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used as source of drinking water by worker and students;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TPH and TPH-related metabolites in source area but dominated by metabolites downgradient area;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water screening levels?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50" y="584775"/>
            <a:ext cx="3401203" cy="2390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5380" r="7621" b="20324"/>
          <a:stretch/>
        </p:blipFill>
        <p:spPr>
          <a:xfrm>
            <a:off x="1540398" y="893765"/>
            <a:ext cx="2640520" cy="2078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90740" y="3079147"/>
            <a:ext cx="6215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Status: Active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Type: Gasoline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Impacted Media: Soil, Soil Vapor, Groundwater</a:t>
            </a:r>
          </a:p>
        </p:txBody>
      </p:sp>
    </p:spTree>
    <p:extLst>
      <p:ext uri="{BB962C8B-B14F-4D97-AF65-F5344CB8AC3E}">
        <p14:creationId xmlns:p14="http://schemas.microsoft.com/office/powerpoint/2010/main" val="42061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8" y="213625"/>
            <a:ext cx="9021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Screening Levels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TPH in Drinking Water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HDOH, CAEPA, etc.)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2231" y="1772422"/>
            <a:ext cx="87671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71550" lvl="0" indent="-971550">
              <a:spcAft>
                <a:spcPts val="1200"/>
              </a:spcAft>
              <a:tabLst>
                <a:tab pos="-914400" algn="l"/>
                <a:tab pos="-457200" algn="l"/>
                <a:tab pos="97155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Designate Carbon Ranges and Assign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Factors</a:t>
            </a:r>
          </a:p>
          <a:p>
            <a:pPr marL="971550" indent="-971550">
              <a:spcAft>
                <a:spcPts val="1200"/>
              </a:spcAft>
              <a:tabLst>
                <a:tab pos="-914400" algn="l"/>
                <a:tab pos="-457200" algn="l"/>
                <a:tab pos="971550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Estimate Carbon Range Makeup of TPH Fuel Types</a:t>
            </a:r>
          </a:p>
          <a:p>
            <a:pPr marL="971550" indent="-971550">
              <a:spcAft>
                <a:spcPts val="1200"/>
              </a:spcAft>
              <a:tabLst>
                <a:tab pos="-914400" algn="l"/>
                <a:tab pos="-457200" algn="l"/>
                <a:tab pos="971550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 Calculate Carbon Range-Weighted TPH Toxicity Factors</a:t>
            </a:r>
          </a:p>
          <a:p>
            <a:pPr marL="971550" indent="-971550">
              <a:spcAft>
                <a:spcPts val="1200"/>
              </a:spcAft>
              <a:tabLst>
                <a:tab pos="-914400" algn="l"/>
                <a:tab pos="-457200" algn="l"/>
                <a:tab pos="971550" algn="l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4:Calculate Carbon Range-Weighted TPH Screening Levels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0678" y="137610"/>
            <a:ext cx="6525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Carbon Range-Weighted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TPH Toxicity Factors &amp; Screening Levels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HDOH, CAEPA, etc.)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56659"/>
              </p:ext>
            </p:extLst>
          </p:nvPr>
        </p:nvGraphicFramePr>
        <p:xfrm>
          <a:off x="1276327" y="2262489"/>
          <a:ext cx="6380802" cy="2816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8248">
                  <a:extLst>
                    <a:ext uri="{9D8B030D-6E8A-4147-A177-3AD203B41FA5}">
                      <a16:colId xmlns:a16="http://schemas.microsoft.com/office/drawing/2014/main" val="4273001075"/>
                    </a:ext>
                  </a:extLst>
                </a:gridCol>
                <a:gridCol w="1784532">
                  <a:extLst>
                    <a:ext uri="{9D8B030D-6E8A-4147-A177-3AD203B41FA5}">
                      <a16:colId xmlns:a16="http://schemas.microsoft.com/office/drawing/2014/main" val="3902801468"/>
                    </a:ext>
                  </a:extLst>
                </a:gridCol>
                <a:gridCol w="1768022">
                  <a:extLst>
                    <a:ext uri="{9D8B030D-6E8A-4147-A177-3AD203B41FA5}">
                      <a16:colId xmlns:a16="http://schemas.microsoft.com/office/drawing/2014/main" val="852640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Range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*Ingestion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RfD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(mg/kg-day)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*Inhalation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(mg/m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182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C5-C8 aliphatics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93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C9-C18 aliphatics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091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C19+ aliphatics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924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C9-C16 aromatics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9513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8506" y="1607095"/>
            <a:ext cx="76542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Example Carbon Range Toxicity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Factors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40815" y="5078841"/>
            <a:ext cx="5375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*Lower number = higher toxicity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22475" y="5697094"/>
            <a:ext cx="537537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RfD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Milligrams of chemical per kilogram of body weight per day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42796" y="217674"/>
            <a:ext cx="80123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English:  “Safe” Average Daily Exposure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2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(assuming </a:t>
            </a:r>
            <a:r>
              <a:rPr kumimoji="0" lang="en-US" altLang="en-US" sz="2800" b="1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2800" b="1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Child)</a:t>
            </a:r>
            <a:endParaRPr kumimoji="0" lang="en-US" altLang="en-US" sz="2400" b="1" i="0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40913"/>
              </p:ext>
            </p:extLst>
          </p:nvPr>
        </p:nvGraphicFramePr>
        <p:xfrm>
          <a:off x="2405504" y="1467881"/>
          <a:ext cx="4311713" cy="3145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654">
                  <a:extLst>
                    <a:ext uri="{9D8B030D-6E8A-4147-A177-3AD203B41FA5}">
                      <a16:colId xmlns:a16="http://schemas.microsoft.com/office/drawing/2014/main" val="4273001075"/>
                    </a:ext>
                  </a:extLst>
                </a:gridCol>
                <a:gridCol w="1668059">
                  <a:extLst>
                    <a:ext uri="{9D8B030D-6E8A-4147-A177-3AD203B41FA5}">
                      <a16:colId xmlns:a16="http://schemas.microsoft.com/office/drawing/2014/main" val="3902801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Range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*Ingestion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(mg/day)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C5-C8 aliphatics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3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C9-C18 aliphatics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91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C19+ aliphatics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924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C9-C16 aromatics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9513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Aspirin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0.0003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05504" y="4586351"/>
            <a:ext cx="3856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*For example only; not adjusted for exposure frequency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779778" y="5348037"/>
            <a:ext cx="3802529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“Dose Makes the Poison”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0678" y="137610"/>
            <a:ext cx="6525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Carbon Range-Weighted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TPH Toxicity Factors &amp; Screening Levels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HDOH, CAEPA, etc.)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02504" y="1446789"/>
            <a:ext cx="7661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Assumed Carbon Range Makeup of Fuels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14334"/>
              </p:ext>
            </p:extLst>
          </p:nvPr>
        </p:nvGraphicFramePr>
        <p:xfrm>
          <a:off x="1001482" y="2508288"/>
          <a:ext cx="7329741" cy="2084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612">
                  <a:extLst>
                    <a:ext uri="{9D8B030D-6E8A-4147-A177-3AD203B41FA5}">
                      <a16:colId xmlns:a16="http://schemas.microsoft.com/office/drawing/2014/main" val="4273001075"/>
                    </a:ext>
                  </a:extLst>
                </a:gridCol>
                <a:gridCol w="1575114">
                  <a:extLst>
                    <a:ext uri="{9D8B030D-6E8A-4147-A177-3AD203B41FA5}">
                      <a16:colId xmlns:a16="http://schemas.microsoft.com/office/drawing/2014/main" val="3902801468"/>
                    </a:ext>
                  </a:extLst>
                </a:gridCol>
                <a:gridCol w="1637495">
                  <a:extLst>
                    <a:ext uri="{9D8B030D-6E8A-4147-A177-3AD203B41FA5}">
                      <a16:colId xmlns:a16="http://schemas.microsoft.com/office/drawing/2014/main" val="852640273"/>
                    </a:ext>
                  </a:extLst>
                </a:gridCol>
                <a:gridCol w="1559520">
                  <a:extLst>
                    <a:ext uri="{9D8B030D-6E8A-4147-A177-3AD203B41FA5}">
                      <a16:colId xmlns:a16="http://schemas.microsoft.com/office/drawing/2014/main" val="4185436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Range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gasoline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</a:t>
                      </a:r>
                      <a:r>
                        <a:rPr lang="en-US" sz="2400" b="1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resfuels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82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C5-C8 aliphatics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93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C9-C18 aliphatics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091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C19+ aliphatics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924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C9-C16 aromatics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95138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35068" y="2046623"/>
            <a:ext cx="3561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Fuels (for example only):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7997"/>
              </p:ext>
            </p:extLst>
          </p:nvPr>
        </p:nvGraphicFramePr>
        <p:xfrm>
          <a:off x="979717" y="5167262"/>
          <a:ext cx="6607392" cy="1609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114">
                  <a:extLst>
                    <a:ext uri="{9D8B030D-6E8A-4147-A177-3AD203B41FA5}">
                      <a16:colId xmlns:a16="http://schemas.microsoft.com/office/drawing/2014/main" val="469117481"/>
                    </a:ext>
                  </a:extLst>
                </a:gridCol>
                <a:gridCol w="2006100">
                  <a:extLst>
                    <a:ext uri="{9D8B030D-6E8A-4147-A177-3AD203B41FA5}">
                      <a16:colId xmlns:a16="http://schemas.microsoft.com/office/drawing/2014/main" val="376969629"/>
                    </a:ext>
                  </a:extLst>
                </a:gridCol>
                <a:gridCol w="1990178">
                  <a:extLst>
                    <a:ext uri="{9D8B030D-6E8A-4147-A177-3AD203B41FA5}">
                      <a16:colId xmlns:a16="http://schemas.microsoft.com/office/drawing/2014/main" val="4129009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Carbon Range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TPH</a:t>
                      </a:r>
                      <a:r>
                        <a:rPr lang="en-US" sz="24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gasoline</a:t>
                      </a:r>
                      <a:endParaRPr lang="en-US" sz="2400" b="1" kern="1200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TPH</a:t>
                      </a:r>
                      <a:r>
                        <a:rPr lang="en-US" sz="24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diesel</a:t>
                      </a:r>
                      <a:endParaRPr lang="en-US" sz="2400" b="1" kern="1200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7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C5-C8 aliphatics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32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C9-C18 aliphatics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84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C9-C16 aromatics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290220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48166" y="4715964"/>
            <a:ext cx="4383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Vapors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(for example only)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2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541" y="191471"/>
            <a:ext cx="65582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Range-Weighted Toxicity Factors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HDOH, CAEPA)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16871" y="1718207"/>
            <a:ext cx="8709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US" alt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*Carbon Range-Weighted TPH Toxicity Factors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47556"/>
              </p:ext>
            </p:extLst>
          </p:nvPr>
        </p:nvGraphicFramePr>
        <p:xfrm>
          <a:off x="1809727" y="2389018"/>
          <a:ext cx="5375375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599">
                  <a:extLst>
                    <a:ext uri="{9D8B030D-6E8A-4147-A177-3AD203B41FA5}">
                      <a16:colId xmlns:a16="http://schemas.microsoft.com/office/drawing/2014/main" val="4273001075"/>
                    </a:ext>
                  </a:extLst>
                </a:gridCol>
                <a:gridCol w="1794815">
                  <a:extLst>
                    <a:ext uri="{9D8B030D-6E8A-4147-A177-3AD203B41FA5}">
                      <a16:colId xmlns:a16="http://schemas.microsoft.com/office/drawing/2014/main" val="3902801468"/>
                    </a:ext>
                  </a:extLst>
                </a:gridCol>
                <a:gridCol w="1197961">
                  <a:extLst>
                    <a:ext uri="{9D8B030D-6E8A-4147-A177-3AD203B41FA5}">
                      <a16:colId xmlns:a16="http://schemas.microsoft.com/office/drawing/2014/main" val="852640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Range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RfD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(mg/kg-day)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(mg/m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182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93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TPHd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091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TPHro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924953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09726" y="4548289"/>
            <a:ext cx="5375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*Biased toward more toxic components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8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541" y="55676"/>
            <a:ext cx="6558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Range-Weighted Toxicity Factors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Screening Levels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HDOH, CAEPA)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0657" y="1379789"/>
            <a:ext cx="87964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</a:tabLst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 Range-Weighted TPH Screening Levels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75379"/>
              </p:ext>
            </p:extLst>
          </p:nvPr>
        </p:nvGraphicFramePr>
        <p:xfrm>
          <a:off x="636885" y="2430240"/>
          <a:ext cx="808402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185">
                  <a:extLst>
                    <a:ext uri="{9D8B030D-6E8A-4147-A177-3AD203B41FA5}">
                      <a16:colId xmlns:a16="http://schemas.microsoft.com/office/drawing/2014/main" val="2108003292"/>
                    </a:ext>
                  </a:extLst>
                </a:gridCol>
                <a:gridCol w="1737952">
                  <a:extLst>
                    <a:ext uri="{9D8B030D-6E8A-4147-A177-3AD203B41FA5}">
                      <a16:colId xmlns:a16="http://schemas.microsoft.com/office/drawing/2014/main" val="67326681"/>
                    </a:ext>
                  </a:extLst>
                </a:gridCol>
                <a:gridCol w="1611358">
                  <a:extLst>
                    <a:ext uri="{9D8B030D-6E8A-4147-A177-3AD203B41FA5}">
                      <a16:colId xmlns:a16="http://schemas.microsoft.com/office/drawing/2014/main" val="128367281"/>
                    </a:ext>
                  </a:extLst>
                </a:gridCol>
                <a:gridCol w="1523527">
                  <a:extLst>
                    <a:ext uri="{9D8B030D-6E8A-4147-A177-3AD203B41FA5}">
                      <a16:colId xmlns:a16="http://schemas.microsoft.com/office/drawing/2014/main" val="228413793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*Exposure Pathway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TPHro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(µg/L)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Drinking Water (ingestion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only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Drinking Water (ingestion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inhalation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883069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91914" y="4886708"/>
            <a:ext cx="81289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*Assumes child water ingestion rate of 0.78 liters/day, 350 days per year for 6 years.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6904" y="1980762"/>
            <a:ext cx="6153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USEPA RSL Tapwater model (child exposure)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4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1297</Words>
  <Application>Microsoft Office PowerPoint</Application>
  <PresentationFormat>On-screen Show (4:3)</PresentationFormat>
  <Paragraphs>304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Brewer</dc:creator>
  <cp:lastModifiedBy>Brewer, Roger C</cp:lastModifiedBy>
  <cp:revision>89</cp:revision>
  <dcterms:created xsi:type="dcterms:W3CDTF">2017-09-14T18:22:16Z</dcterms:created>
  <dcterms:modified xsi:type="dcterms:W3CDTF">2018-08-09T02:44:00Z</dcterms:modified>
</cp:coreProperties>
</file>