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729" r:id="rId3"/>
    <p:sldMasterId id="2147483754" r:id="rId4"/>
  </p:sldMasterIdLst>
  <p:notesMasterIdLst>
    <p:notesMasterId r:id="rId69"/>
  </p:notesMasterIdLst>
  <p:handoutMasterIdLst>
    <p:handoutMasterId r:id="rId70"/>
  </p:handoutMasterIdLst>
  <p:sldIdLst>
    <p:sldId id="529" r:id="rId5"/>
    <p:sldId id="843" r:id="rId6"/>
    <p:sldId id="337" r:id="rId7"/>
    <p:sldId id="836" r:id="rId8"/>
    <p:sldId id="857" r:id="rId9"/>
    <p:sldId id="861" r:id="rId10"/>
    <p:sldId id="862" r:id="rId11"/>
    <p:sldId id="751" r:id="rId12"/>
    <p:sldId id="786" r:id="rId13"/>
    <p:sldId id="844" r:id="rId14"/>
    <p:sldId id="860" r:id="rId15"/>
    <p:sldId id="841" r:id="rId16"/>
    <p:sldId id="293" r:id="rId17"/>
    <p:sldId id="294" r:id="rId18"/>
    <p:sldId id="298" r:id="rId19"/>
    <p:sldId id="415" r:id="rId20"/>
    <p:sldId id="416" r:id="rId21"/>
    <p:sldId id="859" r:id="rId22"/>
    <p:sldId id="434" r:id="rId23"/>
    <p:sldId id="435" r:id="rId24"/>
    <p:sldId id="581" r:id="rId25"/>
    <p:sldId id="582" r:id="rId26"/>
    <p:sldId id="759" r:id="rId27"/>
    <p:sldId id="760" r:id="rId28"/>
    <p:sldId id="525" r:id="rId29"/>
    <p:sldId id="778" r:id="rId30"/>
    <p:sldId id="679" r:id="rId31"/>
    <p:sldId id="443" r:id="rId32"/>
    <p:sldId id="707" r:id="rId33"/>
    <p:sldId id="755" r:id="rId34"/>
    <p:sldId id="489" r:id="rId35"/>
    <p:sldId id="837" r:id="rId36"/>
    <p:sldId id="583" r:id="rId37"/>
    <p:sldId id="585" r:id="rId38"/>
    <p:sldId id="724" r:id="rId39"/>
    <p:sldId id="820" r:id="rId40"/>
    <p:sldId id="835" r:id="rId41"/>
    <p:sldId id="824" r:id="rId42"/>
    <p:sldId id="819" r:id="rId43"/>
    <p:sldId id="828" r:id="rId44"/>
    <p:sldId id="834" r:id="rId45"/>
    <p:sldId id="847" r:id="rId46"/>
    <p:sldId id="511" r:id="rId47"/>
    <p:sldId id="608" r:id="rId48"/>
    <p:sldId id="614" r:id="rId49"/>
    <p:sldId id="347" r:id="rId50"/>
    <p:sldId id="839" r:id="rId51"/>
    <p:sldId id="792" r:id="rId52"/>
    <p:sldId id="810" r:id="rId53"/>
    <p:sldId id="797" r:id="rId54"/>
    <p:sldId id="850" r:id="rId55"/>
    <p:sldId id="851" r:id="rId56"/>
    <p:sldId id="804" r:id="rId57"/>
    <p:sldId id="848" r:id="rId58"/>
    <p:sldId id="265" r:id="rId59"/>
    <p:sldId id="264" r:id="rId60"/>
    <p:sldId id="266" r:id="rId61"/>
    <p:sldId id="863" r:id="rId62"/>
    <p:sldId id="849" r:id="rId63"/>
    <p:sldId id="283" r:id="rId64"/>
    <p:sldId id="865" r:id="rId65"/>
    <p:sldId id="864" r:id="rId66"/>
    <p:sldId id="854" r:id="rId67"/>
    <p:sldId id="482"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00FFFF"/>
    <a:srgbClr val="FFFF66"/>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09" autoAdjust="0"/>
    <p:restoredTop sz="94658" autoAdjust="0"/>
  </p:normalViewPr>
  <p:slideViewPr>
    <p:cSldViewPr>
      <p:cViewPr varScale="1">
        <p:scale>
          <a:sx n="58" d="100"/>
          <a:sy n="58" d="100"/>
        </p:scale>
        <p:origin x="804" y="21"/>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511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5" Type="http://schemas.openxmlformats.org/officeDocument/2006/relationships/image" Target="../media/image19.wmf"/><Relationship Id="rId4"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5138"/>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5138"/>
          </a:xfrm>
          <a:prstGeom prst="rect">
            <a:avLst/>
          </a:prstGeom>
        </p:spPr>
        <p:txBody>
          <a:bodyPr vert="horz" lIns="91429" tIns="45714" rIns="91429" bIns="45714" rtlCol="0"/>
          <a:lstStyle>
            <a:lvl1pPr algn="r">
              <a:defRPr sz="1200"/>
            </a:lvl1pPr>
          </a:lstStyle>
          <a:p>
            <a:fld id="{C82E60F8-AFFA-4921-B4DF-F16E125A014B}" type="datetimeFigureOut">
              <a:rPr lang="en-US" smtClean="0"/>
              <a:pPr/>
              <a:t>2/20/2019</a:t>
            </a:fld>
            <a:endParaRPr lang="en-US"/>
          </a:p>
        </p:txBody>
      </p:sp>
      <p:sp>
        <p:nvSpPr>
          <p:cNvPr id="4" name="Footer Placeholder 3"/>
          <p:cNvSpPr>
            <a:spLocks noGrp="1"/>
          </p:cNvSpPr>
          <p:nvPr>
            <p:ph type="ftr" sz="quarter" idx="2"/>
          </p:nvPr>
        </p:nvSpPr>
        <p:spPr>
          <a:xfrm>
            <a:off x="0" y="8829675"/>
            <a:ext cx="3037840" cy="465138"/>
          </a:xfrm>
          <a:prstGeom prst="rect">
            <a:avLst/>
          </a:prstGeom>
        </p:spPr>
        <p:txBody>
          <a:bodyPr vert="horz" lIns="91429" tIns="45714" rIns="91429"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675"/>
            <a:ext cx="3037840" cy="465138"/>
          </a:xfrm>
          <a:prstGeom prst="rect">
            <a:avLst/>
          </a:prstGeom>
        </p:spPr>
        <p:txBody>
          <a:bodyPr vert="horz" lIns="91429" tIns="45714" rIns="91429" bIns="45714" rtlCol="0" anchor="b"/>
          <a:lstStyle>
            <a:lvl1pPr algn="r">
              <a:defRPr sz="1200"/>
            </a:lvl1pPr>
          </a:lstStyle>
          <a:p>
            <a:fld id="{C1D256F0-E8FC-4087-99FD-E93F68A8F71D}" type="slidenum">
              <a:rPr lang="en-US" smtClean="0"/>
              <a:pPr/>
              <a:t>‹#›</a:t>
            </a:fld>
            <a:endParaRPr lang="en-US"/>
          </a:p>
        </p:txBody>
      </p:sp>
    </p:spTree>
    <p:extLst>
      <p:ext uri="{BB962C8B-B14F-4D97-AF65-F5344CB8AC3E}">
        <p14:creationId xmlns:p14="http://schemas.microsoft.com/office/powerpoint/2010/main" val="595582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29" tIns="45714" rIns="91429" bIns="45714" rtlCol="0"/>
          <a:lstStyle>
            <a:lvl1pPr algn="l">
              <a:defRPr sz="1200"/>
            </a:lvl1pPr>
          </a:lstStyle>
          <a:p>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1429" tIns="45714" rIns="91429" bIns="45714" rtlCol="0"/>
          <a:lstStyle>
            <a:lvl1pPr algn="r">
              <a:defRPr sz="1200"/>
            </a:lvl1pPr>
          </a:lstStyle>
          <a:p>
            <a:fld id="{41EFCD84-733B-42C0-9BB8-B0F4E727E53F}" type="datetimeFigureOut">
              <a:rPr lang="en-US" smtClean="0"/>
              <a:pPr/>
              <a:t>2/20/2019</a:t>
            </a:fld>
            <a:endParaRPr lang="en-US"/>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1429" tIns="45714" rIns="91429" bIns="45714" rtlCol="0" anchor="ctr"/>
          <a:lstStyle/>
          <a:p>
            <a:endParaRPr lang="en-US"/>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1429" tIns="45714" rIns="91429" bIns="45714"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1429" tIns="45714" rIns="91429" bIns="45714" rtlCol="0" anchor="b"/>
          <a:lstStyle>
            <a:lvl1pPr algn="r">
              <a:defRPr sz="1200"/>
            </a:lvl1pPr>
          </a:lstStyle>
          <a:p>
            <a:fld id="{8559F115-888A-4A17-823E-A347E442B8F2}" type="slidenum">
              <a:rPr lang="en-US" smtClean="0"/>
              <a:pPr/>
              <a:t>‹#›</a:t>
            </a:fld>
            <a:endParaRPr lang="en-US"/>
          </a:p>
        </p:txBody>
      </p:sp>
    </p:spTree>
    <p:extLst>
      <p:ext uri="{BB962C8B-B14F-4D97-AF65-F5344CB8AC3E}">
        <p14:creationId xmlns:p14="http://schemas.microsoft.com/office/powerpoint/2010/main" val="1852052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5</a:t>
            </a:fld>
            <a:endParaRPr lang="en-US"/>
          </a:p>
        </p:txBody>
      </p:sp>
    </p:spTree>
    <p:extLst>
      <p:ext uri="{BB962C8B-B14F-4D97-AF65-F5344CB8AC3E}">
        <p14:creationId xmlns:p14="http://schemas.microsoft.com/office/powerpoint/2010/main" val="241972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28</a:t>
            </a:fld>
            <a:endParaRPr lang="en-US"/>
          </a:p>
        </p:txBody>
      </p:sp>
    </p:spTree>
    <p:extLst>
      <p:ext uri="{BB962C8B-B14F-4D97-AF65-F5344CB8AC3E}">
        <p14:creationId xmlns:p14="http://schemas.microsoft.com/office/powerpoint/2010/main" val="3944625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Isolated “hot spots” and “cold spots” are an</a:t>
            </a:r>
            <a:r>
              <a:rPr lang="en-US" baseline="0" dirty="0"/>
              <a:t> artificial reflection of small-scale, random heterogeneity.</a:t>
            </a:r>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30</a:t>
            </a:fld>
            <a:endParaRPr lang="en-US"/>
          </a:p>
        </p:txBody>
      </p:sp>
    </p:spTree>
    <p:extLst>
      <p:ext uri="{BB962C8B-B14F-4D97-AF65-F5344CB8AC3E}">
        <p14:creationId xmlns:p14="http://schemas.microsoft.com/office/powerpoint/2010/main" val="6331062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77311305-9ACE-4443-9E66-80D7448E0C2C}" type="slidenum">
              <a:rPr lang="en-US" smtClean="0">
                <a:latin typeface="Arial" pitchFamily="34" charset="0"/>
              </a:rPr>
              <a:pPr/>
              <a:t>32</a:t>
            </a:fld>
            <a:endParaRPr lang="en-US">
              <a:latin typeface="Arial" pitchFamily="34" charset="0"/>
            </a:endParaRPr>
          </a:p>
        </p:txBody>
      </p:sp>
      <p:sp>
        <p:nvSpPr>
          <p:cNvPr id="94211" name="Rectangle 2"/>
          <p:cNvSpPr>
            <a:spLocks noGrp="1" noRot="1" noChangeAspect="1" noChangeArrowheads="1" noTextEdit="1"/>
          </p:cNvSpPr>
          <p:nvPr>
            <p:ph type="sldImg"/>
          </p:nvPr>
        </p:nvSpPr>
        <p:spPr>
          <a:solidFill>
            <a:srgbClr val="FFFFFF"/>
          </a:solidFill>
          <a:ln/>
        </p:spPr>
      </p:sp>
      <p:sp>
        <p:nvSpPr>
          <p:cNvPr id="94212" name="Rectangle 3"/>
          <p:cNvSpPr>
            <a:spLocks noGrp="1" noChangeArrowheads="1"/>
          </p:cNvSpPr>
          <p:nvPr>
            <p:ph type="body" idx="1"/>
          </p:nvPr>
        </p:nvSpPr>
        <p:spPr>
          <a:xfrm>
            <a:off x="701676" y="4416512"/>
            <a:ext cx="5607050" cy="4183220"/>
          </a:xfrm>
          <a:solidFill>
            <a:srgbClr val="FFFFFF"/>
          </a:solidFill>
          <a:ln>
            <a:solidFill>
              <a:srgbClr val="000000"/>
            </a:solidFill>
          </a:ln>
        </p:spPr>
        <p:txBody>
          <a:bodyPr/>
          <a:lstStyle/>
          <a:p>
            <a:pPr eaLnBrk="1" hangingPunct="1"/>
            <a:r>
              <a:rPr lang="en-US">
                <a:latin typeface="Arial" pitchFamily="34" charset="0"/>
              </a:rPr>
              <a:t>Structures removed. No obvious spill areas observable in the field.</a:t>
            </a:r>
          </a:p>
        </p:txBody>
      </p:sp>
    </p:spTree>
    <p:extLst>
      <p:ext uri="{BB962C8B-B14F-4D97-AF65-F5344CB8AC3E}">
        <p14:creationId xmlns:p14="http://schemas.microsoft.com/office/powerpoint/2010/main" val="934128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CBE7-0BC2-4131-893F-031FACEDD076}" type="slidenum">
              <a:rPr lang="en-US" smtClean="0"/>
              <a:pPr/>
              <a:t>36</a:t>
            </a:fld>
            <a:endParaRPr lang="en-US"/>
          </a:p>
        </p:txBody>
      </p:sp>
    </p:spTree>
    <p:extLst>
      <p:ext uri="{BB962C8B-B14F-4D97-AF65-F5344CB8AC3E}">
        <p14:creationId xmlns:p14="http://schemas.microsoft.com/office/powerpoint/2010/main" val="2278676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CBE7-0BC2-4131-893F-031FACEDD076}" type="slidenum">
              <a:rPr lang="en-US" smtClean="0"/>
              <a:pPr/>
              <a:t>37</a:t>
            </a:fld>
            <a:endParaRPr lang="en-US"/>
          </a:p>
        </p:txBody>
      </p:sp>
    </p:spTree>
    <p:extLst>
      <p:ext uri="{BB962C8B-B14F-4D97-AF65-F5344CB8AC3E}">
        <p14:creationId xmlns:p14="http://schemas.microsoft.com/office/powerpoint/2010/main" val="576417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CBE7-0BC2-4131-893F-031FACEDD076}" type="slidenum">
              <a:rPr lang="en-US" smtClean="0"/>
              <a:pPr/>
              <a:t>38</a:t>
            </a:fld>
            <a:endParaRPr lang="en-US"/>
          </a:p>
        </p:txBody>
      </p:sp>
    </p:spTree>
    <p:extLst>
      <p:ext uri="{BB962C8B-B14F-4D97-AF65-F5344CB8AC3E}">
        <p14:creationId xmlns:p14="http://schemas.microsoft.com/office/powerpoint/2010/main" val="466849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40</a:t>
            </a:fld>
            <a:endParaRPr lang="en-US"/>
          </a:p>
        </p:txBody>
      </p:sp>
    </p:spTree>
    <p:extLst>
      <p:ext uri="{BB962C8B-B14F-4D97-AF65-F5344CB8AC3E}">
        <p14:creationId xmlns:p14="http://schemas.microsoft.com/office/powerpoint/2010/main" val="38935567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CBE7-0BC2-4131-893F-031FACEDD076}" type="slidenum">
              <a:rPr lang="en-US" smtClean="0"/>
              <a:pPr/>
              <a:t>41</a:t>
            </a:fld>
            <a:endParaRPr lang="en-US"/>
          </a:p>
        </p:txBody>
      </p:sp>
    </p:spTree>
    <p:extLst>
      <p:ext uri="{BB962C8B-B14F-4D97-AF65-F5344CB8AC3E}">
        <p14:creationId xmlns:p14="http://schemas.microsoft.com/office/powerpoint/2010/main" val="3007254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p:nvPr>
        </p:nvSpPr>
        <p:spPr>
          <a:noFill/>
        </p:spPr>
        <p:txBody>
          <a:bodyPr/>
          <a:lstStyle/>
          <a:p>
            <a:pPr>
              <a:buFont typeface="Times New Roman" pitchFamily="18" charset="0"/>
              <a:buNone/>
            </a:pPr>
            <a:fld id="{DE860189-1790-4BF9-8489-07CD2F181613}" type="slidenum">
              <a:rPr lang="en-US" altLang="en-US" smtClean="0">
                <a:latin typeface="Times New Roman" pitchFamily="18" charset="0"/>
                <a:ea typeface="Arial Unicode MS" pitchFamily="34" charset="-128"/>
                <a:cs typeface="Arial Unicode MS" pitchFamily="34" charset="-128"/>
              </a:rPr>
              <a:pPr>
                <a:buFont typeface="Times New Roman" pitchFamily="18" charset="0"/>
                <a:buNone/>
              </a:pPr>
              <a:t>47</a:t>
            </a:fld>
            <a:endParaRPr lang="en-US" altLang="en-US">
              <a:latin typeface="Times New Roman" pitchFamily="18" charset="0"/>
              <a:ea typeface="Arial Unicode MS" pitchFamily="34" charset="-128"/>
              <a:cs typeface="Arial Unicode MS" pitchFamily="34" charset="-128"/>
            </a:endParaRPr>
          </a:p>
        </p:txBody>
      </p:sp>
      <p:sp>
        <p:nvSpPr>
          <p:cNvPr id="57347" name="Text Box 1"/>
          <p:cNvSpPr txBox="1">
            <a:spLocks noChangeArrowheads="1"/>
          </p:cNvSpPr>
          <p:nvPr/>
        </p:nvSpPr>
        <p:spPr bwMode="auto">
          <a:xfrm>
            <a:off x="1260905" y="710437"/>
            <a:ext cx="4624917" cy="3507351"/>
          </a:xfrm>
          <a:prstGeom prst="rect">
            <a:avLst/>
          </a:prstGeom>
          <a:solidFill>
            <a:srgbClr val="FFFFFF"/>
          </a:solidFill>
          <a:ln w="9525">
            <a:solidFill>
              <a:srgbClr val="000000"/>
            </a:solidFill>
            <a:miter lim="800000"/>
            <a:headEnd/>
            <a:tailEnd/>
          </a:ln>
        </p:spPr>
        <p:txBody>
          <a:bodyPr wrap="none" anchor="ctr"/>
          <a:lstStyle/>
          <a:p>
            <a:pPr hangingPunct="0">
              <a:lnSpc>
                <a:spcPct val="93000"/>
              </a:lnSpc>
              <a:buClr>
                <a:srgbClr val="000000"/>
              </a:buClr>
              <a:buSzPct val="100000"/>
              <a:buFont typeface="Times New Roman" pitchFamily="18" charset="0"/>
              <a:buNone/>
            </a:pPr>
            <a:endParaRPr lang="en-US" altLang="en-US"/>
          </a:p>
        </p:txBody>
      </p:sp>
      <p:sp>
        <p:nvSpPr>
          <p:cNvPr id="57348" name="Text Box 2"/>
          <p:cNvSpPr>
            <a:spLocks noGrp="1" noChangeArrowheads="1"/>
          </p:cNvSpPr>
          <p:nvPr>
            <p:ph type="body"/>
          </p:nvPr>
        </p:nvSpPr>
        <p:spPr>
          <a:xfrm>
            <a:off x="467364" y="4838615"/>
            <a:ext cx="6356421" cy="4483393"/>
          </a:xfrm>
          <a:noFill/>
          <a:ln/>
        </p:spPr>
        <p:txBody>
          <a:bodyPr tIns="13320"/>
          <a:lstStyle/>
          <a:p>
            <a:pPr algn="just" eaLnBrk="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500">
                <a:latin typeface="Times New Roman" pitchFamily="18" charset="0"/>
                <a:ea typeface="MS Gothic" pitchFamily="49" charset="-128"/>
              </a:rPr>
              <a:t>Evenly distribute prepped materials onto a tray covered with Aluminum foil, butcher paper or other inert cover. The sample layer should have a depth similar to the depth of the rectangular scoop that will be used for sampling.</a:t>
            </a:r>
          </a:p>
          <a:p>
            <a:pPr algn="just" eaLnBrk="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500">
                <a:latin typeface="Times New Roman" pitchFamily="18" charset="0"/>
                <a:ea typeface="MS Gothic" pitchFamily="49" charset="-128"/>
              </a:rPr>
              <a:t>For inorganic metals digestion, use a smaller scoop to sub-sample an aliquot size of 10g or more and store in a pre-cleaned container. For organic extraction, use a rectangular metal scoop to obtain an aliquot size of at least 30g in a pre-cleaned container. </a:t>
            </a:r>
          </a:p>
          <a:p>
            <a:pPr algn="just" eaLnBrk="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altLang="en-US" sz="1500">
                <a:latin typeface="Times New Roman" pitchFamily="18" charset="0"/>
                <a:ea typeface="MS Gothic" pitchFamily="49" charset="-128"/>
              </a:rPr>
              <a:t>Perform the sub-sampling by taking random scoops from the sample on the tray. The scoop should be taken evenly from the top to the bottom of the soil.  A stratified random approach should be used. Each scoop must represent approximately 1/30</a:t>
            </a:r>
            <a:r>
              <a:rPr lang="en-US" altLang="en-US" sz="1500" baseline="46000">
                <a:latin typeface="Times New Roman" pitchFamily="18" charset="0"/>
                <a:ea typeface="MS Gothic" pitchFamily="49" charset="-128"/>
              </a:rPr>
              <a:t>th</a:t>
            </a:r>
            <a:r>
              <a:rPr lang="en-US" altLang="en-US" sz="1500">
                <a:latin typeface="Times New Roman" pitchFamily="18" charset="0"/>
                <a:ea typeface="MS Gothic" pitchFamily="49" charset="-128"/>
              </a:rPr>
              <a:t> of the desired target mass of 0.33g or 1 g respectively.  Practice on a few scoops before proceeding on the entire sample by measuring the weight of one scoop of soil. This may be done less frequently with knowledge of the type of soil.  Once the desired amount is achieved, take scoops to represent the entire area of the tray in a random fashion.  Record the final weight, which should be at least 10 or 30g.  If the final amount is less than the required amount, take a few more scoops.  If the amount is much greater than the desired amount, it may be necessary to recombine the sub-sample and start over.</a:t>
            </a:r>
          </a:p>
          <a:p>
            <a:pPr algn="just" eaLnBrk="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500">
              <a:latin typeface="Times New Roman" pitchFamily="18" charset="0"/>
              <a:ea typeface="MS Gothic" pitchFamily="49" charset="-128"/>
            </a:endParaRPr>
          </a:p>
          <a:p>
            <a:pPr algn="just" eaLnBrk="1">
              <a:lnSpc>
                <a:spcPct val="93000"/>
              </a:lnSpc>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altLang="en-US" sz="1500">
              <a:latin typeface="Times New Roman" pitchFamily="18" charset="0"/>
              <a:ea typeface="MS Gothic" pitchFamily="49" charset="-128"/>
            </a:endParaRPr>
          </a:p>
        </p:txBody>
      </p:sp>
    </p:spTree>
    <p:extLst>
      <p:ext uri="{BB962C8B-B14F-4D97-AF65-F5344CB8AC3E}">
        <p14:creationId xmlns:p14="http://schemas.microsoft.com/office/powerpoint/2010/main" val="32847043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xfrm>
            <a:off x="746748" y="4554668"/>
            <a:ext cx="5972362" cy="4315280"/>
          </a:xfrm>
          <a:noFill/>
          <a:ln/>
        </p:spPr>
        <p:txBody>
          <a:bodyPr/>
          <a:lstStyle/>
          <a:p>
            <a:endParaRPr lang="en-US" dirty="0"/>
          </a:p>
        </p:txBody>
      </p:sp>
    </p:spTree>
    <p:extLst>
      <p:ext uri="{BB962C8B-B14F-4D97-AF65-F5344CB8AC3E}">
        <p14:creationId xmlns:p14="http://schemas.microsoft.com/office/powerpoint/2010/main" val="1862186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7</a:t>
            </a:fld>
            <a:endParaRPr lang="en-US"/>
          </a:p>
        </p:txBody>
      </p:sp>
    </p:spTree>
    <p:extLst>
      <p:ext uri="{BB962C8B-B14F-4D97-AF65-F5344CB8AC3E}">
        <p14:creationId xmlns:p14="http://schemas.microsoft.com/office/powerpoint/2010/main" val="40876570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BCBE7-0BC2-4131-893F-031FACEDD076}" type="slidenum">
              <a:rPr lang="en-US" smtClean="0"/>
              <a:pPr/>
              <a:t>52</a:t>
            </a:fld>
            <a:endParaRPr lang="en-US"/>
          </a:p>
        </p:txBody>
      </p:sp>
    </p:spTree>
    <p:extLst>
      <p:ext uri="{BB962C8B-B14F-4D97-AF65-F5344CB8AC3E}">
        <p14:creationId xmlns:p14="http://schemas.microsoft.com/office/powerpoint/2010/main" val="801625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extLst/>
        </p:spPr>
        <p:txBody>
          <a:bodyPr/>
          <a:lstStyle>
            <a:lvl1pPr defTabSz="938213" eaLnBrk="0" hangingPunct="0">
              <a:defRPr>
                <a:solidFill>
                  <a:schemeClr val="tx1"/>
                </a:solidFill>
                <a:latin typeface="Arial" panose="020B0604020202020204" pitchFamily="34" charset="0"/>
                <a:cs typeface="Arial" panose="020B0604020202020204" pitchFamily="34" charset="0"/>
              </a:defRPr>
            </a:lvl1pPr>
            <a:lvl2pPr marL="742950" indent="-285750" defTabSz="938213" eaLnBrk="0" hangingPunct="0">
              <a:defRPr>
                <a:solidFill>
                  <a:schemeClr val="tx1"/>
                </a:solidFill>
                <a:latin typeface="Arial" panose="020B0604020202020204" pitchFamily="34" charset="0"/>
                <a:cs typeface="Arial" panose="020B0604020202020204" pitchFamily="34" charset="0"/>
              </a:defRPr>
            </a:lvl2pPr>
            <a:lvl3pPr marL="1143000" indent="-228600" defTabSz="938213" eaLnBrk="0" hangingPunct="0">
              <a:defRPr>
                <a:solidFill>
                  <a:schemeClr val="tx1"/>
                </a:solidFill>
                <a:latin typeface="Arial" panose="020B0604020202020204" pitchFamily="34" charset="0"/>
                <a:cs typeface="Arial" panose="020B0604020202020204" pitchFamily="34" charset="0"/>
              </a:defRPr>
            </a:lvl3pPr>
            <a:lvl4pPr marL="1600200" indent="-228600" defTabSz="938213" eaLnBrk="0" hangingPunct="0">
              <a:defRPr>
                <a:solidFill>
                  <a:schemeClr val="tx1"/>
                </a:solidFill>
                <a:latin typeface="Arial" panose="020B0604020202020204" pitchFamily="34" charset="0"/>
                <a:cs typeface="Arial" panose="020B0604020202020204" pitchFamily="34" charset="0"/>
              </a:defRPr>
            </a:lvl4pPr>
            <a:lvl5pPr marL="2057400" indent="-228600" defTabSz="938213" eaLnBrk="0" hangingPunct="0">
              <a:defRPr>
                <a:solidFill>
                  <a:schemeClr val="tx1"/>
                </a:solidFill>
                <a:latin typeface="Arial" panose="020B0604020202020204" pitchFamily="34" charset="0"/>
                <a:cs typeface="Arial" panose="020B0604020202020204" pitchFamily="34" charset="0"/>
              </a:defRPr>
            </a:lvl5pPr>
            <a:lvl6pPr marL="25146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382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7D889F3-86D9-437C-BCD1-9A17D8856C4C}" type="slidenum">
              <a:rPr lang="en-US" altLang="en-US">
                <a:solidFill>
                  <a:srgbClr val="000000"/>
                </a:solidFill>
                <a:latin typeface="Tahoma" panose="020B0604030504040204" pitchFamily="34" charset="0"/>
              </a:rPr>
              <a:pPr eaLnBrk="1" hangingPunct="1"/>
              <a:t>53</a:t>
            </a:fld>
            <a:endParaRPr lang="en-US" altLang="en-US">
              <a:solidFill>
                <a:srgbClr val="000000"/>
              </a:solidFill>
              <a:latin typeface="Tahoma" panose="020B0604030504040204"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0006102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F01C6097-AE9C-47D3-8E80-45A41FF17BC8}" type="slidenum">
              <a:rPr lang="en-US" smtClean="0"/>
              <a:pPr/>
              <a:t>54</a:t>
            </a:fld>
            <a:endParaRPr lang="en-US" dirty="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err="1"/>
              <a:t>Kea`au</a:t>
            </a:r>
            <a:r>
              <a:rPr lang="en-US" dirty="0"/>
              <a:t> Middle School garden</a:t>
            </a:r>
          </a:p>
        </p:txBody>
      </p:sp>
    </p:spTree>
    <p:extLst>
      <p:ext uri="{BB962C8B-B14F-4D97-AF65-F5344CB8AC3E}">
        <p14:creationId xmlns:p14="http://schemas.microsoft.com/office/powerpoint/2010/main" val="4049293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58</a:t>
            </a:fld>
            <a:endParaRPr lang="en-US"/>
          </a:p>
        </p:txBody>
      </p:sp>
    </p:spTree>
    <p:extLst>
      <p:ext uri="{BB962C8B-B14F-4D97-AF65-F5344CB8AC3E}">
        <p14:creationId xmlns:p14="http://schemas.microsoft.com/office/powerpoint/2010/main" val="3572204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59</a:t>
            </a:fld>
            <a:endParaRPr lang="en-US"/>
          </a:p>
        </p:txBody>
      </p:sp>
    </p:spTree>
    <p:extLst>
      <p:ext uri="{BB962C8B-B14F-4D97-AF65-F5344CB8AC3E}">
        <p14:creationId xmlns:p14="http://schemas.microsoft.com/office/powerpoint/2010/main" val="41862343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A77A67-C050-40E1-9063-E3188D156E32}" type="slidenum">
              <a:rPr lang="en-US">
                <a:solidFill>
                  <a:prstClr val="black"/>
                </a:solidFill>
              </a:rPr>
              <a:pPr>
                <a:defRPr/>
              </a:pPr>
              <a:t>62</a:t>
            </a:fld>
            <a:endParaRPr lang="en-US">
              <a:solidFill>
                <a:prstClr val="black"/>
              </a:solidFill>
            </a:endParaRPr>
          </a:p>
        </p:txBody>
      </p:sp>
      <p:sp>
        <p:nvSpPr>
          <p:cNvPr id="143363" name="Rectangle 2"/>
          <p:cNvSpPr>
            <a:spLocks noGrp="1" noRot="1" noChangeAspect="1" noChangeArrowheads="1" noTextEdit="1"/>
          </p:cNvSpPr>
          <p:nvPr>
            <p:ph type="sldImg"/>
          </p:nvPr>
        </p:nvSpPr>
        <p:spPr>
          <a:solidFill>
            <a:srgbClr val="FFFFFF"/>
          </a:solidFill>
          <a:ln/>
        </p:spPr>
      </p:sp>
      <p:sp>
        <p:nvSpPr>
          <p:cNvPr id="143364" name="Rectangle 3"/>
          <p:cNvSpPr>
            <a:spLocks noGrp="1" noChangeArrowheads="1"/>
          </p:cNvSpPr>
          <p:nvPr>
            <p:ph type="body" idx="1"/>
          </p:nvPr>
        </p:nvSpPr>
        <p:spPr>
          <a:xfrm>
            <a:off x="1016689" y="4554669"/>
            <a:ext cx="5596738" cy="4315280"/>
          </a:xfrm>
          <a:solidFill>
            <a:srgbClr val="FFFFFF"/>
          </a:solidFill>
          <a:ln>
            <a:solidFill>
              <a:srgbClr val="000000"/>
            </a:solidFill>
          </a:ln>
        </p:spPr>
        <p:txBody>
          <a:bodyPr/>
          <a:lstStyle/>
          <a:p>
            <a:pPr>
              <a:spcBef>
                <a:spcPct val="0"/>
              </a:spcBef>
            </a:pPr>
            <a:r>
              <a:rPr lang="en-US">
                <a:solidFill>
                  <a:schemeClr val="bg1"/>
                </a:solidFill>
              </a:rPr>
              <a:t>Here’s an example of neighborhood-size decision units across a 400-acre former ag land site being considered for residential housing.  </a:t>
            </a:r>
          </a:p>
          <a:p>
            <a:pPr>
              <a:spcBef>
                <a:spcPct val="0"/>
              </a:spcBef>
            </a:pPr>
            <a:endParaRPr lang="en-US">
              <a:solidFill>
                <a:schemeClr val="bg1"/>
              </a:solidFill>
            </a:endParaRPr>
          </a:p>
          <a:p>
            <a:pPr>
              <a:spcBef>
                <a:spcPct val="0"/>
              </a:spcBef>
            </a:pPr>
            <a:r>
              <a:rPr lang="en-US">
                <a:solidFill>
                  <a:schemeClr val="bg1"/>
                </a:solidFill>
              </a:rPr>
              <a:t>Advantages to screening at the neighborhood scale:</a:t>
            </a:r>
          </a:p>
          <a:p>
            <a:pPr>
              <a:spcBef>
                <a:spcPct val="0"/>
              </a:spcBef>
            </a:pPr>
            <a:r>
              <a:rPr lang="en-US">
                <a:solidFill>
                  <a:schemeClr val="bg1"/>
                </a:solidFill>
              </a:rPr>
              <a:t>-Walk entire area (identify additional brownfield areas - dumps, abandoned buildings, etc.)</a:t>
            </a:r>
          </a:p>
          <a:p>
            <a:pPr>
              <a:spcBef>
                <a:spcPct val="0"/>
              </a:spcBef>
            </a:pPr>
            <a:r>
              <a:rPr lang="en-US">
                <a:solidFill>
                  <a:schemeClr val="bg1"/>
                </a:solidFill>
              </a:rPr>
              <a:t>-Narrow down list of target contaminants for yard-scale investigation.  Only test for initial contaminants of potential concern if detected during screening level investigation. </a:t>
            </a:r>
          </a:p>
          <a:p>
            <a:pPr>
              <a:spcBef>
                <a:spcPct val="0"/>
              </a:spcBef>
            </a:pPr>
            <a:r>
              <a:rPr lang="en-US">
                <a:solidFill>
                  <a:schemeClr val="bg1"/>
                </a:solidFill>
              </a:rPr>
              <a:t>-Answer the question: “Did you test my yard?  No, but we tested your neighborhood and a random selection of lots.”</a:t>
            </a:r>
          </a:p>
          <a:p>
            <a:pPr>
              <a:spcBef>
                <a:spcPct val="0"/>
              </a:spcBef>
            </a:pPr>
            <a:endParaRPr lang="en-US"/>
          </a:p>
        </p:txBody>
      </p:sp>
    </p:spTree>
    <p:extLst>
      <p:ext uri="{BB962C8B-B14F-4D97-AF65-F5344CB8AC3E}">
        <p14:creationId xmlns:p14="http://schemas.microsoft.com/office/powerpoint/2010/main" val="263217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Also referred to as “Exposure Pathways.”  Other potential problems include uptake of contaminants in plants or animals used for food.</a:t>
            </a:r>
          </a:p>
        </p:txBody>
      </p:sp>
      <p:sp>
        <p:nvSpPr>
          <p:cNvPr id="4" name="Slide Number Placeholder 3"/>
          <p:cNvSpPr>
            <a:spLocks noGrp="1"/>
          </p:cNvSpPr>
          <p:nvPr>
            <p:ph type="sldNum" sz="quarter" idx="10"/>
          </p:nvPr>
        </p:nvSpPr>
        <p:spPr/>
        <p:txBody>
          <a:bodyPr/>
          <a:lstStyle/>
          <a:p>
            <a:pPr>
              <a:defRPr/>
            </a:pPr>
            <a:fld id="{EFFC2F45-D993-474E-9D95-1CDEB830EE61}" type="slidenum">
              <a:rPr lang="en-US" smtClean="0"/>
              <a:pPr>
                <a:defRPr/>
              </a:pPr>
              <a:t>8</a:t>
            </a:fld>
            <a:endParaRPr lang="en-US"/>
          </a:p>
        </p:txBody>
      </p:sp>
    </p:spTree>
    <p:extLst>
      <p:ext uri="{BB962C8B-B14F-4D97-AF65-F5344CB8AC3E}">
        <p14:creationId xmlns:p14="http://schemas.microsoft.com/office/powerpoint/2010/main" val="231286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4FE61A-DA45-4391-9DC2-4306139E0BB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xfrm>
            <a:off x="914716" y="4451479"/>
            <a:ext cx="5028579" cy="4216340"/>
          </a:xfrm>
          <a:noFill/>
          <a:ln/>
        </p:spPr>
        <p:txBody>
          <a:bodyPr/>
          <a:lstStyle/>
          <a:p>
            <a:pPr eaLnBrk="1" hangingPunct="1"/>
            <a:endParaRPr lang="en-US"/>
          </a:p>
        </p:txBody>
      </p:sp>
    </p:spTree>
    <p:extLst>
      <p:ext uri="{BB962C8B-B14F-4D97-AF65-F5344CB8AC3E}">
        <p14:creationId xmlns:p14="http://schemas.microsoft.com/office/powerpoint/2010/main" val="4279822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14</a:t>
            </a:fld>
            <a:endParaRPr lang="en-US"/>
          </a:p>
        </p:txBody>
      </p:sp>
    </p:spTree>
    <p:extLst>
      <p:ext uri="{BB962C8B-B14F-4D97-AF65-F5344CB8AC3E}">
        <p14:creationId xmlns:p14="http://schemas.microsoft.com/office/powerpoint/2010/main" val="3788886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16</a:t>
            </a:fld>
            <a:endParaRPr lang="en-US"/>
          </a:p>
        </p:txBody>
      </p:sp>
    </p:spTree>
    <p:extLst>
      <p:ext uri="{BB962C8B-B14F-4D97-AF65-F5344CB8AC3E}">
        <p14:creationId xmlns:p14="http://schemas.microsoft.com/office/powerpoint/2010/main" val="412330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59F115-888A-4A17-823E-A347E442B8F2}" type="slidenum">
              <a:rPr lang="en-US" smtClean="0"/>
              <a:pPr/>
              <a:t>17</a:t>
            </a:fld>
            <a:endParaRPr lang="en-US"/>
          </a:p>
        </p:txBody>
      </p:sp>
    </p:spTree>
    <p:extLst>
      <p:ext uri="{BB962C8B-B14F-4D97-AF65-F5344CB8AC3E}">
        <p14:creationId xmlns:p14="http://schemas.microsoft.com/office/powerpoint/2010/main" val="245724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a:extLst>
              <a:ext uri="{FF2B5EF4-FFF2-40B4-BE49-F238E27FC236}">
                <a16:creationId xmlns:a16="http://schemas.microsoft.com/office/drawing/2014/main" xmlns="" id="{A1274132-81C2-4DED-8492-156EBED4D420}"/>
              </a:ext>
            </a:extLst>
          </p:cNvPr>
          <p:cNvSpPr>
            <a:spLocks noGrp="1" noRot="1" noChangeAspect="1" noTextEdit="1"/>
          </p:cNvSpPr>
          <p:nvPr>
            <p:ph type="sldImg"/>
          </p:nvPr>
        </p:nvSpPr>
        <p:spPr>
          <a:ln/>
        </p:spPr>
      </p:sp>
      <p:sp>
        <p:nvSpPr>
          <p:cNvPr id="158723" name="Notes Placeholder 2">
            <a:extLst>
              <a:ext uri="{FF2B5EF4-FFF2-40B4-BE49-F238E27FC236}">
                <a16:creationId xmlns:a16="http://schemas.microsoft.com/office/drawing/2014/main" xmlns="" id="{04FD6F81-AC37-4DB4-942D-998694C794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ea typeface="ＭＳ Ｐゴシック" panose="020B0600070205080204" pitchFamily="34" charset="-128"/>
              </a:rPr>
              <a:t>Speaker Notes</a:t>
            </a:r>
          </a:p>
          <a:p>
            <a:pPr>
              <a:buFontTx/>
              <a:buChar char="•"/>
            </a:pPr>
            <a:r>
              <a:rPr lang="en-US" altLang="en-US" dirty="0">
                <a:latin typeface="Arial" panose="020B0604020202020204" pitchFamily="34" charset="0"/>
                <a:ea typeface="ＭＳ Ｐゴシック" panose="020B0600070205080204" pitchFamily="34" charset="-128"/>
              </a:rPr>
              <a:t> Particulate iron minerals, such as oxides, are very good at binding contaminants. </a:t>
            </a:r>
          </a:p>
          <a:p>
            <a:pPr>
              <a:buFontTx/>
              <a:buChar char="•"/>
            </a:pPr>
            <a:r>
              <a:rPr lang="en-US" altLang="en-US" dirty="0">
                <a:latin typeface="Arial" panose="020B0604020202020204" pitchFamily="34" charset="0"/>
                <a:ea typeface="ＭＳ Ｐゴシック" panose="020B0600070205080204" pitchFamily="34" charset="-128"/>
              </a:rPr>
              <a:t> One researcher stated that the Fe in a cubic yard of soil can adsorb ½ to 5 </a:t>
            </a:r>
            <a:r>
              <a:rPr lang="en-US" altLang="en-US" dirty="0" err="1">
                <a:latin typeface="Arial" panose="020B0604020202020204" pitchFamily="34" charset="0"/>
                <a:ea typeface="ＭＳ Ｐゴシック" panose="020B0600070205080204" pitchFamily="34" charset="-128"/>
              </a:rPr>
              <a:t>lbs</a:t>
            </a:r>
            <a:r>
              <a:rPr lang="en-US" altLang="en-US" dirty="0">
                <a:latin typeface="Arial" panose="020B0604020202020204" pitchFamily="34" charset="0"/>
                <a:ea typeface="ＭＳ Ｐゴシック" panose="020B0600070205080204" pitchFamily="34" charset="-128"/>
              </a:rPr>
              <a:t> of soluble metals or organics. </a:t>
            </a:r>
          </a:p>
          <a:p>
            <a:pPr>
              <a:buFontTx/>
              <a:buChar char="•"/>
            </a:pPr>
            <a:r>
              <a:rPr lang="en-US" altLang="en-US" dirty="0">
                <a:latin typeface="Arial" panose="020B0604020202020204" pitchFamily="34" charset="0"/>
                <a:ea typeface="ＭＳ Ｐゴシック" panose="020B0600070205080204" pitchFamily="34" charset="-128"/>
              </a:rPr>
              <a:t> The photomicrograph shows microscopic iron hydroxide grains coated with arsenic. The arsenic appears as a light-colored deposit covering Fe-OH grains (see red arrow). </a:t>
            </a:r>
          </a:p>
          <a:p>
            <a:pPr>
              <a:buFontTx/>
              <a:buChar char="•"/>
            </a:pPr>
            <a:r>
              <a:rPr lang="en-US" altLang="en-US" dirty="0">
                <a:latin typeface="Arial" panose="020B0604020202020204" pitchFamily="34" charset="0"/>
                <a:ea typeface="ＭＳ Ｐゴシック" panose="020B0600070205080204" pitchFamily="34" charset="-128"/>
              </a:rPr>
              <a:t> Silicate minerals make up most of the soil mass in the photo. Arsenic does not adsorb to those minerals, so they are dark gray. </a:t>
            </a:r>
          </a:p>
          <a:p>
            <a:pPr>
              <a:buFontTx/>
              <a:buChar char="•"/>
            </a:pPr>
            <a:r>
              <a:rPr lang="en-US" altLang="en-US" dirty="0">
                <a:latin typeface="Arial" panose="020B0604020202020204" pitchFamily="34" charset="0"/>
                <a:ea typeface="ＭＳ Ｐゴシック" panose="020B0600070205080204" pitchFamily="34" charset="-128"/>
              </a:rPr>
              <a:t> Photo provided by Roger Brewer with the Hawaii Dept. of Health</a:t>
            </a:r>
          </a:p>
          <a:p>
            <a:endParaRPr lang="en-US" altLang="en-US" dirty="0">
              <a:latin typeface="Arial" panose="020B0604020202020204" pitchFamily="34" charset="0"/>
              <a:ea typeface="ＭＳ Ｐゴシック" panose="020B0600070205080204" pitchFamily="34" charset="-128"/>
            </a:endParaRPr>
          </a:p>
          <a:p>
            <a:endParaRPr lang="en-US" altLang="en-US" dirty="0">
              <a:latin typeface="Arial" panose="020B0604020202020204" pitchFamily="34" charset="0"/>
              <a:ea typeface="ＭＳ Ｐゴシック" panose="020B0600070205080204" pitchFamily="34" charset="-128"/>
            </a:endParaRPr>
          </a:p>
          <a:p>
            <a:r>
              <a:rPr lang="en-US" altLang="en-US" b="1" dirty="0">
                <a:latin typeface="Arial" panose="020B0604020202020204" pitchFamily="34" charset="0"/>
                <a:ea typeface="ＭＳ Ｐゴシック" panose="020B0600070205080204" pitchFamily="34" charset="-128"/>
              </a:rPr>
              <a:t>Supplemental Information</a:t>
            </a:r>
          </a:p>
          <a:p>
            <a:r>
              <a:rPr lang="en-US" altLang="en-US" dirty="0">
                <a:latin typeface="Arial" panose="020B0604020202020204" pitchFamily="34" charset="0"/>
                <a:ea typeface="ＭＳ Ｐゴシック" panose="020B0600070205080204" pitchFamily="34" charset="-128"/>
              </a:rPr>
              <a:t>See ISM-1 Section 2.2 hyperlinks</a:t>
            </a:r>
          </a:p>
          <a:p>
            <a:r>
              <a:rPr lang="en-US" altLang="en-US" dirty="0">
                <a:latin typeface="Arial" panose="020B0604020202020204" pitchFamily="34" charset="0"/>
                <a:ea typeface="ＭＳ Ｐゴシック" panose="020B0600070205080204" pitchFamily="34" charset="-128"/>
              </a:rPr>
              <a:t>--------------------------------------------------------</a:t>
            </a:r>
          </a:p>
          <a:p>
            <a:r>
              <a:rPr lang="en-US" altLang="en-US" dirty="0">
                <a:latin typeface="Arial" panose="020B0604020202020204" pitchFamily="34" charset="0"/>
                <a:ea typeface="ＭＳ Ｐゴシック" panose="020B0600070205080204" pitchFamily="34" charset="-128"/>
              </a:rPr>
              <a:t>Quote from the journal article: “Given the average concentration in soil, the iron in a cubic yard of soil is capable of adsorbing from 0.5 to 5 pounds of soluble metals as cations, anionic complexes, or a similar amount of organic[s].” (Vance, 1994). [Reference = David B. Vance. “Iron – The Environmental Impact of a Universal Element,” </a:t>
            </a:r>
            <a:r>
              <a:rPr lang="en-US" altLang="en-US" i="1" dirty="0">
                <a:latin typeface="Arial" panose="020B0604020202020204" pitchFamily="34" charset="0"/>
                <a:ea typeface="ＭＳ Ｐゴシック" panose="020B0600070205080204" pitchFamily="34" charset="-128"/>
              </a:rPr>
              <a:t>National Environmental Journal</a:t>
            </a:r>
            <a:r>
              <a:rPr lang="en-US" altLang="en-US" dirty="0">
                <a:latin typeface="Arial" panose="020B0604020202020204" pitchFamily="34" charset="0"/>
                <a:ea typeface="ＭＳ Ｐゴシック" panose="020B0600070205080204" pitchFamily="34" charset="-128"/>
              </a:rPr>
              <a:t>, May/June. 1994 Vol.4 No. 3 page 24-25. see also URL = http://2the4.net/iron.htm]</a:t>
            </a:r>
          </a:p>
        </p:txBody>
      </p:sp>
      <p:sp>
        <p:nvSpPr>
          <p:cNvPr id="158724" name="Slide Number Placeholder 3">
            <a:extLst>
              <a:ext uri="{FF2B5EF4-FFF2-40B4-BE49-F238E27FC236}">
                <a16:creationId xmlns:a16="http://schemas.microsoft.com/office/drawing/2014/main" xmlns="" id="{7297FDF9-98D8-4A6B-8A1F-46285E1CA5E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defRPr>
                <a:solidFill>
                  <a:schemeClr val="tx1"/>
                </a:solidFill>
                <a:latin typeface="Arial" panose="020B0604020202020204" pitchFamily="34" charset="0"/>
                <a:cs typeface="Arial" panose="020B0604020202020204" pitchFamily="34" charset="0"/>
              </a:defRPr>
            </a:lvl1pPr>
            <a:lvl2pPr marL="742950" indent="-285750" defTabSz="920750" eaLnBrk="0" hangingPunct="0">
              <a:defRPr>
                <a:solidFill>
                  <a:schemeClr val="tx1"/>
                </a:solidFill>
                <a:latin typeface="Arial" panose="020B0604020202020204" pitchFamily="34" charset="0"/>
                <a:cs typeface="Arial" panose="020B0604020202020204" pitchFamily="34" charset="0"/>
              </a:defRPr>
            </a:lvl2pPr>
            <a:lvl3pPr marL="1143000" indent="-228600" defTabSz="920750" eaLnBrk="0" hangingPunct="0">
              <a:defRPr>
                <a:solidFill>
                  <a:schemeClr val="tx1"/>
                </a:solidFill>
                <a:latin typeface="Arial" panose="020B0604020202020204" pitchFamily="34" charset="0"/>
                <a:cs typeface="Arial" panose="020B0604020202020204" pitchFamily="34" charset="0"/>
              </a:defRPr>
            </a:lvl3pPr>
            <a:lvl4pPr marL="1600200" indent="-228600" defTabSz="920750" eaLnBrk="0" hangingPunct="0">
              <a:defRPr>
                <a:solidFill>
                  <a:schemeClr val="tx1"/>
                </a:solidFill>
                <a:latin typeface="Arial" panose="020B0604020202020204" pitchFamily="34" charset="0"/>
                <a:cs typeface="Arial" panose="020B0604020202020204" pitchFamily="34" charset="0"/>
              </a:defRPr>
            </a:lvl4pPr>
            <a:lvl5pPr marL="2057400" indent="-228600" defTabSz="920750" eaLnBrk="0" hangingPunct="0">
              <a:defRPr>
                <a:solidFill>
                  <a:schemeClr val="tx1"/>
                </a:solidFill>
                <a:latin typeface="Arial" panose="020B0604020202020204" pitchFamily="34" charset="0"/>
                <a:cs typeface="Arial" panose="020B0604020202020204" pitchFamily="34" charset="0"/>
              </a:defRPr>
            </a:lvl5pPr>
            <a:lvl6pPr marL="2514600" indent="-228600" defTabSz="9207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207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207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207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20750" rtl="0" eaLnBrk="1" fontAlgn="base" latinLnBrk="0" hangingPunct="1">
              <a:lnSpc>
                <a:spcPct val="100000"/>
              </a:lnSpc>
              <a:spcBef>
                <a:spcPct val="0"/>
              </a:spcBef>
              <a:spcAft>
                <a:spcPct val="0"/>
              </a:spcAft>
              <a:buClrTx/>
              <a:buSzTx/>
              <a:buFontTx/>
              <a:buNone/>
              <a:tabLst/>
              <a:defRPr/>
            </a:pPr>
            <a:fld id="{77A088A0-5688-4519-8517-31486ABA69F1}" type="slidenum">
              <a:rPr kumimoji="0" lang="en-US" altLang="en-US" sz="11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20750" rtl="0" eaLnBrk="1" fontAlgn="base" latinLnBrk="0" hangingPunct="1">
                <a:lnSpc>
                  <a:spcPct val="100000"/>
                </a:lnSpc>
                <a:spcBef>
                  <a:spcPct val="0"/>
                </a:spcBef>
                <a:spcAft>
                  <a:spcPct val="0"/>
                </a:spcAft>
                <a:buClrTx/>
                <a:buSzTx/>
                <a:buFontTx/>
                <a:buNone/>
                <a:tabLst/>
                <a:defRPr/>
              </a:pPr>
              <a:t>26</a:t>
            </a:fld>
            <a:endParaRPr kumimoji="0" lang="en-US" alt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93506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ADC7E76-59E6-4EB6-B283-9DF99C7C7CA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35878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82BA5B-F07D-47B6-A859-6E2B09481963}" type="datetime1">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6AA632A-601D-4305-BE1E-2B6506495649}" type="datetime1">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F4F8C-87B5-4EAF-807E-8065AF524177}" type="datetime1">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fld id="{416E5359-46C1-4AED-B202-FEFA57F3C0B8}" type="datetime1">
              <a:rPr lang="en-US" smtClean="0">
                <a:solidFill>
                  <a:srgbClr val="000000"/>
                </a:solidFill>
              </a:rPr>
              <a:t>2/20/2019</a:t>
            </a:fld>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4067C16-578E-4067-AF7E-354C92792AC6}" type="slidenum">
              <a:rPr lang="en-US"/>
              <a:pPr>
                <a:defRPr/>
              </a:pPr>
              <a:t>‹#›</a:t>
            </a:fld>
            <a:endParaRPr lang="en-US"/>
          </a:p>
        </p:txBody>
      </p:sp>
    </p:spTree>
    <p:extLst>
      <p:ext uri="{BB962C8B-B14F-4D97-AF65-F5344CB8AC3E}">
        <p14:creationId xmlns:p14="http://schemas.microsoft.com/office/powerpoint/2010/main" val="3593841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a:t>Click to edit Master title style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LACK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a:xfrm>
            <a:off x="457200" y="6634163"/>
            <a:ext cx="5190134" cy="190369"/>
          </a:xfrm>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BLACK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BLACK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BLACK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Slide Number Placeholder 8"/>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BLACK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BLACK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6FF61F-ED4A-4ED0-9B76-EBC621423E79}" type="datetime1">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r>
              <a:rPr lang="en-US" dirty="0"/>
              <a:t>Page </a:t>
            </a:r>
            <a:fld id="{292FEF09-04D1-447B-9F98-7000E0D5D333}" type="slidenum">
              <a:rPr lang="en-US" smtClean="0"/>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4EFFD85-7EF7-4D16-9CAE-61F5A8D19BF2}" type="datetime1">
              <a:rPr lang="en-US" smtClean="0"/>
              <a:t>2/20/2019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713E40B-72D5-4A18-96F4-47675C04B6F3}"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63538" y="458788"/>
            <a:ext cx="8416925" cy="2208212"/>
          </a:xfrm>
        </p:spPr>
        <p:txBody>
          <a:bodyPr/>
          <a:lstStyle>
            <a:lvl1pPr>
              <a:defRPr sz="4400">
                <a:effectLst>
                  <a:outerShdw blurRad="38100" dist="38100" dir="2700000" algn="tl">
                    <a:srgbClr val="FFFFFF"/>
                  </a:outerShdw>
                </a:effectLst>
              </a:defRPr>
            </a:lvl1pPr>
          </a:lstStyle>
          <a:p>
            <a:r>
              <a:rPr lang="en-US"/>
              <a:t>Click to edit Master title style</a:t>
            </a:r>
          </a:p>
        </p:txBody>
      </p:sp>
      <p:sp>
        <p:nvSpPr>
          <p:cNvPr id="6147" name="Rectangle 3"/>
          <p:cNvSpPr>
            <a:spLocks noGrp="1" noChangeArrowheads="1"/>
          </p:cNvSpPr>
          <p:nvPr>
            <p:ph type="subTitle" idx="1"/>
          </p:nvPr>
        </p:nvSpPr>
        <p:spPr>
          <a:xfrm>
            <a:off x="498475" y="2808288"/>
            <a:ext cx="8147050" cy="1500187"/>
          </a:xfrm>
        </p:spPr>
        <p:txBody>
          <a:bodyPr/>
          <a:lstStyle>
            <a:lvl1pPr marL="0" indent="0" algn="ctr">
              <a:buFont typeface="Marlett" pitchFamily="2" charset="2"/>
              <a:buNone/>
              <a:defRPr sz="2400" b="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5225"/>
            <a:ext cx="2133600" cy="476250"/>
          </a:xfrm>
        </p:spPr>
        <p:txBody>
          <a:bodyPr/>
          <a:lstStyle>
            <a:lvl1pPr>
              <a:defRPr sz="1400" b="0">
                <a:solidFill>
                  <a:schemeClr val="tx1"/>
                </a:solidFill>
                <a:latin typeface="Arial" charset="0"/>
              </a:defRPr>
            </a:lvl1pPr>
          </a:lstStyle>
          <a:p>
            <a:pPr>
              <a:defRPr/>
            </a:pPr>
            <a:fld id="{9840A3D9-859E-4DB2-9ADE-7D07866E2FCC}" type="slidenum">
              <a:rPr lang="en-US"/>
              <a:pPr>
                <a:defRPr/>
              </a:pPr>
              <a:t>‹#›</a:t>
            </a:fld>
            <a:endParaRPr lang="en-US"/>
          </a:p>
        </p:txBody>
      </p:sp>
    </p:spTree>
    <p:extLst>
      <p:ext uri="{BB962C8B-B14F-4D97-AF65-F5344CB8AC3E}">
        <p14:creationId xmlns:p14="http://schemas.microsoft.com/office/powerpoint/2010/main" val="9199075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139016-DB14-4592-BA06-B656B850FA15}" type="slidenum">
              <a:rPr lang="en-US"/>
              <a:pPr>
                <a:defRPr/>
              </a:pPr>
              <a:t>‹#›</a:t>
            </a:fld>
            <a:endParaRPr lang="en-US"/>
          </a:p>
        </p:txBody>
      </p:sp>
    </p:spTree>
    <p:extLst>
      <p:ext uri="{BB962C8B-B14F-4D97-AF65-F5344CB8AC3E}">
        <p14:creationId xmlns:p14="http://schemas.microsoft.com/office/powerpoint/2010/main" val="3156756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AF4EF5-149D-4DF2-92C1-B65685F20E3D}" type="slidenum">
              <a:rPr lang="en-US"/>
              <a:pPr>
                <a:defRPr/>
              </a:pPr>
              <a:t>‹#›</a:t>
            </a:fld>
            <a:endParaRPr lang="en-US"/>
          </a:p>
        </p:txBody>
      </p:sp>
    </p:spTree>
    <p:extLst>
      <p:ext uri="{BB962C8B-B14F-4D97-AF65-F5344CB8AC3E}">
        <p14:creationId xmlns:p14="http://schemas.microsoft.com/office/powerpoint/2010/main" val="426116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8A04D0-FD0D-41F3-A7F8-B071A1DE72EF}" type="slidenum">
              <a:rPr lang="en-US"/>
              <a:pPr>
                <a:defRPr/>
              </a:pPr>
              <a:t>‹#›</a:t>
            </a:fld>
            <a:endParaRPr lang="en-US"/>
          </a:p>
        </p:txBody>
      </p:sp>
    </p:spTree>
    <p:extLst>
      <p:ext uri="{BB962C8B-B14F-4D97-AF65-F5344CB8AC3E}">
        <p14:creationId xmlns:p14="http://schemas.microsoft.com/office/powerpoint/2010/main" val="25520939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6A811A-1543-4BD0-9E45-AC3B107BDE12}" type="slidenum">
              <a:rPr lang="en-US"/>
              <a:pPr>
                <a:defRPr/>
              </a:pPr>
              <a:t>‹#›</a:t>
            </a:fld>
            <a:endParaRPr lang="en-US"/>
          </a:p>
        </p:txBody>
      </p:sp>
    </p:spTree>
    <p:extLst>
      <p:ext uri="{BB962C8B-B14F-4D97-AF65-F5344CB8AC3E}">
        <p14:creationId xmlns:p14="http://schemas.microsoft.com/office/powerpoint/2010/main" val="973707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973C75C-9D17-492A-B676-C8FFE47185D8}" type="slidenum">
              <a:rPr lang="en-US"/>
              <a:pPr>
                <a:defRPr/>
              </a:pPr>
              <a:t>‹#›</a:t>
            </a:fld>
            <a:endParaRPr lang="en-US"/>
          </a:p>
        </p:txBody>
      </p:sp>
    </p:spTree>
    <p:extLst>
      <p:ext uri="{BB962C8B-B14F-4D97-AF65-F5344CB8AC3E}">
        <p14:creationId xmlns:p14="http://schemas.microsoft.com/office/powerpoint/2010/main" val="1170156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FB642A-A218-42B3-BB53-9D49FD8A3A26}" type="slidenum">
              <a:rPr lang="en-US"/>
              <a:pPr>
                <a:defRPr/>
              </a:pPr>
              <a:t>‹#›</a:t>
            </a:fld>
            <a:endParaRPr lang="en-US"/>
          </a:p>
        </p:txBody>
      </p:sp>
    </p:spTree>
    <p:extLst>
      <p:ext uri="{BB962C8B-B14F-4D97-AF65-F5344CB8AC3E}">
        <p14:creationId xmlns:p14="http://schemas.microsoft.com/office/powerpoint/2010/main" val="4705840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CFDB86-3992-4CF8-AF82-45ABAAAAFCBD}" type="slidenum">
              <a:rPr lang="en-US"/>
              <a:pPr>
                <a:defRPr/>
              </a:pPr>
              <a:t>‹#›</a:t>
            </a:fld>
            <a:endParaRPr lang="en-US"/>
          </a:p>
        </p:txBody>
      </p:sp>
    </p:spTree>
    <p:extLst>
      <p:ext uri="{BB962C8B-B14F-4D97-AF65-F5344CB8AC3E}">
        <p14:creationId xmlns:p14="http://schemas.microsoft.com/office/powerpoint/2010/main" val="1456218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049CFE-E669-476F-A0E2-D26B278D4313}" type="datetime1">
              <a:rPr lang="en-US" smtClean="0"/>
              <a:t>2/20/2019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9A8362-99DA-4755-A3CD-06CCBE7665D7}" type="slidenum">
              <a:rPr lang="en-US"/>
              <a:pPr>
                <a:defRPr/>
              </a:pPr>
              <a:t>‹#›</a:t>
            </a:fld>
            <a:endParaRPr lang="en-US"/>
          </a:p>
        </p:txBody>
      </p:sp>
    </p:spTree>
    <p:extLst>
      <p:ext uri="{BB962C8B-B14F-4D97-AF65-F5344CB8AC3E}">
        <p14:creationId xmlns:p14="http://schemas.microsoft.com/office/powerpoint/2010/main" val="1600002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B765D-8745-4D77-B8AD-7CD0E4FA93E6}" type="slidenum">
              <a:rPr lang="en-US"/>
              <a:pPr>
                <a:defRPr/>
              </a:pPr>
              <a:t>‹#›</a:t>
            </a:fld>
            <a:endParaRPr lang="en-US"/>
          </a:p>
        </p:txBody>
      </p:sp>
    </p:spTree>
    <p:extLst>
      <p:ext uri="{BB962C8B-B14F-4D97-AF65-F5344CB8AC3E}">
        <p14:creationId xmlns:p14="http://schemas.microsoft.com/office/powerpoint/2010/main" val="26705200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02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6202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E3FDA0-797A-4C34-9AD4-C66E4F643C3C}" type="slidenum">
              <a:rPr lang="en-US"/>
              <a:pPr>
                <a:defRPr/>
              </a:pPr>
              <a:t>‹#›</a:t>
            </a:fld>
            <a:endParaRPr lang="en-US"/>
          </a:p>
        </p:txBody>
      </p:sp>
    </p:spTree>
    <p:extLst>
      <p:ext uri="{BB962C8B-B14F-4D97-AF65-F5344CB8AC3E}">
        <p14:creationId xmlns:p14="http://schemas.microsoft.com/office/powerpoint/2010/main" val="2570595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72000" y="1828800"/>
            <a:ext cx="3810000" cy="4114800"/>
          </a:xfrm>
        </p:spPr>
        <p:txBody>
          <a:bodyPr/>
          <a:lstStyle/>
          <a:p>
            <a:pPr lvl="0"/>
            <a:endParaRPr lang="en-US" noProof="0" dirty="0"/>
          </a:p>
        </p:txBody>
      </p:sp>
      <p:sp>
        <p:nvSpPr>
          <p:cNvPr id="5" name="Rectangle 6"/>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72812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
            <a:extLst>
              <a:ext uri="{FF2B5EF4-FFF2-40B4-BE49-F238E27FC236}">
                <a16:creationId xmlns:a16="http://schemas.microsoft.com/office/drawing/2014/main" xmlns="" id="{DB7A9444-8484-4195-A566-2031766A4337}"/>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4873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5102603E-FF82-4880-B7E9-C41ECD8B7E9C}"/>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14324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xmlns="" id="{906420CE-BEDD-46C5-ABA0-F51BF4BA07EC}"/>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47150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CC6AB86D-BD48-49A3-B128-2306BE2DE782}"/>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15166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xmlns="" id="{59A4D10D-3126-4BD4-90EF-D256D25C0AD9}"/>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377161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xmlns="" id="{8F66BA53-77FF-4C43-8D8B-09D5ACBC2B52}"/>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41474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08F8DC-F961-4C70-BD9B-A130593B0C98}" type="datetime1">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xmlns="" id="{83F058A7-0589-4F33-94ED-F79EF0BD183F}"/>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37942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320730E8-99F3-49E8-859D-0AB9C47AA08D}"/>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010009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xmlns="" id="{30E24146-AEC9-410B-B157-AA9E5907F040}"/>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842520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83C2EE06-7B6B-41CE-B0A8-0078060DB9E5}"/>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69042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92075"/>
            <a:ext cx="20002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76238" y="92075"/>
            <a:ext cx="5853112"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xmlns="" id="{533A981B-B455-41D6-A94D-38F5600E1FE7}"/>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728235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572000" y="1828800"/>
            <a:ext cx="3810000" cy="4114800"/>
          </a:xfrm>
        </p:spPr>
        <p:txBody>
          <a:bodyPr/>
          <a:lstStyle/>
          <a:p>
            <a:pPr lvl="0"/>
            <a:endParaRPr lang="en-US" noProof="0" dirty="0"/>
          </a:p>
        </p:txBody>
      </p:sp>
      <p:sp>
        <p:nvSpPr>
          <p:cNvPr id="5" name="Rectangle 6">
            <a:extLst>
              <a:ext uri="{FF2B5EF4-FFF2-40B4-BE49-F238E27FC236}">
                <a16:creationId xmlns:a16="http://schemas.microsoft.com/office/drawing/2014/main" xmlns="" id="{99F1AFA9-67ED-42BD-8880-3BAAB2F7ED44}"/>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071216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Content Placeholder 2"/>
          <p:cNvSpPr>
            <a:spLocks noGrp="1"/>
          </p:cNvSpPr>
          <p:nvPr>
            <p:ph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41DD9741-F169-4F46-9A8D-5007BEBF926E}"/>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4513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6238" y="92075"/>
            <a:ext cx="7588250" cy="1050925"/>
          </a:xfrm>
        </p:spPr>
        <p:txBody>
          <a:bodyPr/>
          <a:lstStyle/>
          <a:p>
            <a:r>
              <a:rPr lang="en-US"/>
              <a:t>Click to edit Master title style</a:t>
            </a:r>
          </a:p>
        </p:txBody>
      </p:sp>
      <p:sp>
        <p:nvSpPr>
          <p:cNvPr id="3" name="Text Placeholder 2"/>
          <p:cNvSpPr>
            <a:spLocks noGrp="1"/>
          </p:cNvSpPr>
          <p:nvPr>
            <p:ph type="body" sz="half" idx="1"/>
          </p:nvPr>
        </p:nvSpPr>
        <p:spPr>
          <a:xfrm>
            <a:off x="6096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xmlns="" id="{F03C02DC-383F-4605-967A-FD338505A810}"/>
              </a:ext>
            </a:extLst>
          </p:cNvPr>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91768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B688C4-4DFD-451B-932F-1A9FBCA05C90}" type="datetime1">
              <a:rPr lang="en-US" smtClean="0"/>
              <a:t>2/20/2019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EBE584-FE50-4C50-BD24-C056AF424FD9}" type="datetime1">
              <a:rPr lang="en-US" smtClean="0"/>
              <a:t>2/20/2019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800698-CE3C-4BC0-ACF5-AD97787CC3B0}" type="datetime1">
              <a:rPr lang="en-US" smtClean="0"/>
              <a:t>2/20/2019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0496E3-31AF-4AFF-A288-527F9E50F993}" type="datetime1">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B7134A-A091-4DEA-8F12-C83C0A70EB02}" type="datetime1">
              <a:rPr lang="en-US" smtClean="0"/>
              <a:t>2/20/2019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EB08C4-B206-4098-98C3-6DC2CE1146B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image" Target="../media/image1.png"/><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B1F1F-6E98-44C2-A06F-3D3D64BCC229}" type="datetime1">
              <a:rPr lang="en-US" smtClean="0"/>
              <a:t>2/20/2019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B08C4-B206-4098-98C3-6DC2CE1146B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0" y="228600"/>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Arial" pitchFamily="34" charset="0"/>
              <a:cs typeface="Arial" pitchFamily="34" charset="0"/>
            </a:endParaRPr>
          </a:p>
        </p:txBody>
      </p:sp>
      <p:sp>
        <p:nvSpPr>
          <p:cNvPr id="12" name="Rectangle 11"/>
          <p:cNvSpPr>
            <a:spLocks noChangeArrowheads="1"/>
          </p:cNvSpPr>
          <p:nvPr/>
        </p:nvSpPr>
        <p:spPr bwMode="auto">
          <a:xfrm>
            <a:off x="0" y="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Arial" pitchFamily="34" charset="0"/>
              <a:cs typeface="Arial" pitchFamily="34" charset="0"/>
            </a:endParaRPr>
          </a:p>
        </p:txBody>
      </p:sp>
      <p:sp>
        <p:nvSpPr>
          <p:cNvPr id="13" name="Rectangle 12"/>
          <p:cNvSpPr>
            <a:spLocks noChangeArrowheads="1"/>
          </p:cNvSpPr>
          <p:nvPr/>
        </p:nvSpPr>
        <p:spPr bwMode="auto">
          <a:xfrm>
            <a:off x="0" y="6629400"/>
            <a:ext cx="9144000" cy="228600"/>
          </a:xfrm>
          <a:prstGeom prst="rect">
            <a:avLst/>
          </a:prstGeom>
          <a:solidFill>
            <a:schemeClr val="tx1">
              <a:lumMod val="95000"/>
              <a:lumOff val="5000"/>
              <a:alpha val="70000"/>
            </a:schemeClr>
          </a:solidFill>
          <a:ln w="9525">
            <a:noFill/>
            <a:miter lim="800000"/>
            <a:headEnd/>
            <a:tailEnd/>
          </a:ln>
          <a:effectLst/>
        </p:spPr>
        <p:txBody>
          <a:bodyPr wrap="none" anchor="ctr"/>
          <a:lstStyle/>
          <a:p>
            <a:pPr fontAlgn="auto">
              <a:spcBef>
                <a:spcPts val="0"/>
              </a:spcBef>
              <a:spcAft>
                <a:spcPts val="0"/>
              </a:spcAft>
              <a:defRPr/>
            </a:pPr>
            <a:endParaRPr lang="en-US" dirty="0">
              <a:latin typeface="+mn-lt"/>
            </a:endParaRPr>
          </a:p>
        </p:txBody>
      </p:sp>
      <p:sp>
        <p:nvSpPr>
          <p:cNvPr id="14" name="Title 1"/>
          <p:cNvSpPr txBox="1">
            <a:spLocks/>
          </p:cNvSpPr>
          <p:nvPr/>
        </p:nvSpPr>
        <p:spPr bwMode="auto">
          <a:xfrm>
            <a:off x="304800" y="6629400"/>
            <a:ext cx="8686800" cy="228600"/>
          </a:xfrm>
          <a:prstGeom prst="rect">
            <a:avLst/>
          </a:prstGeom>
          <a:noFill/>
          <a:ln w="9525">
            <a:noFill/>
            <a:miter lim="800000"/>
            <a:headEnd/>
            <a:tailEnd/>
          </a:ln>
        </p:spPr>
        <p:txBody>
          <a:bodyPr anchor="ctr"/>
          <a:lstStyle/>
          <a:p>
            <a:pPr algn="r">
              <a:defRPr/>
            </a:pPr>
            <a:endParaRPr lang="en-US" sz="700" b="1" dirty="0">
              <a:solidFill>
                <a:schemeClr val="bg1">
                  <a:lumMod val="75000"/>
                </a:schemeClr>
              </a:solidFill>
              <a:latin typeface="Arial" pitchFamily="34" charset="0"/>
              <a:ea typeface="+mj-ea"/>
              <a:cs typeface="Arial" pitchFamily="34" charset="0"/>
            </a:endParaRPr>
          </a:p>
        </p:txBody>
      </p:sp>
      <p:sp>
        <p:nvSpPr>
          <p:cNvPr id="16" name="Rectangle 15"/>
          <p:cNvSpPr>
            <a:spLocks noChangeArrowheads="1"/>
          </p:cNvSpPr>
          <p:nvPr/>
        </p:nvSpPr>
        <p:spPr bwMode="auto">
          <a:xfrm>
            <a:off x="-1587" y="6100763"/>
            <a:ext cx="9144000" cy="533400"/>
          </a:xfrm>
          <a:prstGeom prst="rect">
            <a:avLst/>
          </a:prstGeom>
          <a:solidFill>
            <a:schemeClr val="tx1">
              <a:lumMod val="95000"/>
              <a:lumOff val="5000"/>
              <a:alpha val="85000"/>
            </a:schemeClr>
          </a:solidFill>
          <a:ln w="9525">
            <a:noFill/>
            <a:miter lim="800000"/>
            <a:headEnd/>
            <a:tailEnd/>
          </a:ln>
          <a:effectLst/>
        </p:spPr>
        <p:txBody>
          <a:bodyPr wrap="none" anchor="ctr"/>
          <a:lstStyle/>
          <a:p>
            <a:pPr fontAlgn="auto">
              <a:spcBef>
                <a:spcPts val="0"/>
              </a:spcBef>
              <a:spcAft>
                <a:spcPts val="0"/>
              </a:spcAft>
              <a:defRPr/>
            </a:pPr>
            <a:endParaRPr lang="en-US" dirty="0">
              <a:solidFill>
                <a:srgbClr val="FF0066"/>
              </a:solidFill>
              <a:latin typeface="+mn-lt"/>
            </a:endParaRPr>
          </a:p>
        </p:txBody>
      </p:sp>
      <p:sp>
        <p:nvSpPr>
          <p:cNvPr id="17" name="Title 1"/>
          <p:cNvSpPr txBox="1">
            <a:spLocks/>
          </p:cNvSpPr>
          <p:nvPr/>
        </p:nvSpPr>
        <p:spPr bwMode="auto">
          <a:xfrm>
            <a:off x="366432" y="282388"/>
            <a:ext cx="5079627" cy="389965"/>
          </a:xfrm>
          <a:prstGeom prst="rect">
            <a:avLst/>
          </a:prstGeom>
          <a:noFill/>
          <a:ln w="9525">
            <a:noFill/>
            <a:miter lim="800000"/>
            <a:headEnd/>
            <a:tailEnd/>
          </a:ln>
        </p:spPr>
        <p:txBody>
          <a:bodyPr anchor="ctr"/>
          <a:lstStyle/>
          <a:p>
            <a:pPr>
              <a:defRPr/>
            </a:pPr>
            <a:r>
              <a:rPr lang="en-US" sz="2000" b="1" dirty="0">
                <a:solidFill>
                  <a:schemeClr val="bg1"/>
                </a:solidFill>
                <a:latin typeface="Arial" pitchFamily="34" charset="0"/>
                <a:ea typeface="+mj-ea"/>
                <a:cs typeface="Arial" pitchFamily="34" charset="0"/>
              </a:rPr>
              <a:t>     </a:t>
            </a:r>
          </a:p>
        </p:txBody>
      </p:sp>
      <p:sp>
        <p:nvSpPr>
          <p:cNvPr id="2" name="Title Placeholder 1"/>
          <p:cNvSpPr>
            <a:spLocks noGrp="1"/>
          </p:cNvSpPr>
          <p:nvPr>
            <p:ph type="title"/>
          </p:nvPr>
        </p:nvSpPr>
        <p:spPr>
          <a:xfrm>
            <a:off x="457200" y="212900"/>
            <a:ext cx="8229600" cy="533400"/>
          </a:xfrm>
          <a:prstGeom prst="rect">
            <a:avLst/>
          </a:prstGeom>
        </p:spPr>
        <p:txBody>
          <a:bodyPr vert="horz" lIns="0" tIns="0" rIns="0" bIns="0" rtlCol="0" anchor="ctr"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4"/>
          </p:nvPr>
        </p:nvSpPr>
        <p:spPr>
          <a:xfrm>
            <a:off x="457200" y="6668955"/>
            <a:ext cx="5190134" cy="187457"/>
          </a:xfrm>
          <a:prstGeom prst="rect">
            <a:avLst/>
          </a:prstGeom>
        </p:spPr>
        <p:txBody>
          <a:bodyPr vert="horz" lIns="0" tIns="0" rIns="0" bIns="0" rtlCol="0" anchor="ctr">
            <a:noAutofit/>
          </a:bodyPr>
          <a:lstStyle>
            <a:lvl1pPr algn="l">
              <a:defRPr sz="900">
                <a:solidFill>
                  <a:schemeClr val="bg1"/>
                </a:solidFill>
                <a:latin typeface="Arial" pitchFamily="34" charset="0"/>
                <a:cs typeface="Arial" pitchFamily="34" charset="0"/>
              </a:defRPr>
            </a:lvl1pPr>
          </a:lstStyle>
          <a:p>
            <a:r>
              <a:rPr lang="en-US" dirty="0"/>
              <a:t>Page </a:t>
            </a:r>
            <a:fld id="{292FEF09-04D1-447B-9F98-7000E0D5D333}" type="slidenum">
              <a:rPr lang="en-US" smtClean="0"/>
              <a:pPr/>
              <a:t>‹#›</a:t>
            </a:fld>
            <a:endParaRPr lang="en-US" dirty="0"/>
          </a:p>
        </p:txBody>
      </p:sp>
      <p:pic>
        <p:nvPicPr>
          <p:cNvPr id="19" name="Picture 9" descr="C:\Documents and Settings\elsead\Desktop\London Work\PPT\AECOM_1c-reverse_rgb.png"/>
          <p:cNvPicPr>
            <a:picLocks noChangeAspect="1" noChangeArrowheads="1"/>
          </p:cNvPicPr>
          <p:nvPr/>
        </p:nvPicPr>
        <p:blipFill>
          <a:blip r:embed="rId11" cstate="screen"/>
          <a:srcRect/>
          <a:stretch>
            <a:fillRect/>
          </a:stretch>
        </p:blipFill>
        <p:spPr bwMode="auto">
          <a:xfrm>
            <a:off x="8001000" y="6665934"/>
            <a:ext cx="685800" cy="155075"/>
          </a:xfrm>
          <a:prstGeom prst="rect">
            <a:avLst/>
          </a:prstGeom>
          <a:noFill/>
          <a:ln w="9525">
            <a:noFill/>
            <a:miter lim="800000"/>
            <a:headEnd/>
            <a:tailEnd/>
          </a:ln>
        </p:spPr>
      </p:pic>
      <p:sp>
        <p:nvSpPr>
          <p:cNvPr id="22" name="TextBox 21"/>
          <p:cNvSpPr txBox="1"/>
          <p:nvPr/>
        </p:nvSpPr>
        <p:spPr>
          <a:xfrm>
            <a:off x="0" y="6110288"/>
            <a:ext cx="9144000" cy="523875"/>
          </a:xfrm>
          <a:prstGeom prst="rect">
            <a:avLst/>
          </a:prstGeom>
          <a:noFill/>
        </p:spPr>
        <p:txBody>
          <a:bodyPr wrap="square" lIns="0" tIns="0" rIns="0" bIns="0" rtlCol="0">
            <a:noAutofit/>
          </a:bodyPr>
          <a:lstStyle/>
          <a:p>
            <a:endParaRPr lang="en-US" sz="2000" dirty="0">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defTabSz="914400" rtl="0" eaLnBrk="1" latinLnBrk="0" hangingPunct="1">
        <a:spcBef>
          <a:spcPct val="0"/>
        </a:spcBef>
        <a:buNone/>
        <a:defRPr sz="2400" b="1" kern="1200">
          <a:solidFill>
            <a:schemeClr val="bg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18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16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4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8580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993300"/>
                </a:solidFill>
                <a:latin typeface="+mn-lt"/>
                <a:cs typeface="+mn-cs"/>
              </a:defRPr>
            </a:lvl1pPr>
          </a:lstStyle>
          <a:p>
            <a:pPr>
              <a:defRPr/>
            </a:pPr>
            <a:fld id="{D039D3C1-EF71-47E2-996D-0E90245A0514}" type="slidenum">
              <a:rPr lang="en-US"/>
              <a:pPr>
                <a:defRPr/>
              </a:pPr>
              <a:t>‹#›</a:t>
            </a:fld>
            <a:endParaRPr lang="en-US"/>
          </a:p>
        </p:txBody>
      </p:sp>
    </p:spTree>
    <p:extLst>
      <p:ext uri="{BB962C8B-B14F-4D97-AF65-F5344CB8AC3E}">
        <p14:creationId xmlns:p14="http://schemas.microsoft.com/office/powerpoint/2010/main" val="236620925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fontAlgn="base">
        <a:spcBef>
          <a:spcPct val="0"/>
        </a:spcBef>
        <a:spcAft>
          <a:spcPct val="0"/>
        </a:spcAft>
        <a:defRPr sz="3200" b="1">
          <a:solidFill>
            <a:schemeClr val="tx2"/>
          </a:solidFill>
          <a:latin typeface="Arial Narrow" pitchFamily="34" charset="0"/>
        </a:defRPr>
      </a:lvl6pPr>
      <a:lvl7pPr marL="914400" algn="ctr" rtl="0" fontAlgn="base">
        <a:spcBef>
          <a:spcPct val="0"/>
        </a:spcBef>
        <a:spcAft>
          <a:spcPct val="0"/>
        </a:spcAft>
        <a:defRPr sz="3200" b="1">
          <a:solidFill>
            <a:schemeClr val="tx2"/>
          </a:solidFill>
          <a:latin typeface="Arial Narrow" pitchFamily="34" charset="0"/>
        </a:defRPr>
      </a:lvl7pPr>
      <a:lvl8pPr marL="1371600" algn="ctr" rtl="0" fontAlgn="base">
        <a:spcBef>
          <a:spcPct val="0"/>
        </a:spcBef>
        <a:spcAft>
          <a:spcPct val="0"/>
        </a:spcAft>
        <a:defRPr sz="3200" b="1">
          <a:solidFill>
            <a:schemeClr val="tx2"/>
          </a:solidFill>
          <a:latin typeface="Arial Narrow" pitchFamily="34" charset="0"/>
        </a:defRPr>
      </a:lvl8pPr>
      <a:lvl9pPr marL="1828800" algn="ctr" rtl="0" fontAlgn="base">
        <a:spcBef>
          <a:spcPct val="0"/>
        </a:spcBef>
        <a:spcAft>
          <a:spcPct val="0"/>
        </a:spcAft>
        <a:defRPr sz="32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rgbClr val="993300"/>
        </a:buClr>
        <a:buFont typeface="Marlett" pitchFamily="2" charset="2"/>
        <a:buChar char="4"/>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87D86"/>
        </a:buClr>
        <a:buFont typeface="Marlett" pitchFamily="2" charset="2"/>
        <a:buChar char="h"/>
        <a:defRPr sz="2400">
          <a:solidFill>
            <a:schemeClr val="tx1"/>
          </a:solidFill>
          <a:latin typeface="+mn-lt"/>
        </a:defRPr>
      </a:lvl2pPr>
      <a:lvl3pPr marL="1143000" indent="-228600" algn="l" rtl="0" eaLnBrk="0" fontAlgn="base" hangingPunct="0">
        <a:spcBef>
          <a:spcPct val="20000"/>
        </a:spcBef>
        <a:spcAft>
          <a:spcPct val="0"/>
        </a:spcAft>
        <a:buClr>
          <a:srgbClr val="993300"/>
        </a:buClr>
        <a:buFont typeface="Marlett" pitchFamily="2" charset="2"/>
        <a:buChar char="4"/>
        <a:defRPr sz="2200">
          <a:solidFill>
            <a:schemeClr val="tx1"/>
          </a:solidFill>
          <a:latin typeface="+mn-lt"/>
        </a:defRPr>
      </a:lvl3pPr>
      <a:lvl4pPr marL="1600200" indent="-228600" algn="l" rtl="0" eaLnBrk="0" fontAlgn="base" hangingPunct="0">
        <a:spcBef>
          <a:spcPct val="20000"/>
        </a:spcBef>
        <a:spcAft>
          <a:spcPct val="0"/>
        </a:spcAft>
        <a:buClr>
          <a:srgbClr val="387D86"/>
        </a:buClr>
        <a:buFont typeface="Marlett" pitchFamily="2" charset="2"/>
        <a:buChar char="h"/>
        <a:defRPr sz="2000">
          <a:solidFill>
            <a:schemeClr val="tx1"/>
          </a:solidFill>
          <a:latin typeface="+mn-lt"/>
        </a:defRPr>
      </a:lvl4pPr>
      <a:lvl5pPr marL="2057400" indent="-228600" algn="l" rtl="0" eaLnBrk="0" fontAlgn="base" hangingPunct="0">
        <a:spcBef>
          <a:spcPct val="20000"/>
        </a:spcBef>
        <a:spcAft>
          <a:spcPct val="0"/>
        </a:spcAft>
        <a:buClr>
          <a:srgbClr val="993300"/>
        </a:buClr>
        <a:buFont typeface="Marlett" pitchFamily="2" charset="2"/>
        <a:buChar char="4"/>
        <a:defRPr>
          <a:solidFill>
            <a:schemeClr val="tx1"/>
          </a:solidFill>
          <a:latin typeface="+mn-lt"/>
        </a:defRPr>
      </a:lvl5pPr>
      <a:lvl6pPr marL="2514600" indent="-228600" algn="l" rtl="0" fontAlgn="base">
        <a:spcBef>
          <a:spcPct val="20000"/>
        </a:spcBef>
        <a:spcAft>
          <a:spcPct val="0"/>
        </a:spcAft>
        <a:buClr>
          <a:srgbClr val="993300"/>
        </a:buClr>
        <a:buFont typeface="Marlett" pitchFamily="2" charset="2"/>
        <a:buChar char="4"/>
        <a:defRPr>
          <a:solidFill>
            <a:schemeClr val="tx1"/>
          </a:solidFill>
          <a:latin typeface="+mn-lt"/>
        </a:defRPr>
      </a:lvl6pPr>
      <a:lvl7pPr marL="2971800" indent="-228600" algn="l" rtl="0" fontAlgn="base">
        <a:spcBef>
          <a:spcPct val="20000"/>
        </a:spcBef>
        <a:spcAft>
          <a:spcPct val="0"/>
        </a:spcAft>
        <a:buClr>
          <a:srgbClr val="993300"/>
        </a:buClr>
        <a:buFont typeface="Marlett" pitchFamily="2" charset="2"/>
        <a:buChar char="4"/>
        <a:defRPr>
          <a:solidFill>
            <a:schemeClr val="tx1"/>
          </a:solidFill>
          <a:latin typeface="+mn-lt"/>
        </a:defRPr>
      </a:lvl7pPr>
      <a:lvl8pPr marL="3429000" indent="-228600" algn="l" rtl="0" fontAlgn="base">
        <a:spcBef>
          <a:spcPct val="20000"/>
        </a:spcBef>
        <a:spcAft>
          <a:spcPct val="0"/>
        </a:spcAft>
        <a:buClr>
          <a:srgbClr val="993300"/>
        </a:buClr>
        <a:buFont typeface="Marlett" pitchFamily="2" charset="2"/>
        <a:buChar char="4"/>
        <a:defRPr>
          <a:solidFill>
            <a:schemeClr val="tx1"/>
          </a:solidFill>
          <a:latin typeface="+mn-lt"/>
        </a:defRPr>
      </a:lvl8pPr>
      <a:lvl9pPr marL="3886200" indent="-228600" algn="l" rtl="0" fontAlgn="base">
        <a:spcBef>
          <a:spcPct val="20000"/>
        </a:spcBef>
        <a:spcAft>
          <a:spcPct val="0"/>
        </a:spcAft>
        <a:buClr>
          <a:srgbClr val="993300"/>
        </a:buClr>
        <a:buFont typeface="Marlett" pitchFamily="2" charset="2"/>
        <a:buChar char="4"/>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1B9B9CA9-B22A-4EF7-AD06-A671E2CC3F98}"/>
              </a:ext>
            </a:extLst>
          </p:cNvPr>
          <p:cNvSpPr>
            <a:spLocks noGrp="1" noChangeArrowheads="1"/>
          </p:cNvSpPr>
          <p:nvPr>
            <p:ph type="body" idx="1"/>
          </p:nvPr>
        </p:nvSpPr>
        <p:spPr bwMode="auto">
          <a:xfrm>
            <a:off x="609600" y="18288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47" name="Rectangle 3">
            <a:extLst>
              <a:ext uri="{FF2B5EF4-FFF2-40B4-BE49-F238E27FC236}">
                <a16:creationId xmlns:a16="http://schemas.microsoft.com/office/drawing/2014/main" xmlns="" id="{9590ACB6-8359-40E4-A0E5-60177154218A}"/>
              </a:ext>
            </a:extLst>
          </p:cNvPr>
          <p:cNvSpPr>
            <a:spLocks noGrp="1" noChangeArrowheads="1"/>
          </p:cNvSpPr>
          <p:nvPr>
            <p:ph type="title"/>
          </p:nvPr>
        </p:nvSpPr>
        <p:spPr bwMode="auto">
          <a:xfrm>
            <a:off x="376238" y="92075"/>
            <a:ext cx="7588250"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Master title</a:t>
            </a:r>
          </a:p>
        </p:txBody>
      </p:sp>
      <p:sp>
        <p:nvSpPr>
          <p:cNvPr id="1028" name="Line 4">
            <a:extLst>
              <a:ext uri="{FF2B5EF4-FFF2-40B4-BE49-F238E27FC236}">
                <a16:creationId xmlns:a16="http://schemas.microsoft.com/office/drawing/2014/main" xmlns="" id="{E6E710E0-9D1E-46A5-890B-DDEF1D122A8F}"/>
              </a:ext>
            </a:extLst>
          </p:cNvPr>
          <p:cNvSpPr>
            <a:spLocks noChangeShapeType="1"/>
          </p:cNvSpPr>
          <p:nvPr/>
        </p:nvSpPr>
        <p:spPr bwMode="auto">
          <a:xfrm flipV="1">
            <a:off x="454025" y="1168400"/>
            <a:ext cx="8029575" cy="3175"/>
          </a:xfrm>
          <a:prstGeom prst="line">
            <a:avLst/>
          </a:prstGeom>
          <a:noFill/>
          <a:ln w="57150">
            <a:solidFill>
              <a:srgbClr val="000099"/>
            </a:solidFill>
            <a:round/>
            <a:headEnd/>
            <a:tailEnd/>
          </a:ln>
        </p:spPr>
        <p:txBody>
          <a:bodyPr wrap="none" anchor="ctr"/>
          <a:lstStyle/>
          <a:p>
            <a:pPr>
              <a:defRPr/>
            </a:pPr>
            <a:endParaRPr lang="en-US">
              <a:latin typeface="Arial" charset="0"/>
              <a:cs typeface="Arial" charset="0"/>
            </a:endParaRPr>
          </a:p>
        </p:txBody>
      </p:sp>
      <p:sp>
        <p:nvSpPr>
          <p:cNvPr id="1029" name="Line 5">
            <a:extLst>
              <a:ext uri="{FF2B5EF4-FFF2-40B4-BE49-F238E27FC236}">
                <a16:creationId xmlns:a16="http://schemas.microsoft.com/office/drawing/2014/main" xmlns="" id="{27D7CED8-8CB5-439E-8795-7BC794E39D44}"/>
              </a:ext>
            </a:extLst>
          </p:cNvPr>
          <p:cNvSpPr>
            <a:spLocks noChangeShapeType="1"/>
          </p:cNvSpPr>
          <p:nvPr/>
        </p:nvSpPr>
        <p:spPr bwMode="auto">
          <a:xfrm>
            <a:off x="436563" y="1270000"/>
            <a:ext cx="7829550" cy="1588"/>
          </a:xfrm>
          <a:prstGeom prst="line">
            <a:avLst/>
          </a:prstGeom>
          <a:noFill/>
          <a:ln w="25400">
            <a:solidFill>
              <a:srgbClr val="008000"/>
            </a:solidFill>
            <a:round/>
            <a:headEnd/>
            <a:tailEnd/>
          </a:ln>
        </p:spPr>
        <p:txBody>
          <a:bodyPr wrap="none" anchor="ctr"/>
          <a:lstStyle/>
          <a:p>
            <a:pPr>
              <a:defRPr/>
            </a:pPr>
            <a:endParaRPr lang="en-US">
              <a:latin typeface="Arial" charset="0"/>
              <a:cs typeface="Arial" charset="0"/>
            </a:endParaRPr>
          </a:p>
        </p:txBody>
      </p:sp>
      <p:sp>
        <p:nvSpPr>
          <p:cNvPr id="109574" name="Rectangle 6">
            <a:extLst>
              <a:ext uri="{FF2B5EF4-FFF2-40B4-BE49-F238E27FC236}">
                <a16:creationId xmlns:a16="http://schemas.microsoft.com/office/drawing/2014/main" xmlns="" id="{4174C9CB-B5DE-40C1-8B59-18B256750CF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cs typeface="+mn-cs"/>
              </a:defRPr>
            </a:lvl1pPr>
          </a:lstStyle>
          <a:p>
            <a:pPr>
              <a:defRPr/>
            </a:pPr>
            <a:endParaRPr lang="en-US"/>
          </a:p>
        </p:txBody>
      </p:sp>
      <p:sp>
        <p:nvSpPr>
          <p:cNvPr id="1031" name="Rectangle 8">
            <a:extLst>
              <a:ext uri="{FF2B5EF4-FFF2-40B4-BE49-F238E27FC236}">
                <a16:creationId xmlns:a16="http://schemas.microsoft.com/office/drawing/2014/main" xmlns="" id="{51336B75-86E2-4C62-A15F-54857CE3B5C2}"/>
              </a:ext>
            </a:extLst>
          </p:cNvPr>
          <p:cNvSpPr>
            <a:spLocks noChangeArrowheads="1"/>
          </p:cNvSpPr>
          <p:nvPr/>
        </p:nvSpPr>
        <p:spPr bwMode="auto">
          <a:xfrm>
            <a:off x="4262438" y="3119438"/>
            <a:ext cx="9144000" cy="0"/>
          </a:xfrm>
          <a:prstGeom prst="rect">
            <a:avLst/>
          </a:prstGeom>
          <a:noFill/>
          <a:ln w="9525">
            <a:noFill/>
            <a:miter lim="800000"/>
            <a:headEnd/>
            <a:tailEnd/>
          </a:ln>
        </p:spPr>
        <p:txBody>
          <a:bodyPr>
            <a:spAutoFit/>
          </a:bodyPr>
          <a:lstStyle/>
          <a:p>
            <a:pPr eaLnBrk="0" hangingPunct="0">
              <a:defRPr/>
            </a:pPr>
            <a:endParaRPr lang="en-US">
              <a:latin typeface="Arial" charset="0"/>
              <a:cs typeface="Arial" charset="0"/>
            </a:endParaRPr>
          </a:p>
        </p:txBody>
      </p:sp>
      <p:pic>
        <p:nvPicPr>
          <p:cNvPr id="6152" name="Picture 9" descr="ITRClogoCOLOR03">
            <a:extLst>
              <a:ext uri="{FF2B5EF4-FFF2-40B4-BE49-F238E27FC236}">
                <a16:creationId xmlns:a16="http://schemas.microsoft.com/office/drawing/2014/main" xmlns="" id="{FF10B9A5-354B-4096-9272-E091AA4667C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942263" y="0"/>
            <a:ext cx="1201737"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10">
            <a:extLst>
              <a:ext uri="{FF2B5EF4-FFF2-40B4-BE49-F238E27FC236}">
                <a16:creationId xmlns:a16="http://schemas.microsoft.com/office/drawing/2014/main" xmlns="" id="{575CD9E6-CF1F-4C96-9D46-3C5823628A93}"/>
              </a:ext>
            </a:extLst>
          </p:cNvPr>
          <p:cNvSpPr>
            <a:spLocks noChangeArrowheads="1"/>
          </p:cNvSpPr>
          <p:nvPr/>
        </p:nvSpPr>
        <p:spPr bwMode="auto">
          <a:xfrm>
            <a:off x="4114800" y="2971800"/>
            <a:ext cx="9144000" cy="0"/>
          </a:xfrm>
          <a:prstGeom prst="rect">
            <a:avLst/>
          </a:prstGeom>
          <a:noFill/>
          <a:ln w="9525">
            <a:noFill/>
            <a:miter lim="800000"/>
            <a:headEnd/>
            <a:tailEnd/>
          </a:ln>
        </p:spPr>
        <p:txBody>
          <a:bodyPr>
            <a:spAutoFit/>
          </a:bodyPr>
          <a:lstStyle/>
          <a:p>
            <a:pPr eaLnBrk="0" hangingPunct="0">
              <a:defRPr/>
            </a:pPr>
            <a:endParaRPr lang="en-US">
              <a:latin typeface="Arial" charset="0"/>
              <a:cs typeface="Arial" charset="0"/>
            </a:endParaRPr>
          </a:p>
        </p:txBody>
      </p:sp>
      <p:sp>
        <p:nvSpPr>
          <p:cNvPr id="1034" name="Rectangle 11">
            <a:extLst>
              <a:ext uri="{FF2B5EF4-FFF2-40B4-BE49-F238E27FC236}">
                <a16:creationId xmlns:a16="http://schemas.microsoft.com/office/drawing/2014/main" xmlns="" id="{BB8F03DB-EA64-49BC-B4B3-E5500F0C9F25}"/>
              </a:ext>
            </a:extLst>
          </p:cNvPr>
          <p:cNvSpPr>
            <a:spLocks noChangeArrowheads="1"/>
          </p:cNvSpPr>
          <p:nvPr/>
        </p:nvSpPr>
        <p:spPr bwMode="auto">
          <a:xfrm>
            <a:off x="-25400" y="0"/>
            <a:ext cx="493713" cy="396875"/>
          </a:xfrm>
          <a:prstGeom prst="rect">
            <a:avLst/>
          </a:prstGeom>
          <a:noFill/>
          <a:ln w="9525">
            <a:noFill/>
            <a:miter lim="800000"/>
            <a:headEnd/>
            <a:tailEnd/>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A502D18-434B-4CC5-9337-3E6221E71A9B}" type="slidenum">
              <a:rPr lang="en-US" altLang="en-US" sz="2000"/>
              <a:pPr eaLnBrk="1" hangingPunct="1"/>
              <a:t>‹#›</a:t>
            </a:fld>
            <a:endParaRPr lang="en-US" altLang="en-US" sz="2000"/>
          </a:p>
        </p:txBody>
      </p:sp>
      <p:sp>
        <p:nvSpPr>
          <p:cNvPr id="1035" name="Rectangle 12">
            <a:extLst>
              <a:ext uri="{FF2B5EF4-FFF2-40B4-BE49-F238E27FC236}">
                <a16:creationId xmlns:a16="http://schemas.microsoft.com/office/drawing/2014/main" xmlns="" id="{FE7C608A-97FE-4F75-BEF9-B6E4C62000CF}"/>
              </a:ext>
            </a:extLst>
          </p:cNvPr>
          <p:cNvSpPr>
            <a:spLocks noChangeArrowheads="1"/>
          </p:cNvSpPr>
          <p:nvPr/>
        </p:nvSpPr>
        <p:spPr bwMode="auto">
          <a:xfrm>
            <a:off x="4205288" y="3057525"/>
            <a:ext cx="9144000" cy="0"/>
          </a:xfrm>
          <a:prstGeom prst="rect">
            <a:avLst/>
          </a:prstGeom>
          <a:noFill/>
          <a:ln w="9525">
            <a:noFill/>
            <a:miter lim="800000"/>
            <a:headEnd/>
            <a:tailEnd/>
          </a:ln>
        </p:spPr>
        <p:txBody>
          <a:bodyPr>
            <a:spAutoFit/>
          </a:bodyPr>
          <a:lstStyle/>
          <a:p>
            <a:pPr eaLnBrk="0" hangingPunct="0">
              <a:defRPr/>
            </a:pPr>
            <a:endParaRPr lang="en-US">
              <a:latin typeface="Arial" charset="0"/>
              <a:cs typeface="Arial" charset="0"/>
            </a:endParaRPr>
          </a:p>
        </p:txBody>
      </p:sp>
      <p:sp>
        <p:nvSpPr>
          <p:cNvPr id="1036" name="Text Box 14">
            <a:extLst>
              <a:ext uri="{FF2B5EF4-FFF2-40B4-BE49-F238E27FC236}">
                <a16:creationId xmlns:a16="http://schemas.microsoft.com/office/drawing/2014/main" xmlns="" id="{04D642FE-7A9F-4CBA-A291-4F3E3DCFA557}"/>
              </a:ext>
            </a:extLst>
          </p:cNvPr>
          <p:cNvSpPr txBox="1">
            <a:spLocks noChangeArrowheads="1"/>
          </p:cNvSpPr>
          <p:nvPr userDrawn="1"/>
        </p:nvSpPr>
        <p:spPr bwMode="auto">
          <a:xfrm>
            <a:off x="1584325" y="5861050"/>
            <a:ext cx="184150" cy="701675"/>
          </a:xfrm>
          <a:prstGeom prst="rect">
            <a:avLst/>
          </a:prstGeom>
          <a:noFill/>
          <a:ln>
            <a:noFill/>
          </a:ln>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defRPr/>
            </a:pPr>
            <a:endParaRPr lang="en-US" sz="4000" dirty="0">
              <a:cs typeface="+mn-cs"/>
            </a:endParaRPr>
          </a:p>
        </p:txBody>
      </p:sp>
      <p:sp>
        <p:nvSpPr>
          <p:cNvPr id="1037" name="Text Box 16">
            <a:extLst>
              <a:ext uri="{FF2B5EF4-FFF2-40B4-BE49-F238E27FC236}">
                <a16:creationId xmlns:a16="http://schemas.microsoft.com/office/drawing/2014/main" xmlns="" id="{CA5672DA-32C8-4058-8F21-9C1C98E62AA8}"/>
              </a:ext>
            </a:extLst>
          </p:cNvPr>
          <p:cNvSpPr txBox="1">
            <a:spLocks noChangeArrowheads="1"/>
          </p:cNvSpPr>
          <p:nvPr userDrawn="1"/>
        </p:nvSpPr>
        <p:spPr bwMode="auto">
          <a:xfrm>
            <a:off x="1203325" y="5864225"/>
            <a:ext cx="184150" cy="701675"/>
          </a:xfrm>
          <a:prstGeom prst="rect">
            <a:avLst/>
          </a:prstGeom>
          <a:noFill/>
          <a:ln>
            <a:noFill/>
          </a:ln>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hangingPunct="0">
              <a:defRPr/>
            </a:pPr>
            <a:endParaRPr lang="en-US" sz="4000" dirty="0">
              <a:latin typeface="Times New Roman" pitchFamily="18" charset="0"/>
              <a:cs typeface="+mn-cs"/>
            </a:endParaRPr>
          </a:p>
        </p:txBody>
      </p:sp>
      <p:sp>
        <p:nvSpPr>
          <p:cNvPr id="1038" name="Rectangle 19">
            <a:extLst>
              <a:ext uri="{FF2B5EF4-FFF2-40B4-BE49-F238E27FC236}">
                <a16:creationId xmlns:a16="http://schemas.microsoft.com/office/drawing/2014/main" xmlns="" id="{5EE4BA65-0339-4CB1-A39F-7A238B27C507}"/>
              </a:ext>
            </a:extLst>
          </p:cNvPr>
          <p:cNvSpPr>
            <a:spLocks noChangeArrowheads="1"/>
          </p:cNvSpPr>
          <p:nvPr userDrawn="1"/>
        </p:nvSpPr>
        <p:spPr bwMode="auto">
          <a:xfrm>
            <a:off x="0" y="0"/>
            <a:ext cx="9144000" cy="6858000"/>
          </a:xfrm>
          <a:prstGeom prst="rect">
            <a:avLst/>
          </a:prstGeom>
          <a:noFill/>
          <a:ln w="25400">
            <a:solidFill>
              <a:schemeClr val="tx1"/>
            </a:solidFill>
            <a:miter lim="800000"/>
            <a:headEnd/>
            <a:tailEnd/>
          </a:ln>
        </p:spPr>
        <p:txBody>
          <a:bodyPr wrap="none" anchor="ctr"/>
          <a:lstStyle/>
          <a:p>
            <a:pPr eaLnBrk="0" hangingPunct="0">
              <a:defRPr/>
            </a:pPr>
            <a:endParaRPr lang="en-US">
              <a:latin typeface="Arial" charset="0"/>
              <a:cs typeface="Arial" charset="0"/>
            </a:endParaRPr>
          </a:p>
        </p:txBody>
      </p:sp>
    </p:spTree>
    <p:extLst>
      <p:ext uri="{BB962C8B-B14F-4D97-AF65-F5344CB8AC3E}">
        <p14:creationId xmlns:p14="http://schemas.microsoft.com/office/powerpoint/2010/main" val="172872977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txStyles>
    <p:titleStyle>
      <a:lvl1pPr algn="l" rtl="0" eaLnBrk="0" fontAlgn="base" hangingPunct="0">
        <a:lnSpc>
          <a:spcPct val="85000"/>
        </a:lnSpc>
        <a:spcBef>
          <a:spcPct val="0"/>
        </a:spcBef>
        <a:spcAft>
          <a:spcPct val="0"/>
        </a:spcAft>
        <a:defRPr sz="3200" b="1">
          <a:solidFill>
            <a:srgbClr val="008000"/>
          </a:solidFill>
          <a:latin typeface="+mj-lt"/>
          <a:ea typeface="+mj-ea"/>
          <a:cs typeface="+mj-cs"/>
        </a:defRPr>
      </a:lvl1pPr>
      <a:lvl2pPr algn="l" rtl="0" eaLnBrk="0" fontAlgn="base" hangingPunct="0">
        <a:lnSpc>
          <a:spcPct val="85000"/>
        </a:lnSpc>
        <a:spcBef>
          <a:spcPct val="0"/>
        </a:spcBef>
        <a:spcAft>
          <a:spcPct val="0"/>
        </a:spcAft>
        <a:defRPr sz="3200" b="1">
          <a:solidFill>
            <a:srgbClr val="008000"/>
          </a:solidFill>
          <a:latin typeface="Arial" charset="0"/>
        </a:defRPr>
      </a:lvl2pPr>
      <a:lvl3pPr algn="l" rtl="0" eaLnBrk="0" fontAlgn="base" hangingPunct="0">
        <a:lnSpc>
          <a:spcPct val="85000"/>
        </a:lnSpc>
        <a:spcBef>
          <a:spcPct val="0"/>
        </a:spcBef>
        <a:spcAft>
          <a:spcPct val="0"/>
        </a:spcAft>
        <a:defRPr sz="3200" b="1">
          <a:solidFill>
            <a:srgbClr val="008000"/>
          </a:solidFill>
          <a:latin typeface="Arial" charset="0"/>
        </a:defRPr>
      </a:lvl3pPr>
      <a:lvl4pPr algn="l" rtl="0" eaLnBrk="0" fontAlgn="base" hangingPunct="0">
        <a:lnSpc>
          <a:spcPct val="85000"/>
        </a:lnSpc>
        <a:spcBef>
          <a:spcPct val="0"/>
        </a:spcBef>
        <a:spcAft>
          <a:spcPct val="0"/>
        </a:spcAft>
        <a:defRPr sz="3200" b="1">
          <a:solidFill>
            <a:srgbClr val="008000"/>
          </a:solidFill>
          <a:latin typeface="Arial" charset="0"/>
        </a:defRPr>
      </a:lvl4pPr>
      <a:lvl5pPr algn="l" rtl="0" eaLnBrk="0" fontAlgn="base" hangingPunct="0">
        <a:lnSpc>
          <a:spcPct val="85000"/>
        </a:lnSpc>
        <a:spcBef>
          <a:spcPct val="0"/>
        </a:spcBef>
        <a:spcAft>
          <a:spcPct val="0"/>
        </a:spcAft>
        <a:defRPr sz="3200" b="1">
          <a:solidFill>
            <a:srgbClr val="008000"/>
          </a:solidFill>
          <a:latin typeface="Arial" charset="0"/>
        </a:defRPr>
      </a:lvl5pPr>
      <a:lvl6pPr marL="457200" algn="l" rtl="0" eaLnBrk="0" fontAlgn="base" hangingPunct="0">
        <a:lnSpc>
          <a:spcPct val="85000"/>
        </a:lnSpc>
        <a:spcBef>
          <a:spcPct val="0"/>
        </a:spcBef>
        <a:spcAft>
          <a:spcPct val="0"/>
        </a:spcAft>
        <a:defRPr sz="3200" b="1">
          <a:solidFill>
            <a:srgbClr val="008000"/>
          </a:solidFill>
          <a:latin typeface="Arial" charset="0"/>
        </a:defRPr>
      </a:lvl6pPr>
      <a:lvl7pPr marL="914400" algn="l" rtl="0" eaLnBrk="0" fontAlgn="base" hangingPunct="0">
        <a:lnSpc>
          <a:spcPct val="85000"/>
        </a:lnSpc>
        <a:spcBef>
          <a:spcPct val="0"/>
        </a:spcBef>
        <a:spcAft>
          <a:spcPct val="0"/>
        </a:spcAft>
        <a:defRPr sz="3200" b="1">
          <a:solidFill>
            <a:srgbClr val="008000"/>
          </a:solidFill>
          <a:latin typeface="Arial" charset="0"/>
        </a:defRPr>
      </a:lvl7pPr>
      <a:lvl8pPr marL="1371600" algn="l" rtl="0" eaLnBrk="0" fontAlgn="base" hangingPunct="0">
        <a:lnSpc>
          <a:spcPct val="85000"/>
        </a:lnSpc>
        <a:spcBef>
          <a:spcPct val="0"/>
        </a:spcBef>
        <a:spcAft>
          <a:spcPct val="0"/>
        </a:spcAft>
        <a:defRPr sz="3200" b="1">
          <a:solidFill>
            <a:srgbClr val="008000"/>
          </a:solidFill>
          <a:latin typeface="Arial" charset="0"/>
        </a:defRPr>
      </a:lvl8pPr>
      <a:lvl9pPr marL="1828800" algn="l" rtl="0" eaLnBrk="0" fontAlgn="base" hangingPunct="0">
        <a:lnSpc>
          <a:spcPct val="85000"/>
        </a:lnSpc>
        <a:spcBef>
          <a:spcPct val="0"/>
        </a:spcBef>
        <a:spcAft>
          <a:spcPct val="0"/>
        </a:spcAft>
        <a:defRPr sz="3200" b="1">
          <a:solidFill>
            <a:srgbClr val="008000"/>
          </a:solidFill>
          <a:latin typeface="Arial" charset="0"/>
        </a:defRPr>
      </a:lvl9pPr>
    </p:titleStyle>
    <p:bodyStyle>
      <a:lvl1pPr marL="342900" indent="-342900" algn="l" rtl="0" eaLnBrk="0" fontAlgn="base" hangingPunct="0">
        <a:spcBef>
          <a:spcPct val="20000"/>
        </a:spcBef>
        <a:spcAft>
          <a:spcPct val="0"/>
        </a:spcAft>
        <a:buClr>
          <a:srgbClr val="008000"/>
        </a:buClr>
        <a:buSzPct val="75000"/>
        <a:buFont typeface="Wingdings 3" panose="05040102010807070707" pitchFamily="18" charset="2"/>
        <a:buChar char="u"/>
        <a:defRPr sz="2600">
          <a:solidFill>
            <a:srgbClr val="333399"/>
          </a:solidFill>
          <a:latin typeface="+mn-lt"/>
          <a:ea typeface="+mn-ea"/>
          <a:cs typeface="+mn-cs"/>
        </a:defRPr>
      </a:lvl1pPr>
      <a:lvl2pPr marL="742950" indent="-285750" algn="l" rtl="0" eaLnBrk="0" fontAlgn="base" hangingPunct="0">
        <a:spcBef>
          <a:spcPct val="20000"/>
        </a:spcBef>
        <a:spcAft>
          <a:spcPct val="0"/>
        </a:spcAft>
        <a:buClr>
          <a:srgbClr val="333399"/>
        </a:buClr>
        <a:buSzPct val="115000"/>
        <a:buChar char="•"/>
        <a:defRPr sz="2400">
          <a:solidFill>
            <a:srgbClr val="008000"/>
          </a:solidFill>
          <a:latin typeface="+mn-lt"/>
        </a:defRPr>
      </a:lvl2pPr>
      <a:lvl3pPr marL="1143000" indent="-228600" algn="l" rtl="0" eaLnBrk="0" fontAlgn="base" hangingPunct="0">
        <a:spcBef>
          <a:spcPct val="20000"/>
        </a:spcBef>
        <a:spcAft>
          <a:spcPct val="0"/>
        </a:spcAft>
        <a:buClr>
          <a:srgbClr val="333399"/>
        </a:buClr>
        <a:buSzPct val="90000"/>
        <a:buFont typeface="Wingdings" panose="05000000000000000000" pitchFamily="2" charset="2"/>
        <a:buChar char="§"/>
        <a:defRPr sz="22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xml"/><Relationship Id="rId5" Type="http://schemas.openxmlformats.org/officeDocument/2006/relationships/image" Target="../media/image41.jpe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65.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8.xml"/><Relationship Id="rId1" Type="http://schemas.openxmlformats.org/officeDocument/2006/relationships/slideLayout" Target="../slideLayouts/slideLayout33.xml"/><Relationship Id="rId5" Type="http://schemas.openxmlformats.org/officeDocument/2006/relationships/image" Target="../media/image87.jpeg"/><Relationship Id="rId4" Type="http://schemas.openxmlformats.org/officeDocument/2006/relationships/image" Target="../media/image80.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89.jpg"/></Relationships>
</file>

<file path=ppt/slides/_rels/slide5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7.jpe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2.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image" Target="../media/image18.wmf"/><Relationship Id="rId3" Type="http://schemas.openxmlformats.org/officeDocument/2006/relationships/notesSlide" Target="../notesSlides/notesSlide3.xml"/><Relationship Id="rId7" Type="http://schemas.openxmlformats.org/officeDocument/2006/relationships/oleObject" Target="../embeddings/oleObject2.bin"/><Relationship Id="rId12" Type="http://schemas.openxmlformats.org/officeDocument/2006/relationships/oleObject" Target="../embeddings/oleObject4.bin"/><Relationship Id="rId2" Type="http://schemas.openxmlformats.org/officeDocument/2006/relationships/slideLayout" Target="../slideLayouts/slideLayout7.xml"/><Relationship Id="rId16" Type="http://schemas.openxmlformats.org/officeDocument/2006/relationships/image" Target="../media/image22.png"/><Relationship Id="rId1" Type="http://schemas.openxmlformats.org/officeDocument/2006/relationships/vmlDrawing" Target="../drawings/vmlDrawing1.vml"/><Relationship Id="rId6" Type="http://schemas.openxmlformats.org/officeDocument/2006/relationships/image" Target="../media/image15.wmf"/><Relationship Id="rId11" Type="http://schemas.openxmlformats.org/officeDocument/2006/relationships/image" Target="../media/image17.wmf"/><Relationship Id="rId5" Type="http://schemas.openxmlformats.org/officeDocument/2006/relationships/oleObject" Target="../embeddings/oleObject1.bin"/><Relationship Id="rId15" Type="http://schemas.openxmlformats.org/officeDocument/2006/relationships/image" Target="../media/image19.wmf"/><Relationship Id="rId10" Type="http://schemas.openxmlformats.org/officeDocument/2006/relationships/oleObject" Target="../embeddings/oleObject3.bin"/><Relationship Id="rId4" Type="http://schemas.openxmlformats.org/officeDocument/2006/relationships/image" Target="../media/image20.jpeg"/><Relationship Id="rId9" Type="http://schemas.openxmlformats.org/officeDocument/2006/relationships/image" Target="../media/image21.wmf"/><Relationship Id="rId1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1</a:t>
            </a:fld>
            <a:endParaRPr lang="en-US"/>
          </a:p>
        </p:txBody>
      </p:sp>
      <p:sp>
        <p:nvSpPr>
          <p:cNvPr id="6" name="TextBox 5"/>
          <p:cNvSpPr txBox="1"/>
          <p:nvPr/>
        </p:nvSpPr>
        <p:spPr>
          <a:xfrm>
            <a:off x="609600" y="4627364"/>
            <a:ext cx="7848600" cy="2154436"/>
          </a:xfrm>
          <a:prstGeom prst="rect">
            <a:avLst/>
          </a:prstGeom>
          <a:noFill/>
        </p:spPr>
        <p:txBody>
          <a:bodyPr wrap="square" rtlCol="0">
            <a:spAutoFit/>
          </a:bodyPr>
          <a:lstStyle/>
          <a:p>
            <a:r>
              <a:rPr lang="en-US" sz="2000" b="1" i="1" dirty="0"/>
              <a:t>Let me tell you why you’re here. You’re here because you know something. What you know you can’t explain. But you felt it. You felt it your entire life. That there’s something wrong with the world.  You don’t know what it is, but it’s there. Like a splinter in your mind – driving you mad.</a:t>
            </a:r>
          </a:p>
          <a:p>
            <a:endParaRPr lang="en-US" sz="1400" b="1" i="1" dirty="0"/>
          </a:p>
          <a:p>
            <a:r>
              <a:rPr lang="en-US" sz="2000" b="1" dirty="0"/>
              <a:t>Morpheus (The Matrix</a:t>
            </a:r>
            <a:r>
              <a:rPr lang="en-US" sz="2000" b="1" i="1" dirty="0"/>
              <a:t> </a:t>
            </a:r>
            <a:r>
              <a:rPr lang="en-US" sz="2000" b="1" dirty="0"/>
              <a:t>)</a:t>
            </a:r>
          </a:p>
        </p:txBody>
      </p:sp>
      <p:grpSp>
        <p:nvGrpSpPr>
          <p:cNvPr id="2" name="Group 1"/>
          <p:cNvGrpSpPr/>
          <p:nvPr/>
        </p:nvGrpSpPr>
        <p:grpSpPr>
          <a:xfrm>
            <a:off x="581695" y="2499955"/>
            <a:ext cx="8105105" cy="2019033"/>
            <a:chOff x="581695" y="2499955"/>
            <a:chExt cx="8105105" cy="2019033"/>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b="2363"/>
            <a:stretch/>
          </p:blipFill>
          <p:spPr>
            <a:xfrm>
              <a:off x="6417154" y="2595808"/>
              <a:ext cx="2269646" cy="1823792"/>
            </a:xfrm>
            <a:prstGeom prst="rect">
              <a:avLst/>
            </a:prstGeom>
            <a:ln>
              <a:solidFill>
                <a:schemeClr val="tx1"/>
              </a:solidFill>
            </a:ln>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451" y="2592053"/>
              <a:ext cx="2288178" cy="1846445"/>
            </a:xfrm>
            <a:prstGeom prst="rect">
              <a:avLst/>
            </a:prstGeom>
            <a:ln>
              <a:solidFill>
                <a:schemeClr val="tx1"/>
              </a:solidFill>
            </a:ln>
          </p:spPr>
        </p:pic>
        <p:pic>
          <p:nvPicPr>
            <p:cNvPr id="2050" name="Picture 2"/>
            <p:cNvPicPr>
              <a:picLocks noChangeAspect="1" noChangeArrowheads="1"/>
            </p:cNvPicPr>
            <p:nvPr/>
          </p:nvPicPr>
          <p:blipFill rotWithShape="1">
            <a:blip r:embed="rId4"/>
            <a:srcRect l="8311" r="5263"/>
            <a:stretch/>
          </p:blipFill>
          <p:spPr bwMode="auto">
            <a:xfrm>
              <a:off x="581695" y="2499955"/>
              <a:ext cx="2999705" cy="2019033"/>
            </a:xfrm>
            <a:prstGeom prst="rect">
              <a:avLst/>
            </a:prstGeom>
            <a:noFill/>
            <a:ln w="9525">
              <a:solidFill>
                <a:schemeClr val="tx1"/>
              </a:solidFill>
              <a:miter lim="800000"/>
              <a:headEnd/>
              <a:tailEnd/>
            </a:ln>
            <a:effectLst/>
          </p:spPr>
        </p:pic>
      </p:grpSp>
      <p:sp>
        <p:nvSpPr>
          <p:cNvPr id="13" name="Title 1">
            <a:extLst>
              <a:ext uri="{FF2B5EF4-FFF2-40B4-BE49-F238E27FC236}">
                <a16:creationId xmlns:a16="http://schemas.microsoft.com/office/drawing/2014/main" xmlns="" id="{90C24B01-89DE-4A47-86C4-6BC77F4E63D2}"/>
              </a:ext>
            </a:extLst>
          </p:cNvPr>
          <p:cNvSpPr>
            <a:spLocks noGrp="1"/>
          </p:cNvSpPr>
          <p:nvPr>
            <p:ph type="title"/>
          </p:nvPr>
        </p:nvSpPr>
        <p:spPr>
          <a:xfrm>
            <a:off x="0" y="48161"/>
            <a:ext cx="9144000" cy="1323439"/>
          </a:xfrm>
        </p:spPr>
        <p:txBody>
          <a:bodyPr>
            <a:noAutofit/>
          </a:bodyPr>
          <a:lstStyle/>
          <a:p>
            <a:r>
              <a:rPr lang="en-US" sz="2800" b="1" cap="small" dirty="0">
                <a:latin typeface="Times New Roman" pitchFamily="18" charset="0"/>
                <a:cs typeface="Times New Roman" pitchFamily="18" charset="0"/>
              </a:rPr>
              <a:t>Risk-Based Investigation and Characterization of Contaminated Soil and Sediment  </a:t>
            </a:r>
          </a:p>
        </p:txBody>
      </p:sp>
      <p:sp>
        <p:nvSpPr>
          <p:cNvPr id="14" name="TextBox 13">
            <a:extLst>
              <a:ext uri="{FF2B5EF4-FFF2-40B4-BE49-F238E27FC236}">
                <a16:creationId xmlns:a16="http://schemas.microsoft.com/office/drawing/2014/main" xmlns="" id="{09802FB6-1D56-4B7F-ACB4-693B00FCD5E8}"/>
              </a:ext>
            </a:extLst>
          </p:cNvPr>
          <p:cNvSpPr txBox="1"/>
          <p:nvPr/>
        </p:nvSpPr>
        <p:spPr>
          <a:xfrm>
            <a:off x="203199" y="1238071"/>
            <a:ext cx="8737601" cy="1261884"/>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Roger Brewer, PhD, Senior Environmental Scientist</a:t>
            </a:r>
          </a:p>
          <a:p>
            <a:pPr algn="ctr"/>
            <a:r>
              <a:rPr lang="en-US" sz="2000" b="1" dirty="0">
                <a:latin typeface="Times New Roman" pitchFamily="18" charset="0"/>
                <a:cs typeface="Times New Roman" pitchFamily="18" charset="0"/>
              </a:rPr>
              <a:t>Hawai´i Department of Health, Honolulu, Hawai´i, USA </a:t>
            </a:r>
            <a:r>
              <a:rPr lang="en-US" b="1" dirty="0">
                <a:latin typeface="Times New Roman" pitchFamily="18" charset="0"/>
                <a:cs typeface="Times New Roman" pitchFamily="18" charset="0"/>
              </a:rPr>
              <a:t>(roger.brewer@doh.hawaii.gov)</a:t>
            </a:r>
          </a:p>
          <a:p>
            <a:pPr algn="ctr"/>
            <a:r>
              <a:rPr lang="en-US" b="1" dirty="0">
                <a:latin typeface="Times New Roman" pitchFamily="18" charset="0"/>
                <a:cs typeface="Times New Roman" pitchFamily="18" charset="0"/>
              </a:rPr>
              <a:t>February 20, 2019</a:t>
            </a:r>
          </a:p>
        </p:txBody>
      </p:sp>
    </p:spTree>
    <p:extLst>
      <p:ext uri="{BB962C8B-B14F-4D97-AF65-F5344CB8AC3E}">
        <p14:creationId xmlns:p14="http://schemas.microsoft.com/office/powerpoint/2010/main" val="30304564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574675" y="3928408"/>
            <a:ext cx="8035925" cy="2308324"/>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tabLst>
                <a:tab pos="465138" algn="l"/>
              </a:tabLst>
              <a:defRPr/>
            </a:pPr>
            <a:r>
              <a:rPr lang="en-US" sz="2400" b="1" dirty="0">
                <a:solidFill>
                  <a:srgbClr val="FF0000"/>
                </a:solidFill>
                <a:latin typeface="Times New Roman" pitchFamily="18" charset="0"/>
                <a:cs typeface="Times New Roman" pitchFamily="18" charset="0"/>
              </a:rPr>
              <a:t>RBSL = Allowable, average contaminant concentration for targeted area &amp; volume of soil;</a:t>
            </a:r>
          </a:p>
          <a:p>
            <a:pPr marL="342900" indent="-342900">
              <a:buFont typeface="Arial" panose="020B0604020202020204" pitchFamily="34" charset="0"/>
              <a:buChar char="•"/>
              <a:tabLst>
                <a:tab pos="465138" algn="l"/>
              </a:tabLst>
              <a:defRPr/>
            </a:pPr>
            <a:r>
              <a:rPr lang="en-US" sz="2400" b="1" dirty="0">
                <a:latin typeface="Times New Roman" pitchFamily="18" charset="0"/>
                <a:cs typeface="Times New Roman" pitchFamily="18" charset="0"/>
              </a:rPr>
              <a:t>Key part of 1990s </a:t>
            </a:r>
            <a:r>
              <a:rPr lang="en-US" sz="2400" b="1" i="1" dirty="0">
                <a:latin typeface="Times New Roman" pitchFamily="18" charset="0"/>
                <a:cs typeface="Times New Roman" pitchFamily="18" charset="0"/>
              </a:rPr>
              <a:t>Risk-Based Corrective Action </a:t>
            </a:r>
            <a:r>
              <a:rPr lang="en-US" sz="2400" b="1" dirty="0">
                <a:latin typeface="Times New Roman" pitchFamily="18" charset="0"/>
                <a:cs typeface="Times New Roman" pitchFamily="18" charset="0"/>
              </a:rPr>
              <a:t>(RBCA);</a:t>
            </a:r>
          </a:p>
          <a:p>
            <a:pPr marL="342900" indent="-342900">
              <a:buFont typeface="Arial" panose="020B0604020202020204" pitchFamily="34" charset="0"/>
              <a:buChar char="•"/>
              <a:tabLst>
                <a:tab pos="465138" algn="l"/>
              </a:tabLst>
              <a:defRPr/>
            </a:pPr>
            <a:r>
              <a:rPr lang="en-US" sz="2400" b="1" i="1" dirty="0">
                <a:latin typeface="Times New Roman" pitchFamily="18" charset="0"/>
                <a:cs typeface="Times New Roman" pitchFamily="18" charset="0"/>
              </a:rPr>
              <a:t>Significantly expedites </a:t>
            </a:r>
            <a:r>
              <a:rPr lang="en-US" sz="2400" b="1" dirty="0">
                <a:latin typeface="Times New Roman" pitchFamily="18" charset="0"/>
                <a:cs typeface="Times New Roman" pitchFamily="18" charset="0"/>
              </a:rPr>
              <a:t>risk assessment process;</a:t>
            </a:r>
          </a:p>
          <a:p>
            <a:pPr marL="342900" indent="-342900">
              <a:buFont typeface="Arial" panose="020B0604020202020204" pitchFamily="34" charset="0"/>
              <a:buChar char="•"/>
              <a:tabLst>
                <a:tab pos="465138" algn="l"/>
              </a:tabLst>
              <a:defRPr/>
            </a:pPr>
            <a:r>
              <a:rPr lang="en-US" sz="2400" b="1" dirty="0">
                <a:latin typeface="Times New Roman" pitchFamily="18" charset="0"/>
                <a:cs typeface="Times New Roman" pitchFamily="18" charset="0"/>
              </a:rPr>
              <a:t>Problem: Lack of guidance for equivalent, “</a:t>
            </a:r>
            <a:r>
              <a:rPr lang="en-US" sz="2400" b="1" i="1" dirty="0">
                <a:latin typeface="Times New Roman" pitchFamily="18" charset="0"/>
                <a:cs typeface="Times New Roman" pitchFamily="18" charset="0"/>
              </a:rPr>
              <a:t>Risk-Based Site Characterization</a:t>
            </a:r>
            <a:r>
              <a:rPr lang="en-US" sz="2400" b="1" dirty="0">
                <a:latin typeface="Times New Roman" pitchFamily="18" charset="0"/>
                <a:cs typeface="Times New Roman" pitchFamily="18" charset="0"/>
              </a:rPr>
              <a:t>.”</a:t>
            </a:r>
          </a:p>
        </p:txBody>
      </p:sp>
      <p:sp>
        <p:nvSpPr>
          <p:cNvPr id="6" name="Rectangle 2"/>
          <p:cNvSpPr txBox="1">
            <a:spLocks noChangeArrowheads="1"/>
          </p:cNvSpPr>
          <p:nvPr/>
        </p:nvSpPr>
        <p:spPr>
          <a:xfrm>
            <a:off x="381000" y="196248"/>
            <a:ext cx="8347075" cy="946752"/>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Calculation of Risk-Based Screening Levels</a:t>
            </a:r>
          </a:p>
          <a:p>
            <a:pPr lvl="0" algn="ctr">
              <a:spcBef>
                <a:spcPct val="0"/>
              </a:spcBef>
              <a:defRPr/>
            </a:pPr>
            <a:r>
              <a:rPr lang="en-US" sz="2400" b="1" dirty="0">
                <a:latin typeface="Times New Roman" pitchFamily="18" charset="0"/>
              </a:rPr>
              <a:t>(similar for air, water, soil, food, etc.)</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2" name="Slide Number Placeholder 1"/>
          <p:cNvSpPr>
            <a:spLocks noGrp="1"/>
          </p:cNvSpPr>
          <p:nvPr>
            <p:ph type="sldNum" sz="quarter" idx="12"/>
          </p:nvPr>
        </p:nvSpPr>
        <p:spPr>
          <a:xfrm>
            <a:off x="7010400" y="6446460"/>
            <a:ext cx="2133600" cy="365125"/>
          </a:xfrm>
        </p:spPr>
        <p:txBody>
          <a:bodyPr vert="horz" lIns="91435" tIns="45718" rIns="91435" bIns="45718" rtlCol="0" anchor="ctr"/>
          <a:lstStyle/>
          <a:p>
            <a:fld id="{27EB08C4-B206-4098-98C3-6DC2CE1146B4}" type="slidenum">
              <a:rPr lang="en-US"/>
              <a:pPr/>
              <a:t>10</a:t>
            </a:fld>
            <a:endParaRPr lang="en-US" dirty="0"/>
          </a:p>
        </p:txBody>
      </p:sp>
      <p:grpSp>
        <p:nvGrpSpPr>
          <p:cNvPr id="3" name="Group 2"/>
          <p:cNvGrpSpPr/>
          <p:nvPr/>
        </p:nvGrpSpPr>
        <p:grpSpPr>
          <a:xfrm>
            <a:off x="222041" y="1500921"/>
            <a:ext cx="7152812" cy="1627329"/>
            <a:chOff x="222041" y="1500921"/>
            <a:chExt cx="7152812" cy="1627329"/>
          </a:xfrm>
        </p:grpSpPr>
        <p:grpSp>
          <p:nvGrpSpPr>
            <p:cNvPr id="14" name="Group 13">
              <a:extLst>
                <a:ext uri="{FF2B5EF4-FFF2-40B4-BE49-F238E27FC236}">
                  <a16:creationId xmlns:a16="http://schemas.microsoft.com/office/drawing/2014/main" xmlns="" id="{43F05F27-EE60-4418-969C-94F66B7A8631}"/>
                </a:ext>
              </a:extLst>
            </p:cNvPr>
            <p:cNvGrpSpPr/>
            <p:nvPr/>
          </p:nvGrpSpPr>
          <p:grpSpPr>
            <a:xfrm>
              <a:off x="1752600" y="1905000"/>
              <a:ext cx="5622253" cy="1223250"/>
              <a:chOff x="778644" y="2357162"/>
              <a:chExt cx="5622253" cy="1223250"/>
            </a:xfrm>
          </p:grpSpPr>
          <p:sp>
            <p:nvSpPr>
              <p:cNvPr id="15" name="Rectangle 5">
                <a:extLst>
                  <a:ext uri="{FF2B5EF4-FFF2-40B4-BE49-F238E27FC236}">
                    <a16:creationId xmlns:a16="http://schemas.microsoft.com/office/drawing/2014/main" xmlns="" id="{C7796187-B8FE-45C8-A2CA-AA374258897E}"/>
                  </a:ext>
                </a:extLst>
              </p:cNvPr>
              <p:cNvSpPr>
                <a:spLocks noChangeArrowheads="1"/>
              </p:cNvSpPr>
              <p:nvPr/>
            </p:nvSpPr>
            <p:spPr bwMode="auto">
              <a:xfrm>
                <a:off x="3046814" y="2622149"/>
                <a:ext cx="35747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a:t>
                </a:r>
              </a:p>
            </p:txBody>
          </p:sp>
          <p:sp>
            <p:nvSpPr>
              <p:cNvPr id="16" name="Rectangle 2">
                <a:extLst>
                  <a:ext uri="{FF2B5EF4-FFF2-40B4-BE49-F238E27FC236}">
                    <a16:creationId xmlns:a16="http://schemas.microsoft.com/office/drawing/2014/main" xmlns="" id="{2A944741-7E96-4401-BC5A-0FE55DA8DB72}"/>
                  </a:ext>
                </a:extLst>
              </p:cNvPr>
              <p:cNvSpPr>
                <a:spLocks noChangeArrowheads="1"/>
              </p:cNvSpPr>
              <p:nvPr/>
            </p:nvSpPr>
            <p:spPr bwMode="auto">
              <a:xfrm>
                <a:off x="778644" y="2483643"/>
                <a:ext cx="2269084"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Risk-Based</a:t>
                </a:r>
              </a:p>
              <a:p>
                <a:pPr algn="ctr"/>
                <a:r>
                  <a:rPr lang="en-US" altLang="en-US" sz="2400" b="1" dirty="0">
                    <a:solidFill>
                      <a:srgbClr val="FF0000"/>
                    </a:solidFill>
                    <a:latin typeface="Times New Roman" panose="02020603050405020304" pitchFamily="18" charset="0"/>
                    <a:cs typeface="Times New Roman" panose="02020603050405020304" pitchFamily="18" charset="0"/>
                  </a:rPr>
                  <a:t>Screening Level</a:t>
                </a:r>
              </a:p>
            </p:txBody>
          </p:sp>
          <p:grpSp>
            <p:nvGrpSpPr>
              <p:cNvPr id="17" name="Group 16">
                <a:extLst>
                  <a:ext uri="{FF2B5EF4-FFF2-40B4-BE49-F238E27FC236}">
                    <a16:creationId xmlns:a16="http://schemas.microsoft.com/office/drawing/2014/main" xmlns="" id="{3F9ED816-AD4E-47EF-A545-3CF11F328264}"/>
                  </a:ext>
                </a:extLst>
              </p:cNvPr>
              <p:cNvGrpSpPr/>
              <p:nvPr/>
            </p:nvGrpSpPr>
            <p:grpSpPr>
              <a:xfrm>
                <a:off x="3459753" y="2357162"/>
                <a:ext cx="2941144" cy="1223250"/>
                <a:chOff x="4624967" y="2257726"/>
                <a:chExt cx="2941144" cy="1223250"/>
              </a:xfrm>
            </p:grpSpPr>
            <p:sp>
              <p:nvSpPr>
                <p:cNvPr id="18" name="Rectangle 6">
                  <a:extLst>
                    <a:ext uri="{FF2B5EF4-FFF2-40B4-BE49-F238E27FC236}">
                      <a16:creationId xmlns:a16="http://schemas.microsoft.com/office/drawing/2014/main" xmlns="" id="{114660F6-BBA2-41F5-8F13-D776B5BBDAD5}"/>
                    </a:ext>
                  </a:extLst>
                </p:cNvPr>
                <p:cNvSpPr>
                  <a:spLocks noChangeArrowheads="1"/>
                </p:cNvSpPr>
                <p:nvPr/>
              </p:nvSpPr>
              <p:spPr bwMode="auto">
                <a:xfrm>
                  <a:off x="4924502" y="2257726"/>
                  <a:ext cx="231153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Acceptable Risk</a:t>
                  </a:r>
                </a:p>
              </p:txBody>
            </p:sp>
            <p:sp>
              <p:nvSpPr>
                <p:cNvPr id="19" name="Rectangle 4">
                  <a:extLst>
                    <a:ext uri="{FF2B5EF4-FFF2-40B4-BE49-F238E27FC236}">
                      <a16:creationId xmlns:a16="http://schemas.microsoft.com/office/drawing/2014/main" xmlns="" id="{118A98E3-EC19-434D-A1B6-09D7150AE842}"/>
                    </a:ext>
                  </a:extLst>
                </p:cNvPr>
                <p:cNvSpPr>
                  <a:spLocks noChangeArrowheads="1"/>
                </p:cNvSpPr>
                <p:nvPr/>
              </p:nvSpPr>
              <p:spPr bwMode="auto">
                <a:xfrm>
                  <a:off x="4624967" y="2652544"/>
                  <a:ext cx="142590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Exposure</a:t>
                  </a:r>
                </a:p>
                <a:p>
                  <a:pPr algn="ctr"/>
                  <a:r>
                    <a:rPr lang="en-US" altLang="en-US" sz="2400" b="1" dirty="0">
                      <a:latin typeface="Times New Roman" panose="02020603050405020304" pitchFamily="18" charset="0"/>
                      <a:cs typeface="Times New Roman" panose="02020603050405020304" pitchFamily="18" charset="0"/>
                    </a:rPr>
                    <a:t>Factors</a:t>
                  </a:r>
                </a:p>
              </p:txBody>
            </p:sp>
            <p:sp>
              <p:nvSpPr>
                <p:cNvPr id="20" name="Rectangle 8">
                  <a:extLst>
                    <a:ext uri="{FF2B5EF4-FFF2-40B4-BE49-F238E27FC236}">
                      <a16:creationId xmlns:a16="http://schemas.microsoft.com/office/drawing/2014/main" xmlns="" id="{F283E6C7-E2BA-4749-A5CB-945965E35810}"/>
                    </a:ext>
                  </a:extLst>
                </p:cNvPr>
                <p:cNvSpPr>
                  <a:spLocks noChangeArrowheads="1"/>
                </p:cNvSpPr>
                <p:nvPr/>
              </p:nvSpPr>
              <p:spPr bwMode="auto">
                <a:xfrm>
                  <a:off x="6036983" y="2821821"/>
                  <a:ext cx="33663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x</a:t>
                  </a:r>
                </a:p>
              </p:txBody>
            </p:sp>
            <p:sp>
              <p:nvSpPr>
                <p:cNvPr id="21" name="Rectangle 9">
                  <a:extLst>
                    <a:ext uri="{FF2B5EF4-FFF2-40B4-BE49-F238E27FC236}">
                      <a16:creationId xmlns:a16="http://schemas.microsoft.com/office/drawing/2014/main" xmlns="" id="{97C2DFC1-CD7A-4662-AB67-8D391877C73D}"/>
                    </a:ext>
                  </a:extLst>
                </p:cNvPr>
                <p:cNvSpPr>
                  <a:spLocks noChangeArrowheads="1"/>
                </p:cNvSpPr>
                <p:nvPr/>
              </p:nvSpPr>
              <p:spPr bwMode="auto">
                <a:xfrm>
                  <a:off x="6336030" y="2838866"/>
                  <a:ext cx="123008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Toxicity</a:t>
                  </a:r>
                </a:p>
              </p:txBody>
            </p:sp>
            <p:cxnSp>
              <p:nvCxnSpPr>
                <p:cNvPr id="22" name="Straight Connector 21">
                  <a:extLst>
                    <a:ext uri="{FF2B5EF4-FFF2-40B4-BE49-F238E27FC236}">
                      <a16:creationId xmlns:a16="http://schemas.microsoft.com/office/drawing/2014/main" xmlns="" id="{55090C3E-EB97-4F14-AA4E-629626373526}"/>
                    </a:ext>
                  </a:extLst>
                </p:cNvPr>
                <p:cNvCxnSpPr/>
                <p:nvPr/>
              </p:nvCxnSpPr>
              <p:spPr>
                <a:xfrm>
                  <a:off x="4677610" y="2686048"/>
                  <a:ext cx="284560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3" name="Rectangle 9">
              <a:extLst>
                <a:ext uri="{FF2B5EF4-FFF2-40B4-BE49-F238E27FC236}">
                  <a16:creationId xmlns:a16="http://schemas.microsoft.com/office/drawing/2014/main" xmlns="" id="{D581EC01-CFEF-4538-A012-BFEFE2D0C0E1}"/>
                </a:ext>
              </a:extLst>
            </p:cNvPr>
            <p:cNvSpPr>
              <a:spLocks noChangeArrowheads="1"/>
            </p:cNvSpPr>
            <p:nvPr/>
          </p:nvSpPr>
          <p:spPr bwMode="auto">
            <a:xfrm>
              <a:off x="222041" y="1500921"/>
              <a:ext cx="3791745"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Simplified RBSL Equation:</a:t>
              </a:r>
            </a:p>
          </p:txBody>
        </p:sp>
      </p:grpSp>
    </p:spTree>
    <p:extLst>
      <p:ext uri="{BB962C8B-B14F-4D97-AF65-F5344CB8AC3E}">
        <p14:creationId xmlns:p14="http://schemas.microsoft.com/office/powerpoint/2010/main" val="24961322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257432" y="5181600"/>
            <a:ext cx="8734168" cy="1631216"/>
          </a:xfrm>
          <a:prstGeom prst="rect">
            <a:avLst/>
          </a:prstGeom>
          <a:noFill/>
          <a:ln w="9525">
            <a:noFill/>
            <a:miter lim="800000"/>
            <a:headEnd/>
            <a:tailEnd/>
          </a:ln>
        </p:spPr>
        <p:txBody>
          <a:bodyPr wrap="square">
            <a:spAutoFit/>
          </a:bodyPr>
          <a:lstStyle/>
          <a:p>
            <a:pPr marL="342900" indent="-342900">
              <a:buFont typeface="Arial" panose="020B0604020202020204" pitchFamily="34" charset="0"/>
              <a:buChar char="•"/>
              <a:tabLst>
                <a:tab pos="465138" algn="l"/>
              </a:tabLst>
              <a:defRPr/>
            </a:pPr>
            <a:r>
              <a:rPr lang="en-US" sz="2000" b="1" dirty="0" smtClean="0">
                <a:latin typeface="Times New Roman" pitchFamily="18" charset="0"/>
                <a:cs typeface="Times New Roman" pitchFamily="18" charset="0"/>
              </a:rPr>
              <a:t>Ideal: Risk </a:t>
            </a:r>
            <a:r>
              <a:rPr lang="en-US" sz="2000" b="1" dirty="0">
                <a:latin typeface="Times New Roman" pitchFamily="18" charset="0"/>
                <a:cs typeface="Times New Roman" pitchFamily="18" charset="0"/>
              </a:rPr>
              <a:t>as well as potential remediation </a:t>
            </a:r>
            <a:r>
              <a:rPr lang="en-US" sz="2000" b="1" dirty="0" smtClean="0">
                <a:latin typeface="Times New Roman" pitchFamily="18" charset="0"/>
                <a:cs typeface="Times New Roman" pitchFamily="18" charset="0"/>
              </a:rPr>
              <a:t>questions </a:t>
            </a:r>
            <a:r>
              <a:rPr lang="en-US" sz="2000" b="1" smtClean="0">
                <a:latin typeface="Times New Roman" pitchFamily="18" charset="0"/>
                <a:cs typeface="Times New Roman" pitchFamily="18" charset="0"/>
              </a:rPr>
              <a:t>and </a:t>
            </a:r>
            <a:r>
              <a:rPr lang="en-US" sz="2000" b="1" smtClean="0">
                <a:latin typeface="Times New Roman" pitchFamily="18" charset="0"/>
                <a:cs typeface="Times New Roman" pitchFamily="18" charset="0"/>
              </a:rPr>
              <a:t>needs to be </a:t>
            </a:r>
            <a:r>
              <a:rPr lang="en-US" sz="2000" b="1" dirty="0" smtClean="0">
                <a:latin typeface="Times New Roman" pitchFamily="18" charset="0"/>
                <a:cs typeface="Times New Roman" pitchFamily="18" charset="0"/>
              </a:rPr>
              <a:t>considered </a:t>
            </a:r>
            <a:r>
              <a:rPr lang="en-US" sz="2000" b="1" i="1" dirty="0">
                <a:latin typeface="Times New Roman" pitchFamily="18" charset="0"/>
                <a:cs typeface="Times New Roman" pitchFamily="18" charset="0"/>
              </a:rPr>
              <a:t>upfront in site characterization design</a:t>
            </a:r>
            <a:r>
              <a:rPr lang="en-US" sz="2000" b="1" dirty="0">
                <a:latin typeface="Times New Roman" pitchFamily="18" charset="0"/>
                <a:cs typeface="Times New Roman" pitchFamily="18" charset="0"/>
              </a:rPr>
              <a:t>;</a:t>
            </a:r>
          </a:p>
          <a:p>
            <a:pPr marL="342900" indent="-342900">
              <a:buFont typeface="Arial" panose="020B0604020202020204" pitchFamily="34" charset="0"/>
              <a:buChar char="•"/>
              <a:tabLst>
                <a:tab pos="465138" algn="l"/>
              </a:tabLst>
              <a:defRPr/>
            </a:pPr>
            <a:r>
              <a:rPr lang="en-US" sz="2000" b="1" dirty="0" smtClean="0">
                <a:latin typeface="Times New Roman" pitchFamily="18" charset="0"/>
                <a:cs typeface="Times New Roman" pitchFamily="18" charset="0"/>
              </a:rPr>
              <a:t>Reality: Risk </a:t>
            </a:r>
            <a:r>
              <a:rPr lang="en-US" sz="2000" b="1" dirty="0">
                <a:latin typeface="Times New Roman" pitchFamily="18" charset="0"/>
                <a:cs typeface="Times New Roman" pitchFamily="18" charset="0"/>
              </a:rPr>
              <a:t>assessors and remediation specialists often get stuck with </a:t>
            </a:r>
            <a:r>
              <a:rPr lang="en-US" sz="2000" b="1" i="1" dirty="0">
                <a:latin typeface="Times New Roman" pitchFamily="18" charset="0"/>
                <a:cs typeface="Times New Roman" pitchFamily="18" charset="0"/>
              </a:rPr>
              <a:t>inadequate, after-the-fact data </a:t>
            </a:r>
            <a:r>
              <a:rPr lang="en-US" sz="2000" b="1" dirty="0">
                <a:latin typeface="Times New Roman" pitchFamily="18" charset="0"/>
                <a:cs typeface="Times New Roman" pitchFamily="18" charset="0"/>
              </a:rPr>
              <a:t>and no time or money to collect additional samples.</a:t>
            </a:r>
          </a:p>
        </p:txBody>
      </p:sp>
      <p:sp>
        <p:nvSpPr>
          <p:cNvPr id="6" name="Rectangle 2"/>
          <p:cNvSpPr txBox="1">
            <a:spLocks noChangeArrowheads="1"/>
          </p:cNvSpPr>
          <p:nvPr/>
        </p:nvSpPr>
        <p:spPr>
          <a:xfrm>
            <a:off x="415925" y="76199"/>
            <a:ext cx="8347075" cy="1356083"/>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Incorporation of Risk in Site Investigations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(HDOH Training Series Part 1)</a:t>
            </a:r>
          </a:p>
        </p:txBody>
      </p:sp>
      <p:sp>
        <p:nvSpPr>
          <p:cNvPr id="2" name="Slide Number Placeholder 1"/>
          <p:cNvSpPr>
            <a:spLocks noGrp="1"/>
          </p:cNvSpPr>
          <p:nvPr>
            <p:ph type="sldNum" sz="quarter" idx="12"/>
          </p:nvPr>
        </p:nvSpPr>
        <p:spPr>
          <a:xfrm>
            <a:off x="7010400" y="6446460"/>
            <a:ext cx="2133600" cy="365125"/>
          </a:xfrm>
        </p:spPr>
        <p:txBody>
          <a:bodyPr vert="horz" lIns="91435" tIns="45718" rIns="91435" bIns="45718" rtlCol="0" anchor="ctr"/>
          <a:lstStyle/>
          <a:p>
            <a:fld id="{27EB08C4-B206-4098-98C3-6DC2CE1146B4}" type="slidenum">
              <a:rPr lang="en-US"/>
              <a:pPr/>
              <a:t>11</a:t>
            </a:fld>
            <a:endParaRPr lang="en-US" dirty="0"/>
          </a:p>
        </p:txBody>
      </p:sp>
      <p:grpSp>
        <p:nvGrpSpPr>
          <p:cNvPr id="12" name="Group 11">
            <a:extLst>
              <a:ext uri="{FF2B5EF4-FFF2-40B4-BE49-F238E27FC236}">
                <a16:creationId xmlns:a16="http://schemas.microsoft.com/office/drawing/2014/main" xmlns="" id="{06906254-FA9D-44F4-A6B4-39C102372F5B}"/>
              </a:ext>
            </a:extLst>
          </p:cNvPr>
          <p:cNvGrpSpPr/>
          <p:nvPr/>
        </p:nvGrpSpPr>
        <p:grpSpPr>
          <a:xfrm>
            <a:off x="710384" y="2948634"/>
            <a:ext cx="7838029" cy="2080566"/>
            <a:chOff x="710384" y="2532196"/>
            <a:chExt cx="7838029" cy="2080566"/>
          </a:xfrm>
        </p:grpSpPr>
        <p:sp>
          <p:nvSpPr>
            <p:cNvPr id="24" name="TextBox 1">
              <a:extLst>
                <a:ext uri="{FF2B5EF4-FFF2-40B4-BE49-F238E27FC236}">
                  <a16:creationId xmlns:a16="http://schemas.microsoft.com/office/drawing/2014/main" xmlns="" id="{6760A846-E0E7-4BBA-95E1-7AB0D6002480}"/>
                </a:ext>
              </a:extLst>
            </p:cNvPr>
            <p:cNvSpPr txBox="1">
              <a:spLocks noChangeArrowheads="1"/>
            </p:cNvSpPr>
            <p:nvPr/>
          </p:nvSpPr>
          <p:spPr bwMode="auto">
            <a:xfrm>
              <a:off x="942973" y="2532196"/>
              <a:ext cx="1655507" cy="430887"/>
            </a:xfrm>
            <a:prstGeom prst="rect">
              <a:avLst/>
            </a:prstGeom>
            <a:noFill/>
            <a:ln w="9525">
              <a:noFill/>
              <a:miter lim="800000"/>
              <a:headEnd/>
              <a:tailEnd/>
            </a:ln>
          </p:spPr>
          <p:txBody>
            <a:bodyPr wrap="square">
              <a:spAutoFit/>
            </a:bodyPr>
            <a:lstStyle/>
            <a:p>
              <a:pPr algn="ctr">
                <a:tabLst>
                  <a:tab pos="465138" algn="l"/>
                </a:tabLst>
                <a:defRPr/>
              </a:pPr>
              <a:r>
                <a:rPr lang="en-US" sz="2200" b="1" dirty="0">
                  <a:latin typeface="Times New Roman" pitchFamily="18" charset="0"/>
                  <a:cs typeface="Times New Roman" pitchFamily="18" charset="0"/>
                </a:rPr>
                <a:t>Every Spot?</a:t>
              </a:r>
            </a:p>
          </p:txBody>
        </p:sp>
        <p:sp>
          <p:nvSpPr>
            <p:cNvPr id="26" name="TextBox 1">
              <a:extLst>
                <a:ext uri="{FF2B5EF4-FFF2-40B4-BE49-F238E27FC236}">
                  <a16:creationId xmlns:a16="http://schemas.microsoft.com/office/drawing/2014/main" xmlns="" id="{DBD94CD3-C1D1-47C4-9EB3-7BBE321489ED}"/>
                </a:ext>
              </a:extLst>
            </p:cNvPr>
            <p:cNvSpPr txBox="1">
              <a:spLocks noChangeArrowheads="1"/>
            </p:cNvSpPr>
            <p:nvPr/>
          </p:nvSpPr>
          <p:spPr bwMode="auto">
            <a:xfrm>
              <a:off x="3253263" y="2532196"/>
              <a:ext cx="2710863" cy="430887"/>
            </a:xfrm>
            <a:prstGeom prst="rect">
              <a:avLst/>
            </a:prstGeom>
            <a:noFill/>
            <a:ln w="9525">
              <a:noFill/>
              <a:miter lim="800000"/>
              <a:headEnd/>
              <a:tailEnd/>
            </a:ln>
          </p:spPr>
          <p:txBody>
            <a:bodyPr wrap="square">
              <a:spAutoFit/>
            </a:bodyPr>
            <a:lstStyle/>
            <a:p>
              <a:pPr algn="ctr">
                <a:tabLst>
                  <a:tab pos="465138" algn="l"/>
                </a:tabLst>
                <a:defRPr/>
              </a:pPr>
              <a:r>
                <a:rPr lang="en-US" sz="2200" b="1" dirty="0">
                  <a:latin typeface="Times New Roman" pitchFamily="18" charset="0"/>
                  <a:cs typeface="Times New Roman" pitchFamily="18" charset="0"/>
                </a:rPr>
                <a:t>Each Playground?</a:t>
              </a:r>
            </a:p>
          </p:txBody>
        </p:sp>
        <p:sp>
          <p:nvSpPr>
            <p:cNvPr id="29" name="TextBox 1">
              <a:extLst>
                <a:ext uri="{FF2B5EF4-FFF2-40B4-BE49-F238E27FC236}">
                  <a16:creationId xmlns:a16="http://schemas.microsoft.com/office/drawing/2014/main" xmlns="" id="{EF9C47D7-7806-415E-848A-A5D7C8D69C91}"/>
                </a:ext>
              </a:extLst>
            </p:cNvPr>
            <p:cNvSpPr txBox="1">
              <a:spLocks noChangeArrowheads="1"/>
            </p:cNvSpPr>
            <p:nvPr/>
          </p:nvSpPr>
          <p:spPr bwMode="auto">
            <a:xfrm>
              <a:off x="5968184" y="2571666"/>
              <a:ext cx="2580229" cy="430887"/>
            </a:xfrm>
            <a:prstGeom prst="rect">
              <a:avLst/>
            </a:prstGeom>
            <a:noFill/>
            <a:ln w="9525">
              <a:noFill/>
              <a:miter lim="800000"/>
              <a:headEnd/>
              <a:tailEnd/>
            </a:ln>
          </p:spPr>
          <p:txBody>
            <a:bodyPr wrap="square">
              <a:spAutoFit/>
            </a:bodyPr>
            <a:lstStyle/>
            <a:p>
              <a:pPr algn="ctr">
                <a:tabLst>
                  <a:tab pos="465138" algn="l"/>
                </a:tabLst>
                <a:defRPr/>
              </a:pPr>
              <a:r>
                <a:rPr lang="en-US" sz="2200" b="1" dirty="0">
                  <a:latin typeface="Times New Roman" pitchFamily="18" charset="0"/>
                  <a:cs typeface="Times New Roman" pitchFamily="18" charset="0"/>
                </a:rPr>
                <a:t>The Entire Park?</a:t>
              </a:r>
            </a:p>
          </p:txBody>
        </p:sp>
        <p:grpSp>
          <p:nvGrpSpPr>
            <p:cNvPr id="10" name="Group 9">
              <a:extLst>
                <a:ext uri="{FF2B5EF4-FFF2-40B4-BE49-F238E27FC236}">
                  <a16:creationId xmlns:a16="http://schemas.microsoft.com/office/drawing/2014/main" xmlns="" id="{03C3ED90-63F0-4DB9-89DA-5E89B5AFD4CF}"/>
                </a:ext>
              </a:extLst>
            </p:cNvPr>
            <p:cNvGrpSpPr/>
            <p:nvPr/>
          </p:nvGrpSpPr>
          <p:grpSpPr>
            <a:xfrm>
              <a:off x="710384" y="3019634"/>
              <a:ext cx="2120687" cy="1584302"/>
              <a:chOff x="457200" y="3065081"/>
              <a:chExt cx="2120687" cy="1584302"/>
            </a:xfrm>
          </p:grpSpPr>
          <p:pic>
            <p:nvPicPr>
              <p:cNvPr id="23" name="Picture 22">
                <a:extLst>
                  <a:ext uri="{FF2B5EF4-FFF2-40B4-BE49-F238E27FC236}">
                    <a16:creationId xmlns:a16="http://schemas.microsoft.com/office/drawing/2014/main" xmlns="" id="{24F3D4E9-DDCF-43E5-9364-5072CF565E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3065081"/>
                <a:ext cx="2120687" cy="1584302"/>
              </a:xfrm>
              <a:prstGeom prst="rect">
                <a:avLst/>
              </a:prstGeom>
              <a:ln>
                <a:solidFill>
                  <a:schemeClr val="tx1"/>
                </a:solidFill>
              </a:ln>
            </p:spPr>
          </p:pic>
          <p:sp>
            <p:nvSpPr>
              <p:cNvPr id="35" name="Freeform: Shape 34">
                <a:extLst>
                  <a:ext uri="{FF2B5EF4-FFF2-40B4-BE49-F238E27FC236}">
                    <a16:creationId xmlns:a16="http://schemas.microsoft.com/office/drawing/2014/main" xmlns="" id="{B257D914-19AC-4A68-B290-DDC3E97B2CD2}"/>
                  </a:ext>
                </a:extLst>
              </p:cNvPr>
              <p:cNvSpPr/>
              <p:nvPr/>
            </p:nvSpPr>
            <p:spPr>
              <a:xfrm>
                <a:off x="1209675" y="3690064"/>
                <a:ext cx="566738" cy="123825"/>
              </a:xfrm>
              <a:custGeom>
                <a:avLst/>
                <a:gdLst>
                  <a:gd name="connsiteX0" fmla="*/ 566738 w 566738"/>
                  <a:gd name="connsiteY0" fmla="*/ 4762 h 123825"/>
                  <a:gd name="connsiteX1" fmla="*/ 357188 w 566738"/>
                  <a:gd name="connsiteY1" fmla="*/ 0 h 123825"/>
                  <a:gd name="connsiteX2" fmla="*/ 295275 w 566738"/>
                  <a:gd name="connsiteY2" fmla="*/ 0 h 123825"/>
                  <a:gd name="connsiteX3" fmla="*/ 261938 w 566738"/>
                  <a:gd name="connsiteY3" fmla="*/ 47625 h 123825"/>
                  <a:gd name="connsiteX4" fmla="*/ 133350 w 566738"/>
                  <a:gd name="connsiteY4" fmla="*/ 76200 h 123825"/>
                  <a:gd name="connsiteX5" fmla="*/ 71438 w 566738"/>
                  <a:gd name="connsiteY5" fmla="*/ 76200 h 123825"/>
                  <a:gd name="connsiteX6" fmla="*/ 23813 w 566738"/>
                  <a:gd name="connsiteY6" fmla="*/ 90487 h 123825"/>
                  <a:gd name="connsiteX7" fmla="*/ 0 w 566738"/>
                  <a:gd name="connsiteY7"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738" h="123825">
                    <a:moveTo>
                      <a:pt x="566738" y="4762"/>
                    </a:moveTo>
                    <a:lnTo>
                      <a:pt x="357188" y="0"/>
                    </a:lnTo>
                    <a:lnTo>
                      <a:pt x="295275" y="0"/>
                    </a:lnTo>
                    <a:lnTo>
                      <a:pt x="261938" y="47625"/>
                    </a:lnTo>
                    <a:lnTo>
                      <a:pt x="133350" y="76200"/>
                    </a:lnTo>
                    <a:lnTo>
                      <a:pt x="71438" y="76200"/>
                    </a:lnTo>
                    <a:lnTo>
                      <a:pt x="23813" y="90487"/>
                    </a:lnTo>
                    <a:lnTo>
                      <a:pt x="0" y="123825"/>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xmlns="" id="{829CAF5D-CA02-41E1-A532-154520947868}"/>
                  </a:ext>
                </a:extLst>
              </p:cNvPr>
              <p:cNvSpPr/>
              <p:nvPr/>
            </p:nvSpPr>
            <p:spPr>
              <a:xfrm>
                <a:off x="1176338" y="3709114"/>
                <a:ext cx="766762" cy="509587"/>
              </a:xfrm>
              <a:custGeom>
                <a:avLst/>
                <a:gdLst>
                  <a:gd name="connsiteX0" fmla="*/ 42862 w 766762"/>
                  <a:gd name="connsiteY0" fmla="*/ 242887 h 509587"/>
                  <a:gd name="connsiteX1" fmla="*/ 14287 w 766762"/>
                  <a:gd name="connsiteY1" fmla="*/ 333375 h 509587"/>
                  <a:gd name="connsiteX2" fmla="*/ 0 w 766762"/>
                  <a:gd name="connsiteY2" fmla="*/ 419100 h 509587"/>
                  <a:gd name="connsiteX3" fmla="*/ 52387 w 766762"/>
                  <a:gd name="connsiteY3" fmla="*/ 476250 h 509587"/>
                  <a:gd name="connsiteX4" fmla="*/ 238125 w 766762"/>
                  <a:gd name="connsiteY4" fmla="*/ 476250 h 509587"/>
                  <a:gd name="connsiteX5" fmla="*/ 323850 w 766762"/>
                  <a:gd name="connsiteY5" fmla="*/ 476250 h 509587"/>
                  <a:gd name="connsiteX6" fmla="*/ 452437 w 766762"/>
                  <a:gd name="connsiteY6" fmla="*/ 490537 h 509587"/>
                  <a:gd name="connsiteX7" fmla="*/ 542925 w 766762"/>
                  <a:gd name="connsiteY7" fmla="*/ 509587 h 509587"/>
                  <a:gd name="connsiteX8" fmla="*/ 595312 w 766762"/>
                  <a:gd name="connsiteY8" fmla="*/ 500062 h 509587"/>
                  <a:gd name="connsiteX9" fmla="*/ 690562 w 766762"/>
                  <a:gd name="connsiteY9" fmla="*/ 490537 h 509587"/>
                  <a:gd name="connsiteX10" fmla="*/ 766762 w 766762"/>
                  <a:gd name="connsiteY10" fmla="*/ 476250 h 509587"/>
                  <a:gd name="connsiteX11" fmla="*/ 609600 w 766762"/>
                  <a:gd name="connsiteY11" fmla="*/ 0 h 509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6762" h="509587">
                    <a:moveTo>
                      <a:pt x="42862" y="242887"/>
                    </a:moveTo>
                    <a:lnTo>
                      <a:pt x="14287" y="333375"/>
                    </a:lnTo>
                    <a:lnTo>
                      <a:pt x="0" y="419100"/>
                    </a:lnTo>
                    <a:lnTo>
                      <a:pt x="52387" y="476250"/>
                    </a:lnTo>
                    <a:lnTo>
                      <a:pt x="238125" y="476250"/>
                    </a:lnTo>
                    <a:lnTo>
                      <a:pt x="323850" y="476250"/>
                    </a:lnTo>
                    <a:lnTo>
                      <a:pt x="452437" y="490537"/>
                    </a:lnTo>
                    <a:lnTo>
                      <a:pt x="542925" y="509587"/>
                    </a:lnTo>
                    <a:lnTo>
                      <a:pt x="595312" y="500062"/>
                    </a:lnTo>
                    <a:lnTo>
                      <a:pt x="690562" y="490537"/>
                    </a:lnTo>
                    <a:lnTo>
                      <a:pt x="766762" y="476250"/>
                    </a:lnTo>
                    <a:lnTo>
                      <a:pt x="609600" y="0"/>
                    </a:lnTo>
                  </a:path>
                </a:pathLst>
              </a:cu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Oval 36">
                <a:extLst>
                  <a:ext uri="{FF2B5EF4-FFF2-40B4-BE49-F238E27FC236}">
                    <a16:creationId xmlns:a16="http://schemas.microsoft.com/office/drawing/2014/main" xmlns="" id="{5B35EA86-6FAB-4BAC-9ACC-942FC9C5DB6B}"/>
                  </a:ext>
                </a:extLst>
              </p:cNvPr>
              <p:cNvSpPr/>
              <p:nvPr/>
            </p:nvSpPr>
            <p:spPr>
              <a:xfrm>
                <a:off x="1371600" y="3963907"/>
                <a:ext cx="76200" cy="54769"/>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xmlns="" id="{9A9EDA0F-3F85-4DD7-ACF2-671C186060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775" y="3023104"/>
              <a:ext cx="2013566" cy="1589658"/>
            </a:xfrm>
            <a:prstGeom prst="rect">
              <a:avLst/>
            </a:prstGeom>
            <a:ln>
              <a:solidFill>
                <a:schemeClr val="tx1"/>
              </a:solidFill>
            </a:ln>
          </p:spPr>
        </p:pic>
        <p:grpSp>
          <p:nvGrpSpPr>
            <p:cNvPr id="25" name="Group 24">
              <a:extLst>
                <a:ext uri="{FF2B5EF4-FFF2-40B4-BE49-F238E27FC236}">
                  <a16:creationId xmlns:a16="http://schemas.microsoft.com/office/drawing/2014/main" xmlns="" id="{94734051-2138-4F31-806B-7FC423268631}"/>
                </a:ext>
              </a:extLst>
            </p:cNvPr>
            <p:cNvGrpSpPr/>
            <p:nvPr/>
          </p:nvGrpSpPr>
          <p:grpSpPr>
            <a:xfrm>
              <a:off x="3148784" y="3014947"/>
              <a:ext cx="2817906" cy="1581284"/>
              <a:chOff x="2825657" y="3060394"/>
              <a:chExt cx="2817906" cy="1581284"/>
            </a:xfrm>
          </p:grpSpPr>
          <p:pic>
            <p:nvPicPr>
              <p:cNvPr id="27" name="Picture 26">
                <a:extLst>
                  <a:ext uri="{FF2B5EF4-FFF2-40B4-BE49-F238E27FC236}">
                    <a16:creationId xmlns:a16="http://schemas.microsoft.com/office/drawing/2014/main" xmlns="" id="{62A739B9-D53E-4F56-A7CB-FD48781EE3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5657" y="3060394"/>
                <a:ext cx="2815342" cy="1581284"/>
              </a:xfrm>
              <a:prstGeom prst="rect">
                <a:avLst/>
              </a:prstGeom>
              <a:ln>
                <a:solidFill>
                  <a:schemeClr val="tx1"/>
                </a:solidFill>
              </a:ln>
            </p:spPr>
          </p:pic>
          <p:sp>
            <p:nvSpPr>
              <p:cNvPr id="28" name="Freeform: Shape 27">
                <a:extLst>
                  <a:ext uri="{FF2B5EF4-FFF2-40B4-BE49-F238E27FC236}">
                    <a16:creationId xmlns:a16="http://schemas.microsoft.com/office/drawing/2014/main" xmlns="" id="{C8B579FA-48AE-4144-B73E-9079D49379A5}"/>
                  </a:ext>
                </a:extLst>
              </p:cNvPr>
              <p:cNvSpPr/>
              <p:nvPr/>
            </p:nvSpPr>
            <p:spPr>
              <a:xfrm>
                <a:off x="2962275" y="3880564"/>
                <a:ext cx="2681288" cy="657225"/>
              </a:xfrm>
              <a:custGeom>
                <a:avLst/>
                <a:gdLst>
                  <a:gd name="connsiteX0" fmla="*/ 0 w 2681288"/>
                  <a:gd name="connsiteY0" fmla="*/ 657225 h 657225"/>
                  <a:gd name="connsiteX1" fmla="*/ 685800 w 2681288"/>
                  <a:gd name="connsiteY1" fmla="*/ 33337 h 657225"/>
                  <a:gd name="connsiteX2" fmla="*/ 1819275 w 2681288"/>
                  <a:gd name="connsiteY2" fmla="*/ 0 h 657225"/>
                  <a:gd name="connsiteX3" fmla="*/ 2262188 w 2681288"/>
                  <a:gd name="connsiteY3" fmla="*/ 14287 h 657225"/>
                  <a:gd name="connsiteX4" fmla="*/ 1790700 w 2681288"/>
                  <a:gd name="connsiteY4" fmla="*/ 42862 h 657225"/>
                  <a:gd name="connsiteX5" fmla="*/ 1809750 w 2681288"/>
                  <a:gd name="connsiteY5" fmla="*/ 90487 h 657225"/>
                  <a:gd name="connsiteX6" fmla="*/ 2681288 w 2681288"/>
                  <a:gd name="connsiteY6" fmla="*/ 266700 h 657225"/>
                  <a:gd name="connsiteX7" fmla="*/ 2681288 w 2681288"/>
                  <a:gd name="connsiteY7" fmla="*/ 266700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1288" h="657225">
                    <a:moveTo>
                      <a:pt x="0" y="657225"/>
                    </a:moveTo>
                    <a:lnTo>
                      <a:pt x="685800" y="33337"/>
                    </a:lnTo>
                    <a:lnTo>
                      <a:pt x="1819275" y="0"/>
                    </a:lnTo>
                    <a:lnTo>
                      <a:pt x="2262188" y="14287"/>
                    </a:lnTo>
                    <a:lnTo>
                      <a:pt x="1790700" y="42862"/>
                    </a:lnTo>
                    <a:lnTo>
                      <a:pt x="1809750" y="90487"/>
                    </a:lnTo>
                    <a:lnTo>
                      <a:pt x="2681288" y="266700"/>
                    </a:lnTo>
                    <a:lnTo>
                      <a:pt x="2681288" y="266700"/>
                    </a:lnTo>
                  </a:path>
                </a:pathLst>
              </a:cu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Rectangle 2">
            <a:extLst>
              <a:ext uri="{FF2B5EF4-FFF2-40B4-BE49-F238E27FC236}">
                <a16:creationId xmlns:a16="http://schemas.microsoft.com/office/drawing/2014/main" xmlns="" id="{55F71FC4-9E01-48F2-8632-0A843D575122}"/>
              </a:ext>
            </a:extLst>
          </p:cNvPr>
          <p:cNvSpPr txBox="1">
            <a:spLocks noChangeArrowheads="1"/>
          </p:cNvSpPr>
          <p:nvPr/>
        </p:nvSpPr>
        <p:spPr>
          <a:xfrm>
            <a:off x="762000" y="1254940"/>
            <a:ext cx="7639720" cy="1731173"/>
          </a:xfrm>
          <a:prstGeom prst="rect">
            <a:avLst/>
          </a:prstGeom>
          <a:ln/>
        </p:spPr>
        <p:txBody>
          <a:bodyPr vert="horz" lIns="91440" tIns="45720" rIns="91440" bIns="45720" rtlCol="0" anchor="ctr">
            <a:noAutofit/>
          </a:bodyPr>
          <a:lstStyle/>
          <a:p>
            <a:pPr marL="339725" marR="0" lvl="0" indent="-339725" defTabSz="914400" rtl="0" eaLnBrk="1" fontAlgn="auto" latinLnBrk="0" hangingPunct="1">
              <a:lnSpc>
                <a:spcPct val="100000"/>
              </a:lnSpc>
              <a:spcBef>
                <a:spcPct val="0"/>
              </a:spcBef>
              <a:buClrTx/>
              <a:buSzTx/>
              <a:buFont typeface="+mj-lt"/>
              <a:buAutoNum type="arabicPeriod"/>
              <a:tabLst/>
              <a:defRPr/>
            </a:pPr>
            <a:r>
              <a:rPr lang="en-US" sz="2200" b="1" dirty="0">
                <a:latin typeface="Times New Roman" pitchFamily="18" charset="0"/>
                <a:ea typeface="+mj-ea"/>
                <a:cs typeface="Times New Roman" pitchFamily="18" charset="0"/>
              </a:rPr>
              <a:t>What are the </a:t>
            </a:r>
            <a:r>
              <a:rPr lang="en-US" sz="2200" b="1" i="1" dirty="0">
                <a:latin typeface="Times New Roman" pitchFamily="18" charset="0"/>
                <a:ea typeface="+mj-ea"/>
                <a:cs typeface="Times New Roman" pitchFamily="18" charset="0"/>
              </a:rPr>
              <a:t>primary environmental concerns</a:t>
            </a:r>
            <a:r>
              <a:rPr lang="en-US" sz="2200" b="1" dirty="0">
                <a:latin typeface="Times New Roman" pitchFamily="18" charset="0"/>
                <a:ea typeface="+mj-ea"/>
                <a:cs typeface="Times New Roman" pitchFamily="18" charset="0"/>
              </a:rPr>
              <a:t>?</a:t>
            </a:r>
          </a:p>
          <a:p>
            <a:pPr marL="339725" lvl="0" indent="-339725">
              <a:spcBef>
                <a:spcPct val="0"/>
              </a:spcBef>
              <a:buFont typeface="+mj-lt"/>
              <a:buAutoNum type="arabicPeriod"/>
              <a:defRPr/>
            </a:pPr>
            <a:r>
              <a:rPr lang="en-US" sz="2200" b="1" dirty="0">
                <a:latin typeface="Times New Roman" pitchFamily="18" charset="0"/>
                <a:ea typeface="+mj-ea"/>
                <a:cs typeface="Times New Roman" pitchFamily="18" charset="0"/>
              </a:rPr>
              <a:t>What are the </a:t>
            </a:r>
            <a:r>
              <a:rPr lang="en-US" sz="2200" b="1" i="1" dirty="0">
                <a:latin typeface="Times New Roman" pitchFamily="18" charset="0"/>
                <a:ea typeface="+mj-ea"/>
                <a:cs typeface="Times New Roman" pitchFamily="18" charset="0"/>
              </a:rPr>
              <a:t>Site Investigation Objectives</a:t>
            </a:r>
            <a:r>
              <a:rPr lang="en-US" sz="2200" b="1" dirty="0">
                <a:latin typeface="Times New Roman" pitchFamily="18" charset="0"/>
                <a:ea typeface="+mj-ea"/>
                <a:cs typeface="Times New Roman" pitchFamily="18" charset="0"/>
              </a:rPr>
              <a:t> (aka “DQOs”)?</a:t>
            </a:r>
          </a:p>
          <a:p>
            <a:pPr marL="339725" lvl="0" indent="-339725">
              <a:spcBef>
                <a:spcPct val="0"/>
              </a:spcBef>
              <a:buFont typeface="+mj-lt"/>
              <a:buAutoNum type="arabicPeriod"/>
              <a:defRPr/>
            </a:pPr>
            <a:r>
              <a:rPr lang="en-US" sz="2200" b="1" dirty="0">
                <a:latin typeface="Times New Roman" pitchFamily="18" charset="0"/>
                <a:ea typeface="+mj-ea"/>
                <a:cs typeface="Times New Roman" pitchFamily="18" charset="0"/>
              </a:rPr>
              <a:t>What </a:t>
            </a:r>
            <a:r>
              <a:rPr lang="en-US" sz="2200" b="1" i="1" dirty="0">
                <a:latin typeface="Times New Roman" pitchFamily="18" charset="0"/>
                <a:ea typeface="+mj-ea"/>
                <a:cs typeface="Times New Roman" pitchFamily="18" charset="0"/>
              </a:rPr>
              <a:t>data </a:t>
            </a:r>
            <a:r>
              <a:rPr lang="en-US" sz="2200" b="1" i="1" dirty="0">
                <a:latin typeface="Times New Roman" pitchFamily="18" charset="0"/>
                <a:cs typeface="Times New Roman" pitchFamily="18" charset="0"/>
              </a:rPr>
              <a:t>resolution </a:t>
            </a:r>
            <a:r>
              <a:rPr lang="en-US" sz="2200" b="1" dirty="0">
                <a:latin typeface="Times New Roman" pitchFamily="18" charset="0"/>
                <a:cs typeface="Times New Roman" pitchFamily="18" charset="0"/>
              </a:rPr>
              <a:t>is needed to meet the SIOs?</a:t>
            </a:r>
            <a:endParaRPr lang="en-US" sz="2200" b="1" dirty="0">
              <a:latin typeface="Times New Roman" pitchFamily="18" charset="0"/>
              <a:ea typeface="+mj-ea"/>
              <a:cs typeface="Times New Roman" pitchFamily="18" charset="0"/>
            </a:endParaRPr>
          </a:p>
          <a:p>
            <a:pPr marL="339725" marR="0" lvl="0" indent="-339725" defTabSz="914400" rtl="0" eaLnBrk="1" fontAlgn="auto" latinLnBrk="0" hangingPunct="1">
              <a:lnSpc>
                <a:spcPct val="100000"/>
              </a:lnSpc>
              <a:spcBef>
                <a:spcPct val="0"/>
              </a:spcBef>
              <a:buClrTx/>
              <a:buSzTx/>
              <a:buFont typeface="+mj-lt"/>
              <a:buAutoNum type="arabicPeriod"/>
              <a:tabLst/>
              <a:defRPr/>
            </a:pP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How can </a:t>
            </a:r>
            <a:r>
              <a:rPr kumimoji="0" lang="en-US" sz="2200" b="1"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representative samples </a:t>
            </a: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be collected?</a:t>
            </a:r>
          </a:p>
        </p:txBody>
      </p:sp>
    </p:spTree>
    <p:extLst>
      <p:ext uri="{BB962C8B-B14F-4D97-AF65-F5344CB8AC3E}">
        <p14:creationId xmlns:p14="http://schemas.microsoft.com/office/powerpoint/2010/main" val="19771679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1377950" y="3048000"/>
            <a:ext cx="6388100" cy="1559657"/>
          </a:xfrm>
          <a:prstGeom prst="rect">
            <a:avLst/>
          </a:prstGeom>
          <a:ln>
            <a:solidFill>
              <a:schemeClr val="tx1"/>
            </a:solidFill>
          </a:ln>
        </p:spPr>
        <p:txBody>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a:ea typeface="Times New Roman"/>
                <a:cs typeface="Times New Roman"/>
              </a:rPr>
              <a:t>“When there is little distance between points it is expected that there will be little variability between points.”</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1588" marR="0" lvl="0" indent="-1588" algn="l" defTabSz="914400" rtl="0" eaLnBrk="1" fontAlgn="auto" latinLnBrk="0" hangingPunct="1">
              <a:lnSpc>
                <a:spcPct val="100000"/>
              </a:lnSpc>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USEPA 1989: Methods for Evaluating the Attainment of Cleanup Standards</a:t>
            </a:r>
          </a:p>
        </p:txBody>
      </p:sp>
      <p:sp>
        <p:nvSpPr>
          <p:cNvPr id="6" name="Content Placeholder 2"/>
          <p:cNvSpPr txBox="1">
            <a:spLocks/>
          </p:cNvSpPr>
          <p:nvPr/>
        </p:nvSpPr>
        <p:spPr>
          <a:xfrm>
            <a:off x="1676400" y="1295400"/>
            <a:ext cx="5791200" cy="1271730"/>
          </a:xfrm>
          <a:prstGeom prst="rect">
            <a:avLst/>
          </a:prstGeom>
          <a:ln>
            <a:solidFill>
              <a:schemeClr val="tx1"/>
            </a:solidFill>
          </a:ln>
        </p:spPr>
        <p:txBody>
          <a:bodyPr/>
          <a:lstStyle/>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level is assumed to be uniform within (a contaminated area) and zero outside it.”</a:t>
            </a:r>
          </a:p>
          <a:p>
            <a:pPr marL="0" marR="0" lvl="0" indent="0" algn="l" defTabSz="914400" rtl="0" eaLnBrk="1" fontAlgn="auto" latinLnBrk="0" hangingPunct="1">
              <a:lnSpc>
                <a:spcPct val="115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USEPA 1985:</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Verification of PCB Spill Cleanup </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Rectangle 2"/>
          <p:cNvSpPr txBox="1">
            <a:spLocks noChangeArrowheads="1"/>
          </p:cNvSpPr>
          <p:nvPr/>
        </p:nvSpPr>
        <p:spPr>
          <a:xfrm>
            <a:off x="152400" y="228600"/>
            <a:ext cx="8839200" cy="6096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b="1" dirty="0" smtClean="0">
                <a:solidFill>
                  <a:prstClr val="black"/>
                </a:solidFill>
                <a:latin typeface="Times New Roman" pitchFamily="18" charset="0"/>
                <a:cs typeface="Times New Roman" pitchFamily="18" charset="0"/>
              </a:rPr>
              <a:t>Are</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j-ea"/>
                <a:cs typeface="Times New Roman" pitchFamily="18" charset="0"/>
              </a:rPr>
              <a:t> </a:t>
            </a:r>
            <a:r>
              <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“Discrete" Soil </a:t>
            </a:r>
            <a:r>
              <a:rPr kumimoji="0" lang="en-US" sz="2800" b="1" i="0" u="none" strike="noStrike" kern="1200" cap="none" spc="0" normalizeH="0" baseline="0" noProof="0" dirty="0" smtClean="0">
                <a:ln>
                  <a:noFill/>
                </a:ln>
                <a:solidFill>
                  <a:prstClr val="black"/>
                </a:solidFill>
                <a:effectLst/>
                <a:uLnTx/>
                <a:uFillTx/>
                <a:latin typeface="Times New Roman" pitchFamily="18" charset="0"/>
                <a:ea typeface="+mj-ea"/>
                <a:cs typeface="Times New Roman" pitchFamily="18" charset="0"/>
              </a:rPr>
              <a:t>Samples “Representative”?</a:t>
            </a:r>
            <a:endParaRPr kumimoji="0" lang="en-US" sz="28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endParaRPr>
          </a:p>
        </p:txBody>
      </p:sp>
      <p:sp>
        <p:nvSpPr>
          <p:cNvPr id="3" name="TextBox 2">
            <a:extLst>
              <a:ext uri="{FF2B5EF4-FFF2-40B4-BE49-F238E27FC236}">
                <a16:creationId xmlns:a16="http://schemas.microsoft.com/office/drawing/2014/main" xmlns="" id="{E1545823-D4BF-4842-AA4A-972A01F9D35D}"/>
              </a:ext>
            </a:extLst>
          </p:cNvPr>
          <p:cNvSpPr txBox="1"/>
          <p:nvPr/>
        </p:nvSpPr>
        <p:spPr>
          <a:xfrm>
            <a:off x="152400" y="4953000"/>
            <a:ext cx="8839200" cy="1785104"/>
          </a:xfrm>
          <a:prstGeom prst="rect">
            <a:avLst/>
          </a:prstGeom>
          <a:noFill/>
        </p:spPr>
        <p:txBody>
          <a:bodyPr wrap="square" rtlCol="0">
            <a:spAutoFit/>
          </a:bodyPr>
          <a:lstStyle/>
          <a:p>
            <a:r>
              <a:rPr lang="en-US" sz="2200" b="1" dirty="0">
                <a:solidFill>
                  <a:prstClr val="black"/>
                </a:solidFill>
                <a:latin typeface="Times New Roman" pitchFamily="18" charset="0"/>
                <a:cs typeface="Times New Roman" pitchFamily="18" charset="0"/>
              </a:rPr>
              <a:t>If true:</a:t>
            </a:r>
          </a:p>
          <a:p>
            <a:pPr marL="285750" indent="-285750">
              <a:buFont typeface="Arial" panose="020B0604020202020204" pitchFamily="34" charset="0"/>
              <a:buChar char="•"/>
            </a:pPr>
            <a:r>
              <a:rPr lang="en-US" sz="2200" b="1" i="1" dirty="0" smtClean="0">
                <a:solidFill>
                  <a:prstClr val="black"/>
                </a:solidFill>
                <a:latin typeface="Times New Roman" pitchFamily="18" charset="0"/>
                <a:cs typeface="Times New Roman" pitchFamily="18" charset="0"/>
              </a:rPr>
              <a:t>A few samples </a:t>
            </a:r>
            <a:r>
              <a:rPr lang="en-US" sz="2200" b="1" i="1" dirty="0">
                <a:solidFill>
                  <a:prstClr val="black"/>
                </a:solidFill>
                <a:latin typeface="Times New Roman" pitchFamily="18" charset="0"/>
                <a:cs typeface="Times New Roman" pitchFamily="18" charset="0"/>
              </a:rPr>
              <a:t>collected from </a:t>
            </a:r>
            <a:r>
              <a:rPr lang="en-US" sz="2200" b="1" i="1" dirty="0" smtClean="0">
                <a:solidFill>
                  <a:prstClr val="black"/>
                </a:solidFill>
                <a:latin typeface="Times New Roman" pitchFamily="18" charset="0"/>
                <a:cs typeface="Times New Roman" pitchFamily="18" charset="0"/>
              </a:rPr>
              <a:t>single </a:t>
            </a:r>
            <a:r>
              <a:rPr lang="en-US" sz="2200" b="1" i="1" dirty="0">
                <a:solidFill>
                  <a:prstClr val="black"/>
                </a:solidFill>
                <a:latin typeface="Times New Roman" pitchFamily="18" charset="0"/>
                <a:cs typeface="Times New Roman" pitchFamily="18" charset="0"/>
              </a:rPr>
              <a:t>points </a:t>
            </a:r>
            <a:r>
              <a:rPr lang="en-US" sz="2200" b="1" dirty="0" smtClean="0">
                <a:solidFill>
                  <a:prstClr val="black"/>
                </a:solidFill>
                <a:latin typeface="Times New Roman" pitchFamily="18" charset="0"/>
                <a:cs typeface="Times New Roman" pitchFamily="18" charset="0"/>
              </a:rPr>
              <a:t>across site under investigation</a:t>
            </a:r>
            <a:r>
              <a:rPr lang="en-US" sz="2200" b="1" i="1" dirty="0" smtClean="0">
                <a:solidFill>
                  <a:prstClr val="black"/>
                </a:solidFill>
                <a:latin typeface="Times New Roman" pitchFamily="18" charset="0"/>
                <a:cs typeface="Times New Roman" pitchFamily="18" charset="0"/>
              </a:rPr>
              <a:t> </a:t>
            </a:r>
            <a:r>
              <a:rPr lang="en-US" sz="2200" b="1" dirty="0" smtClean="0">
                <a:solidFill>
                  <a:prstClr val="black"/>
                </a:solidFill>
                <a:latin typeface="Times New Roman" pitchFamily="18" charset="0"/>
                <a:cs typeface="Times New Roman" pitchFamily="18" charset="0"/>
              </a:rPr>
              <a:t>adequate </a:t>
            </a:r>
            <a:r>
              <a:rPr lang="en-US" sz="2200" b="1" dirty="0">
                <a:solidFill>
                  <a:prstClr val="black"/>
                </a:solidFill>
                <a:latin typeface="Times New Roman" pitchFamily="18" charset="0"/>
                <a:cs typeface="Times New Roman" pitchFamily="18" charset="0"/>
              </a:rPr>
              <a:t>to characterize contamination and assess risk;</a:t>
            </a:r>
          </a:p>
          <a:p>
            <a:pPr marL="285750" indent="-285750">
              <a:buFont typeface="Arial" panose="020B0604020202020204" pitchFamily="34" charset="0"/>
              <a:buChar char="•"/>
            </a:pPr>
            <a:r>
              <a:rPr lang="en-US" sz="2200" b="1" dirty="0">
                <a:solidFill>
                  <a:prstClr val="black"/>
                </a:solidFill>
                <a:latin typeface="Times New Roman" pitchFamily="18" charset="0"/>
                <a:cs typeface="Times New Roman" pitchFamily="18" charset="0"/>
              </a:rPr>
              <a:t>Allows </a:t>
            </a:r>
            <a:r>
              <a:rPr lang="en-US" sz="2200" b="1" i="1" dirty="0">
                <a:solidFill>
                  <a:prstClr val="black"/>
                </a:solidFill>
                <a:latin typeface="Times New Roman" pitchFamily="18" charset="0"/>
                <a:cs typeface="Times New Roman" pitchFamily="18" charset="0"/>
              </a:rPr>
              <a:t>direct comparison </a:t>
            </a:r>
            <a:r>
              <a:rPr lang="en-US" sz="2200" b="1" dirty="0">
                <a:solidFill>
                  <a:prstClr val="black"/>
                </a:solidFill>
                <a:latin typeface="Times New Roman" pitchFamily="18" charset="0"/>
                <a:cs typeface="Times New Roman" pitchFamily="18" charset="0"/>
              </a:rPr>
              <a:t>of individual, discrete samples to risk-based screening levels.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447800"/>
            <a:ext cx="807833" cy="756377"/>
          </a:xfrm>
          <a:prstGeom prst="rect">
            <a:avLst/>
          </a:prstGeom>
          <a:ln>
            <a:solidFill>
              <a:schemeClr val="tx1"/>
            </a:solidFill>
          </a:ln>
        </p:spPr>
      </p:pic>
    </p:spTree>
    <p:extLst>
      <p:ext uri="{BB962C8B-B14F-4D97-AF65-F5344CB8AC3E}">
        <p14:creationId xmlns:p14="http://schemas.microsoft.com/office/powerpoint/2010/main" val="3420914404"/>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p:nvPr/>
        </p:nvSpPr>
        <p:spPr>
          <a:xfrm>
            <a:off x="2019300" y="323461"/>
            <a:ext cx="5867399" cy="584775"/>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“How’s that working for you?”</a:t>
            </a:r>
            <a:endParaRPr lang="en-US" sz="2800" b="1" dirty="0">
              <a:latin typeface="Times New Roman" pitchFamily="18" charset="0"/>
              <a:cs typeface="Times New Roman" pitchFamily="18" charset="0"/>
            </a:endParaRPr>
          </a:p>
        </p:txBody>
      </p:sp>
      <p:sp>
        <p:nvSpPr>
          <p:cNvPr id="28" name="TextBox 27"/>
          <p:cNvSpPr txBox="1"/>
          <p:nvPr/>
        </p:nvSpPr>
        <p:spPr>
          <a:xfrm>
            <a:off x="381000" y="3200400"/>
            <a:ext cx="853440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“Highly variable” data and failed confirmation samples</a:t>
            </a:r>
          </a:p>
        </p:txBody>
      </p:sp>
      <p:cxnSp>
        <p:nvCxnSpPr>
          <p:cNvPr id="31" name="Straight Arrow Connector 30"/>
          <p:cNvCxnSpPr/>
          <p:nvPr/>
        </p:nvCxnSpPr>
        <p:spPr>
          <a:xfrm>
            <a:off x="3962400" y="4045288"/>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 y="5029200"/>
            <a:ext cx="853440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Remediated sites later found to still be contaminated</a:t>
            </a:r>
          </a:p>
        </p:txBody>
      </p:sp>
      <p:cxnSp>
        <p:nvCxnSpPr>
          <p:cNvPr id="13" name="Straight Arrow Connector 12"/>
          <p:cNvCxnSpPr/>
          <p:nvPr/>
        </p:nvCxnSpPr>
        <p:spPr>
          <a:xfrm>
            <a:off x="4038600" y="6148414"/>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4800" y="1367135"/>
            <a:ext cx="8534400" cy="461665"/>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Need for multiple remobilizations and “step-out” investigations</a:t>
            </a:r>
          </a:p>
        </p:txBody>
      </p:sp>
      <p:cxnSp>
        <p:nvCxnSpPr>
          <p:cNvPr id="22" name="Straight Arrow Connector 21"/>
          <p:cNvCxnSpPr/>
          <p:nvPr/>
        </p:nvCxnSpPr>
        <p:spPr>
          <a:xfrm>
            <a:off x="3962400" y="2436812"/>
            <a:ext cx="609600" cy="1588"/>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5" name="Picture 14" descr="Paauilo setup 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28800" y="1835049"/>
            <a:ext cx="1559859" cy="1188185"/>
          </a:xfrm>
          <a:prstGeom prst="rect">
            <a:avLst/>
          </a:prstGeom>
          <a:noFill/>
          <a:ln w="9525">
            <a:solidFill>
              <a:schemeClr val="tx1"/>
            </a:solidFill>
            <a:miter lim="800000"/>
            <a:headEnd/>
            <a:tailEnd/>
          </a:ln>
        </p:spPr>
      </p:pic>
      <p:pic>
        <p:nvPicPr>
          <p:cNvPr id="18" name="Picture 17" descr="open pit mine #2.JPG"/>
          <p:cNvPicPr/>
          <p:nvPr/>
        </p:nvPicPr>
        <p:blipFill>
          <a:blip r:embed="rId3" cstate="screen">
            <a:extLst>
              <a:ext uri="{28A0092B-C50C-407E-A947-70E740481C1C}">
                <a14:useLocalDpi xmlns:a14="http://schemas.microsoft.com/office/drawing/2010/main"/>
              </a:ext>
            </a:extLst>
          </a:blip>
          <a:stretch>
            <a:fillRect/>
          </a:stretch>
        </p:blipFill>
        <p:spPr>
          <a:xfrm>
            <a:off x="5009029" y="3738264"/>
            <a:ext cx="2534771" cy="1211559"/>
          </a:xfrm>
          <a:prstGeom prst="rect">
            <a:avLst/>
          </a:prstGeom>
          <a:ln>
            <a:solidFill>
              <a:schemeClr val="tx1"/>
            </a:solidFill>
          </a:ln>
        </p:spPr>
      </p:pic>
      <p:pic>
        <p:nvPicPr>
          <p:cNvPr id="19" name="Picture 18" descr="EK PMA Discretes.jpg"/>
          <p:cNvPicPr/>
          <p:nvPr/>
        </p:nvPicPr>
        <p:blipFill>
          <a:blip r:embed="rId4" cstate="screen">
            <a:extLst>
              <a:ext uri="{28A0092B-C50C-407E-A947-70E740481C1C}">
                <a14:useLocalDpi xmlns:a14="http://schemas.microsoft.com/office/drawing/2010/main"/>
              </a:ext>
            </a:extLst>
          </a:blip>
          <a:stretch>
            <a:fillRect/>
          </a:stretch>
        </p:blipFill>
        <p:spPr>
          <a:xfrm>
            <a:off x="5181600" y="1807845"/>
            <a:ext cx="2209800" cy="1316355"/>
          </a:xfrm>
          <a:prstGeom prst="rect">
            <a:avLst/>
          </a:prstGeom>
          <a:ln>
            <a:solidFill>
              <a:schemeClr val="tx1"/>
            </a:solidFill>
          </a:ln>
        </p:spPr>
      </p:pic>
      <p:pic>
        <p:nvPicPr>
          <p:cNvPr id="23" name="Picture 22"/>
          <p:cNvPicPr/>
          <p:nvPr/>
        </p:nvPicPr>
        <p:blipFill>
          <a:blip r:embed="rId5" cstate="screen">
            <a:extLst>
              <a:ext uri="{28A0092B-C50C-407E-A947-70E740481C1C}">
                <a14:useLocalDpi xmlns:a14="http://schemas.microsoft.com/office/drawing/2010/main"/>
              </a:ext>
            </a:extLst>
          </a:blip>
          <a:stretch>
            <a:fillRect/>
          </a:stretch>
        </p:blipFill>
        <p:spPr>
          <a:xfrm>
            <a:off x="1600200" y="5490554"/>
            <a:ext cx="1949824" cy="1269048"/>
          </a:xfrm>
          <a:prstGeom prst="rect">
            <a:avLst/>
          </a:prstGeom>
          <a:ln>
            <a:solidFill>
              <a:schemeClr val="tx1"/>
            </a:solidFill>
          </a:ln>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 y="76200"/>
            <a:ext cx="1233457" cy="1250653"/>
          </a:xfrm>
          <a:prstGeom prst="rect">
            <a:avLst/>
          </a:prstGeom>
        </p:spPr>
      </p:pic>
      <p:pic>
        <p:nvPicPr>
          <p:cNvPr id="4" name="Picture 3">
            <a:extLst>
              <a:ext uri="{FF2B5EF4-FFF2-40B4-BE49-F238E27FC236}">
                <a16:creationId xmlns:a16="http://schemas.microsoft.com/office/drawing/2014/main" xmlns="" id="{01AE1C9D-3F39-4E5E-AC18-30A806C1FFE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89176" y="5482624"/>
            <a:ext cx="1949824" cy="1299176"/>
          </a:xfrm>
          <a:prstGeom prst="rect">
            <a:avLst/>
          </a:prstGeom>
          <a:ln>
            <a:solidFill>
              <a:schemeClr val="tx1"/>
            </a:solidFill>
          </a:ln>
        </p:spPr>
      </p:pic>
      <p:pic>
        <p:nvPicPr>
          <p:cNvPr id="10" name="Picture 9">
            <a:extLst>
              <a:ext uri="{FF2B5EF4-FFF2-40B4-BE49-F238E27FC236}">
                <a16:creationId xmlns:a16="http://schemas.microsoft.com/office/drawing/2014/main" xmlns="" id="{8FA7471C-9358-4A2E-BCD3-F9F800E85B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400" y="3657920"/>
            <a:ext cx="1769235" cy="129508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p:nvPr/>
        </p:nvPicPr>
        <p:blipFill>
          <a:blip r:embed="rId3" cstate="screen">
            <a:extLst>
              <a:ext uri="{28A0092B-C50C-407E-A947-70E740481C1C}">
                <a14:useLocalDpi xmlns:a14="http://schemas.microsoft.com/office/drawing/2010/main"/>
              </a:ext>
            </a:extLst>
          </a:blip>
          <a:stretch>
            <a:fillRect/>
          </a:stretch>
        </p:blipFill>
        <p:spPr>
          <a:xfrm>
            <a:off x="4572000" y="2009356"/>
            <a:ext cx="2045970" cy="1534160"/>
          </a:xfrm>
          <a:prstGeom prst="rect">
            <a:avLst/>
          </a:prstGeom>
          <a:ln>
            <a:solidFill>
              <a:schemeClr val="tx1"/>
            </a:solidFill>
          </a:ln>
        </p:spPr>
      </p:pic>
      <p:sp>
        <p:nvSpPr>
          <p:cNvPr id="69" name="TextBox 68"/>
          <p:cNvSpPr txBox="1"/>
          <p:nvPr/>
        </p:nvSpPr>
        <p:spPr>
          <a:xfrm>
            <a:off x="304801" y="152400"/>
            <a:ext cx="8534399" cy="584775"/>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Every wonder... </a:t>
            </a:r>
            <a:endParaRPr lang="en-US" sz="2800" b="1" dirty="0">
              <a:latin typeface="Times New Roman" pitchFamily="18" charset="0"/>
              <a:cs typeface="Times New Roman" pitchFamily="18" charset="0"/>
            </a:endParaRPr>
          </a:p>
        </p:txBody>
      </p:sp>
      <p:sp>
        <p:nvSpPr>
          <p:cNvPr id="37" name="TextBox 36"/>
          <p:cNvSpPr txBox="1"/>
          <p:nvPr/>
        </p:nvSpPr>
        <p:spPr>
          <a:xfrm>
            <a:off x="457200" y="5305961"/>
            <a:ext cx="5867399" cy="1323439"/>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b="1" dirty="0">
                <a:latin typeface="Times New Roman" pitchFamily="18" charset="0"/>
                <a:cs typeface="Times New Roman" pitchFamily="18" charset="0"/>
              </a:rPr>
              <a:t>Soil samples </a:t>
            </a:r>
            <a:r>
              <a:rPr lang="en-US" sz="2000" b="1" i="1" dirty="0">
                <a:solidFill>
                  <a:srgbClr val="FF0000"/>
                </a:solidFill>
                <a:latin typeface="Times New Roman" pitchFamily="18" charset="0"/>
                <a:cs typeface="Times New Roman" pitchFamily="18" charset="0"/>
              </a:rPr>
              <a:t>cannot be reliably “homogenized</a:t>
            </a:r>
            <a:r>
              <a:rPr lang="en-US" sz="2000" b="1" dirty="0">
                <a:solidFill>
                  <a:srgbClr val="FF0000"/>
                </a:solidFill>
                <a:latin typeface="Times New Roman" pitchFamily="18" charset="0"/>
                <a:cs typeface="Times New Roman" pitchFamily="18" charset="0"/>
              </a:rPr>
              <a:t>” </a:t>
            </a:r>
            <a:r>
              <a:rPr lang="en-US" sz="2000" b="1" dirty="0">
                <a:latin typeface="Times New Roman" pitchFamily="18" charset="0"/>
                <a:cs typeface="Times New Roman" pitchFamily="18" charset="0"/>
              </a:rPr>
              <a:t>to the scale of a laboratory subsample (1-30g);</a:t>
            </a:r>
          </a:p>
          <a:p>
            <a:pPr marL="342900" indent="-342900">
              <a:buFont typeface="Arial" panose="020B0604020202020204" pitchFamily="34" charset="0"/>
              <a:buChar char="•"/>
            </a:pPr>
            <a:r>
              <a:rPr lang="en-US" sz="2000" b="1" dirty="0">
                <a:latin typeface="Times New Roman" pitchFamily="18" charset="0"/>
                <a:cs typeface="Times New Roman" pitchFamily="18" charset="0"/>
              </a:rPr>
              <a:t>Discrete sample data can only be assumed to represent the </a:t>
            </a:r>
            <a:r>
              <a:rPr lang="en-US" sz="2000" b="1" i="1" dirty="0">
                <a:latin typeface="Times New Roman" pitchFamily="18" charset="0"/>
                <a:cs typeface="Times New Roman" pitchFamily="18" charset="0"/>
              </a:rPr>
              <a:t>actual mass of soil teste</a:t>
            </a:r>
            <a:r>
              <a:rPr lang="en-US" sz="2000" b="1" dirty="0">
                <a:latin typeface="Times New Roman" pitchFamily="18" charset="0"/>
                <a:cs typeface="Times New Roman" pitchFamily="18" charset="0"/>
              </a:rPr>
              <a:t>d. </a:t>
            </a:r>
          </a:p>
        </p:txBody>
      </p:sp>
      <p:grpSp>
        <p:nvGrpSpPr>
          <p:cNvPr id="5" name="Group 4"/>
          <p:cNvGrpSpPr/>
          <p:nvPr/>
        </p:nvGrpSpPr>
        <p:grpSpPr>
          <a:xfrm>
            <a:off x="7075374" y="2028436"/>
            <a:ext cx="1676400" cy="1717566"/>
            <a:chOff x="7075374" y="2057400"/>
            <a:chExt cx="1676400" cy="1717566"/>
          </a:xfrm>
        </p:grpSpPr>
        <p:pic>
          <p:nvPicPr>
            <p:cNvPr id="32" name="Picture 31" descr="One gram"/>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41723" y="2057400"/>
              <a:ext cx="1384935" cy="1040130"/>
            </a:xfrm>
            <a:prstGeom prst="rect">
              <a:avLst/>
            </a:prstGeom>
            <a:noFill/>
            <a:ln w="9525">
              <a:solidFill>
                <a:schemeClr val="tx1"/>
              </a:solidFill>
              <a:miter lim="800000"/>
              <a:headEnd/>
              <a:tailEnd/>
            </a:ln>
          </p:spPr>
        </p:pic>
        <p:sp>
          <p:nvSpPr>
            <p:cNvPr id="28" name="TextBox 9"/>
            <p:cNvSpPr txBox="1">
              <a:spLocks noChangeArrowheads="1"/>
            </p:cNvSpPr>
            <p:nvPr/>
          </p:nvSpPr>
          <p:spPr bwMode="auto">
            <a:xfrm>
              <a:off x="7075374" y="3067080"/>
              <a:ext cx="1676400" cy="707886"/>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Metals:</a:t>
              </a:r>
            </a:p>
            <a:p>
              <a:pPr algn="ctr"/>
              <a:r>
                <a:rPr lang="en-US" sz="2000" b="1" dirty="0">
                  <a:latin typeface="Times New Roman" pitchFamily="18" charset="0"/>
                  <a:cs typeface="Times New Roman" pitchFamily="18" charset="0"/>
                </a:rPr>
                <a:t>0.5-1.0 grams</a:t>
              </a:r>
            </a:p>
          </p:txBody>
        </p:sp>
      </p:grpSp>
      <p:grpSp>
        <p:nvGrpSpPr>
          <p:cNvPr id="2" name="Group 1"/>
          <p:cNvGrpSpPr/>
          <p:nvPr/>
        </p:nvGrpSpPr>
        <p:grpSpPr>
          <a:xfrm>
            <a:off x="4419600" y="3857236"/>
            <a:ext cx="2339226" cy="1117600"/>
            <a:chOff x="4755198" y="3987800"/>
            <a:chExt cx="2339226" cy="1117600"/>
          </a:xfrm>
        </p:grpSpPr>
        <p:pic>
          <p:nvPicPr>
            <p:cNvPr id="33" name="Picture 32" descr="Bottle Cap 2"/>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55198" y="3987800"/>
              <a:ext cx="1181100" cy="1117600"/>
            </a:xfrm>
            <a:prstGeom prst="rect">
              <a:avLst/>
            </a:prstGeom>
            <a:noFill/>
            <a:ln w="9525">
              <a:solidFill>
                <a:schemeClr val="tx1"/>
              </a:solidFill>
              <a:miter lim="800000"/>
              <a:headEnd/>
              <a:tailEnd/>
            </a:ln>
          </p:spPr>
        </p:pic>
        <p:sp>
          <p:nvSpPr>
            <p:cNvPr id="29" name="TextBox 10"/>
            <p:cNvSpPr txBox="1">
              <a:spLocks noChangeArrowheads="1"/>
            </p:cNvSpPr>
            <p:nvPr/>
          </p:nvSpPr>
          <p:spPr bwMode="auto">
            <a:xfrm>
              <a:off x="5932579" y="4151612"/>
              <a:ext cx="1161845" cy="707886"/>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VOCs:</a:t>
              </a:r>
            </a:p>
            <a:p>
              <a:pPr algn="ctr"/>
              <a:r>
                <a:rPr lang="en-US" sz="2000" b="1" dirty="0">
                  <a:latin typeface="Times New Roman" pitchFamily="18" charset="0"/>
                  <a:cs typeface="Times New Roman" pitchFamily="18" charset="0"/>
                </a:rPr>
                <a:t>5 grams</a:t>
              </a:r>
            </a:p>
          </p:txBody>
        </p:sp>
      </p:grpSp>
      <p:grpSp>
        <p:nvGrpSpPr>
          <p:cNvPr id="4" name="Group 3"/>
          <p:cNvGrpSpPr/>
          <p:nvPr/>
        </p:nvGrpSpPr>
        <p:grpSpPr>
          <a:xfrm>
            <a:off x="6858000" y="3857236"/>
            <a:ext cx="2057400" cy="2086364"/>
            <a:chOff x="6858000" y="4695436"/>
            <a:chExt cx="2057400" cy="2086364"/>
          </a:xfrm>
        </p:grpSpPr>
        <p:pic>
          <p:nvPicPr>
            <p:cNvPr id="34" name="Picture 33" descr="Thirty grams"/>
            <p:cNvPicPr/>
            <p:nvPr/>
          </p:nvPicPr>
          <p:blipFill>
            <a:blip r:embed="rId6" cstate="screen">
              <a:extLst>
                <a:ext uri="{28A0092B-C50C-407E-A947-70E740481C1C}">
                  <a14:useLocalDpi xmlns:a14="http://schemas.microsoft.com/office/drawing/2010/main"/>
                </a:ext>
              </a:extLst>
            </a:blip>
            <a:srcRect/>
            <a:stretch>
              <a:fillRect/>
            </a:stretch>
          </p:blipFill>
          <p:spPr bwMode="auto">
            <a:xfrm>
              <a:off x="7158355" y="4695436"/>
              <a:ext cx="1375410" cy="1032510"/>
            </a:xfrm>
            <a:prstGeom prst="rect">
              <a:avLst/>
            </a:prstGeom>
            <a:noFill/>
            <a:ln w="9525">
              <a:solidFill>
                <a:schemeClr val="tx1"/>
              </a:solidFill>
              <a:miter lim="800000"/>
              <a:headEnd/>
              <a:tailEnd/>
            </a:ln>
          </p:spPr>
        </p:pic>
        <p:sp>
          <p:nvSpPr>
            <p:cNvPr id="30" name="TextBox 11"/>
            <p:cNvSpPr txBox="1">
              <a:spLocks noChangeArrowheads="1"/>
            </p:cNvSpPr>
            <p:nvPr/>
          </p:nvSpPr>
          <p:spPr bwMode="auto">
            <a:xfrm>
              <a:off x="6858000" y="5766137"/>
              <a:ext cx="2057400" cy="1015663"/>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PCBs, Pesticides, TPH, PAHs:</a:t>
              </a:r>
            </a:p>
            <a:p>
              <a:pPr algn="ctr"/>
              <a:r>
                <a:rPr lang="en-US" sz="2000" b="1" dirty="0">
                  <a:latin typeface="Times New Roman" pitchFamily="18" charset="0"/>
                  <a:cs typeface="Times New Roman" pitchFamily="18" charset="0"/>
                </a:rPr>
                <a:t>10-30 grams</a:t>
              </a:r>
            </a:p>
          </p:txBody>
        </p:sp>
      </p:grpSp>
      <p:grpSp>
        <p:nvGrpSpPr>
          <p:cNvPr id="6" name="Group 5"/>
          <p:cNvGrpSpPr/>
          <p:nvPr/>
        </p:nvGrpSpPr>
        <p:grpSpPr>
          <a:xfrm>
            <a:off x="304800" y="1066800"/>
            <a:ext cx="3962400" cy="3171213"/>
            <a:chOff x="304800" y="914400"/>
            <a:chExt cx="3962400" cy="3171213"/>
          </a:xfrm>
        </p:grpSpPr>
        <p:sp>
          <p:nvSpPr>
            <p:cNvPr id="20" name="TextBox 19"/>
            <p:cNvSpPr txBox="1"/>
            <p:nvPr/>
          </p:nvSpPr>
          <p:spPr>
            <a:xfrm>
              <a:off x="304800" y="914400"/>
              <a:ext cx="3962400"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“What if I moved my sample point over a few feet?</a:t>
              </a:r>
            </a:p>
          </p:txBody>
        </p:sp>
        <p:pic>
          <p:nvPicPr>
            <p:cNvPr id="3" name="Picture 2">
              <a:extLst>
                <a:ext uri="{FF2B5EF4-FFF2-40B4-BE49-F238E27FC236}">
                  <a16:creationId xmlns:a16="http://schemas.microsoft.com/office/drawing/2014/main" xmlns="" id="{0C08C65B-D437-44EF-9394-7D94C9E92D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930" y="1745397"/>
              <a:ext cx="3275280" cy="2340216"/>
            </a:xfrm>
            <a:prstGeom prst="rect">
              <a:avLst/>
            </a:prstGeom>
          </p:spPr>
        </p:pic>
      </p:grpSp>
      <p:sp>
        <p:nvSpPr>
          <p:cNvPr id="14" name="TextBox 13"/>
          <p:cNvSpPr txBox="1"/>
          <p:nvPr/>
        </p:nvSpPr>
        <p:spPr>
          <a:xfrm>
            <a:off x="4876800" y="1066800"/>
            <a:ext cx="4038600"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“What if the lab tested a different aliquot of soil?”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cstate="screen">
            <a:extLst>
              <a:ext uri="{28A0092B-C50C-407E-A947-70E740481C1C}">
                <a14:useLocalDpi xmlns:a14="http://schemas.microsoft.com/office/drawing/2010/main"/>
              </a:ext>
            </a:extLst>
          </a:blip>
          <a:srcRect/>
          <a:stretch>
            <a:fillRect/>
          </a:stretch>
        </p:blipFill>
        <p:spPr bwMode="auto">
          <a:xfrm>
            <a:off x="6390005" y="3720888"/>
            <a:ext cx="2207259" cy="1772358"/>
          </a:xfrm>
          <a:prstGeom prst="rect">
            <a:avLst/>
          </a:prstGeom>
          <a:noFill/>
          <a:ln w="9525">
            <a:solidFill>
              <a:schemeClr val="tx1"/>
            </a:solidFill>
            <a:miter lim="800000"/>
            <a:headEnd/>
            <a:tailEnd/>
          </a:ln>
          <a:effectLst/>
        </p:spPr>
      </p:pic>
      <p:pic>
        <p:nvPicPr>
          <p:cNvPr id="10" name="Picture 9"/>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1655" y="3745326"/>
            <a:ext cx="2354336" cy="1740439"/>
          </a:xfrm>
          <a:prstGeom prst="rect">
            <a:avLst/>
          </a:prstGeom>
          <a:noFill/>
          <a:ln w="9525">
            <a:solidFill>
              <a:schemeClr val="tx1"/>
            </a:solidFill>
            <a:miter lim="800000"/>
            <a:headEnd/>
            <a:tailEnd/>
          </a:ln>
          <a:effectLst/>
        </p:spPr>
      </p:pic>
      <p:pic>
        <p:nvPicPr>
          <p:cNvPr id="11" name="Picture 10"/>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4565" y="3733800"/>
            <a:ext cx="2372995" cy="1754505"/>
          </a:xfrm>
          <a:prstGeom prst="rect">
            <a:avLst/>
          </a:prstGeom>
          <a:noFill/>
          <a:ln w="9525">
            <a:solidFill>
              <a:schemeClr val="tx1"/>
            </a:solidFill>
            <a:miter lim="800000"/>
            <a:headEnd/>
            <a:tailEnd/>
          </a:ln>
          <a:effectLst/>
        </p:spPr>
      </p:pic>
      <p:sp>
        <p:nvSpPr>
          <p:cNvPr id="57" name="TextBox 56"/>
          <p:cNvSpPr txBox="1"/>
          <p:nvPr/>
        </p:nvSpPr>
        <p:spPr>
          <a:xfrm>
            <a:off x="152400" y="238780"/>
            <a:ext cx="8915400"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So did we… Discrete Soil Sample Variability Field Study</a:t>
            </a:r>
          </a:p>
        </p:txBody>
      </p:sp>
      <p:sp>
        <p:nvSpPr>
          <p:cNvPr id="6" name="TextBox 5"/>
          <p:cNvSpPr txBox="1"/>
          <p:nvPr/>
        </p:nvSpPr>
        <p:spPr>
          <a:xfrm>
            <a:off x="304800" y="3048000"/>
            <a:ext cx="2773680" cy="707886"/>
          </a:xfrm>
          <a:prstGeom prst="rect">
            <a:avLst/>
          </a:prstGeom>
          <a:noFill/>
        </p:spPr>
        <p:txBody>
          <a:bodyPr wrap="square" rtlCol="0">
            <a:spAutoFit/>
          </a:bodyPr>
          <a:lstStyle/>
          <a:p>
            <a:pPr algn="ctr"/>
            <a:r>
              <a:rPr lang="en-US" sz="2000" b="1" u="sng" dirty="0">
                <a:latin typeface="Times New Roman" pitchFamily="18" charset="0"/>
                <a:cs typeface="Times New Roman" pitchFamily="18" charset="0"/>
              </a:rPr>
              <a:t>Study Site A</a:t>
            </a:r>
          </a:p>
          <a:p>
            <a:pPr algn="ctr"/>
            <a:r>
              <a:rPr lang="en-US" sz="2000" b="1" dirty="0">
                <a:latin typeface="Times New Roman" pitchFamily="18" charset="0"/>
                <a:cs typeface="Times New Roman" pitchFamily="18" charset="0"/>
              </a:rPr>
              <a:t>(arsenic in wastewater)</a:t>
            </a:r>
          </a:p>
        </p:txBody>
      </p:sp>
      <p:sp>
        <p:nvSpPr>
          <p:cNvPr id="7" name="TextBox 6"/>
          <p:cNvSpPr txBox="1"/>
          <p:nvPr/>
        </p:nvSpPr>
        <p:spPr>
          <a:xfrm>
            <a:off x="3134360" y="3048000"/>
            <a:ext cx="3037840" cy="707886"/>
          </a:xfrm>
          <a:prstGeom prst="rect">
            <a:avLst/>
          </a:prstGeom>
          <a:noFill/>
        </p:spPr>
        <p:txBody>
          <a:bodyPr wrap="square" rtlCol="0">
            <a:spAutoFit/>
          </a:bodyPr>
          <a:lstStyle/>
          <a:p>
            <a:pPr algn="ctr"/>
            <a:r>
              <a:rPr lang="en-US" sz="2000" b="1" u="sng" dirty="0">
                <a:latin typeface="Times New Roman" pitchFamily="18" charset="0"/>
                <a:cs typeface="Times New Roman" pitchFamily="18" charset="0"/>
              </a:rPr>
              <a:t>Study Site B</a:t>
            </a:r>
          </a:p>
          <a:p>
            <a:pPr algn="ctr"/>
            <a:r>
              <a:rPr lang="en-US" sz="2000" b="1" dirty="0">
                <a:latin typeface="Times New Roman" pitchFamily="18" charset="0"/>
                <a:cs typeface="Times New Roman" pitchFamily="18" charset="0"/>
              </a:rPr>
              <a:t>(lead in incinerator ash)</a:t>
            </a:r>
          </a:p>
        </p:txBody>
      </p:sp>
      <p:sp>
        <p:nvSpPr>
          <p:cNvPr id="8" name="TextBox 7"/>
          <p:cNvSpPr txBox="1"/>
          <p:nvPr/>
        </p:nvSpPr>
        <p:spPr>
          <a:xfrm>
            <a:off x="6096000" y="3009900"/>
            <a:ext cx="2743200" cy="707886"/>
          </a:xfrm>
          <a:prstGeom prst="rect">
            <a:avLst/>
          </a:prstGeom>
          <a:noFill/>
        </p:spPr>
        <p:txBody>
          <a:bodyPr wrap="square" rtlCol="0">
            <a:spAutoFit/>
          </a:bodyPr>
          <a:lstStyle/>
          <a:p>
            <a:pPr algn="ctr"/>
            <a:r>
              <a:rPr lang="en-US" sz="2000" b="1" u="sng" dirty="0">
                <a:latin typeface="Times New Roman" pitchFamily="18" charset="0"/>
                <a:cs typeface="Times New Roman" pitchFamily="18" charset="0"/>
              </a:rPr>
              <a:t>Study Site C</a:t>
            </a:r>
          </a:p>
          <a:p>
            <a:pPr algn="ctr"/>
            <a:r>
              <a:rPr lang="en-US" sz="2000" b="1" dirty="0">
                <a:latin typeface="Times New Roman" pitchFamily="18" charset="0"/>
                <a:cs typeface="Times New Roman" pitchFamily="18" charset="0"/>
              </a:rPr>
              <a:t>(PCBs transformer oil)</a:t>
            </a:r>
          </a:p>
        </p:txBody>
      </p:sp>
      <p:sp>
        <p:nvSpPr>
          <p:cNvPr id="13" name="TextBox 12"/>
          <p:cNvSpPr txBox="1"/>
          <p:nvPr/>
        </p:nvSpPr>
        <p:spPr>
          <a:xfrm>
            <a:off x="3810000" y="5464314"/>
            <a:ext cx="1752600" cy="400110"/>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1,500 ft</a:t>
            </a:r>
            <a:r>
              <a:rPr lang="en-US" sz="2000" b="1" baseline="30000" dirty="0">
                <a:latin typeface="Times New Roman" pitchFamily="18" charset="0"/>
                <a:cs typeface="Times New Roman" pitchFamily="18" charset="0"/>
              </a:rPr>
              <a:t>2</a:t>
            </a:r>
            <a:r>
              <a:rPr lang="en-US" sz="2000" b="1" dirty="0">
                <a:latin typeface="Times New Roman" pitchFamily="18" charset="0"/>
                <a:cs typeface="Times New Roman" pitchFamily="18" charset="0"/>
              </a:rPr>
              <a:t> area</a:t>
            </a:r>
          </a:p>
        </p:txBody>
      </p:sp>
      <p:sp>
        <p:nvSpPr>
          <p:cNvPr id="16" name="TextBox 15"/>
          <p:cNvSpPr txBox="1"/>
          <p:nvPr/>
        </p:nvSpPr>
        <p:spPr>
          <a:xfrm>
            <a:off x="838200" y="5467290"/>
            <a:ext cx="1752600" cy="400110"/>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13,500 ft</a:t>
            </a:r>
            <a:r>
              <a:rPr lang="en-US" sz="2000" b="1" baseline="30000" dirty="0">
                <a:latin typeface="Times New Roman" pitchFamily="18" charset="0"/>
                <a:cs typeface="Times New Roman" pitchFamily="18" charset="0"/>
              </a:rPr>
              <a:t>2</a:t>
            </a:r>
            <a:r>
              <a:rPr lang="en-US" sz="2000" b="1" dirty="0">
                <a:latin typeface="Times New Roman" pitchFamily="18" charset="0"/>
                <a:cs typeface="Times New Roman" pitchFamily="18" charset="0"/>
              </a:rPr>
              <a:t> area</a:t>
            </a:r>
          </a:p>
        </p:txBody>
      </p:sp>
      <p:sp>
        <p:nvSpPr>
          <p:cNvPr id="17" name="TextBox 16"/>
          <p:cNvSpPr txBox="1"/>
          <p:nvPr/>
        </p:nvSpPr>
        <p:spPr>
          <a:xfrm>
            <a:off x="6629400" y="5467290"/>
            <a:ext cx="1752600" cy="400110"/>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6,000 ft</a:t>
            </a:r>
            <a:r>
              <a:rPr lang="en-US" sz="2000" b="1" baseline="30000" dirty="0">
                <a:latin typeface="Times New Roman" pitchFamily="18" charset="0"/>
                <a:cs typeface="Times New Roman" pitchFamily="18" charset="0"/>
              </a:rPr>
              <a:t>2</a:t>
            </a:r>
            <a:r>
              <a:rPr lang="en-US" sz="2000" b="1" dirty="0">
                <a:latin typeface="Times New Roman" pitchFamily="18" charset="0"/>
                <a:cs typeface="Times New Roman" pitchFamily="18" charset="0"/>
              </a:rPr>
              <a:t> area</a:t>
            </a:r>
          </a:p>
        </p:txBody>
      </p:sp>
      <p:sp>
        <p:nvSpPr>
          <p:cNvPr id="14" name="TextBox 13"/>
          <p:cNvSpPr txBox="1"/>
          <p:nvPr/>
        </p:nvSpPr>
        <p:spPr>
          <a:xfrm>
            <a:off x="457200" y="1032808"/>
            <a:ext cx="6448956" cy="1938992"/>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imes New Roman" pitchFamily="18" charset="0"/>
                <a:cs typeface="Times New Roman" pitchFamily="18" charset="0"/>
              </a:rPr>
              <a:t>Three known-contaminated sites studied;</a:t>
            </a:r>
          </a:p>
          <a:p>
            <a:pPr marL="342900" indent="-342900">
              <a:buFont typeface="Arial" panose="020B0604020202020204" pitchFamily="34" charset="0"/>
              <a:buChar char="•"/>
            </a:pPr>
            <a:r>
              <a:rPr lang="en-US" sz="2400" b="1" dirty="0">
                <a:latin typeface="Times New Roman" pitchFamily="18" charset="0"/>
                <a:cs typeface="Times New Roman" pitchFamily="18" charset="0"/>
              </a:rPr>
              <a:t>24 grid points designated at each site;</a:t>
            </a:r>
          </a:p>
          <a:p>
            <a:pPr marL="342900" indent="-342900">
              <a:buFont typeface="Arial" panose="020B0604020202020204" pitchFamily="34" charset="0"/>
              <a:buChar char="•"/>
            </a:pPr>
            <a:r>
              <a:rPr lang="en-US" sz="2400" b="1" dirty="0">
                <a:latin typeface="Times New Roman" pitchFamily="18" charset="0"/>
                <a:cs typeface="Times New Roman" pitchFamily="18" charset="0"/>
              </a:rPr>
              <a:t>Hundreds of discrete samples collected;</a:t>
            </a:r>
          </a:p>
          <a:p>
            <a:pPr marL="342900" indent="-342900">
              <a:buFont typeface="Arial" panose="020B0604020202020204" pitchFamily="34" charset="0"/>
              <a:buChar char="•"/>
            </a:pPr>
            <a:r>
              <a:rPr lang="en-US" sz="2400" b="1" dirty="0">
                <a:latin typeface="Times New Roman" pitchFamily="18" charset="0"/>
                <a:cs typeface="Times New Roman" pitchFamily="18" charset="0"/>
              </a:rPr>
              <a:t>Multi Increment samples (triplicates) collected from same areas.</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1016578"/>
            <a:ext cx="1743456" cy="1936685"/>
          </a:xfrm>
          <a:prstGeom prst="rect">
            <a:avLst/>
          </a:prstGeom>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ipahau Lead Samples.JPG"/>
          <p:cNvPicPr>
            <a:picLocks noChangeAspect="1"/>
          </p:cNvPicPr>
          <p:nvPr/>
        </p:nvPicPr>
        <p:blipFill>
          <a:blip r:embed="rId3"/>
          <a:stretch>
            <a:fillRect/>
          </a:stretch>
        </p:blipFill>
        <p:spPr>
          <a:xfrm>
            <a:off x="1524000" y="1371600"/>
            <a:ext cx="6194612" cy="4645959"/>
          </a:xfrm>
          <a:prstGeom prst="rect">
            <a:avLst/>
          </a:prstGeom>
          <a:ln>
            <a:solidFill>
              <a:schemeClr val="tx1"/>
            </a:solidFill>
          </a:ln>
        </p:spPr>
      </p:pic>
      <p:pic>
        <p:nvPicPr>
          <p:cNvPr id="15" name="Picture 1"/>
          <p:cNvPicPr>
            <a:picLocks noChangeAspect="1" noChangeArrowheads="1"/>
          </p:cNvPicPr>
          <p:nvPr/>
        </p:nvPicPr>
        <p:blipFill>
          <a:blip r:embed="rId4" cstate="print"/>
          <a:srcRect/>
          <a:stretch>
            <a:fillRect/>
          </a:stretch>
        </p:blipFill>
        <p:spPr bwMode="auto">
          <a:xfrm>
            <a:off x="6390553" y="4797623"/>
            <a:ext cx="946814" cy="1262418"/>
          </a:xfrm>
          <a:prstGeom prst="rect">
            <a:avLst/>
          </a:prstGeom>
          <a:noFill/>
          <a:ln w="9525">
            <a:solidFill>
              <a:schemeClr val="tx1"/>
            </a:solidFill>
            <a:miter lim="800000"/>
            <a:headEnd/>
            <a:tailEnd/>
          </a:ln>
          <a:effectLst/>
        </p:spPr>
      </p:pic>
      <p:sp>
        <p:nvSpPr>
          <p:cNvPr id="23" name="TextBox 22"/>
          <p:cNvSpPr txBox="1"/>
          <p:nvPr/>
        </p:nvSpPr>
        <p:spPr>
          <a:xfrm>
            <a:off x="6311891" y="6027003"/>
            <a:ext cx="1072730" cy="769441"/>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Metals</a:t>
            </a:r>
            <a:endParaRPr lang="en-US" sz="2000" b="1" dirty="0">
              <a:latin typeface="Times New Roman" pitchFamily="18" charset="0"/>
              <a:cs typeface="Times New Roman" pitchFamily="18" charset="0"/>
            </a:endParaRPr>
          </a:p>
          <a:p>
            <a:pPr algn="ctr"/>
            <a:r>
              <a:rPr lang="en-US" sz="2000" b="1" dirty="0">
                <a:latin typeface="Times New Roman" pitchFamily="18" charset="0"/>
                <a:cs typeface="Times New Roman" pitchFamily="18" charset="0"/>
              </a:rPr>
              <a:t>(1g)</a:t>
            </a:r>
          </a:p>
        </p:txBody>
      </p:sp>
      <p:sp>
        <p:nvSpPr>
          <p:cNvPr id="24" name="TextBox 23"/>
          <p:cNvSpPr txBox="1"/>
          <p:nvPr/>
        </p:nvSpPr>
        <p:spPr>
          <a:xfrm>
            <a:off x="7848600" y="6016823"/>
            <a:ext cx="920445" cy="769441"/>
          </a:xfrm>
          <a:prstGeom prst="rect">
            <a:avLst/>
          </a:prstGeom>
          <a:noFill/>
          <a:ln>
            <a:noFill/>
          </a:ln>
        </p:spPr>
        <p:txBody>
          <a:bodyPr wrap="none" rtlCol="0">
            <a:spAutoFit/>
          </a:bodyPr>
          <a:lstStyle/>
          <a:p>
            <a:pPr algn="ctr"/>
            <a:r>
              <a:rPr lang="en-US" sz="2400" b="1" dirty="0">
                <a:latin typeface="Times New Roman" pitchFamily="18" charset="0"/>
                <a:cs typeface="Times New Roman" pitchFamily="18" charset="0"/>
              </a:rPr>
              <a:t>PCBs</a:t>
            </a:r>
          </a:p>
          <a:p>
            <a:pPr algn="ctr"/>
            <a:r>
              <a:rPr lang="en-US" sz="2000" b="1" dirty="0">
                <a:latin typeface="Times New Roman" pitchFamily="18" charset="0"/>
                <a:cs typeface="Times New Roman" pitchFamily="18" charset="0"/>
              </a:rPr>
              <a:t>(10g)</a:t>
            </a:r>
          </a:p>
        </p:txBody>
      </p:sp>
      <p:pic>
        <p:nvPicPr>
          <p:cNvPr id="1026" name="Picture 2"/>
          <p:cNvPicPr>
            <a:picLocks noChangeAspect="1" noChangeArrowheads="1"/>
          </p:cNvPicPr>
          <p:nvPr/>
        </p:nvPicPr>
        <p:blipFill>
          <a:blip r:embed="rId5" cstate="print"/>
          <a:srcRect/>
          <a:stretch>
            <a:fillRect/>
          </a:stretch>
        </p:blipFill>
        <p:spPr bwMode="auto">
          <a:xfrm>
            <a:off x="4757382" y="3801873"/>
            <a:ext cx="533400" cy="539286"/>
          </a:xfrm>
          <a:prstGeom prst="rect">
            <a:avLst/>
          </a:prstGeom>
          <a:noFill/>
          <a:ln w="9525">
            <a:solidFill>
              <a:schemeClr val="tx1"/>
            </a:solidFill>
            <a:miter lim="800000"/>
            <a:headEnd/>
            <a:tailEnd/>
          </a:ln>
          <a:effectLst/>
        </p:spPr>
      </p:pic>
      <p:pic>
        <p:nvPicPr>
          <p:cNvPr id="31" name="Picture 2"/>
          <p:cNvPicPr>
            <a:picLocks noChangeAspect="1" noChangeArrowheads="1"/>
          </p:cNvPicPr>
          <p:nvPr/>
        </p:nvPicPr>
        <p:blipFill>
          <a:blip r:embed="rId6" cstate="print"/>
          <a:srcRect/>
          <a:stretch>
            <a:fillRect/>
          </a:stretch>
        </p:blipFill>
        <p:spPr bwMode="auto">
          <a:xfrm>
            <a:off x="7620000" y="4797623"/>
            <a:ext cx="1215873" cy="1229290"/>
          </a:xfrm>
          <a:prstGeom prst="rect">
            <a:avLst/>
          </a:prstGeom>
          <a:noFill/>
          <a:ln w="9525">
            <a:solidFill>
              <a:schemeClr val="tx1"/>
            </a:solidFill>
            <a:miter lim="800000"/>
            <a:headEnd/>
            <a:tailEnd/>
          </a:ln>
          <a:effectLst/>
        </p:spPr>
      </p:pic>
      <p:sp>
        <p:nvSpPr>
          <p:cNvPr id="22" name="Oval 21"/>
          <p:cNvSpPr/>
          <p:nvPr/>
        </p:nvSpPr>
        <p:spPr>
          <a:xfrm>
            <a:off x="4267200" y="3555547"/>
            <a:ext cx="429296" cy="399245"/>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4773304" y="3825688"/>
            <a:ext cx="457200" cy="443753"/>
          </a:xfrm>
          <a:prstGeom prst="ellipse">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p:cNvCxnSpPr>
            <a:stCxn id="30" idx="0"/>
          </p:cNvCxnSpPr>
          <p:nvPr/>
        </p:nvCxnSpPr>
        <p:spPr>
          <a:xfrm flipV="1">
            <a:off x="3390900" y="4341193"/>
            <a:ext cx="1452917" cy="9905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30" idx="0"/>
          </p:cNvCxnSpPr>
          <p:nvPr/>
        </p:nvCxnSpPr>
        <p:spPr>
          <a:xfrm flipV="1">
            <a:off x="3390900" y="4036361"/>
            <a:ext cx="952504" cy="12953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685800" y="5331759"/>
            <a:ext cx="5410200" cy="1200329"/>
          </a:xfrm>
          <a:prstGeom prst="rect">
            <a:avLst/>
          </a:prstGeom>
          <a:solidFill>
            <a:schemeClr val="bg1"/>
          </a:solidFill>
          <a:ln>
            <a:solidFill>
              <a:schemeClr val="tx1"/>
            </a:solidFill>
          </a:ln>
        </p:spPr>
        <p:txBody>
          <a:bodyPr wrap="square" rtlCol="0">
            <a:spAutoFit/>
          </a:bodyPr>
          <a:lstStyle/>
          <a:p>
            <a:pPr marL="166688" indent="-166688">
              <a:buFont typeface="Arial" pitchFamily="34" charset="0"/>
              <a:buChar char="•"/>
            </a:pPr>
            <a:r>
              <a:rPr lang="en-US" sz="2400" b="1" dirty="0">
                <a:latin typeface="Times New Roman" pitchFamily="18" charset="0"/>
                <a:cs typeface="Times New Roman" pitchFamily="18" charset="0"/>
              </a:rPr>
              <a:t>Metals: Portable XRF analysis in lab;</a:t>
            </a:r>
          </a:p>
          <a:p>
            <a:pPr marL="166688" indent="-166688">
              <a:buFont typeface="Arial" pitchFamily="34" charset="0"/>
              <a:buChar char="•"/>
            </a:pPr>
            <a:r>
              <a:rPr lang="en-US" sz="2400" b="1" dirty="0">
                <a:latin typeface="Times New Roman" pitchFamily="18" charset="0"/>
                <a:cs typeface="Times New Roman" pitchFamily="18" charset="0"/>
              </a:rPr>
              <a:t>PCBs: Discrete sample split into ten subsamples for individual analysis.</a:t>
            </a:r>
          </a:p>
        </p:txBody>
      </p:sp>
      <p:cxnSp>
        <p:nvCxnSpPr>
          <p:cNvPr id="8" name="Straight Arrow Connector 7"/>
          <p:cNvCxnSpPr>
            <a:stCxn id="18" idx="2"/>
          </p:cNvCxnSpPr>
          <p:nvPr/>
        </p:nvCxnSpPr>
        <p:spPr>
          <a:xfrm flipH="1">
            <a:off x="5023612" y="2658874"/>
            <a:ext cx="1491488" cy="103963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140750" y="304800"/>
            <a:ext cx="6836295" cy="954107"/>
          </a:xfrm>
          <a:prstGeom prst="rect">
            <a:avLst/>
          </a:prstGeom>
          <a:noFill/>
        </p:spPr>
        <p:txBody>
          <a:bodyPr wrap="none" rtlCol="0">
            <a:spAutoFit/>
          </a:bodyPr>
          <a:lstStyle/>
          <a:p>
            <a:pPr algn="ctr"/>
            <a:r>
              <a:rPr lang="en-US" sz="3200" b="1" dirty="0">
                <a:latin typeface="Times New Roman" pitchFamily="18" charset="0"/>
                <a:cs typeface="Times New Roman" pitchFamily="18" charset="0"/>
              </a:rPr>
              <a:t>Evaluation of </a:t>
            </a:r>
            <a:r>
              <a:rPr lang="en-US" sz="3200" b="1" i="1" dirty="0">
                <a:latin typeface="Times New Roman" pitchFamily="18" charset="0"/>
                <a:cs typeface="Times New Roman" pitchFamily="18" charset="0"/>
              </a:rPr>
              <a:t>Intra-Sample Variability</a:t>
            </a:r>
          </a:p>
          <a:p>
            <a:pPr algn="ctr"/>
            <a:r>
              <a:rPr lang="en-US" sz="2400" b="1" dirty="0">
                <a:latin typeface="Times New Roman" pitchFamily="18" charset="0"/>
                <a:cs typeface="Times New Roman" pitchFamily="18" charset="0"/>
              </a:rPr>
              <a:t>(variability within single sample)</a:t>
            </a:r>
          </a:p>
        </p:txBody>
      </p:sp>
      <p:sp>
        <p:nvSpPr>
          <p:cNvPr id="18" name="TextBox 17"/>
          <p:cNvSpPr txBox="1"/>
          <p:nvPr/>
        </p:nvSpPr>
        <p:spPr>
          <a:xfrm>
            <a:off x="5410200" y="1458545"/>
            <a:ext cx="2209800" cy="1200329"/>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Single discrete sample tested ten times</a:t>
            </a:r>
          </a:p>
        </p:txBody>
      </p:sp>
      <p:cxnSp>
        <p:nvCxnSpPr>
          <p:cNvPr id="16" name="Straight Connector 15"/>
          <p:cNvCxnSpPr/>
          <p:nvPr/>
        </p:nvCxnSpPr>
        <p:spPr>
          <a:xfrm flipV="1">
            <a:off x="3657600" y="2282686"/>
            <a:ext cx="1700011" cy="107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964134" y="1796277"/>
            <a:ext cx="1011816" cy="523220"/>
          </a:xfrm>
          <a:prstGeom prst="rect">
            <a:avLst/>
          </a:prstGeom>
          <a:noFill/>
        </p:spPr>
        <p:txBody>
          <a:bodyPr wrap="none" rtlCol="0">
            <a:spAutoFit/>
          </a:bodyPr>
          <a:lstStyle/>
          <a:p>
            <a:pPr algn="ctr"/>
            <a:r>
              <a:rPr lang="en-US" sz="2800" b="1" dirty="0">
                <a:solidFill>
                  <a:schemeClr val="bg1"/>
                </a:solidFill>
                <a:latin typeface="Times New Roman" pitchFamily="18" charset="0"/>
                <a:cs typeface="Times New Roman" pitchFamily="18" charset="0"/>
              </a:rPr>
              <a:t>3 feet</a:t>
            </a:r>
            <a:endParaRPr lang="en-US" sz="2400"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760009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aipahau Lead Samples.JPG"/>
          <p:cNvPicPr>
            <a:picLocks noChangeAspect="1"/>
          </p:cNvPicPr>
          <p:nvPr/>
        </p:nvPicPr>
        <p:blipFill>
          <a:blip r:embed="rId3"/>
          <a:stretch>
            <a:fillRect/>
          </a:stretch>
        </p:blipFill>
        <p:spPr>
          <a:xfrm>
            <a:off x="1524000" y="1371600"/>
            <a:ext cx="6194612" cy="4645959"/>
          </a:xfrm>
          <a:prstGeom prst="rect">
            <a:avLst/>
          </a:prstGeom>
          <a:ln>
            <a:solidFill>
              <a:schemeClr val="tx1"/>
            </a:solidFill>
          </a:ln>
        </p:spPr>
      </p:pic>
      <p:sp>
        <p:nvSpPr>
          <p:cNvPr id="13" name="Oval 12"/>
          <p:cNvSpPr/>
          <p:nvPr/>
        </p:nvSpPr>
        <p:spPr>
          <a:xfrm>
            <a:off x="3429000" y="3960159"/>
            <a:ext cx="609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429000" y="2817159"/>
            <a:ext cx="609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334000" y="3960159"/>
            <a:ext cx="609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5029200" y="2817159"/>
            <a:ext cx="609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V="1">
            <a:off x="3657600" y="2282686"/>
            <a:ext cx="1700011" cy="107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3964134" y="1796277"/>
            <a:ext cx="1011816" cy="523220"/>
          </a:xfrm>
          <a:prstGeom prst="rect">
            <a:avLst/>
          </a:prstGeom>
          <a:noFill/>
        </p:spPr>
        <p:txBody>
          <a:bodyPr wrap="none" rtlCol="0">
            <a:spAutoFit/>
          </a:bodyPr>
          <a:lstStyle/>
          <a:p>
            <a:pPr algn="ctr"/>
            <a:r>
              <a:rPr lang="en-US" sz="2800" b="1" dirty="0">
                <a:solidFill>
                  <a:schemeClr val="bg1"/>
                </a:solidFill>
                <a:latin typeface="Times New Roman" pitchFamily="18" charset="0"/>
                <a:cs typeface="Times New Roman" pitchFamily="18" charset="0"/>
              </a:rPr>
              <a:t>3 feet</a:t>
            </a:r>
            <a:endParaRPr lang="en-US" sz="2400" b="1" dirty="0">
              <a:solidFill>
                <a:schemeClr val="bg1"/>
              </a:solidFill>
              <a:latin typeface="Times New Roman" pitchFamily="18" charset="0"/>
              <a:cs typeface="Times New Roman" pitchFamily="18" charset="0"/>
            </a:endParaRPr>
          </a:p>
        </p:txBody>
      </p:sp>
      <p:sp>
        <p:nvSpPr>
          <p:cNvPr id="49" name="Oval 48"/>
          <p:cNvSpPr/>
          <p:nvPr/>
        </p:nvSpPr>
        <p:spPr>
          <a:xfrm>
            <a:off x="4165242" y="3490080"/>
            <a:ext cx="609600" cy="5334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1828800" y="5255559"/>
            <a:ext cx="5638800" cy="1200329"/>
          </a:xfrm>
          <a:prstGeom prst="rect">
            <a:avLst/>
          </a:prstGeom>
          <a:solidFill>
            <a:schemeClr val="bg1"/>
          </a:solidFill>
          <a:ln>
            <a:solidFill>
              <a:schemeClr val="tx1"/>
            </a:solidFill>
          </a:ln>
        </p:spPr>
        <p:txBody>
          <a:bodyPr wrap="square" rtlCol="0">
            <a:spAutoFit/>
          </a:bodyPr>
          <a:lstStyle/>
          <a:p>
            <a:pPr marL="166688" indent="-166688">
              <a:buFont typeface="Arial" pitchFamily="34" charset="0"/>
              <a:buChar char="•"/>
            </a:pPr>
            <a:r>
              <a:rPr lang="en-US" sz="2400" b="1" dirty="0">
                <a:latin typeface="Times New Roman" pitchFamily="18" charset="0"/>
                <a:cs typeface="Times New Roman" pitchFamily="18" charset="0"/>
              </a:rPr>
              <a:t>Samples “MIS (ISM)” processed for testing (dried, sieved and subsampled);</a:t>
            </a:r>
          </a:p>
          <a:p>
            <a:pPr marL="166688" indent="-166688">
              <a:buFont typeface="Arial" pitchFamily="34" charset="0"/>
              <a:buChar char="•"/>
            </a:pPr>
            <a:r>
              <a:rPr lang="en-US" sz="2400" b="1" dirty="0">
                <a:latin typeface="Times New Roman" pitchFamily="18" charset="0"/>
                <a:cs typeface="Times New Roman" pitchFamily="18" charset="0"/>
              </a:rPr>
              <a:t>Data assumed representative of sample.</a:t>
            </a:r>
          </a:p>
        </p:txBody>
      </p:sp>
      <p:sp>
        <p:nvSpPr>
          <p:cNvPr id="19" name="TextBox 18"/>
          <p:cNvSpPr txBox="1"/>
          <p:nvPr/>
        </p:nvSpPr>
        <p:spPr>
          <a:xfrm>
            <a:off x="5964816" y="1852822"/>
            <a:ext cx="2532440" cy="1569660"/>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Five “co-located” discrete samples tested at each grid point</a:t>
            </a:r>
          </a:p>
        </p:txBody>
      </p:sp>
      <p:sp>
        <p:nvSpPr>
          <p:cNvPr id="15" name="TextBox 14"/>
          <p:cNvSpPr txBox="1"/>
          <p:nvPr/>
        </p:nvSpPr>
        <p:spPr>
          <a:xfrm>
            <a:off x="1126514" y="304800"/>
            <a:ext cx="6858737" cy="954107"/>
          </a:xfrm>
          <a:prstGeom prst="rect">
            <a:avLst/>
          </a:prstGeom>
          <a:noFill/>
        </p:spPr>
        <p:txBody>
          <a:bodyPr wrap="none" rtlCol="0">
            <a:spAutoFit/>
          </a:bodyPr>
          <a:lstStyle/>
          <a:p>
            <a:pPr algn="ctr"/>
            <a:r>
              <a:rPr lang="en-US" sz="3200" b="1" dirty="0">
                <a:latin typeface="Times New Roman" pitchFamily="18" charset="0"/>
                <a:cs typeface="Times New Roman" pitchFamily="18" charset="0"/>
              </a:rPr>
              <a:t>Evaluation of </a:t>
            </a:r>
            <a:r>
              <a:rPr lang="en-US" sz="3200" b="1" i="1" dirty="0">
                <a:latin typeface="Times New Roman" pitchFamily="18" charset="0"/>
                <a:cs typeface="Times New Roman" pitchFamily="18" charset="0"/>
              </a:rPr>
              <a:t>Inter-Sample Variability</a:t>
            </a:r>
          </a:p>
          <a:p>
            <a:pPr algn="ctr"/>
            <a:r>
              <a:rPr lang="en-US" sz="2400" b="1" dirty="0">
                <a:latin typeface="Times New Roman" pitchFamily="18" charset="0"/>
                <a:cs typeface="Times New Roman" pitchFamily="18" charset="0"/>
              </a:rPr>
              <a:t>(variability between co-located samples)</a:t>
            </a:r>
          </a:p>
        </p:txBody>
      </p:sp>
    </p:spTree>
    <p:extLst>
      <p:ext uri="{BB962C8B-B14F-4D97-AF65-F5344CB8AC3E}">
        <p14:creationId xmlns:p14="http://schemas.microsoft.com/office/powerpoint/2010/main" val="5587176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868362"/>
          </a:xfrm>
        </p:spPr>
        <p:txBody>
          <a:bodyPr>
            <a:normAutofit/>
          </a:bodyPr>
          <a:lstStyle/>
          <a:p>
            <a:r>
              <a:rPr lang="en-US" sz="3200" b="1" dirty="0">
                <a:latin typeface="Times New Roman" pitchFamily="18" charset="0"/>
                <a:cs typeface="Times New Roman" pitchFamily="18" charset="0"/>
              </a:rPr>
              <a:t>Field Study Results</a:t>
            </a:r>
          </a:p>
        </p:txBody>
      </p:sp>
      <p:sp>
        <p:nvSpPr>
          <p:cNvPr id="3" name="Content Placeholder 2"/>
          <p:cNvSpPr>
            <a:spLocks noGrp="1"/>
          </p:cNvSpPr>
          <p:nvPr>
            <p:ph idx="1"/>
          </p:nvPr>
        </p:nvSpPr>
        <p:spPr>
          <a:xfrm>
            <a:off x="762000" y="1143000"/>
            <a:ext cx="7661753" cy="3962400"/>
          </a:xfrm>
        </p:spPr>
        <p:txBody>
          <a:bodyPr>
            <a:normAutofit fontScale="85000" lnSpcReduction="10000"/>
          </a:bodyPr>
          <a:lstStyle/>
          <a:p>
            <a:pPr marL="0" indent="0">
              <a:buNone/>
            </a:pPr>
            <a:r>
              <a:rPr lang="en-US" sz="3100" b="1" dirty="0">
                <a:latin typeface="Times New Roman" pitchFamily="18" charset="0"/>
                <a:cs typeface="Times New Roman" pitchFamily="18" charset="0"/>
              </a:rPr>
              <a:t>Roger Brewer, John Peard &amp; Marvin Heskett (2017)</a:t>
            </a:r>
          </a:p>
          <a:p>
            <a:pPr marL="0" indent="0">
              <a:buNone/>
            </a:pPr>
            <a:r>
              <a:rPr lang="en-US" sz="3100" b="1" i="1" dirty="0">
                <a:latin typeface="Times New Roman" pitchFamily="18" charset="0"/>
                <a:cs typeface="Times New Roman" pitchFamily="18" charset="0"/>
              </a:rPr>
              <a:t>A critical review of discrete soil sample reliability:</a:t>
            </a:r>
          </a:p>
          <a:p>
            <a:pPr marL="801688"/>
            <a:r>
              <a:rPr lang="en-US" sz="3100" b="1" i="1" dirty="0">
                <a:latin typeface="Times New Roman" pitchFamily="18" charset="0"/>
                <a:cs typeface="Times New Roman" pitchFamily="18" charset="0"/>
              </a:rPr>
              <a:t>Part 1 – Field study results</a:t>
            </a:r>
          </a:p>
          <a:p>
            <a:pPr marL="801688">
              <a:spcAft>
                <a:spcPts val="600"/>
              </a:spcAft>
            </a:pPr>
            <a:r>
              <a:rPr lang="en-US" sz="3100" b="1" i="1" dirty="0">
                <a:latin typeface="Times New Roman" pitchFamily="18" charset="0"/>
                <a:cs typeface="Times New Roman" pitchFamily="18" charset="0"/>
              </a:rPr>
              <a:t>Part 2—Implications</a:t>
            </a:r>
          </a:p>
          <a:p>
            <a:pPr marL="0" indent="0">
              <a:buNone/>
            </a:pPr>
            <a:r>
              <a:rPr lang="en-US" sz="2800" b="1" dirty="0">
                <a:latin typeface="Times New Roman" pitchFamily="18" charset="0"/>
                <a:cs typeface="Times New Roman" pitchFamily="18" charset="0"/>
              </a:rPr>
              <a:t>Journal of Soil and Sediment Contamination.</a:t>
            </a:r>
          </a:p>
          <a:p>
            <a:pPr marL="0" indent="0">
              <a:buNone/>
            </a:pPr>
            <a:r>
              <a:rPr lang="en-US" sz="2800" b="1" u="sng" dirty="0">
                <a:latin typeface="Times New Roman" pitchFamily="18" charset="0"/>
                <a:cs typeface="Times New Roman" pitchFamily="18" charset="0"/>
              </a:rPr>
              <a:t>Part 1:</a:t>
            </a:r>
            <a:r>
              <a:rPr lang="en-US" sz="2800" b="1" dirty="0">
                <a:latin typeface="Times New Roman" pitchFamily="18" charset="0"/>
                <a:cs typeface="Times New Roman" pitchFamily="18" charset="0"/>
              </a:rPr>
              <a:t> DOI: 10.1080/15320383.2017.1244172</a:t>
            </a:r>
          </a:p>
          <a:p>
            <a:pPr marL="0" indent="0">
              <a:spcAft>
                <a:spcPts val="600"/>
              </a:spcAft>
              <a:buNone/>
            </a:pPr>
            <a:r>
              <a:rPr lang="en-US" sz="2800" b="1" u="sng" dirty="0">
                <a:latin typeface="Times New Roman" pitchFamily="18" charset="0"/>
                <a:cs typeface="Times New Roman" pitchFamily="18" charset="0"/>
              </a:rPr>
              <a:t>http://dx.doi.org/10.1080/15320383.2017.1244171</a:t>
            </a:r>
            <a:endParaRPr lang="en-US" sz="2800" b="1" dirty="0">
              <a:latin typeface="Times New Roman" pitchFamily="18" charset="0"/>
              <a:cs typeface="Times New Roman" pitchFamily="18" charset="0"/>
            </a:endParaRPr>
          </a:p>
          <a:p>
            <a:pPr marL="0" indent="0">
              <a:buNone/>
            </a:pPr>
            <a:r>
              <a:rPr lang="en-US" sz="2800" b="1" u="sng" dirty="0">
                <a:latin typeface="Times New Roman" pitchFamily="18" charset="0"/>
                <a:cs typeface="Times New Roman" pitchFamily="18" charset="0"/>
              </a:rPr>
              <a:t>Part 2: </a:t>
            </a:r>
            <a:r>
              <a:rPr lang="en-US" sz="2800" b="1" dirty="0">
                <a:latin typeface="Times New Roman" pitchFamily="18" charset="0"/>
                <a:cs typeface="Times New Roman" pitchFamily="18" charset="0"/>
              </a:rPr>
              <a:t>DOI: 10.1080/15320383.2017.1244172 </a:t>
            </a:r>
            <a:r>
              <a:rPr lang="en-US" sz="2800" b="1" u="sng" dirty="0">
                <a:latin typeface="Times New Roman" pitchFamily="18" charset="0"/>
                <a:cs typeface="Times New Roman" pitchFamily="18" charset="0"/>
              </a:rPr>
              <a:t>http://dx.doi.org/10.1080/15320383.2017.1244172</a:t>
            </a:r>
          </a:p>
        </p:txBody>
      </p:sp>
      <p:sp>
        <p:nvSpPr>
          <p:cNvPr id="4" name="Slide Number Placeholder 3"/>
          <p:cNvSpPr>
            <a:spLocks noGrp="1"/>
          </p:cNvSpPr>
          <p:nvPr>
            <p:ph type="sldNum" sz="quarter" idx="12"/>
          </p:nvPr>
        </p:nvSpPr>
        <p:spPr>
          <a:xfrm>
            <a:off x="7010400" y="6461694"/>
            <a:ext cx="2133600" cy="365125"/>
          </a:xfrm>
        </p:spPr>
        <p:txBody>
          <a:bodyPr vert="horz" lIns="91435" tIns="45718" rIns="91435" bIns="45718" rtlCol="0" anchor="ctr"/>
          <a:lstStyle/>
          <a:p>
            <a:fld id="{27EB08C4-B206-4098-98C3-6DC2CE1146B4}" type="slidenum">
              <a:rPr lang="en-US"/>
              <a:pPr/>
              <a:t>18</a:t>
            </a:fld>
            <a:endParaRPr lang="en-US"/>
          </a:p>
        </p:txBody>
      </p:sp>
      <p:sp>
        <p:nvSpPr>
          <p:cNvPr id="5" name="TextBox 4"/>
          <p:cNvSpPr txBox="1"/>
          <p:nvPr/>
        </p:nvSpPr>
        <p:spPr>
          <a:xfrm>
            <a:off x="792571" y="5562600"/>
            <a:ext cx="7454669" cy="769441"/>
          </a:xfrm>
          <a:prstGeom prst="rect">
            <a:avLst/>
          </a:prstGeom>
          <a:noFill/>
          <a:ln>
            <a:solidFill>
              <a:schemeClr val="tx1"/>
            </a:solidFill>
          </a:ln>
        </p:spPr>
        <p:txBody>
          <a:bodyPr wrap="none" rtlCol="0">
            <a:spAutoFit/>
          </a:bodyPr>
          <a:lstStyle/>
          <a:p>
            <a:pPr lvl="0" algn="ctr">
              <a:spcBef>
                <a:spcPct val="20000"/>
              </a:spcBef>
            </a:pPr>
            <a:r>
              <a:rPr lang="en-US" sz="2000" b="1" dirty="0">
                <a:solidFill>
                  <a:prstClr val="black"/>
                </a:solidFill>
                <a:latin typeface="Times New Roman" pitchFamily="18" charset="0"/>
                <a:cs typeface="Times New Roman" pitchFamily="18" charset="0"/>
              </a:rPr>
              <a:t>2015 Field report and recorded webinars posted to HEER webpage</a:t>
            </a:r>
          </a:p>
          <a:p>
            <a:pPr lvl="0" algn="ctr">
              <a:spcBef>
                <a:spcPct val="20000"/>
              </a:spcBef>
            </a:pPr>
            <a:r>
              <a:rPr lang="en-US" sz="2000" b="1" dirty="0">
                <a:solidFill>
                  <a:prstClr val="black"/>
                </a:solidFill>
                <a:latin typeface="Times New Roman" pitchFamily="18" charset="0"/>
                <a:cs typeface="Times New Roman" pitchFamily="18" charset="0"/>
              </a:rPr>
              <a:t>http://eha-web.doh.hawaii.gov/eha-cma/Leaders/HEER/Webinar</a:t>
            </a:r>
          </a:p>
        </p:txBody>
      </p:sp>
    </p:spTree>
    <p:extLst>
      <p:ext uri="{BB962C8B-B14F-4D97-AF65-F5344CB8AC3E}">
        <p14:creationId xmlns:p14="http://schemas.microsoft.com/office/powerpoint/2010/main" val="7518201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p:cNvSpPr txBox="1"/>
          <p:nvPr/>
        </p:nvSpPr>
        <p:spPr>
          <a:xfrm>
            <a:off x="172860" y="152400"/>
            <a:ext cx="8850051" cy="923330"/>
          </a:xfrm>
          <a:prstGeom prst="rect">
            <a:avLst/>
          </a:prstGeom>
          <a:noFill/>
        </p:spPr>
        <p:txBody>
          <a:bodyPr wrap="none" rtlCol="0">
            <a:spAutoFit/>
          </a:bodyPr>
          <a:lstStyle/>
          <a:p>
            <a:pPr algn="ctr"/>
            <a:r>
              <a:rPr lang="en-US" sz="3000" b="1" i="1" dirty="0">
                <a:latin typeface="Times New Roman" pitchFamily="18" charset="0"/>
                <a:cs typeface="Times New Roman" pitchFamily="18" charset="0"/>
              </a:rPr>
              <a:t>“Low” Intra-Sample Variability</a:t>
            </a:r>
            <a:r>
              <a:rPr lang="en-US" sz="3000" b="1" dirty="0">
                <a:latin typeface="Times New Roman" pitchFamily="18" charset="0"/>
                <a:cs typeface="Times New Roman" pitchFamily="18" charset="0"/>
              </a:rPr>
              <a:t> at Arsenic Study Site</a:t>
            </a:r>
          </a:p>
          <a:p>
            <a:pPr algn="ctr"/>
            <a:r>
              <a:rPr lang="en-US" sz="2400" b="1" dirty="0">
                <a:latin typeface="Times New Roman" pitchFamily="18" charset="0"/>
                <a:cs typeface="Times New Roman" pitchFamily="18" charset="0"/>
              </a:rPr>
              <a:t>(arsenic-contaminated wastewater, fine-grained soils)</a:t>
            </a:r>
          </a:p>
        </p:txBody>
      </p:sp>
      <p:grpSp>
        <p:nvGrpSpPr>
          <p:cNvPr id="2" name="Group 1">
            <a:extLst>
              <a:ext uri="{FF2B5EF4-FFF2-40B4-BE49-F238E27FC236}">
                <a16:creationId xmlns:a16="http://schemas.microsoft.com/office/drawing/2014/main" xmlns="" id="{8E8C5330-360C-4DF8-A94F-C49D50E0CD74}"/>
              </a:ext>
            </a:extLst>
          </p:cNvPr>
          <p:cNvGrpSpPr/>
          <p:nvPr/>
        </p:nvGrpSpPr>
        <p:grpSpPr>
          <a:xfrm>
            <a:off x="1524000" y="1367135"/>
            <a:ext cx="6292375" cy="5360551"/>
            <a:chOff x="1524000" y="1367135"/>
            <a:chExt cx="6292375" cy="5360551"/>
          </a:xfrm>
        </p:grpSpPr>
        <p:pic>
          <p:nvPicPr>
            <p:cNvPr id="30" name="Picture 29" descr="Waipahau Lead Samples.JPG"/>
            <p:cNvPicPr>
              <a:picLocks noChangeAspect="1"/>
            </p:cNvPicPr>
            <p:nvPr/>
          </p:nvPicPr>
          <p:blipFill>
            <a:blip r:embed="rId2"/>
            <a:stretch>
              <a:fillRect/>
            </a:stretch>
          </p:blipFill>
          <p:spPr>
            <a:xfrm>
              <a:off x="1526274" y="1533099"/>
              <a:ext cx="6290101" cy="5045122"/>
            </a:xfrm>
            <a:prstGeom prst="rect">
              <a:avLst/>
            </a:prstGeom>
            <a:ln>
              <a:solidFill>
                <a:schemeClr val="tx1"/>
              </a:solidFill>
            </a:ln>
          </p:spPr>
        </p:pic>
        <p:cxnSp>
          <p:nvCxnSpPr>
            <p:cNvPr id="17" name="Straight Arrow Connector 16"/>
            <p:cNvCxnSpPr>
              <a:stCxn id="18" idx="3"/>
            </p:cNvCxnSpPr>
            <p:nvPr/>
          </p:nvCxnSpPr>
          <p:spPr>
            <a:xfrm flipV="1">
              <a:off x="3962400" y="4135272"/>
              <a:ext cx="582304" cy="4081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43434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172 mg/kg</a:t>
              </a:r>
            </a:p>
          </p:txBody>
        </p:sp>
        <p:cxnSp>
          <p:nvCxnSpPr>
            <p:cNvPr id="19" name="Straight Arrow Connector 18"/>
            <p:cNvCxnSpPr>
              <a:stCxn id="20" idx="3"/>
            </p:cNvCxnSpPr>
            <p:nvPr/>
          </p:nvCxnSpPr>
          <p:spPr>
            <a:xfrm>
              <a:off x="3733800" y="4010055"/>
              <a:ext cx="742666" cy="1388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38100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196mg/kg</a:t>
              </a:r>
            </a:p>
          </p:txBody>
        </p:sp>
        <p:cxnSp>
          <p:nvCxnSpPr>
            <p:cNvPr id="28" name="Straight Arrow Connector 27"/>
            <p:cNvCxnSpPr>
              <a:stCxn id="29" idx="3"/>
            </p:cNvCxnSpPr>
            <p:nvPr/>
          </p:nvCxnSpPr>
          <p:spPr>
            <a:xfrm>
              <a:off x="3581400" y="3552855"/>
              <a:ext cx="949657" cy="5414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33528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199 mg/kg</a:t>
              </a:r>
            </a:p>
          </p:txBody>
        </p:sp>
        <p:cxnSp>
          <p:nvCxnSpPr>
            <p:cNvPr id="31" name="Straight Arrow Connector 30"/>
            <p:cNvCxnSpPr>
              <a:stCxn id="32" idx="2"/>
            </p:cNvCxnSpPr>
            <p:nvPr/>
          </p:nvCxnSpPr>
          <p:spPr>
            <a:xfrm rot="16200000" flipH="1">
              <a:off x="3552858" y="3095651"/>
              <a:ext cx="819084" cy="106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43200" y="28194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204 mg/kg</a:t>
              </a:r>
            </a:p>
          </p:txBody>
        </p:sp>
        <p:cxnSp>
          <p:nvCxnSpPr>
            <p:cNvPr id="36" name="Straight Arrow Connector 35"/>
            <p:cNvCxnSpPr>
              <a:stCxn id="37" idx="2"/>
            </p:cNvCxnSpPr>
            <p:nvPr/>
          </p:nvCxnSpPr>
          <p:spPr>
            <a:xfrm rot="16200000" flipH="1">
              <a:off x="3843439" y="3338471"/>
              <a:ext cx="1291075" cy="138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33800" y="23622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141 mg/kg</a:t>
              </a:r>
            </a:p>
          </p:txBody>
        </p:sp>
        <p:cxnSp>
          <p:nvCxnSpPr>
            <p:cNvPr id="39" name="Straight Arrow Connector 38"/>
            <p:cNvCxnSpPr>
              <a:stCxn id="40" idx="2"/>
            </p:cNvCxnSpPr>
            <p:nvPr/>
          </p:nvCxnSpPr>
          <p:spPr>
            <a:xfrm rot="5400000">
              <a:off x="4470666" y="3307196"/>
              <a:ext cx="874821" cy="6994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72000" y="28194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161 mg/kg</a:t>
              </a:r>
            </a:p>
          </p:txBody>
        </p:sp>
        <p:cxnSp>
          <p:nvCxnSpPr>
            <p:cNvPr id="44" name="Straight Arrow Connector 43"/>
            <p:cNvCxnSpPr>
              <a:stCxn id="45" idx="1"/>
            </p:cNvCxnSpPr>
            <p:nvPr/>
          </p:nvCxnSpPr>
          <p:spPr>
            <a:xfrm rot="10800000" flipV="1">
              <a:off x="4585648" y="3476655"/>
              <a:ext cx="672152" cy="590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257800" y="32766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165 mg/kg</a:t>
              </a:r>
            </a:p>
          </p:txBody>
        </p:sp>
        <p:cxnSp>
          <p:nvCxnSpPr>
            <p:cNvPr id="49" name="Straight Arrow Connector 48"/>
            <p:cNvCxnSpPr>
              <a:stCxn id="50" idx="1"/>
            </p:cNvCxnSpPr>
            <p:nvPr/>
          </p:nvCxnSpPr>
          <p:spPr>
            <a:xfrm rot="10800000" flipV="1">
              <a:off x="4585648" y="3929372"/>
              <a:ext cx="824552" cy="1649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410200" y="3729317"/>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165 mg/kg</a:t>
              </a:r>
            </a:p>
          </p:txBody>
        </p:sp>
        <p:cxnSp>
          <p:nvCxnSpPr>
            <p:cNvPr id="53" name="Straight Arrow Connector 52"/>
            <p:cNvCxnSpPr>
              <a:stCxn id="54" idx="1"/>
            </p:cNvCxnSpPr>
            <p:nvPr/>
          </p:nvCxnSpPr>
          <p:spPr>
            <a:xfrm rot="10800000">
              <a:off x="4549603" y="4105840"/>
              <a:ext cx="703717" cy="2762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253319" y="4182035"/>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169 mg/kg</a:t>
              </a:r>
            </a:p>
          </p:txBody>
        </p:sp>
        <p:cxnSp>
          <p:nvCxnSpPr>
            <p:cNvPr id="57" name="Straight Arrow Connector 56"/>
            <p:cNvCxnSpPr>
              <a:stCxn id="58" idx="0"/>
            </p:cNvCxnSpPr>
            <p:nvPr/>
          </p:nvCxnSpPr>
          <p:spPr>
            <a:xfrm rot="16200000" flipV="1">
              <a:off x="4392727" y="4328195"/>
              <a:ext cx="510948" cy="15239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038600" y="4659868"/>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172 mg/kg</a:t>
              </a:r>
            </a:p>
          </p:txBody>
        </p:sp>
        <p:sp>
          <p:nvSpPr>
            <p:cNvPr id="26" name="TextBox 25"/>
            <p:cNvSpPr txBox="1"/>
            <p:nvPr/>
          </p:nvSpPr>
          <p:spPr>
            <a:xfrm>
              <a:off x="2971799" y="6019800"/>
              <a:ext cx="3276601"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1.5X</a:t>
              </a:r>
            </a:p>
            <a:p>
              <a:r>
                <a:rPr lang="en-US" sz="2000" b="1" dirty="0">
                  <a:latin typeface="Times New Roman" pitchFamily="18" charset="0"/>
                  <a:cs typeface="Times New Roman" pitchFamily="18" charset="0"/>
                </a:rPr>
                <a:t>Maximum</a:t>
              </a:r>
              <a:r>
                <a:rPr lang="en-US" sz="2000" b="1" dirty="0">
                  <a:solidFill>
                    <a:srgbClr val="FF0000"/>
                  </a:solidFill>
                  <a:latin typeface="Times New Roman" pitchFamily="18" charset="0"/>
                  <a:cs typeface="Times New Roman" pitchFamily="18" charset="0"/>
                </a:rPr>
                <a:t>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2.5X</a:t>
              </a:r>
            </a:p>
          </p:txBody>
        </p:sp>
        <p:sp>
          <p:nvSpPr>
            <p:cNvPr id="33" name="TextBox 32"/>
            <p:cNvSpPr txBox="1"/>
            <p:nvPr/>
          </p:nvSpPr>
          <p:spPr>
            <a:xfrm>
              <a:off x="1524000" y="1524000"/>
              <a:ext cx="17526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Grid Pt #2</a:t>
              </a:r>
            </a:p>
          </p:txBody>
        </p:sp>
        <p:sp>
          <p:nvSpPr>
            <p:cNvPr id="56" name="TextBox 55"/>
            <p:cNvSpPr txBox="1"/>
            <p:nvPr/>
          </p:nvSpPr>
          <p:spPr>
            <a:xfrm>
              <a:off x="2286000" y="5486400"/>
              <a:ext cx="4648200" cy="461665"/>
            </a:xfrm>
            <a:prstGeom prst="rect">
              <a:avLst/>
            </a:prstGeom>
            <a:solidFill>
              <a:schemeClr val="bg1"/>
            </a:solidFill>
            <a:ln>
              <a:solidFill>
                <a:schemeClr val="tx1"/>
              </a:solidFill>
            </a:ln>
          </p:spPr>
          <p:txBody>
            <a:bodyPr wrap="square" rtlCol="0">
              <a:spAutoFit/>
            </a:bodyPr>
            <a:lstStyle/>
            <a:p>
              <a:r>
                <a:rPr lang="en-US" sz="2400" b="1" dirty="0">
                  <a:latin typeface="Times New Roman" pitchFamily="18" charset="0"/>
                  <a:cs typeface="Times New Roman" pitchFamily="18" charset="0"/>
                </a:rPr>
                <a:t>Variability within a single sample</a:t>
              </a:r>
            </a:p>
          </p:txBody>
        </p:sp>
        <p:sp>
          <p:nvSpPr>
            <p:cNvPr id="34" name="TextBox 33"/>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Intra-Sample Variability</a:t>
              </a:r>
            </a:p>
          </p:txBody>
        </p:sp>
      </p:grpSp>
    </p:spTree>
    <p:extLst>
      <p:ext uri="{BB962C8B-B14F-4D97-AF65-F5344CB8AC3E}">
        <p14:creationId xmlns:p14="http://schemas.microsoft.com/office/powerpoint/2010/main" val="32573278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673100" y="1231900"/>
            <a:ext cx="8153400" cy="1200329"/>
          </a:xfrm>
          <a:prstGeom prst="rect">
            <a:avLst/>
          </a:prstGeom>
          <a:noFill/>
          <a:ln w="9525">
            <a:noFill/>
            <a:miter lim="800000"/>
            <a:headEnd/>
            <a:tailEnd/>
          </a:ln>
        </p:spPr>
        <p:txBody>
          <a:bodyPr wrap="square">
            <a:spAutoFit/>
          </a:bodyPr>
          <a:lstStyle/>
          <a:p>
            <a:r>
              <a:rPr lang="en-US" sz="2400" b="1" dirty="0">
                <a:latin typeface="Times New Roman" pitchFamily="18" charset="0"/>
                <a:cs typeface="Times New Roman" pitchFamily="18" charset="0"/>
              </a:rPr>
              <a:t>HDOH, 2016, </a:t>
            </a:r>
            <a:r>
              <a:rPr lang="en-US" sz="2400" b="1" i="1" dirty="0">
                <a:latin typeface="Times New Roman" pitchFamily="18" charset="0"/>
                <a:cs typeface="Times New Roman" pitchFamily="18" charset="0"/>
              </a:rPr>
              <a:t>Technical Guidance Manual</a:t>
            </a:r>
            <a:r>
              <a:rPr lang="en-US" sz="2400" b="1" dirty="0">
                <a:latin typeface="Times New Roman" pitchFamily="18" charset="0"/>
                <a:cs typeface="Times New Roman" pitchFamily="18" charset="0"/>
              </a:rPr>
              <a:t>: Hawai‘i Department of Health, Office of Hazard Evaluation and Emergency Response, http://www.hawaiidoh.org/</a:t>
            </a:r>
          </a:p>
        </p:txBody>
      </p:sp>
      <p:sp>
        <p:nvSpPr>
          <p:cNvPr id="6" name="Rectangle 2"/>
          <p:cNvSpPr txBox="1">
            <a:spLocks noChangeArrowheads="1"/>
          </p:cNvSpPr>
          <p:nvPr/>
        </p:nvSpPr>
        <p:spPr>
          <a:xfrm>
            <a:off x="381000" y="228600"/>
            <a:ext cx="8347075" cy="9906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References</a:t>
            </a:r>
          </a:p>
        </p:txBody>
      </p:sp>
      <p:sp>
        <p:nvSpPr>
          <p:cNvPr id="2" name="Slide Number Placeholder 1"/>
          <p:cNvSpPr>
            <a:spLocks noGrp="1"/>
          </p:cNvSpPr>
          <p:nvPr>
            <p:ph type="sldNum" sz="quarter" idx="12"/>
          </p:nvPr>
        </p:nvSpPr>
        <p:spPr/>
        <p:txBody>
          <a:bodyPr/>
          <a:lstStyle/>
          <a:p>
            <a:fld id="{27EB08C4-B206-4098-98C3-6DC2CE1146B4}" type="slidenum">
              <a:rPr lang="en-US" smtClean="0"/>
              <a:pPr/>
              <a:t>2</a:t>
            </a:fld>
            <a:endParaRPr lang="en-US"/>
          </a:p>
        </p:txBody>
      </p:sp>
      <p:sp>
        <p:nvSpPr>
          <p:cNvPr id="8" name="Text Box 3">
            <a:extLst>
              <a:ext uri="{FF2B5EF4-FFF2-40B4-BE49-F238E27FC236}">
                <a16:creationId xmlns:a16="http://schemas.microsoft.com/office/drawing/2014/main" xmlns="" id="{0B4C101D-DC16-45F8-A285-BC14AE6C40DD}"/>
              </a:ext>
            </a:extLst>
          </p:cNvPr>
          <p:cNvSpPr txBox="1">
            <a:spLocks noChangeArrowheads="1"/>
          </p:cNvSpPr>
          <p:nvPr/>
        </p:nvSpPr>
        <p:spPr bwMode="auto">
          <a:xfrm>
            <a:off x="673100" y="2834997"/>
            <a:ext cx="8153400" cy="2308324"/>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4000" b="1">
                <a:solidFill>
                  <a:srgbClr val="FFFF00"/>
                </a:solidFill>
                <a:latin typeface="Times New Roman" panose="02020603050405020304" pitchFamily="18" charset="0"/>
              </a:defRPr>
            </a:lvl1pPr>
            <a:lvl2pPr marL="742950" indent="-285750" eaLnBrk="0" hangingPunct="0">
              <a:defRPr sz="4000" b="1">
                <a:solidFill>
                  <a:srgbClr val="FFFF00"/>
                </a:solidFill>
                <a:latin typeface="Times New Roman" panose="02020603050405020304" pitchFamily="18" charset="0"/>
              </a:defRPr>
            </a:lvl2pPr>
            <a:lvl3pPr marL="1143000" indent="-228600" eaLnBrk="0" hangingPunct="0">
              <a:defRPr sz="4000" b="1">
                <a:solidFill>
                  <a:srgbClr val="FFFF00"/>
                </a:solidFill>
                <a:latin typeface="Times New Roman" panose="02020603050405020304" pitchFamily="18" charset="0"/>
              </a:defRPr>
            </a:lvl3pPr>
            <a:lvl4pPr marL="1600200" indent="-228600" eaLnBrk="0" hangingPunct="0">
              <a:defRPr sz="4000" b="1">
                <a:solidFill>
                  <a:srgbClr val="FFFF00"/>
                </a:solidFill>
                <a:latin typeface="Times New Roman" panose="02020603050405020304" pitchFamily="18" charset="0"/>
              </a:defRPr>
            </a:lvl4pPr>
            <a:lvl5pPr marL="2057400" indent="-228600" eaLnBrk="0" hangingPunct="0">
              <a:defRPr sz="4000" b="1">
                <a:solidFill>
                  <a:srgbClr val="FFFF00"/>
                </a:solidFill>
                <a:latin typeface="Times New Roman" panose="02020603050405020304" pitchFamily="18" charset="0"/>
              </a:defRPr>
            </a:lvl5pPr>
            <a:lvl6pPr marL="2514600" indent="-228600" eaLnBrk="0" fontAlgn="base" hangingPunct="0">
              <a:spcBef>
                <a:spcPct val="0"/>
              </a:spcBef>
              <a:spcAft>
                <a:spcPct val="0"/>
              </a:spcAft>
              <a:defRPr sz="4000" b="1">
                <a:solidFill>
                  <a:srgbClr val="FFFF00"/>
                </a:solidFill>
                <a:latin typeface="Times New Roman" panose="02020603050405020304" pitchFamily="18" charset="0"/>
              </a:defRPr>
            </a:lvl6pPr>
            <a:lvl7pPr marL="2971800" indent="-228600" eaLnBrk="0" fontAlgn="base" hangingPunct="0">
              <a:spcBef>
                <a:spcPct val="0"/>
              </a:spcBef>
              <a:spcAft>
                <a:spcPct val="0"/>
              </a:spcAft>
              <a:defRPr sz="4000" b="1">
                <a:solidFill>
                  <a:srgbClr val="FFFF00"/>
                </a:solidFill>
                <a:latin typeface="Times New Roman" panose="02020603050405020304" pitchFamily="18" charset="0"/>
              </a:defRPr>
            </a:lvl7pPr>
            <a:lvl8pPr marL="3429000" indent="-228600" eaLnBrk="0" fontAlgn="base" hangingPunct="0">
              <a:spcBef>
                <a:spcPct val="0"/>
              </a:spcBef>
              <a:spcAft>
                <a:spcPct val="0"/>
              </a:spcAft>
              <a:defRPr sz="4000" b="1">
                <a:solidFill>
                  <a:srgbClr val="FFFF00"/>
                </a:solidFill>
                <a:latin typeface="Times New Roman" panose="02020603050405020304" pitchFamily="18" charset="0"/>
              </a:defRPr>
            </a:lvl8pPr>
            <a:lvl9pPr marL="3886200" indent="-228600" eaLnBrk="0" fontAlgn="base" hangingPunct="0">
              <a:spcBef>
                <a:spcPct val="0"/>
              </a:spcBef>
              <a:spcAft>
                <a:spcPct val="0"/>
              </a:spcAft>
              <a:defRPr sz="4000" b="1">
                <a:solidFill>
                  <a:srgbClr val="FFFF00"/>
                </a:solidFill>
                <a:latin typeface="Times New Roman" panose="02020603050405020304" pitchFamily="18" charset="0"/>
              </a:defRPr>
            </a:lvl9pPr>
          </a:lstStyle>
          <a:p>
            <a:pPr eaLnBrk="1" hangingPunct="1"/>
            <a:r>
              <a:rPr lang="en-US" sz="2400" dirty="0">
                <a:solidFill>
                  <a:prstClr val="black"/>
                </a:solidFill>
                <a:cs typeface="Times New Roman" pitchFamily="18" charset="0"/>
              </a:rPr>
              <a:t>HDOH, 2017, </a:t>
            </a:r>
            <a:r>
              <a:rPr lang="en-US" altLang="en-US" sz="2400" i="1" dirty="0">
                <a:solidFill>
                  <a:schemeClr val="tx1"/>
                </a:solidFill>
              </a:rPr>
              <a:t>Evaluation of Environmental Hazards at Sites with Contaminated Soil and Groundwater</a:t>
            </a:r>
            <a:r>
              <a:rPr lang="en-US" altLang="en-US" sz="2400" dirty="0">
                <a:solidFill>
                  <a:schemeClr val="tx1"/>
                </a:solidFill>
              </a:rPr>
              <a:t>:</a:t>
            </a:r>
            <a:r>
              <a:rPr lang="en-US" sz="2400" dirty="0">
                <a:solidFill>
                  <a:prstClr val="black"/>
                </a:solidFill>
                <a:cs typeface="Times New Roman" pitchFamily="18" charset="0"/>
              </a:rPr>
              <a:t> Hawai‘i Department of Health, Office of Hazard Evaluation and Emergency Response,</a:t>
            </a:r>
            <a:endParaRPr lang="en-US" altLang="en-US" sz="2400" dirty="0">
              <a:solidFill>
                <a:schemeClr val="tx1"/>
              </a:solidFill>
            </a:endParaRPr>
          </a:p>
          <a:p>
            <a:pPr eaLnBrk="1" hangingPunct="1"/>
            <a:r>
              <a:rPr lang="en-US" altLang="en-US" sz="2400" dirty="0">
                <a:solidFill>
                  <a:schemeClr val="tx1"/>
                </a:solidFill>
              </a:rPr>
              <a:t>www.hawaii.gov/health/environmental/hazard/eal2005.html</a:t>
            </a:r>
          </a:p>
          <a:p>
            <a:pPr eaLnBrk="1" hangingPunct="1"/>
            <a:endParaRPr lang="en-US" altLang="en-US" sz="2400" dirty="0">
              <a:solidFill>
                <a:schemeClr val="tx1"/>
              </a:solidFill>
            </a:endParaRPr>
          </a:p>
        </p:txBody>
      </p:sp>
    </p:spTree>
    <p:extLst>
      <p:ext uri="{BB962C8B-B14F-4D97-AF65-F5344CB8AC3E}">
        <p14:creationId xmlns:p14="http://schemas.microsoft.com/office/powerpoint/2010/main" val="20362029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xmlns="" id="{637BF018-F60A-47BA-BAE3-CD4C87C06DD6}"/>
              </a:ext>
            </a:extLst>
          </p:cNvPr>
          <p:cNvSpPr txBox="1"/>
          <p:nvPr/>
        </p:nvSpPr>
        <p:spPr>
          <a:xfrm>
            <a:off x="0" y="152400"/>
            <a:ext cx="9067800" cy="923330"/>
          </a:xfrm>
          <a:prstGeom prst="rect">
            <a:avLst/>
          </a:prstGeom>
          <a:noFill/>
        </p:spPr>
        <p:txBody>
          <a:bodyPr wrap="square" rtlCol="0">
            <a:spAutoFit/>
          </a:bodyPr>
          <a:lstStyle/>
          <a:p>
            <a:pPr algn="ctr"/>
            <a:r>
              <a:rPr lang="en-US" sz="3000" b="1" i="1" dirty="0">
                <a:latin typeface="Times New Roman" pitchFamily="18" charset="0"/>
                <a:cs typeface="Times New Roman" pitchFamily="18" charset="0"/>
              </a:rPr>
              <a:t>“Low” Inter-Sample Variability</a:t>
            </a:r>
            <a:r>
              <a:rPr lang="en-US" sz="3000" b="1" dirty="0">
                <a:latin typeface="Times New Roman" pitchFamily="18" charset="0"/>
                <a:cs typeface="Times New Roman" pitchFamily="18" charset="0"/>
              </a:rPr>
              <a:t> at Arsenic Study Site</a:t>
            </a:r>
          </a:p>
          <a:p>
            <a:pPr algn="ctr"/>
            <a:r>
              <a:rPr lang="en-US" sz="2400" b="1" dirty="0">
                <a:latin typeface="Times New Roman" pitchFamily="18" charset="0"/>
                <a:cs typeface="Times New Roman" pitchFamily="18" charset="0"/>
              </a:rPr>
              <a:t>(arsenic-contaminated wastewater, fine-grained soils)</a:t>
            </a:r>
          </a:p>
        </p:txBody>
      </p:sp>
      <p:grpSp>
        <p:nvGrpSpPr>
          <p:cNvPr id="4" name="Group 3"/>
          <p:cNvGrpSpPr/>
          <p:nvPr/>
        </p:nvGrpSpPr>
        <p:grpSpPr>
          <a:xfrm>
            <a:off x="1524000" y="1367135"/>
            <a:ext cx="6292375" cy="5211086"/>
            <a:chOff x="1524000" y="1367135"/>
            <a:chExt cx="6292375" cy="5211086"/>
          </a:xfrm>
        </p:grpSpPr>
        <p:pic>
          <p:nvPicPr>
            <p:cNvPr id="31" name="Picture 30" descr="Waipahau Lead Samples.JPG"/>
            <p:cNvPicPr>
              <a:picLocks noChangeAspect="1"/>
            </p:cNvPicPr>
            <p:nvPr/>
          </p:nvPicPr>
          <p:blipFill>
            <a:blip r:embed="rId2"/>
            <a:stretch>
              <a:fillRect/>
            </a:stretch>
          </p:blipFill>
          <p:spPr>
            <a:xfrm>
              <a:off x="1526274" y="1533099"/>
              <a:ext cx="6290101" cy="5045122"/>
            </a:xfrm>
            <a:prstGeom prst="rect">
              <a:avLst/>
            </a:prstGeom>
            <a:ln>
              <a:solidFill>
                <a:schemeClr val="tx1"/>
              </a:solidFill>
            </a:ln>
          </p:spPr>
        </p:pic>
        <p:cxnSp>
          <p:nvCxnSpPr>
            <p:cNvPr id="10" name="Straight Arrow Connector 9"/>
            <p:cNvCxnSpPr>
              <a:stCxn id="11" idx="2"/>
            </p:cNvCxnSpPr>
            <p:nvPr/>
          </p:nvCxnSpPr>
          <p:spPr>
            <a:xfrm rot="16200000" flipH="1">
              <a:off x="3948847" y="3321049"/>
              <a:ext cx="1028513" cy="1632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0000" y="20574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140</a:t>
              </a:r>
            </a:p>
            <a:p>
              <a:pPr algn="ctr"/>
              <a:r>
                <a:rPr lang="en-US" sz="2400" b="1" dirty="0">
                  <a:latin typeface="Times New Roman" pitchFamily="18" charset="0"/>
                  <a:cs typeface="Times New Roman" pitchFamily="18" charset="0"/>
                </a:rPr>
                <a:t>mg/kg</a:t>
              </a:r>
            </a:p>
          </p:txBody>
        </p:sp>
        <p:cxnSp>
          <p:nvCxnSpPr>
            <p:cNvPr id="17" name="Straight Arrow Connector 16"/>
            <p:cNvCxnSpPr>
              <a:stCxn id="18" idx="2"/>
            </p:cNvCxnSpPr>
            <p:nvPr/>
          </p:nvCxnSpPr>
          <p:spPr>
            <a:xfrm rot="16200000" flipH="1">
              <a:off x="3025349" y="3939747"/>
              <a:ext cx="235802" cy="1028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7400" y="35052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120 mg/kg</a:t>
              </a:r>
            </a:p>
          </p:txBody>
        </p:sp>
        <p:cxnSp>
          <p:nvCxnSpPr>
            <p:cNvPr id="21" name="Straight Arrow Connector 20"/>
            <p:cNvCxnSpPr>
              <a:stCxn id="22" idx="2"/>
            </p:cNvCxnSpPr>
            <p:nvPr/>
          </p:nvCxnSpPr>
          <p:spPr>
            <a:xfrm rot="16200000" flipH="1">
              <a:off x="2949149" y="2568148"/>
              <a:ext cx="388205" cy="10287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57400" y="20574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230</a:t>
              </a:r>
            </a:p>
            <a:p>
              <a:pPr algn="ctr"/>
              <a:r>
                <a:rPr lang="en-US" sz="2400" b="1" dirty="0">
                  <a:latin typeface="Times New Roman" pitchFamily="18" charset="0"/>
                  <a:cs typeface="Times New Roman" pitchFamily="18" charset="0"/>
                </a:rPr>
                <a:t>mg/kg</a:t>
              </a:r>
            </a:p>
          </p:txBody>
        </p:sp>
        <p:cxnSp>
          <p:nvCxnSpPr>
            <p:cNvPr id="23" name="Straight Arrow Connector 22"/>
            <p:cNvCxnSpPr>
              <a:stCxn id="24" idx="1"/>
            </p:cNvCxnSpPr>
            <p:nvPr/>
          </p:nvCxnSpPr>
          <p:spPr>
            <a:xfrm rot="10800000" flipV="1">
              <a:off x="5867400" y="4225499"/>
              <a:ext cx="609600" cy="3537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77000" y="3810000"/>
              <a:ext cx="12192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260</a:t>
              </a:r>
            </a:p>
            <a:p>
              <a:pPr algn="ctr"/>
              <a:r>
                <a:rPr lang="en-US" sz="2400" b="1" dirty="0">
                  <a:latin typeface="Times New Roman" pitchFamily="18" charset="0"/>
                  <a:cs typeface="Times New Roman" pitchFamily="18" charset="0"/>
                </a:rPr>
                <a:t>mg/kg</a:t>
              </a:r>
            </a:p>
          </p:txBody>
        </p:sp>
        <p:cxnSp>
          <p:nvCxnSpPr>
            <p:cNvPr id="25" name="Straight Arrow Connector 24"/>
            <p:cNvCxnSpPr>
              <a:stCxn id="26" idx="2"/>
            </p:cNvCxnSpPr>
            <p:nvPr/>
          </p:nvCxnSpPr>
          <p:spPr>
            <a:xfrm rot="5400000">
              <a:off x="5654248" y="2720549"/>
              <a:ext cx="464405" cy="952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91200" y="21336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120</a:t>
              </a:r>
            </a:p>
            <a:p>
              <a:pPr algn="ctr"/>
              <a:r>
                <a:rPr lang="en-US" sz="2400" b="1" dirty="0">
                  <a:latin typeface="Times New Roman" pitchFamily="18" charset="0"/>
                  <a:cs typeface="Times New Roman" pitchFamily="18" charset="0"/>
                </a:rPr>
                <a:t>mg/kg</a:t>
              </a:r>
            </a:p>
          </p:txBody>
        </p:sp>
        <p:cxnSp>
          <p:nvCxnSpPr>
            <p:cNvPr id="30" name="Straight Arrow Connector 29"/>
            <p:cNvCxnSpPr/>
            <p:nvPr/>
          </p:nvCxnSpPr>
          <p:spPr>
            <a:xfrm>
              <a:off x="6324600" y="6468070"/>
              <a:ext cx="1447800" cy="1588"/>
            </a:xfrm>
            <a:prstGeom prst="straightConnector1">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524000" y="1524000"/>
              <a:ext cx="17526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Grid Pt #2</a:t>
              </a:r>
            </a:p>
          </p:txBody>
        </p:sp>
        <p:sp>
          <p:nvSpPr>
            <p:cNvPr id="32" name="TextBox 31"/>
            <p:cNvSpPr txBox="1"/>
            <p:nvPr/>
          </p:nvSpPr>
          <p:spPr>
            <a:xfrm>
              <a:off x="2057400" y="5285025"/>
              <a:ext cx="5257800" cy="461665"/>
            </a:xfrm>
            <a:prstGeom prst="rect">
              <a:avLst/>
            </a:prstGeom>
            <a:solidFill>
              <a:schemeClr val="bg1"/>
            </a:solidFill>
            <a:ln>
              <a:solidFill>
                <a:schemeClr val="tx1"/>
              </a:solidFill>
            </a:ln>
          </p:spPr>
          <p:txBody>
            <a:bodyPr wrap="square" rtlCol="0">
              <a:spAutoFit/>
            </a:bodyPr>
            <a:lstStyle/>
            <a:p>
              <a:r>
                <a:rPr lang="en-US" sz="2400" b="1" dirty="0">
                  <a:latin typeface="Times New Roman" pitchFamily="18" charset="0"/>
                  <a:cs typeface="Times New Roman" pitchFamily="18" charset="0"/>
                </a:rPr>
                <a:t>Variability between co-located samples</a:t>
              </a:r>
            </a:p>
          </p:txBody>
        </p:sp>
        <p:sp>
          <p:nvSpPr>
            <p:cNvPr id="27" name="TextBox 26"/>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Inter-Sample Variability</a:t>
              </a:r>
            </a:p>
          </p:txBody>
        </p:sp>
        <p:sp>
          <p:nvSpPr>
            <p:cNvPr id="33" name="TextBox 32">
              <a:extLst>
                <a:ext uri="{FF2B5EF4-FFF2-40B4-BE49-F238E27FC236}">
                  <a16:creationId xmlns:a16="http://schemas.microsoft.com/office/drawing/2014/main" xmlns="" id="{AF05B601-68C6-4A6C-B010-880D86AAE988}"/>
                </a:ext>
              </a:extLst>
            </p:cNvPr>
            <p:cNvSpPr txBox="1"/>
            <p:nvPr/>
          </p:nvSpPr>
          <p:spPr>
            <a:xfrm>
              <a:off x="6477000" y="6015335"/>
              <a:ext cx="1143000" cy="461665"/>
            </a:xfrm>
            <a:prstGeom prst="rect">
              <a:avLst/>
            </a:prstGeom>
            <a:noFill/>
            <a:ln>
              <a:noFill/>
            </a:ln>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3 feet</a:t>
              </a:r>
            </a:p>
          </p:txBody>
        </p:sp>
        <p:sp>
          <p:nvSpPr>
            <p:cNvPr id="34" name="TextBox 33"/>
            <p:cNvSpPr txBox="1"/>
            <p:nvPr/>
          </p:nvSpPr>
          <p:spPr>
            <a:xfrm>
              <a:off x="2895600" y="5845314"/>
              <a:ext cx="3276600"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1.4X</a:t>
              </a:r>
            </a:p>
            <a:p>
              <a:r>
                <a:rPr lang="en-US" sz="2000" b="1" dirty="0">
                  <a:latin typeface="Times New Roman" pitchFamily="18" charset="0"/>
                  <a:cs typeface="Times New Roman" pitchFamily="18" charset="0"/>
                </a:rPr>
                <a:t>Maximum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2.2X</a:t>
              </a:r>
            </a:p>
          </p:txBody>
        </p:sp>
      </p:grpSp>
    </p:spTree>
    <p:extLst>
      <p:ext uri="{BB962C8B-B14F-4D97-AF65-F5344CB8AC3E}">
        <p14:creationId xmlns:p14="http://schemas.microsoft.com/office/powerpoint/2010/main" val="368848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367135"/>
            <a:ext cx="7663975" cy="5360551"/>
            <a:chOff x="152400" y="1367135"/>
            <a:chExt cx="7663975" cy="5360551"/>
          </a:xfrm>
        </p:grpSpPr>
        <p:pic>
          <p:nvPicPr>
            <p:cNvPr id="30" name="Picture 29" descr="Waipahau Lead Samples.JPG"/>
            <p:cNvPicPr>
              <a:picLocks noChangeAspect="1"/>
            </p:cNvPicPr>
            <p:nvPr/>
          </p:nvPicPr>
          <p:blipFill>
            <a:blip r:embed="rId2"/>
            <a:stretch>
              <a:fillRect/>
            </a:stretch>
          </p:blipFill>
          <p:spPr>
            <a:xfrm>
              <a:off x="1526274" y="1533099"/>
              <a:ext cx="6290101" cy="5045122"/>
            </a:xfrm>
            <a:prstGeom prst="rect">
              <a:avLst/>
            </a:prstGeom>
            <a:ln>
              <a:solidFill>
                <a:schemeClr val="tx1"/>
              </a:solidFill>
            </a:ln>
          </p:spPr>
        </p:pic>
        <p:cxnSp>
          <p:nvCxnSpPr>
            <p:cNvPr id="17" name="Straight Arrow Connector 16"/>
            <p:cNvCxnSpPr>
              <a:stCxn id="18" idx="3"/>
            </p:cNvCxnSpPr>
            <p:nvPr/>
          </p:nvCxnSpPr>
          <p:spPr>
            <a:xfrm flipV="1">
              <a:off x="3962400" y="4135272"/>
              <a:ext cx="582304" cy="4081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590800" y="43434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244 mg/kg</a:t>
              </a:r>
            </a:p>
          </p:txBody>
        </p:sp>
        <p:cxnSp>
          <p:nvCxnSpPr>
            <p:cNvPr id="19" name="Straight Arrow Connector 18"/>
            <p:cNvCxnSpPr>
              <a:stCxn id="20" idx="3"/>
            </p:cNvCxnSpPr>
            <p:nvPr/>
          </p:nvCxnSpPr>
          <p:spPr>
            <a:xfrm>
              <a:off x="3733800" y="4010055"/>
              <a:ext cx="742666" cy="13886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362200" y="38100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269 mg/kg</a:t>
              </a:r>
            </a:p>
          </p:txBody>
        </p:sp>
        <p:cxnSp>
          <p:nvCxnSpPr>
            <p:cNvPr id="28" name="Straight Arrow Connector 27"/>
            <p:cNvCxnSpPr>
              <a:stCxn id="29" idx="3"/>
            </p:cNvCxnSpPr>
            <p:nvPr/>
          </p:nvCxnSpPr>
          <p:spPr>
            <a:xfrm>
              <a:off x="3581400" y="3552855"/>
              <a:ext cx="949657" cy="54147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33528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225 mg/kg</a:t>
              </a:r>
            </a:p>
          </p:txBody>
        </p:sp>
        <p:cxnSp>
          <p:nvCxnSpPr>
            <p:cNvPr id="31" name="Straight Arrow Connector 30"/>
            <p:cNvCxnSpPr>
              <a:stCxn id="32" idx="2"/>
            </p:cNvCxnSpPr>
            <p:nvPr/>
          </p:nvCxnSpPr>
          <p:spPr>
            <a:xfrm rot="16200000" flipH="1">
              <a:off x="3552858" y="3095651"/>
              <a:ext cx="819084" cy="10668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43200" y="28194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234 mg/kg</a:t>
              </a:r>
            </a:p>
          </p:txBody>
        </p:sp>
        <p:cxnSp>
          <p:nvCxnSpPr>
            <p:cNvPr id="36" name="Straight Arrow Connector 35"/>
            <p:cNvCxnSpPr>
              <a:stCxn id="37" idx="2"/>
            </p:cNvCxnSpPr>
            <p:nvPr/>
          </p:nvCxnSpPr>
          <p:spPr>
            <a:xfrm rot="16200000" flipH="1">
              <a:off x="3843439" y="3338471"/>
              <a:ext cx="1291074" cy="1387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733800" y="2362200"/>
              <a:ext cx="13716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176 mg/kg</a:t>
              </a:r>
            </a:p>
          </p:txBody>
        </p:sp>
        <p:cxnSp>
          <p:nvCxnSpPr>
            <p:cNvPr id="39" name="Straight Arrow Connector 38"/>
            <p:cNvCxnSpPr>
              <a:stCxn id="40" idx="2"/>
            </p:cNvCxnSpPr>
            <p:nvPr/>
          </p:nvCxnSpPr>
          <p:spPr>
            <a:xfrm rot="5400000">
              <a:off x="4470666" y="3307196"/>
              <a:ext cx="874821" cy="6994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72000" y="28194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219 mg/kg</a:t>
              </a:r>
            </a:p>
          </p:txBody>
        </p:sp>
        <p:cxnSp>
          <p:nvCxnSpPr>
            <p:cNvPr id="44" name="Straight Arrow Connector 43"/>
            <p:cNvCxnSpPr>
              <a:stCxn id="45" idx="1"/>
            </p:cNvCxnSpPr>
            <p:nvPr/>
          </p:nvCxnSpPr>
          <p:spPr>
            <a:xfrm rot="10800000" flipV="1">
              <a:off x="4585648" y="3476655"/>
              <a:ext cx="672152" cy="59037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5257800" y="3276600"/>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222 mg/kg</a:t>
              </a:r>
            </a:p>
          </p:txBody>
        </p:sp>
        <p:cxnSp>
          <p:nvCxnSpPr>
            <p:cNvPr id="49" name="Straight Arrow Connector 48"/>
            <p:cNvCxnSpPr>
              <a:stCxn id="50" idx="1"/>
            </p:cNvCxnSpPr>
            <p:nvPr/>
          </p:nvCxnSpPr>
          <p:spPr>
            <a:xfrm rot="10800000" flipV="1">
              <a:off x="4585648" y="3929372"/>
              <a:ext cx="824552" cy="16495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5410200" y="3729317"/>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224 mg/kg</a:t>
              </a:r>
            </a:p>
          </p:txBody>
        </p:sp>
        <p:cxnSp>
          <p:nvCxnSpPr>
            <p:cNvPr id="53" name="Straight Arrow Connector 52"/>
            <p:cNvCxnSpPr>
              <a:stCxn id="54" idx="1"/>
            </p:cNvCxnSpPr>
            <p:nvPr/>
          </p:nvCxnSpPr>
          <p:spPr>
            <a:xfrm rot="10800000">
              <a:off x="4549603" y="4105840"/>
              <a:ext cx="703717" cy="27625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5253319" y="4182035"/>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231mg/kg</a:t>
              </a:r>
            </a:p>
          </p:txBody>
        </p:sp>
        <p:cxnSp>
          <p:nvCxnSpPr>
            <p:cNvPr id="57" name="Straight Arrow Connector 56"/>
            <p:cNvCxnSpPr>
              <a:stCxn id="58" idx="0"/>
            </p:cNvCxnSpPr>
            <p:nvPr/>
          </p:nvCxnSpPr>
          <p:spPr>
            <a:xfrm rot="16200000" flipV="1">
              <a:off x="4392726" y="4328194"/>
              <a:ext cx="510949" cy="152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4038600" y="4659868"/>
              <a:ext cx="137160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232 mg/kg</a:t>
              </a:r>
            </a:p>
          </p:txBody>
        </p:sp>
        <p:sp>
          <p:nvSpPr>
            <p:cNvPr id="26" name="TextBox 25"/>
            <p:cNvSpPr txBox="1"/>
            <p:nvPr/>
          </p:nvSpPr>
          <p:spPr>
            <a:xfrm>
              <a:off x="2971800" y="6019800"/>
              <a:ext cx="3276600"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4X</a:t>
              </a:r>
            </a:p>
            <a:p>
              <a:r>
                <a:rPr lang="en-US" sz="2000" b="1" dirty="0">
                  <a:latin typeface="Times New Roman" pitchFamily="18" charset="0"/>
                  <a:cs typeface="Times New Roman" pitchFamily="18" charset="0"/>
                </a:rPr>
                <a:t>Maximum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15X</a:t>
              </a:r>
            </a:p>
          </p:txBody>
        </p:sp>
        <p:sp>
          <p:nvSpPr>
            <p:cNvPr id="27" name="TextBox 26"/>
            <p:cNvSpPr txBox="1"/>
            <p:nvPr/>
          </p:nvSpPr>
          <p:spPr>
            <a:xfrm>
              <a:off x="152400" y="2971800"/>
              <a:ext cx="1752600" cy="1015663"/>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Hawai’i Lead EAL = 200 mg/kg</a:t>
              </a:r>
            </a:p>
          </p:txBody>
        </p:sp>
        <p:sp>
          <p:nvSpPr>
            <p:cNvPr id="33" name="TextBox 32"/>
            <p:cNvSpPr txBox="1"/>
            <p:nvPr/>
          </p:nvSpPr>
          <p:spPr>
            <a:xfrm>
              <a:off x="1524000" y="1524000"/>
              <a:ext cx="17526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Grid Pt #1</a:t>
              </a:r>
            </a:p>
          </p:txBody>
        </p:sp>
        <p:grpSp>
          <p:nvGrpSpPr>
            <p:cNvPr id="2" name="Group 33"/>
            <p:cNvGrpSpPr/>
            <p:nvPr/>
          </p:nvGrpSpPr>
          <p:grpSpPr>
            <a:xfrm>
              <a:off x="6324600" y="6015335"/>
              <a:ext cx="1447800" cy="461665"/>
              <a:chOff x="6324600" y="5871865"/>
              <a:chExt cx="1447800" cy="461665"/>
            </a:xfrm>
          </p:grpSpPr>
          <p:cxnSp>
            <p:nvCxnSpPr>
              <p:cNvPr id="35" name="Straight Arrow Connector 34"/>
              <p:cNvCxnSpPr/>
              <p:nvPr/>
            </p:nvCxnSpPr>
            <p:spPr>
              <a:xfrm>
                <a:off x="6324600" y="6324600"/>
                <a:ext cx="1447800" cy="1588"/>
              </a:xfrm>
              <a:prstGeom prst="straightConnector1">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477000" y="5871865"/>
                <a:ext cx="1143000" cy="461665"/>
              </a:xfrm>
              <a:prstGeom prst="rect">
                <a:avLst/>
              </a:prstGeom>
              <a:noFill/>
              <a:ln>
                <a:noFill/>
              </a:ln>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3 feet</a:t>
                </a:r>
              </a:p>
            </p:txBody>
          </p:sp>
        </p:grpSp>
        <p:sp>
          <p:nvSpPr>
            <p:cNvPr id="56" name="TextBox 55"/>
            <p:cNvSpPr txBox="1"/>
            <p:nvPr/>
          </p:nvSpPr>
          <p:spPr>
            <a:xfrm>
              <a:off x="2286000" y="5486400"/>
              <a:ext cx="4648200" cy="461665"/>
            </a:xfrm>
            <a:prstGeom prst="rect">
              <a:avLst/>
            </a:prstGeom>
            <a:solidFill>
              <a:schemeClr val="bg1"/>
            </a:solidFill>
            <a:ln>
              <a:solidFill>
                <a:schemeClr val="tx1"/>
              </a:solidFill>
            </a:ln>
          </p:spPr>
          <p:txBody>
            <a:bodyPr wrap="square" rtlCol="0">
              <a:spAutoFit/>
            </a:bodyPr>
            <a:lstStyle/>
            <a:p>
              <a:r>
                <a:rPr lang="en-US" sz="2400" b="1" dirty="0">
                  <a:latin typeface="Times New Roman" pitchFamily="18" charset="0"/>
                  <a:cs typeface="Times New Roman" pitchFamily="18" charset="0"/>
                </a:rPr>
                <a:t>Variability within a single sample</a:t>
              </a:r>
            </a:p>
          </p:txBody>
        </p:sp>
        <p:sp>
          <p:nvSpPr>
            <p:cNvPr id="42" name="TextBox 41"/>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Intra-Sample Variability</a:t>
              </a:r>
            </a:p>
          </p:txBody>
        </p:sp>
      </p:grpSp>
      <p:sp>
        <p:nvSpPr>
          <p:cNvPr id="43" name="Slide Number Placeholder 3"/>
          <p:cNvSpPr>
            <a:spLocks noGrp="1"/>
          </p:cNvSpPr>
          <p:nvPr>
            <p:ph type="sldNum" sz="quarter" idx="12"/>
          </p:nvPr>
        </p:nvSpPr>
        <p:spPr>
          <a:xfrm>
            <a:off x="6553200" y="6356350"/>
            <a:ext cx="2133600" cy="365125"/>
          </a:xfrm>
        </p:spPr>
        <p:txBody>
          <a:bodyPr/>
          <a:lstStyle/>
          <a:p>
            <a:fld id="{27EB08C4-B206-4098-98C3-6DC2CE1146B4}" type="slidenum">
              <a:rPr lang="en-US" smtClean="0"/>
              <a:pPr/>
              <a:t>21</a:t>
            </a:fld>
            <a:endParaRPr lang="en-US"/>
          </a:p>
        </p:txBody>
      </p:sp>
      <p:sp>
        <p:nvSpPr>
          <p:cNvPr id="46" name="TextBox 45">
            <a:extLst>
              <a:ext uri="{FF2B5EF4-FFF2-40B4-BE49-F238E27FC236}">
                <a16:creationId xmlns:a16="http://schemas.microsoft.com/office/drawing/2014/main" xmlns="" id="{20EC028C-9619-4B3A-900B-E5D36B00D20C}"/>
              </a:ext>
            </a:extLst>
          </p:cNvPr>
          <p:cNvSpPr txBox="1"/>
          <p:nvPr/>
        </p:nvSpPr>
        <p:spPr>
          <a:xfrm>
            <a:off x="152400" y="152400"/>
            <a:ext cx="8839200" cy="907941"/>
          </a:xfrm>
          <a:prstGeom prst="rect">
            <a:avLst/>
          </a:prstGeom>
          <a:noFill/>
        </p:spPr>
        <p:txBody>
          <a:bodyPr wrap="square" rtlCol="0">
            <a:spAutoFit/>
          </a:bodyPr>
          <a:lstStyle/>
          <a:p>
            <a:pPr algn="ctr"/>
            <a:r>
              <a:rPr lang="en-US" sz="2900" b="1" i="1" dirty="0">
                <a:latin typeface="Times New Roman" pitchFamily="18" charset="0"/>
                <a:cs typeface="Times New Roman" pitchFamily="18" charset="0"/>
              </a:rPr>
              <a:t>“Moderate” Intra-Sample Variability</a:t>
            </a:r>
            <a:r>
              <a:rPr lang="en-US" sz="2900" b="1" dirty="0">
                <a:latin typeface="Times New Roman" pitchFamily="18" charset="0"/>
                <a:cs typeface="Times New Roman" pitchFamily="18" charset="0"/>
              </a:rPr>
              <a:t> at Lead Study Site</a:t>
            </a:r>
          </a:p>
          <a:p>
            <a:pPr algn="ctr"/>
            <a:r>
              <a:rPr lang="en-US" sz="2400" b="1" dirty="0">
                <a:latin typeface="Times New Roman" pitchFamily="18" charset="0"/>
                <a:cs typeface="Times New Roman" pitchFamily="18" charset="0"/>
              </a:rPr>
              <a:t>(lead-contaminated ash in fill soil)</a:t>
            </a:r>
          </a:p>
        </p:txBody>
      </p:sp>
    </p:spTree>
    <p:extLst>
      <p:ext uri="{BB962C8B-B14F-4D97-AF65-F5344CB8AC3E}">
        <p14:creationId xmlns:p14="http://schemas.microsoft.com/office/powerpoint/2010/main" val="3781208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367135"/>
            <a:ext cx="7663975" cy="5211086"/>
            <a:chOff x="152400" y="1367135"/>
            <a:chExt cx="7663975" cy="5211086"/>
          </a:xfrm>
        </p:grpSpPr>
        <p:pic>
          <p:nvPicPr>
            <p:cNvPr id="31" name="Picture 30" descr="Waipahau Lead Samples.JPG"/>
            <p:cNvPicPr>
              <a:picLocks noChangeAspect="1"/>
            </p:cNvPicPr>
            <p:nvPr/>
          </p:nvPicPr>
          <p:blipFill>
            <a:blip r:embed="rId2"/>
            <a:stretch>
              <a:fillRect/>
            </a:stretch>
          </p:blipFill>
          <p:spPr>
            <a:xfrm>
              <a:off x="1526274" y="1533099"/>
              <a:ext cx="6290101" cy="5045122"/>
            </a:xfrm>
            <a:prstGeom prst="rect">
              <a:avLst/>
            </a:prstGeom>
            <a:ln>
              <a:solidFill>
                <a:schemeClr val="tx1"/>
              </a:solidFill>
            </a:ln>
          </p:spPr>
        </p:pic>
        <p:cxnSp>
          <p:nvCxnSpPr>
            <p:cNvPr id="10" name="Straight Arrow Connector 9"/>
            <p:cNvCxnSpPr>
              <a:stCxn id="11" idx="2"/>
            </p:cNvCxnSpPr>
            <p:nvPr/>
          </p:nvCxnSpPr>
          <p:spPr>
            <a:xfrm rot="16200000" flipH="1">
              <a:off x="3948847" y="3321049"/>
              <a:ext cx="1028513" cy="16320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810000" y="20574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120 mg/kg</a:t>
              </a:r>
            </a:p>
          </p:txBody>
        </p:sp>
        <p:cxnSp>
          <p:nvCxnSpPr>
            <p:cNvPr id="17" name="Straight Arrow Connector 16"/>
            <p:cNvCxnSpPr>
              <a:stCxn id="18" idx="2"/>
            </p:cNvCxnSpPr>
            <p:nvPr/>
          </p:nvCxnSpPr>
          <p:spPr>
            <a:xfrm rot="16200000" flipH="1">
              <a:off x="3025349" y="3939747"/>
              <a:ext cx="235802" cy="102870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057400" y="3505200"/>
              <a:ext cx="1143000" cy="830997"/>
            </a:xfrm>
            <a:prstGeom prst="rect">
              <a:avLst/>
            </a:prstGeom>
            <a:solidFill>
              <a:schemeClr val="bg1"/>
            </a:solidFill>
            <a:ln>
              <a:solidFill>
                <a:schemeClr val="tx1"/>
              </a:solidFill>
            </a:ln>
          </p:spPr>
          <p:txBody>
            <a:bodyPr wrap="square" rtlCol="0">
              <a:spAutoFit/>
            </a:bodyPr>
            <a:lstStyle/>
            <a:p>
              <a:pPr algn="ctr"/>
              <a:r>
                <a:rPr lang="en-US" sz="2400" b="1" dirty="0">
                  <a:solidFill>
                    <a:srgbClr val="FF0000"/>
                  </a:solidFill>
                  <a:latin typeface="Times New Roman" pitchFamily="18" charset="0"/>
                  <a:cs typeface="Times New Roman" pitchFamily="18" charset="0"/>
                </a:rPr>
                <a:t>290 mg/kg</a:t>
              </a:r>
            </a:p>
          </p:txBody>
        </p:sp>
        <p:cxnSp>
          <p:nvCxnSpPr>
            <p:cNvPr id="21" name="Straight Arrow Connector 20"/>
            <p:cNvCxnSpPr>
              <a:stCxn id="22" idx="2"/>
            </p:cNvCxnSpPr>
            <p:nvPr/>
          </p:nvCxnSpPr>
          <p:spPr>
            <a:xfrm rot="16200000" flipH="1">
              <a:off x="2949149" y="2568148"/>
              <a:ext cx="388205" cy="10287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057400" y="2057400"/>
              <a:ext cx="1143000" cy="830997"/>
            </a:xfrm>
            <a:prstGeom prst="rect">
              <a:avLst/>
            </a:prstGeom>
            <a:solidFill>
              <a:schemeClr val="bg1"/>
            </a:solidFill>
            <a:ln>
              <a:solidFill>
                <a:schemeClr val="tx1"/>
              </a:solidFill>
            </a:ln>
          </p:spPr>
          <p:txBody>
            <a:bodyPr wrap="square" rtlCol="0">
              <a:spAutoFit/>
            </a:bodyPr>
            <a:lstStyle/>
            <a:p>
              <a:pPr algn="ctr"/>
              <a:r>
                <a:rPr lang="en-US" sz="2400" b="1" dirty="0">
                  <a:solidFill>
                    <a:srgbClr val="FF0000"/>
                  </a:solidFill>
                  <a:latin typeface="Times New Roman" pitchFamily="18" charset="0"/>
                  <a:cs typeface="Times New Roman" pitchFamily="18" charset="0"/>
                </a:rPr>
                <a:t>300</a:t>
              </a:r>
            </a:p>
            <a:p>
              <a:pPr algn="ctr"/>
              <a:r>
                <a:rPr lang="en-US" sz="2400" b="1" dirty="0">
                  <a:solidFill>
                    <a:srgbClr val="FF0000"/>
                  </a:solidFill>
                  <a:latin typeface="Times New Roman" pitchFamily="18" charset="0"/>
                  <a:cs typeface="Times New Roman" pitchFamily="18" charset="0"/>
                </a:rPr>
                <a:t>mg/kg</a:t>
              </a:r>
            </a:p>
          </p:txBody>
        </p:sp>
        <p:cxnSp>
          <p:nvCxnSpPr>
            <p:cNvPr id="23" name="Straight Arrow Connector 22"/>
            <p:cNvCxnSpPr>
              <a:stCxn id="24" idx="1"/>
            </p:cNvCxnSpPr>
            <p:nvPr/>
          </p:nvCxnSpPr>
          <p:spPr>
            <a:xfrm rot="10800000" flipV="1">
              <a:off x="5867400" y="4225499"/>
              <a:ext cx="609600" cy="3537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477000" y="3810000"/>
              <a:ext cx="1219200" cy="830997"/>
            </a:xfrm>
            <a:prstGeom prst="rect">
              <a:avLst/>
            </a:prstGeom>
            <a:solidFill>
              <a:schemeClr val="bg1"/>
            </a:solidFill>
            <a:ln>
              <a:solidFill>
                <a:schemeClr val="tx1"/>
              </a:solidFill>
            </a:ln>
          </p:spPr>
          <p:txBody>
            <a:bodyPr wrap="square" rtlCol="0">
              <a:spAutoFit/>
            </a:bodyPr>
            <a:lstStyle/>
            <a:p>
              <a:pPr algn="ctr"/>
              <a:r>
                <a:rPr lang="en-US" sz="2400" b="1" dirty="0">
                  <a:solidFill>
                    <a:srgbClr val="FF0000"/>
                  </a:solidFill>
                  <a:latin typeface="Times New Roman" pitchFamily="18" charset="0"/>
                  <a:cs typeface="Times New Roman" pitchFamily="18" charset="0"/>
                </a:rPr>
                <a:t>220</a:t>
              </a:r>
            </a:p>
            <a:p>
              <a:pPr algn="ctr"/>
              <a:r>
                <a:rPr lang="en-US" sz="2400" b="1" dirty="0">
                  <a:solidFill>
                    <a:srgbClr val="FF0000"/>
                  </a:solidFill>
                  <a:latin typeface="Times New Roman" pitchFamily="18" charset="0"/>
                  <a:cs typeface="Times New Roman" pitchFamily="18" charset="0"/>
                </a:rPr>
                <a:t>mg/kg</a:t>
              </a:r>
            </a:p>
          </p:txBody>
        </p:sp>
        <p:cxnSp>
          <p:nvCxnSpPr>
            <p:cNvPr id="25" name="Straight Arrow Connector 24"/>
            <p:cNvCxnSpPr>
              <a:stCxn id="26" idx="2"/>
            </p:cNvCxnSpPr>
            <p:nvPr/>
          </p:nvCxnSpPr>
          <p:spPr>
            <a:xfrm rot="5400000">
              <a:off x="5654248" y="2720549"/>
              <a:ext cx="464405" cy="9525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791200" y="2133600"/>
              <a:ext cx="1143000" cy="830997"/>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150 mg/kg</a:t>
              </a:r>
            </a:p>
          </p:txBody>
        </p:sp>
        <p:grpSp>
          <p:nvGrpSpPr>
            <p:cNvPr id="2" name="Group 34"/>
            <p:cNvGrpSpPr/>
            <p:nvPr/>
          </p:nvGrpSpPr>
          <p:grpSpPr>
            <a:xfrm>
              <a:off x="6324600" y="6015335"/>
              <a:ext cx="1447800" cy="461665"/>
              <a:chOff x="6324600" y="5871865"/>
              <a:chExt cx="1447800" cy="461665"/>
            </a:xfrm>
          </p:grpSpPr>
          <p:cxnSp>
            <p:nvCxnSpPr>
              <p:cNvPr id="30" name="Straight Arrow Connector 29"/>
              <p:cNvCxnSpPr/>
              <p:nvPr/>
            </p:nvCxnSpPr>
            <p:spPr>
              <a:xfrm>
                <a:off x="6324600" y="6324600"/>
                <a:ext cx="1447800" cy="1588"/>
              </a:xfrm>
              <a:prstGeom prst="straightConnector1">
                <a:avLst/>
              </a:prstGeom>
              <a:ln w="635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77000" y="5871865"/>
                <a:ext cx="1143000" cy="461665"/>
              </a:xfrm>
              <a:prstGeom prst="rect">
                <a:avLst/>
              </a:prstGeom>
              <a:noFill/>
              <a:ln>
                <a:noFill/>
              </a:ln>
            </p:spPr>
            <p:txBody>
              <a:bodyPr wrap="square" rtlCol="0">
                <a:spAutoFit/>
              </a:bodyPr>
              <a:lstStyle/>
              <a:p>
                <a:pPr algn="ctr"/>
                <a:r>
                  <a:rPr lang="en-US" sz="2400" b="1" dirty="0">
                    <a:solidFill>
                      <a:schemeClr val="bg1"/>
                    </a:solidFill>
                    <a:latin typeface="Tahoma" pitchFamily="34" charset="0"/>
                    <a:ea typeface="Tahoma" pitchFamily="34" charset="0"/>
                    <a:cs typeface="Tahoma" pitchFamily="34" charset="0"/>
                  </a:rPr>
                  <a:t>3 feet</a:t>
                </a:r>
              </a:p>
            </p:txBody>
          </p:sp>
        </p:grpSp>
        <p:sp>
          <p:nvSpPr>
            <p:cNvPr id="37" name="TextBox 36"/>
            <p:cNvSpPr txBox="1"/>
            <p:nvPr/>
          </p:nvSpPr>
          <p:spPr>
            <a:xfrm>
              <a:off x="1524000" y="1524000"/>
              <a:ext cx="17526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Grid Pt #1</a:t>
              </a:r>
            </a:p>
          </p:txBody>
        </p:sp>
        <p:sp>
          <p:nvSpPr>
            <p:cNvPr id="19" name="TextBox 18"/>
            <p:cNvSpPr txBox="1"/>
            <p:nvPr/>
          </p:nvSpPr>
          <p:spPr>
            <a:xfrm>
              <a:off x="2971800" y="5845314"/>
              <a:ext cx="3276600"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2X</a:t>
              </a:r>
            </a:p>
            <a:p>
              <a:r>
                <a:rPr lang="en-US" sz="2000" b="1" dirty="0">
                  <a:latin typeface="Times New Roman" pitchFamily="18" charset="0"/>
                  <a:cs typeface="Times New Roman" pitchFamily="18" charset="0"/>
                </a:rPr>
                <a:t>Maximum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7X</a:t>
              </a:r>
            </a:p>
          </p:txBody>
        </p:sp>
        <p:sp>
          <p:nvSpPr>
            <p:cNvPr id="28" name="TextBox 27"/>
            <p:cNvSpPr txBox="1"/>
            <p:nvPr/>
          </p:nvSpPr>
          <p:spPr>
            <a:xfrm>
              <a:off x="152400" y="2971800"/>
              <a:ext cx="1752600" cy="1015663"/>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Hawai’i Lead EAL = 200 mg/kg</a:t>
              </a:r>
            </a:p>
          </p:txBody>
        </p:sp>
        <p:sp>
          <p:nvSpPr>
            <p:cNvPr id="29" name="TextBox 28"/>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Inter-Sample Variability</a:t>
              </a:r>
            </a:p>
          </p:txBody>
        </p:sp>
      </p:grpSp>
      <p:sp>
        <p:nvSpPr>
          <p:cNvPr id="32" name="Slide Number Placeholder 3"/>
          <p:cNvSpPr>
            <a:spLocks noGrp="1"/>
          </p:cNvSpPr>
          <p:nvPr>
            <p:ph type="sldNum" sz="quarter" idx="12"/>
          </p:nvPr>
        </p:nvSpPr>
        <p:spPr>
          <a:xfrm>
            <a:off x="6553200" y="6356350"/>
            <a:ext cx="2133600" cy="365125"/>
          </a:xfrm>
        </p:spPr>
        <p:txBody>
          <a:bodyPr/>
          <a:lstStyle/>
          <a:p>
            <a:fld id="{27EB08C4-B206-4098-98C3-6DC2CE1146B4}" type="slidenum">
              <a:rPr lang="en-US" smtClean="0"/>
              <a:pPr/>
              <a:t>22</a:t>
            </a:fld>
            <a:endParaRPr lang="en-US"/>
          </a:p>
        </p:txBody>
      </p:sp>
      <p:sp>
        <p:nvSpPr>
          <p:cNvPr id="27" name="TextBox 26">
            <a:extLst>
              <a:ext uri="{FF2B5EF4-FFF2-40B4-BE49-F238E27FC236}">
                <a16:creationId xmlns:a16="http://schemas.microsoft.com/office/drawing/2014/main" xmlns="" id="{F8A061BA-98ED-4A2A-AF25-FB1744A5F6C8}"/>
              </a:ext>
            </a:extLst>
          </p:cNvPr>
          <p:cNvSpPr txBox="1"/>
          <p:nvPr/>
        </p:nvSpPr>
        <p:spPr>
          <a:xfrm>
            <a:off x="228600" y="152400"/>
            <a:ext cx="8763000" cy="923330"/>
          </a:xfrm>
          <a:prstGeom prst="rect">
            <a:avLst/>
          </a:prstGeom>
          <a:noFill/>
        </p:spPr>
        <p:txBody>
          <a:bodyPr wrap="square" rtlCol="0">
            <a:spAutoFit/>
          </a:bodyPr>
          <a:lstStyle/>
          <a:p>
            <a:pPr algn="ctr"/>
            <a:r>
              <a:rPr lang="en-US" sz="2900" b="1" i="1" dirty="0">
                <a:latin typeface="Times New Roman" pitchFamily="18" charset="0"/>
                <a:cs typeface="Times New Roman" pitchFamily="18" charset="0"/>
              </a:rPr>
              <a:t>“Moderate” Inter-Sample Variability</a:t>
            </a:r>
            <a:r>
              <a:rPr lang="en-US" sz="2900" b="1" dirty="0">
                <a:latin typeface="Times New Roman" pitchFamily="18" charset="0"/>
                <a:cs typeface="Times New Roman" pitchFamily="18" charset="0"/>
              </a:rPr>
              <a:t> at Lead Study Site</a:t>
            </a:r>
          </a:p>
          <a:p>
            <a:pPr algn="ctr"/>
            <a:r>
              <a:rPr lang="en-US" sz="2400" b="1" dirty="0">
                <a:latin typeface="Times New Roman" pitchFamily="18" charset="0"/>
                <a:cs typeface="Times New Roman" pitchFamily="18" charset="0"/>
              </a:rPr>
              <a:t>(lead-contaminated ash in fill soil)</a:t>
            </a:r>
          </a:p>
        </p:txBody>
      </p:sp>
      <p:sp>
        <p:nvSpPr>
          <p:cNvPr id="35" name="TextBox 34">
            <a:extLst>
              <a:ext uri="{FF2B5EF4-FFF2-40B4-BE49-F238E27FC236}">
                <a16:creationId xmlns:a16="http://schemas.microsoft.com/office/drawing/2014/main" xmlns="" id="{169F1670-DB23-4914-9A3E-2C146A98761F}"/>
              </a:ext>
            </a:extLst>
          </p:cNvPr>
          <p:cNvSpPr txBox="1"/>
          <p:nvPr/>
        </p:nvSpPr>
        <p:spPr>
          <a:xfrm>
            <a:off x="2057400" y="5285025"/>
            <a:ext cx="5257800" cy="461665"/>
          </a:xfrm>
          <a:prstGeom prst="rect">
            <a:avLst/>
          </a:prstGeom>
          <a:solidFill>
            <a:schemeClr val="bg1"/>
          </a:solidFill>
          <a:ln>
            <a:solidFill>
              <a:schemeClr val="tx1"/>
            </a:solidFill>
          </a:ln>
        </p:spPr>
        <p:txBody>
          <a:bodyPr wrap="square" rtlCol="0">
            <a:spAutoFit/>
          </a:bodyPr>
          <a:lstStyle/>
          <a:p>
            <a:r>
              <a:rPr lang="en-US" sz="2400" b="1" dirty="0">
                <a:latin typeface="Times New Roman" pitchFamily="18" charset="0"/>
                <a:cs typeface="Times New Roman" pitchFamily="18" charset="0"/>
              </a:rPr>
              <a:t>Variability between co-located samples</a:t>
            </a:r>
          </a:p>
        </p:txBody>
      </p:sp>
    </p:spTree>
    <p:extLst>
      <p:ext uri="{BB962C8B-B14F-4D97-AF65-F5344CB8AC3E}">
        <p14:creationId xmlns:p14="http://schemas.microsoft.com/office/powerpoint/2010/main" val="2089947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322691" y="152400"/>
            <a:ext cx="8507393" cy="923330"/>
          </a:xfrm>
          <a:prstGeom prst="rect">
            <a:avLst/>
          </a:prstGeom>
          <a:noFill/>
        </p:spPr>
        <p:txBody>
          <a:bodyPr wrap="none" rtlCol="0">
            <a:spAutoFit/>
          </a:bodyPr>
          <a:lstStyle/>
          <a:p>
            <a:pPr algn="ctr"/>
            <a:r>
              <a:rPr lang="en-US" sz="3000" b="1" i="1" dirty="0">
                <a:latin typeface="Times New Roman" pitchFamily="18" charset="0"/>
                <a:cs typeface="Times New Roman" pitchFamily="18" charset="0"/>
              </a:rPr>
              <a:t>“High” Intra-Sample Variability</a:t>
            </a:r>
            <a:r>
              <a:rPr lang="en-US" sz="3000" b="1" dirty="0">
                <a:latin typeface="Times New Roman" pitchFamily="18" charset="0"/>
                <a:cs typeface="Times New Roman" pitchFamily="18" charset="0"/>
              </a:rPr>
              <a:t> at PCB Study Site</a:t>
            </a:r>
          </a:p>
          <a:p>
            <a:pPr algn="ctr"/>
            <a:r>
              <a:rPr lang="en-US" sz="2400" b="1" dirty="0">
                <a:latin typeface="Times New Roman" pitchFamily="18" charset="0"/>
                <a:cs typeface="Times New Roman" pitchFamily="18" charset="0"/>
              </a:rPr>
              <a:t>(waste electric oil dumped on bare soil)</a:t>
            </a:r>
          </a:p>
        </p:txBody>
      </p:sp>
      <p:grpSp>
        <p:nvGrpSpPr>
          <p:cNvPr id="36" name="Group 35"/>
          <p:cNvGrpSpPr/>
          <p:nvPr/>
        </p:nvGrpSpPr>
        <p:grpSpPr>
          <a:xfrm>
            <a:off x="1524000" y="1367135"/>
            <a:ext cx="6248400" cy="5328526"/>
            <a:chOff x="1524000" y="1367135"/>
            <a:chExt cx="6248400" cy="5328526"/>
          </a:xfrm>
        </p:grpSpPr>
        <p:grpSp>
          <p:nvGrpSpPr>
            <p:cNvPr id="2" name="Group 1"/>
            <p:cNvGrpSpPr/>
            <p:nvPr/>
          </p:nvGrpSpPr>
          <p:grpSpPr>
            <a:xfrm>
              <a:off x="1524000" y="1527951"/>
              <a:ext cx="6172200" cy="5167710"/>
              <a:chOff x="1524000" y="1537890"/>
              <a:chExt cx="6172200" cy="5167710"/>
            </a:xfrm>
          </p:grpSpPr>
          <p:pic>
            <p:nvPicPr>
              <p:cNvPr id="28" name="Picture 27" descr="Photos Feb 2014 185.JPG"/>
              <p:cNvPicPr/>
              <p:nvPr/>
            </p:nvPicPr>
            <p:blipFill>
              <a:blip r:embed="rId2" cstate="screen">
                <a:extLst>
                  <a:ext uri="{28A0092B-C50C-407E-A947-70E740481C1C}">
                    <a14:useLocalDpi xmlns:a14="http://schemas.microsoft.com/office/drawing/2010/main"/>
                  </a:ext>
                </a:extLst>
              </a:blip>
              <a:stretch>
                <a:fillRect/>
              </a:stretch>
            </p:blipFill>
            <p:spPr>
              <a:xfrm>
                <a:off x="1524000" y="1537890"/>
                <a:ext cx="6172200" cy="5024755"/>
              </a:xfrm>
              <a:prstGeom prst="rect">
                <a:avLst/>
              </a:prstGeom>
              <a:ln>
                <a:solidFill>
                  <a:schemeClr val="tx1"/>
                </a:solidFill>
              </a:ln>
            </p:spPr>
          </p:pic>
          <p:cxnSp>
            <p:nvCxnSpPr>
              <p:cNvPr id="25" name="Straight Arrow Connector 24"/>
              <p:cNvCxnSpPr>
                <a:stCxn id="26" idx="3"/>
              </p:cNvCxnSpPr>
              <p:nvPr/>
            </p:nvCxnSpPr>
            <p:spPr>
              <a:xfrm flipV="1">
                <a:off x="3886200" y="5943603"/>
                <a:ext cx="533400" cy="27625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286000" y="6019800"/>
                <a:ext cx="16002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2,700 mg/kg</a:t>
                </a:r>
              </a:p>
            </p:txBody>
          </p:sp>
          <p:cxnSp>
            <p:nvCxnSpPr>
              <p:cNvPr id="27" name="Straight Arrow Connector 26"/>
              <p:cNvCxnSpPr>
                <a:stCxn id="30" idx="3"/>
              </p:cNvCxnSpPr>
              <p:nvPr/>
            </p:nvCxnSpPr>
            <p:spPr>
              <a:xfrm>
                <a:off x="3657600" y="5686455"/>
                <a:ext cx="609600" cy="1809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57400" y="5486400"/>
                <a:ext cx="16002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3,100 mg/kg</a:t>
                </a:r>
              </a:p>
            </p:txBody>
          </p:sp>
          <p:cxnSp>
            <p:nvCxnSpPr>
              <p:cNvPr id="33" name="Straight Arrow Connector 32"/>
              <p:cNvCxnSpPr>
                <a:stCxn id="34" idx="3"/>
              </p:cNvCxnSpPr>
              <p:nvPr/>
            </p:nvCxnSpPr>
            <p:spPr>
              <a:xfrm>
                <a:off x="3505200" y="5229255"/>
                <a:ext cx="838200" cy="56194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905000" y="5029200"/>
                <a:ext cx="16002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3,200 mg/kg</a:t>
                </a:r>
              </a:p>
            </p:txBody>
          </p:sp>
          <p:cxnSp>
            <p:nvCxnSpPr>
              <p:cNvPr id="35" name="Straight Arrow Connector 34"/>
              <p:cNvCxnSpPr>
                <a:stCxn id="38" idx="2"/>
              </p:cNvCxnSpPr>
              <p:nvPr/>
            </p:nvCxnSpPr>
            <p:spPr>
              <a:xfrm rot="16200000" flipH="1">
                <a:off x="3419507" y="4714903"/>
                <a:ext cx="819086" cy="1181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2438400" y="4495800"/>
                <a:ext cx="16002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5,700 mg/kg</a:t>
                </a:r>
              </a:p>
            </p:txBody>
          </p:sp>
          <p:cxnSp>
            <p:nvCxnSpPr>
              <p:cNvPr id="41" name="Straight Arrow Connector 40"/>
              <p:cNvCxnSpPr>
                <a:stCxn id="42" idx="2"/>
              </p:cNvCxnSpPr>
              <p:nvPr/>
            </p:nvCxnSpPr>
            <p:spPr>
              <a:xfrm rot="16200000" flipH="1">
                <a:off x="3768239" y="4987439"/>
                <a:ext cx="1264624" cy="19050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581400" y="4050268"/>
                <a:ext cx="14478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810 mg/kg</a:t>
                </a:r>
              </a:p>
            </p:txBody>
          </p:sp>
          <p:cxnSp>
            <p:nvCxnSpPr>
              <p:cNvPr id="43" name="Straight Arrow Connector 42"/>
              <p:cNvCxnSpPr>
                <a:stCxn id="46" idx="2"/>
              </p:cNvCxnSpPr>
              <p:nvPr/>
            </p:nvCxnSpPr>
            <p:spPr>
              <a:xfrm rot="5400000">
                <a:off x="4516565" y="4969283"/>
                <a:ext cx="814609" cy="66786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4419600" y="4495800"/>
                <a:ext cx="16764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910 mg/kg</a:t>
                </a:r>
              </a:p>
            </p:txBody>
          </p:sp>
          <p:cxnSp>
            <p:nvCxnSpPr>
              <p:cNvPr id="47" name="Straight Arrow Connector 46"/>
              <p:cNvCxnSpPr>
                <a:stCxn id="48" idx="1"/>
              </p:cNvCxnSpPr>
              <p:nvPr/>
            </p:nvCxnSpPr>
            <p:spPr>
              <a:xfrm rot="10800000" flipV="1">
                <a:off x="4616831" y="5153055"/>
                <a:ext cx="394440" cy="61124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11271" y="4953000"/>
                <a:ext cx="16764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1,000 mg/kg</a:t>
                </a:r>
              </a:p>
            </p:txBody>
          </p:sp>
          <p:cxnSp>
            <p:nvCxnSpPr>
              <p:cNvPr id="51" name="Straight Arrow Connector 50"/>
              <p:cNvCxnSpPr>
                <a:stCxn id="52" idx="1"/>
              </p:cNvCxnSpPr>
              <p:nvPr/>
            </p:nvCxnSpPr>
            <p:spPr>
              <a:xfrm rot="10800000" flipV="1">
                <a:off x="4652682" y="5605772"/>
                <a:ext cx="605118" cy="2661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5257800" y="5405717"/>
                <a:ext cx="16764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1,400 mg/kg</a:t>
                </a:r>
              </a:p>
            </p:txBody>
          </p:sp>
          <p:cxnSp>
            <p:nvCxnSpPr>
              <p:cNvPr id="55" name="Straight Arrow Connector 54"/>
              <p:cNvCxnSpPr>
                <a:stCxn id="56" idx="1"/>
              </p:cNvCxnSpPr>
              <p:nvPr/>
            </p:nvCxnSpPr>
            <p:spPr>
              <a:xfrm rot="10800000">
                <a:off x="4473413" y="5782248"/>
                <a:ext cx="627507" cy="2762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5100919" y="5858435"/>
                <a:ext cx="16764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2,600 mg/kg</a:t>
                </a:r>
              </a:p>
            </p:txBody>
          </p:sp>
          <p:cxnSp>
            <p:nvCxnSpPr>
              <p:cNvPr id="59" name="Straight Arrow Connector 58"/>
              <p:cNvCxnSpPr>
                <a:stCxn id="60" idx="0"/>
              </p:cNvCxnSpPr>
              <p:nvPr/>
            </p:nvCxnSpPr>
            <p:spPr>
              <a:xfrm rot="16200000" flipV="1">
                <a:off x="4489966" y="5994856"/>
                <a:ext cx="392668" cy="228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962400" y="6305490"/>
                <a:ext cx="1676400" cy="400110"/>
              </a:xfrm>
              <a:prstGeom prst="rect">
                <a:avLst/>
              </a:prstGeom>
              <a:solidFill>
                <a:schemeClr val="bg1"/>
              </a:solidFill>
              <a:ln>
                <a:solidFill>
                  <a:schemeClr val="tx1"/>
                </a:solidFill>
              </a:ln>
            </p:spPr>
            <p:txBody>
              <a:bodyPr wrap="square" rtlCol="0">
                <a:spAutoFit/>
              </a:bodyPr>
              <a:lstStyle/>
              <a:p>
                <a:pPr algn="ctr"/>
                <a:r>
                  <a:rPr lang="en-US" sz="2000" b="1" dirty="0">
                    <a:latin typeface="Times New Roman" pitchFamily="18" charset="0"/>
                    <a:cs typeface="Times New Roman" pitchFamily="18" charset="0"/>
                  </a:rPr>
                  <a:t> 2,700 mg/kg</a:t>
                </a:r>
              </a:p>
            </p:txBody>
          </p:sp>
        </p:grpSp>
        <p:sp>
          <p:nvSpPr>
            <p:cNvPr id="31" name="TextBox 30"/>
            <p:cNvSpPr txBox="1"/>
            <p:nvPr/>
          </p:nvSpPr>
          <p:spPr>
            <a:xfrm>
              <a:off x="1562100" y="1582027"/>
              <a:ext cx="1752600" cy="369332"/>
            </a:xfrm>
            <a:prstGeom prst="rect">
              <a:avLst/>
            </a:prstGeom>
            <a:solidFill>
              <a:schemeClr val="bg1"/>
            </a:solidFill>
            <a:ln>
              <a:solidFill>
                <a:schemeClr val="tx1"/>
              </a:solidFill>
            </a:ln>
          </p:spPr>
          <p:txBody>
            <a:bodyPr wrap="square" rtlCol="0">
              <a:spAutoFit/>
            </a:bodyPr>
            <a:lstStyle/>
            <a:p>
              <a:pPr algn="ctr"/>
              <a:r>
                <a:rPr lang="en-US" b="1" dirty="0">
                  <a:latin typeface="Times New Roman" pitchFamily="18" charset="0"/>
                  <a:cs typeface="Times New Roman" pitchFamily="18" charset="0"/>
                </a:rPr>
                <a:t>Grid Pt #24</a:t>
              </a:r>
            </a:p>
          </p:txBody>
        </p:sp>
        <p:sp>
          <p:nvSpPr>
            <p:cNvPr id="37" name="TextBox 36"/>
            <p:cNvSpPr txBox="1"/>
            <p:nvPr/>
          </p:nvSpPr>
          <p:spPr>
            <a:xfrm>
              <a:off x="2839579" y="2514600"/>
              <a:ext cx="3485021"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17X</a:t>
              </a:r>
            </a:p>
            <a:p>
              <a:r>
                <a:rPr lang="en-US" sz="2000" b="1" dirty="0">
                  <a:latin typeface="Times New Roman" pitchFamily="18" charset="0"/>
                  <a:cs typeface="Times New Roman" pitchFamily="18" charset="0"/>
                </a:rPr>
                <a:t>Maximum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116X</a:t>
              </a:r>
            </a:p>
          </p:txBody>
        </p:sp>
        <p:sp>
          <p:nvSpPr>
            <p:cNvPr id="29" name="TextBox 28"/>
            <p:cNvSpPr txBox="1"/>
            <p:nvPr/>
          </p:nvSpPr>
          <p:spPr>
            <a:xfrm>
              <a:off x="3403789" y="3403440"/>
              <a:ext cx="2768411"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Average = 2,400 mg/kg</a:t>
              </a:r>
            </a:p>
          </p:txBody>
        </p:sp>
        <p:sp>
          <p:nvSpPr>
            <p:cNvPr id="39" name="TextBox 38"/>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Intra-Sample Variability</a:t>
              </a:r>
            </a:p>
          </p:txBody>
        </p:sp>
      </p:grpSp>
    </p:spTree>
    <p:extLst>
      <p:ext uri="{BB962C8B-B14F-4D97-AF65-F5344CB8AC3E}">
        <p14:creationId xmlns:p14="http://schemas.microsoft.com/office/powerpoint/2010/main" val="37869524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1524000" y="1367135"/>
            <a:ext cx="6248400" cy="5182182"/>
            <a:chOff x="1524000" y="1367135"/>
            <a:chExt cx="6248400" cy="5182182"/>
          </a:xfrm>
        </p:grpSpPr>
        <p:grpSp>
          <p:nvGrpSpPr>
            <p:cNvPr id="3" name="Group 2"/>
            <p:cNvGrpSpPr/>
            <p:nvPr/>
          </p:nvGrpSpPr>
          <p:grpSpPr>
            <a:xfrm>
              <a:off x="1524000" y="1524562"/>
              <a:ext cx="6172200" cy="5024755"/>
              <a:chOff x="1530730" y="1524562"/>
              <a:chExt cx="6172200" cy="5024755"/>
            </a:xfrm>
          </p:grpSpPr>
          <p:pic>
            <p:nvPicPr>
              <p:cNvPr id="36" name="Picture 35" descr="Photos Feb 2014 185.JPG"/>
              <p:cNvPicPr/>
              <p:nvPr/>
            </p:nvPicPr>
            <p:blipFill>
              <a:blip r:embed="rId2" cstate="screen">
                <a:extLst>
                  <a:ext uri="{28A0092B-C50C-407E-A947-70E740481C1C}">
                    <a14:useLocalDpi xmlns:a14="http://schemas.microsoft.com/office/drawing/2010/main"/>
                  </a:ext>
                </a:extLst>
              </a:blip>
              <a:stretch>
                <a:fillRect/>
              </a:stretch>
            </p:blipFill>
            <p:spPr>
              <a:xfrm>
                <a:off x="1530730" y="1524562"/>
                <a:ext cx="6172200" cy="5024755"/>
              </a:xfrm>
              <a:prstGeom prst="rect">
                <a:avLst/>
              </a:prstGeom>
              <a:ln>
                <a:solidFill>
                  <a:schemeClr val="tx1"/>
                </a:solidFill>
              </a:ln>
            </p:spPr>
          </p:pic>
          <p:cxnSp>
            <p:nvCxnSpPr>
              <p:cNvPr id="10" name="Straight Arrow Connector 9"/>
              <p:cNvCxnSpPr>
                <a:stCxn id="11" idx="2"/>
              </p:cNvCxnSpPr>
              <p:nvPr/>
            </p:nvCxnSpPr>
            <p:spPr>
              <a:xfrm rot="16200000" flipH="1">
                <a:off x="3762405" y="4672922"/>
                <a:ext cx="1276290" cy="342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581400" y="3806117"/>
                <a:ext cx="12954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4.9 mg/kg</a:t>
                </a:r>
              </a:p>
            </p:txBody>
          </p:sp>
          <p:cxnSp>
            <p:nvCxnSpPr>
              <p:cNvPr id="17" name="Straight Arrow Connector 16"/>
              <p:cNvCxnSpPr>
                <a:stCxn id="18" idx="2"/>
              </p:cNvCxnSpPr>
              <p:nvPr/>
            </p:nvCxnSpPr>
            <p:spPr>
              <a:xfrm rot="16200000" flipH="1">
                <a:off x="2771805" y="5282522"/>
                <a:ext cx="666690" cy="1104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05000" y="5101517"/>
                <a:ext cx="12954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7.7 mg/kg</a:t>
                </a:r>
              </a:p>
            </p:txBody>
          </p:sp>
          <p:cxnSp>
            <p:nvCxnSpPr>
              <p:cNvPr id="21" name="Straight Arrow Connector 20"/>
              <p:cNvCxnSpPr>
                <a:stCxn id="22" idx="2"/>
              </p:cNvCxnSpPr>
              <p:nvPr/>
            </p:nvCxnSpPr>
            <p:spPr>
              <a:xfrm rot="16200000" flipH="1">
                <a:off x="2771805" y="4444322"/>
                <a:ext cx="666690" cy="1104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905000" y="4263317"/>
                <a:ext cx="12954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6.0 mg/kg</a:t>
                </a:r>
              </a:p>
            </p:txBody>
          </p:sp>
          <p:cxnSp>
            <p:nvCxnSpPr>
              <p:cNvPr id="23" name="Straight Arrow Connector 22"/>
              <p:cNvCxnSpPr>
                <a:stCxn id="24" idx="2"/>
              </p:cNvCxnSpPr>
              <p:nvPr/>
            </p:nvCxnSpPr>
            <p:spPr>
              <a:xfrm rot="5400000">
                <a:off x="5569621" y="5570816"/>
                <a:ext cx="514289" cy="9855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628640" y="5406317"/>
                <a:ext cx="138176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91 mg/kg</a:t>
                </a:r>
              </a:p>
            </p:txBody>
          </p:sp>
          <p:cxnSp>
            <p:nvCxnSpPr>
              <p:cNvPr id="25" name="Straight Arrow Connector 24"/>
              <p:cNvCxnSpPr>
                <a:stCxn id="26" idx="2"/>
              </p:cNvCxnSpPr>
              <p:nvPr/>
            </p:nvCxnSpPr>
            <p:spPr>
              <a:xfrm rot="5400000">
                <a:off x="5591211" y="4711026"/>
                <a:ext cx="438089" cy="9524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638800" y="4568117"/>
                <a:ext cx="1295400" cy="400110"/>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14 mg/kg</a:t>
                </a:r>
              </a:p>
            </p:txBody>
          </p:sp>
          <p:cxnSp>
            <p:nvCxnSpPr>
              <p:cNvPr id="30" name="Straight Arrow Connector 29"/>
              <p:cNvCxnSpPr/>
              <p:nvPr/>
            </p:nvCxnSpPr>
            <p:spPr>
              <a:xfrm>
                <a:off x="3733800" y="6473117"/>
                <a:ext cx="1447800" cy="1588"/>
              </a:xfrm>
              <a:prstGeom prst="straightConnector1">
                <a:avLst/>
              </a:prstGeom>
              <a:ln w="635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886200" y="6168317"/>
                <a:ext cx="1143000" cy="369332"/>
              </a:xfrm>
              <a:prstGeom prst="rect">
                <a:avLst/>
              </a:prstGeom>
              <a:noFill/>
              <a:ln>
                <a:noFill/>
              </a:ln>
            </p:spPr>
            <p:txBody>
              <a:bodyPr wrap="square" rtlCol="0">
                <a:spAutoFit/>
              </a:bodyPr>
              <a:lstStyle/>
              <a:p>
                <a:pPr algn="ctr"/>
                <a:r>
                  <a:rPr lang="en-US" b="1" dirty="0">
                    <a:latin typeface="Tahoma" pitchFamily="34" charset="0"/>
                    <a:ea typeface="Tahoma" pitchFamily="34" charset="0"/>
                    <a:cs typeface="Tahoma" pitchFamily="34" charset="0"/>
                  </a:rPr>
                  <a:t>3 feet</a:t>
                </a:r>
              </a:p>
            </p:txBody>
          </p:sp>
          <p:sp>
            <p:nvSpPr>
              <p:cNvPr id="32" name="TextBox 31"/>
              <p:cNvSpPr txBox="1"/>
              <p:nvPr/>
            </p:nvSpPr>
            <p:spPr>
              <a:xfrm>
                <a:off x="2902329" y="2492514"/>
                <a:ext cx="3417191" cy="707886"/>
              </a:xfrm>
              <a:prstGeom prst="rect">
                <a:avLst/>
              </a:prstGeom>
              <a:solidFill>
                <a:schemeClr val="bg1"/>
              </a:solidFill>
              <a:ln>
                <a:solidFill>
                  <a:schemeClr val="tx1"/>
                </a:solidFill>
              </a:ln>
            </p:spPr>
            <p:txBody>
              <a:bodyPr wrap="square" rtlCol="0">
                <a:spAutoFit/>
              </a:bodyPr>
              <a:lstStyle/>
              <a:p>
                <a:r>
                  <a:rPr lang="en-US" sz="2000" b="1" dirty="0">
                    <a:latin typeface="Times New Roman" pitchFamily="18" charset="0"/>
                    <a:cs typeface="Times New Roman" pitchFamily="18" charset="0"/>
                  </a:rPr>
                  <a:t>Average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11X</a:t>
                </a:r>
              </a:p>
              <a:p>
                <a:r>
                  <a:rPr lang="en-US" sz="2000" b="1" dirty="0">
                    <a:latin typeface="Times New Roman" pitchFamily="18" charset="0"/>
                    <a:cs typeface="Times New Roman" pitchFamily="18" charset="0"/>
                  </a:rPr>
                  <a:t>Maximum </a:t>
                </a:r>
                <a:r>
                  <a:rPr lang="en-US" sz="2000" b="1" dirty="0" err="1">
                    <a:latin typeface="Times New Roman" pitchFamily="18" charset="0"/>
                    <a:cs typeface="Times New Roman" pitchFamily="18" charset="0"/>
                  </a:rPr>
                  <a:t>Max:Min</a:t>
                </a:r>
                <a:r>
                  <a:rPr lang="en-US" sz="2000" b="1" dirty="0">
                    <a:latin typeface="Times New Roman" pitchFamily="18" charset="0"/>
                    <a:cs typeface="Times New Roman" pitchFamily="18" charset="0"/>
                  </a:rPr>
                  <a:t> = </a:t>
                </a:r>
                <a:r>
                  <a:rPr lang="en-US" sz="2000" b="1" dirty="0">
                    <a:solidFill>
                      <a:srgbClr val="FF0000"/>
                    </a:solidFill>
                    <a:latin typeface="Times New Roman" pitchFamily="18" charset="0"/>
                    <a:cs typeface="Times New Roman" pitchFamily="18" charset="0"/>
                  </a:rPr>
                  <a:t>490X</a:t>
                </a:r>
              </a:p>
            </p:txBody>
          </p:sp>
          <p:sp>
            <p:nvSpPr>
              <p:cNvPr id="27" name="Oval 26"/>
              <p:cNvSpPr/>
              <p:nvPr/>
            </p:nvSpPr>
            <p:spPr>
              <a:xfrm>
                <a:off x="4191000" y="5562600"/>
                <a:ext cx="609600" cy="533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p:cNvCxnSpPr>
                <a:stCxn id="31" idx="2"/>
              </p:cNvCxnSpPr>
              <p:nvPr/>
            </p:nvCxnSpPr>
            <p:spPr>
              <a:xfrm flipH="1">
                <a:off x="4521021" y="3763943"/>
                <a:ext cx="1578345" cy="21183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308791" y="3363833"/>
                <a:ext cx="1581150" cy="400110"/>
              </a:xfrm>
              <a:prstGeom prst="rect">
                <a:avLst/>
              </a:prstGeom>
              <a:solidFill>
                <a:schemeClr val="bg1"/>
              </a:solidFill>
              <a:ln>
                <a:solidFill>
                  <a:schemeClr val="tx1"/>
                </a:solidFill>
              </a:ln>
            </p:spPr>
            <p:txBody>
              <a:bodyPr wrap="square" rtlCol="0">
                <a:spAutoFit/>
              </a:bodyPr>
              <a:lstStyle/>
              <a:p>
                <a:r>
                  <a:rPr lang="en-US" sz="2000" b="1" dirty="0">
                    <a:solidFill>
                      <a:srgbClr val="FF0000"/>
                    </a:solidFill>
                    <a:latin typeface="Times New Roman" pitchFamily="18" charset="0"/>
                    <a:cs typeface="Times New Roman" pitchFamily="18" charset="0"/>
                  </a:rPr>
                  <a:t>2,400! mg/kg</a:t>
                </a:r>
              </a:p>
            </p:txBody>
          </p:sp>
        </p:grpSp>
        <p:sp>
          <p:nvSpPr>
            <p:cNvPr id="28" name="TextBox 27"/>
            <p:cNvSpPr txBox="1"/>
            <p:nvPr/>
          </p:nvSpPr>
          <p:spPr>
            <a:xfrm>
              <a:off x="1562100" y="1582027"/>
              <a:ext cx="1752600" cy="369332"/>
            </a:xfrm>
            <a:prstGeom prst="rect">
              <a:avLst/>
            </a:prstGeom>
            <a:solidFill>
              <a:schemeClr val="bg1"/>
            </a:solidFill>
            <a:ln>
              <a:solidFill>
                <a:schemeClr val="tx1"/>
              </a:solidFill>
            </a:ln>
          </p:spPr>
          <p:txBody>
            <a:bodyPr wrap="square" rtlCol="0">
              <a:spAutoFit/>
            </a:bodyPr>
            <a:lstStyle/>
            <a:p>
              <a:pPr algn="ctr"/>
              <a:r>
                <a:rPr lang="en-US" b="1" dirty="0">
                  <a:latin typeface="Times New Roman" pitchFamily="18" charset="0"/>
                  <a:cs typeface="Times New Roman" pitchFamily="18" charset="0"/>
                </a:rPr>
                <a:t>Grid Pt #24</a:t>
              </a:r>
            </a:p>
          </p:txBody>
        </p:sp>
        <p:sp>
          <p:nvSpPr>
            <p:cNvPr id="39" name="TextBox 38"/>
            <p:cNvSpPr txBox="1"/>
            <p:nvPr/>
          </p:nvSpPr>
          <p:spPr>
            <a:xfrm>
              <a:off x="4038600" y="1367135"/>
              <a:ext cx="3733800" cy="461665"/>
            </a:xfrm>
            <a:prstGeom prst="rect">
              <a:avLst/>
            </a:prstGeom>
            <a:solidFill>
              <a:schemeClr val="bg1"/>
            </a:solid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Inter-Sample Variability</a:t>
              </a:r>
            </a:p>
          </p:txBody>
        </p:sp>
      </p:grpSp>
      <p:sp>
        <p:nvSpPr>
          <p:cNvPr id="35" name="TextBox 34">
            <a:extLst>
              <a:ext uri="{FF2B5EF4-FFF2-40B4-BE49-F238E27FC236}">
                <a16:creationId xmlns:a16="http://schemas.microsoft.com/office/drawing/2014/main" xmlns="" id="{BBF388B5-43F5-485D-A3F8-4BEC4FB407BD}"/>
              </a:ext>
            </a:extLst>
          </p:cNvPr>
          <p:cNvSpPr txBox="1"/>
          <p:nvPr/>
        </p:nvSpPr>
        <p:spPr>
          <a:xfrm>
            <a:off x="333111" y="152400"/>
            <a:ext cx="8486554" cy="923330"/>
          </a:xfrm>
          <a:prstGeom prst="rect">
            <a:avLst/>
          </a:prstGeom>
          <a:noFill/>
        </p:spPr>
        <p:txBody>
          <a:bodyPr wrap="none" rtlCol="0">
            <a:spAutoFit/>
          </a:bodyPr>
          <a:lstStyle/>
          <a:p>
            <a:pPr algn="ctr"/>
            <a:r>
              <a:rPr lang="en-US" sz="3000" b="1" i="1" dirty="0">
                <a:latin typeface="Times New Roman" pitchFamily="18" charset="0"/>
                <a:cs typeface="Times New Roman" pitchFamily="18" charset="0"/>
              </a:rPr>
              <a:t>“High” Inter-Sample Variability</a:t>
            </a:r>
            <a:r>
              <a:rPr lang="en-US" sz="3000" b="1" dirty="0">
                <a:latin typeface="Times New Roman" pitchFamily="18" charset="0"/>
                <a:cs typeface="Times New Roman" pitchFamily="18" charset="0"/>
              </a:rPr>
              <a:t> at PCB Study Site</a:t>
            </a:r>
          </a:p>
          <a:p>
            <a:pPr algn="ctr"/>
            <a:r>
              <a:rPr lang="en-US" sz="2400" b="1" dirty="0">
                <a:latin typeface="Times New Roman" pitchFamily="18" charset="0"/>
                <a:cs typeface="Times New Roman" pitchFamily="18" charset="0"/>
              </a:rPr>
              <a:t>(waste electric oil dumped on bare soil)</a:t>
            </a:r>
          </a:p>
        </p:txBody>
      </p:sp>
    </p:spTree>
    <p:extLst>
      <p:ext uri="{BB962C8B-B14F-4D97-AF65-F5344CB8AC3E}">
        <p14:creationId xmlns:p14="http://schemas.microsoft.com/office/powerpoint/2010/main" val="291091010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PCB micro nugget.jpg"/>
          <p:cNvPicPr>
            <a:picLocks noChangeAspect="1"/>
          </p:cNvPicPr>
          <p:nvPr/>
        </p:nvPicPr>
        <p:blipFill>
          <a:blip r:embed="rId2"/>
          <a:stretch>
            <a:fillRect/>
          </a:stretch>
        </p:blipFill>
        <p:spPr>
          <a:xfrm>
            <a:off x="361288" y="1447800"/>
            <a:ext cx="2967947" cy="2189359"/>
          </a:xfrm>
          <a:prstGeom prst="rect">
            <a:avLst/>
          </a:prstGeom>
          <a:ln w="50800">
            <a:solidFill>
              <a:schemeClr val="tx1"/>
            </a:solidFill>
          </a:ln>
        </p:spPr>
      </p:pic>
      <p:pic>
        <p:nvPicPr>
          <p:cNvPr id="21" name="Picture 20" descr="PCB nugget in soil.jpg"/>
          <p:cNvPicPr>
            <a:picLocks noChangeAspect="1"/>
          </p:cNvPicPr>
          <p:nvPr/>
        </p:nvPicPr>
        <p:blipFill>
          <a:blip r:embed="rId3"/>
          <a:stretch>
            <a:fillRect/>
          </a:stretch>
        </p:blipFill>
        <p:spPr>
          <a:xfrm>
            <a:off x="6074664" y="2438400"/>
            <a:ext cx="2840736" cy="2140281"/>
          </a:xfrm>
          <a:prstGeom prst="rect">
            <a:avLst/>
          </a:prstGeom>
          <a:ln w="50800">
            <a:solidFill>
              <a:schemeClr val="tx1"/>
            </a:solidFill>
          </a:ln>
        </p:spPr>
      </p:pic>
      <p:cxnSp>
        <p:nvCxnSpPr>
          <p:cNvPr id="36" name="Straight Connector 35"/>
          <p:cNvCxnSpPr/>
          <p:nvPr/>
        </p:nvCxnSpPr>
        <p:spPr>
          <a:xfrm rot="10800000">
            <a:off x="5653368" y="3639672"/>
            <a:ext cx="43815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V="1">
            <a:off x="5127813" y="2689411"/>
            <a:ext cx="1551177" cy="42162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559409" y="4572000"/>
            <a:ext cx="2279791" cy="707886"/>
          </a:xfrm>
          <a:prstGeom prst="rect">
            <a:avLst/>
          </a:prstGeom>
          <a:noFill/>
        </p:spPr>
        <p:txBody>
          <a:bodyPr wrap="none" rtlCol="0">
            <a:spAutoFit/>
          </a:bodyPr>
          <a:lstStyle/>
          <a:p>
            <a:pPr algn="ctr"/>
            <a:r>
              <a:rPr lang="en-US" sz="2000" b="1" dirty="0">
                <a:latin typeface="Arial" pitchFamily="34" charset="0"/>
                <a:cs typeface="Arial" pitchFamily="34" charset="0"/>
              </a:rPr>
              <a:t>Concentration #1</a:t>
            </a:r>
          </a:p>
          <a:p>
            <a:pPr algn="ctr"/>
            <a:r>
              <a:rPr lang="en-US" sz="2000" b="1" dirty="0">
                <a:latin typeface="Arial" pitchFamily="34" charset="0"/>
                <a:cs typeface="Arial" pitchFamily="34" charset="0"/>
              </a:rPr>
              <a:t>(whole sample)</a:t>
            </a:r>
          </a:p>
        </p:txBody>
      </p:sp>
      <p:cxnSp>
        <p:nvCxnSpPr>
          <p:cNvPr id="30" name="Straight Connector 29"/>
          <p:cNvCxnSpPr/>
          <p:nvPr/>
        </p:nvCxnSpPr>
        <p:spPr>
          <a:xfrm rot="10800000">
            <a:off x="3250827" y="3626225"/>
            <a:ext cx="438158" cy="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6200000" flipV="1">
            <a:off x="2402542" y="2339789"/>
            <a:ext cx="2151529" cy="39444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descr="PCB nugget crushed.jpg"/>
          <p:cNvPicPr>
            <a:picLocks noChangeAspect="1"/>
          </p:cNvPicPr>
          <p:nvPr/>
        </p:nvPicPr>
        <p:blipFill>
          <a:blip r:embed="rId4"/>
          <a:stretch>
            <a:fillRect/>
          </a:stretch>
        </p:blipFill>
        <p:spPr>
          <a:xfrm>
            <a:off x="3666565" y="2111189"/>
            <a:ext cx="2039174" cy="1578864"/>
          </a:xfrm>
          <a:prstGeom prst="rect">
            <a:avLst/>
          </a:prstGeom>
          <a:ln w="50800">
            <a:solidFill>
              <a:schemeClr val="tx1"/>
            </a:solidFill>
          </a:ln>
        </p:spPr>
      </p:pic>
      <p:sp>
        <p:nvSpPr>
          <p:cNvPr id="18" name="TextBox 17"/>
          <p:cNvSpPr txBox="1"/>
          <p:nvPr/>
        </p:nvSpPr>
        <p:spPr>
          <a:xfrm>
            <a:off x="3810000" y="167640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2mm</a:t>
            </a:r>
          </a:p>
        </p:txBody>
      </p:sp>
      <p:cxnSp>
        <p:nvCxnSpPr>
          <p:cNvPr id="20" name="Straight Connector 19"/>
          <p:cNvCxnSpPr/>
          <p:nvPr/>
        </p:nvCxnSpPr>
        <p:spPr>
          <a:xfrm>
            <a:off x="3845859" y="198120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54106" y="108473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1mm</a:t>
            </a:r>
          </a:p>
        </p:txBody>
      </p:sp>
      <p:cxnSp>
        <p:nvCxnSpPr>
          <p:cNvPr id="25" name="Straight Connector 24"/>
          <p:cNvCxnSpPr/>
          <p:nvPr/>
        </p:nvCxnSpPr>
        <p:spPr>
          <a:xfrm>
            <a:off x="389965" y="138953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096000" y="2057400"/>
            <a:ext cx="762000" cy="369332"/>
          </a:xfrm>
          <a:prstGeom prst="rect">
            <a:avLst/>
          </a:prstGeom>
          <a:noFill/>
        </p:spPr>
        <p:txBody>
          <a:bodyPr wrap="square" rtlCol="0">
            <a:spAutoFit/>
          </a:bodyPr>
          <a:lstStyle/>
          <a:p>
            <a:pPr algn="ctr"/>
            <a:r>
              <a:rPr lang="en-US" b="1" dirty="0">
                <a:latin typeface="Arial" pitchFamily="34" charset="0"/>
                <a:cs typeface="Arial" pitchFamily="34" charset="0"/>
              </a:rPr>
              <a:t>1cm</a:t>
            </a:r>
          </a:p>
        </p:txBody>
      </p:sp>
      <p:cxnSp>
        <p:nvCxnSpPr>
          <p:cNvPr id="27" name="Straight Connector 26"/>
          <p:cNvCxnSpPr/>
          <p:nvPr/>
        </p:nvCxnSpPr>
        <p:spPr>
          <a:xfrm>
            <a:off x="6131859" y="2362200"/>
            <a:ext cx="685800" cy="1588"/>
          </a:xfrm>
          <a:prstGeom prst="line">
            <a:avLst/>
          </a:prstGeom>
          <a:ln w="38100">
            <a:solidFill>
              <a:schemeClr val="tx1">
                <a:alpha val="99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27EB08C4-B206-4098-98C3-6DC2CE1146B4}" type="slidenum">
              <a:rPr lang="en-US" smtClean="0"/>
              <a:pPr/>
              <a:t>25</a:t>
            </a:fld>
            <a:endParaRPr lang="en-US" dirty="0"/>
          </a:p>
        </p:txBody>
      </p:sp>
      <p:sp>
        <p:nvSpPr>
          <p:cNvPr id="28" name="Rectangle 2"/>
          <p:cNvSpPr txBox="1">
            <a:spLocks noChangeArrowheads="1"/>
          </p:cNvSpPr>
          <p:nvPr/>
        </p:nvSpPr>
        <p:spPr>
          <a:xfrm>
            <a:off x="0" y="152400"/>
            <a:ext cx="9144000" cy="914400"/>
          </a:xfrm>
          <a:prstGeom prst="rect">
            <a:avLst/>
          </a:prstGeom>
        </p:spPr>
        <p:txBody>
          <a:bodyPr vert="horz" lIns="91440" tIns="45720" rIns="91440" bIns="45720" rtlCol="0" anchor="ctr">
            <a:normAutofit fontScale="30000" lnSpcReduction="20000"/>
          </a:bodyPr>
          <a:lstStyle/>
          <a:p>
            <a:pPr lvl="0" algn="ctr"/>
            <a:r>
              <a:rPr lang="en-US" sz="9300" b="1" dirty="0">
                <a:solidFill>
                  <a:prstClr val="black"/>
                </a:solidFill>
                <a:latin typeface="Times New Roman" panose="02020603050405020304" pitchFamily="18" charset="0"/>
                <a:cs typeface="Times New Roman" panose="02020603050405020304" pitchFamily="18" charset="0"/>
              </a:rPr>
              <a:t>PCB-Infused Tar Balls and “Distributional Heterogeneity”</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8000" b="1" i="0" u="none" strike="noStrike" kern="1200" cap="none" spc="0" normalizeH="0" baseline="0" noProof="0" dirty="0">
                <a:ln>
                  <a:noFill/>
                </a:ln>
                <a:solidFill>
                  <a:schemeClr val="tx1"/>
                </a:solidFill>
                <a:effectLst/>
                <a:uLnTx/>
                <a:uFillTx/>
                <a:latin typeface="Times New Roman" pitchFamily="18" charset="0"/>
                <a:ea typeface="+mj-ea"/>
                <a:cs typeface="+mj-cs"/>
              </a:rPr>
              <a:t>The Myth of “Maximum” Contaminant Concentrations in Soil</a:t>
            </a:r>
          </a:p>
        </p:txBody>
      </p:sp>
      <p:sp>
        <p:nvSpPr>
          <p:cNvPr id="29" name="Text Box 3"/>
          <p:cNvSpPr txBox="1">
            <a:spLocks noChangeArrowheads="1"/>
          </p:cNvSpPr>
          <p:nvPr/>
        </p:nvSpPr>
        <p:spPr bwMode="auto">
          <a:xfrm>
            <a:off x="304800" y="4473476"/>
            <a:ext cx="5486400" cy="2123658"/>
          </a:xfrm>
          <a:prstGeom prst="rect">
            <a:avLst/>
          </a:prstGeom>
          <a:noFill/>
          <a:ln w="9525">
            <a:solidFill>
              <a:schemeClr val="tx1"/>
            </a:solidFill>
            <a:miter lim="800000"/>
            <a:headEnd/>
            <a:tailEnd/>
          </a:ln>
          <a:effectLst/>
        </p:spPr>
        <p:txBody>
          <a:bodyPr wrap="square">
            <a:spAutoFit/>
          </a:bodyPr>
          <a:lstStyle/>
          <a:p>
            <a:pPr marL="228600" indent="-228600">
              <a:buFontTx/>
              <a:buChar char="•"/>
            </a:pPr>
            <a:r>
              <a:rPr lang="en-US" sz="2200" b="1" dirty="0">
                <a:latin typeface="Times New Roman" pitchFamily="18" charset="0"/>
              </a:rPr>
              <a:t>Reported concentration </a:t>
            </a:r>
            <a:r>
              <a:rPr lang="en-US" sz="2200" b="1" i="1" dirty="0">
                <a:latin typeface="Times New Roman" pitchFamily="18" charset="0"/>
              </a:rPr>
              <a:t>varies with volume/mass </a:t>
            </a:r>
            <a:r>
              <a:rPr lang="en-US" sz="2200" b="1" dirty="0">
                <a:latin typeface="Times New Roman" pitchFamily="18" charset="0"/>
              </a:rPr>
              <a:t>of soil tested;</a:t>
            </a:r>
          </a:p>
          <a:p>
            <a:pPr marL="228600" indent="-228600">
              <a:buFontTx/>
              <a:buChar char="•"/>
            </a:pPr>
            <a:r>
              <a:rPr lang="en-US" sz="2200" b="1" dirty="0">
                <a:latin typeface="Times New Roman" pitchFamily="18" charset="0"/>
              </a:rPr>
              <a:t>Maximum concentration </a:t>
            </a:r>
            <a:r>
              <a:rPr lang="en-US" sz="2200" b="1" i="1" dirty="0">
                <a:latin typeface="Times New Roman" pitchFamily="18" charset="0"/>
              </a:rPr>
              <a:t>always</a:t>
            </a:r>
            <a:r>
              <a:rPr lang="en-US" sz="2200" b="1" dirty="0">
                <a:latin typeface="Times New Roman" pitchFamily="18" charset="0"/>
              </a:rPr>
              <a:t> either</a:t>
            </a:r>
          </a:p>
          <a:p>
            <a:pPr marL="228600" indent="-228600"/>
            <a:r>
              <a:rPr lang="en-US" sz="2200" b="1" dirty="0">
                <a:latin typeface="Times New Roman" pitchFamily="18" charset="0"/>
              </a:rPr>
              <a:t>	0 % (absent) or 100% (present);</a:t>
            </a:r>
          </a:p>
          <a:p>
            <a:pPr marL="228600" indent="-228600">
              <a:buFontTx/>
              <a:buChar char="•"/>
            </a:pPr>
            <a:r>
              <a:rPr lang="en-US" sz="2200" b="1" dirty="0">
                <a:latin typeface="Times New Roman" pitchFamily="18" charset="0"/>
              </a:rPr>
              <a:t>Risk-based objective is </a:t>
            </a:r>
            <a:r>
              <a:rPr lang="en-US" sz="2200" b="1" i="1" dirty="0">
                <a:latin typeface="Times New Roman" pitchFamily="18" charset="0"/>
              </a:rPr>
              <a:t>always the mean</a:t>
            </a:r>
            <a:r>
              <a:rPr lang="en-US" sz="2200" b="1" dirty="0">
                <a:latin typeface="Times New Roman" pitchFamily="18" charset="0"/>
              </a:rPr>
              <a:t> for a specified sample/area/volume of soil.</a:t>
            </a:r>
          </a:p>
        </p:txBody>
      </p:sp>
      <p:sp>
        <p:nvSpPr>
          <p:cNvPr id="33" name="TextBox 32"/>
          <p:cNvSpPr txBox="1"/>
          <p:nvPr/>
        </p:nvSpPr>
        <p:spPr>
          <a:xfrm>
            <a:off x="3511409" y="3714690"/>
            <a:ext cx="2279791" cy="707886"/>
          </a:xfrm>
          <a:prstGeom prst="rect">
            <a:avLst/>
          </a:prstGeom>
          <a:noFill/>
        </p:spPr>
        <p:txBody>
          <a:bodyPr wrap="none" rtlCol="0">
            <a:spAutoFit/>
          </a:bodyPr>
          <a:lstStyle/>
          <a:p>
            <a:pPr algn="ctr"/>
            <a:r>
              <a:rPr lang="en-US" sz="2000" b="1" dirty="0">
                <a:latin typeface="Arial" pitchFamily="34" charset="0"/>
                <a:cs typeface="Arial" pitchFamily="34" charset="0"/>
              </a:rPr>
              <a:t>Concentration #2</a:t>
            </a:r>
          </a:p>
          <a:p>
            <a:pPr algn="ctr"/>
            <a:r>
              <a:rPr lang="en-US" sz="2000" b="1" dirty="0">
                <a:latin typeface="Arial" pitchFamily="34" charset="0"/>
                <a:cs typeface="Arial" pitchFamily="34" charset="0"/>
              </a:rPr>
              <a:t>(single nugget)</a:t>
            </a:r>
          </a:p>
        </p:txBody>
      </p:sp>
      <p:sp>
        <p:nvSpPr>
          <p:cNvPr id="35" name="TextBox 34"/>
          <p:cNvSpPr txBox="1"/>
          <p:nvPr/>
        </p:nvSpPr>
        <p:spPr>
          <a:xfrm>
            <a:off x="838200" y="3657600"/>
            <a:ext cx="2364750" cy="707886"/>
          </a:xfrm>
          <a:prstGeom prst="rect">
            <a:avLst/>
          </a:prstGeom>
          <a:noFill/>
        </p:spPr>
        <p:txBody>
          <a:bodyPr wrap="none" rtlCol="0">
            <a:spAutoFit/>
          </a:bodyPr>
          <a:lstStyle/>
          <a:p>
            <a:pPr algn="ctr"/>
            <a:r>
              <a:rPr lang="en-US" sz="2000" b="1" dirty="0">
                <a:latin typeface="Arial" pitchFamily="34" charset="0"/>
                <a:cs typeface="Arial" pitchFamily="34" charset="0"/>
              </a:rPr>
              <a:t>Concentration #3</a:t>
            </a:r>
          </a:p>
          <a:p>
            <a:pPr algn="ctr"/>
            <a:r>
              <a:rPr lang="en-US" sz="2000" b="1" dirty="0">
                <a:latin typeface="Arial" pitchFamily="34" charset="0"/>
                <a:cs typeface="Arial" pitchFamily="34" charset="0"/>
              </a:rPr>
              <a:t>(PCB matrix)</a:t>
            </a:r>
          </a:p>
        </p:txBody>
      </p:sp>
      <p:sp>
        <p:nvSpPr>
          <p:cNvPr id="34" name="TextBox 33">
            <a:extLst>
              <a:ext uri="{FF2B5EF4-FFF2-40B4-BE49-F238E27FC236}">
                <a16:creationId xmlns:a16="http://schemas.microsoft.com/office/drawing/2014/main" xmlns="" id="{E3BC00A9-ED23-4ADF-A310-5151C778805E}"/>
              </a:ext>
            </a:extLst>
          </p:cNvPr>
          <p:cNvSpPr txBox="1"/>
          <p:nvPr/>
        </p:nvSpPr>
        <p:spPr>
          <a:xfrm>
            <a:off x="7169380" y="1873377"/>
            <a:ext cx="1136419" cy="369332"/>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10s ppm</a:t>
            </a:r>
          </a:p>
        </p:txBody>
      </p:sp>
      <p:sp>
        <p:nvSpPr>
          <p:cNvPr id="38" name="TextBox 37">
            <a:extLst>
              <a:ext uri="{FF2B5EF4-FFF2-40B4-BE49-F238E27FC236}">
                <a16:creationId xmlns:a16="http://schemas.microsoft.com/office/drawing/2014/main" xmlns="" id="{D913D160-EF72-4F66-A9C2-109A5AD07902}"/>
              </a:ext>
            </a:extLst>
          </p:cNvPr>
          <p:cNvSpPr txBox="1"/>
          <p:nvPr/>
        </p:nvSpPr>
        <p:spPr>
          <a:xfrm>
            <a:off x="4149466" y="1307068"/>
            <a:ext cx="1503901" cy="369332"/>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1,000s ppm</a:t>
            </a:r>
          </a:p>
        </p:txBody>
      </p:sp>
      <p:sp>
        <p:nvSpPr>
          <p:cNvPr id="39" name="TextBox 38">
            <a:extLst>
              <a:ext uri="{FF2B5EF4-FFF2-40B4-BE49-F238E27FC236}">
                <a16:creationId xmlns:a16="http://schemas.microsoft.com/office/drawing/2014/main" xmlns="" id="{B2B9AF93-01D8-4287-A488-03A2685F50C3}"/>
              </a:ext>
            </a:extLst>
          </p:cNvPr>
          <p:cNvSpPr txBox="1"/>
          <p:nvPr/>
        </p:nvSpPr>
        <p:spPr>
          <a:xfrm>
            <a:off x="1359797" y="1002268"/>
            <a:ext cx="1583955" cy="369332"/>
          </a:xfrm>
          <a:prstGeom prst="rect">
            <a:avLst/>
          </a:prstGeom>
          <a:noFill/>
        </p:spPr>
        <p:txBody>
          <a:bodyPr wrap="square" rtlCol="0">
            <a:spAutoFit/>
          </a:bodyPr>
          <a:lstStyle/>
          <a:p>
            <a:pPr algn="ctr"/>
            <a:r>
              <a:rPr lang="en-US" b="1" dirty="0">
                <a:solidFill>
                  <a:srgbClr val="FF0000"/>
                </a:solidFill>
                <a:latin typeface="Arial" pitchFamily="34" charset="0"/>
                <a:cs typeface="Arial" pitchFamily="34" charset="0"/>
              </a:rPr>
              <a:t>10,000s ppm</a:t>
            </a:r>
          </a:p>
        </p:txBody>
      </p:sp>
    </p:spTree>
    <p:extLst>
      <p:ext uri="{BB962C8B-B14F-4D97-AF65-F5344CB8AC3E}">
        <p14:creationId xmlns:p14="http://schemas.microsoft.com/office/powerpoint/2010/main" val="11780832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a:extLst>
              <a:ext uri="{FF2B5EF4-FFF2-40B4-BE49-F238E27FC236}">
                <a16:creationId xmlns:a16="http://schemas.microsoft.com/office/drawing/2014/main" xmlns="" id="{E1B54D43-A7E7-45A7-9B11-6ED80A5305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251075"/>
            <a:ext cx="5257800"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Box 9">
            <a:extLst>
              <a:ext uri="{FF2B5EF4-FFF2-40B4-BE49-F238E27FC236}">
                <a16:creationId xmlns:a16="http://schemas.microsoft.com/office/drawing/2014/main" xmlns="" id="{81DB3161-F6DC-4134-9E69-EEBF004722D1}"/>
              </a:ext>
            </a:extLst>
          </p:cNvPr>
          <p:cNvSpPr txBox="1">
            <a:spLocks noChangeArrowheads="1"/>
          </p:cNvSpPr>
          <p:nvPr/>
        </p:nvSpPr>
        <p:spPr bwMode="auto">
          <a:xfrm>
            <a:off x="381000" y="158750"/>
            <a:ext cx="7467600" cy="990600"/>
          </a:xfrm>
          <a:prstGeom prst="rect">
            <a:avLst/>
          </a:prstGeom>
          <a:noFill/>
          <a:ln w="9525">
            <a:noFill/>
            <a:miter lim="800000"/>
            <a:headEnd/>
            <a:tailEnd/>
          </a:ln>
        </p:spPr>
        <p:txBody>
          <a:bodyPr>
            <a:spAutoFit/>
          </a:bodyPr>
          <a:lstStyle/>
          <a:p>
            <a:pPr marL="0" marR="0" lvl="0" indent="0" algn="l" defTabSz="914400" rtl="0" eaLnBrk="1" fontAlgn="base" latinLnBrk="0" hangingPunct="1">
              <a:lnSpc>
                <a:spcPts val="35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a:ea typeface="+mn-ea"/>
                <a:cs typeface="Arial" charset="0"/>
              </a:rPr>
              <a:t>Particles with High Loadings are Called “Nuggets” (“nugget effect”)</a:t>
            </a:r>
          </a:p>
        </p:txBody>
      </p:sp>
      <p:sp>
        <p:nvSpPr>
          <p:cNvPr id="38916" name="Rectangle 5">
            <a:extLst>
              <a:ext uri="{FF2B5EF4-FFF2-40B4-BE49-F238E27FC236}">
                <a16:creationId xmlns:a16="http://schemas.microsoft.com/office/drawing/2014/main" xmlns="" id="{1F9871BF-3BBB-4340-8ACD-6A761DE96945}"/>
              </a:ext>
            </a:extLst>
          </p:cNvPr>
          <p:cNvSpPr>
            <a:spLocks noChangeArrowheads="1"/>
          </p:cNvSpPr>
          <p:nvPr/>
        </p:nvSpPr>
        <p:spPr bwMode="auto">
          <a:xfrm>
            <a:off x="3733800" y="1447800"/>
            <a:ext cx="4572000"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Arsenic (whitish color) </a:t>
            </a:r>
            <a:r>
              <a:rPr kumimoji="0" lang="en-US" altLang="en-US" sz="2400" b="0" i="0" u="none" strike="noStrike" kern="1200" cap="none" spc="0" normalizeH="0" baseline="0" noProof="0" dirty="0" err="1">
                <a:ln>
                  <a:noFill/>
                </a:ln>
                <a:solidFill>
                  <a:srgbClr val="333399"/>
                </a:solidFill>
                <a:effectLst/>
                <a:uLnTx/>
                <a:uFillTx/>
                <a:latin typeface="Arial" panose="020B0604020202020204" pitchFamily="34" charset="0"/>
                <a:ea typeface="+mn-ea"/>
                <a:cs typeface="Arial" panose="020B0604020202020204" pitchFamily="34" charset="0"/>
              </a:rPr>
              <a:t>sorbed</a:t>
            </a:r>
            <a:r>
              <a:rPr kumimoji="0" lang="en-US" altLang="en-US" sz="2400" b="0" i="0" u="none" strike="noStrike" kern="1200" cap="none" spc="0" normalizeH="0" baseline="0" noProof="0" dirty="0">
                <a:ln>
                  <a:noFill/>
                </a:ln>
                <a:solidFill>
                  <a:srgbClr val="333399"/>
                </a:solidFill>
                <a:effectLst/>
                <a:uLnTx/>
                <a:uFillTx/>
                <a:latin typeface="Arial" panose="020B0604020202020204" pitchFamily="34" charset="0"/>
                <a:ea typeface="+mn-ea"/>
                <a:cs typeface="Arial" panose="020B0604020202020204" pitchFamily="34" charset="0"/>
              </a:rPr>
              <a:t> to iron hydroxide particles</a:t>
            </a:r>
          </a:p>
        </p:txBody>
      </p:sp>
      <p:sp>
        <p:nvSpPr>
          <p:cNvPr id="38917" name="Rectangle 6">
            <a:extLst>
              <a:ext uri="{FF2B5EF4-FFF2-40B4-BE49-F238E27FC236}">
                <a16:creationId xmlns:a16="http://schemas.microsoft.com/office/drawing/2014/main" xmlns="" id="{2B7FADA8-9DE7-4940-BFB9-E12ED2327321}"/>
              </a:ext>
            </a:extLst>
          </p:cNvPr>
          <p:cNvSpPr>
            <a:spLocks noChangeArrowheads="1"/>
          </p:cNvSpPr>
          <p:nvPr/>
        </p:nvSpPr>
        <p:spPr bwMode="auto">
          <a:xfrm>
            <a:off x="152400" y="3657600"/>
            <a:ext cx="3200400"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altLang="en-US" sz="2600" b="0" i="0" u="none" strike="noStrike" kern="1200" cap="none" spc="0" normalizeH="0" baseline="0" noProof="0">
                <a:ln>
                  <a:noFill/>
                </a:ln>
                <a:solidFill>
                  <a:srgbClr val="333399"/>
                </a:solidFill>
                <a:effectLst/>
                <a:uLnTx/>
                <a:uFillTx/>
                <a:latin typeface="Arial" panose="020B0604020202020204" pitchFamily="34" charset="0"/>
                <a:ea typeface="+mn-ea"/>
                <a:cs typeface="Arial" panose="020B0604020202020204" pitchFamily="34" charset="0"/>
              </a:rPr>
              <a:t>“the iron in a cubic yard of soil [1-1.5 tons] is capable of adsorbing 0.5 to 5 lbs of soluble metals …or organics”</a:t>
            </a:r>
            <a:br>
              <a:rPr kumimoji="0" lang="en-US" altLang="en-US" sz="2600" b="0" i="0" u="none" strike="noStrike" kern="1200" cap="none" spc="0" normalizeH="0" baseline="0" noProof="0">
                <a:ln>
                  <a:noFill/>
                </a:ln>
                <a:solidFill>
                  <a:srgbClr val="333399"/>
                </a:solidFill>
                <a:effectLst/>
                <a:uLnTx/>
                <a:uFillTx/>
                <a:latin typeface="Arial" panose="020B0604020202020204" pitchFamily="34" charset="0"/>
                <a:ea typeface="+mn-ea"/>
                <a:cs typeface="Arial" panose="020B0604020202020204" pitchFamily="34" charset="0"/>
              </a:rPr>
            </a:br>
            <a:r>
              <a:rPr kumimoji="0" lang="en-US" altLang="en-US" sz="2600" b="0" i="0" u="none" strike="noStrike" kern="1200" cap="none" spc="0" normalizeH="0" baseline="0" noProof="0">
                <a:ln>
                  <a:noFill/>
                </a:ln>
                <a:solidFill>
                  <a:srgbClr val="333399"/>
                </a:solidFill>
                <a:effectLst/>
                <a:uLnTx/>
                <a:uFillTx/>
                <a:latin typeface="Arial" panose="020B0604020202020204" pitchFamily="34" charset="0"/>
                <a:ea typeface="+mn-ea"/>
                <a:cs typeface="Arial" panose="020B0604020202020204" pitchFamily="34" charset="0"/>
              </a:rPr>
              <a:t>(Vance 1994).</a:t>
            </a:r>
          </a:p>
        </p:txBody>
      </p:sp>
      <p:sp>
        <p:nvSpPr>
          <p:cNvPr id="38918" name="TextBox 7">
            <a:extLst>
              <a:ext uri="{FF2B5EF4-FFF2-40B4-BE49-F238E27FC236}">
                <a16:creationId xmlns:a16="http://schemas.microsoft.com/office/drawing/2014/main" xmlns="" id="{C3F823ED-DC15-4740-9559-B37CA132A578}"/>
              </a:ext>
            </a:extLst>
          </p:cNvPr>
          <p:cNvSpPr txBox="1">
            <a:spLocks noChangeArrowheads="1"/>
          </p:cNvSpPr>
          <p:nvPr/>
        </p:nvSpPr>
        <p:spPr bwMode="auto">
          <a:xfrm>
            <a:off x="4267200" y="6248400"/>
            <a:ext cx="441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Photo courtesy of Roger Brewer, HDOH</a:t>
            </a:r>
          </a:p>
        </p:txBody>
      </p:sp>
      <p:sp>
        <p:nvSpPr>
          <p:cNvPr id="7" name="Content Placeholder 6">
            <a:extLst>
              <a:ext uri="{FF2B5EF4-FFF2-40B4-BE49-F238E27FC236}">
                <a16:creationId xmlns:a16="http://schemas.microsoft.com/office/drawing/2014/main" xmlns="" id="{325125E3-C8DA-4D3E-99AF-66410F25927D}"/>
              </a:ext>
            </a:extLst>
          </p:cNvPr>
          <p:cNvSpPr txBox="1">
            <a:spLocks/>
          </p:cNvSpPr>
          <p:nvPr/>
        </p:nvSpPr>
        <p:spPr>
          <a:xfrm>
            <a:off x="76200" y="1600200"/>
            <a:ext cx="3352800" cy="2286000"/>
          </a:xfrm>
          <a:prstGeom prst="rect">
            <a:avLst/>
          </a:prstGeom>
        </p:spPr>
        <p:txBody>
          <a:bodyPr/>
          <a:lstStyle/>
          <a:p>
            <a:pPr marL="342900" marR="0" lvl="0" indent="-342900" algn="l" defTabSz="914400" rtl="0" eaLnBrk="1" fontAlgn="base" latinLnBrk="0" hangingPunct="1">
              <a:lnSpc>
                <a:spcPct val="90000"/>
              </a:lnSpc>
              <a:spcBef>
                <a:spcPts val="1200"/>
              </a:spcBef>
              <a:spcAft>
                <a:spcPct val="0"/>
              </a:spcAft>
              <a:buClr>
                <a:srgbClr val="008000"/>
              </a:buClr>
              <a:buSzPct val="75000"/>
              <a:buFont typeface="Wingdings 3" pitchFamily="18" charset="2"/>
              <a:buChar char="u"/>
              <a:tabLst/>
              <a:defRPr/>
            </a:pPr>
            <a:r>
              <a:rPr kumimoji="0" lang="en-US" sz="2600" b="0" i="0" u="none" strike="noStrike" kern="0" cap="none" spc="0" normalizeH="0" baseline="0" noProof="0" dirty="0">
                <a:ln>
                  <a:noFill/>
                </a:ln>
                <a:solidFill>
                  <a:srgbClr val="333399"/>
                </a:solidFill>
                <a:effectLst/>
                <a:uLnTx/>
                <a:uFillTx/>
                <a:latin typeface="Arial"/>
                <a:ea typeface="+mn-ea"/>
                <a:cs typeface="Arial" charset="0"/>
              </a:rPr>
              <a:t>Contaminants adsorbed to distinct particles form “nuggets” of high concentration</a:t>
            </a:r>
          </a:p>
        </p:txBody>
      </p:sp>
      <p:sp>
        <p:nvSpPr>
          <p:cNvPr id="38920" name="TextBox 14">
            <a:extLst>
              <a:ext uri="{FF2B5EF4-FFF2-40B4-BE49-F238E27FC236}">
                <a16:creationId xmlns:a16="http://schemas.microsoft.com/office/drawing/2014/main" xmlns="" id="{1D19FA16-F4A9-42E3-AC32-268CCFB7B7F3}"/>
              </a:ext>
            </a:extLst>
          </p:cNvPr>
          <p:cNvSpPr txBox="1">
            <a:spLocks noChangeArrowheads="1"/>
          </p:cNvSpPr>
          <p:nvPr/>
        </p:nvSpPr>
        <p:spPr bwMode="auto">
          <a:xfrm>
            <a:off x="76200" y="6477000"/>
            <a:ext cx="3962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ITRC, ISM-1, Section 2.2 hyperlinks</a:t>
            </a:r>
          </a:p>
        </p:txBody>
      </p:sp>
    </p:spTree>
    <p:extLst>
      <p:ext uri="{BB962C8B-B14F-4D97-AF65-F5344CB8AC3E}">
        <p14:creationId xmlns:p14="http://schemas.microsoft.com/office/powerpoint/2010/main" val="6942095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8E7AB83-E5B7-48CE-893F-1116C6115FFA}" type="slidenum">
              <a:rPr lang="en-US" smtClean="0">
                <a:solidFill>
                  <a:prstClr val="black">
                    <a:tint val="75000"/>
                  </a:prstClr>
                </a:solidFill>
              </a:rPr>
              <a:pPr/>
              <a:t>27</a:t>
            </a:fld>
            <a:endParaRPr lang="en-US">
              <a:solidFill>
                <a:prstClr val="black">
                  <a:tint val="75000"/>
                </a:prstClr>
              </a:solidFill>
            </a:endParaRPr>
          </a:p>
        </p:txBody>
      </p:sp>
      <p:sp>
        <p:nvSpPr>
          <p:cNvPr id="9" name="TextBox 8">
            <a:extLst>
              <a:ext uri="{FF2B5EF4-FFF2-40B4-BE49-F238E27FC236}">
                <a16:creationId xmlns:a16="http://schemas.microsoft.com/office/drawing/2014/main" xmlns="" id="{A8FF31E8-C715-47B1-A211-A3056C87BDE4}"/>
              </a:ext>
            </a:extLst>
          </p:cNvPr>
          <p:cNvSpPr txBox="1"/>
          <p:nvPr/>
        </p:nvSpPr>
        <p:spPr>
          <a:xfrm>
            <a:off x="685799" y="36493"/>
            <a:ext cx="7772401" cy="954107"/>
          </a:xfrm>
          <a:prstGeom prst="rect">
            <a:avLst/>
          </a:prstGeom>
          <a:noFill/>
        </p:spPr>
        <p:txBody>
          <a:bodyPr wrap="square" rtlCol="0">
            <a:spAutoFit/>
          </a:bodyPr>
          <a:lstStyle/>
          <a:p>
            <a:pPr algn="ctr"/>
            <a:r>
              <a:rPr lang="en-US" altLang="zh-CN" sz="2800" b="1" dirty="0">
                <a:solidFill>
                  <a:prstClr val="black"/>
                </a:solidFill>
                <a:latin typeface="Times New Roman" panose="02020603050405020304" pitchFamily="18" charset="0"/>
                <a:cs typeface="Times New Roman" panose="02020603050405020304" pitchFamily="18" charset="0"/>
              </a:rPr>
              <a:t>Conclusion: Discrete sample data are </a:t>
            </a:r>
            <a:r>
              <a:rPr lang="en-US" altLang="zh-CN" sz="2800" b="1" i="1" dirty="0">
                <a:solidFill>
                  <a:prstClr val="black"/>
                </a:solidFill>
                <a:latin typeface="Times New Roman" panose="02020603050405020304" pitchFamily="18" charset="0"/>
                <a:cs typeface="Times New Roman" panose="02020603050405020304" pitchFamily="18" charset="0"/>
              </a:rPr>
              <a:t>random</a:t>
            </a:r>
            <a:r>
              <a:rPr lang="en-US" altLang="zh-CN" sz="2800" b="1" dirty="0">
                <a:solidFill>
                  <a:prstClr val="black"/>
                </a:solidFill>
                <a:latin typeface="Times New Roman" panose="02020603050405020304" pitchFamily="18" charset="0"/>
                <a:cs typeface="Times New Roman" panose="02020603050405020304" pitchFamily="18" charset="0"/>
              </a:rPr>
              <a:t> </a:t>
            </a:r>
            <a:r>
              <a:rPr lang="en-US" altLang="zh-CN" sz="2800" b="1" i="1" dirty="0">
                <a:solidFill>
                  <a:prstClr val="black"/>
                </a:solidFill>
                <a:latin typeface="Times New Roman" panose="02020603050405020304" pitchFamily="18" charset="0"/>
                <a:cs typeface="Times New Roman" panose="02020603050405020304" pitchFamily="18" charset="0"/>
              </a:rPr>
              <a:t>within a (largely) unknown</a:t>
            </a:r>
            <a:r>
              <a:rPr lang="en-US" altLang="zh-CN" sz="2800" b="1" dirty="0">
                <a:solidFill>
                  <a:prstClr val="black"/>
                </a:solidFill>
                <a:latin typeface="Times New Roman" panose="02020603050405020304" pitchFamily="18" charset="0"/>
                <a:cs typeface="Times New Roman" panose="02020603050405020304" pitchFamily="18" charset="0"/>
              </a:rPr>
              <a:t> </a:t>
            </a:r>
            <a:r>
              <a:rPr lang="en-US" altLang="zh-CN" sz="2800" b="1" i="1" dirty="0">
                <a:solidFill>
                  <a:prstClr val="black"/>
                </a:solidFill>
                <a:latin typeface="Times New Roman" panose="02020603050405020304" pitchFamily="18" charset="0"/>
                <a:cs typeface="Times New Roman" panose="02020603050405020304" pitchFamily="18" charset="0"/>
              </a:rPr>
              <a:t>range…</a:t>
            </a:r>
          </a:p>
        </p:txBody>
      </p:sp>
      <p:grpSp>
        <p:nvGrpSpPr>
          <p:cNvPr id="8" name="Group 7"/>
          <p:cNvGrpSpPr/>
          <p:nvPr/>
        </p:nvGrpSpPr>
        <p:grpSpPr>
          <a:xfrm>
            <a:off x="864637" y="950151"/>
            <a:ext cx="7364963" cy="5822105"/>
            <a:chOff x="864637" y="950151"/>
            <a:chExt cx="7364963" cy="5822105"/>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2363"/>
            <a:stretch/>
          </p:blipFill>
          <p:spPr>
            <a:xfrm>
              <a:off x="4750628" y="3976700"/>
              <a:ext cx="3478972" cy="2795556"/>
            </a:xfrm>
            <a:prstGeom prst="rect">
              <a:avLst/>
            </a:prstGeom>
            <a:ln>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2222" y="981202"/>
              <a:ext cx="3507378" cy="2830279"/>
            </a:xfrm>
            <a:prstGeom prst="rect">
              <a:avLst/>
            </a:prstGeom>
            <a:ln>
              <a:solidFill>
                <a:schemeClr val="tx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4637" y="3952079"/>
              <a:ext cx="3486089" cy="2813099"/>
            </a:xfrm>
            <a:prstGeom prst="rect">
              <a:avLst/>
            </a:prstGeom>
            <a:ln>
              <a:solidFill>
                <a:schemeClr val="tx1"/>
              </a:solidFill>
            </a:ln>
          </p:spPr>
        </p:pic>
        <p:grpSp>
          <p:nvGrpSpPr>
            <p:cNvPr id="2" name="Group 1"/>
            <p:cNvGrpSpPr/>
            <p:nvPr/>
          </p:nvGrpSpPr>
          <p:grpSpPr>
            <a:xfrm>
              <a:off x="914400" y="950151"/>
              <a:ext cx="3436326" cy="2823463"/>
              <a:chOff x="914400" y="950151"/>
              <a:chExt cx="3436326" cy="2823463"/>
            </a:xfrm>
          </p:grpSpPr>
          <p:pic>
            <p:nvPicPr>
              <p:cNvPr id="32" name="Picture 31">
                <a:extLst>
                  <a:ext uri="{FF2B5EF4-FFF2-40B4-BE49-F238E27FC236}">
                    <a16:creationId xmlns:a16="http://schemas.microsoft.com/office/drawing/2014/main" xmlns="" id="{36B26E22-F6C1-4C25-80B2-05824EF3D4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6" r="-1"/>
              <a:stretch/>
            </p:blipFill>
            <p:spPr>
              <a:xfrm>
                <a:off x="914400" y="982808"/>
                <a:ext cx="3436326" cy="2790806"/>
              </a:xfrm>
              <a:prstGeom prst="rect">
                <a:avLst/>
              </a:prstGeom>
              <a:ln w="25400">
                <a:solidFill>
                  <a:schemeClr val="tx1"/>
                </a:solidFill>
              </a:ln>
            </p:spPr>
          </p:pic>
          <p:sp>
            <p:nvSpPr>
              <p:cNvPr id="10" name="TextBox 9">
                <a:extLst>
                  <a:ext uri="{FF2B5EF4-FFF2-40B4-BE49-F238E27FC236}">
                    <a16:creationId xmlns:a16="http://schemas.microsoft.com/office/drawing/2014/main" xmlns="" id="{A8FF31E8-C715-47B1-A211-A3056C87BDE4}"/>
                  </a:ext>
                </a:extLst>
              </p:cNvPr>
              <p:cNvSpPr txBox="1"/>
              <p:nvPr/>
            </p:nvSpPr>
            <p:spPr>
              <a:xfrm>
                <a:off x="1005840" y="950151"/>
                <a:ext cx="3200400" cy="707886"/>
              </a:xfrm>
              <a:prstGeom prst="rect">
                <a:avLst/>
              </a:prstGeom>
              <a:solidFill>
                <a:schemeClr val="bg1"/>
              </a:solidFill>
              <a:ln>
                <a:solidFill>
                  <a:schemeClr val="tx1"/>
                </a:solidFill>
              </a:ln>
            </p:spPr>
            <p:txBody>
              <a:bodyPr wrap="square" rtlCol="0">
                <a:spAutoFit/>
              </a:bodyPr>
              <a:lstStyle/>
              <a:p>
                <a:pPr algn="ctr"/>
                <a:r>
                  <a:rPr lang="en-US" altLang="zh-CN" sz="2000" b="1" dirty="0">
                    <a:solidFill>
                      <a:prstClr val="black"/>
                    </a:solidFill>
                    <a:latin typeface="Times New Roman" panose="02020603050405020304" pitchFamily="18" charset="0"/>
                    <a:cs typeface="Times New Roman" panose="02020603050405020304" pitchFamily="18" charset="0"/>
                  </a:rPr>
                  <a:t>Total Discrete Sample Variability</a:t>
                </a:r>
                <a:endParaRPr lang="en-US" altLang="zh-CN" sz="2000" b="1" i="1" dirty="0">
                  <a:solidFill>
                    <a:prstClr val="black"/>
                  </a:solidFill>
                  <a:latin typeface="Times New Roman" panose="02020603050405020304" pitchFamily="18" charset="0"/>
                  <a:cs typeface="Times New Roman" panose="02020603050405020304" pitchFamily="18" charset="0"/>
                </a:endParaRPr>
              </a:p>
            </p:txBody>
          </p:sp>
        </p:grpSp>
      </p:grpSp>
    </p:spTree>
    <p:extLst>
      <p:ext uri="{BB962C8B-B14F-4D97-AF65-F5344CB8AC3E}">
        <p14:creationId xmlns:p14="http://schemas.microsoft.com/office/powerpoint/2010/main" val="35116026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6582" y="988326"/>
            <a:ext cx="4691418" cy="2578532"/>
          </a:xfrm>
          <a:prstGeom prst="rect">
            <a:avLst/>
          </a:prstGeom>
          <a:ln>
            <a:solidFill>
              <a:schemeClr val="tx1"/>
            </a:solidFill>
          </a:ln>
        </p:spPr>
      </p:pic>
      <p:sp>
        <p:nvSpPr>
          <p:cNvPr id="4" name="Slide Number Placeholder 3"/>
          <p:cNvSpPr>
            <a:spLocks noGrp="1"/>
          </p:cNvSpPr>
          <p:nvPr>
            <p:ph type="sldNum" sz="quarter" idx="12"/>
          </p:nvPr>
        </p:nvSpPr>
        <p:spPr/>
        <p:txBody>
          <a:bodyPr/>
          <a:lstStyle/>
          <a:p>
            <a:fld id="{27EB08C4-B206-4098-98C3-6DC2CE1146B4}" type="slidenum">
              <a:rPr lang="en-US" smtClean="0"/>
              <a:pPr/>
              <a:t>28</a:t>
            </a:fld>
            <a:endParaRPr lang="en-US" dirty="0"/>
          </a:p>
        </p:txBody>
      </p:sp>
      <p:sp>
        <p:nvSpPr>
          <p:cNvPr id="6" name="Rectangle 2"/>
          <p:cNvSpPr txBox="1">
            <a:spLocks noChangeArrowheads="1"/>
          </p:cNvSpPr>
          <p:nvPr/>
        </p:nvSpPr>
        <p:spPr>
          <a:xfrm>
            <a:off x="381000" y="76200"/>
            <a:ext cx="8347075" cy="830282"/>
          </a:xfrm>
          <a:prstGeom prst="rect">
            <a:avLst/>
          </a:prstGeom>
          <a:ln/>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Think About the Implications…</a:t>
            </a:r>
          </a:p>
        </p:txBody>
      </p:sp>
      <p:sp>
        <p:nvSpPr>
          <p:cNvPr id="7" name="TextBox 6"/>
          <p:cNvSpPr txBox="1"/>
          <p:nvPr/>
        </p:nvSpPr>
        <p:spPr>
          <a:xfrm>
            <a:off x="685800" y="3657600"/>
            <a:ext cx="7696200" cy="1508105"/>
          </a:xfrm>
          <a:prstGeom prst="rect">
            <a:avLst/>
          </a:prstGeom>
          <a:solidFill>
            <a:schemeClr val="bg1">
              <a:alpha val="14000"/>
            </a:schemeClr>
          </a:solidFill>
        </p:spPr>
        <p:txBody>
          <a:bodyPr wrap="square" rtlCol="0">
            <a:spAutoFit/>
          </a:bodyPr>
          <a:lstStyle/>
          <a:p>
            <a:pPr algn="ctr"/>
            <a:r>
              <a:rPr lang="en-US" sz="2800" b="1" i="1" dirty="0"/>
              <a:t>You take the red pill – you stay in Wonderland and (find out) how deep the rabbit hole goes.</a:t>
            </a:r>
          </a:p>
          <a:p>
            <a:pPr algn="ctr"/>
            <a:endParaRPr lang="en-US" sz="1200" b="1" dirty="0"/>
          </a:p>
          <a:p>
            <a:r>
              <a:rPr lang="en-US" sz="2400" b="1" dirty="0"/>
              <a:t>Morpheus (starting Neo on his journey in The Matrix</a:t>
            </a:r>
            <a:r>
              <a:rPr lang="en-US" sz="2400" b="1" i="1" dirty="0"/>
              <a:t> </a:t>
            </a:r>
            <a:r>
              <a:rPr lang="en-US" sz="2400" b="1" dirty="0"/>
              <a:t>)</a:t>
            </a:r>
          </a:p>
        </p:txBody>
      </p:sp>
      <p:grpSp>
        <p:nvGrpSpPr>
          <p:cNvPr id="13" name="Group 12">
            <a:extLst>
              <a:ext uri="{FF2B5EF4-FFF2-40B4-BE49-F238E27FC236}">
                <a16:creationId xmlns:a16="http://schemas.microsoft.com/office/drawing/2014/main" xmlns="" id="{5C986A07-08CB-4726-BFD9-8271FD0AC64C}"/>
              </a:ext>
            </a:extLst>
          </p:cNvPr>
          <p:cNvGrpSpPr/>
          <p:nvPr/>
        </p:nvGrpSpPr>
        <p:grpSpPr>
          <a:xfrm>
            <a:off x="616736" y="5722203"/>
            <a:ext cx="7857985" cy="830997"/>
            <a:chOff x="616736" y="5722203"/>
            <a:chExt cx="7857985" cy="830997"/>
          </a:xfrm>
        </p:grpSpPr>
        <p:sp>
          <p:nvSpPr>
            <p:cNvPr id="8" name="TextBox 7"/>
            <p:cNvSpPr txBox="1"/>
            <p:nvPr/>
          </p:nvSpPr>
          <p:spPr>
            <a:xfrm>
              <a:off x="616736" y="5722203"/>
              <a:ext cx="7857985" cy="830997"/>
            </a:xfrm>
            <a:prstGeom prst="rect">
              <a:avLst/>
            </a:prstGeom>
            <a:noFill/>
            <a:ln>
              <a:solidFill>
                <a:schemeClr val="tx1"/>
              </a:solidFill>
            </a:ln>
          </p:spPr>
          <p:txBody>
            <a:bodyPr wrap="none" rtlCol="0">
              <a:spAutoFit/>
            </a:bodyPr>
            <a:lstStyle/>
            <a:p>
              <a:pPr algn="ctr"/>
              <a:r>
                <a:rPr lang="en-US" sz="2400" b="1" dirty="0">
                  <a:latin typeface="Times New Roman" panose="02020603050405020304" pitchFamily="18" charset="0"/>
                  <a:cs typeface="Times New Roman" panose="02020603050405020304" pitchFamily="18" charset="0"/>
                </a:rPr>
                <a:t>Five Stages of Grief:</a:t>
              </a:r>
            </a:p>
            <a:p>
              <a:pPr algn="ctr"/>
              <a:r>
                <a:rPr lang="en-US" sz="2400" b="1" dirty="0">
                  <a:latin typeface="Times New Roman" panose="02020603050405020304" pitchFamily="18" charset="0"/>
                  <a:cs typeface="Times New Roman" panose="02020603050405020304" pitchFamily="18" charset="0"/>
                </a:rPr>
                <a:t>Denial     Anger     </a:t>
              </a:r>
              <a:r>
                <a:rPr lang="en-US" sz="2400" b="1" i="1" dirty="0">
                  <a:latin typeface="Times New Roman" panose="02020603050405020304" pitchFamily="18" charset="0"/>
                  <a:cs typeface="Times New Roman" panose="02020603050405020304" pitchFamily="18" charset="0"/>
                </a:rPr>
                <a:t>Bargaining </a:t>
              </a:r>
              <a:r>
                <a:rPr lang="en-US" sz="2400" b="1" dirty="0">
                  <a:latin typeface="Times New Roman" panose="02020603050405020304" pitchFamily="18" charset="0"/>
                  <a:cs typeface="Times New Roman" panose="02020603050405020304" pitchFamily="18" charset="0"/>
                </a:rPr>
                <a:t>    Depression     Acceptance </a:t>
              </a:r>
            </a:p>
          </p:txBody>
        </p:sp>
        <p:grpSp>
          <p:nvGrpSpPr>
            <p:cNvPr id="12" name="Group 11">
              <a:extLst>
                <a:ext uri="{FF2B5EF4-FFF2-40B4-BE49-F238E27FC236}">
                  <a16:creationId xmlns:a16="http://schemas.microsoft.com/office/drawing/2014/main" xmlns="" id="{97F3565E-8372-46B2-9180-28F66B593C72}"/>
                </a:ext>
              </a:extLst>
            </p:cNvPr>
            <p:cNvGrpSpPr/>
            <p:nvPr/>
          </p:nvGrpSpPr>
          <p:grpSpPr>
            <a:xfrm>
              <a:off x="1651686" y="6336956"/>
              <a:ext cx="5062182" cy="4977"/>
              <a:chOff x="1676400" y="6324600"/>
              <a:chExt cx="5062182" cy="4977"/>
            </a:xfrm>
          </p:grpSpPr>
          <p:cxnSp>
            <p:nvCxnSpPr>
              <p:cNvPr id="3" name="Straight Arrow Connector 2">
                <a:extLst>
                  <a:ext uri="{FF2B5EF4-FFF2-40B4-BE49-F238E27FC236}">
                    <a16:creationId xmlns:a16="http://schemas.microsoft.com/office/drawing/2014/main" xmlns="" id="{C33A5EBB-BBE6-4BDB-8D47-76F5F59B07E3}"/>
                  </a:ext>
                </a:extLst>
              </p:cNvPr>
              <p:cNvCxnSpPr/>
              <p:nvPr/>
            </p:nvCxnSpPr>
            <p:spPr>
              <a:xfrm>
                <a:off x="1676400" y="6324600"/>
                <a:ext cx="261582"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06840DA1-B995-4C5D-A2A2-3A02B8188217}"/>
                  </a:ext>
                </a:extLst>
              </p:cNvPr>
              <p:cNvCxnSpPr/>
              <p:nvPr/>
            </p:nvCxnSpPr>
            <p:spPr>
              <a:xfrm>
                <a:off x="2887332" y="6324600"/>
                <a:ext cx="261582"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5C25A901-E5DD-493A-9D8A-2566C12F7782}"/>
                  </a:ext>
                </a:extLst>
              </p:cNvPr>
              <p:cNvCxnSpPr/>
              <p:nvPr/>
            </p:nvCxnSpPr>
            <p:spPr>
              <a:xfrm>
                <a:off x="4691418" y="6329577"/>
                <a:ext cx="261582"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xmlns="" id="{B47A6C31-B9C3-4533-A66F-788A293F0391}"/>
                  </a:ext>
                </a:extLst>
              </p:cNvPr>
              <p:cNvCxnSpPr/>
              <p:nvPr/>
            </p:nvCxnSpPr>
            <p:spPr>
              <a:xfrm>
                <a:off x="6477000" y="6324600"/>
                <a:ext cx="261582" cy="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4" name="TextBox 13">
            <a:extLst>
              <a:ext uri="{FF2B5EF4-FFF2-40B4-BE49-F238E27FC236}">
                <a16:creationId xmlns:a16="http://schemas.microsoft.com/office/drawing/2014/main" xmlns="" id="{366AB497-B258-4001-B185-03B2A90CF58D}"/>
              </a:ext>
            </a:extLst>
          </p:cNvPr>
          <p:cNvSpPr txBox="1"/>
          <p:nvPr/>
        </p:nvSpPr>
        <p:spPr>
          <a:xfrm>
            <a:off x="1066800" y="5386854"/>
            <a:ext cx="2057400" cy="369332"/>
          </a:xfrm>
          <a:prstGeom prst="rect">
            <a:avLst/>
          </a:prstGeom>
          <a:noFill/>
          <a:ln>
            <a:noFill/>
          </a:ln>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ITRC ISM 2012</a:t>
            </a:r>
          </a:p>
        </p:txBody>
      </p:sp>
      <p:cxnSp>
        <p:nvCxnSpPr>
          <p:cNvPr id="15" name="Straight Arrow Connector 14">
            <a:extLst>
              <a:ext uri="{FF2B5EF4-FFF2-40B4-BE49-F238E27FC236}">
                <a16:creationId xmlns:a16="http://schemas.microsoft.com/office/drawing/2014/main" xmlns="" id="{EDE8B8AE-9161-4A8D-8F8D-A2AB732803D5}"/>
              </a:ext>
            </a:extLst>
          </p:cNvPr>
          <p:cNvCxnSpPr>
            <a:cxnSpLocks/>
            <a:stCxn id="14" idx="2"/>
          </p:cNvCxnSpPr>
          <p:nvPr/>
        </p:nvCxnSpPr>
        <p:spPr>
          <a:xfrm>
            <a:off x="2095500" y="5756186"/>
            <a:ext cx="1028700" cy="38151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565258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extBox 127"/>
          <p:cNvSpPr txBox="1"/>
          <p:nvPr/>
        </p:nvSpPr>
        <p:spPr>
          <a:xfrm>
            <a:off x="304800" y="174248"/>
            <a:ext cx="8651238" cy="89255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600" b="1" kern="0" dirty="0">
                <a:solidFill>
                  <a:sysClr val="windowText" lastClr="000000"/>
                </a:solidFill>
                <a:latin typeface="Times New Roman" pitchFamily="18" charset="0"/>
                <a:cs typeface="Times New Roman" pitchFamily="18" charset="0"/>
              </a:rPr>
              <a:t>“Failed” confirmation samples…;</a:t>
            </a:r>
          </a:p>
          <a:p>
            <a:pPr marL="0" marR="0" lvl="0" indent="0" algn="ctr" defTabSz="914400" eaLnBrk="1" fontAlgn="auto" latinLnBrk="0" hangingPunct="1">
              <a:lnSpc>
                <a:spcPct val="100000"/>
              </a:lnSpc>
              <a:spcBef>
                <a:spcPts val="0"/>
              </a:spcBef>
              <a:spcAft>
                <a:spcPts val="0"/>
              </a:spcAft>
              <a:buClrTx/>
              <a:buSzTx/>
              <a:buFontTx/>
              <a:buNone/>
              <a:tabLst/>
              <a:defRPr/>
            </a:pPr>
            <a:r>
              <a:rPr lang="en-US" sz="2600" b="1" kern="0" dirty="0">
                <a:solidFill>
                  <a:sysClr val="windowText" lastClr="000000"/>
                </a:solidFill>
                <a:latin typeface="Times New Roman" pitchFamily="18" charset="0"/>
                <a:cs typeface="Times New Roman" pitchFamily="18" charset="0"/>
              </a:rPr>
              <a:t>Need for repeat investigations with no clear endpoint…, etc.</a:t>
            </a:r>
            <a:endParaRPr kumimoji="0" lang="en-US" sz="26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endParaRPr>
          </a:p>
        </p:txBody>
      </p:sp>
      <p:sp>
        <p:nvSpPr>
          <p:cNvPr id="5" name="Slide Number Placeholder 4"/>
          <p:cNvSpPr>
            <a:spLocks noGrp="1"/>
          </p:cNvSpPr>
          <p:nvPr>
            <p:ph type="sldNum" sz="quarter" idx="12"/>
          </p:nvPr>
        </p:nvSpPr>
        <p:spPr>
          <a:xfrm>
            <a:off x="6972300" y="6473825"/>
            <a:ext cx="2133600" cy="365125"/>
          </a:xfrm>
        </p:spPr>
        <p:txBody>
          <a:bodyPr vert="horz" lIns="91440" tIns="45720" rIns="91440" bIns="45720" rtlCol="0" anchor="ctr"/>
          <a:lstStyle/>
          <a:p>
            <a:fld id="{27EB08C4-B206-4098-98C3-6DC2CE1146B4}" type="slidenum">
              <a:rPr lang="en-US"/>
              <a:pPr/>
              <a:t>29</a:t>
            </a:fld>
            <a:endParaRPr lang="en-US" dirty="0"/>
          </a:p>
        </p:txBody>
      </p:sp>
      <p:grpSp>
        <p:nvGrpSpPr>
          <p:cNvPr id="240" name="Group 239"/>
          <p:cNvGrpSpPr/>
          <p:nvPr/>
        </p:nvGrpSpPr>
        <p:grpSpPr>
          <a:xfrm>
            <a:off x="658155" y="1376496"/>
            <a:ext cx="8041321" cy="4243184"/>
            <a:chOff x="1078144" y="1488943"/>
            <a:chExt cx="8041321" cy="4243184"/>
          </a:xfrm>
        </p:grpSpPr>
        <p:pic>
          <p:nvPicPr>
            <p:cNvPr id="239" name="Picture 238"/>
            <p:cNvPicPr>
              <a:picLocks noChangeAspect="1"/>
            </p:cNvPicPr>
            <p:nvPr/>
          </p:nvPicPr>
          <p:blipFill>
            <a:blip r:embed="rId2"/>
            <a:stretch>
              <a:fillRect/>
            </a:stretch>
          </p:blipFill>
          <p:spPr>
            <a:xfrm>
              <a:off x="1078144" y="1488943"/>
              <a:ext cx="8041321" cy="4243184"/>
            </a:xfrm>
            <a:prstGeom prst="rect">
              <a:avLst/>
            </a:prstGeom>
          </p:spPr>
        </p:pic>
        <p:grpSp>
          <p:nvGrpSpPr>
            <p:cNvPr id="238" name="Group 237"/>
            <p:cNvGrpSpPr/>
            <p:nvPr/>
          </p:nvGrpSpPr>
          <p:grpSpPr>
            <a:xfrm>
              <a:off x="1394691" y="1914945"/>
              <a:ext cx="6733310" cy="3192763"/>
              <a:chOff x="183906" y="946078"/>
              <a:chExt cx="8839200" cy="4809653"/>
            </a:xfrm>
          </p:grpSpPr>
          <p:grpSp>
            <p:nvGrpSpPr>
              <p:cNvPr id="237" name="Group 236"/>
              <p:cNvGrpSpPr/>
              <p:nvPr/>
            </p:nvGrpSpPr>
            <p:grpSpPr>
              <a:xfrm>
                <a:off x="183906" y="946078"/>
                <a:ext cx="8839200" cy="4809653"/>
                <a:chOff x="152400" y="905347"/>
                <a:chExt cx="8839200" cy="4809653"/>
              </a:xfrm>
            </p:grpSpPr>
            <p:grpSp>
              <p:nvGrpSpPr>
                <p:cNvPr id="2" name="Group 108"/>
                <p:cNvGrpSpPr/>
                <p:nvPr/>
              </p:nvGrpSpPr>
              <p:grpSpPr>
                <a:xfrm>
                  <a:off x="152400" y="3531704"/>
                  <a:ext cx="8839200" cy="2183296"/>
                  <a:chOff x="152400" y="3531704"/>
                  <a:chExt cx="8839200" cy="2183296"/>
                </a:xfrm>
              </p:grpSpPr>
              <p:cxnSp>
                <p:nvCxnSpPr>
                  <p:cNvPr id="110" name="Straight Connector 109"/>
                  <p:cNvCxnSpPr/>
                  <p:nvPr/>
                </p:nvCxnSpPr>
                <p:spPr>
                  <a:xfrm flipV="1">
                    <a:off x="152400" y="3581400"/>
                    <a:ext cx="27432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152400" y="5029200"/>
                    <a:ext cx="8839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0800000">
                    <a:off x="5715000" y="3581400"/>
                    <a:ext cx="3276600"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2895600" y="3581400"/>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16200000" flipV="1">
                    <a:off x="3543300" y="4229100"/>
                    <a:ext cx="1447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flipH="1" flipV="1">
                    <a:off x="2171700" y="3695700"/>
                    <a:ext cx="14478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4959626" y="3581400"/>
                    <a:ext cx="1593574" cy="1447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990600" y="4419600"/>
                    <a:ext cx="670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1828800" y="4038600"/>
                    <a:ext cx="4953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2514600" y="3733800"/>
                    <a:ext cx="3505200" cy="1588"/>
                  </a:xfrm>
                  <a:prstGeom prst="line">
                    <a:avLst/>
                  </a:prstGeom>
                </p:spPr>
                <p:style>
                  <a:lnRef idx="1">
                    <a:schemeClr val="accent1"/>
                  </a:lnRef>
                  <a:fillRef idx="0">
                    <a:schemeClr val="accent1"/>
                  </a:fillRef>
                  <a:effectRef idx="0">
                    <a:schemeClr val="accent1"/>
                  </a:effectRef>
                  <a:fontRef idx="minor">
                    <a:schemeClr val="tx1"/>
                  </a:fontRef>
                </p:style>
              </p:cxnSp>
              <p:grpSp>
                <p:nvGrpSpPr>
                  <p:cNvPr id="3" name="Group 13"/>
                  <p:cNvGrpSpPr/>
                  <p:nvPr/>
                </p:nvGrpSpPr>
                <p:grpSpPr>
                  <a:xfrm>
                    <a:off x="152400" y="4953000"/>
                    <a:ext cx="457200" cy="152400"/>
                    <a:chOff x="1905000" y="4800600"/>
                    <a:chExt cx="457200" cy="152400"/>
                  </a:xfrm>
                </p:grpSpPr>
                <p:cxnSp>
                  <p:nvCxnSpPr>
                    <p:cNvPr id="207" name="Straight Connector 7"/>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8" name="Straight Connector 9"/>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4" name="Group 14"/>
                  <p:cNvGrpSpPr/>
                  <p:nvPr/>
                </p:nvGrpSpPr>
                <p:grpSpPr>
                  <a:xfrm>
                    <a:off x="2057400" y="4953000"/>
                    <a:ext cx="457200" cy="152400"/>
                    <a:chOff x="1905000" y="4800600"/>
                    <a:chExt cx="457200" cy="152400"/>
                  </a:xfrm>
                </p:grpSpPr>
                <p:cxnSp>
                  <p:nvCxnSpPr>
                    <p:cNvPr id="205" name="Straight Connector 15"/>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6" name="Straight Connector 16"/>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6" name="Group 17"/>
                  <p:cNvGrpSpPr/>
                  <p:nvPr/>
                </p:nvGrpSpPr>
                <p:grpSpPr>
                  <a:xfrm>
                    <a:off x="2667000" y="4343400"/>
                    <a:ext cx="381000" cy="152400"/>
                    <a:chOff x="1905000" y="4800600"/>
                    <a:chExt cx="457200" cy="152400"/>
                  </a:xfrm>
                </p:grpSpPr>
                <p:cxnSp>
                  <p:nvCxnSpPr>
                    <p:cNvPr id="203" name="Straight Connector 1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4" name="Straight Connector 1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Group 20"/>
                  <p:cNvGrpSpPr/>
                  <p:nvPr/>
                </p:nvGrpSpPr>
                <p:grpSpPr>
                  <a:xfrm>
                    <a:off x="4114800" y="4343400"/>
                    <a:ext cx="381000" cy="152400"/>
                    <a:chOff x="1905000" y="4800600"/>
                    <a:chExt cx="457200" cy="152400"/>
                  </a:xfrm>
                </p:grpSpPr>
                <p:cxnSp>
                  <p:nvCxnSpPr>
                    <p:cNvPr id="201" name="Straight Connector 21"/>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2" name="Straight Connector 22"/>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8" name="Group 23"/>
                  <p:cNvGrpSpPr/>
                  <p:nvPr/>
                </p:nvGrpSpPr>
                <p:grpSpPr>
                  <a:xfrm>
                    <a:off x="838200" y="4343400"/>
                    <a:ext cx="381000" cy="152400"/>
                    <a:chOff x="1905000" y="4800600"/>
                    <a:chExt cx="457200" cy="152400"/>
                  </a:xfrm>
                </p:grpSpPr>
                <p:cxnSp>
                  <p:nvCxnSpPr>
                    <p:cNvPr id="199" name="Straight Connector 2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0" name="Straight Connector 2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9" name="Group 62"/>
                  <p:cNvGrpSpPr/>
                  <p:nvPr/>
                </p:nvGrpSpPr>
                <p:grpSpPr>
                  <a:xfrm>
                    <a:off x="4191000" y="4953000"/>
                    <a:ext cx="457200" cy="152400"/>
                    <a:chOff x="1905000" y="4800600"/>
                    <a:chExt cx="457200" cy="152400"/>
                  </a:xfrm>
                </p:grpSpPr>
                <p:cxnSp>
                  <p:nvCxnSpPr>
                    <p:cNvPr id="197" name="Straight Connector 19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 name="Group 65"/>
                  <p:cNvGrpSpPr/>
                  <p:nvPr/>
                </p:nvGrpSpPr>
                <p:grpSpPr>
                  <a:xfrm>
                    <a:off x="6324600" y="4953000"/>
                    <a:ext cx="457200" cy="152400"/>
                    <a:chOff x="1905000" y="4800600"/>
                    <a:chExt cx="457200" cy="152400"/>
                  </a:xfrm>
                </p:grpSpPr>
                <p:cxnSp>
                  <p:nvCxnSpPr>
                    <p:cNvPr id="195" name="Straight Connector 19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1" name="Group 68"/>
                  <p:cNvGrpSpPr/>
                  <p:nvPr/>
                </p:nvGrpSpPr>
                <p:grpSpPr>
                  <a:xfrm>
                    <a:off x="8458200" y="4953000"/>
                    <a:ext cx="457200" cy="152400"/>
                    <a:chOff x="1905000" y="4800600"/>
                    <a:chExt cx="457200" cy="152400"/>
                  </a:xfrm>
                </p:grpSpPr>
                <p:cxnSp>
                  <p:nvCxnSpPr>
                    <p:cNvPr id="193" name="Straight Connector 192"/>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2" name="Group 71"/>
                  <p:cNvGrpSpPr/>
                  <p:nvPr/>
                </p:nvGrpSpPr>
                <p:grpSpPr>
                  <a:xfrm>
                    <a:off x="5715000" y="4343400"/>
                    <a:ext cx="381000" cy="152400"/>
                    <a:chOff x="1905000" y="4800600"/>
                    <a:chExt cx="457200" cy="152400"/>
                  </a:xfrm>
                </p:grpSpPr>
                <p:cxnSp>
                  <p:nvCxnSpPr>
                    <p:cNvPr id="191" name="Straight Connector 190"/>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Group 74"/>
                  <p:cNvGrpSpPr/>
                  <p:nvPr/>
                </p:nvGrpSpPr>
                <p:grpSpPr>
                  <a:xfrm>
                    <a:off x="7467600" y="4343400"/>
                    <a:ext cx="381000" cy="152400"/>
                    <a:chOff x="1905000" y="4800600"/>
                    <a:chExt cx="457200" cy="152400"/>
                  </a:xfrm>
                </p:grpSpPr>
                <p:cxnSp>
                  <p:nvCxnSpPr>
                    <p:cNvPr id="189" name="Straight Connector 18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Group 77"/>
                  <p:cNvGrpSpPr/>
                  <p:nvPr/>
                </p:nvGrpSpPr>
                <p:grpSpPr>
                  <a:xfrm>
                    <a:off x="1676400" y="3962400"/>
                    <a:ext cx="304800" cy="152400"/>
                    <a:chOff x="1905000" y="4800600"/>
                    <a:chExt cx="457200" cy="152400"/>
                  </a:xfrm>
                </p:grpSpPr>
                <p:cxnSp>
                  <p:nvCxnSpPr>
                    <p:cNvPr id="187" name="Straight Connector 186"/>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5" name="Group 80"/>
                  <p:cNvGrpSpPr/>
                  <p:nvPr/>
                </p:nvGrpSpPr>
                <p:grpSpPr>
                  <a:xfrm>
                    <a:off x="2438400" y="3657600"/>
                    <a:ext cx="228600" cy="152400"/>
                    <a:chOff x="1905000" y="4800600"/>
                    <a:chExt cx="457200" cy="152400"/>
                  </a:xfrm>
                </p:grpSpPr>
                <p:cxnSp>
                  <p:nvCxnSpPr>
                    <p:cNvPr id="185" name="Straight Connector 184"/>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Group 83"/>
                  <p:cNvGrpSpPr/>
                  <p:nvPr/>
                </p:nvGrpSpPr>
                <p:grpSpPr>
                  <a:xfrm>
                    <a:off x="2829339" y="3544956"/>
                    <a:ext cx="228600" cy="76200"/>
                    <a:chOff x="1905000" y="4800600"/>
                    <a:chExt cx="457200" cy="152400"/>
                  </a:xfrm>
                </p:grpSpPr>
                <p:cxnSp>
                  <p:nvCxnSpPr>
                    <p:cNvPr id="183" name="Straight Connector 18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7" name="Group 86"/>
                  <p:cNvGrpSpPr/>
                  <p:nvPr/>
                </p:nvGrpSpPr>
                <p:grpSpPr>
                  <a:xfrm>
                    <a:off x="2971800" y="3962400"/>
                    <a:ext cx="304800" cy="152400"/>
                    <a:chOff x="1905000" y="4800600"/>
                    <a:chExt cx="457200" cy="152400"/>
                  </a:xfrm>
                </p:grpSpPr>
                <p:cxnSp>
                  <p:nvCxnSpPr>
                    <p:cNvPr id="181" name="Straight Connector 180"/>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18" name="Group 89"/>
                  <p:cNvGrpSpPr/>
                  <p:nvPr/>
                </p:nvGrpSpPr>
                <p:grpSpPr>
                  <a:xfrm>
                    <a:off x="4114800" y="3962400"/>
                    <a:ext cx="304800" cy="152400"/>
                    <a:chOff x="1905000" y="4800600"/>
                    <a:chExt cx="457200" cy="152400"/>
                  </a:xfrm>
                </p:grpSpPr>
                <p:cxnSp>
                  <p:nvCxnSpPr>
                    <p:cNvPr id="179" name="Straight Connector 17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92"/>
                  <p:cNvGrpSpPr/>
                  <p:nvPr/>
                </p:nvGrpSpPr>
                <p:grpSpPr>
                  <a:xfrm>
                    <a:off x="5334000" y="3962400"/>
                    <a:ext cx="304800" cy="152400"/>
                    <a:chOff x="1905000" y="4800600"/>
                    <a:chExt cx="457200" cy="152400"/>
                  </a:xfrm>
                </p:grpSpPr>
                <p:cxnSp>
                  <p:nvCxnSpPr>
                    <p:cNvPr id="177" name="Straight Connector 17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95"/>
                  <p:cNvGrpSpPr/>
                  <p:nvPr/>
                </p:nvGrpSpPr>
                <p:grpSpPr>
                  <a:xfrm>
                    <a:off x="6629400" y="3962400"/>
                    <a:ext cx="304800" cy="152400"/>
                    <a:chOff x="1905000" y="4800600"/>
                    <a:chExt cx="457200" cy="152400"/>
                  </a:xfrm>
                </p:grpSpPr>
                <p:cxnSp>
                  <p:nvCxnSpPr>
                    <p:cNvPr id="175" name="Straight Connector 174"/>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1" name="Group 98"/>
                  <p:cNvGrpSpPr/>
                  <p:nvPr/>
                </p:nvGrpSpPr>
                <p:grpSpPr>
                  <a:xfrm>
                    <a:off x="3276600" y="3657600"/>
                    <a:ext cx="228600" cy="152400"/>
                    <a:chOff x="1905000" y="4800600"/>
                    <a:chExt cx="457200" cy="152400"/>
                  </a:xfrm>
                </p:grpSpPr>
                <p:cxnSp>
                  <p:nvCxnSpPr>
                    <p:cNvPr id="173" name="Straight Connector 172"/>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2" name="Group 101"/>
                  <p:cNvGrpSpPr/>
                  <p:nvPr/>
                </p:nvGrpSpPr>
                <p:grpSpPr>
                  <a:xfrm>
                    <a:off x="4114800" y="3657600"/>
                    <a:ext cx="228600" cy="152400"/>
                    <a:chOff x="1905000" y="4800600"/>
                    <a:chExt cx="457200" cy="152400"/>
                  </a:xfrm>
                </p:grpSpPr>
                <p:cxnSp>
                  <p:nvCxnSpPr>
                    <p:cNvPr id="171" name="Straight Connector 170"/>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104"/>
                  <p:cNvGrpSpPr/>
                  <p:nvPr/>
                </p:nvGrpSpPr>
                <p:grpSpPr>
                  <a:xfrm>
                    <a:off x="5029200" y="3657600"/>
                    <a:ext cx="228600" cy="152400"/>
                    <a:chOff x="1905000" y="4800600"/>
                    <a:chExt cx="457200" cy="152400"/>
                  </a:xfrm>
                </p:grpSpPr>
                <p:cxnSp>
                  <p:nvCxnSpPr>
                    <p:cNvPr id="169" name="Straight Connector 168"/>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107"/>
                  <p:cNvGrpSpPr/>
                  <p:nvPr/>
                </p:nvGrpSpPr>
                <p:grpSpPr>
                  <a:xfrm>
                    <a:off x="5943600" y="3657600"/>
                    <a:ext cx="228600" cy="152400"/>
                    <a:chOff x="1905000" y="4800600"/>
                    <a:chExt cx="457200" cy="152400"/>
                  </a:xfrm>
                </p:grpSpPr>
                <p:cxnSp>
                  <p:nvCxnSpPr>
                    <p:cNvPr id="167" name="Straight Connector 166"/>
                    <p:cNvCxnSpPr/>
                    <p:nvPr/>
                  </p:nvCxnSpPr>
                  <p:spPr>
                    <a:xfrm flipV="1">
                      <a:off x="1905000" y="4800600"/>
                      <a:ext cx="3810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1905000" y="4800600"/>
                      <a:ext cx="457200" cy="15240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110"/>
                  <p:cNvGrpSpPr/>
                  <p:nvPr/>
                </p:nvGrpSpPr>
                <p:grpSpPr>
                  <a:xfrm>
                    <a:off x="3389243" y="3531704"/>
                    <a:ext cx="228600" cy="76200"/>
                    <a:chOff x="1905000" y="4800600"/>
                    <a:chExt cx="457200" cy="152400"/>
                  </a:xfrm>
                </p:grpSpPr>
                <p:cxnSp>
                  <p:nvCxnSpPr>
                    <p:cNvPr id="165" name="Straight Connector 164"/>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6" name="Group 113"/>
                  <p:cNvGrpSpPr/>
                  <p:nvPr/>
                </p:nvGrpSpPr>
                <p:grpSpPr>
                  <a:xfrm>
                    <a:off x="4088295" y="3535017"/>
                    <a:ext cx="228600" cy="76200"/>
                    <a:chOff x="1905000" y="4800600"/>
                    <a:chExt cx="457200" cy="152400"/>
                  </a:xfrm>
                </p:grpSpPr>
                <p:cxnSp>
                  <p:nvCxnSpPr>
                    <p:cNvPr id="163" name="Straight Connector 16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7" name="Group 116"/>
                  <p:cNvGrpSpPr/>
                  <p:nvPr/>
                </p:nvGrpSpPr>
                <p:grpSpPr>
                  <a:xfrm>
                    <a:off x="4876799" y="3538330"/>
                    <a:ext cx="228600" cy="76200"/>
                    <a:chOff x="1905000" y="4800600"/>
                    <a:chExt cx="457200" cy="152400"/>
                  </a:xfrm>
                </p:grpSpPr>
                <p:cxnSp>
                  <p:nvCxnSpPr>
                    <p:cNvPr id="161" name="Straight Connector 160"/>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28" name="Group 119"/>
                  <p:cNvGrpSpPr/>
                  <p:nvPr/>
                </p:nvGrpSpPr>
                <p:grpSpPr>
                  <a:xfrm>
                    <a:off x="5625547" y="3531704"/>
                    <a:ext cx="228600" cy="76200"/>
                    <a:chOff x="1905000" y="4800600"/>
                    <a:chExt cx="457200" cy="152400"/>
                  </a:xfrm>
                </p:grpSpPr>
                <p:cxnSp>
                  <p:nvCxnSpPr>
                    <p:cNvPr id="159" name="Straight Connector 158"/>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9" name="Group 123"/>
                  <p:cNvGrpSpPr/>
                  <p:nvPr/>
                </p:nvGrpSpPr>
                <p:grpSpPr>
                  <a:xfrm>
                    <a:off x="4114800" y="5486400"/>
                    <a:ext cx="685800" cy="228600"/>
                    <a:chOff x="1905000" y="4800600"/>
                    <a:chExt cx="457200" cy="152400"/>
                  </a:xfrm>
                </p:grpSpPr>
                <p:cxnSp>
                  <p:nvCxnSpPr>
                    <p:cNvPr id="157" name="Straight Connector 156"/>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30" name="Group 74"/>
                  <p:cNvGrpSpPr/>
                  <p:nvPr/>
                </p:nvGrpSpPr>
                <p:grpSpPr>
                  <a:xfrm>
                    <a:off x="8458200" y="4343400"/>
                    <a:ext cx="381000" cy="152400"/>
                    <a:chOff x="1905000" y="4800600"/>
                    <a:chExt cx="457200" cy="152400"/>
                  </a:xfrm>
                </p:grpSpPr>
                <p:cxnSp>
                  <p:nvCxnSpPr>
                    <p:cNvPr id="155" name="Straight Connector 154"/>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31" name="Group 98"/>
                  <p:cNvGrpSpPr/>
                  <p:nvPr/>
                </p:nvGrpSpPr>
                <p:grpSpPr>
                  <a:xfrm>
                    <a:off x="1676400" y="3657600"/>
                    <a:ext cx="228600" cy="152400"/>
                    <a:chOff x="1905000" y="4800600"/>
                    <a:chExt cx="457200" cy="152400"/>
                  </a:xfrm>
                </p:grpSpPr>
                <p:cxnSp>
                  <p:nvCxnSpPr>
                    <p:cNvPr id="153" name="Straight Connector 152"/>
                    <p:cNvCxnSpPr/>
                    <p:nvPr/>
                  </p:nvCxnSpPr>
                  <p:spPr>
                    <a:xfrm flipV="1">
                      <a:off x="1905000" y="4800600"/>
                      <a:ext cx="3810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1905000" y="4800600"/>
                      <a:ext cx="457200" cy="152400"/>
                    </a:xfrm>
                    <a:prstGeom prst="line">
                      <a:avLst/>
                    </a:prstGeom>
                    <a:ln w="508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226" name="Group 98"/>
                  <p:cNvGrpSpPr/>
                  <p:nvPr/>
                </p:nvGrpSpPr>
                <p:grpSpPr>
                  <a:xfrm>
                    <a:off x="6705600" y="3657600"/>
                    <a:ext cx="228600" cy="152400"/>
                    <a:chOff x="1905000" y="4800600"/>
                    <a:chExt cx="457200" cy="152400"/>
                  </a:xfrm>
                </p:grpSpPr>
                <p:cxnSp>
                  <p:nvCxnSpPr>
                    <p:cNvPr id="151" name="Straight Connector 150"/>
                    <p:cNvCxnSpPr/>
                    <p:nvPr/>
                  </p:nvCxnSpPr>
                  <p:spPr>
                    <a:xfrm flipV="1">
                      <a:off x="1905000" y="4800600"/>
                      <a:ext cx="3810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1905000" y="4800600"/>
                      <a:ext cx="457200" cy="152400"/>
                    </a:xfrm>
                    <a:prstGeom prst="line">
                      <a:avLst/>
                    </a:prstGeom>
                    <a:ln w="50800">
                      <a:solidFill>
                        <a:srgbClr val="FFFF00"/>
                      </a:solidFill>
                    </a:ln>
                  </p:spPr>
                  <p:style>
                    <a:lnRef idx="1">
                      <a:schemeClr val="accent1"/>
                    </a:lnRef>
                    <a:fillRef idx="0">
                      <a:schemeClr val="accent1"/>
                    </a:fillRef>
                    <a:effectRef idx="0">
                      <a:schemeClr val="accent1"/>
                    </a:effectRef>
                    <a:fontRef idx="minor">
                      <a:schemeClr val="tx1"/>
                    </a:fontRef>
                  </p:style>
                </p:cxnSp>
              </p:grpSp>
            </p:grpSp>
            <p:grpSp>
              <p:nvGrpSpPr>
                <p:cNvPr id="236" name="Group 121"/>
                <p:cNvGrpSpPr/>
                <p:nvPr/>
              </p:nvGrpSpPr>
              <p:grpSpPr>
                <a:xfrm>
                  <a:off x="1639957" y="3627783"/>
                  <a:ext cx="6917634" cy="1689652"/>
                  <a:chOff x="1639957" y="3627783"/>
                  <a:chExt cx="6917634" cy="1689652"/>
                </a:xfrm>
                <a:solidFill>
                  <a:schemeClr val="tx1"/>
                </a:solidFill>
              </p:grpSpPr>
              <p:sp>
                <p:nvSpPr>
                  <p:cNvPr id="102" name="Freeform 101"/>
                  <p:cNvSpPr/>
                  <p:nvPr/>
                </p:nvSpPr>
                <p:spPr>
                  <a:xfrm>
                    <a:off x="1639957" y="3627783"/>
                    <a:ext cx="6917634" cy="1689652"/>
                  </a:xfrm>
                  <a:custGeom>
                    <a:avLst/>
                    <a:gdLst>
                      <a:gd name="connsiteX0" fmla="*/ 1341782 w 6917634"/>
                      <a:gd name="connsiteY0" fmla="*/ 526774 h 1659835"/>
                      <a:gd name="connsiteX1" fmla="*/ 536713 w 6917634"/>
                      <a:gd name="connsiteY1" fmla="*/ 576470 h 1659835"/>
                      <a:gd name="connsiteX2" fmla="*/ 248478 w 6917634"/>
                      <a:gd name="connsiteY2" fmla="*/ 775252 h 1659835"/>
                      <a:gd name="connsiteX3" fmla="*/ 0 w 6917634"/>
                      <a:gd name="connsiteY3" fmla="*/ 1053548 h 1659835"/>
                      <a:gd name="connsiteX4" fmla="*/ 983973 w 6917634"/>
                      <a:gd name="connsiteY4" fmla="*/ 1023730 h 1659835"/>
                      <a:gd name="connsiteX5" fmla="*/ 1808921 w 6917634"/>
                      <a:gd name="connsiteY5" fmla="*/ 1033670 h 1659835"/>
                      <a:gd name="connsiteX6" fmla="*/ 1719469 w 6917634"/>
                      <a:gd name="connsiteY6" fmla="*/ 1371600 h 1659835"/>
                      <a:gd name="connsiteX7" fmla="*/ 1630017 w 6917634"/>
                      <a:gd name="connsiteY7" fmla="*/ 1659835 h 1659835"/>
                      <a:gd name="connsiteX8" fmla="*/ 4104860 w 6917634"/>
                      <a:gd name="connsiteY8" fmla="*/ 1649896 h 1659835"/>
                      <a:gd name="connsiteX9" fmla="*/ 3916017 w 6917634"/>
                      <a:gd name="connsiteY9" fmla="*/ 1371600 h 1659835"/>
                      <a:gd name="connsiteX10" fmla="*/ 4581939 w 6917634"/>
                      <a:gd name="connsiteY10" fmla="*/ 1063487 h 1659835"/>
                      <a:gd name="connsiteX11" fmla="*/ 6679095 w 6917634"/>
                      <a:gd name="connsiteY11" fmla="*/ 1053548 h 1659835"/>
                      <a:gd name="connsiteX12" fmla="*/ 6917634 w 6917634"/>
                      <a:gd name="connsiteY12" fmla="*/ 705678 h 1659835"/>
                      <a:gd name="connsiteX13" fmla="*/ 5526156 w 6917634"/>
                      <a:gd name="connsiteY13" fmla="*/ 556591 h 1659835"/>
                      <a:gd name="connsiteX14" fmla="*/ 4750904 w 6917634"/>
                      <a:gd name="connsiteY14" fmla="*/ 566530 h 1659835"/>
                      <a:gd name="connsiteX15" fmla="*/ 4502426 w 6917634"/>
                      <a:gd name="connsiteY15" fmla="*/ 367748 h 1659835"/>
                      <a:gd name="connsiteX16" fmla="*/ 4760843 w 6917634"/>
                      <a:gd name="connsiteY16" fmla="*/ 208722 h 1659835"/>
                      <a:gd name="connsiteX17" fmla="*/ 4899991 w 6917634"/>
                      <a:gd name="connsiteY17" fmla="*/ 89452 h 1659835"/>
                      <a:gd name="connsiteX18" fmla="*/ 4303643 w 6917634"/>
                      <a:gd name="connsiteY18" fmla="*/ 19878 h 1659835"/>
                      <a:gd name="connsiteX19" fmla="*/ 3419060 w 6917634"/>
                      <a:gd name="connsiteY19" fmla="*/ 19878 h 1659835"/>
                      <a:gd name="connsiteX20" fmla="*/ 2534478 w 6917634"/>
                      <a:gd name="connsiteY20" fmla="*/ 0 h 1659835"/>
                      <a:gd name="connsiteX21" fmla="*/ 2126973 w 6917634"/>
                      <a:gd name="connsiteY21" fmla="*/ 99391 h 1659835"/>
                      <a:gd name="connsiteX22" fmla="*/ 1997765 w 6917634"/>
                      <a:gd name="connsiteY22" fmla="*/ 536713 h 1659835"/>
                      <a:gd name="connsiteX23" fmla="*/ 1341782 w 6917634"/>
                      <a:gd name="connsiteY23" fmla="*/ 526774 h 165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17634" h="1659835">
                        <a:moveTo>
                          <a:pt x="1341782" y="526774"/>
                        </a:moveTo>
                        <a:lnTo>
                          <a:pt x="536713" y="576470"/>
                        </a:lnTo>
                        <a:lnTo>
                          <a:pt x="248478" y="775252"/>
                        </a:lnTo>
                        <a:lnTo>
                          <a:pt x="0" y="1053548"/>
                        </a:lnTo>
                        <a:lnTo>
                          <a:pt x="983973" y="1023730"/>
                        </a:lnTo>
                        <a:lnTo>
                          <a:pt x="1808921" y="1033670"/>
                        </a:lnTo>
                        <a:lnTo>
                          <a:pt x="1719469" y="1371600"/>
                        </a:lnTo>
                        <a:lnTo>
                          <a:pt x="1630017" y="1659835"/>
                        </a:lnTo>
                        <a:lnTo>
                          <a:pt x="4104860" y="1649896"/>
                        </a:lnTo>
                        <a:lnTo>
                          <a:pt x="3916017" y="1371600"/>
                        </a:lnTo>
                        <a:lnTo>
                          <a:pt x="4581939" y="1063487"/>
                        </a:lnTo>
                        <a:lnTo>
                          <a:pt x="6679095" y="1053548"/>
                        </a:lnTo>
                        <a:lnTo>
                          <a:pt x="6917634" y="705678"/>
                        </a:lnTo>
                        <a:lnTo>
                          <a:pt x="5526156" y="556591"/>
                        </a:lnTo>
                        <a:lnTo>
                          <a:pt x="4750904" y="566530"/>
                        </a:lnTo>
                        <a:lnTo>
                          <a:pt x="4502426" y="367748"/>
                        </a:lnTo>
                        <a:lnTo>
                          <a:pt x="4760843" y="208722"/>
                        </a:lnTo>
                        <a:lnTo>
                          <a:pt x="4899991" y="89452"/>
                        </a:lnTo>
                        <a:lnTo>
                          <a:pt x="4303643" y="19878"/>
                        </a:lnTo>
                        <a:lnTo>
                          <a:pt x="3419060" y="19878"/>
                        </a:lnTo>
                        <a:lnTo>
                          <a:pt x="2534478" y="0"/>
                        </a:lnTo>
                        <a:lnTo>
                          <a:pt x="2126973" y="99391"/>
                        </a:lnTo>
                        <a:lnTo>
                          <a:pt x="1997765" y="536713"/>
                        </a:lnTo>
                        <a:lnTo>
                          <a:pt x="1341782" y="526774"/>
                        </a:lnTo>
                        <a:close/>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8" name="Freeform 107"/>
                  <p:cNvSpPr/>
                  <p:nvPr/>
                </p:nvSpPr>
                <p:spPr>
                  <a:xfrm>
                    <a:off x="1987827" y="3627783"/>
                    <a:ext cx="1060174" cy="248478"/>
                  </a:xfrm>
                  <a:custGeom>
                    <a:avLst/>
                    <a:gdLst>
                      <a:gd name="connsiteX0" fmla="*/ 298174 w 1152939"/>
                      <a:gd name="connsiteY0" fmla="*/ 228600 h 248478"/>
                      <a:gd name="connsiteX1" fmla="*/ 904461 w 1152939"/>
                      <a:gd name="connsiteY1" fmla="*/ 248478 h 248478"/>
                      <a:gd name="connsiteX2" fmla="*/ 1152939 w 1152939"/>
                      <a:gd name="connsiteY2" fmla="*/ 29817 h 248478"/>
                      <a:gd name="connsiteX3" fmla="*/ 437322 w 1152939"/>
                      <a:gd name="connsiteY3" fmla="*/ 0 h 248478"/>
                      <a:gd name="connsiteX4" fmla="*/ 0 w 1152939"/>
                      <a:gd name="connsiteY4" fmla="*/ 198782 h 248478"/>
                      <a:gd name="connsiteX5" fmla="*/ 407504 w 1152939"/>
                      <a:gd name="connsiteY5" fmla="*/ 238539 h 248478"/>
                      <a:gd name="connsiteX6" fmla="*/ 407504 w 1152939"/>
                      <a:gd name="connsiteY6" fmla="*/ 238539 h 24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939" h="248478">
                        <a:moveTo>
                          <a:pt x="298174" y="228600"/>
                        </a:moveTo>
                        <a:lnTo>
                          <a:pt x="904461" y="248478"/>
                        </a:lnTo>
                        <a:lnTo>
                          <a:pt x="1152939" y="29817"/>
                        </a:lnTo>
                        <a:lnTo>
                          <a:pt x="437322" y="0"/>
                        </a:lnTo>
                        <a:lnTo>
                          <a:pt x="0" y="198782"/>
                        </a:lnTo>
                        <a:lnTo>
                          <a:pt x="407504" y="238539"/>
                        </a:lnTo>
                        <a:lnTo>
                          <a:pt x="407504" y="238539"/>
                        </a:lnTo>
                      </a:path>
                    </a:pathLst>
                  </a:cu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lt1"/>
                      </a:solidFill>
                      <a:effectLst/>
                      <a:uLnTx/>
                      <a:uFillTx/>
                    </a:endParaRPr>
                  </a:p>
                </p:txBody>
              </p:sp>
            </p:grpSp>
            <p:sp>
              <p:nvSpPr>
                <p:cNvPr id="150" name="Oval 149"/>
                <p:cNvSpPr/>
                <p:nvPr/>
              </p:nvSpPr>
              <p:spPr>
                <a:xfrm>
                  <a:off x="7543800" y="4154556"/>
                  <a:ext cx="188843" cy="188843"/>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2" name="Oval 211"/>
                <p:cNvSpPr/>
                <p:nvPr/>
              </p:nvSpPr>
              <p:spPr>
                <a:xfrm>
                  <a:off x="3276600" y="4876800"/>
                  <a:ext cx="228600" cy="228600"/>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6" name="Oval 215"/>
                <p:cNvSpPr/>
                <p:nvPr/>
              </p:nvSpPr>
              <p:spPr>
                <a:xfrm>
                  <a:off x="5406887" y="3591339"/>
                  <a:ext cx="155713" cy="155712"/>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7" name="Oval 216"/>
                <p:cNvSpPr/>
                <p:nvPr/>
              </p:nvSpPr>
              <p:spPr>
                <a:xfrm>
                  <a:off x="2199861" y="3617843"/>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0" name="Oval 219"/>
                <p:cNvSpPr/>
                <p:nvPr/>
              </p:nvSpPr>
              <p:spPr>
                <a:xfrm>
                  <a:off x="2885661" y="3713922"/>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1" name="Oval 220"/>
                <p:cNvSpPr/>
                <p:nvPr/>
              </p:nvSpPr>
              <p:spPr>
                <a:xfrm>
                  <a:off x="2637183" y="3561522"/>
                  <a:ext cx="155713" cy="155712"/>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4" name="Oval 223"/>
                <p:cNvSpPr/>
                <p:nvPr/>
              </p:nvSpPr>
              <p:spPr>
                <a:xfrm>
                  <a:off x="8305800" y="4419600"/>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5" name="Oval 224"/>
                <p:cNvSpPr/>
                <p:nvPr/>
              </p:nvSpPr>
              <p:spPr>
                <a:xfrm>
                  <a:off x="2743200" y="4114800"/>
                  <a:ext cx="198783" cy="19215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7" name="Oval 226"/>
                <p:cNvSpPr/>
                <p:nvPr/>
              </p:nvSpPr>
              <p:spPr>
                <a:xfrm>
                  <a:off x="1762539" y="4346713"/>
                  <a:ext cx="198783" cy="19215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8" name="Oval 227"/>
                <p:cNvSpPr/>
                <p:nvPr/>
              </p:nvSpPr>
              <p:spPr>
                <a:xfrm>
                  <a:off x="2454966" y="4562061"/>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29" name="Oval 228"/>
                <p:cNvSpPr/>
                <p:nvPr/>
              </p:nvSpPr>
              <p:spPr>
                <a:xfrm>
                  <a:off x="6274904" y="3750365"/>
                  <a:ext cx="198783" cy="192155"/>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0" name="Oval 229"/>
                <p:cNvSpPr/>
                <p:nvPr/>
              </p:nvSpPr>
              <p:spPr>
                <a:xfrm>
                  <a:off x="3657599" y="3816626"/>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1" name="Oval 230"/>
                <p:cNvSpPr/>
                <p:nvPr/>
              </p:nvSpPr>
              <p:spPr>
                <a:xfrm>
                  <a:off x="7225748" y="4621696"/>
                  <a:ext cx="198783" cy="192155"/>
                </a:xfrm>
                <a:prstGeom prst="ellipse">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2" name="Oval 231"/>
                <p:cNvSpPr/>
                <p:nvPr/>
              </p:nvSpPr>
              <p:spPr>
                <a:xfrm>
                  <a:off x="5830956" y="4717774"/>
                  <a:ext cx="198783" cy="192155"/>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3" name="Oval 232"/>
                <p:cNvSpPr/>
                <p:nvPr/>
              </p:nvSpPr>
              <p:spPr>
                <a:xfrm>
                  <a:off x="4379844" y="3597965"/>
                  <a:ext cx="155713" cy="155712"/>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4" name="Oval 233"/>
                <p:cNvSpPr/>
                <p:nvPr/>
              </p:nvSpPr>
              <p:spPr>
                <a:xfrm>
                  <a:off x="2428461" y="3816625"/>
                  <a:ext cx="155713" cy="155712"/>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5" name="Oval 234"/>
                <p:cNvSpPr/>
                <p:nvPr/>
              </p:nvSpPr>
              <p:spPr>
                <a:xfrm>
                  <a:off x="4462669" y="5191538"/>
                  <a:ext cx="228600" cy="228600"/>
                </a:xfrm>
                <a:prstGeom prst="ellipse">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30" name="Freeform 129"/>
                <p:cNvSpPr/>
                <p:nvPr/>
              </p:nvSpPr>
              <p:spPr>
                <a:xfrm>
                  <a:off x="6228080" y="4043680"/>
                  <a:ext cx="812800" cy="152400"/>
                </a:xfrm>
                <a:custGeom>
                  <a:avLst/>
                  <a:gdLst>
                    <a:gd name="connsiteX0" fmla="*/ 0 w 812800"/>
                    <a:gd name="connsiteY0" fmla="*/ 10160 h 152400"/>
                    <a:gd name="connsiteX1" fmla="*/ 538480 w 812800"/>
                    <a:gd name="connsiteY1" fmla="*/ 0 h 152400"/>
                    <a:gd name="connsiteX2" fmla="*/ 812800 w 812800"/>
                    <a:gd name="connsiteY2" fmla="*/ 142240 h 152400"/>
                    <a:gd name="connsiteX3" fmla="*/ 172720 w 812800"/>
                    <a:gd name="connsiteY3" fmla="*/ 152400 h 152400"/>
                    <a:gd name="connsiteX4" fmla="*/ 0 w 812800"/>
                    <a:gd name="connsiteY4" fmla="*/ 1016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152400">
                      <a:moveTo>
                        <a:pt x="0" y="10160"/>
                      </a:moveTo>
                      <a:lnTo>
                        <a:pt x="538480" y="0"/>
                      </a:lnTo>
                      <a:lnTo>
                        <a:pt x="812800" y="142240"/>
                      </a:lnTo>
                      <a:lnTo>
                        <a:pt x="172720" y="152400"/>
                      </a:lnTo>
                      <a:lnTo>
                        <a:pt x="0" y="1016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cxnSp>
              <p:nvCxnSpPr>
                <p:cNvPr id="132" name="Straight Connector 131"/>
                <p:cNvCxnSpPr>
                  <a:stCxn id="130" idx="2"/>
                </p:cNvCxnSpPr>
                <p:nvPr/>
              </p:nvCxnSpPr>
              <p:spPr>
                <a:xfrm flipV="1">
                  <a:off x="7040880" y="2362200"/>
                  <a:ext cx="502920" cy="182372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33" name="Straight Connector 132"/>
                <p:cNvCxnSpPr>
                  <a:stCxn id="130" idx="2"/>
                </p:cNvCxnSpPr>
                <p:nvPr/>
              </p:nvCxnSpPr>
              <p:spPr>
                <a:xfrm flipV="1">
                  <a:off x="7040880" y="3429000"/>
                  <a:ext cx="502920" cy="756920"/>
                </a:xfrm>
                <a:prstGeom prst="line">
                  <a:avLst/>
                </a:prstGeom>
                <a:ln w="2540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43800" y="2362200"/>
                  <a:ext cx="990600" cy="1083379"/>
                </a:xfrm>
                <a:prstGeom prst="rect">
                  <a:avLst/>
                </a:prstGeom>
                <a:noFill/>
                <a:ln w="9525">
                  <a:noFill/>
                  <a:miter lim="800000"/>
                  <a:headEnd/>
                  <a:tailEnd/>
                </a:ln>
                <a:effectLst/>
              </p:spPr>
            </p:pic>
            <p:pic>
              <p:nvPicPr>
                <p:cNvPr id="140" name="Picture 4" descr="Thirty gram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69413" y="905347"/>
                  <a:ext cx="838201" cy="636895"/>
                </a:xfrm>
                <a:prstGeom prst="rect">
                  <a:avLst/>
                </a:prstGeom>
                <a:noFill/>
                <a:ln w="9525">
                  <a:solidFill>
                    <a:schemeClr val="tx1"/>
                  </a:solidFill>
                  <a:miter lim="800000"/>
                  <a:headEnd/>
                  <a:tailEnd/>
                </a:ln>
              </p:spPr>
            </p:pic>
            <p:cxnSp>
              <p:nvCxnSpPr>
                <p:cNvPr id="145" name="Straight Arrow Connector 144"/>
                <p:cNvCxnSpPr>
                  <a:cxnSpLocks/>
                  <a:stCxn id="136" idx="3"/>
                  <a:endCxn id="140" idx="1"/>
                </p:cNvCxnSpPr>
                <p:nvPr/>
              </p:nvCxnSpPr>
              <p:spPr>
                <a:xfrm flipV="1">
                  <a:off x="7462182" y="1223794"/>
                  <a:ext cx="507231" cy="2964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a:cxnSpLocks/>
                  <a:stCxn id="136" idx="3"/>
                </p:cNvCxnSpPr>
                <p:nvPr/>
              </p:nvCxnSpPr>
              <p:spPr>
                <a:xfrm>
                  <a:off x="7462182" y="1520260"/>
                  <a:ext cx="569298" cy="77398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136" name="Picture 135" descr="Dog chasing tail main.jpg">
                <a:extLst>
                  <a:ext uri="{FF2B5EF4-FFF2-40B4-BE49-F238E27FC236}">
                    <a16:creationId xmlns:a16="http://schemas.microsoft.com/office/drawing/2014/main" xmlns="" id="{03B93513-58AD-4F63-8050-4C7A5403104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75106" y="985204"/>
                <a:ext cx="1518582" cy="1151573"/>
              </a:xfrm>
              <a:prstGeom prst="rect">
                <a:avLst/>
              </a:prstGeom>
              <a:ln>
                <a:solidFill>
                  <a:schemeClr val="tx1"/>
                </a:solidFill>
              </a:ln>
            </p:spPr>
          </p:pic>
        </p:grpSp>
      </p:grpSp>
      <p:sp>
        <p:nvSpPr>
          <p:cNvPr id="137" name="TextBox 136">
            <a:extLst>
              <a:ext uri="{FF2B5EF4-FFF2-40B4-BE49-F238E27FC236}">
                <a16:creationId xmlns:a16="http://schemas.microsoft.com/office/drawing/2014/main" xmlns="" id="{45C965E4-D1CE-4C05-AC7A-EAB76D779256}"/>
              </a:ext>
            </a:extLst>
          </p:cNvPr>
          <p:cNvSpPr txBox="1"/>
          <p:nvPr/>
        </p:nvSpPr>
        <p:spPr>
          <a:xfrm>
            <a:off x="518886" y="5746891"/>
            <a:ext cx="8320882" cy="707886"/>
          </a:xfrm>
          <a:prstGeom prst="rect">
            <a:avLst/>
          </a:prstGeom>
          <a:noFill/>
        </p:spPr>
        <p:txBody>
          <a:bodyPr wrap="square" rtlCol="0">
            <a:spAutoFit/>
          </a:bodyPr>
          <a:lstStyle/>
          <a:p>
            <a:pPr marL="231775" lvl="0" indent="-231775" defTabSz="914400">
              <a:buFont typeface="Arial" panose="020B0604020202020204" pitchFamily="34" charset="0"/>
              <a:buChar char="•"/>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Problem </a:t>
            </a: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can’t be fixed </a:t>
            </a:r>
            <a:r>
              <a:rPr kumimoji="0" lang="en-US" sz="2000" b="1" i="0"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by collecting more discrete </a:t>
            </a:r>
            <a:r>
              <a:rPr lang="en-US" sz="2000" b="1" kern="0" dirty="0">
                <a:solidFill>
                  <a:sysClr val="windowText" lastClr="000000"/>
                </a:solidFill>
                <a:latin typeface="Times New Roman" pitchFamily="18" charset="0"/>
                <a:cs typeface="Times New Roman" pitchFamily="18" charset="0"/>
              </a:rPr>
              <a:t>samples;</a:t>
            </a:r>
          </a:p>
          <a:p>
            <a:pPr marL="231775" indent="-231775">
              <a:buFont typeface="Arial" panose="020B0604020202020204" pitchFamily="34" charset="0"/>
              <a:buChar char="•"/>
              <a:defRPr/>
            </a:pPr>
            <a:r>
              <a:rPr lang="en-US" sz="2000" b="1" kern="0" dirty="0">
                <a:solidFill>
                  <a:sysClr val="windowText" lastClr="000000"/>
                </a:solidFill>
                <a:latin typeface="Times New Roman" pitchFamily="18" charset="0"/>
                <a:cs typeface="Times New Roman" pitchFamily="18" charset="0"/>
              </a:rPr>
              <a:t>Problem </a:t>
            </a:r>
            <a:r>
              <a:rPr lang="en-US" sz="2000" b="1" i="1" kern="0" dirty="0">
                <a:solidFill>
                  <a:sysClr val="windowText" lastClr="000000"/>
                </a:solidFill>
                <a:latin typeface="Times New Roman" pitchFamily="18" charset="0"/>
                <a:cs typeface="Times New Roman" pitchFamily="18" charset="0"/>
              </a:rPr>
              <a:t>can’t be fixed </a:t>
            </a:r>
            <a:r>
              <a:rPr lang="en-US" sz="2000" b="1" kern="0" dirty="0">
                <a:solidFill>
                  <a:sysClr val="windowText" lastClr="000000"/>
                </a:solidFill>
                <a:latin typeface="Times New Roman" pitchFamily="18" charset="0"/>
                <a:cs typeface="Times New Roman" pitchFamily="18" charset="0"/>
              </a:rPr>
              <a:t>by statistical evaluation of discrete sample data.</a:t>
            </a:r>
          </a:p>
        </p:txBody>
      </p:sp>
      <p:sp>
        <p:nvSpPr>
          <p:cNvPr id="138" name="TextBox 137">
            <a:extLst>
              <a:ext uri="{FF2B5EF4-FFF2-40B4-BE49-F238E27FC236}">
                <a16:creationId xmlns:a16="http://schemas.microsoft.com/office/drawing/2014/main" xmlns="" id="{C15A0F39-48CC-4F6C-8C43-893B2AD5B79B}"/>
              </a:ext>
            </a:extLst>
          </p:cNvPr>
          <p:cNvSpPr txBox="1"/>
          <p:nvPr/>
        </p:nvSpPr>
        <p:spPr>
          <a:xfrm>
            <a:off x="294339" y="1216521"/>
            <a:ext cx="4882370" cy="1323439"/>
          </a:xfrm>
          <a:prstGeom prst="rect">
            <a:avLst/>
          </a:prstGeom>
          <a:solidFill>
            <a:schemeClr val="bg2">
              <a:lumMod val="90000"/>
            </a:schemeClr>
          </a:solidFill>
          <a:ln>
            <a:solidFill>
              <a:schemeClr val="tx1"/>
            </a:solidFill>
          </a:ln>
        </p:spPr>
        <p:txBody>
          <a:bodyPr wrap="square" rtlCol="0">
            <a:spAutoFit/>
          </a:bodyPr>
          <a:lstStyle/>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lang="en-US" sz="2000" b="1" i="1" kern="0" dirty="0">
                <a:solidFill>
                  <a:sysClr val="windowText" lastClr="000000"/>
                </a:solidFill>
                <a:latin typeface="Times New Roman" pitchFamily="18" charset="0"/>
                <a:cs typeface="Times New Roman" pitchFamily="18" charset="0"/>
              </a:rPr>
              <a:t>Lab data </a:t>
            </a:r>
            <a:r>
              <a:rPr lang="en-US" sz="2000" b="1" kern="0" dirty="0">
                <a:solidFill>
                  <a:sysClr val="windowText" lastClr="000000"/>
                </a:solidFill>
                <a:latin typeface="Times New Roman" pitchFamily="18" charset="0"/>
                <a:cs typeface="Times New Roman" pitchFamily="18" charset="0"/>
              </a:rPr>
              <a:t>not reliably representative of sample;</a:t>
            </a:r>
          </a:p>
          <a:p>
            <a:pPr marL="228600" marR="0" lvl="0" indent="-228600" defTabSz="914400" eaLnBrk="1" fontAlgn="auto" latinLnBrk="0" hangingPunct="1">
              <a:lnSpc>
                <a:spcPct val="100000"/>
              </a:lnSpc>
              <a:spcBef>
                <a:spcPts val="0"/>
              </a:spcBef>
              <a:spcAft>
                <a:spcPts val="0"/>
              </a:spcAft>
              <a:buClrTx/>
              <a:buSzTx/>
              <a:buFont typeface="Arial" pitchFamily="34" charset="0"/>
              <a:buChar char="•"/>
              <a:tabLst/>
              <a:defRPr/>
            </a:pPr>
            <a:r>
              <a:rPr kumimoji="0" lang="en-US" sz="2000" b="1" i="1" u="none" strike="noStrike" kern="0" cap="none" spc="0" normalizeH="0" baseline="0" noProof="0" dirty="0">
                <a:ln>
                  <a:noFill/>
                </a:ln>
                <a:solidFill>
                  <a:sysClr val="windowText" lastClr="000000"/>
                </a:solidFill>
                <a:effectLst/>
                <a:uLnTx/>
                <a:uFillTx/>
                <a:latin typeface="Times New Roman" pitchFamily="18" charset="0"/>
                <a:cs typeface="Times New Roman" pitchFamily="18" charset="0"/>
              </a:rPr>
              <a:t>Sample</a:t>
            </a:r>
            <a:r>
              <a:rPr kumimoji="0" lang="en-US" sz="2000" b="1" i="1"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 </a:t>
            </a:r>
            <a:r>
              <a:rPr kumimoji="0" lang="en-US" sz="2000" b="1" u="none" strike="noStrike" kern="0" cap="none" spc="0" normalizeH="0" noProof="0" dirty="0">
                <a:ln>
                  <a:noFill/>
                </a:ln>
                <a:solidFill>
                  <a:sysClr val="windowText" lastClr="000000"/>
                </a:solidFill>
                <a:effectLst/>
                <a:uLnTx/>
                <a:uFillTx/>
                <a:latin typeface="Times New Roman" pitchFamily="18" charset="0"/>
                <a:cs typeface="Times New Roman" pitchFamily="18" charset="0"/>
              </a:rPr>
              <a:t>not reliably represented of area where it was collected.</a:t>
            </a:r>
            <a:endParaRPr lang="en-US" sz="2000" b="1" kern="0" dirty="0">
              <a:solidFill>
                <a:sysClr val="windowText" lastClr="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297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304800"/>
            <a:ext cx="8286750" cy="1052423"/>
          </a:xfrm>
        </p:spPr>
        <p:txBody>
          <a:bodyPr>
            <a:normAutofit fontScale="90000"/>
          </a:bodyPr>
          <a:lstStyle/>
          <a:p>
            <a:r>
              <a:rPr lang="en-US" sz="3200" b="1" dirty="0">
                <a:latin typeface="Times New Roman" panose="02020603050405020304" pitchFamily="18" charset="0"/>
                <a:cs typeface="Times New Roman" panose="02020603050405020304" pitchFamily="18" charset="0"/>
              </a:rPr>
              <a:t>Six-Part Webinar Training Series (2017, recorded)</a:t>
            </a:r>
          </a:p>
        </p:txBody>
      </p:sp>
      <p:sp>
        <p:nvSpPr>
          <p:cNvPr id="7" name="TextBox 6"/>
          <p:cNvSpPr txBox="1"/>
          <p:nvPr/>
        </p:nvSpPr>
        <p:spPr>
          <a:xfrm>
            <a:off x="990600" y="1509623"/>
            <a:ext cx="7315200" cy="3062377"/>
          </a:xfrm>
          <a:prstGeom prst="rect">
            <a:avLst/>
          </a:prstGeom>
          <a:noFill/>
        </p:spPr>
        <p:txBody>
          <a:bodyPr wrap="square" rtlCol="0">
            <a:spAutoFit/>
          </a:bodyPr>
          <a:lstStyle/>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Site Investigation Design;</a:t>
            </a:r>
          </a:p>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Decision Unit Designation;</a:t>
            </a:r>
          </a:p>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Decision Unit Characterization (sampling theory); </a:t>
            </a:r>
          </a:p>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Field Implementation of DU-MIS Methods;</a:t>
            </a:r>
          </a:p>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Laboratory Processing;</a:t>
            </a:r>
          </a:p>
          <a:p>
            <a:pPr marL="457200" lvl="0" indent="-457200">
              <a:spcAft>
                <a:spcPts val="600"/>
              </a:spcAft>
              <a:buFont typeface="+mj-lt"/>
              <a:buAutoNum type="arabicPeriod"/>
            </a:pPr>
            <a:r>
              <a:rPr lang="en-US" sz="2400" b="1" dirty="0">
                <a:latin typeface="Times New Roman" panose="02020603050405020304" pitchFamily="18" charset="0"/>
                <a:ea typeface="SimSun" panose="02010600030101010101" pitchFamily="2" charset="-122"/>
                <a:cs typeface="Times New Roman" panose="02020603050405020304" pitchFamily="18" charset="0"/>
              </a:rPr>
              <a:t>Environmental Hazard Evaluation (aka “risk assessment”).</a:t>
            </a:r>
          </a:p>
        </p:txBody>
      </p:sp>
      <p:sp>
        <p:nvSpPr>
          <p:cNvPr id="5" name="Slide Number Placeholder 4"/>
          <p:cNvSpPr>
            <a:spLocks noGrp="1"/>
          </p:cNvSpPr>
          <p:nvPr>
            <p:ph type="sldNum" sz="quarter" idx="12"/>
          </p:nvPr>
        </p:nvSpPr>
        <p:spPr>
          <a:xfrm>
            <a:off x="7010400" y="6492875"/>
            <a:ext cx="2133600" cy="365125"/>
          </a:xfrm>
        </p:spPr>
        <p:txBody>
          <a:bodyPr/>
          <a:lstStyle/>
          <a:p>
            <a:fld id="{27EB08C4-B206-4098-98C3-6DC2CE1146B4}" type="slidenum">
              <a:rPr lang="en-US" smtClean="0"/>
              <a:pPr/>
              <a:t>3</a:t>
            </a:fld>
            <a:endParaRPr lang="en-US" dirty="0"/>
          </a:p>
        </p:txBody>
      </p:sp>
      <p:sp>
        <p:nvSpPr>
          <p:cNvPr id="3" name="TextBox 2">
            <a:extLst>
              <a:ext uri="{FF2B5EF4-FFF2-40B4-BE49-F238E27FC236}">
                <a16:creationId xmlns:a16="http://schemas.microsoft.com/office/drawing/2014/main" xmlns="" id="{BDAA995C-0B11-4940-BB04-C45AD74C9B77}"/>
              </a:ext>
            </a:extLst>
          </p:cNvPr>
          <p:cNvSpPr txBox="1"/>
          <p:nvPr/>
        </p:nvSpPr>
        <p:spPr>
          <a:xfrm>
            <a:off x="275006" y="5257800"/>
            <a:ext cx="8689238" cy="830997"/>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Hawaii DOH Webinar Webpage:</a:t>
            </a:r>
          </a:p>
          <a:p>
            <a:r>
              <a:rPr lang="en-US" sz="2400" b="1" dirty="0">
                <a:latin typeface="Times New Roman" panose="02020603050405020304" pitchFamily="18" charset="0"/>
                <a:cs typeface="Times New Roman" panose="02020603050405020304" pitchFamily="18" charset="0"/>
              </a:rPr>
              <a:t>http://eha-web.doh.hawaii.gov/eha-cma/Leaders/HEER/Webinar</a:t>
            </a:r>
          </a:p>
        </p:txBody>
      </p:sp>
    </p:spTree>
    <p:extLst>
      <p:ext uri="{BB962C8B-B14F-4D97-AF65-F5344CB8AC3E}">
        <p14:creationId xmlns:p14="http://schemas.microsoft.com/office/powerpoint/2010/main" val="3253712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descr="Lead Grid Map.jpg"/>
          <p:cNvPicPr>
            <a:picLocks noChangeAspect="1"/>
          </p:cNvPicPr>
          <p:nvPr/>
        </p:nvPicPr>
        <p:blipFill>
          <a:blip r:embed="rId3"/>
          <a:stretch>
            <a:fillRect/>
          </a:stretch>
        </p:blipFill>
        <p:spPr>
          <a:xfrm>
            <a:off x="155652" y="1600200"/>
            <a:ext cx="2296522" cy="2819400"/>
          </a:xfrm>
          <a:prstGeom prst="rect">
            <a:avLst/>
          </a:prstGeom>
        </p:spPr>
      </p:pic>
      <p:grpSp>
        <p:nvGrpSpPr>
          <p:cNvPr id="2" name="Group 52"/>
          <p:cNvGrpSpPr/>
          <p:nvPr/>
        </p:nvGrpSpPr>
        <p:grpSpPr>
          <a:xfrm>
            <a:off x="2656115" y="1567543"/>
            <a:ext cx="1611085" cy="2547257"/>
            <a:chOff x="2656115" y="1567543"/>
            <a:chExt cx="1611085" cy="2547257"/>
          </a:xfrm>
        </p:grpSpPr>
        <p:grpSp>
          <p:nvGrpSpPr>
            <p:cNvPr id="3" name="Group 51"/>
            <p:cNvGrpSpPr/>
            <p:nvPr/>
          </p:nvGrpSpPr>
          <p:grpSpPr>
            <a:xfrm>
              <a:off x="2703549" y="1688592"/>
              <a:ext cx="1563651" cy="2426208"/>
              <a:chOff x="2703549" y="1688592"/>
              <a:chExt cx="1563651" cy="2426208"/>
            </a:xfrm>
          </p:grpSpPr>
          <p:pic>
            <p:nvPicPr>
              <p:cNvPr id="39" name="Picture 38" descr="Lead Bouncing #1.jpg"/>
              <p:cNvPicPr>
                <a:picLocks noChangeAspect="1"/>
              </p:cNvPicPr>
              <p:nvPr/>
            </p:nvPicPr>
            <p:blipFill>
              <a:blip r:embed="rId4"/>
              <a:stretch>
                <a:fillRect/>
              </a:stretch>
            </p:blipFill>
            <p:spPr>
              <a:xfrm>
                <a:off x="2703549" y="1688592"/>
                <a:ext cx="1563651" cy="2426208"/>
              </a:xfrm>
              <a:prstGeom prst="rect">
                <a:avLst/>
              </a:prstGeom>
            </p:spPr>
          </p:pic>
          <p:sp>
            <p:nvSpPr>
              <p:cNvPr id="45" name="Rectangle 44"/>
              <p:cNvSpPr/>
              <p:nvPr/>
            </p:nvSpPr>
            <p:spPr>
              <a:xfrm flipH="1">
                <a:off x="2841170" y="1904999"/>
                <a:ext cx="261258" cy="8708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2656115" y="1567543"/>
              <a:ext cx="655386" cy="6204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658358" y="1671935"/>
              <a:ext cx="607859" cy="430887"/>
            </a:xfrm>
            <a:prstGeom prst="rect">
              <a:avLst/>
            </a:prstGeom>
            <a:noFill/>
          </p:spPr>
          <p:txBody>
            <a:bodyPr wrap="none" rtlCol="0">
              <a:spAutoFit/>
            </a:bodyPr>
            <a:lstStyle/>
            <a:p>
              <a:r>
                <a:rPr lang="en-US" sz="2200" b="1" dirty="0">
                  <a:latin typeface="Times New Roman" pitchFamily="18" charset="0"/>
                  <a:cs typeface="Times New Roman" pitchFamily="18" charset="0"/>
                </a:rPr>
                <a:t>165</a:t>
              </a:r>
            </a:p>
          </p:txBody>
        </p:sp>
      </p:grpSp>
      <p:sp>
        <p:nvSpPr>
          <p:cNvPr id="57" name="TextBox 56"/>
          <p:cNvSpPr txBox="1"/>
          <p:nvPr/>
        </p:nvSpPr>
        <p:spPr>
          <a:xfrm>
            <a:off x="304801" y="62805"/>
            <a:ext cx="8534399" cy="523220"/>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Fake, Discrete “Hot Spot” &amp; “Cold Spot” Patterns</a:t>
            </a:r>
          </a:p>
        </p:txBody>
      </p:sp>
      <p:grpSp>
        <p:nvGrpSpPr>
          <p:cNvPr id="4" name="Group 141"/>
          <p:cNvGrpSpPr/>
          <p:nvPr/>
        </p:nvGrpSpPr>
        <p:grpSpPr>
          <a:xfrm>
            <a:off x="304800" y="4876800"/>
            <a:ext cx="2071860" cy="1752600"/>
            <a:chOff x="3505200" y="5029200"/>
            <a:chExt cx="2071860" cy="1752600"/>
          </a:xfrm>
        </p:grpSpPr>
        <p:sp>
          <p:nvSpPr>
            <p:cNvPr id="134" name="Rectangle 133"/>
            <p:cNvSpPr/>
            <p:nvPr/>
          </p:nvSpPr>
          <p:spPr>
            <a:xfrm>
              <a:off x="3505200" y="5029200"/>
              <a:ext cx="457200" cy="381000"/>
            </a:xfrm>
            <a:prstGeom prst="rect">
              <a:avLst/>
            </a:prstGeom>
            <a:solidFill>
              <a:srgbClr val="7030A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3518848" y="5486400"/>
              <a:ext cx="457200" cy="381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p:cNvSpPr/>
            <p:nvPr/>
          </p:nvSpPr>
          <p:spPr>
            <a:xfrm>
              <a:off x="3540456" y="5943600"/>
              <a:ext cx="457200" cy="3810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TextBox 136"/>
            <p:cNvSpPr txBox="1"/>
            <p:nvPr/>
          </p:nvSpPr>
          <p:spPr>
            <a:xfrm>
              <a:off x="4114800" y="502920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800 mg/kg</a:t>
              </a:r>
            </a:p>
          </p:txBody>
        </p:sp>
        <p:sp>
          <p:nvSpPr>
            <p:cNvPr id="138" name="Rectangle 137"/>
            <p:cNvSpPr/>
            <p:nvPr/>
          </p:nvSpPr>
          <p:spPr>
            <a:xfrm>
              <a:off x="3540457" y="6400800"/>
              <a:ext cx="457200" cy="3810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extBox 138"/>
            <p:cNvSpPr txBox="1"/>
            <p:nvPr/>
          </p:nvSpPr>
          <p:spPr>
            <a:xfrm>
              <a:off x="4114800" y="541020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400 mg/kg</a:t>
              </a:r>
            </a:p>
          </p:txBody>
        </p:sp>
        <p:sp>
          <p:nvSpPr>
            <p:cNvPr id="140" name="TextBox 139"/>
            <p:cNvSpPr txBox="1"/>
            <p:nvPr/>
          </p:nvSpPr>
          <p:spPr>
            <a:xfrm>
              <a:off x="4114800" y="5924490"/>
              <a:ext cx="1462260" cy="400110"/>
            </a:xfrm>
            <a:prstGeom prst="rect">
              <a:avLst/>
            </a:prstGeom>
            <a:noFill/>
          </p:spPr>
          <p:txBody>
            <a:bodyPr wrap="none" rtlCol="0">
              <a:spAutoFit/>
            </a:bodyPr>
            <a:lstStyle/>
            <a:p>
              <a:r>
                <a:rPr lang="en-US" sz="2000" b="1" u="sng" dirty="0">
                  <a:latin typeface="Times New Roman" pitchFamily="18" charset="0"/>
                  <a:cs typeface="Times New Roman" pitchFamily="18" charset="0"/>
                </a:rPr>
                <a:t>&gt;</a:t>
              </a:r>
              <a:r>
                <a:rPr lang="en-US" sz="2000" b="1" dirty="0">
                  <a:latin typeface="Times New Roman" pitchFamily="18" charset="0"/>
                  <a:cs typeface="Times New Roman" pitchFamily="18" charset="0"/>
                </a:rPr>
                <a:t>200 mg/kg</a:t>
              </a:r>
            </a:p>
          </p:txBody>
        </p:sp>
        <p:sp>
          <p:nvSpPr>
            <p:cNvPr id="141" name="TextBox 140"/>
            <p:cNvSpPr txBox="1"/>
            <p:nvPr/>
          </p:nvSpPr>
          <p:spPr>
            <a:xfrm>
              <a:off x="4114800" y="6381690"/>
              <a:ext cx="1462260" cy="400110"/>
            </a:xfrm>
            <a:prstGeom prst="rect">
              <a:avLst/>
            </a:prstGeom>
            <a:noFill/>
          </p:spPr>
          <p:txBody>
            <a:bodyPr wrap="none" rtlCol="0">
              <a:spAutoFit/>
            </a:bodyPr>
            <a:lstStyle/>
            <a:p>
              <a:r>
                <a:rPr lang="en-US" sz="2000" b="1" dirty="0">
                  <a:latin typeface="Times New Roman" pitchFamily="18" charset="0"/>
                  <a:cs typeface="Times New Roman" pitchFamily="18" charset="0"/>
                </a:rPr>
                <a:t>&lt;200 mg/kg</a:t>
              </a:r>
            </a:p>
          </p:txBody>
        </p:sp>
      </p:grpSp>
      <p:sp>
        <p:nvSpPr>
          <p:cNvPr id="21" name="TextBox 20"/>
          <p:cNvSpPr txBox="1"/>
          <p:nvPr/>
        </p:nvSpPr>
        <p:spPr>
          <a:xfrm>
            <a:off x="2133600" y="609600"/>
            <a:ext cx="6858000" cy="830997"/>
          </a:xfrm>
          <a:prstGeom prst="rect">
            <a:avLst/>
          </a:prstGeom>
          <a:noFill/>
          <a:ln>
            <a:solidFill>
              <a:schemeClr val="tx1"/>
            </a:solidFill>
          </a:ln>
        </p:spPr>
        <p:txBody>
          <a:bodyPr wrap="square" rtlCol="0">
            <a:spAutoFit/>
          </a:bodyPr>
          <a:lstStyle/>
          <a:p>
            <a:pPr algn="ctr"/>
            <a:r>
              <a:rPr lang="en-US" sz="2400" b="1" dirty="0">
                <a:latin typeface="Times New Roman" pitchFamily="18" charset="0"/>
                <a:cs typeface="Times New Roman" pitchFamily="18" charset="0"/>
              </a:rPr>
              <a:t>Study Site B (lead): Random lead concentration assigned within estimated range for grid point</a:t>
            </a:r>
          </a:p>
        </p:txBody>
      </p:sp>
      <p:sp>
        <p:nvSpPr>
          <p:cNvPr id="24" name="TextBox 23"/>
          <p:cNvSpPr txBox="1"/>
          <p:nvPr/>
        </p:nvSpPr>
        <p:spPr>
          <a:xfrm>
            <a:off x="152400" y="572869"/>
            <a:ext cx="1793569" cy="707886"/>
          </a:xfrm>
          <a:prstGeom prst="rect">
            <a:avLst/>
          </a:prstGeom>
          <a:noFill/>
        </p:spPr>
        <p:txBody>
          <a:bodyPr wrap="none" rtlCol="0">
            <a:spAutoFit/>
          </a:bodyPr>
          <a:lstStyle/>
          <a:p>
            <a:pPr algn="ctr"/>
            <a:r>
              <a:rPr lang="en-US" sz="2000" b="1" dirty="0"/>
              <a:t>Grid Pt #21</a:t>
            </a:r>
          </a:p>
          <a:p>
            <a:pPr algn="ctr"/>
            <a:r>
              <a:rPr lang="en-US" sz="2000" b="1" dirty="0"/>
              <a:t>103-419 mg/kg</a:t>
            </a:r>
          </a:p>
        </p:txBody>
      </p:sp>
      <p:cxnSp>
        <p:nvCxnSpPr>
          <p:cNvPr id="26" name="Straight Arrow Connector 25"/>
          <p:cNvCxnSpPr>
            <a:stCxn id="24" idx="2"/>
          </p:cNvCxnSpPr>
          <p:nvPr/>
        </p:nvCxnSpPr>
        <p:spPr>
          <a:xfrm rot="16200000" flipH="1">
            <a:off x="1605843" y="724097"/>
            <a:ext cx="515388" cy="1628704"/>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533399" y="2133600"/>
            <a:ext cx="381001" cy="381000"/>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Arrow Connector 34"/>
          <p:cNvCxnSpPr>
            <a:stCxn id="24" idx="2"/>
          </p:cNvCxnSpPr>
          <p:nvPr/>
        </p:nvCxnSpPr>
        <p:spPr>
          <a:xfrm rot="5400000">
            <a:off x="517270" y="1525486"/>
            <a:ext cx="776647" cy="287185"/>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37" descr="Lead Bouncing #2.jpg"/>
          <p:cNvPicPr>
            <a:picLocks noChangeAspect="1"/>
          </p:cNvPicPr>
          <p:nvPr/>
        </p:nvPicPr>
        <p:blipFill>
          <a:blip r:embed="rId5"/>
          <a:stretch>
            <a:fillRect/>
          </a:stretch>
        </p:blipFill>
        <p:spPr>
          <a:xfrm>
            <a:off x="2688770" y="4191000"/>
            <a:ext cx="6275615" cy="2430668"/>
          </a:xfrm>
          <a:prstGeom prst="rect">
            <a:avLst/>
          </a:prstGeom>
        </p:spPr>
      </p:pic>
      <p:pic>
        <p:nvPicPr>
          <p:cNvPr id="44" name="Picture 43" descr="Lead Bouncing 3.jpg"/>
          <p:cNvPicPr>
            <a:picLocks noChangeAspect="1"/>
          </p:cNvPicPr>
          <p:nvPr/>
        </p:nvPicPr>
        <p:blipFill>
          <a:blip r:embed="rId6"/>
          <a:stretch>
            <a:fillRect/>
          </a:stretch>
        </p:blipFill>
        <p:spPr>
          <a:xfrm>
            <a:off x="5791200" y="1676400"/>
            <a:ext cx="3151632" cy="2473216"/>
          </a:xfrm>
          <a:prstGeom prst="rect">
            <a:avLst/>
          </a:prstGeom>
        </p:spPr>
      </p:pic>
      <p:grpSp>
        <p:nvGrpSpPr>
          <p:cNvPr id="5" name="Group 54"/>
          <p:cNvGrpSpPr/>
          <p:nvPr/>
        </p:nvGrpSpPr>
        <p:grpSpPr>
          <a:xfrm>
            <a:off x="4221414" y="1556657"/>
            <a:ext cx="1605188" cy="2558143"/>
            <a:chOff x="4221414" y="1556657"/>
            <a:chExt cx="1605188" cy="2558143"/>
          </a:xfrm>
        </p:grpSpPr>
        <p:grpSp>
          <p:nvGrpSpPr>
            <p:cNvPr id="6" name="Group 53"/>
            <p:cNvGrpSpPr/>
            <p:nvPr/>
          </p:nvGrpSpPr>
          <p:grpSpPr>
            <a:xfrm>
              <a:off x="4267200" y="1688592"/>
              <a:ext cx="1559402" cy="2426208"/>
              <a:chOff x="4267200" y="1688592"/>
              <a:chExt cx="1559402" cy="2426208"/>
            </a:xfrm>
          </p:grpSpPr>
          <p:pic>
            <p:nvPicPr>
              <p:cNvPr id="43" name="Picture 42" descr="Lead Bouncing 2.jpg"/>
              <p:cNvPicPr>
                <a:picLocks noChangeAspect="1"/>
              </p:cNvPicPr>
              <p:nvPr/>
            </p:nvPicPr>
            <p:blipFill>
              <a:blip r:embed="rId7"/>
              <a:stretch>
                <a:fillRect/>
              </a:stretch>
            </p:blipFill>
            <p:spPr>
              <a:xfrm>
                <a:off x="4267200" y="1688592"/>
                <a:ext cx="1559402" cy="2426208"/>
              </a:xfrm>
              <a:prstGeom prst="rect">
                <a:avLst/>
              </a:prstGeom>
            </p:spPr>
          </p:pic>
          <p:sp>
            <p:nvSpPr>
              <p:cNvPr id="46" name="Rectangle 45"/>
              <p:cNvSpPr/>
              <p:nvPr/>
            </p:nvSpPr>
            <p:spPr>
              <a:xfrm flipH="1">
                <a:off x="4386942" y="1905000"/>
                <a:ext cx="261258" cy="870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Oval 47"/>
            <p:cNvSpPr/>
            <p:nvPr/>
          </p:nvSpPr>
          <p:spPr>
            <a:xfrm>
              <a:off x="4221414" y="1556657"/>
              <a:ext cx="655386" cy="62048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4223657" y="1661049"/>
              <a:ext cx="607859" cy="430887"/>
            </a:xfrm>
            <a:prstGeom prst="rect">
              <a:avLst/>
            </a:prstGeom>
            <a:noFill/>
          </p:spPr>
          <p:txBody>
            <a:bodyPr wrap="none" rtlCol="0">
              <a:spAutoFit/>
            </a:bodyPr>
            <a:lstStyle/>
            <a:p>
              <a:r>
                <a:rPr lang="en-US" sz="2200" b="1" dirty="0">
                  <a:latin typeface="Times New Roman" pitchFamily="18" charset="0"/>
                  <a:cs typeface="Times New Roman" pitchFamily="18" charset="0"/>
                </a:rPr>
                <a:t>401</a:t>
              </a:r>
            </a:p>
          </p:txBody>
        </p:sp>
      </p:grpSp>
    </p:spTree>
    <p:extLst>
      <p:ext uri="{BB962C8B-B14F-4D97-AF65-F5344CB8AC3E}">
        <p14:creationId xmlns:p14="http://schemas.microsoft.com/office/powerpoint/2010/main" val="170880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noChangeArrowheads="1"/>
          </p:cNvSpPr>
          <p:nvPr/>
        </p:nvSpPr>
        <p:spPr bwMode="auto">
          <a:xfrm>
            <a:off x="228600" y="206828"/>
            <a:ext cx="8686800" cy="990600"/>
          </a:xfrm>
          <a:prstGeom prst="rect">
            <a:avLst/>
          </a:prstGeom>
          <a:noFill/>
          <a:ln w="9525">
            <a:noFill/>
            <a:miter lim="800000"/>
            <a:headEnd/>
            <a:tailEnd/>
          </a:ln>
        </p:spPr>
        <p:txBody>
          <a:bodyPr anchor="ctr"/>
          <a:lstStyle/>
          <a:p>
            <a:pPr algn="ctr"/>
            <a:r>
              <a:rPr lang="en-US" sz="3200" b="1" dirty="0">
                <a:solidFill>
                  <a:srgbClr val="000000"/>
                </a:solidFill>
                <a:latin typeface="Times New Roman" panose="02020603050405020304" pitchFamily="18" charset="0"/>
                <a:cs typeface="Times New Roman" panose="02020603050405020304" pitchFamily="18" charset="0"/>
              </a:rPr>
              <a:t>Which Lead Pattern is “Real”? (Hint: None…)</a:t>
            </a:r>
          </a:p>
          <a:p>
            <a:pPr algn="ctr"/>
            <a:r>
              <a:rPr lang="en-US" sz="2800" b="1" dirty="0">
                <a:solidFill>
                  <a:srgbClr val="000000"/>
                </a:solidFill>
                <a:latin typeface="Times New Roman" panose="02020603050405020304" pitchFamily="18" charset="0"/>
                <a:cs typeface="Times New Roman" panose="02020603050405020304" pitchFamily="18" charset="0"/>
              </a:rPr>
              <a:t>(results of area-wide DU-MIS investigation)</a:t>
            </a:r>
          </a:p>
        </p:txBody>
      </p:sp>
      <p:sp>
        <p:nvSpPr>
          <p:cNvPr id="44037" name="Rectangle 11"/>
          <p:cNvSpPr>
            <a:spLocks noChangeArrowheads="1"/>
          </p:cNvSpPr>
          <p:nvPr/>
        </p:nvSpPr>
        <p:spPr bwMode="auto">
          <a:xfrm>
            <a:off x="0" y="-4333875"/>
            <a:ext cx="9144000" cy="0"/>
          </a:xfrm>
          <a:prstGeom prst="rect">
            <a:avLst/>
          </a:prstGeom>
          <a:noFill/>
          <a:ln w="9525">
            <a:noFill/>
            <a:miter lim="800000"/>
            <a:headEnd/>
            <a:tailEnd/>
          </a:ln>
        </p:spPr>
        <p:txBody>
          <a:bodyPr wrap="none" anchor="ctr">
            <a:spAutoFit/>
          </a:bodyPr>
          <a:lstStyle/>
          <a:p>
            <a:endParaRPr lang="en-US">
              <a:solidFill>
                <a:srgbClr val="000000"/>
              </a:solidFill>
            </a:endParaRPr>
          </a:p>
        </p:txBody>
      </p:sp>
      <p:sp>
        <p:nvSpPr>
          <p:cNvPr id="2" name="Slide Number Placeholder 1"/>
          <p:cNvSpPr>
            <a:spLocks noGrp="1"/>
          </p:cNvSpPr>
          <p:nvPr>
            <p:ph type="sldNum" sz="quarter" idx="12"/>
          </p:nvPr>
        </p:nvSpPr>
        <p:spPr/>
        <p:txBody>
          <a:bodyPr/>
          <a:lstStyle/>
          <a:p>
            <a:pPr>
              <a:defRPr/>
            </a:pPr>
            <a:fld id="{34067C16-578E-4067-AF7E-354C92792AC6}" type="slidenum">
              <a:rPr lang="en-US" smtClean="0"/>
              <a:pPr>
                <a:defRPr/>
              </a:pPr>
              <a:t>31</a:t>
            </a:fld>
            <a:endParaRPr lang="en-US" dirty="0"/>
          </a:p>
        </p:txBody>
      </p:sp>
      <p:sp>
        <p:nvSpPr>
          <p:cNvPr id="15" name="Text Box 1192"/>
          <p:cNvSpPr txBox="1">
            <a:spLocks noChangeArrowheads="1"/>
          </p:cNvSpPr>
          <p:nvPr/>
        </p:nvSpPr>
        <p:spPr bwMode="auto">
          <a:xfrm>
            <a:off x="228600" y="4842812"/>
            <a:ext cx="8686800" cy="1938988"/>
          </a:xfrm>
          <a:prstGeom prst="rect">
            <a:avLst/>
          </a:prstGeom>
          <a:noFill/>
          <a:ln w="9525">
            <a:noFill/>
            <a:miter lim="800000"/>
            <a:headEnd/>
            <a:tailEnd/>
          </a:ln>
        </p:spPr>
        <p:txBody>
          <a:bodyPr wrap="square" lIns="91435" tIns="45718" rIns="91435" bIns="45718">
            <a:spAutoFit/>
          </a:bodyPr>
          <a:lstStyle/>
          <a:p>
            <a:pPr marL="169854" indent="-169854">
              <a:buFont typeface="Arial" pitchFamily="34" charset="0"/>
              <a:buChar char="•"/>
            </a:pPr>
            <a:r>
              <a:rPr lang="en-US" sz="2400" b="1" i="1" dirty="0">
                <a:latin typeface="Times New Roman" pitchFamily="18" charset="0"/>
                <a:cs typeface="Times New Roman" pitchFamily="18" charset="0"/>
              </a:rPr>
              <a:t>Entire, 10-acre property </a:t>
            </a:r>
            <a:r>
              <a:rPr lang="en-US" sz="2400" b="1" dirty="0">
                <a:latin typeface="Times New Roman" pitchFamily="18" charset="0"/>
                <a:cs typeface="Times New Roman" pitchFamily="18" charset="0"/>
              </a:rPr>
              <a:t>is contaminated with lead;</a:t>
            </a:r>
          </a:p>
          <a:p>
            <a:pPr marL="169854" indent="-169854">
              <a:buFont typeface="Arial" pitchFamily="34" charset="0"/>
              <a:buChar char="•"/>
            </a:pPr>
            <a:r>
              <a:rPr lang="en-US" sz="2400" b="1" i="1" dirty="0">
                <a:latin typeface="Times New Roman" pitchFamily="18" charset="0"/>
                <a:cs typeface="Times New Roman" pitchFamily="18" charset="0"/>
              </a:rPr>
              <a:t>False negatives </a:t>
            </a:r>
            <a:r>
              <a:rPr lang="en-US" sz="2400" b="1" dirty="0">
                <a:latin typeface="Times New Roman" pitchFamily="18" charset="0"/>
                <a:cs typeface="Times New Roman" pitchFamily="18" charset="0"/>
              </a:rPr>
              <a:t>would be quickly reached (50/50 chance);</a:t>
            </a:r>
          </a:p>
          <a:p>
            <a:pPr marL="169854" indent="-169854">
              <a:buFont typeface="Arial" pitchFamily="34" charset="0"/>
              <a:buChar char="•"/>
            </a:pPr>
            <a:r>
              <a:rPr lang="en-US" sz="2400" b="1" dirty="0">
                <a:latin typeface="Times New Roman" pitchFamily="18" charset="0"/>
                <a:cs typeface="Times New Roman" pitchFamily="18" charset="0"/>
              </a:rPr>
              <a:t>Unavoidable, </a:t>
            </a:r>
            <a:r>
              <a:rPr lang="en-US" sz="2400" b="1" i="1" dirty="0">
                <a:latin typeface="Times New Roman" pitchFamily="18" charset="0"/>
                <a:cs typeface="Times New Roman" pitchFamily="18" charset="0"/>
              </a:rPr>
              <a:t>premature termination of initial site investigation</a:t>
            </a:r>
            <a:r>
              <a:rPr lang="en-US" sz="2400" b="1" dirty="0">
                <a:latin typeface="Times New Roman" pitchFamily="18" charset="0"/>
                <a:cs typeface="Times New Roman" pitchFamily="18" charset="0"/>
              </a:rPr>
              <a:t>;</a:t>
            </a:r>
          </a:p>
          <a:p>
            <a:pPr marL="169854" indent="-169854">
              <a:buFont typeface="Arial" pitchFamily="34" charset="0"/>
              <a:buChar char="•"/>
            </a:pPr>
            <a:r>
              <a:rPr lang="en-US" sz="2400" b="1" dirty="0">
                <a:latin typeface="Times New Roman" pitchFamily="18" charset="0"/>
                <a:cs typeface="Times New Roman" pitchFamily="18" charset="0"/>
              </a:rPr>
              <a:t>Failed confirmation samples and/or </a:t>
            </a:r>
            <a:r>
              <a:rPr lang="en-US" sz="2400" b="1" i="1" dirty="0">
                <a:latin typeface="Times New Roman" pitchFamily="18" charset="0"/>
                <a:cs typeface="Times New Roman" pitchFamily="18" charset="0"/>
              </a:rPr>
              <a:t>premature termination of cleanup efforts</a:t>
            </a:r>
            <a:r>
              <a:rPr lang="en-US" sz="2400" b="1" dirty="0">
                <a:latin typeface="Times New Roman" pitchFamily="18" charset="0"/>
                <a:cs typeface="Times New Roman" pitchFamily="18" charset="0"/>
              </a:rPr>
              <a:t>.</a:t>
            </a:r>
          </a:p>
        </p:txBody>
      </p:sp>
      <p:grpSp>
        <p:nvGrpSpPr>
          <p:cNvPr id="4" name="Group 3"/>
          <p:cNvGrpSpPr/>
          <p:nvPr/>
        </p:nvGrpSpPr>
        <p:grpSpPr>
          <a:xfrm>
            <a:off x="1871278" y="1447800"/>
            <a:ext cx="5977322" cy="3276600"/>
            <a:chOff x="1600200" y="1447800"/>
            <a:chExt cx="5977322" cy="3276600"/>
          </a:xfrm>
        </p:grpSpPr>
        <p:grpSp>
          <p:nvGrpSpPr>
            <p:cNvPr id="3" name="Group 13"/>
            <p:cNvGrpSpPr/>
            <p:nvPr/>
          </p:nvGrpSpPr>
          <p:grpSpPr>
            <a:xfrm>
              <a:off x="1600200" y="1447800"/>
              <a:ext cx="5977322" cy="3276600"/>
              <a:chOff x="888685" y="1572986"/>
              <a:chExt cx="7036115" cy="4267200"/>
            </a:xfrm>
          </p:grpSpPr>
          <p:pic>
            <p:nvPicPr>
              <p:cNvPr id="44034" name="Picture 14" descr="Incinerator DU map.jpg"/>
              <p:cNvPicPr>
                <a:picLocks noChangeAspect="1"/>
              </p:cNvPicPr>
              <p:nvPr/>
            </p:nvPicPr>
            <p:blipFill>
              <a:blip r:embed="rId2" cstate="print"/>
              <a:srcRect/>
              <a:stretch>
                <a:fillRect/>
              </a:stretch>
            </p:blipFill>
            <p:spPr bwMode="auto">
              <a:xfrm>
                <a:off x="888685" y="1572986"/>
                <a:ext cx="7036115" cy="4267200"/>
              </a:xfrm>
              <a:prstGeom prst="rect">
                <a:avLst/>
              </a:prstGeom>
              <a:noFill/>
              <a:ln w="9525">
                <a:solidFill>
                  <a:schemeClr val="tx1"/>
                </a:solidFill>
                <a:miter lim="800000"/>
                <a:headEnd/>
                <a:tailEnd/>
              </a:ln>
            </p:spPr>
          </p:pic>
          <p:sp>
            <p:nvSpPr>
              <p:cNvPr id="6" name="Freeform 5"/>
              <p:cNvSpPr/>
              <p:nvPr/>
            </p:nvSpPr>
            <p:spPr>
              <a:xfrm>
                <a:off x="1143000" y="1698171"/>
                <a:ext cx="6449786" cy="4049486"/>
              </a:xfrm>
              <a:custGeom>
                <a:avLst/>
                <a:gdLst>
                  <a:gd name="connsiteX0" fmla="*/ 5878286 w 6449786"/>
                  <a:gd name="connsiteY0" fmla="*/ 0 h 4049486"/>
                  <a:gd name="connsiteX1" fmla="*/ 0 w 6449786"/>
                  <a:gd name="connsiteY1" fmla="*/ 1306286 h 4049486"/>
                  <a:gd name="connsiteX2" fmla="*/ 277586 w 6449786"/>
                  <a:gd name="connsiteY2" fmla="*/ 3412672 h 4049486"/>
                  <a:gd name="connsiteX3" fmla="*/ 359229 w 6449786"/>
                  <a:gd name="connsiteY3" fmla="*/ 3559629 h 4049486"/>
                  <a:gd name="connsiteX4" fmla="*/ 767443 w 6449786"/>
                  <a:gd name="connsiteY4" fmla="*/ 3837215 h 4049486"/>
                  <a:gd name="connsiteX5" fmla="*/ 1567543 w 6449786"/>
                  <a:gd name="connsiteY5" fmla="*/ 4049486 h 4049486"/>
                  <a:gd name="connsiteX6" fmla="*/ 2400300 w 6449786"/>
                  <a:gd name="connsiteY6" fmla="*/ 4049486 h 4049486"/>
                  <a:gd name="connsiteX7" fmla="*/ 4147457 w 6449786"/>
                  <a:gd name="connsiteY7" fmla="*/ 3624943 h 4049486"/>
                  <a:gd name="connsiteX8" fmla="*/ 4180114 w 6449786"/>
                  <a:gd name="connsiteY8" fmla="*/ 3886200 h 4049486"/>
                  <a:gd name="connsiteX9" fmla="*/ 4963886 w 6449786"/>
                  <a:gd name="connsiteY9" fmla="*/ 3739243 h 4049486"/>
                  <a:gd name="connsiteX10" fmla="*/ 4898571 w 6449786"/>
                  <a:gd name="connsiteY10" fmla="*/ 3412672 h 4049486"/>
                  <a:gd name="connsiteX11" fmla="*/ 6449786 w 6449786"/>
                  <a:gd name="connsiteY11" fmla="*/ 3069772 h 4049486"/>
                  <a:gd name="connsiteX12" fmla="*/ 5878286 w 6449786"/>
                  <a:gd name="connsiteY12" fmla="*/ 0 h 404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49786" h="4049486">
                    <a:moveTo>
                      <a:pt x="5878286" y="0"/>
                    </a:moveTo>
                    <a:lnTo>
                      <a:pt x="0" y="1306286"/>
                    </a:lnTo>
                    <a:lnTo>
                      <a:pt x="277586" y="3412672"/>
                    </a:lnTo>
                    <a:lnTo>
                      <a:pt x="359229" y="3559629"/>
                    </a:lnTo>
                    <a:lnTo>
                      <a:pt x="767443" y="3837215"/>
                    </a:lnTo>
                    <a:lnTo>
                      <a:pt x="1567543" y="4049486"/>
                    </a:lnTo>
                    <a:lnTo>
                      <a:pt x="2400300" y="4049486"/>
                    </a:lnTo>
                    <a:lnTo>
                      <a:pt x="4147457" y="3624943"/>
                    </a:lnTo>
                    <a:lnTo>
                      <a:pt x="4180114" y="3886200"/>
                    </a:lnTo>
                    <a:lnTo>
                      <a:pt x="4963886" y="3739243"/>
                    </a:lnTo>
                    <a:lnTo>
                      <a:pt x="4898571" y="3412672"/>
                    </a:lnTo>
                    <a:lnTo>
                      <a:pt x="6449786" y="3069772"/>
                    </a:lnTo>
                    <a:lnTo>
                      <a:pt x="5878286" y="0"/>
                    </a:lnTo>
                    <a:close/>
                  </a:path>
                </a:pathLst>
              </a:custGeom>
              <a:solidFill>
                <a:srgbClr val="CC3300">
                  <a:alpha val="25000"/>
                </a:srgbClr>
              </a:solidFill>
              <a:ln w="635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019798" y="2895599"/>
                <a:ext cx="1537177" cy="1113125"/>
              </a:xfrm>
              <a:prstGeom prst="rect">
                <a:avLst/>
              </a:prstGeom>
              <a:solidFill>
                <a:schemeClr val="bg1"/>
              </a:solidFill>
              <a:ln>
                <a:solidFill>
                  <a:schemeClr val="tx1"/>
                </a:solidFill>
              </a:ln>
            </p:spPr>
            <p:txBody>
              <a:bodyPr wrap="square" rtlCol="0">
                <a:spAutoFit/>
              </a:bodyPr>
              <a:lstStyle/>
              <a:p>
                <a:pPr algn="ctr"/>
                <a:r>
                  <a:rPr lang="en-US" sz="2800" b="1" dirty="0">
                    <a:latin typeface="Times New Roman" pitchFamily="18" charset="0"/>
                    <a:cs typeface="Times New Roman" pitchFamily="18" charset="0"/>
                  </a:rPr>
                  <a:t>Study Area C</a:t>
                </a:r>
              </a:p>
            </p:txBody>
          </p:sp>
          <p:sp>
            <p:nvSpPr>
              <p:cNvPr id="17" name="Oval 16"/>
              <p:cNvSpPr/>
              <p:nvPr/>
            </p:nvSpPr>
            <p:spPr>
              <a:xfrm>
                <a:off x="4441370" y="4791324"/>
                <a:ext cx="304315" cy="552674"/>
              </a:xfrm>
              <a:prstGeom prst="ellipse">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a:cxnSpLocks/>
                <a:stCxn id="16" idx="1"/>
              </p:cNvCxnSpPr>
              <p:nvPr/>
            </p:nvCxnSpPr>
            <p:spPr>
              <a:xfrm rot="10800000" flipV="1">
                <a:off x="4800601" y="3452162"/>
                <a:ext cx="1219197" cy="13484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676400" y="1534180"/>
              <a:ext cx="1676400" cy="523220"/>
            </a:xfrm>
            <a:prstGeom prst="rect">
              <a:avLst/>
            </a:prstGeom>
            <a:solidFill>
              <a:schemeClr val="bg1"/>
            </a:solidFill>
            <a:ln>
              <a:solidFill>
                <a:schemeClr val="tx1"/>
              </a:solidFill>
            </a:ln>
          </p:spPr>
          <p:txBody>
            <a:bodyPr wrap="square" rtlCol="0">
              <a:spAutoFit/>
            </a:bodyPr>
            <a:lstStyle/>
            <a:p>
              <a:pPr algn="ctr"/>
              <a:r>
                <a:rPr lang="en-US" sz="2800" b="1" dirty="0">
                  <a:latin typeface="Times New Roman" pitchFamily="18" charset="0"/>
                  <a:cs typeface="Times New Roman" pitchFamily="18" charset="0"/>
                </a:rPr>
                <a:t>10 acres</a:t>
              </a:r>
            </a:p>
          </p:txBody>
        </p:sp>
      </p:grpSp>
      <p:pic>
        <p:nvPicPr>
          <p:cNvPr id="14" name="Picture 13" descr="Lead Grid Map.jpg"/>
          <p:cNvPicPr>
            <a:picLocks noChangeAspect="1"/>
          </p:cNvPicPr>
          <p:nvPr/>
        </p:nvPicPr>
        <p:blipFill>
          <a:blip r:embed="rId3"/>
          <a:stretch>
            <a:fillRect/>
          </a:stretch>
        </p:blipFill>
        <p:spPr>
          <a:xfrm>
            <a:off x="272692" y="1417320"/>
            <a:ext cx="1427568" cy="1752600"/>
          </a:xfrm>
          <a:prstGeom prst="rect">
            <a:avLst/>
          </a:prstGeom>
        </p:spPr>
      </p:pic>
    </p:spTree>
    <p:extLst>
      <p:ext uri="{BB962C8B-B14F-4D97-AF65-F5344CB8AC3E}">
        <p14:creationId xmlns:p14="http://schemas.microsoft.com/office/powerpoint/2010/main" val="33453562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1026"/>
          <p:cNvSpPr>
            <a:spLocks noGrp="1" noChangeArrowheads="1"/>
          </p:cNvSpPr>
          <p:nvPr>
            <p:ph type="title"/>
          </p:nvPr>
        </p:nvSpPr>
        <p:spPr>
          <a:xfrm>
            <a:off x="457200" y="152401"/>
            <a:ext cx="8229600" cy="609600"/>
          </a:xfrm>
        </p:spPr>
        <p:txBody>
          <a:bodyPr>
            <a:normAutofit/>
          </a:bodyPr>
          <a:lstStyle/>
          <a:p>
            <a:pPr eaLnBrk="1" hangingPunct="1"/>
            <a:r>
              <a:rPr lang="en-US" sz="3200" b="1" dirty="0">
                <a:latin typeface="Times New Roman" pitchFamily="18" charset="0"/>
              </a:rPr>
              <a:t>Large-Scale Patterns Can Be Real</a:t>
            </a:r>
          </a:p>
        </p:txBody>
      </p:sp>
      <p:sp>
        <p:nvSpPr>
          <p:cNvPr id="49159" name="Text Box 1192"/>
          <p:cNvSpPr txBox="1">
            <a:spLocks noChangeArrowheads="1"/>
          </p:cNvSpPr>
          <p:nvPr/>
        </p:nvSpPr>
        <p:spPr bwMode="auto">
          <a:xfrm>
            <a:off x="228600" y="807188"/>
            <a:ext cx="8839200" cy="1323435"/>
          </a:xfrm>
          <a:prstGeom prst="rect">
            <a:avLst/>
          </a:prstGeom>
          <a:noFill/>
          <a:ln w="9525">
            <a:noFill/>
            <a:miter lim="800000"/>
            <a:headEnd/>
            <a:tailEnd/>
          </a:ln>
        </p:spPr>
        <p:txBody>
          <a:bodyPr wrap="square" lIns="91435" tIns="45718" rIns="91435" bIns="45718">
            <a:spAutoFit/>
          </a:bodyPr>
          <a:lstStyle/>
          <a:p>
            <a:pPr marL="169854" indent="-169854">
              <a:buFont typeface="Arial" pitchFamily="34" charset="0"/>
              <a:buChar char="•"/>
            </a:pPr>
            <a:r>
              <a:rPr lang="en-US" sz="2000" b="1" dirty="0">
                <a:latin typeface="Times New Roman" pitchFamily="18" charset="0"/>
                <a:cs typeface="Times New Roman" pitchFamily="18" charset="0"/>
              </a:rPr>
              <a:t>Field XRF and tight grid of discrete samples used to identify spill area;</a:t>
            </a:r>
          </a:p>
          <a:p>
            <a:pPr marL="169854" indent="-169854">
              <a:buFont typeface="Arial" pitchFamily="34" charset="0"/>
              <a:buChar char="•"/>
            </a:pPr>
            <a:r>
              <a:rPr lang="en-US" sz="2000" b="1" i="1" dirty="0">
                <a:latin typeface="Times New Roman" pitchFamily="18" charset="0"/>
                <a:cs typeface="Times New Roman" pitchFamily="18" charset="0"/>
              </a:rPr>
              <a:t>Large-scale patterns </a:t>
            </a:r>
            <a:r>
              <a:rPr lang="en-US" sz="2000" b="1" dirty="0">
                <a:latin typeface="Times New Roman" pitchFamily="18" charset="0"/>
                <a:cs typeface="Times New Roman" pitchFamily="18" charset="0"/>
              </a:rPr>
              <a:t>likely real;</a:t>
            </a:r>
          </a:p>
          <a:p>
            <a:pPr marL="169854" indent="-169854">
              <a:buFont typeface="Arial" pitchFamily="34" charset="0"/>
              <a:buChar char="•"/>
            </a:pPr>
            <a:r>
              <a:rPr lang="en-US" sz="2000" b="1" dirty="0">
                <a:latin typeface="Times New Roman" pitchFamily="18" charset="0"/>
                <a:cs typeface="Times New Roman" pitchFamily="18" charset="0"/>
              </a:rPr>
              <a:t>Zone B marked by small, likely </a:t>
            </a:r>
            <a:r>
              <a:rPr lang="en-US" sz="2000" b="1" i="1" dirty="0">
                <a:latin typeface="Times New Roman" pitchFamily="18" charset="0"/>
                <a:cs typeface="Times New Roman" pitchFamily="18" charset="0"/>
              </a:rPr>
              <a:t>artificial</a:t>
            </a:r>
            <a:r>
              <a:rPr lang="en-US" sz="2000" b="1" dirty="0">
                <a:latin typeface="Times New Roman" pitchFamily="18" charset="0"/>
                <a:cs typeface="Times New Roman" pitchFamily="18" charset="0"/>
              </a:rPr>
              <a:t> “hot spots” and “cold spots”;</a:t>
            </a:r>
          </a:p>
          <a:p>
            <a:pPr marL="169854" indent="-169854">
              <a:buFont typeface="Arial" pitchFamily="34" charset="0"/>
              <a:buChar char="•"/>
            </a:pPr>
            <a:r>
              <a:rPr lang="en-US" sz="2000" b="1" dirty="0">
                <a:latin typeface="Times New Roman" pitchFamily="18" charset="0"/>
                <a:cs typeface="Times New Roman" pitchFamily="18" charset="0"/>
              </a:rPr>
              <a:t>Removal of isolated “hot spots” in Zone B </a:t>
            </a:r>
            <a:r>
              <a:rPr lang="en-US" sz="2000" b="1" i="1" dirty="0">
                <a:latin typeface="Times New Roman" pitchFamily="18" charset="0"/>
                <a:cs typeface="Times New Roman" pitchFamily="18" charset="0"/>
              </a:rPr>
              <a:t>will not significantly reduce risk</a:t>
            </a:r>
            <a:r>
              <a:rPr lang="en-US" sz="2000" b="1" dirty="0">
                <a:latin typeface="Times New Roman" pitchFamily="18" charset="0"/>
                <a:cs typeface="Times New Roman" pitchFamily="18" charset="0"/>
              </a:rPr>
              <a:t>.</a:t>
            </a:r>
          </a:p>
        </p:txBody>
      </p:sp>
      <p:sp>
        <p:nvSpPr>
          <p:cNvPr id="49158" name="Text Box 1190"/>
          <p:cNvSpPr txBox="1">
            <a:spLocks noChangeArrowheads="1"/>
          </p:cNvSpPr>
          <p:nvPr/>
        </p:nvSpPr>
        <p:spPr bwMode="auto">
          <a:xfrm>
            <a:off x="4701481" y="6427695"/>
            <a:ext cx="2103461" cy="307777"/>
          </a:xfrm>
          <a:prstGeom prst="rect">
            <a:avLst/>
          </a:prstGeom>
          <a:noFill/>
          <a:ln w="9525">
            <a:noFill/>
            <a:miter lim="800000"/>
            <a:headEnd/>
            <a:tailEnd/>
          </a:ln>
        </p:spPr>
        <p:txBody>
          <a:bodyPr wrap="none">
            <a:spAutoFit/>
          </a:bodyPr>
          <a:lstStyle/>
          <a:p>
            <a:r>
              <a:rPr lang="en-US" sz="1400" b="1" dirty="0"/>
              <a:t>Field discrete samples</a:t>
            </a:r>
          </a:p>
        </p:txBody>
      </p:sp>
      <p:pic>
        <p:nvPicPr>
          <p:cNvPr id="49154" name="Picture 166" descr="Arsenic XRF.jpg"/>
          <p:cNvPicPr>
            <a:picLocks noChangeAspect="1"/>
          </p:cNvPicPr>
          <p:nvPr/>
        </p:nvPicPr>
        <p:blipFill>
          <a:blip r:embed="rId3" cstate="print"/>
          <a:srcRect/>
          <a:stretch>
            <a:fillRect/>
          </a:stretch>
        </p:blipFill>
        <p:spPr bwMode="auto">
          <a:xfrm>
            <a:off x="2286000" y="3352801"/>
            <a:ext cx="4949870" cy="3104886"/>
          </a:xfrm>
          <a:prstGeom prst="rect">
            <a:avLst/>
          </a:prstGeom>
          <a:noFill/>
          <a:ln w="9525">
            <a:solidFill>
              <a:schemeClr val="tx1"/>
            </a:solidFill>
            <a:miter lim="800000"/>
            <a:headEnd/>
            <a:tailEnd/>
          </a:ln>
        </p:spPr>
      </p:pic>
      <p:grpSp>
        <p:nvGrpSpPr>
          <p:cNvPr id="2" name="Group 165"/>
          <p:cNvGrpSpPr>
            <a:grpSpLocks/>
          </p:cNvGrpSpPr>
          <p:nvPr/>
        </p:nvGrpSpPr>
        <p:grpSpPr bwMode="auto">
          <a:xfrm>
            <a:off x="2640882" y="2441085"/>
            <a:ext cx="3985489" cy="3712679"/>
            <a:chOff x="1709739" y="1155772"/>
            <a:chExt cx="4795839" cy="4848151"/>
          </a:xfrm>
        </p:grpSpPr>
        <p:grpSp>
          <p:nvGrpSpPr>
            <p:cNvPr id="3" name="Group 1029"/>
            <p:cNvGrpSpPr>
              <a:grpSpLocks/>
            </p:cNvGrpSpPr>
            <p:nvPr/>
          </p:nvGrpSpPr>
          <p:grpSpPr bwMode="auto">
            <a:xfrm>
              <a:off x="1979614" y="5876923"/>
              <a:ext cx="3917952" cy="127000"/>
              <a:chOff x="1248" y="3552"/>
              <a:chExt cx="2784" cy="96"/>
            </a:xfrm>
          </p:grpSpPr>
          <p:sp>
            <p:nvSpPr>
              <p:cNvPr id="49306" name="Oval 1030"/>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7" name="Oval 1031"/>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308" name="Oval 1032"/>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9" name="Oval 1033"/>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0" name="Oval 1034"/>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1" name="Oval 1035"/>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2" name="Oval 1036"/>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3" name="Oval 1037"/>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4" name="Oval 1038"/>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5" name="Oval 1039"/>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6" name="Oval 1040"/>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7" name="Oval 1041"/>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18" name="Oval 1042"/>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4" name="Group 1043"/>
            <p:cNvGrpSpPr>
              <a:grpSpLocks/>
            </p:cNvGrpSpPr>
            <p:nvPr/>
          </p:nvGrpSpPr>
          <p:grpSpPr bwMode="auto">
            <a:xfrm>
              <a:off x="1979614" y="5556248"/>
              <a:ext cx="3917952" cy="127000"/>
              <a:chOff x="1248" y="3552"/>
              <a:chExt cx="2784" cy="96"/>
            </a:xfrm>
          </p:grpSpPr>
          <p:sp>
            <p:nvSpPr>
              <p:cNvPr id="49293" name="Oval 1044"/>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4" name="Oval 1045"/>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95" name="Oval 1046"/>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6" name="Oval 1047"/>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7" name="Oval 1048"/>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8" name="Oval 1049"/>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9" name="Oval 1050"/>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0" name="Oval 1051"/>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1" name="Oval 1052"/>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2" name="Oval 1053"/>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3" name="Oval 1054"/>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4" name="Oval 1055"/>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305" name="Oval 1056"/>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5" name="Group 1057"/>
            <p:cNvGrpSpPr>
              <a:grpSpLocks/>
            </p:cNvGrpSpPr>
            <p:nvPr/>
          </p:nvGrpSpPr>
          <p:grpSpPr bwMode="auto">
            <a:xfrm>
              <a:off x="1979614" y="5299073"/>
              <a:ext cx="3917952" cy="128588"/>
              <a:chOff x="1248" y="3552"/>
              <a:chExt cx="2784" cy="96"/>
            </a:xfrm>
          </p:grpSpPr>
          <p:sp>
            <p:nvSpPr>
              <p:cNvPr id="49280" name="Oval 1058"/>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1" name="Oval 1059"/>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82" name="Oval 1060"/>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3" name="Oval 1061"/>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4" name="Oval 1062"/>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5" name="Oval 1063"/>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6" name="Oval 1064"/>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7" name="Oval 1065"/>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8" name="Oval 1066"/>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89" name="Oval 1067"/>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0" name="Oval 1068"/>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1" name="Oval 1069"/>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92" name="Oval 1070"/>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6" name="Group 1071"/>
            <p:cNvGrpSpPr>
              <a:grpSpLocks/>
            </p:cNvGrpSpPr>
            <p:nvPr/>
          </p:nvGrpSpPr>
          <p:grpSpPr bwMode="auto">
            <a:xfrm>
              <a:off x="1979614" y="4978398"/>
              <a:ext cx="3917952" cy="128588"/>
              <a:chOff x="1248" y="3552"/>
              <a:chExt cx="2784" cy="96"/>
            </a:xfrm>
          </p:grpSpPr>
          <p:sp>
            <p:nvSpPr>
              <p:cNvPr id="49267" name="Oval 1072"/>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8" name="Oval 1073"/>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69" name="Oval 1074"/>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0" name="Oval 1075"/>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1" name="Oval 1076"/>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2" name="Oval 1077"/>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3" name="Oval 1078"/>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4" name="Oval 1079"/>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5" name="Oval 1080"/>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6" name="Oval 1081"/>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7" name="Oval 1082"/>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8" name="Oval 1083"/>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79" name="Oval 1084"/>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sp>
          <p:nvSpPr>
            <p:cNvPr id="49165" name="Oval 1085"/>
            <p:cNvSpPr>
              <a:spLocks noChangeArrowheads="1"/>
            </p:cNvSpPr>
            <p:nvPr/>
          </p:nvSpPr>
          <p:spPr bwMode="auto">
            <a:xfrm>
              <a:off x="2317752"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6" name="Oval 1086"/>
            <p:cNvSpPr>
              <a:spLocks noChangeArrowheads="1"/>
            </p:cNvSpPr>
            <p:nvPr/>
          </p:nvSpPr>
          <p:spPr bwMode="auto">
            <a:xfrm>
              <a:off x="1979614" y="4657724"/>
              <a:ext cx="134937" cy="128588"/>
            </a:xfrm>
            <a:prstGeom prst="ellipse">
              <a:avLst/>
            </a:prstGeom>
            <a:solidFill>
              <a:srgbClr val="3366FF"/>
            </a:solidFill>
            <a:ln w="9525">
              <a:solidFill>
                <a:schemeClr val="tx1"/>
              </a:solidFill>
              <a:round/>
              <a:headEnd/>
              <a:tailEnd/>
            </a:ln>
          </p:spPr>
          <p:txBody>
            <a:bodyPr wrap="none" anchor="ctr"/>
            <a:lstStyle/>
            <a:p>
              <a:endParaRPr lang="en-US"/>
            </a:p>
          </p:txBody>
        </p:sp>
        <p:sp>
          <p:nvSpPr>
            <p:cNvPr id="49167" name="Oval 1087"/>
            <p:cNvSpPr>
              <a:spLocks noChangeArrowheads="1"/>
            </p:cNvSpPr>
            <p:nvPr/>
          </p:nvSpPr>
          <p:spPr bwMode="auto">
            <a:xfrm>
              <a:off x="2587626"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8" name="Oval 1088"/>
            <p:cNvSpPr>
              <a:spLocks noChangeArrowheads="1"/>
            </p:cNvSpPr>
            <p:nvPr/>
          </p:nvSpPr>
          <p:spPr bwMode="auto">
            <a:xfrm>
              <a:off x="2925764" y="4657724"/>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69" name="Oval 1089"/>
            <p:cNvSpPr>
              <a:spLocks noChangeArrowheads="1"/>
            </p:cNvSpPr>
            <p:nvPr/>
          </p:nvSpPr>
          <p:spPr bwMode="auto">
            <a:xfrm>
              <a:off x="3262315" y="4657724"/>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0" name="Oval 1090"/>
            <p:cNvSpPr>
              <a:spLocks noChangeArrowheads="1"/>
            </p:cNvSpPr>
            <p:nvPr/>
          </p:nvSpPr>
          <p:spPr bwMode="auto">
            <a:xfrm>
              <a:off x="3533777"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1" name="Oval 1091"/>
            <p:cNvSpPr>
              <a:spLocks noChangeArrowheads="1"/>
            </p:cNvSpPr>
            <p:nvPr/>
          </p:nvSpPr>
          <p:spPr bwMode="auto">
            <a:xfrm>
              <a:off x="3870327"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2" name="Oval 1092"/>
            <p:cNvSpPr>
              <a:spLocks noChangeArrowheads="1"/>
            </p:cNvSpPr>
            <p:nvPr/>
          </p:nvSpPr>
          <p:spPr bwMode="auto">
            <a:xfrm>
              <a:off x="4140202" y="4657724"/>
              <a:ext cx="136526"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3" name="Oval 1093"/>
            <p:cNvSpPr>
              <a:spLocks noChangeArrowheads="1"/>
            </p:cNvSpPr>
            <p:nvPr/>
          </p:nvSpPr>
          <p:spPr bwMode="auto">
            <a:xfrm>
              <a:off x="4478340" y="4657724"/>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4" name="Oval 1094"/>
            <p:cNvSpPr>
              <a:spLocks noChangeArrowheads="1"/>
            </p:cNvSpPr>
            <p:nvPr/>
          </p:nvSpPr>
          <p:spPr bwMode="auto">
            <a:xfrm>
              <a:off x="4748216" y="4657724"/>
              <a:ext cx="136526"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5" name="Oval 1095"/>
            <p:cNvSpPr>
              <a:spLocks noChangeArrowheads="1"/>
            </p:cNvSpPr>
            <p:nvPr/>
          </p:nvSpPr>
          <p:spPr bwMode="auto">
            <a:xfrm>
              <a:off x="5086352"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6" name="Oval 1096"/>
            <p:cNvSpPr>
              <a:spLocks noChangeArrowheads="1"/>
            </p:cNvSpPr>
            <p:nvPr/>
          </p:nvSpPr>
          <p:spPr bwMode="auto">
            <a:xfrm>
              <a:off x="5424490" y="4657724"/>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7" name="Oval 1097"/>
            <p:cNvSpPr>
              <a:spLocks noChangeArrowheads="1"/>
            </p:cNvSpPr>
            <p:nvPr/>
          </p:nvSpPr>
          <p:spPr bwMode="auto">
            <a:xfrm>
              <a:off x="5762628" y="4657724"/>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8" name="Oval 1098"/>
            <p:cNvSpPr>
              <a:spLocks noChangeArrowheads="1"/>
            </p:cNvSpPr>
            <p:nvPr/>
          </p:nvSpPr>
          <p:spPr bwMode="auto">
            <a:xfrm>
              <a:off x="2925764" y="4337048"/>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79" name="Oval 1099"/>
            <p:cNvSpPr>
              <a:spLocks noChangeArrowheads="1"/>
            </p:cNvSpPr>
            <p:nvPr/>
          </p:nvSpPr>
          <p:spPr bwMode="auto">
            <a:xfrm>
              <a:off x="3262315" y="4337048"/>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0" name="Oval 1100"/>
            <p:cNvSpPr>
              <a:spLocks noChangeArrowheads="1"/>
            </p:cNvSpPr>
            <p:nvPr/>
          </p:nvSpPr>
          <p:spPr bwMode="auto">
            <a:xfrm>
              <a:off x="3533777" y="4337048"/>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1" name="Oval 1101"/>
            <p:cNvSpPr>
              <a:spLocks noChangeArrowheads="1"/>
            </p:cNvSpPr>
            <p:nvPr/>
          </p:nvSpPr>
          <p:spPr bwMode="auto">
            <a:xfrm>
              <a:off x="3870327" y="4337048"/>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2" name="Oval 1102"/>
            <p:cNvSpPr>
              <a:spLocks noChangeArrowheads="1"/>
            </p:cNvSpPr>
            <p:nvPr/>
          </p:nvSpPr>
          <p:spPr bwMode="auto">
            <a:xfrm>
              <a:off x="4140202" y="4337048"/>
              <a:ext cx="136526"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3" name="Oval 1103"/>
            <p:cNvSpPr>
              <a:spLocks noChangeArrowheads="1"/>
            </p:cNvSpPr>
            <p:nvPr/>
          </p:nvSpPr>
          <p:spPr bwMode="auto">
            <a:xfrm>
              <a:off x="4478340" y="4337048"/>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4" name="Oval 1104"/>
            <p:cNvSpPr>
              <a:spLocks noChangeArrowheads="1"/>
            </p:cNvSpPr>
            <p:nvPr/>
          </p:nvSpPr>
          <p:spPr bwMode="auto">
            <a:xfrm>
              <a:off x="4748216" y="4337048"/>
              <a:ext cx="136526"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5" name="Oval 1105"/>
            <p:cNvSpPr>
              <a:spLocks noChangeArrowheads="1"/>
            </p:cNvSpPr>
            <p:nvPr/>
          </p:nvSpPr>
          <p:spPr bwMode="auto">
            <a:xfrm>
              <a:off x="5086352" y="4337048"/>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6" name="Oval 1106"/>
            <p:cNvSpPr>
              <a:spLocks noChangeArrowheads="1"/>
            </p:cNvSpPr>
            <p:nvPr/>
          </p:nvSpPr>
          <p:spPr bwMode="auto">
            <a:xfrm>
              <a:off x="5424490" y="4337048"/>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7" name="Oval 1107"/>
            <p:cNvSpPr>
              <a:spLocks noChangeArrowheads="1"/>
            </p:cNvSpPr>
            <p:nvPr/>
          </p:nvSpPr>
          <p:spPr bwMode="auto">
            <a:xfrm>
              <a:off x="5762628" y="4337048"/>
              <a:ext cx="134938"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8" name="Oval 1108"/>
            <p:cNvSpPr>
              <a:spLocks noChangeArrowheads="1"/>
            </p:cNvSpPr>
            <p:nvPr/>
          </p:nvSpPr>
          <p:spPr bwMode="auto">
            <a:xfrm>
              <a:off x="6032503"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89" name="Oval 1109"/>
            <p:cNvSpPr>
              <a:spLocks noChangeArrowheads="1"/>
            </p:cNvSpPr>
            <p:nvPr/>
          </p:nvSpPr>
          <p:spPr bwMode="auto">
            <a:xfrm>
              <a:off x="1979614" y="4081462"/>
              <a:ext cx="134937" cy="128587"/>
            </a:xfrm>
            <a:prstGeom prst="ellipse">
              <a:avLst/>
            </a:prstGeom>
            <a:solidFill>
              <a:srgbClr val="3366FF"/>
            </a:solidFill>
            <a:ln w="9525">
              <a:solidFill>
                <a:schemeClr val="tx1"/>
              </a:solidFill>
              <a:round/>
              <a:headEnd/>
              <a:tailEnd/>
            </a:ln>
          </p:spPr>
          <p:txBody>
            <a:bodyPr wrap="none" anchor="ctr"/>
            <a:lstStyle/>
            <a:p>
              <a:endParaRPr lang="en-US"/>
            </a:p>
          </p:txBody>
        </p:sp>
        <p:sp>
          <p:nvSpPr>
            <p:cNvPr id="49190" name="Oval 1110"/>
            <p:cNvSpPr>
              <a:spLocks noChangeArrowheads="1"/>
            </p:cNvSpPr>
            <p:nvPr/>
          </p:nvSpPr>
          <p:spPr bwMode="auto">
            <a:xfrm>
              <a:off x="2587626"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1" name="Oval 1111"/>
            <p:cNvSpPr>
              <a:spLocks noChangeArrowheads="1"/>
            </p:cNvSpPr>
            <p:nvPr/>
          </p:nvSpPr>
          <p:spPr bwMode="auto">
            <a:xfrm>
              <a:off x="2925764" y="4081462"/>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2" name="Oval 1112"/>
            <p:cNvSpPr>
              <a:spLocks noChangeArrowheads="1"/>
            </p:cNvSpPr>
            <p:nvPr/>
          </p:nvSpPr>
          <p:spPr bwMode="auto">
            <a:xfrm>
              <a:off x="3262315" y="4081462"/>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3" name="Oval 1113"/>
            <p:cNvSpPr>
              <a:spLocks noChangeArrowheads="1"/>
            </p:cNvSpPr>
            <p:nvPr/>
          </p:nvSpPr>
          <p:spPr bwMode="auto">
            <a:xfrm>
              <a:off x="3533777"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4" name="Oval 1114"/>
            <p:cNvSpPr>
              <a:spLocks noChangeArrowheads="1"/>
            </p:cNvSpPr>
            <p:nvPr/>
          </p:nvSpPr>
          <p:spPr bwMode="auto">
            <a:xfrm>
              <a:off x="3870327"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5" name="Oval 1115"/>
            <p:cNvSpPr>
              <a:spLocks noChangeArrowheads="1"/>
            </p:cNvSpPr>
            <p:nvPr/>
          </p:nvSpPr>
          <p:spPr bwMode="auto">
            <a:xfrm>
              <a:off x="4140202" y="4081462"/>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6" name="Oval 1116"/>
            <p:cNvSpPr>
              <a:spLocks noChangeArrowheads="1"/>
            </p:cNvSpPr>
            <p:nvPr/>
          </p:nvSpPr>
          <p:spPr bwMode="auto">
            <a:xfrm>
              <a:off x="4478340" y="4081462"/>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7" name="Oval 1117"/>
            <p:cNvSpPr>
              <a:spLocks noChangeArrowheads="1"/>
            </p:cNvSpPr>
            <p:nvPr/>
          </p:nvSpPr>
          <p:spPr bwMode="auto">
            <a:xfrm>
              <a:off x="4748216" y="4081462"/>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8" name="Oval 1118"/>
            <p:cNvSpPr>
              <a:spLocks noChangeArrowheads="1"/>
            </p:cNvSpPr>
            <p:nvPr/>
          </p:nvSpPr>
          <p:spPr bwMode="auto">
            <a:xfrm>
              <a:off x="5086352"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199" name="Oval 1119"/>
            <p:cNvSpPr>
              <a:spLocks noChangeArrowheads="1"/>
            </p:cNvSpPr>
            <p:nvPr/>
          </p:nvSpPr>
          <p:spPr bwMode="auto">
            <a:xfrm>
              <a:off x="5424490" y="4081462"/>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0" name="Oval 1120"/>
            <p:cNvSpPr>
              <a:spLocks noChangeArrowheads="1"/>
            </p:cNvSpPr>
            <p:nvPr/>
          </p:nvSpPr>
          <p:spPr bwMode="auto">
            <a:xfrm>
              <a:off x="5762628" y="4081462"/>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1" name="Oval 1121"/>
            <p:cNvSpPr>
              <a:spLocks noChangeArrowheads="1"/>
            </p:cNvSpPr>
            <p:nvPr/>
          </p:nvSpPr>
          <p:spPr bwMode="auto">
            <a:xfrm>
              <a:off x="6032503" y="3760786"/>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2" name="Oval 1122"/>
            <p:cNvSpPr>
              <a:spLocks noChangeArrowheads="1"/>
            </p:cNvSpPr>
            <p:nvPr/>
          </p:nvSpPr>
          <p:spPr bwMode="auto">
            <a:xfrm>
              <a:off x="1979614" y="3824287"/>
              <a:ext cx="134937" cy="128587"/>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03" name="Oval 1123"/>
            <p:cNvSpPr>
              <a:spLocks noChangeArrowheads="1"/>
            </p:cNvSpPr>
            <p:nvPr/>
          </p:nvSpPr>
          <p:spPr bwMode="auto">
            <a:xfrm>
              <a:off x="2587626" y="3824287"/>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4" name="Oval 1124"/>
            <p:cNvSpPr>
              <a:spLocks noChangeArrowheads="1"/>
            </p:cNvSpPr>
            <p:nvPr/>
          </p:nvSpPr>
          <p:spPr bwMode="auto">
            <a:xfrm>
              <a:off x="2925764" y="3824287"/>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5" name="Oval 1125"/>
            <p:cNvSpPr>
              <a:spLocks noChangeArrowheads="1"/>
            </p:cNvSpPr>
            <p:nvPr/>
          </p:nvSpPr>
          <p:spPr bwMode="auto">
            <a:xfrm>
              <a:off x="3262315" y="3824287"/>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6" name="Oval 1126"/>
            <p:cNvSpPr>
              <a:spLocks noChangeArrowheads="1"/>
            </p:cNvSpPr>
            <p:nvPr/>
          </p:nvSpPr>
          <p:spPr bwMode="auto">
            <a:xfrm>
              <a:off x="3533777" y="3824287"/>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7" name="Oval 1127"/>
            <p:cNvSpPr>
              <a:spLocks noChangeArrowheads="1"/>
            </p:cNvSpPr>
            <p:nvPr/>
          </p:nvSpPr>
          <p:spPr bwMode="auto">
            <a:xfrm>
              <a:off x="3870327" y="3824287"/>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8" name="Oval 1128"/>
            <p:cNvSpPr>
              <a:spLocks noChangeArrowheads="1"/>
            </p:cNvSpPr>
            <p:nvPr/>
          </p:nvSpPr>
          <p:spPr bwMode="auto">
            <a:xfrm>
              <a:off x="4140202" y="3824287"/>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09" name="Oval 1129"/>
            <p:cNvSpPr>
              <a:spLocks noChangeArrowheads="1"/>
            </p:cNvSpPr>
            <p:nvPr/>
          </p:nvSpPr>
          <p:spPr bwMode="auto">
            <a:xfrm>
              <a:off x="4478340" y="3824287"/>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0" name="Oval 1130"/>
            <p:cNvSpPr>
              <a:spLocks noChangeArrowheads="1"/>
            </p:cNvSpPr>
            <p:nvPr/>
          </p:nvSpPr>
          <p:spPr bwMode="auto">
            <a:xfrm>
              <a:off x="4748216" y="3824287"/>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1" name="Oval 1131"/>
            <p:cNvSpPr>
              <a:spLocks noChangeArrowheads="1"/>
            </p:cNvSpPr>
            <p:nvPr/>
          </p:nvSpPr>
          <p:spPr bwMode="auto">
            <a:xfrm>
              <a:off x="5086352" y="3824287"/>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2" name="Oval 1132"/>
            <p:cNvSpPr>
              <a:spLocks noChangeArrowheads="1"/>
            </p:cNvSpPr>
            <p:nvPr/>
          </p:nvSpPr>
          <p:spPr bwMode="auto">
            <a:xfrm>
              <a:off x="5424490" y="3824287"/>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3" name="Oval 1133"/>
            <p:cNvSpPr>
              <a:spLocks noChangeArrowheads="1"/>
            </p:cNvSpPr>
            <p:nvPr/>
          </p:nvSpPr>
          <p:spPr bwMode="auto">
            <a:xfrm>
              <a:off x="5762628" y="3824287"/>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4" name="Oval 1134"/>
            <p:cNvSpPr>
              <a:spLocks noChangeArrowheads="1"/>
            </p:cNvSpPr>
            <p:nvPr/>
          </p:nvSpPr>
          <p:spPr bwMode="auto">
            <a:xfrm>
              <a:off x="1709739" y="2990848"/>
              <a:ext cx="134937" cy="128588"/>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5" name="Oval 1135"/>
            <p:cNvSpPr>
              <a:spLocks noChangeArrowheads="1"/>
            </p:cNvSpPr>
            <p:nvPr/>
          </p:nvSpPr>
          <p:spPr bwMode="auto">
            <a:xfrm>
              <a:off x="1979614" y="3503611"/>
              <a:ext cx="134937" cy="128587"/>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16" name="Oval 1136"/>
            <p:cNvSpPr>
              <a:spLocks noChangeArrowheads="1"/>
            </p:cNvSpPr>
            <p:nvPr/>
          </p:nvSpPr>
          <p:spPr bwMode="auto">
            <a:xfrm>
              <a:off x="2587625"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7" name="Oval 1137"/>
            <p:cNvSpPr>
              <a:spLocks noChangeArrowheads="1"/>
            </p:cNvSpPr>
            <p:nvPr/>
          </p:nvSpPr>
          <p:spPr bwMode="auto">
            <a:xfrm>
              <a:off x="2925763" y="3503611"/>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8" name="Oval 1138"/>
            <p:cNvSpPr>
              <a:spLocks noChangeArrowheads="1"/>
            </p:cNvSpPr>
            <p:nvPr/>
          </p:nvSpPr>
          <p:spPr bwMode="auto">
            <a:xfrm>
              <a:off x="3262315" y="3503611"/>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19" name="Oval 1139"/>
            <p:cNvSpPr>
              <a:spLocks noChangeArrowheads="1"/>
            </p:cNvSpPr>
            <p:nvPr/>
          </p:nvSpPr>
          <p:spPr bwMode="auto">
            <a:xfrm>
              <a:off x="3533777"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0" name="Oval 1140"/>
            <p:cNvSpPr>
              <a:spLocks noChangeArrowheads="1"/>
            </p:cNvSpPr>
            <p:nvPr/>
          </p:nvSpPr>
          <p:spPr bwMode="auto">
            <a:xfrm>
              <a:off x="3870326"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1" name="Oval 1141"/>
            <p:cNvSpPr>
              <a:spLocks noChangeArrowheads="1"/>
            </p:cNvSpPr>
            <p:nvPr/>
          </p:nvSpPr>
          <p:spPr bwMode="auto">
            <a:xfrm>
              <a:off x="4140202" y="3503611"/>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2" name="Oval 1142"/>
            <p:cNvSpPr>
              <a:spLocks noChangeArrowheads="1"/>
            </p:cNvSpPr>
            <p:nvPr/>
          </p:nvSpPr>
          <p:spPr bwMode="auto">
            <a:xfrm>
              <a:off x="4478340" y="3503611"/>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3" name="Oval 1143"/>
            <p:cNvSpPr>
              <a:spLocks noChangeArrowheads="1"/>
            </p:cNvSpPr>
            <p:nvPr/>
          </p:nvSpPr>
          <p:spPr bwMode="auto">
            <a:xfrm>
              <a:off x="4748215" y="3503611"/>
              <a:ext cx="136526"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4" name="Oval 1144"/>
            <p:cNvSpPr>
              <a:spLocks noChangeArrowheads="1"/>
            </p:cNvSpPr>
            <p:nvPr/>
          </p:nvSpPr>
          <p:spPr bwMode="auto">
            <a:xfrm>
              <a:off x="5086351"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5" name="Oval 1145"/>
            <p:cNvSpPr>
              <a:spLocks noChangeArrowheads="1"/>
            </p:cNvSpPr>
            <p:nvPr/>
          </p:nvSpPr>
          <p:spPr bwMode="auto">
            <a:xfrm>
              <a:off x="5424491" y="3503611"/>
              <a:ext cx="134937"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26" name="Oval 1146"/>
            <p:cNvSpPr>
              <a:spLocks noChangeArrowheads="1"/>
            </p:cNvSpPr>
            <p:nvPr/>
          </p:nvSpPr>
          <p:spPr bwMode="auto">
            <a:xfrm>
              <a:off x="5762628"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nvGrpSpPr>
            <p:cNvPr id="7" name="Group 1147"/>
            <p:cNvGrpSpPr>
              <a:grpSpLocks/>
            </p:cNvGrpSpPr>
            <p:nvPr/>
          </p:nvGrpSpPr>
          <p:grpSpPr bwMode="auto">
            <a:xfrm>
              <a:off x="2519363" y="3182937"/>
              <a:ext cx="3917953" cy="128587"/>
              <a:chOff x="1248" y="3552"/>
              <a:chExt cx="2784" cy="96"/>
            </a:xfrm>
          </p:grpSpPr>
          <p:sp>
            <p:nvSpPr>
              <p:cNvPr id="49254" name="Oval 1148"/>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5" name="Oval 1149"/>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56" name="Oval 1150"/>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7" name="Oval 1151"/>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8" name="Oval 1152"/>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9" name="Oval 1153"/>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0" name="Oval 1154"/>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1" name="Oval 1155"/>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2" name="Oval 1156"/>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3" name="Oval 1157"/>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4" name="Oval 1158"/>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5" name="Oval 1159"/>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66" name="Oval 1160"/>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grpSp>
          <p:nvGrpSpPr>
            <p:cNvPr id="8" name="Group 1161"/>
            <p:cNvGrpSpPr>
              <a:grpSpLocks/>
            </p:cNvGrpSpPr>
            <p:nvPr/>
          </p:nvGrpSpPr>
          <p:grpSpPr bwMode="auto">
            <a:xfrm>
              <a:off x="2587625" y="2862263"/>
              <a:ext cx="3917953" cy="128587"/>
              <a:chOff x="1248" y="3552"/>
              <a:chExt cx="2784" cy="96"/>
            </a:xfrm>
          </p:grpSpPr>
          <p:sp>
            <p:nvSpPr>
              <p:cNvPr id="49241" name="Oval 1162"/>
              <p:cNvSpPr>
                <a:spLocks noChangeArrowheads="1"/>
              </p:cNvSpPr>
              <p:nvPr/>
            </p:nvSpPr>
            <p:spPr bwMode="auto">
              <a:xfrm>
                <a:off x="1488"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2" name="Oval 1163"/>
              <p:cNvSpPr>
                <a:spLocks noChangeArrowheads="1"/>
              </p:cNvSpPr>
              <p:nvPr/>
            </p:nvSpPr>
            <p:spPr bwMode="auto">
              <a:xfrm>
                <a:off x="1248" y="3552"/>
                <a:ext cx="96" cy="96"/>
              </a:xfrm>
              <a:prstGeom prst="ellipse">
                <a:avLst/>
              </a:prstGeom>
              <a:solidFill>
                <a:srgbClr val="3366FF"/>
              </a:solidFill>
              <a:ln w="9525">
                <a:solidFill>
                  <a:schemeClr val="tx1"/>
                </a:solidFill>
                <a:round/>
                <a:headEnd/>
                <a:tailEnd/>
              </a:ln>
            </p:spPr>
            <p:txBody>
              <a:bodyPr wrap="none" anchor="ctr"/>
              <a:lstStyle/>
              <a:p>
                <a:endParaRPr lang="en-US"/>
              </a:p>
            </p:txBody>
          </p:sp>
          <p:sp>
            <p:nvSpPr>
              <p:cNvPr id="49243" name="Oval 1164"/>
              <p:cNvSpPr>
                <a:spLocks noChangeArrowheads="1"/>
              </p:cNvSpPr>
              <p:nvPr/>
            </p:nvSpPr>
            <p:spPr bwMode="auto">
              <a:xfrm>
                <a:off x="168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4" name="Oval 1165"/>
              <p:cNvSpPr>
                <a:spLocks noChangeArrowheads="1"/>
              </p:cNvSpPr>
              <p:nvPr/>
            </p:nvSpPr>
            <p:spPr bwMode="auto">
              <a:xfrm>
                <a:off x="192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5" name="Oval 1166"/>
              <p:cNvSpPr>
                <a:spLocks noChangeArrowheads="1"/>
              </p:cNvSpPr>
              <p:nvPr/>
            </p:nvSpPr>
            <p:spPr bwMode="auto">
              <a:xfrm>
                <a:off x="2160"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6" name="Oval 1167"/>
              <p:cNvSpPr>
                <a:spLocks noChangeArrowheads="1"/>
              </p:cNvSpPr>
              <p:nvPr/>
            </p:nvSpPr>
            <p:spPr bwMode="auto">
              <a:xfrm>
                <a:off x="235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7" name="Oval 1168"/>
              <p:cNvSpPr>
                <a:spLocks noChangeArrowheads="1"/>
              </p:cNvSpPr>
              <p:nvPr/>
            </p:nvSpPr>
            <p:spPr bwMode="auto">
              <a:xfrm>
                <a:off x="2592"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8" name="Oval 1169"/>
              <p:cNvSpPr>
                <a:spLocks noChangeArrowheads="1"/>
              </p:cNvSpPr>
              <p:nvPr/>
            </p:nvSpPr>
            <p:spPr bwMode="auto">
              <a:xfrm>
                <a:off x="278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49" name="Oval 1170"/>
              <p:cNvSpPr>
                <a:spLocks noChangeArrowheads="1"/>
              </p:cNvSpPr>
              <p:nvPr/>
            </p:nvSpPr>
            <p:spPr bwMode="auto">
              <a:xfrm>
                <a:off x="3024"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0" name="Oval 1171"/>
              <p:cNvSpPr>
                <a:spLocks noChangeArrowheads="1"/>
              </p:cNvSpPr>
              <p:nvPr/>
            </p:nvSpPr>
            <p:spPr bwMode="auto">
              <a:xfrm>
                <a:off x="321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1" name="Oval 1172"/>
              <p:cNvSpPr>
                <a:spLocks noChangeArrowheads="1"/>
              </p:cNvSpPr>
              <p:nvPr/>
            </p:nvSpPr>
            <p:spPr bwMode="auto">
              <a:xfrm>
                <a:off x="345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2" name="Oval 1173"/>
              <p:cNvSpPr>
                <a:spLocks noChangeArrowheads="1"/>
              </p:cNvSpPr>
              <p:nvPr/>
            </p:nvSpPr>
            <p:spPr bwMode="auto">
              <a:xfrm>
                <a:off x="369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53" name="Oval 1174"/>
              <p:cNvSpPr>
                <a:spLocks noChangeArrowheads="1"/>
              </p:cNvSpPr>
              <p:nvPr/>
            </p:nvSpPr>
            <p:spPr bwMode="auto">
              <a:xfrm>
                <a:off x="3936" y="3552"/>
                <a:ext cx="96" cy="96"/>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grpSp>
        <p:sp>
          <p:nvSpPr>
            <p:cNvPr id="49229" name="Oval 1175"/>
            <p:cNvSpPr>
              <a:spLocks noChangeArrowheads="1"/>
            </p:cNvSpPr>
            <p:nvPr/>
          </p:nvSpPr>
          <p:spPr bwMode="auto">
            <a:xfrm>
              <a:off x="3060700" y="2735262"/>
              <a:ext cx="134938"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0" name="Oval 1176"/>
            <p:cNvSpPr>
              <a:spLocks noChangeArrowheads="1"/>
            </p:cNvSpPr>
            <p:nvPr/>
          </p:nvSpPr>
          <p:spPr bwMode="auto">
            <a:xfrm>
              <a:off x="3330576" y="2735262"/>
              <a:ext cx="134938"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1" name="Oval 1177"/>
            <p:cNvSpPr>
              <a:spLocks noChangeArrowheads="1"/>
            </p:cNvSpPr>
            <p:nvPr/>
          </p:nvSpPr>
          <p:spPr bwMode="auto">
            <a:xfrm>
              <a:off x="3668714" y="2735262"/>
              <a:ext cx="134937"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2" name="Oval 1178"/>
            <p:cNvSpPr>
              <a:spLocks noChangeArrowheads="1"/>
            </p:cNvSpPr>
            <p:nvPr/>
          </p:nvSpPr>
          <p:spPr bwMode="auto">
            <a:xfrm>
              <a:off x="4005263" y="2735262"/>
              <a:ext cx="134937"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3" name="Oval 1179"/>
            <p:cNvSpPr>
              <a:spLocks noChangeArrowheads="1"/>
            </p:cNvSpPr>
            <p:nvPr/>
          </p:nvSpPr>
          <p:spPr bwMode="auto">
            <a:xfrm>
              <a:off x="4276726" y="2735262"/>
              <a:ext cx="134938"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4" name="Oval 1180"/>
            <p:cNvSpPr>
              <a:spLocks noChangeArrowheads="1"/>
            </p:cNvSpPr>
            <p:nvPr/>
          </p:nvSpPr>
          <p:spPr bwMode="auto">
            <a:xfrm>
              <a:off x="4613277" y="2735262"/>
              <a:ext cx="134938"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5" name="Oval 1181"/>
            <p:cNvSpPr>
              <a:spLocks noChangeArrowheads="1"/>
            </p:cNvSpPr>
            <p:nvPr/>
          </p:nvSpPr>
          <p:spPr bwMode="auto">
            <a:xfrm>
              <a:off x="4884740" y="2735262"/>
              <a:ext cx="134937"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6" name="Oval 1182"/>
            <p:cNvSpPr>
              <a:spLocks noChangeArrowheads="1"/>
            </p:cNvSpPr>
            <p:nvPr/>
          </p:nvSpPr>
          <p:spPr bwMode="auto">
            <a:xfrm>
              <a:off x="5221291" y="2735262"/>
              <a:ext cx="134937"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7" name="Oval 1183"/>
            <p:cNvSpPr>
              <a:spLocks noChangeArrowheads="1"/>
            </p:cNvSpPr>
            <p:nvPr/>
          </p:nvSpPr>
          <p:spPr bwMode="auto">
            <a:xfrm>
              <a:off x="5491164" y="2735262"/>
              <a:ext cx="136526" cy="127000"/>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8" name="Oval 1184"/>
            <p:cNvSpPr>
              <a:spLocks noChangeArrowheads="1"/>
            </p:cNvSpPr>
            <p:nvPr/>
          </p:nvSpPr>
          <p:spPr bwMode="auto">
            <a:xfrm>
              <a:off x="6099178" y="3503611"/>
              <a:ext cx="134938" cy="12858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49239" name="Freeform 1185"/>
            <p:cNvSpPr>
              <a:spLocks/>
            </p:cNvSpPr>
            <p:nvPr/>
          </p:nvSpPr>
          <p:spPr bwMode="auto">
            <a:xfrm>
              <a:off x="2925764" y="2670174"/>
              <a:ext cx="3395664" cy="1430338"/>
            </a:xfrm>
            <a:custGeom>
              <a:avLst/>
              <a:gdLst>
                <a:gd name="T0" fmla="*/ 515 w 2414"/>
                <a:gd name="T1" fmla="*/ 41 h 1070"/>
                <a:gd name="T2" fmla="*/ 350 w 2414"/>
                <a:gd name="T3" fmla="*/ 110 h 1070"/>
                <a:gd name="T4" fmla="*/ 192 w 2414"/>
                <a:gd name="T5" fmla="*/ 82 h 1070"/>
                <a:gd name="T6" fmla="*/ 117 w 2414"/>
                <a:gd name="T7" fmla="*/ 21 h 1070"/>
                <a:gd name="T8" fmla="*/ 0 w 2414"/>
                <a:gd name="T9" fmla="*/ 69 h 1070"/>
                <a:gd name="T10" fmla="*/ 21 w 2414"/>
                <a:gd name="T11" fmla="*/ 240 h 1070"/>
                <a:gd name="T12" fmla="*/ 144 w 2414"/>
                <a:gd name="T13" fmla="*/ 288 h 1070"/>
                <a:gd name="T14" fmla="*/ 233 w 2414"/>
                <a:gd name="T15" fmla="*/ 364 h 1070"/>
                <a:gd name="T16" fmla="*/ 439 w 2414"/>
                <a:gd name="T17" fmla="*/ 364 h 1070"/>
                <a:gd name="T18" fmla="*/ 535 w 2414"/>
                <a:gd name="T19" fmla="*/ 425 h 1070"/>
                <a:gd name="T20" fmla="*/ 412 w 2414"/>
                <a:gd name="T21" fmla="*/ 473 h 1070"/>
                <a:gd name="T22" fmla="*/ 268 w 2414"/>
                <a:gd name="T23" fmla="*/ 583 h 1070"/>
                <a:gd name="T24" fmla="*/ 220 w 2414"/>
                <a:gd name="T25" fmla="*/ 720 h 1070"/>
                <a:gd name="T26" fmla="*/ 755 w 2414"/>
                <a:gd name="T27" fmla="*/ 775 h 1070"/>
                <a:gd name="T28" fmla="*/ 919 w 2414"/>
                <a:gd name="T29" fmla="*/ 809 h 1070"/>
                <a:gd name="T30" fmla="*/ 1262 w 2414"/>
                <a:gd name="T31" fmla="*/ 796 h 1070"/>
                <a:gd name="T32" fmla="*/ 1351 w 2414"/>
                <a:gd name="T33" fmla="*/ 830 h 1070"/>
                <a:gd name="T34" fmla="*/ 1379 w 2414"/>
                <a:gd name="T35" fmla="*/ 871 h 1070"/>
                <a:gd name="T36" fmla="*/ 1461 w 2414"/>
                <a:gd name="T37" fmla="*/ 1001 h 1070"/>
                <a:gd name="T38" fmla="*/ 1557 w 2414"/>
                <a:gd name="T39" fmla="*/ 1070 h 1070"/>
                <a:gd name="T40" fmla="*/ 1756 w 2414"/>
                <a:gd name="T41" fmla="*/ 1029 h 1070"/>
                <a:gd name="T42" fmla="*/ 1872 w 2414"/>
                <a:gd name="T43" fmla="*/ 940 h 1070"/>
                <a:gd name="T44" fmla="*/ 1907 w 2414"/>
                <a:gd name="T45" fmla="*/ 912 h 1070"/>
                <a:gd name="T46" fmla="*/ 1975 w 2414"/>
                <a:gd name="T47" fmla="*/ 857 h 1070"/>
                <a:gd name="T48" fmla="*/ 2147 w 2414"/>
                <a:gd name="T49" fmla="*/ 933 h 1070"/>
                <a:gd name="T50" fmla="*/ 2236 w 2414"/>
                <a:gd name="T51" fmla="*/ 974 h 1070"/>
                <a:gd name="T52" fmla="*/ 2373 w 2414"/>
                <a:gd name="T53" fmla="*/ 960 h 1070"/>
                <a:gd name="T54" fmla="*/ 2407 w 2414"/>
                <a:gd name="T55" fmla="*/ 672 h 1070"/>
                <a:gd name="T56" fmla="*/ 2229 w 2414"/>
                <a:gd name="T57" fmla="*/ 542 h 1070"/>
                <a:gd name="T58" fmla="*/ 2133 w 2414"/>
                <a:gd name="T59" fmla="*/ 453 h 1070"/>
                <a:gd name="T60" fmla="*/ 1907 w 2414"/>
                <a:gd name="T61" fmla="*/ 295 h 1070"/>
                <a:gd name="T62" fmla="*/ 1660 w 2414"/>
                <a:gd name="T63" fmla="*/ 21 h 1070"/>
                <a:gd name="T64" fmla="*/ 1413 w 2414"/>
                <a:gd name="T65" fmla="*/ 110 h 1070"/>
                <a:gd name="T66" fmla="*/ 1385 w 2414"/>
                <a:gd name="T67" fmla="*/ 137 h 1070"/>
                <a:gd name="T68" fmla="*/ 1200 w 2414"/>
                <a:gd name="T69" fmla="*/ 185 h 1070"/>
                <a:gd name="T70" fmla="*/ 1118 w 2414"/>
                <a:gd name="T71" fmla="*/ 124 h 1070"/>
                <a:gd name="T72" fmla="*/ 583 w 2414"/>
                <a:gd name="T73" fmla="*/ 34 h 10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414"/>
                <a:gd name="T112" fmla="*/ 0 h 1070"/>
                <a:gd name="T113" fmla="*/ 2414 w 2414"/>
                <a:gd name="T114" fmla="*/ 1070 h 107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414" h="1070">
                  <a:moveTo>
                    <a:pt x="617" y="7"/>
                  </a:moveTo>
                  <a:cubicBezTo>
                    <a:pt x="582" y="13"/>
                    <a:pt x="544" y="17"/>
                    <a:pt x="515" y="41"/>
                  </a:cubicBezTo>
                  <a:cubicBezTo>
                    <a:pt x="490" y="61"/>
                    <a:pt x="474" y="96"/>
                    <a:pt x="439" y="103"/>
                  </a:cubicBezTo>
                  <a:cubicBezTo>
                    <a:pt x="410" y="109"/>
                    <a:pt x="380" y="108"/>
                    <a:pt x="350" y="110"/>
                  </a:cubicBezTo>
                  <a:cubicBezTo>
                    <a:pt x="310" y="137"/>
                    <a:pt x="302" y="129"/>
                    <a:pt x="247" y="124"/>
                  </a:cubicBezTo>
                  <a:cubicBezTo>
                    <a:pt x="224" y="108"/>
                    <a:pt x="218" y="91"/>
                    <a:pt x="192" y="82"/>
                  </a:cubicBezTo>
                  <a:cubicBezTo>
                    <a:pt x="170" y="48"/>
                    <a:pt x="185" y="66"/>
                    <a:pt x="137" y="34"/>
                  </a:cubicBezTo>
                  <a:cubicBezTo>
                    <a:pt x="130" y="30"/>
                    <a:pt x="117" y="21"/>
                    <a:pt x="117" y="21"/>
                  </a:cubicBezTo>
                  <a:cubicBezTo>
                    <a:pt x="83" y="23"/>
                    <a:pt x="46" y="15"/>
                    <a:pt x="14" y="28"/>
                  </a:cubicBezTo>
                  <a:cubicBezTo>
                    <a:pt x="1" y="33"/>
                    <a:pt x="0" y="69"/>
                    <a:pt x="0" y="69"/>
                  </a:cubicBezTo>
                  <a:cubicBezTo>
                    <a:pt x="6" y="119"/>
                    <a:pt x="8" y="170"/>
                    <a:pt x="14" y="220"/>
                  </a:cubicBezTo>
                  <a:cubicBezTo>
                    <a:pt x="15" y="227"/>
                    <a:pt x="15" y="236"/>
                    <a:pt x="21" y="240"/>
                  </a:cubicBezTo>
                  <a:cubicBezTo>
                    <a:pt x="33" y="249"/>
                    <a:pt x="86" y="269"/>
                    <a:pt x="103" y="274"/>
                  </a:cubicBezTo>
                  <a:cubicBezTo>
                    <a:pt x="117" y="278"/>
                    <a:pt x="130" y="283"/>
                    <a:pt x="144" y="288"/>
                  </a:cubicBezTo>
                  <a:cubicBezTo>
                    <a:pt x="151" y="290"/>
                    <a:pt x="165" y="295"/>
                    <a:pt x="165" y="295"/>
                  </a:cubicBezTo>
                  <a:cubicBezTo>
                    <a:pt x="193" y="315"/>
                    <a:pt x="202" y="344"/>
                    <a:pt x="233" y="364"/>
                  </a:cubicBezTo>
                  <a:cubicBezTo>
                    <a:pt x="252" y="376"/>
                    <a:pt x="295" y="391"/>
                    <a:pt x="295" y="391"/>
                  </a:cubicBezTo>
                  <a:cubicBezTo>
                    <a:pt x="438" y="381"/>
                    <a:pt x="360" y="388"/>
                    <a:pt x="439" y="364"/>
                  </a:cubicBezTo>
                  <a:cubicBezTo>
                    <a:pt x="469" y="366"/>
                    <a:pt x="499" y="362"/>
                    <a:pt x="528" y="370"/>
                  </a:cubicBezTo>
                  <a:cubicBezTo>
                    <a:pt x="549" y="376"/>
                    <a:pt x="543" y="417"/>
                    <a:pt x="535" y="425"/>
                  </a:cubicBezTo>
                  <a:cubicBezTo>
                    <a:pt x="525" y="435"/>
                    <a:pt x="508" y="434"/>
                    <a:pt x="494" y="439"/>
                  </a:cubicBezTo>
                  <a:cubicBezTo>
                    <a:pt x="465" y="449"/>
                    <a:pt x="440" y="463"/>
                    <a:pt x="412" y="473"/>
                  </a:cubicBezTo>
                  <a:cubicBezTo>
                    <a:pt x="362" y="548"/>
                    <a:pt x="434" y="435"/>
                    <a:pt x="391" y="521"/>
                  </a:cubicBezTo>
                  <a:cubicBezTo>
                    <a:pt x="362" y="578"/>
                    <a:pt x="328" y="573"/>
                    <a:pt x="268" y="583"/>
                  </a:cubicBezTo>
                  <a:cubicBezTo>
                    <a:pt x="245" y="598"/>
                    <a:pt x="225" y="603"/>
                    <a:pt x="199" y="610"/>
                  </a:cubicBezTo>
                  <a:cubicBezTo>
                    <a:pt x="184" y="633"/>
                    <a:pt x="175" y="717"/>
                    <a:pt x="220" y="720"/>
                  </a:cubicBezTo>
                  <a:cubicBezTo>
                    <a:pt x="325" y="727"/>
                    <a:pt x="430" y="725"/>
                    <a:pt x="535" y="727"/>
                  </a:cubicBezTo>
                  <a:cubicBezTo>
                    <a:pt x="608" y="752"/>
                    <a:pt x="677" y="768"/>
                    <a:pt x="755" y="775"/>
                  </a:cubicBezTo>
                  <a:cubicBezTo>
                    <a:pt x="769" y="780"/>
                    <a:pt x="781" y="792"/>
                    <a:pt x="796" y="796"/>
                  </a:cubicBezTo>
                  <a:cubicBezTo>
                    <a:pt x="836" y="807"/>
                    <a:pt x="878" y="805"/>
                    <a:pt x="919" y="809"/>
                  </a:cubicBezTo>
                  <a:cubicBezTo>
                    <a:pt x="1045" y="805"/>
                    <a:pt x="1074" y="819"/>
                    <a:pt x="1159" y="789"/>
                  </a:cubicBezTo>
                  <a:cubicBezTo>
                    <a:pt x="1193" y="791"/>
                    <a:pt x="1228" y="792"/>
                    <a:pt x="1262" y="796"/>
                  </a:cubicBezTo>
                  <a:cubicBezTo>
                    <a:pt x="1332" y="803"/>
                    <a:pt x="1232" y="797"/>
                    <a:pt x="1296" y="823"/>
                  </a:cubicBezTo>
                  <a:cubicBezTo>
                    <a:pt x="1313" y="830"/>
                    <a:pt x="1333" y="828"/>
                    <a:pt x="1351" y="830"/>
                  </a:cubicBezTo>
                  <a:cubicBezTo>
                    <a:pt x="1358" y="832"/>
                    <a:pt x="1368" y="831"/>
                    <a:pt x="1372" y="837"/>
                  </a:cubicBezTo>
                  <a:cubicBezTo>
                    <a:pt x="1379" y="847"/>
                    <a:pt x="1369" y="865"/>
                    <a:pt x="1379" y="871"/>
                  </a:cubicBezTo>
                  <a:cubicBezTo>
                    <a:pt x="1389" y="877"/>
                    <a:pt x="1402" y="866"/>
                    <a:pt x="1413" y="864"/>
                  </a:cubicBezTo>
                  <a:cubicBezTo>
                    <a:pt x="1431" y="919"/>
                    <a:pt x="1408" y="968"/>
                    <a:pt x="1461" y="1001"/>
                  </a:cubicBezTo>
                  <a:cubicBezTo>
                    <a:pt x="1474" y="1020"/>
                    <a:pt x="1496" y="1045"/>
                    <a:pt x="1516" y="1056"/>
                  </a:cubicBezTo>
                  <a:cubicBezTo>
                    <a:pt x="1529" y="1063"/>
                    <a:pt x="1557" y="1070"/>
                    <a:pt x="1557" y="1070"/>
                  </a:cubicBezTo>
                  <a:cubicBezTo>
                    <a:pt x="1610" y="1052"/>
                    <a:pt x="1552" y="1070"/>
                    <a:pt x="1667" y="1056"/>
                  </a:cubicBezTo>
                  <a:cubicBezTo>
                    <a:pt x="1697" y="1052"/>
                    <a:pt x="1727" y="1039"/>
                    <a:pt x="1756" y="1029"/>
                  </a:cubicBezTo>
                  <a:cubicBezTo>
                    <a:pt x="1781" y="1011"/>
                    <a:pt x="1789" y="995"/>
                    <a:pt x="1817" y="981"/>
                  </a:cubicBezTo>
                  <a:cubicBezTo>
                    <a:pt x="1834" y="956"/>
                    <a:pt x="1847" y="956"/>
                    <a:pt x="1872" y="940"/>
                  </a:cubicBezTo>
                  <a:cubicBezTo>
                    <a:pt x="1877" y="933"/>
                    <a:pt x="1879" y="924"/>
                    <a:pt x="1886" y="919"/>
                  </a:cubicBezTo>
                  <a:cubicBezTo>
                    <a:pt x="1892" y="914"/>
                    <a:pt x="1902" y="917"/>
                    <a:pt x="1907" y="912"/>
                  </a:cubicBezTo>
                  <a:cubicBezTo>
                    <a:pt x="1912" y="907"/>
                    <a:pt x="1908" y="897"/>
                    <a:pt x="1913" y="892"/>
                  </a:cubicBezTo>
                  <a:cubicBezTo>
                    <a:pt x="1936" y="869"/>
                    <a:pt x="1949" y="866"/>
                    <a:pt x="1975" y="857"/>
                  </a:cubicBezTo>
                  <a:cubicBezTo>
                    <a:pt x="2013" y="866"/>
                    <a:pt x="2047" y="887"/>
                    <a:pt x="2085" y="898"/>
                  </a:cubicBezTo>
                  <a:cubicBezTo>
                    <a:pt x="2132" y="930"/>
                    <a:pt x="2110" y="921"/>
                    <a:pt x="2147" y="933"/>
                  </a:cubicBezTo>
                  <a:cubicBezTo>
                    <a:pt x="2149" y="940"/>
                    <a:pt x="2148" y="949"/>
                    <a:pt x="2153" y="953"/>
                  </a:cubicBezTo>
                  <a:cubicBezTo>
                    <a:pt x="2166" y="964"/>
                    <a:pt x="2221" y="971"/>
                    <a:pt x="2236" y="974"/>
                  </a:cubicBezTo>
                  <a:cubicBezTo>
                    <a:pt x="2250" y="972"/>
                    <a:pt x="2263" y="968"/>
                    <a:pt x="2277" y="967"/>
                  </a:cubicBezTo>
                  <a:cubicBezTo>
                    <a:pt x="2309" y="964"/>
                    <a:pt x="2359" y="989"/>
                    <a:pt x="2373" y="960"/>
                  </a:cubicBezTo>
                  <a:cubicBezTo>
                    <a:pt x="2403" y="901"/>
                    <a:pt x="2376" y="827"/>
                    <a:pt x="2380" y="761"/>
                  </a:cubicBezTo>
                  <a:cubicBezTo>
                    <a:pt x="2382" y="734"/>
                    <a:pt x="2398" y="698"/>
                    <a:pt x="2407" y="672"/>
                  </a:cubicBezTo>
                  <a:cubicBezTo>
                    <a:pt x="2409" y="656"/>
                    <a:pt x="2414" y="640"/>
                    <a:pt x="2414" y="624"/>
                  </a:cubicBezTo>
                  <a:cubicBezTo>
                    <a:pt x="2414" y="545"/>
                    <a:pt x="2271" y="545"/>
                    <a:pt x="2229" y="542"/>
                  </a:cubicBezTo>
                  <a:cubicBezTo>
                    <a:pt x="2198" y="534"/>
                    <a:pt x="2186" y="535"/>
                    <a:pt x="2167" y="508"/>
                  </a:cubicBezTo>
                  <a:cubicBezTo>
                    <a:pt x="2158" y="482"/>
                    <a:pt x="2142" y="479"/>
                    <a:pt x="2133" y="453"/>
                  </a:cubicBezTo>
                  <a:cubicBezTo>
                    <a:pt x="2130" y="418"/>
                    <a:pt x="2144" y="375"/>
                    <a:pt x="2119" y="350"/>
                  </a:cubicBezTo>
                  <a:cubicBezTo>
                    <a:pt x="2057" y="288"/>
                    <a:pt x="1993" y="300"/>
                    <a:pt x="1907" y="295"/>
                  </a:cubicBezTo>
                  <a:cubicBezTo>
                    <a:pt x="1883" y="222"/>
                    <a:pt x="1915" y="326"/>
                    <a:pt x="1893" y="130"/>
                  </a:cubicBezTo>
                  <a:cubicBezTo>
                    <a:pt x="1880" y="12"/>
                    <a:pt x="1741" y="25"/>
                    <a:pt x="1660" y="21"/>
                  </a:cubicBezTo>
                  <a:cubicBezTo>
                    <a:pt x="1597" y="0"/>
                    <a:pt x="1511" y="32"/>
                    <a:pt x="1447" y="48"/>
                  </a:cubicBezTo>
                  <a:cubicBezTo>
                    <a:pt x="1434" y="68"/>
                    <a:pt x="1424" y="89"/>
                    <a:pt x="1413" y="110"/>
                  </a:cubicBezTo>
                  <a:cubicBezTo>
                    <a:pt x="1410" y="116"/>
                    <a:pt x="1411" y="125"/>
                    <a:pt x="1406" y="130"/>
                  </a:cubicBezTo>
                  <a:cubicBezTo>
                    <a:pt x="1401" y="135"/>
                    <a:pt x="1392" y="135"/>
                    <a:pt x="1385" y="137"/>
                  </a:cubicBezTo>
                  <a:cubicBezTo>
                    <a:pt x="1327" y="132"/>
                    <a:pt x="1259" y="116"/>
                    <a:pt x="1207" y="151"/>
                  </a:cubicBezTo>
                  <a:cubicBezTo>
                    <a:pt x="1205" y="162"/>
                    <a:pt x="1208" y="177"/>
                    <a:pt x="1200" y="185"/>
                  </a:cubicBezTo>
                  <a:cubicBezTo>
                    <a:pt x="1195" y="190"/>
                    <a:pt x="1186" y="181"/>
                    <a:pt x="1180" y="178"/>
                  </a:cubicBezTo>
                  <a:cubicBezTo>
                    <a:pt x="1155" y="166"/>
                    <a:pt x="1118" y="124"/>
                    <a:pt x="1118" y="124"/>
                  </a:cubicBezTo>
                  <a:cubicBezTo>
                    <a:pt x="1077" y="0"/>
                    <a:pt x="875" y="35"/>
                    <a:pt x="796" y="34"/>
                  </a:cubicBezTo>
                  <a:cubicBezTo>
                    <a:pt x="725" y="33"/>
                    <a:pt x="654" y="34"/>
                    <a:pt x="583" y="34"/>
                  </a:cubicBezTo>
                  <a:lnTo>
                    <a:pt x="638" y="55"/>
                  </a:lnTo>
                </a:path>
              </a:pathLst>
            </a:custGeom>
            <a:noFill/>
            <a:ln w="63500">
              <a:solidFill>
                <a:srgbClr val="FF0000"/>
              </a:solidFill>
              <a:round/>
              <a:headEnd/>
              <a:tailEnd/>
            </a:ln>
          </p:spPr>
          <p:txBody>
            <a:bodyPr/>
            <a:lstStyle/>
            <a:p>
              <a:endParaRPr lang="en-US"/>
            </a:p>
          </p:txBody>
        </p:sp>
        <p:sp>
          <p:nvSpPr>
            <p:cNvPr id="49240" name="Text Box 1188"/>
            <p:cNvSpPr txBox="1">
              <a:spLocks noChangeArrowheads="1"/>
            </p:cNvSpPr>
            <p:nvPr/>
          </p:nvSpPr>
          <p:spPr bwMode="auto">
            <a:xfrm>
              <a:off x="3870326" y="1155772"/>
              <a:ext cx="1475018" cy="683240"/>
            </a:xfrm>
            <a:prstGeom prst="rect">
              <a:avLst/>
            </a:prstGeom>
            <a:solidFill>
              <a:schemeClr val="bg1"/>
            </a:solidFill>
            <a:ln w="9525">
              <a:noFill/>
              <a:miter lim="800000"/>
              <a:headEnd/>
              <a:tailEnd/>
            </a:ln>
          </p:spPr>
          <p:txBody>
            <a:bodyPr wrap="none">
              <a:spAutoFit/>
            </a:bodyPr>
            <a:lstStyle/>
            <a:p>
              <a:r>
                <a:rPr lang="en-US" sz="2800" b="1" dirty="0"/>
                <a:t>9 acres</a:t>
              </a:r>
            </a:p>
          </p:txBody>
        </p:sp>
      </p:grpSp>
      <p:sp>
        <p:nvSpPr>
          <p:cNvPr id="49157" name="Oval 1189"/>
          <p:cNvSpPr>
            <a:spLocks noChangeArrowheads="1"/>
          </p:cNvSpPr>
          <p:nvPr/>
        </p:nvSpPr>
        <p:spPr bwMode="auto">
          <a:xfrm>
            <a:off x="4572000" y="6588894"/>
            <a:ext cx="126649" cy="116707"/>
          </a:xfrm>
          <a:prstGeom prst="ellipse">
            <a:avLst/>
          </a:prstGeom>
          <a:solidFill>
            <a:srgbClr val="3366FF"/>
          </a:solidFill>
          <a:ln w="9525">
            <a:solidFill>
              <a:schemeClr val="tx1"/>
            </a:solidFill>
            <a:round/>
            <a:headEnd/>
            <a:tailEnd/>
          </a:ln>
        </p:spPr>
        <p:txBody>
          <a:bodyPr wrap="none" anchor="ctr"/>
          <a:lstStyle/>
          <a:p>
            <a:pPr algn="ctr"/>
            <a:endParaRPr lang="en-US">
              <a:latin typeface="Arial Unicode MS" pitchFamily="34" charset="-128"/>
              <a:cs typeface="Arial" pitchFamily="34" charset="0"/>
            </a:endParaRPr>
          </a:p>
        </p:txBody>
      </p:sp>
      <p:sp>
        <p:nvSpPr>
          <p:cNvPr id="178" name="Text Box 1188"/>
          <p:cNvSpPr txBox="1">
            <a:spLocks noChangeArrowheads="1"/>
          </p:cNvSpPr>
          <p:nvPr/>
        </p:nvSpPr>
        <p:spPr bwMode="auto">
          <a:xfrm>
            <a:off x="2556998" y="6400800"/>
            <a:ext cx="1710202" cy="338550"/>
          </a:xfrm>
          <a:prstGeom prst="rect">
            <a:avLst/>
          </a:prstGeom>
          <a:noFill/>
          <a:ln w="9525">
            <a:noFill/>
            <a:miter lim="800000"/>
            <a:headEnd/>
            <a:tailEnd/>
          </a:ln>
        </p:spPr>
        <p:txBody>
          <a:bodyPr wrap="none" lIns="91435" tIns="45718" rIns="91435" bIns="45718">
            <a:spAutoFit/>
          </a:bodyPr>
          <a:lstStyle/>
          <a:p>
            <a:r>
              <a:rPr lang="en-US" sz="1600" b="1" dirty="0">
                <a:latin typeface="Times New Roman" pitchFamily="18" charset="0"/>
                <a:cs typeface="Times New Roman" pitchFamily="18" charset="0"/>
              </a:rPr>
              <a:t>For example only</a:t>
            </a:r>
          </a:p>
        </p:txBody>
      </p:sp>
      <p:pic>
        <p:nvPicPr>
          <p:cNvPr id="3074" name="Picture 2"/>
          <p:cNvPicPr>
            <a:picLocks noChangeAspect="1" noChangeArrowheads="1"/>
          </p:cNvPicPr>
          <p:nvPr/>
        </p:nvPicPr>
        <p:blipFill>
          <a:blip r:embed="rId4" cstate="print"/>
          <a:srcRect/>
          <a:stretch>
            <a:fillRect/>
          </a:stretch>
        </p:blipFill>
        <p:spPr bwMode="auto">
          <a:xfrm>
            <a:off x="336272" y="2590800"/>
            <a:ext cx="1872715" cy="1447800"/>
          </a:xfrm>
          <a:prstGeom prst="rect">
            <a:avLst/>
          </a:prstGeom>
          <a:noFill/>
          <a:ln w="9525">
            <a:solidFill>
              <a:schemeClr val="tx1"/>
            </a:solidFill>
            <a:miter lim="800000"/>
            <a:headEnd/>
            <a:tailEnd/>
          </a:ln>
          <a:effectLst/>
        </p:spPr>
      </p:pic>
      <p:sp>
        <p:nvSpPr>
          <p:cNvPr id="168" name="Freeform 167"/>
          <p:cNvSpPr/>
          <p:nvPr/>
        </p:nvSpPr>
        <p:spPr>
          <a:xfrm>
            <a:off x="2665539" y="4114800"/>
            <a:ext cx="1318641" cy="830678"/>
          </a:xfrm>
          <a:custGeom>
            <a:avLst/>
            <a:gdLst>
              <a:gd name="connsiteX0" fmla="*/ 519953 w 1586753"/>
              <a:gd name="connsiteY0" fmla="*/ 62753 h 1084730"/>
              <a:gd name="connsiteX1" fmla="*/ 466164 w 1586753"/>
              <a:gd name="connsiteY1" fmla="*/ 26895 h 1084730"/>
              <a:gd name="connsiteX2" fmla="*/ 448235 w 1586753"/>
              <a:gd name="connsiteY2" fmla="*/ 8965 h 1084730"/>
              <a:gd name="connsiteX3" fmla="*/ 421341 w 1586753"/>
              <a:gd name="connsiteY3" fmla="*/ 0 h 1084730"/>
              <a:gd name="connsiteX4" fmla="*/ 179294 w 1586753"/>
              <a:gd name="connsiteY4" fmla="*/ 8965 h 1084730"/>
              <a:gd name="connsiteX5" fmla="*/ 134470 w 1586753"/>
              <a:gd name="connsiteY5" fmla="*/ 17930 h 1084730"/>
              <a:gd name="connsiteX6" fmla="*/ 71717 w 1586753"/>
              <a:gd name="connsiteY6" fmla="*/ 35859 h 1084730"/>
              <a:gd name="connsiteX7" fmla="*/ 44823 w 1586753"/>
              <a:gd name="connsiteY7" fmla="*/ 53789 h 1084730"/>
              <a:gd name="connsiteX8" fmla="*/ 8964 w 1586753"/>
              <a:gd name="connsiteY8" fmla="*/ 134471 h 1084730"/>
              <a:gd name="connsiteX9" fmla="*/ 0 w 1586753"/>
              <a:gd name="connsiteY9" fmla="*/ 161365 h 1084730"/>
              <a:gd name="connsiteX10" fmla="*/ 8964 w 1586753"/>
              <a:gd name="connsiteY10" fmla="*/ 277906 h 1084730"/>
              <a:gd name="connsiteX11" fmla="*/ 44823 w 1586753"/>
              <a:gd name="connsiteY11" fmla="*/ 358589 h 1084730"/>
              <a:gd name="connsiteX12" fmla="*/ 62753 w 1586753"/>
              <a:gd name="connsiteY12" fmla="*/ 376518 h 1084730"/>
              <a:gd name="connsiteX13" fmla="*/ 116541 w 1586753"/>
              <a:gd name="connsiteY13" fmla="*/ 412377 h 1084730"/>
              <a:gd name="connsiteX14" fmla="*/ 143435 w 1586753"/>
              <a:gd name="connsiteY14" fmla="*/ 421342 h 1084730"/>
              <a:gd name="connsiteX15" fmla="*/ 197223 w 1586753"/>
              <a:gd name="connsiteY15" fmla="*/ 448236 h 1084730"/>
              <a:gd name="connsiteX16" fmla="*/ 268941 w 1586753"/>
              <a:gd name="connsiteY16" fmla="*/ 484095 h 1084730"/>
              <a:gd name="connsiteX17" fmla="*/ 268941 w 1586753"/>
              <a:gd name="connsiteY17" fmla="*/ 484095 h 1084730"/>
              <a:gd name="connsiteX18" fmla="*/ 322729 w 1586753"/>
              <a:gd name="connsiteY18" fmla="*/ 510989 h 1084730"/>
              <a:gd name="connsiteX19" fmla="*/ 349623 w 1586753"/>
              <a:gd name="connsiteY19" fmla="*/ 537883 h 1084730"/>
              <a:gd name="connsiteX20" fmla="*/ 394447 w 1586753"/>
              <a:gd name="connsiteY20" fmla="*/ 564777 h 1084730"/>
              <a:gd name="connsiteX21" fmla="*/ 412376 w 1586753"/>
              <a:gd name="connsiteY21" fmla="*/ 618565 h 1084730"/>
              <a:gd name="connsiteX22" fmla="*/ 430306 w 1586753"/>
              <a:gd name="connsiteY22" fmla="*/ 636495 h 1084730"/>
              <a:gd name="connsiteX23" fmla="*/ 466164 w 1586753"/>
              <a:gd name="connsiteY23" fmla="*/ 690283 h 1084730"/>
              <a:gd name="connsiteX24" fmla="*/ 510988 w 1586753"/>
              <a:gd name="connsiteY24" fmla="*/ 726142 h 1084730"/>
              <a:gd name="connsiteX25" fmla="*/ 537882 w 1586753"/>
              <a:gd name="connsiteY25" fmla="*/ 753036 h 1084730"/>
              <a:gd name="connsiteX26" fmla="*/ 591670 w 1586753"/>
              <a:gd name="connsiteY26" fmla="*/ 779930 h 1084730"/>
              <a:gd name="connsiteX27" fmla="*/ 609600 w 1586753"/>
              <a:gd name="connsiteY27" fmla="*/ 797859 h 1084730"/>
              <a:gd name="connsiteX28" fmla="*/ 699247 w 1586753"/>
              <a:gd name="connsiteY28" fmla="*/ 815789 h 1084730"/>
              <a:gd name="connsiteX29" fmla="*/ 779929 w 1586753"/>
              <a:gd name="connsiteY29" fmla="*/ 833718 h 1084730"/>
              <a:gd name="connsiteX30" fmla="*/ 806823 w 1586753"/>
              <a:gd name="connsiteY30" fmla="*/ 842683 h 1084730"/>
              <a:gd name="connsiteX31" fmla="*/ 851647 w 1586753"/>
              <a:gd name="connsiteY31" fmla="*/ 869577 h 1084730"/>
              <a:gd name="connsiteX32" fmla="*/ 878541 w 1586753"/>
              <a:gd name="connsiteY32" fmla="*/ 896471 h 1084730"/>
              <a:gd name="connsiteX33" fmla="*/ 932329 w 1586753"/>
              <a:gd name="connsiteY33" fmla="*/ 932330 h 1084730"/>
              <a:gd name="connsiteX34" fmla="*/ 959223 w 1586753"/>
              <a:gd name="connsiteY34" fmla="*/ 950259 h 1084730"/>
              <a:gd name="connsiteX35" fmla="*/ 1004047 w 1586753"/>
              <a:gd name="connsiteY35" fmla="*/ 986118 h 1084730"/>
              <a:gd name="connsiteX36" fmla="*/ 1030941 w 1586753"/>
              <a:gd name="connsiteY36" fmla="*/ 995083 h 1084730"/>
              <a:gd name="connsiteX37" fmla="*/ 1111623 w 1586753"/>
              <a:gd name="connsiteY37" fmla="*/ 1030942 h 1084730"/>
              <a:gd name="connsiteX38" fmla="*/ 1156447 w 1586753"/>
              <a:gd name="connsiteY38" fmla="*/ 1039906 h 1084730"/>
              <a:gd name="connsiteX39" fmla="*/ 1192306 w 1586753"/>
              <a:gd name="connsiteY39" fmla="*/ 1048871 h 1084730"/>
              <a:gd name="connsiteX40" fmla="*/ 1219200 w 1586753"/>
              <a:gd name="connsiteY40" fmla="*/ 1057836 h 1084730"/>
              <a:gd name="connsiteX41" fmla="*/ 1246094 w 1586753"/>
              <a:gd name="connsiteY41" fmla="*/ 1075765 h 1084730"/>
              <a:gd name="connsiteX42" fmla="*/ 1425388 w 1586753"/>
              <a:gd name="connsiteY42" fmla="*/ 1084730 h 1084730"/>
              <a:gd name="connsiteX43" fmla="*/ 1524000 w 1586753"/>
              <a:gd name="connsiteY43" fmla="*/ 1057836 h 1084730"/>
              <a:gd name="connsiteX44" fmla="*/ 1550894 w 1586753"/>
              <a:gd name="connsiteY44" fmla="*/ 1048871 h 1084730"/>
              <a:gd name="connsiteX45" fmla="*/ 1577788 w 1586753"/>
              <a:gd name="connsiteY45" fmla="*/ 1030942 h 1084730"/>
              <a:gd name="connsiteX46" fmla="*/ 1586753 w 1586753"/>
              <a:gd name="connsiteY46" fmla="*/ 995083 h 1084730"/>
              <a:gd name="connsiteX47" fmla="*/ 1568823 w 1586753"/>
              <a:gd name="connsiteY47" fmla="*/ 878542 h 1084730"/>
              <a:gd name="connsiteX48" fmla="*/ 1550894 w 1586753"/>
              <a:gd name="connsiteY48" fmla="*/ 851648 h 1084730"/>
              <a:gd name="connsiteX49" fmla="*/ 1541929 w 1586753"/>
              <a:gd name="connsiteY49" fmla="*/ 824753 h 1084730"/>
              <a:gd name="connsiteX50" fmla="*/ 1488141 w 1586753"/>
              <a:gd name="connsiteY50" fmla="*/ 797859 h 1084730"/>
              <a:gd name="connsiteX51" fmla="*/ 1416423 w 1586753"/>
              <a:gd name="connsiteY51" fmla="*/ 762000 h 1084730"/>
              <a:gd name="connsiteX52" fmla="*/ 1326776 w 1586753"/>
              <a:gd name="connsiteY52" fmla="*/ 726142 h 1084730"/>
              <a:gd name="connsiteX53" fmla="*/ 1299882 w 1586753"/>
              <a:gd name="connsiteY53" fmla="*/ 717177 h 1084730"/>
              <a:gd name="connsiteX54" fmla="*/ 1272988 w 1586753"/>
              <a:gd name="connsiteY54" fmla="*/ 708212 h 1084730"/>
              <a:gd name="connsiteX55" fmla="*/ 1228164 w 1586753"/>
              <a:gd name="connsiteY55" fmla="*/ 681318 h 1084730"/>
              <a:gd name="connsiteX56" fmla="*/ 1174376 w 1586753"/>
              <a:gd name="connsiteY56" fmla="*/ 654424 h 1084730"/>
              <a:gd name="connsiteX57" fmla="*/ 1138517 w 1586753"/>
              <a:gd name="connsiteY57" fmla="*/ 618565 h 1084730"/>
              <a:gd name="connsiteX58" fmla="*/ 1129553 w 1586753"/>
              <a:gd name="connsiteY58" fmla="*/ 591671 h 1084730"/>
              <a:gd name="connsiteX59" fmla="*/ 1093694 w 1586753"/>
              <a:gd name="connsiteY59" fmla="*/ 537883 h 1084730"/>
              <a:gd name="connsiteX60" fmla="*/ 1048870 w 1586753"/>
              <a:gd name="connsiteY60" fmla="*/ 493059 h 1084730"/>
              <a:gd name="connsiteX61" fmla="*/ 995082 w 1586753"/>
              <a:gd name="connsiteY61" fmla="*/ 448236 h 1084730"/>
              <a:gd name="connsiteX62" fmla="*/ 968188 w 1586753"/>
              <a:gd name="connsiteY62" fmla="*/ 439271 h 1084730"/>
              <a:gd name="connsiteX63" fmla="*/ 923364 w 1586753"/>
              <a:gd name="connsiteY63" fmla="*/ 412377 h 1084730"/>
              <a:gd name="connsiteX64" fmla="*/ 842682 w 1586753"/>
              <a:gd name="connsiteY64" fmla="*/ 367553 h 1084730"/>
              <a:gd name="connsiteX65" fmla="*/ 824753 w 1586753"/>
              <a:gd name="connsiteY65" fmla="*/ 340659 h 1084730"/>
              <a:gd name="connsiteX66" fmla="*/ 797858 w 1586753"/>
              <a:gd name="connsiteY66" fmla="*/ 331695 h 1084730"/>
              <a:gd name="connsiteX67" fmla="*/ 779929 w 1586753"/>
              <a:gd name="connsiteY67" fmla="*/ 313765 h 1084730"/>
              <a:gd name="connsiteX68" fmla="*/ 753035 w 1586753"/>
              <a:gd name="connsiteY68" fmla="*/ 304800 h 1084730"/>
              <a:gd name="connsiteX69" fmla="*/ 726141 w 1586753"/>
              <a:gd name="connsiteY69" fmla="*/ 286871 h 1084730"/>
              <a:gd name="connsiteX70" fmla="*/ 690282 w 1586753"/>
              <a:gd name="connsiteY70" fmla="*/ 251012 h 1084730"/>
              <a:gd name="connsiteX71" fmla="*/ 654423 w 1586753"/>
              <a:gd name="connsiteY71" fmla="*/ 206189 h 1084730"/>
              <a:gd name="connsiteX72" fmla="*/ 600635 w 1586753"/>
              <a:gd name="connsiteY72" fmla="*/ 152400 h 1084730"/>
              <a:gd name="connsiteX73" fmla="*/ 582706 w 1586753"/>
              <a:gd name="connsiteY73" fmla="*/ 125506 h 1084730"/>
              <a:gd name="connsiteX74" fmla="*/ 537882 w 1586753"/>
              <a:gd name="connsiteY74" fmla="*/ 89648 h 1084730"/>
              <a:gd name="connsiteX75" fmla="*/ 519953 w 1586753"/>
              <a:gd name="connsiteY75" fmla="*/ 71718 h 1084730"/>
              <a:gd name="connsiteX76" fmla="*/ 466164 w 1586753"/>
              <a:gd name="connsiteY76" fmla="*/ 53789 h 1084730"/>
              <a:gd name="connsiteX77" fmla="*/ 412376 w 1586753"/>
              <a:gd name="connsiteY77" fmla="*/ 35859 h 1084730"/>
              <a:gd name="connsiteX78" fmla="*/ 394447 w 1586753"/>
              <a:gd name="connsiteY78" fmla="*/ 26895 h 108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586753" h="1084730">
                <a:moveTo>
                  <a:pt x="519953" y="62753"/>
                </a:moveTo>
                <a:cubicBezTo>
                  <a:pt x="502023" y="50800"/>
                  <a:pt x="481401" y="42133"/>
                  <a:pt x="466164" y="26895"/>
                </a:cubicBezTo>
                <a:cubicBezTo>
                  <a:pt x="460188" y="20918"/>
                  <a:pt x="455482" y="13314"/>
                  <a:pt x="448235" y="8965"/>
                </a:cubicBezTo>
                <a:cubicBezTo>
                  <a:pt x="440132" y="4103"/>
                  <a:pt x="430306" y="2988"/>
                  <a:pt x="421341" y="0"/>
                </a:cubicBezTo>
                <a:cubicBezTo>
                  <a:pt x="340659" y="2988"/>
                  <a:pt x="259874" y="3929"/>
                  <a:pt x="179294" y="8965"/>
                </a:cubicBezTo>
                <a:cubicBezTo>
                  <a:pt x="164086" y="9916"/>
                  <a:pt x="149344" y="14624"/>
                  <a:pt x="134470" y="17930"/>
                </a:cubicBezTo>
                <a:cubicBezTo>
                  <a:pt x="100704" y="25434"/>
                  <a:pt x="101664" y="25878"/>
                  <a:pt x="71717" y="35859"/>
                </a:cubicBezTo>
                <a:cubicBezTo>
                  <a:pt x="62752" y="41836"/>
                  <a:pt x="52442" y="46170"/>
                  <a:pt x="44823" y="53789"/>
                </a:cubicBezTo>
                <a:cubicBezTo>
                  <a:pt x="23515" y="75098"/>
                  <a:pt x="17840" y="107843"/>
                  <a:pt x="8964" y="134471"/>
                </a:cubicBezTo>
                <a:lnTo>
                  <a:pt x="0" y="161365"/>
                </a:lnTo>
                <a:cubicBezTo>
                  <a:pt x="2988" y="200212"/>
                  <a:pt x="2887" y="239421"/>
                  <a:pt x="8964" y="277906"/>
                </a:cubicBezTo>
                <a:cubicBezTo>
                  <a:pt x="13858" y="308900"/>
                  <a:pt x="25784" y="334791"/>
                  <a:pt x="44823" y="358589"/>
                </a:cubicBezTo>
                <a:cubicBezTo>
                  <a:pt x="50103" y="365189"/>
                  <a:pt x="55991" y="371447"/>
                  <a:pt x="62753" y="376518"/>
                </a:cubicBezTo>
                <a:cubicBezTo>
                  <a:pt x="79992" y="389447"/>
                  <a:pt x="96098" y="405563"/>
                  <a:pt x="116541" y="412377"/>
                </a:cubicBezTo>
                <a:cubicBezTo>
                  <a:pt x="125506" y="415365"/>
                  <a:pt x="134983" y="417116"/>
                  <a:pt x="143435" y="421342"/>
                </a:cubicBezTo>
                <a:cubicBezTo>
                  <a:pt x="212948" y="456099"/>
                  <a:pt x="129624" y="425702"/>
                  <a:pt x="197223" y="448236"/>
                </a:cubicBezTo>
                <a:cubicBezTo>
                  <a:pt x="228517" y="479528"/>
                  <a:pt x="207135" y="463492"/>
                  <a:pt x="268941" y="484095"/>
                </a:cubicBezTo>
                <a:lnTo>
                  <a:pt x="268941" y="484095"/>
                </a:lnTo>
                <a:cubicBezTo>
                  <a:pt x="303698" y="507266"/>
                  <a:pt x="285614" y="498617"/>
                  <a:pt x="322729" y="510989"/>
                </a:cubicBezTo>
                <a:cubicBezTo>
                  <a:pt x="331694" y="519954"/>
                  <a:pt x="339074" y="530850"/>
                  <a:pt x="349623" y="537883"/>
                </a:cubicBezTo>
                <a:cubicBezTo>
                  <a:pt x="419453" y="584437"/>
                  <a:pt x="338603" y="508936"/>
                  <a:pt x="394447" y="564777"/>
                </a:cubicBezTo>
                <a:cubicBezTo>
                  <a:pt x="400423" y="582706"/>
                  <a:pt x="399012" y="605201"/>
                  <a:pt x="412376" y="618565"/>
                </a:cubicBezTo>
                <a:cubicBezTo>
                  <a:pt x="418353" y="624542"/>
                  <a:pt x="425235" y="629733"/>
                  <a:pt x="430306" y="636495"/>
                </a:cubicBezTo>
                <a:cubicBezTo>
                  <a:pt x="443235" y="653734"/>
                  <a:pt x="450927" y="675047"/>
                  <a:pt x="466164" y="690283"/>
                </a:cubicBezTo>
                <a:cubicBezTo>
                  <a:pt x="518336" y="742452"/>
                  <a:pt x="443124" y="669588"/>
                  <a:pt x="510988" y="726142"/>
                </a:cubicBezTo>
                <a:cubicBezTo>
                  <a:pt x="520727" y="734258"/>
                  <a:pt x="528142" y="744920"/>
                  <a:pt x="537882" y="753036"/>
                </a:cubicBezTo>
                <a:cubicBezTo>
                  <a:pt x="561052" y="772344"/>
                  <a:pt x="564717" y="770945"/>
                  <a:pt x="591670" y="779930"/>
                </a:cubicBezTo>
                <a:cubicBezTo>
                  <a:pt x="597647" y="785906"/>
                  <a:pt x="602352" y="793511"/>
                  <a:pt x="609600" y="797859"/>
                </a:cubicBezTo>
                <a:cubicBezTo>
                  <a:pt x="629427" y="809755"/>
                  <a:pt x="687765" y="813875"/>
                  <a:pt x="699247" y="815789"/>
                </a:cubicBezTo>
                <a:cubicBezTo>
                  <a:pt x="721438" y="819487"/>
                  <a:pt x="757358" y="827269"/>
                  <a:pt x="779929" y="833718"/>
                </a:cubicBezTo>
                <a:cubicBezTo>
                  <a:pt x="789015" y="836314"/>
                  <a:pt x="797858" y="839695"/>
                  <a:pt x="806823" y="842683"/>
                </a:cubicBezTo>
                <a:cubicBezTo>
                  <a:pt x="862667" y="898524"/>
                  <a:pt x="781817" y="823023"/>
                  <a:pt x="851647" y="869577"/>
                </a:cubicBezTo>
                <a:cubicBezTo>
                  <a:pt x="862196" y="876610"/>
                  <a:pt x="868534" y="888687"/>
                  <a:pt x="878541" y="896471"/>
                </a:cubicBezTo>
                <a:cubicBezTo>
                  <a:pt x="895550" y="909701"/>
                  <a:pt x="914400" y="920377"/>
                  <a:pt x="932329" y="932330"/>
                </a:cubicBezTo>
                <a:cubicBezTo>
                  <a:pt x="941294" y="938306"/>
                  <a:pt x="951605" y="942641"/>
                  <a:pt x="959223" y="950259"/>
                </a:cubicBezTo>
                <a:cubicBezTo>
                  <a:pt x="975900" y="966936"/>
                  <a:pt x="981428" y="974809"/>
                  <a:pt x="1004047" y="986118"/>
                </a:cubicBezTo>
                <a:cubicBezTo>
                  <a:pt x="1012499" y="990344"/>
                  <a:pt x="1022489" y="990857"/>
                  <a:pt x="1030941" y="995083"/>
                </a:cubicBezTo>
                <a:cubicBezTo>
                  <a:pt x="1116179" y="1037702"/>
                  <a:pt x="972854" y="984684"/>
                  <a:pt x="1111623" y="1030942"/>
                </a:cubicBezTo>
                <a:cubicBezTo>
                  <a:pt x="1126078" y="1035761"/>
                  <a:pt x="1141573" y="1036601"/>
                  <a:pt x="1156447" y="1039906"/>
                </a:cubicBezTo>
                <a:cubicBezTo>
                  <a:pt x="1168475" y="1042579"/>
                  <a:pt x="1180459" y="1045486"/>
                  <a:pt x="1192306" y="1048871"/>
                </a:cubicBezTo>
                <a:cubicBezTo>
                  <a:pt x="1201392" y="1051467"/>
                  <a:pt x="1210748" y="1053610"/>
                  <a:pt x="1219200" y="1057836"/>
                </a:cubicBezTo>
                <a:cubicBezTo>
                  <a:pt x="1228837" y="1062654"/>
                  <a:pt x="1235410" y="1074371"/>
                  <a:pt x="1246094" y="1075765"/>
                </a:cubicBezTo>
                <a:cubicBezTo>
                  <a:pt x="1305431" y="1083505"/>
                  <a:pt x="1365623" y="1081742"/>
                  <a:pt x="1425388" y="1084730"/>
                </a:cubicBezTo>
                <a:cubicBezTo>
                  <a:pt x="1488740" y="1072059"/>
                  <a:pt x="1455760" y="1080582"/>
                  <a:pt x="1524000" y="1057836"/>
                </a:cubicBezTo>
                <a:cubicBezTo>
                  <a:pt x="1532965" y="1054848"/>
                  <a:pt x="1543031" y="1054113"/>
                  <a:pt x="1550894" y="1048871"/>
                </a:cubicBezTo>
                <a:lnTo>
                  <a:pt x="1577788" y="1030942"/>
                </a:lnTo>
                <a:cubicBezTo>
                  <a:pt x="1580776" y="1018989"/>
                  <a:pt x="1586753" y="1007404"/>
                  <a:pt x="1586753" y="995083"/>
                </a:cubicBezTo>
                <a:cubicBezTo>
                  <a:pt x="1586753" y="974511"/>
                  <a:pt x="1584168" y="909233"/>
                  <a:pt x="1568823" y="878542"/>
                </a:cubicBezTo>
                <a:cubicBezTo>
                  <a:pt x="1564005" y="868905"/>
                  <a:pt x="1555712" y="861285"/>
                  <a:pt x="1550894" y="851648"/>
                </a:cubicBezTo>
                <a:cubicBezTo>
                  <a:pt x="1546668" y="843196"/>
                  <a:pt x="1547832" y="832132"/>
                  <a:pt x="1541929" y="824753"/>
                </a:cubicBezTo>
                <a:cubicBezTo>
                  <a:pt x="1529291" y="808956"/>
                  <a:pt x="1505857" y="803764"/>
                  <a:pt x="1488141" y="797859"/>
                </a:cubicBezTo>
                <a:cubicBezTo>
                  <a:pt x="1447634" y="757354"/>
                  <a:pt x="1498830" y="803202"/>
                  <a:pt x="1416423" y="762000"/>
                </a:cubicBezTo>
                <a:cubicBezTo>
                  <a:pt x="1363658" y="735618"/>
                  <a:pt x="1393244" y="748298"/>
                  <a:pt x="1326776" y="726142"/>
                </a:cubicBezTo>
                <a:lnTo>
                  <a:pt x="1299882" y="717177"/>
                </a:lnTo>
                <a:lnTo>
                  <a:pt x="1272988" y="708212"/>
                </a:lnTo>
                <a:cubicBezTo>
                  <a:pt x="1237967" y="673193"/>
                  <a:pt x="1274714" y="704593"/>
                  <a:pt x="1228164" y="681318"/>
                </a:cubicBezTo>
                <a:cubicBezTo>
                  <a:pt x="1158651" y="646561"/>
                  <a:pt x="1241975" y="676958"/>
                  <a:pt x="1174376" y="654424"/>
                </a:cubicBezTo>
                <a:cubicBezTo>
                  <a:pt x="1150469" y="582705"/>
                  <a:pt x="1186330" y="666379"/>
                  <a:pt x="1138517" y="618565"/>
                </a:cubicBezTo>
                <a:cubicBezTo>
                  <a:pt x="1131835" y="611883"/>
                  <a:pt x="1134142" y="599931"/>
                  <a:pt x="1129553" y="591671"/>
                </a:cubicBezTo>
                <a:cubicBezTo>
                  <a:pt x="1119088" y="572834"/>
                  <a:pt x="1108931" y="553120"/>
                  <a:pt x="1093694" y="537883"/>
                </a:cubicBezTo>
                <a:lnTo>
                  <a:pt x="1048870" y="493059"/>
                </a:lnTo>
                <a:cubicBezTo>
                  <a:pt x="1029043" y="473232"/>
                  <a:pt x="1020045" y="460717"/>
                  <a:pt x="995082" y="448236"/>
                </a:cubicBezTo>
                <a:cubicBezTo>
                  <a:pt x="986630" y="444010"/>
                  <a:pt x="977153" y="442259"/>
                  <a:pt x="968188" y="439271"/>
                </a:cubicBezTo>
                <a:cubicBezTo>
                  <a:pt x="927961" y="399046"/>
                  <a:pt x="975735" y="441472"/>
                  <a:pt x="923364" y="412377"/>
                </a:cubicBezTo>
                <a:cubicBezTo>
                  <a:pt x="830888" y="361001"/>
                  <a:pt x="903536" y="387839"/>
                  <a:pt x="842682" y="367553"/>
                </a:cubicBezTo>
                <a:cubicBezTo>
                  <a:pt x="836706" y="358588"/>
                  <a:pt x="833166" y="347389"/>
                  <a:pt x="824753" y="340659"/>
                </a:cubicBezTo>
                <a:cubicBezTo>
                  <a:pt x="817374" y="334756"/>
                  <a:pt x="805961" y="336557"/>
                  <a:pt x="797858" y="331695"/>
                </a:cubicBezTo>
                <a:cubicBezTo>
                  <a:pt x="790610" y="327347"/>
                  <a:pt x="787176" y="318114"/>
                  <a:pt x="779929" y="313765"/>
                </a:cubicBezTo>
                <a:cubicBezTo>
                  <a:pt x="771826" y="308903"/>
                  <a:pt x="761487" y="309026"/>
                  <a:pt x="753035" y="304800"/>
                </a:cubicBezTo>
                <a:cubicBezTo>
                  <a:pt x="743398" y="299982"/>
                  <a:pt x="734321" y="293883"/>
                  <a:pt x="726141" y="286871"/>
                </a:cubicBezTo>
                <a:cubicBezTo>
                  <a:pt x="713306" y="275870"/>
                  <a:pt x="690282" y="251012"/>
                  <a:pt x="690282" y="251012"/>
                </a:cubicBezTo>
                <a:cubicBezTo>
                  <a:pt x="675200" y="205767"/>
                  <a:pt x="692269" y="238629"/>
                  <a:pt x="654423" y="206189"/>
                </a:cubicBezTo>
                <a:cubicBezTo>
                  <a:pt x="654407" y="206175"/>
                  <a:pt x="609607" y="161373"/>
                  <a:pt x="600635" y="152400"/>
                </a:cubicBezTo>
                <a:cubicBezTo>
                  <a:pt x="593017" y="144781"/>
                  <a:pt x="589437" y="133919"/>
                  <a:pt x="582706" y="125506"/>
                </a:cubicBezTo>
                <a:cubicBezTo>
                  <a:pt x="563466" y="101457"/>
                  <a:pt x="563766" y="110356"/>
                  <a:pt x="537882" y="89648"/>
                </a:cubicBezTo>
                <a:cubicBezTo>
                  <a:pt x="531282" y="84368"/>
                  <a:pt x="527513" y="75498"/>
                  <a:pt x="519953" y="71718"/>
                </a:cubicBezTo>
                <a:cubicBezTo>
                  <a:pt x="503049" y="63266"/>
                  <a:pt x="484094" y="59765"/>
                  <a:pt x="466164" y="53789"/>
                </a:cubicBezTo>
                <a:lnTo>
                  <a:pt x="412376" y="35859"/>
                </a:lnTo>
                <a:cubicBezTo>
                  <a:pt x="406037" y="33746"/>
                  <a:pt x="400423" y="29883"/>
                  <a:pt x="394447" y="26895"/>
                </a:cubicBezTo>
              </a:path>
            </a:pathLst>
          </a:custGeom>
          <a:ln w="635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9" name="Oval 168"/>
          <p:cNvSpPr/>
          <p:nvPr/>
        </p:nvSpPr>
        <p:spPr>
          <a:xfrm>
            <a:off x="4315702" y="4674306"/>
            <a:ext cx="253298" cy="233414"/>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Oval 169"/>
          <p:cNvSpPr/>
          <p:nvPr/>
        </p:nvSpPr>
        <p:spPr>
          <a:xfrm>
            <a:off x="5772168" y="4791013"/>
            <a:ext cx="545196" cy="492362"/>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4" name="Straight Connector 213"/>
          <p:cNvCxnSpPr/>
          <p:nvPr/>
        </p:nvCxnSpPr>
        <p:spPr>
          <a:xfrm>
            <a:off x="6248400" y="6172200"/>
            <a:ext cx="914400" cy="914400"/>
          </a:xfrm>
          <a:prstGeom prst="line">
            <a:avLst/>
          </a:prstGeom>
        </p:spPr>
        <p:style>
          <a:lnRef idx="1">
            <a:schemeClr val="accent1"/>
          </a:lnRef>
          <a:fillRef idx="0">
            <a:schemeClr val="accent1"/>
          </a:fillRef>
          <a:effectRef idx="0">
            <a:schemeClr val="accent1"/>
          </a:effectRef>
          <a:fontRef idx="minor">
            <a:schemeClr val="tx1"/>
          </a:fontRef>
        </p:style>
      </p:cxnSp>
      <p:grpSp>
        <p:nvGrpSpPr>
          <p:cNvPr id="230" name="Group 229"/>
          <p:cNvGrpSpPr/>
          <p:nvPr/>
        </p:nvGrpSpPr>
        <p:grpSpPr>
          <a:xfrm>
            <a:off x="76200" y="4539343"/>
            <a:ext cx="7264859" cy="2207453"/>
            <a:chOff x="76200" y="4539343"/>
            <a:chExt cx="7264859" cy="2207453"/>
          </a:xfrm>
        </p:grpSpPr>
        <p:sp>
          <p:nvSpPr>
            <p:cNvPr id="233" name="Right Brace 232"/>
            <p:cNvSpPr/>
            <p:nvPr/>
          </p:nvSpPr>
          <p:spPr>
            <a:xfrm>
              <a:off x="6248400" y="5526740"/>
              <a:ext cx="381000" cy="56926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7" name="Picture 236" descr="Green Heterogeneity.jpg"/>
            <p:cNvPicPr>
              <a:picLocks noChangeAspect="1"/>
            </p:cNvPicPr>
            <p:nvPr/>
          </p:nvPicPr>
          <p:blipFill>
            <a:blip r:embed="rId5" cstate="print"/>
            <a:stretch>
              <a:fillRect/>
            </a:stretch>
          </p:blipFill>
          <p:spPr>
            <a:xfrm>
              <a:off x="6781800" y="5562600"/>
              <a:ext cx="559259" cy="605384"/>
            </a:xfrm>
            <a:prstGeom prst="rect">
              <a:avLst/>
            </a:prstGeom>
          </p:spPr>
        </p:pic>
        <p:sp>
          <p:nvSpPr>
            <p:cNvPr id="195" name="Text Box 1188"/>
            <p:cNvSpPr txBox="1">
              <a:spLocks noChangeArrowheads="1"/>
            </p:cNvSpPr>
            <p:nvPr/>
          </p:nvSpPr>
          <p:spPr bwMode="auto">
            <a:xfrm>
              <a:off x="3886200" y="5388118"/>
              <a:ext cx="527698" cy="707882"/>
            </a:xfrm>
            <a:prstGeom prst="rect">
              <a:avLst/>
            </a:prstGeom>
            <a:noFill/>
            <a:ln w="9525">
              <a:noFill/>
              <a:miter lim="800000"/>
              <a:headEnd/>
              <a:tailEnd/>
            </a:ln>
          </p:spPr>
          <p:txBody>
            <a:bodyPr wrap="none" lIns="91435" tIns="45718" rIns="91435" bIns="45718">
              <a:spAutoFit/>
            </a:bodyPr>
            <a:lstStyle/>
            <a:p>
              <a:r>
                <a:rPr lang="en-US" sz="4000" b="1" dirty="0">
                  <a:latin typeface="Tahoma" pitchFamily="34" charset="0"/>
                  <a:ea typeface="Tahoma" pitchFamily="34" charset="0"/>
                  <a:cs typeface="Tahoma" pitchFamily="34" charset="0"/>
                </a:rPr>
                <a:t>C</a:t>
              </a:r>
            </a:p>
          </p:txBody>
        </p:sp>
        <p:sp>
          <p:nvSpPr>
            <p:cNvPr id="183" name="TextBox 182"/>
            <p:cNvSpPr txBox="1"/>
            <p:nvPr/>
          </p:nvSpPr>
          <p:spPr>
            <a:xfrm>
              <a:off x="76200" y="5638800"/>
              <a:ext cx="2514600" cy="1107996"/>
            </a:xfrm>
            <a:prstGeom prst="rect">
              <a:avLst/>
            </a:prstGeom>
            <a:solidFill>
              <a:schemeClr val="bg1"/>
            </a:solidFill>
          </p:spPr>
          <p:txBody>
            <a:bodyPr wrap="square" rtlCol="0">
              <a:spAutoFit/>
            </a:bodyPr>
            <a:lstStyle/>
            <a:p>
              <a:pPr algn="ctr"/>
              <a:r>
                <a:rPr lang="en-US" sz="2200" b="1" dirty="0">
                  <a:latin typeface="Times New Roman" pitchFamily="18" charset="0"/>
                  <a:cs typeface="Times New Roman" pitchFamily="18" charset="0"/>
                </a:rPr>
                <a:t>Discrete Sample Range </a:t>
              </a:r>
              <a:r>
                <a:rPr lang="en-US" sz="2200" b="1" i="1" dirty="0">
                  <a:latin typeface="Times New Roman" pitchFamily="18" charset="0"/>
                  <a:cs typeface="Times New Roman" pitchFamily="18" charset="0"/>
                </a:rPr>
                <a:t>below </a:t>
              </a:r>
              <a:r>
                <a:rPr lang="en-US" sz="2200" b="1" dirty="0">
                  <a:latin typeface="Times New Roman" pitchFamily="18" charset="0"/>
                  <a:cs typeface="Times New Roman" pitchFamily="18" charset="0"/>
                </a:rPr>
                <a:t>Screening Level</a:t>
              </a:r>
            </a:p>
          </p:txBody>
        </p:sp>
        <p:cxnSp>
          <p:nvCxnSpPr>
            <p:cNvPr id="187" name="Straight Arrow Connector 186"/>
            <p:cNvCxnSpPr/>
            <p:nvPr/>
          </p:nvCxnSpPr>
          <p:spPr>
            <a:xfrm flipV="1">
              <a:off x="2286000" y="5638804"/>
              <a:ext cx="1371600" cy="60959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0" name="Freeform 219"/>
            <p:cNvSpPr/>
            <p:nvPr/>
          </p:nvSpPr>
          <p:spPr>
            <a:xfrm>
              <a:off x="2351314" y="4539343"/>
              <a:ext cx="3935186" cy="1698171"/>
            </a:xfrm>
            <a:custGeom>
              <a:avLst/>
              <a:gdLst>
                <a:gd name="connsiteX0" fmla="*/ 0 w 3935186"/>
                <a:gd name="connsiteY0" fmla="*/ 0 h 1698171"/>
                <a:gd name="connsiteX1" fmla="*/ 212272 w 3935186"/>
                <a:gd name="connsiteY1" fmla="*/ 212271 h 1698171"/>
                <a:gd name="connsiteX2" fmla="*/ 277586 w 3935186"/>
                <a:gd name="connsiteY2" fmla="*/ 1698171 h 1698171"/>
                <a:gd name="connsiteX3" fmla="*/ 3935186 w 3935186"/>
                <a:gd name="connsiteY3" fmla="*/ 1665514 h 1698171"/>
                <a:gd name="connsiteX4" fmla="*/ 3918857 w 3935186"/>
                <a:gd name="connsiteY4" fmla="*/ 1436914 h 1698171"/>
                <a:gd name="connsiteX5" fmla="*/ 3804557 w 3935186"/>
                <a:gd name="connsiteY5" fmla="*/ 1322614 h 1698171"/>
                <a:gd name="connsiteX6" fmla="*/ 3771900 w 3935186"/>
                <a:gd name="connsiteY6" fmla="*/ 1191986 h 1698171"/>
                <a:gd name="connsiteX7" fmla="*/ 3804557 w 3935186"/>
                <a:gd name="connsiteY7" fmla="*/ 1077686 h 1698171"/>
                <a:gd name="connsiteX8" fmla="*/ 3820886 w 3935186"/>
                <a:gd name="connsiteY8" fmla="*/ 996043 h 1698171"/>
                <a:gd name="connsiteX9" fmla="*/ 3902529 w 3935186"/>
                <a:gd name="connsiteY9" fmla="*/ 865414 h 1698171"/>
                <a:gd name="connsiteX10" fmla="*/ 3559629 w 3935186"/>
                <a:gd name="connsiteY10" fmla="*/ 816428 h 1698171"/>
                <a:gd name="connsiteX11" fmla="*/ 2400300 w 3935186"/>
                <a:gd name="connsiteY11" fmla="*/ 767443 h 1698171"/>
                <a:gd name="connsiteX12" fmla="*/ 2057400 w 3935186"/>
                <a:gd name="connsiteY12" fmla="*/ 734786 h 1698171"/>
                <a:gd name="connsiteX13" fmla="*/ 1567543 w 3935186"/>
                <a:gd name="connsiteY13" fmla="*/ 653143 h 1698171"/>
                <a:gd name="connsiteX14" fmla="*/ 1208315 w 3935186"/>
                <a:gd name="connsiteY14" fmla="*/ 555171 h 1698171"/>
                <a:gd name="connsiteX15" fmla="*/ 767443 w 3935186"/>
                <a:gd name="connsiteY15" fmla="*/ 457200 h 1698171"/>
                <a:gd name="connsiteX16" fmla="*/ 326572 w 3935186"/>
                <a:gd name="connsiteY16" fmla="*/ 228600 h 1698171"/>
                <a:gd name="connsiteX17" fmla="*/ 0 w 3935186"/>
                <a:gd name="connsiteY17" fmla="*/ 0 h 16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35186" h="1698171">
                  <a:moveTo>
                    <a:pt x="0" y="0"/>
                  </a:moveTo>
                  <a:lnTo>
                    <a:pt x="212272" y="212271"/>
                  </a:lnTo>
                  <a:lnTo>
                    <a:pt x="277586" y="1698171"/>
                  </a:lnTo>
                  <a:lnTo>
                    <a:pt x="3935186" y="1665514"/>
                  </a:lnTo>
                  <a:lnTo>
                    <a:pt x="3918857" y="1436914"/>
                  </a:lnTo>
                  <a:lnTo>
                    <a:pt x="3804557" y="1322614"/>
                  </a:lnTo>
                  <a:lnTo>
                    <a:pt x="3771900" y="1191986"/>
                  </a:lnTo>
                  <a:lnTo>
                    <a:pt x="3804557" y="1077686"/>
                  </a:lnTo>
                  <a:lnTo>
                    <a:pt x="3820886" y="996043"/>
                  </a:lnTo>
                  <a:lnTo>
                    <a:pt x="3902529" y="865414"/>
                  </a:lnTo>
                  <a:lnTo>
                    <a:pt x="3559629" y="816428"/>
                  </a:lnTo>
                  <a:lnTo>
                    <a:pt x="2400300" y="767443"/>
                  </a:lnTo>
                  <a:lnTo>
                    <a:pt x="2057400" y="734786"/>
                  </a:lnTo>
                  <a:lnTo>
                    <a:pt x="1567543" y="653143"/>
                  </a:lnTo>
                  <a:lnTo>
                    <a:pt x="1208315" y="555171"/>
                  </a:lnTo>
                  <a:lnTo>
                    <a:pt x="767443" y="457200"/>
                  </a:lnTo>
                  <a:cubicBezTo>
                    <a:pt x="338108" y="226020"/>
                    <a:pt x="503626" y="228600"/>
                    <a:pt x="326572" y="228600"/>
                  </a:cubicBezTo>
                  <a:lnTo>
                    <a:pt x="0" y="0"/>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227"/>
          <p:cNvGrpSpPr/>
          <p:nvPr/>
        </p:nvGrpSpPr>
        <p:grpSpPr>
          <a:xfrm>
            <a:off x="3956958" y="2168604"/>
            <a:ext cx="4577442" cy="2631996"/>
            <a:chOff x="3956958" y="2168604"/>
            <a:chExt cx="4577442" cy="2631996"/>
          </a:xfrm>
        </p:grpSpPr>
        <p:sp>
          <p:nvSpPr>
            <p:cNvPr id="182" name="TextBox 181"/>
            <p:cNvSpPr txBox="1"/>
            <p:nvPr/>
          </p:nvSpPr>
          <p:spPr>
            <a:xfrm>
              <a:off x="6019800" y="2168604"/>
              <a:ext cx="2514600" cy="1107996"/>
            </a:xfrm>
            <a:prstGeom prst="rect">
              <a:avLst/>
            </a:prstGeom>
            <a:noFill/>
          </p:spPr>
          <p:txBody>
            <a:bodyPr wrap="square" rtlCol="0">
              <a:spAutoFit/>
            </a:bodyPr>
            <a:lstStyle/>
            <a:p>
              <a:pPr algn="ctr"/>
              <a:r>
                <a:rPr lang="en-US" sz="2200" b="1" dirty="0">
                  <a:latin typeface="Times New Roman" pitchFamily="18" charset="0"/>
                  <a:cs typeface="Times New Roman" pitchFamily="18" charset="0"/>
                </a:rPr>
                <a:t>Discrete Sample Range </a:t>
              </a:r>
              <a:r>
                <a:rPr lang="en-US" sz="2200" b="1" i="1" dirty="0">
                  <a:latin typeface="Times New Roman" pitchFamily="18" charset="0"/>
                  <a:cs typeface="Times New Roman" pitchFamily="18" charset="0"/>
                </a:rPr>
                <a:t>Above</a:t>
              </a:r>
              <a:r>
                <a:rPr lang="en-US" sz="2200" b="1" dirty="0">
                  <a:latin typeface="Times New Roman" pitchFamily="18" charset="0"/>
                  <a:cs typeface="Times New Roman" pitchFamily="18" charset="0"/>
                </a:rPr>
                <a:t> Screening Level</a:t>
              </a:r>
            </a:p>
          </p:txBody>
        </p:sp>
        <p:cxnSp>
          <p:nvCxnSpPr>
            <p:cNvPr id="186" name="Straight Arrow Connector 185"/>
            <p:cNvCxnSpPr>
              <a:stCxn id="182" idx="2"/>
            </p:cNvCxnSpPr>
            <p:nvPr/>
          </p:nvCxnSpPr>
          <p:spPr>
            <a:xfrm flipH="1">
              <a:off x="5840092" y="3276600"/>
              <a:ext cx="1437008" cy="81262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1" name="Right Brace 230"/>
            <p:cNvSpPr/>
            <p:nvPr/>
          </p:nvSpPr>
          <p:spPr>
            <a:xfrm rot="703963">
              <a:off x="6592267" y="4247800"/>
              <a:ext cx="447192" cy="430184"/>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8" name="Picture 237" descr="Red Heterogeneity.jpg"/>
            <p:cNvPicPr>
              <a:picLocks noChangeAspect="1"/>
            </p:cNvPicPr>
            <p:nvPr/>
          </p:nvPicPr>
          <p:blipFill>
            <a:blip r:embed="rId6" cstate="print"/>
            <a:stretch>
              <a:fillRect/>
            </a:stretch>
          </p:blipFill>
          <p:spPr>
            <a:xfrm>
              <a:off x="7402944" y="4146281"/>
              <a:ext cx="598056" cy="654319"/>
            </a:xfrm>
            <a:prstGeom prst="rect">
              <a:avLst/>
            </a:prstGeom>
          </p:spPr>
        </p:pic>
        <p:sp>
          <p:nvSpPr>
            <p:cNvPr id="194" name="Text Box 1188"/>
            <p:cNvSpPr txBox="1">
              <a:spLocks noChangeArrowheads="1"/>
            </p:cNvSpPr>
            <p:nvPr/>
          </p:nvSpPr>
          <p:spPr bwMode="auto">
            <a:xfrm>
              <a:off x="5265104" y="3787918"/>
              <a:ext cx="554950" cy="707882"/>
            </a:xfrm>
            <a:prstGeom prst="rect">
              <a:avLst/>
            </a:prstGeom>
            <a:noFill/>
            <a:ln w="9525">
              <a:noFill/>
              <a:miter lim="800000"/>
              <a:headEnd/>
              <a:tailEnd/>
            </a:ln>
          </p:spPr>
          <p:txBody>
            <a:bodyPr wrap="none" lIns="91435" tIns="45718" rIns="91435" bIns="45718">
              <a:spAutoFit/>
            </a:bodyPr>
            <a:lstStyle/>
            <a:p>
              <a:r>
                <a:rPr lang="en-US" sz="4000" b="1" dirty="0">
                  <a:latin typeface="Tahoma" pitchFamily="34" charset="0"/>
                  <a:ea typeface="Tahoma" pitchFamily="34" charset="0"/>
                  <a:cs typeface="Tahoma" pitchFamily="34" charset="0"/>
                </a:rPr>
                <a:t>A</a:t>
              </a:r>
            </a:p>
          </p:txBody>
        </p:sp>
        <p:sp>
          <p:nvSpPr>
            <p:cNvPr id="218" name="Freeform 217"/>
            <p:cNvSpPr/>
            <p:nvPr/>
          </p:nvSpPr>
          <p:spPr>
            <a:xfrm>
              <a:off x="3956958" y="3690257"/>
              <a:ext cx="2509156" cy="805543"/>
            </a:xfrm>
            <a:custGeom>
              <a:avLst/>
              <a:gdLst>
                <a:gd name="connsiteX0" fmla="*/ 0 w 2596242"/>
                <a:gd name="connsiteY0" fmla="*/ 48986 h 881743"/>
                <a:gd name="connsiteX1" fmla="*/ 440871 w 2596242"/>
                <a:gd name="connsiteY1" fmla="*/ 0 h 881743"/>
                <a:gd name="connsiteX2" fmla="*/ 2008414 w 2596242"/>
                <a:gd name="connsiteY2" fmla="*/ 0 h 881743"/>
                <a:gd name="connsiteX3" fmla="*/ 2596242 w 2596242"/>
                <a:gd name="connsiteY3" fmla="*/ 604157 h 881743"/>
                <a:gd name="connsiteX4" fmla="*/ 2579914 w 2596242"/>
                <a:gd name="connsiteY4" fmla="*/ 849086 h 881743"/>
                <a:gd name="connsiteX5" fmla="*/ 1845128 w 2596242"/>
                <a:gd name="connsiteY5" fmla="*/ 881743 h 881743"/>
                <a:gd name="connsiteX6" fmla="*/ 1191985 w 2596242"/>
                <a:gd name="connsiteY6" fmla="*/ 767443 h 881743"/>
                <a:gd name="connsiteX7" fmla="*/ 653142 w 2596242"/>
                <a:gd name="connsiteY7" fmla="*/ 751114 h 881743"/>
                <a:gd name="connsiteX8" fmla="*/ 440871 w 2596242"/>
                <a:gd name="connsiteY8" fmla="*/ 718457 h 881743"/>
                <a:gd name="connsiteX9" fmla="*/ 179614 w 2596242"/>
                <a:gd name="connsiteY9" fmla="*/ 538843 h 881743"/>
                <a:gd name="connsiteX10" fmla="*/ 0 w 2596242"/>
                <a:gd name="connsiteY10" fmla="*/ 48986 h 881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96242" h="881743">
                  <a:moveTo>
                    <a:pt x="0" y="48986"/>
                  </a:moveTo>
                  <a:lnTo>
                    <a:pt x="440871" y="0"/>
                  </a:lnTo>
                  <a:lnTo>
                    <a:pt x="2008414" y="0"/>
                  </a:lnTo>
                  <a:lnTo>
                    <a:pt x="2596242" y="604157"/>
                  </a:lnTo>
                  <a:lnTo>
                    <a:pt x="2579914" y="849086"/>
                  </a:lnTo>
                  <a:lnTo>
                    <a:pt x="1845128" y="881743"/>
                  </a:lnTo>
                  <a:lnTo>
                    <a:pt x="1191985" y="767443"/>
                  </a:lnTo>
                  <a:lnTo>
                    <a:pt x="653142" y="751114"/>
                  </a:lnTo>
                  <a:lnTo>
                    <a:pt x="440871" y="718457"/>
                  </a:lnTo>
                  <a:lnTo>
                    <a:pt x="179614" y="538843"/>
                  </a:lnTo>
                  <a:lnTo>
                    <a:pt x="0" y="48986"/>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2" name="Group 201"/>
          <p:cNvGrpSpPr/>
          <p:nvPr/>
        </p:nvGrpSpPr>
        <p:grpSpPr>
          <a:xfrm>
            <a:off x="152400" y="2202359"/>
            <a:ext cx="7583580" cy="3343370"/>
            <a:chOff x="152400" y="2202359"/>
            <a:chExt cx="7583580" cy="3343370"/>
          </a:xfrm>
        </p:grpSpPr>
        <p:grpSp>
          <p:nvGrpSpPr>
            <p:cNvPr id="201" name="Group 200"/>
            <p:cNvGrpSpPr/>
            <p:nvPr/>
          </p:nvGrpSpPr>
          <p:grpSpPr>
            <a:xfrm>
              <a:off x="152400" y="2202359"/>
              <a:ext cx="7583580" cy="3343370"/>
              <a:chOff x="152400" y="2202359"/>
              <a:chExt cx="7583580" cy="3343370"/>
            </a:xfrm>
          </p:grpSpPr>
          <p:grpSp>
            <p:nvGrpSpPr>
              <p:cNvPr id="234" name="Group 233"/>
              <p:cNvGrpSpPr/>
              <p:nvPr/>
            </p:nvGrpSpPr>
            <p:grpSpPr>
              <a:xfrm>
                <a:off x="152400" y="3581400"/>
                <a:ext cx="7583580" cy="1964329"/>
                <a:chOff x="152400" y="3581400"/>
                <a:chExt cx="7583580" cy="1964329"/>
              </a:xfrm>
            </p:grpSpPr>
            <p:grpSp>
              <p:nvGrpSpPr>
                <p:cNvPr id="229" name="Group 228"/>
                <p:cNvGrpSpPr/>
                <p:nvPr/>
              </p:nvGrpSpPr>
              <p:grpSpPr>
                <a:xfrm>
                  <a:off x="152400" y="3657600"/>
                  <a:ext cx="7583580" cy="1888129"/>
                  <a:chOff x="152400" y="3657600"/>
                  <a:chExt cx="7583580" cy="1888129"/>
                </a:xfrm>
              </p:grpSpPr>
              <p:sp>
                <p:nvSpPr>
                  <p:cNvPr id="184" name="TextBox 183"/>
                  <p:cNvSpPr txBox="1"/>
                  <p:nvPr/>
                </p:nvSpPr>
                <p:spPr>
                  <a:xfrm>
                    <a:off x="152400" y="4437733"/>
                    <a:ext cx="2133600" cy="1107996"/>
                  </a:xfrm>
                  <a:prstGeom prst="rect">
                    <a:avLst/>
                  </a:prstGeom>
                  <a:noFill/>
                </p:spPr>
                <p:txBody>
                  <a:bodyPr wrap="square" rtlCol="0">
                    <a:spAutoFit/>
                  </a:bodyPr>
                  <a:lstStyle/>
                  <a:p>
                    <a:pPr algn="ctr"/>
                    <a:r>
                      <a:rPr lang="en-US" sz="2200" b="1" dirty="0">
                        <a:latin typeface="Times New Roman" pitchFamily="18" charset="0"/>
                        <a:cs typeface="Times New Roman" pitchFamily="18" charset="0"/>
                      </a:rPr>
                      <a:t>Discrete Sample Range </a:t>
                    </a:r>
                    <a:r>
                      <a:rPr lang="en-US" sz="2200" b="1" i="1" dirty="0">
                        <a:latin typeface="Times New Roman" pitchFamily="18" charset="0"/>
                        <a:cs typeface="Times New Roman" pitchFamily="18" charset="0"/>
                      </a:rPr>
                      <a:t>overlaps </a:t>
                    </a:r>
                    <a:r>
                      <a:rPr lang="en-US" sz="2200" b="1" dirty="0">
                        <a:latin typeface="Times New Roman" pitchFamily="18" charset="0"/>
                        <a:cs typeface="Times New Roman" pitchFamily="18" charset="0"/>
                      </a:rPr>
                      <a:t>Screening Level</a:t>
                    </a:r>
                  </a:p>
                </p:txBody>
              </p:sp>
              <p:cxnSp>
                <p:nvCxnSpPr>
                  <p:cNvPr id="190" name="Straight Arrow Connector 189"/>
                  <p:cNvCxnSpPr/>
                  <p:nvPr/>
                </p:nvCxnSpPr>
                <p:spPr>
                  <a:xfrm flipV="1">
                    <a:off x="2139043" y="4749974"/>
                    <a:ext cx="908957" cy="27214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3" name="Text Box 1188"/>
                  <p:cNvSpPr txBox="1">
                    <a:spLocks noChangeArrowheads="1"/>
                  </p:cNvSpPr>
                  <p:nvPr/>
                </p:nvSpPr>
                <p:spPr bwMode="auto">
                  <a:xfrm>
                    <a:off x="4579304" y="4567539"/>
                    <a:ext cx="537316" cy="707882"/>
                  </a:xfrm>
                  <a:prstGeom prst="rect">
                    <a:avLst/>
                  </a:prstGeom>
                  <a:noFill/>
                  <a:ln w="9525">
                    <a:noFill/>
                    <a:miter lim="800000"/>
                    <a:headEnd/>
                    <a:tailEnd/>
                  </a:ln>
                </p:spPr>
                <p:txBody>
                  <a:bodyPr wrap="none" lIns="91435" tIns="45718" rIns="91435" bIns="45718">
                    <a:spAutoFit/>
                  </a:bodyPr>
                  <a:lstStyle/>
                  <a:p>
                    <a:r>
                      <a:rPr lang="en-US" sz="4000" b="1" dirty="0">
                        <a:latin typeface="Tahoma" pitchFamily="34" charset="0"/>
                        <a:ea typeface="Tahoma" pitchFamily="34" charset="0"/>
                        <a:cs typeface="Tahoma" pitchFamily="34" charset="0"/>
                      </a:rPr>
                      <a:t>B</a:t>
                    </a:r>
                  </a:p>
                </p:txBody>
              </p:sp>
              <p:sp>
                <p:nvSpPr>
                  <p:cNvPr id="232" name="Right Brace 231"/>
                  <p:cNvSpPr/>
                  <p:nvPr/>
                </p:nvSpPr>
                <p:spPr>
                  <a:xfrm rot="1131113">
                    <a:off x="6434934" y="4714114"/>
                    <a:ext cx="381000" cy="790973"/>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9" name="Picture 238" descr="Yellow Heterogeneity.jpg"/>
                  <p:cNvPicPr>
                    <a:picLocks noChangeAspect="1"/>
                  </p:cNvPicPr>
                  <p:nvPr/>
                </p:nvPicPr>
                <p:blipFill>
                  <a:blip r:embed="rId7" cstate="print"/>
                  <a:stretch>
                    <a:fillRect/>
                  </a:stretch>
                </p:blipFill>
                <p:spPr>
                  <a:xfrm>
                    <a:off x="7155562" y="4902374"/>
                    <a:ext cx="580418" cy="628452"/>
                  </a:xfrm>
                  <a:prstGeom prst="rect">
                    <a:avLst/>
                  </a:prstGeom>
                </p:spPr>
              </p:pic>
              <p:sp>
                <p:nvSpPr>
                  <p:cNvPr id="219" name="Freeform 218"/>
                  <p:cNvSpPr/>
                  <p:nvPr/>
                </p:nvSpPr>
                <p:spPr>
                  <a:xfrm>
                    <a:off x="2354962" y="3657600"/>
                    <a:ext cx="4198238" cy="1752599"/>
                  </a:xfrm>
                  <a:custGeom>
                    <a:avLst/>
                    <a:gdLst>
                      <a:gd name="connsiteX0" fmla="*/ 1559859 w 4078941"/>
                      <a:gd name="connsiteY0" fmla="*/ 0 h 1882588"/>
                      <a:gd name="connsiteX1" fmla="*/ 1676400 w 4078941"/>
                      <a:gd name="connsiteY1" fmla="*/ 367553 h 1882588"/>
                      <a:gd name="connsiteX2" fmla="*/ 1783977 w 4078941"/>
                      <a:gd name="connsiteY2" fmla="*/ 564776 h 1882588"/>
                      <a:gd name="connsiteX3" fmla="*/ 2052918 w 4078941"/>
                      <a:gd name="connsiteY3" fmla="*/ 708212 h 1882588"/>
                      <a:gd name="connsiteX4" fmla="*/ 2671482 w 4078941"/>
                      <a:gd name="connsiteY4" fmla="*/ 788894 h 1882588"/>
                      <a:gd name="connsiteX5" fmla="*/ 2895600 w 4078941"/>
                      <a:gd name="connsiteY5" fmla="*/ 815788 h 1882588"/>
                      <a:gd name="connsiteX6" fmla="*/ 3218329 w 4078941"/>
                      <a:gd name="connsiteY6" fmla="*/ 896471 h 1882588"/>
                      <a:gd name="connsiteX7" fmla="*/ 3585882 w 4078941"/>
                      <a:gd name="connsiteY7" fmla="*/ 887506 h 1882588"/>
                      <a:gd name="connsiteX8" fmla="*/ 3881718 w 4078941"/>
                      <a:gd name="connsiteY8" fmla="*/ 914400 h 1882588"/>
                      <a:gd name="connsiteX9" fmla="*/ 4034118 w 4078941"/>
                      <a:gd name="connsiteY9" fmla="*/ 914400 h 1882588"/>
                      <a:gd name="connsiteX10" fmla="*/ 4078941 w 4078941"/>
                      <a:gd name="connsiteY10" fmla="*/ 959223 h 1882588"/>
                      <a:gd name="connsiteX11" fmla="*/ 4034118 w 4078941"/>
                      <a:gd name="connsiteY11" fmla="*/ 1299882 h 1882588"/>
                      <a:gd name="connsiteX12" fmla="*/ 3935506 w 4078941"/>
                      <a:gd name="connsiteY12" fmla="*/ 1470212 h 1882588"/>
                      <a:gd name="connsiteX13" fmla="*/ 3756212 w 4078941"/>
                      <a:gd name="connsiteY13" fmla="*/ 1640541 h 1882588"/>
                      <a:gd name="connsiteX14" fmla="*/ 3693459 w 4078941"/>
                      <a:gd name="connsiteY14" fmla="*/ 1766047 h 1882588"/>
                      <a:gd name="connsiteX15" fmla="*/ 3630706 w 4078941"/>
                      <a:gd name="connsiteY15" fmla="*/ 1882588 h 1882588"/>
                      <a:gd name="connsiteX16" fmla="*/ 1828800 w 4078941"/>
                      <a:gd name="connsiteY16" fmla="*/ 1757082 h 1882588"/>
                      <a:gd name="connsiteX17" fmla="*/ 860612 w 4078941"/>
                      <a:gd name="connsiteY17" fmla="*/ 1515035 h 1882588"/>
                      <a:gd name="connsiteX18" fmla="*/ 251012 w 4078941"/>
                      <a:gd name="connsiteY18" fmla="*/ 1129553 h 1882588"/>
                      <a:gd name="connsiteX19" fmla="*/ 0 w 4078941"/>
                      <a:gd name="connsiteY19" fmla="*/ 914400 h 1882588"/>
                      <a:gd name="connsiteX20" fmla="*/ 8965 w 4078941"/>
                      <a:gd name="connsiteY20" fmla="*/ 394447 h 1882588"/>
                      <a:gd name="connsiteX21" fmla="*/ 528918 w 4078941"/>
                      <a:gd name="connsiteY21" fmla="*/ 268941 h 1882588"/>
                      <a:gd name="connsiteX22" fmla="*/ 923365 w 4078941"/>
                      <a:gd name="connsiteY22" fmla="*/ 242047 h 1882588"/>
                      <a:gd name="connsiteX23" fmla="*/ 1138518 w 4078941"/>
                      <a:gd name="connsiteY23" fmla="*/ 134471 h 1882588"/>
                      <a:gd name="connsiteX24" fmla="*/ 1434353 w 4078941"/>
                      <a:gd name="connsiteY24" fmla="*/ 35859 h 1882588"/>
                      <a:gd name="connsiteX25" fmla="*/ 1559859 w 4078941"/>
                      <a:gd name="connsiteY25" fmla="*/ 0 h 1882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78941" h="1882588">
                        <a:moveTo>
                          <a:pt x="1559859" y="0"/>
                        </a:moveTo>
                        <a:lnTo>
                          <a:pt x="1676400" y="367553"/>
                        </a:lnTo>
                        <a:lnTo>
                          <a:pt x="1783977" y="564776"/>
                        </a:lnTo>
                        <a:lnTo>
                          <a:pt x="2052918" y="708212"/>
                        </a:lnTo>
                        <a:lnTo>
                          <a:pt x="2671482" y="788894"/>
                        </a:lnTo>
                        <a:lnTo>
                          <a:pt x="2895600" y="815788"/>
                        </a:lnTo>
                        <a:lnTo>
                          <a:pt x="3218329" y="896471"/>
                        </a:lnTo>
                        <a:lnTo>
                          <a:pt x="3585882" y="887506"/>
                        </a:lnTo>
                        <a:lnTo>
                          <a:pt x="3881718" y="914400"/>
                        </a:lnTo>
                        <a:lnTo>
                          <a:pt x="4034118" y="914400"/>
                        </a:lnTo>
                        <a:lnTo>
                          <a:pt x="4078941" y="959223"/>
                        </a:lnTo>
                        <a:lnTo>
                          <a:pt x="4034118" y="1299882"/>
                        </a:lnTo>
                        <a:lnTo>
                          <a:pt x="3935506" y="1470212"/>
                        </a:lnTo>
                        <a:lnTo>
                          <a:pt x="3756212" y="1640541"/>
                        </a:lnTo>
                        <a:lnTo>
                          <a:pt x="3693459" y="1766047"/>
                        </a:lnTo>
                        <a:lnTo>
                          <a:pt x="3630706" y="1882588"/>
                        </a:lnTo>
                        <a:lnTo>
                          <a:pt x="1828800" y="1757082"/>
                        </a:lnTo>
                        <a:lnTo>
                          <a:pt x="860612" y="1515035"/>
                        </a:lnTo>
                        <a:lnTo>
                          <a:pt x="251012" y="1129553"/>
                        </a:lnTo>
                        <a:lnTo>
                          <a:pt x="0" y="914400"/>
                        </a:lnTo>
                        <a:lnTo>
                          <a:pt x="8965" y="394447"/>
                        </a:lnTo>
                        <a:lnTo>
                          <a:pt x="528918" y="268941"/>
                        </a:lnTo>
                        <a:lnTo>
                          <a:pt x="923365" y="242047"/>
                        </a:lnTo>
                        <a:lnTo>
                          <a:pt x="1138518" y="134471"/>
                        </a:lnTo>
                        <a:lnTo>
                          <a:pt x="1434353" y="35859"/>
                        </a:lnTo>
                        <a:lnTo>
                          <a:pt x="1559859" y="0"/>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1" name="Freeform 220"/>
                <p:cNvSpPr/>
                <p:nvPr/>
              </p:nvSpPr>
              <p:spPr>
                <a:xfrm>
                  <a:off x="5861957" y="3608614"/>
                  <a:ext cx="1311012" cy="669472"/>
                </a:xfrm>
                <a:custGeom>
                  <a:avLst/>
                  <a:gdLst>
                    <a:gd name="connsiteX0" fmla="*/ 0 w 1245698"/>
                    <a:gd name="connsiteY0" fmla="*/ 16329 h 669472"/>
                    <a:gd name="connsiteX1" fmla="*/ 653143 w 1245698"/>
                    <a:gd name="connsiteY1" fmla="*/ 669472 h 669472"/>
                    <a:gd name="connsiteX2" fmla="*/ 734786 w 1245698"/>
                    <a:gd name="connsiteY2" fmla="*/ 538843 h 669472"/>
                    <a:gd name="connsiteX3" fmla="*/ 963386 w 1245698"/>
                    <a:gd name="connsiteY3" fmla="*/ 489857 h 669472"/>
                    <a:gd name="connsiteX4" fmla="*/ 1126672 w 1245698"/>
                    <a:gd name="connsiteY4" fmla="*/ 424543 h 669472"/>
                    <a:gd name="connsiteX5" fmla="*/ 1240972 w 1245698"/>
                    <a:gd name="connsiteY5" fmla="*/ 342900 h 669472"/>
                    <a:gd name="connsiteX6" fmla="*/ 1191986 w 1245698"/>
                    <a:gd name="connsiteY6" fmla="*/ 244929 h 669472"/>
                    <a:gd name="connsiteX7" fmla="*/ 702129 w 1245698"/>
                    <a:gd name="connsiteY7" fmla="*/ 0 h 669472"/>
                    <a:gd name="connsiteX8" fmla="*/ 555172 w 1245698"/>
                    <a:gd name="connsiteY8" fmla="*/ 16329 h 669472"/>
                    <a:gd name="connsiteX9" fmla="*/ 359229 w 1245698"/>
                    <a:gd name="connsiteY9" fmla="*/ 16329 h 669472"/>
                    <a:gd name="connsiteX10" fmla="*/ 0 w 1245698"/>
                    <a:gd name="connsiteY10" fmla="*/ 16329 h 669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45698" h="669472">
                      <a:moveTo>
                        <a:pt x="0" y="16329"/>
                      </a:moveTo>
                      <a:lnTo>
                        <a:pt x="653143" y="669472"/>
                      </a:lnTo>
                      <a:lnTo>
                        <a:pt x="734786" y="538843"/>
                      </a:lnTo>
                      <a:lnTo>
                        <a:pt x="963386" y="489857"/>
                      </a:lnTo>
                      <a:lnTo>
                        <a:pt x="1126672" y="424543"/>
                      </a:lnTo>
                      <a:cubicBezTo>
                        <a:pt x="1245698" y="356529"/>
                        <a:pt x="1240972" y="403111"/>
                        <a:pt x="1240972" y="342900"/>
                      </a:cubicBezTo>
                      <a:cubicBezTo>
                        <a:pt x="1206594" y="239765"/>
                        <a:pt x="1242739" y="244929"/>
                        <a:pt x="1191986" y="244929"/>
                      </a:cubicBezTo>
                      <a:lnTo>
                        <a:pt x="702129" y="0"/>
                      </a:lnTo>
                      <a:lnTo>
                        <a:pt x="555172" y="16329"/>
                      </a:lnTo>
                      <a:lnTo>
                        <a:pt x="359229" y="16329"/>
                      </a:lnTo>
                      <a:lnTo>
                        <a:pt x="0" y="16329"/>
                      </a:lnTo>
                      <a:close/>
                    </a:path>
                  </a:pathLst>
                </a:custGeom>
                <a:noFill/>
                <a:ln w="635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Text Box 1188"/>
                <p:cNvSpPr txBox="1">
                  <a:spLocks noChangeArrowheads="1"/>
                </p:cNvSpPr>
                <p:nvPr/>
              </p:nvSpPr>
              <p:spPr bwMode="auto">
                <a:xfrm>
                  <a:off x="6391216" y="3581400"/>
                  <a:ext cx="466784" cy="584771"/>
                </a:xfrm>
                <a:prstGeom prst="rect">
                  <a:avLst/>
                </a:prstGeom>
                <a:noFill/>
                <a:ln w="9525">
                  <a:noFill/>
                  <a:miter lim="800000"/>
                  <a:headEnd/>
                  <a:tailEnd/>
                </a:ln>
              </p:spPr>
              <p:txBody>
                <a:bodyPr wrap="none" lIns="91435" tIns="45718" rIns="91435" bIns="45718">
                  <a:spAutoFit/>
                </a:bodyPr>
                <a:lstStyle/>
                <a:p>
                  <a:r>
                    <a:rPr lang="en-US" sz="3200" b="1" dirty="0">
                      <a:latin typeface="Tahoma" pitchFamily="34" charset="0"/>
                      <a:ea typeface="Tahoma" pitchFamily="34" charset="0"/>
                      <a:cs typeface="Tahoma" pitchFamily="34" charset="0"/>
                    </a:rPr>
                    <a:t>B</a:t>
                  </a:r>
                </a:p>
              </p:txBody>
            </p:sp>
          </p:grpSp>
          <p:sp>
            <p:nvSpPr>
              <p:cNvPr id="196" name="TextBox 195"/>
              <p:cNvSpPr txBox="1"/>
              <p:nvPr/>
            </p:nvSpPr>
            <p:spPr>
              <a:xfrm>
                <a:off x="2514600" y="2202359"/>
                <a:ext cx="1676400" cy="769441"/>
              </a:xfrm>
              <a:prstGeom prst="rect">
                <a:avLst/>
              </a:prstGeom>
              <a:noFill/>
            </p:spPr>
            <p:txBody>
              <a:bodyPr wrap="square" rtlCol="0">
                <a:spAutoFit/>
              </a:bodyPr>
              <a:lstStyle/>
              <a:p>
                <a:pPr algn="ctr"/>
                <a:r>
                  <a:rPr lang="en-US" sz="2200" b="1" dirty="0">
                    <a:latin typeface="Times New Roman" pitchFamily="18" charset="0"/>
                    <a:cs typeface="Times New Roman" pitchFamily="18" charset="0"/>
                  </a:rPr>
                  <a:t>Isolated</a:t>
                </a:r>
              </a:p>
              <a:p>
                <a:pPr algn="ctr"/>
                <a:r>
                  <a:rPr lang="en-US" sz="2200" b="1" dirty="0">
                    <a:latin typeface="Times New Roman" pitchFamily="18" charset="0"/>
                    <a:cs typeface="Times New Roman" pitchFamily="18" charset="0"/>
                  </a:rPr>
                  <a:t>“Hot Spots”</a:t>
                </a:r>
              </a:p>
            </p:txBody>
          </p:sp>
        </p:grpSp>
        <p:cxnSp>
          <p:nvCxnSpPr>
            <p:cNvPr id="198" name="Straight Arrow Connector 197"/>
            <p:cNvCxnSpPr>
              <a:stCxn id="196" idx="2"/>
              <a:endCxn id="49255" idx="5"/>
            </p:cNvCxnSpPr>
            <p:nvPr/>
          </p:nvCxnSpPr>
          <p:spPr>
            <a:xfrm rot="16200000" flipH="1">
              <a:off x="2828307" y="3496293"/>
              <a:ext cx="1105723" cy="56736"/>
            </a:xfrm>
            <a:prstGeom prst="straightConnector1">
              <a:avLst/>
            </a:prstGeom>
            <a:ln w="635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3035639"/>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ne gram"/>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76800" y="2703830"/>
            <a:ext cx="1384935" cy="1040130"/>
          </a:xfrm>
          <a:prstGeom prst="rect">
            <a:avLst/>
          </a:prstGeom>
          <a:noFill/>
          <a:ln w="9525">
            <a:solidFill>
              <a:schemeClr val="tx1"/>
            </a:solidFill>
            <a:miter lim="800000"/>
            <a:headEnd/>
            <a:tailEnd/>
          </a:ln>
        </p:spPr>
      </p:pic>
      <p:pic>
        <p:nvPicPr>
          <p:cNvPr id="16" name="Picture 15" descr="Bottle Cap 2"/>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48500" y="2652395"/>
            <a:ext cx="1181100" cy="1117600"/>
          </a:xfrm>
          <a:prstGeom prst="rect">
            <a:avLst/>
          </a:prstGeom>
          <a:noFill/>
          <a:ln w="9525">
            <a:solidFill>
              <a:schemeClr val="tx1"/>
            </a:solidFill>
            <a:miter lim="800000"/>
            <a:headEnd/>
            <a:tailEnd/>
          </a:ln>
        </p:spPr>
      </p:pic>
      <p:pic>
        <p:nvPicPr>
          <p:cNvPr id="17" name="Picture 16" descr="Thirty grams"/>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15355" y="4608830"/>
            <a:ext cx="1375410" cy="1032510"/>
          </a:xfrm>
          <a:prstGeom prst="rect">
            <a:avLst/>
          </a:prstGeom>
          <a:noFill/>
          <a:ln w="9525">
            <a:solidFill>
              <a:schemeClr val="tx1"/>
            </a:solidFill>
            <a:miter lim="800000"/>
            <a:headEnd/>
            <a:tailEnd/>
          </a:ln>
        </p:spPr>
      </p:pic>
      <p:pic>
        <p:nvPicPr>
          <p:cNvPr id="18" name="Picture 17"/>
          <p:cNvPicPr/>
          <p:nvPr/>
        </p:nvPicPr>
        <p:blipFill>
          <a:blip r:embed="rId5" cstate="screen">
            <a:extLst>
              <a:ext uri="{28A0092B-C50C-407E-A947-70E740481C1C}">
                <a14:useLocalDpi xmlns:a14="http://schemas.microsoft.com/office/drawing/2010/main"/>
              </a:ext>
            </a:extLst>
          </a:blip>
          <a:stretch>
            <a:fillRect/>
          </a:stretch>
        </p:blipFill>
        <p:spPr>
          <a:xfrm>
            <a:off x="304800" y="1676400"/>
            <a:ext cx="3830955" cy="4739640"/>
          </a:xfrm>
          <a:prstGeom prst="rect">
            <a:avLst/>
          </a:prstGeom>
        </p:spPr>
      </p:pic>
      <p:sp>
        <p:nvSpPr>
          <p:cNvPr id="69" name="TextBox 68"/>
          <p:cNvSpPr txBox="1"/>
          <p:nvPr/>
        </p:nvSpPr>
        <p:spPr>
          <a:xfrm>
            <a:off x="304801" y="77450"/>
            <a:ext cx="8534399" cy="1446550"/>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A Simple Problem…</a:t>
            </a:r>
          </a:p>
          <a:p>
            <a:pPr algn="ctr"/>
            <a:r>
              <a:rPr lang="en-US" sz="2800" b="1" dirty="0">
                <a:latin typeface="Times New Roman" pitchFamily="18" charset="0"/>
                <a:cs typeface="Times New Roman" pitchFamily="18" charset="0"/>
              </a:rPr>
              <a:t>Discrete Soil Samples are too </a:t>
            </a:r>
            <a:r>
              <a:rPr lang="en-US" sz="2000" b="1" u="sng" dirty="0">
                <a:latin typeface="Times New Roman" pitchFamily="18" charset="0"/>
                <a:cs typeface="Times New Roman" pitchFamily="18" charset="0"/>
              </a:rPr>
              <a:t>SMALL</a:t>
            </a:r>
            <a:r>
              <a:rPr lang="en-US" sz="2800" b="1" dirty="0">
                <a:latin typeface="Times New Roman" pitchFamily="18" charset="0"/>
                <a:cs typeface="Times New Roman" pitchFamily="18" charset="0"/>
              </a:rPr>
              <a:t> to overcome</a:t>
            </a:r>
          </a:p>
          <a:p>
            <a:pPr algn="ctr"/>
            <a:r>
              <a:rPr lang="en-US" sz="2800" b="1" dirty="0">
                <a:latin typeface="Times New Roman" pitchFamily="18" charset="0"/>
                <a:cs typeface="Times New Roman" pitchFamily="18" charset="0"/>
              </a:rPr>
              <a:t>small-scale, distributional heterogeneity</a:t>
            </a:r>
            <a:endParaRPr lang="en-US" sz="2800" b="1" u="sng" dirty="0">
              <a:latin typeface="Times New Roman" pitchFamily="18" charset="0"/>
              <a:cs typeface="Times New Roman" pitchFamily="18" charset="0"/>
            </a:endParaRPr>
          </a:p>
        </p:txBody>
      </p:sp>
      <p:sp>
        <p:nvSpPr>
          <p:cNvPr id="28" name="TextBox 9"/>
          <p:cNvSpPr txBox="1">
            <a:spLocks noChangeArrowheads="1"/>
          </p:cNvSpPr>
          <p:nvPr/>
        </p:nvSpPr>
        <p:spPr bwMode="auto">
          <a:xfrm>
            <a:off x="4800600" y="3699121"/>
            <a:ext cx="1676400" cy="707886"/>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Metals:</a:t>
            </a:r>
          </a:p>
          <a:p>
            <a:pPr algn="ctr"/>
            <a:r>
              <a:rPr lang="en-US" sz="2000" b="1" dirty="0">
                <a:latin typeface="Times New Roman" pitchFamily="18" charset="0"/>
                <a:cs typeface="Times New Roman" pitchFamily="18" charset="0"/>
              </a:rPr>
              <a:t>0.5-1.0 grams</a:t>
            </a:r>
          </a:p>
        </p:txBody>
      </p:sp>
      <p:sp>
        <p:nvSpPr>
          <p:cNvPr id="29" name="TextBox 10"/>
          <p:cNvSpPr txBox="1">
            <a:spLocks noChangeArrowheads="1"/>
          </p:cNvSpPr>
          <p:nvPr/>
        </p:nvSpPr>
        <p:spPr bwMode="auto">
          <a:xfrm>
            <a:off x="7086600" y="3753235"/>
            <a:ext cx="1161845" cy="707886"/>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VOCs:</a:t>
            </a:r>
          </a:p>
          <a:p>
            <a:pPr algn="ctr"/>
            <a:r>
              <a:rPr lang="en-US" sz="2000" b="1" dirty="0">
                <a:latin typeface="Times New Roman" pitchFamily="18" charset="0"/>
                <a:cs typeface="Times New Roman" pitchFamily="18" charset="0"/>
              </a:rPr>
              <a:t>5 grams</a:t>
            </a:r>
          </a:p>
        </p:txBody>
      </p:sp>
      <p:sp>
        <p:nvSpPr>
          <p:cNvPr id="30" name="TextBox 11"/>
          <p:cNvSpPr txBox="1">
            <a:spLocks noChangeArrowheads="1"/>
          </p:cNvSpPr>
          <p:nvPr/>
        </p:nvSpPr>
        <p:spPr bwMode="auto">
          <a:xfrm>
            <a:off x="5334000" y="5689937"/>
            <a:ext cx="2590800" cy="1015663"/>
          </a:xfrm>
          <a:prstGeom prst="rect">
            <a:avLst/>
          </a:prstGeom>
          <a:noFill/>
          <a:ln w="9525">
            <a:noFill/>
            <a:miter lim="800000"/>
            <a:headEnd/>
            <a:tailEnd/>
          </a:ln>
        </p:spPr>
        <p:txBody>
          <a:bodyPr wrap="square">
            <a:spAutoFit/>
          </a:bodyPr>
          <a:lstStyle/>
          <a:p>
            <a:pPr algn="ctr"/>
            <a:r>
              <a:rPr lang="en-US" sz="2000" b="1" dirty="0">
                <a:latin typeface="Times New Roman" pitchFamily="18" charset="0"/>
                <a:cs typeface="Times New Roman" pitchFamily="18" charset="0"/>
              </a:rPr>
              <a:t>PCBs, Pesticides, Dioxins, TPH, PAHs:</a:t>
            </a:r>
          </a:p>
          <a:p>
            <a:pPr algn="ctr"/>
            <a:r>
              <a:rPr lang="en-US" sz="2000" b="1" dirty="0">
                <a:latin typeface="Times New Roman" pitchFamily="18" charset="0"/>
                <a:cs typeface="Times New Roman" pitchFamily="18" charset="0"/>
              </a:rPr>
              <a:t>10-30 grams</a:t>
            </a:r>
          </a:p>
        </p:txBody>
      </p:sp>
      <p:sp>
        <p:nvSpPr>
          <p:cNvPr id="2" name="Slide Number Placeholder 1"/>
          <p:cNvSpPr>
            <a:spLocks noGrp="1"/>
          </p:cNvSpPr>
          <p:nvPr>
            <p:ph type="sldNum" sz="quarter" idx="12"/>
          </p:nvPr>
        </p:nvSpPr>
        <p:spPr/>
        <p:txBody>
          <a:bodyPr/>
          <a:lstStyle/>
          <a:p>
            <a:fld id="{27EB08C4-B206-4098-98C3-6DC2CE1146B4}" type="slidenum">
              <a:rPr lang="en-US" smtClean="0"/>
              <a:pPr/>
              <a:t>33</a:t>
            </a:fld>
            <a:endParaRPr lang="en-US"/>
          </a:p>
        </p:txBody>
      </p:sp>
      <p:sp>
        <p:nvSpPr>
          <p:cNvPr id="13" name="TextBox 12"/>
          <p:cNvSpPr txBox="1"/>
          <p:nvPr/>
        </p:nvSpPr>
        <p:spPr>
          <a:xfrm>
            <a:off x="4648200" y="1712893"/>
            <a:ext cx="4038600"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Discrete Sample Data Only Represent Mass Tested</a:t>
            </a:r>
          </a:p>
        </p:txBody>
      </p:sp>
    </p:spTree>
    <p:extLst>
      <p:ext uri="{BB962C8B-B14F-4D97-AF65-F5344CB8AC3E}">
        <p14:creationId xmlns:p14="http://schemas.microsoft.com/office/powerpoint/2010/main" val="4027530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pilled milk #3.jpg"/>
          <p:cNvPicPr/>
          <p:nvPr/>
        </p:nvPicPr>
        <p:blipFill>
          <a:blip r:embed="rId2"/>
          <a:stretch>
            <a:fillRect/>
          </a:stretch>
        </p:blipFill>
        <p:spPr>
          <a:xfrm>
            <a:off x="4648200" y="1980565"/>
            <a:ext cx="3810000" cy="2895600"/>
          </a:xfrm>
          <a:prstGeom prst="rect">
            <a:avLst/>
          </a:prstGeom>
          <a:ln w="25400">
            <a:solidFill>
              <a:schemeClr val="tx1"/>
            </a:solidFill>
          </a:ln>
        </p:spPr>
      </p:pic>
      <p:pic>
        <p:nvPicPr>
          <p:cNvPr id="9" name="Picture 8" descr="Pollock Making Source Area #2.jpg"/>
          <p:cNvPicPr/>
          <p:nvPr/>
        </p:nvPicPr>
        <p:blipFill>
          <a:blip r:embed="rId3" cstate="screen">
            <a:extLst>
              <a:ext uri="{28A0092B-C50C-407E-A947-70E740481C1C}">
                <a14:useLocalDpi xmlns:a14="http://schemas.microsoft.com/office/drawing/2010/main"/>
              </a:ext>
            </a:extLst>
          </a:blip>
          <a:stretch>
            <a:fillRect/>
          </a:stretch>
        </p:blipFill>
        <p:spPr>
          <a:xfrm>
            <a:off x="228600" y="1981200"/>
            <a:ext cx="3931920" cy="2895600"/>
          </a:xfrm>
          <a:prstGeom prst="rect">
            <a:avLst/>
          </a:prstGeom>
          <a:ln w="25400">
            <a:solidFill>
              <a:schemeClr val="tx1"/>
            </a:solidFill>
          </a:ln>
        </p:spPr>
      </p:pic>
      <p:pic>
        <p:nvPicPr>
          <p:cNvPr id="10" name="Picture 9" descr="Pollock cropped.jpg"/>
          <p:cNvPicPr/>
          <p:nvPr/>
        </p:nvPicPr>
        <p:blipFill>
          <a:blip r:embed="rId4"/>
          <a:stretch>
            <a:fillRect/>
          </a:stretch>
        </p:blipFill>
        <p:spPr>
          <a:xfrm>
            <a:off x="2438400" y="1600200"/>
            <a:ext cx="1868805" cy="1510665"/>
          </a:xfrm>
          <a:prstGeom prst="rect">
            <a:avLst/>
          </a:prstGeom>
          <a:ln w="19050">
            <a:solidFill>
              <a:schemeClr val="tx1"/>
            </a:solidFill>
          </a:ln>
        </p:spPr>
      </p:pic>
      <p:sp>
        <p:nvSpPr>
          <p:cNvPr id="3" name="TextBox 2"/>
          <p:cNvSpPr txBox="1"/>
          <p:nvPr/>
        </p:nvSpPr>
        <p:spPr>
          <a:xfrm>
            <a:off x="0" y="76200"/>
            <a:ext cx="9144000" cy="1015663"/>
          </a:xfrm>
          <a:prstGeom prst="rect">
            <a:avLst/>
          </a:prstGeom>
          <a:noFill/>
        </p:spPr>
        <p:txBody>
          <a:bodyPr wrap="square" rtlCol="0">
            <a:spAutoFit/>
          </a:bodyPr>
          <a:lstStyle/>
          <a:p>
            <a:pPr algn="ctr"/>
            <a:r>
              <a:rPr lang="en-US" sz="3000" b="1" dirty="0">
                <a:latin typeface="Times New Roman" pitchFamily="18" charset="0"/>
                <a:cs typeface="Times New Roman" pitchFamily="18" charset="0"/>
              </a:rPr>
              <a:t>What Soil Contamination Would</a:t>
            </a:r>
          </a:p>
          <a:p>
            <a:pPr algn="ctr"/>
            <a:r>
              <a:rPr lang="en-US" sz="3000" b="1" dirty="0">
                <a:latin typeface="Times New Roman" pitchFamily="18" charset="0"/>
                <a:cs typeface="Times New Roman" pitchFamily="18" charset="0"/>
              </a:rPr>
              <a:t>Look Like if You Could Actually See It</a:t>
            </a:r>
            <a:endParaRPr lang="en-US" sz="2800" b="1" dirty="0">
              <a:latin typeface="Times New Roman" pitchFamily="18" charset="0"/>
              <a:cs typeface="Times New Roman" pitchFamily="18" charset="0"/>
            </a:endParaRPr>
          </a:p>
        </p:txBody>
      </p:sp>
      <p:sp>
        <p:nvSpPr>
          <p:cNvPr id="6" name="TextBox 5"/>
          <p:cNvSpPr txBox="1"/>
          <p:nvPr/>
        </p:nvSpPr>
        <p:spPr>
          <a:xfrm>
            <a:off x="1143000" y="4950023"/>
            <a:ext cx="2486326"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Jackson Pollock</a:t>
            </a:r>
          </a:p>
          <a:p>
            <a:pPr algn="ctr"/>
            <a:r>
              <a:rPr lang="en-US" sz="2400" b="1" dirty="0">
                <a:latin typeface="Times New Roman" pitchFamily="18" charset="0"/>
                <a:cs typeface="Times New Roman" pitchFamily="18" charset="0"/>
              </a:rPr>
              <a:t>splatter painting</a:t>
            </a:r>
          </a:p>
        </p:txBody>
      </p:sp>
      <p:sp>
        <p:nvSpPr>
          <p:cNvPr id="29" name="TextBox 28"/>
          <p:cNvSpPr txBox="1"/>
          <p:nvPr/>
        </p:nvSpPr>
        <p:spPr>
          <a:xfrm>
            <a:off x="5181600" y="4953000"/>
            <a:ext cx="2867326" cy="830997"/>
          </a:xfrm>
          <a:prstGeom prst="rect">
            <a:avLst/>
          </a:prstGeom>
          <a:noFill/>
        </p:spPr>
        <p:txBody>
          <a:bodyPr wrap="square" rtlCol="0">
            <a:spAutoFit/>
          </a:bodyPr>
          <a:lstStyle/>
          <a:p>
            <a:pPr algn="ctr"/>
            <a:r>
              <a:rPr lang="en-US" sz="2400" b="1" dirty="0">
                <a:latin typeface="Times New Roman" pitchFamily="18" charset="0"/>
                <a:cs typeface="Times New Roman" pitchFamily="18" charset="0"/>
              </a:rPr>
              <a:t>Spilled milk following low areas</a:t>
            </a:r>
          </a:p>
        </p:txBody>
      </p:sp>
      <p:sp>
        <p:nvSpPr>
          <p:cNvPr id="11" name="TextBox 10"/>
          <p:cNvSpPr txBox="1"/>
          <p:nvPr/>
        </p:nvSpPr>
        <p:spPr>
          <a:xfrm>
            <a:off x="394388" y="6029980"/>
            <a:ext cx="8444812" cy="523220"/>
          </a:xfrm>
          <a:prstGeom prst="rect">
            <a:avLst/>
          </a:prstGeom>
          <a:noFill/>
        </p:spPr>
        <p:txBody>
          <a:bodyPr wrap="none" rtlCol="0">
            <a:spAutoFit/>
          </a:bodyPr>
          <a:lstStyle/>
          <a:p>
            <a:pPr algn="ctr"/>
            <a:r>
              <a:rPr lang="en-US" sz="2800" b="1" dirty="0">
                <a:latin typeface="Times New Roman" pitchFamily="18" charset="0"/>
                <a:cs typeface="Times New Roman" pitchFamily="18" charset="0"/>
              </a:rPr>
              <a:t>Can’t be reliably characterized using discrete samples</a:t>
            </a:r>
          </a:p>
        </p:txBody>
      </p:sp>
      <p:sp>
        <p:nvSpPr>
          <p:cNvPr id="2" name="Oval 1"/>
          <p:cNvSpPr/>
          <p:nvPr/>
        </p:nvSpPr>
        <p:spPr>
          <a:xfrm>
            <a:off x="2971800" y="1905000"/>
            <a:ext cx="152400" cy="152400"/>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6248400" y="3581400"/>
            <a:ext cx="104775" cy="10778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195737" y="1066800"/>
            <a:ext cx="2043263" cy="707886"/>
          </a:xfrm>
          <a:prstGeom prst="rect">
            <a:avLst/>
          </a:prstGeom>
          <a:noFill/>
        </p:spPr>
        <p:txBody>
          <a:bodyPr wrap="square" rtlCol="0">
            <a:spAutoFit/>
          </a:bodyPr>
          <a:lstStyle/>
          <a:p>
            <a:pPr algn="ctr"/>
            <a:r>
              <a:rPr lang="en-US" sz="2000" b="1" dirty="0">
                <a:latin typeface="Times New Roman" pitchFamily="18" charset="0"/>
                <a:cs typeface="Times New Roman" pitchFamily="18" charset="0"/>
              </a:rPr>
              <a:t>Discrete Samples</a:t>
            </a:r>
          </a:p>
          <a:p>
            <a:pPr algn="ctr"/>
            <a:r>
              <a:rPr lang="en-US" sz="2000" b="1" dirty="0">
                <a:latin typeface="Times New Roman" pitchFamily="18" charset="0"/>
                <a:cs typeface="Times New Roman" pitchFamily="18" charset="0"/>
              </a:rPr>
              <a:t>(actual size)</a:t>
            </a:r>
          </a:p>
        </p:txBody>
      </p:sp>
      <p:cxnSp>
        <p:nvCxnSpPr>
          <p:cNvPr id="14" name="Straight Arrow Connector 13"/>
          <p:cNvCxnSpPr>
            <a:stCxn id="13" idx="2"/>
          </p:cNvCxnSpPr>
          <p:nvPr/>
        </p:nvCxnSpPr>
        <p:spPr>
          <a:xfrm flipH="1">
            <a:off x="3276601" y="1774686"/>
            <a:ext cx="2940768" cy="205879"/>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3" idx="2"/>
          </p:cNvCxnSpPr>
          <p:nvPr/>
        </p:nvCxnSpPr>
        <p:spPr>
          <a:xfrm>
            <a:off x="6217369" y="1774686"/>
            <a:ext cx="59606" cy="17995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Slide Number Placeholder 21"/>
          <p:cNvSpPr>
            <a:spLocks noGrp="1"/>
          </p:cNvSpPr>
          <p:nvPr>
            <p:ph type="sldNum" sz="quarter" idx="12"/>
          </p:nvPr>
        </p:nvSpPr>
        <p:spPr/>
        <p:txBody>
          <a:bodyPr/>
          <a:lstStyle/>
          <a:p>
            <a:fld id="{27EB08C4-B206-4098-98C3-6DC2CE1146B4}" type="slidenum">
              <a:rPr lang="en-US" smtClean="0"/>
              <a:pPr/>
              <a:t>34</a:t>
            </a:fld>
            <a:endParaRPr lang="en-US"/>
          </a:p>
        </p:txBody>
      </p:sp>
    </p:spTree>
    <p:extLst>
      <p:ext uri="{BB962C8B-B14F-4D97-AF65-F5344CB8AC3E}">
        <p14:creationId xmlns:p14="http://schemas.microsoft.com/office/powerpoint/2010/main" val="4016698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TextBox 5"/>
          <p:cNvSpPr txBox="1"/>
          <p:nvPr/>
        </p:nvSpPr>
        <p:spPr>
          <a:xfrm>
            <a:off x="711200" y="2133600"/>
            <a:ext cx="7747000" cy="246221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 so-called grab sample </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is not really a sample </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but a </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specimen</a:t>
            </a: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of the material that may or may not be representative of the sampling unit (DU). Great care must be exercised when interpreting the meaning of these samples.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USEPA 1992, </a:t>
            </a:r>
            <a:r>
              <a:rPr kumimoji="0" lang="en-US" sz="24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Preparation of Soil Sampling Protocols</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2"/>
          <p:cNvSpPr txBox="1">
            <a:spLocks noChangeArrowheads="1"/>
          </p:cNvSpPr>
          <p:nvPr/>
        </p:nvSpPr>
        <p:spPr>
          <a:xfrm>
            <a:off x="152400" y="228600"/>
            <a:ext cx="8839200" cy="13716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Multiple Early Warnings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rPr>
              <a:t>About Discrete Sample Data Unreliability…</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solidFill>
                  <a:prstClr val="black"/>
                </a:solidFill>
                <a:latin typeface="Times New Roman" pitchFamily="18" charset="0"/>
                <a:cs typeface="Times New Roman" pitchFamily="18" charset="0"/>
              </a:rPr>
              <a:t>(refer to Part 2 and supplement to Brewer et al. 2017)</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20496855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066800" y="228600"/>
            <a:ext cx="6934200" cy="685800"/>
          </a:xfrm>
          <a:ln>
            <a:noFill/>
          </a:ln>
        </p:spPr>
        <p:txBody>
          <a:bodyPr>
            <a:noAutofit/>
          </a:bodyPr>
          <a:lstStyle/>
          <a:p>
            <a:pPr marL="1588" indent="-1588">
              <a:buFont typeface="Marlett" pitchFamily="2" charset="2"/>
              <a:buNone/>
            </a:pPr>
            <a:r>
              <a:rPr lang="en-US" b="1" dirty="0">
                <a:latin typeface="Times New Roman" pitchFamily="18" charset="0"/>
                <a:cs typeface="Times New Roman" pitchFamily="18" charset="0"/>
              </a:rPr>
              <a:t>Risk Assessors Got it Right (almost…)</a:t>
            </a:r>
          </a:p>
        </p:txBody>
      </p:sp>
      <p:sp>
        <p:nvSpPr>
          <p:cNvPr id="2" name="Slide Number Placeholder 1"/>
          <p:cNvSpPr>
            <a:spLocks noGrp="1"/>
          </p:cNvSpPr>
          <p:nvPr>
            <p:ph type="sldNum" sz="quarter" idx="12"/>
          </p:nvPr>
        </p:nvSpPr>
        <p:spPr/>
        <p:txBody>
          <a:bodyPr/>
          <a:lstStyle/>
          <a:p>
            <a:fld id="{27EB08C4-B206-4098-98C3-6DC2CE1146B4}" type="slidenum">
              <a:rPr lang="en-US" smtClean="0"/>
              <a:pPr/>
              <a:t>36</a:t>
            </a:fld>
            <a:endParaRPr lang="en-US"/>
          </a:p>
        </p:txBody>
      </p:sp>
      <p:sp>
        <p:nvSpPr>
          <p:cNvPr id="30" name="TextBox 29"/>
          <p:cNvSpPr txBox="1"/>
          <p:nvPr/>
        </p:nvSpPr>
        <p:spPr>
          <a:xfrm>
            <a:off x="381000" y="4800600"/>
            <a:ext cx="7924800"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Discrete sample data can be </a:t>
            </a:r>
            <a:r>
              <a:rPr lang="en-US" sz="2400" b="1" i="1" dirty="0">
                <a:latin typeface="Times New Roman" panose="02020603050405020304" pitchFamily="18" charset="0"/>
                <a:cs typeface="Times New Roman" panose="02020603050405020304" pitchFamily="18" charset="0"/>
              </a:rPr>
              <a:t>highly variable </a:t>
            </a:r>
            <a:r>
              <a:rPr lang="en-US" sz="2400" b="1" dirty="0">
                <a:latin typeface="Times New Roman" panose="02020603050405020304" pitchFamily="18" charset="0"/>
                <a:cs typeface="Times New Roman" panose="02020603050405020304" pitchFamily="18" charset="0"/>
              </a:rPr>
              <a:t>within a targeted area;</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M</a:t>
            </a:r>
            <a:r>
              <a:rPr lang="en-US" sz="2400" b="1" i="1" dirty="0">
                <a:latin typeface="Times New Roman" panose="02020603050405020304" pitchFamily="18" charset="0"/>
                <a:cs typeface="Times New Roman" panose="02020603050405020304" pitchFamily="18" charset="0"/>
              </a:rPr>
              <a:t>ean (true) concentration used to </a:t>
            </a:r>
            <a:r>
              <a:rPr lang="en-US" sz="2400" b="1" dirty="0">
                <a:latin typeface="Times New Roman" panose="02020603050405020304" pitchFamily="18" charset="0"/>
                <a:cs typeface="Times New Roman" panose="02020603050405020304" pitchFamily="18" charset="0"/>
              </a:rPr>
              <a:t>calculate risk or compare to risk-based screening levels.</a:t>
            </a:r>
          </a:p>
        </p:txBody>
      </p:sp>
      <p:grpSp>
        <p:nvGrpSpPr>
          <p:cNvPr id="7" name="Group 6">
            <a:extLst>
              <a:ext uri="{FF2B5EF4-FFF2-40B4-BE49-F238E27FC236}">
                <a16:creationId xmlns:a16="http://schemas.microsoft.com/office/drawing/2014/main" xmlns="" id="{D811D3F6-20A9-42B7-944A-7FE960770A03}"/>
              </a:ext>
            </a:extLst>
          </p:cNvPr>
          <p:cNvGrpSpPr/>
          <p:nvPr/>
        </p:nvGrpSpPr>
        <p:grpSpPr>
          <a:xfrm>
            <a:off x="762000" y="1143000"/>
            <a:ext cx="7772400" cy="3581400"/>
            <a:chOff x="762000" y="1143000"/>
            <a:chExt cx="7772400" cy="3581400"/>
          </a:xfrm>
        </p:grpSpPr>
        <p:grpSp>
          <p:nvGrpSpPr>
            <p:cNvPr id="3" name="Group 2">
              <a:extLst>
                <a:ext uri="{FF2B5EF4-FFF2-40B4-BE49-F238E27FC236}">
                  <a16:creationId xmlns:a16="http://schemas.microsoft.com/office/drawing/2014/main" xmlns="" id="{E985AD4F-12F8-4D36-BB64-C862914FE8B8}"/>
                </a:ext>
              </a:extLst>
            </p:cNvPr>
            <p:cNvGrpSpPr/>
            <p:nvPr/>
          </p:nvGrpSpPr>
          <p:grpSpPr>
            <a:xfrm>
              <a:off x="762000" y="1143000"/>
              <a:ext cx="7772400" cy="3581400"/>
              <a:chOff x="914400" y="1600200"/>
              <a:chExt cx="7772400" cy="3581400"/>
            </a:xfrm>
          </p:grpSpPr>
          <p:sp>
            <p:nvSpPr>
              <p:cNvPr id="22" name="Rectangle 2">
                <a:extLst>
                  <a:ext uri="{FF2B5EF4-FFF2-40B4-BE49-F238E27FC236}">
                    <a16:creationId xmlns:a16="http://schemas.microsoft.com/office/drawing/2014/main" xmlns="" id="{8AC9694C-0C06-45B1-A148-D10EBFDDE969}"/>
                  </a:ext>
                </a:extLst>
              </p:cNvPr>
              <p:cNvSpPr txBox="1">
                <a:spLocks noChangeArrowheads="1"/>
              </p:cNvSpPr>
              <p:nvPr/>
            </p:nvSpPr>
            <p:spPr>
              <a:xfrm>
                <a:off x="6686550" y="1952207"/>
                <a:ext cx="2000250" cy="1799708"/>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800" b="1" dirty="0">
                    <a:latin typeface="Times New Roman" pitchFamily="18" charset="0"/>
                    <a:cs typeface="Times New Roman" pitchFamily="18" charset="0"/>
                  </a:rPr>
                  <a:t>Targeted Exposure Area</a:t>
                </a:r>
              </a:p>
            </p:txBody>
          </p:sp>
          <p:pic>
            <p:nvPicPr>
              <p:cNvPr id="31" name="Picture 30">
                <a:extLst>
                  <a:ext uri="{FF2B5EF4-FFF2-40B4-BE49-F238E27FC236}">
                    <a16:creationId xmlns:a16="http://schemas.microsoft.com/office/drawing/2014/main" xmlns="" id="{BDB50A50-4388-45E7-B11A-47F43E1FDEF3}"/>
                  </a:ext>
                </a:extLst>
              </p:cNvPr>
              <p:cNvPicPr>
                <a:picLocks noChangeAspect="1"/>
              </p:cNvPicPr>
              <p:nvPr/>
            </p:nvPicPr>
            <p:blipFill rotWithShape="1">
              <a:blip r:embed="rId3">
                <a:extLst>
                  <a:ext uri="{28A0092B-C50C-407E-A947-70E740481C1C}">
                    <a14:useLocalDpi xmlns:a14="http://schemas.microsoft.com/office/drawing/2010/main" val="0"/>
                  </a:ext>
                </a:extLst>
              </a:blip>
              <a:srcRect t="8489"/>
              <a:stretch/>
            </p:blipFill>
            <p:spPr>
              <a:xfrm>
                <a:off x="914400" y="1600200"/>
                <a:ext cx="5413248" cy="3581400"/>
              </a:xfrm>
              <a:prstGeom prst="rect">
                <a:avLst/>
              </a:prstGeom>
            </p:spPr>
          </p:pic>
          <p:cxnSp>
            <p:nvCxnSpPr>
              <p:cNvPr id="26" name="Straight Arrow Connector 25">
                <a:extLst>
                  <a:ext uri="{FF2B5EF4-FFF2-40B4-BE49-F238E27FC236}">
                    <a16:creationId xmlns:a16="http://schemas.microsoft.com/office/drawing/2014/main" xmlns="" id="{0E3204F3-765B-4616-B9A5-82BBE929B294}"/>
                  </a:ext>
                </a:extLst>
              </p:cNvPr>
              <p:cNvCxnSpPr>
                <a:cxnSpLocks/>
              </p:cNvCxnSpPr>
              <p:nvPr/>
            </p:nvCxnSpPr>
            <p:spPr>
              <a:xfrm flipH="1">
                <a:off x="5181600" y="2943387"/>
                <a:ext cx="1676401" cy="179970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2">
              <a:extLst>
                <a:ext uri="{FF2B5EF4-FFF2-40B4-BE49-F238E27FC236}">
                  <a16:creationId xmlns:a16="http://schemas.microsoft.com/office/drawing/2014/main" xmlns="" id="{216ED4DA-3AC5-4811-A129-01A00B58369C}"/>
                </a:ext>
              </a:extLst>
            </p:cNvPr>
            <p:cNvSpPr txBox="1">
              <a:spLocks noChangeArrowheads="1"/>
            </p:cNvSpPr>
            <p:nvPr/>
          </p:nvSpPr>
          <p:spPr>
            <a:xfrm>
              <a:off x="762000" y="1143000"/>
              <a:ext cx="3276600"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lgn="l"/>
              <a:r>
                <a:rPr lang="en-US" sz="2000" b="1" dirty="0">
                  <a:latin typeface="Times New Roman" pitchFamily="18" charset="0"/>
                  <a:cs typeface="Times New Roman" pitchFamily="18" charset="0"/>
                </a:rPr>
                <a:t>Front Yard Exposure Area:</a:t>
              </a:r>
            </a:p>
            <a:p>
              <a:pPr marL="114300" algn="l"/>
              <a:r>
                <a:rPr lang="en-US" sz="2000" b="1" dirty="0">
                  <a:latin typeface="Times New Roman" pitchFamily="18" charset="0"/>
                  <a:cs typeface="Times New Roman" pitchFamily="18" charset="0"/>
                </a:rPr>
                <a:t>Area: 400 ft</a:t>
              </a:r>
              <a:r>
                <a:rPr lang="en-US" sz="2000" b="1" baseline="30000" dirty="0">
                  <a:latin typeface="Times New Roman" pitchFamily="18" charset="0"/>
                  <a:cs typeface="Times New Roman" pitchFamily="18" charset="0"/>
                </a:rPr>
                <a:t>2</a:t>
              </a:r>
            </a:p>
            <a:p>
              <a:pPr marL="114300" algn="l"/>
              <a:r>
                <a:rPr lang="en-US" sz="2000" b="1" dirty="0">
                  <a:latin typeface="Times New Roman" pitchFamily="18" charset="0"/>
                  <a:cs typeface="Times New Roman" pitchFamily="18" charset="0"/>
                </a:rPr>
                <a:t>Depth:  4”</a:t>
              </a:r>
            </a:p>
          </p:txBody>
        </p:sp>
      </p:grpSp>
    </p:spTree>
    <p:extLst>
      <p:ext uri="{BB962C8B-B14F-4D97-AF65-F5344CB8AC3E}">
        <p14:creationId xmlns:p14="http://schemas.microsoft.com/office/powerpoint/2010/main" val="4071550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EB08C4-B206-4098-98C3-6DC2CE1146B4}" type="slidenum">
              <a:rPr lang="en-US" smtClean="0"/>
              <a:pPr/>
              <a:t>37</a:t>
            </a:fld>
            <a:endParaRPr lang="en-US"/>
          </a:p>
        </p:txBody>
      </p:sp>
      <p:sp>
        <p:nvSpPr>
          <p:cNvPr id="43" name="Content Placeholder 2">
            <a:extLst>
              <a:ext uri="{FF2B5EF4-FFF2-40B4-BE49-F238E27FC236}">
                <a16:creationId xmlns:a16="http://schemas.microsoft.com/office/drawing/2014/main" xmlns="" id="{5A2A0257-F9EA-45E9-BEFB-1934381BB33D}"/>
              </a:ext>
            </a:extLst>
          </p:cNvPr>
          <p:cNvSpPr txBox="1">
            <a:spLocks/>
          </p:cNvSpPr>
          <p:nvPr/>
        </p:nvSpPr>
        <p:spPr>
          <a:xfrm>
            <a:off x="533400" y="152400"/>
            <a:ext cx="8153400" cy="101657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588" indent="-1588">
              <a:buFont typeface="Marlett" pitchFamily="2" charset="2"/>
              <a:buNone/>
            </a:pPr>
            <a:r>
              <a:rPr lang="en-US" sz="2800" b="1" dirty="0">
                <a:latin typeface="Times New Roman" pitchFamily="18" charset="0"/>
                <a:cs typeface="Times New Roman" pitchFamily="18" charset="0"/>
              </a:rPr>
              <a:t>Ideal: </a:t>
            </a:r>
            <a:r>
              <a:rPr lang="en-US" sz="2400" b="1" dirty="0">
                <a:latin typeface="Times New Roman" pitchFamily="18" charset="0"/>
                <a:cs typeface="Times New Roman" pitchFamily="18" charset="0"/>
              </a:rPr>
              <a:t>1) Excavate and send the </a:t>
            </a:r>
            <a:r>
              <a:rPr lang="en-US" sz="2400" b="1" i="1" dirty="0">
                <a:latin typeface="Times New Roman" pitchFamily="18" charset="0"/>
                <a:cs typeface="Times New Roman" pitchFamily="18" charset="0"/>
              </a:rPr>
              <a:t>entire volume </a:t>
            </a:r>
            <a:r>
              <a:rPr lang="en-US" sz="2400" b="1" dirty="0">
                <a:latin typeface="Times New Roman" pitchFamily="18" charset="0"/>
                <a:cs typeface="Times New Roman" pitchFamily="18" charset="0"/>
              </a:rPr>
              <a:t>of exposure area soil to lab for testing; 2) Use data to assess risk.</a:t>
            </a:r>
          </a:p>
        </p:txBody>
      </p:sp>
      <p:sp>
        <p:nvSpPr>
          <p:cNvPr id="47" name="TextBox 46">
            <a:extLst>
              <a:ext uri="{FF2B5EF4-FFF2-40B4-BE49-F238E27FC236}">
                <a16:creationId xmlns:a16="http://schemas.microsoft.com/office/drawing/2014/main" xmlns="" id="{D8CA0349-9A52-42E2-AD9E-4E0E1184C610}"/>
              </a:ext>
            </a:extLst>
          </p:cNvPr>
          <p:cNvSpPr txBox="1"/>
          <p:nvPr/>
        </p:nvSpPr>
        <p:spPr>
          <a:xfrm>
            <a:off x="435910" y="4724400"/>
            <a:ext cx="8631890"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i="1" dirty="0">
                <a:latin typeface="Times New Roman" panose="02020603050405020304" pitchFamily="18" charset="0"/>
                <a:cs typeface="Times New Roman" panose="02020603050405020304" pitchFamily="18" charset="0"/>
              </a:rPr>
              <a:t>Entire mass of soil </a:t>
            </a:r>
            <a:r>
              <a:rPr lang="en-US" sz="2400" b="1" dirty="0">
                <a:latin typeface="Times New Roman" panose="02020603050405020304" pitchFamily="18" charset="0"/>
                <a:cs typeface="Times New Roman" panose="02020603050405020304" pitchFamily="18" charset="0"/>
              </a:rPr>
              <a:t>extracted by laboratory;</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Single concentration of contaminant “X” reported;</a:t>
            </a:r>
          </a:p>
          <a:p>
            <a:pPr marL="342900" indent="-342900">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Represents the “</a:t>
            </a:r>
            <a:r>
              <a:rPr lang="en-US" sz="2400" b="1" i="1" dirty="0">
                <a:latin typeface="Times New Roman" panose="02020603050405020304" pitchFamily="18" charset="0"/>
                <a:cs typeface="Times New Roman" panose="02020603050405020304" pitchFamily="18" charset="0"/>
              </a:rPr>
              <a:t>true</a:t>
            </a:r>
            <a:r>
              <a:rPr lang="en-US" sz="2400" b="1" dirty="0">
                <a:latin typeface="Times New Roman" panose="02020603050405020304" pitchFamily="18" charset="0"/>
                <a:cs typeface="Times New Roman" panose="02020603050405020304" pitchFamily="18" charset="0"/>
              </a:rPr>
              <a:t>” mean;</a:t>
            </a:r>
          </a:p>
          <a:p>
            <a:pPr marL="342900" indent="-342900">
              <a:buFont typeface="Arial" panose="020B0604020202020204" pitchFamily="34" charset="0"/>
              <a:buChar char="•"/>
            </a:pPr>
            <a:r>
              <a:rPr lang="en-US" sz="2400" b="1" i="1" dirty="0">
                <a:latin typeface="Times New Roman" panose="02020603050405020304" pitchFamily="18" charset="0"/>
                <a:cs typeface="Times New Roman" panose="02020603050405020304" pitchFamily="18" charset="0"/>
              </a:rPr>
              <a:t>Not practica</a:t>
            </a:r>
            <a:r>
              <a:rPr lang="en-US" sz="2400" b="1" dirty="0">
                <a:latin typeface="Times New Roman" panose="02020603050405020304" pitchFamily="18" charset="0"/>
                <a:cs typeface="Times New Roman" panose="02020603050405020304" pitchFamily="18" charset="0"/>
              </a:rPr>
              <a:t>l…</a:t>
            </a:r>
          </a:p>
        </p:txBody>
      </p:sp>
      <p:grpSp>
        <p:nvGrpSpPr>
          <p:cNvPr id="4" name="Group 3">
            <a:extLst>
              <a:ext uri="{FF2B5EF4-FFF2-40B4-BE49-F238E27FC236}">
                <a16:creationId xmlns:a16="http://schemas.microsoft.com/office/drawing/2014/main" xmlns="" id="{E73930BF-0248-4ABE-B96D-8A113F063A36}"/>
              </a:ext>
            </a:extLst>
          </p:cNvPr>
          <p:cNvGrpSpPr/>
          <p:nvPr/>
        </p:nvGrpSpPr>
        <p:grpSpPr>
          <a:xfrm>
            <a:off x="762000" y="1342607"/>
            <a:ext cx="7990960" cy="3229393"/>
            <a:chOff x="762000" y="1342607"/>
            <a:chExt cx="7990960" cy="3229393"/>
          </a:xfrm>
        </p:grpSpPr>
        <p:pic>
          <p:nvPicPr>
            <p:cNvPr id="108" name="Picture 107">
              <a:extLst>
                <a:ext uri="{FF2B5EF4-FFF2-40B4-BE49-F238E27FC236}">
                  <a16:creationId xmlns:a16="http://schemas.microsoft.com/office/drawing/2014/main" xmlns="" id="{F460ACD5-7092-40A5-8050-1ED181A1B31C}"/>
                </a:ext>
              </a:extLst>
            </p:cNvPr>
            <p:cNvPicPr>
              <a:picLocks noChangeAspect="1"/>
            </p:cNvPicPr>
            <p:nvPr/>
          </p:nvPicPr>
          <p:blipFill rotWithShape="1">
            <a:blip r:embed="rId3">
              <a:extLst>
                <a:ext uri="{28A0092B-C50C-407E-A947-70E740481C1C}">
                  <a14:useLocalDpi xmlns:a14="http://schemas.microsoft.com/office/drawing/2010/main" val="0"/>
                </a:ext>
              </a:extLst>
            </a:blip>
            <a:srcRect l="35525" t="46797"/>
            <a:stretch/>
          </p:blipFill>
          <p:spPr>
            <a:xfrm>
              <a:off x="762000" y="1342607"/>
              <a:ext cx="5413248" cy="3229393"/>
            </a:xfrm>
            <a:prstGeom prst="rect">
              <a:avLst/>
            </a:prstGeom>
            <a:ln>
              <a:solidFill>
                <a:schemeClr val="tx1"/>
              </a:solidFill>
            </a:ln>
          </p:spPr>
        </p:pic>
        <p:pic>
          <p:nvPicPr>
            <p:cNvPr id="44" name="Picture 43">
              <a:extLst>
                <a:ext uri="{FF2B5EF4-FFF2-40B4-BE49-F238E27FC236}">
                  <a16:creationId xmlns:a16="http://schemas.microsoft.com/office/drawing/2014/main" xmlns="" id="{CC59D8BE-8EAD-479D-A594-6B25AE046C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39327" y="1383661"/>
              <a:ext cx="1858587" cy="1461709"/>
            </a:xfrm>
            <a:prstGeom prst="rect">
              <a:avLst/>
            </a:prstGeom>
            <a:ln>
              <a:solidFill>
                <a:schemeClr val="tx1"/>
              </a:solidFill>
            </a:ln>
          </p:spPr>
        </p:pic>
        <p:sp>
          <p:nvSpPr>
            <p:cNvPr id="8" name="Freeform: Shape 7">
              <a:extLst>
                <a:ext uri="{FF2B5EF4-FFF2-40B4-BE49-F238E27FC236}">
                  <a16:creationId xmlns:a16="http://schemas.microsoft.com/office/drawing/2014/main" xmlns="" id="{82C28256-F498-4EF6-9218-207CB8F589BC}"/>
                </a:ext>
              </a:extLst>
            </p:cNvPr>
            <p:cNvSpPr/>
            <p:nvPr/>
          </p:nvSpPr>
          <p:spPr>
            <a:xfrm>
              <a:off x="1838059" y="3525634"/>
              <a:ext cx="4275438" cy="963827"/>
            </a:xfrm>
            <a:custGeom>
              <a:avLst/>
              <a:gdLst>
                <a:gd name="connsiteX0" fmla="*/ 0 w 4275438"/>
                <a:gd name="connsiteY0" fmla="*/ 86497 h 963827"/>
                <a:gd name="connsiteX1" fmla="*/ 296562 w 4275438"/>
                <a:gd name="connsiteY1" fmla="*/ 123568 h 963827"/>
                <a:gd name="connsiteX2" fmla="*/ 308919 w 4275438"/>
                <a:gd name="connsiteY2" fmla="*/ 963827 h 963827"/>
                <a:gd name="connsiteX3" fmla="*/ 4275438 w 4275438"/>
                <a:gd name="connsiteY3" fmla="*/ 432487 h 963827"/>
                <a:gd name="connsiteX4" fmla="*/ 4275438 w 4275438"/>
                <a:gd name="connsiteY4" fmla="*/ 345989 h 963827"/>
                <a:gd name="connsiteX5" fmla="*/ 2088292 w 4275438"/>
                <a:gd name="connsiteY5" fmla="*/ 0 h 963827"/>
                <a:gd name="connsiteX6" fmla="*/ 0 w 4275438"/>
                <a:gd name="connsiteY6" fmla="*/ 86497 h 963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75438" h="963827">
                  <a:moveTo>
                    <a:pt x="0" y="86497"/>
                  </a:moveTo>
                  <a:lnTo>
                    <a:pt x="296562" y="123568"/>
                  </a:lnTo>
                  <a:lnTo>
                    <a:pt x="308919" y="963827"/>
                  </a:lnTo>
                  <a:lnTo>
                    <a:pt x="4275438" y="432487"/>
                  </a:lnTo>
                  <a:lnTo>
                    <a:pt x="4275438" y="345989"/>
                  </a:lnTo>
                  <a:lnTo>
                    <a:pt x="2088292" y="0"/>
                  </a:lnTo>
                  <a:lnTo>
                    <a:pt x="0" y="86497"/>
                  </a:lnTo>
                  <a:close/>
                </a:path>
              </a:pathLst>
            </a:custGeom>
            <a:pattFill prst="ltUpDiag">
              <a:fgClr>
                <a:schemeClr val="tx1"/>
              </a:fgClr>
              <a:bgClr>
                <a:schemeClr val="bg2">
                  <a:lumMod val="90000"/>
                </a:schemeClr>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xmlns="" id="{D215D110-6938-48DA-9EEF-79F703AA98E1}"/>
                </a:ext>
              </a:extLst>
            </p:cNvPr>
            <p:cNvCxnSpPr>
              <a:cxnSpLocks/>
              <a:stCxn id="44" idx="1"/>
            </p:cNvCxnSpPr>
            <p:nvPr/>
          </p:nvCxnSpPr>
          <p:spPr>
            <a:xfrm flipH="1">
              <a:off x="3582421" y="2114516"/>
              <a:ext cx="2956906" cy="184788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2">
              <a:extLst>
                <a:ext uri="{FF2B5EF4-FFF2-40B4-BE49-F238E27FC236}">
                  <a16:creationId xmlns:a16="http://schemas.microsoft.com/office/drawing/2014/main" xmlns="" id="{9746689B-F8B6-4428-A1C6-05F07AFF9A38}"/>
                </a:ext>
              </a:extLst>
            </p:cNvPr>
            <p:cNvSpPr txBox="1">
              <a:spLocks noChangeArrowheads="1"/>
            </p:cNvSpPr>
            <p:nvPr/>
          </p:nvSpPr>
          <p:spPr>
            <a:xfrm>
              <a:off x="6487040" y="3297680"/>
              <a:ext cx="2265920" cy="839196"/>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400" b="1" dirty="0">
                  <a:latin typeface="Times New Roman" pitchFamily="18" charset="0"/>
                  <a:cs typeface="Times New Roman" pitchFamily="18" charset="0"/>
                </a:rPr>
                <a:t>Targeted Exposure Area</a:t>
              </a:r>
            </a:p>
          </p:txBody>
        </p:sp>
        <p:cxnSp>
          <p:nvCxnSpPr>
            <p:cNvPr id="17" name="Straight Arrow Connector 16">
              <a:extLst>
                <a:ext uri="{FF2B5EF4-FFF2-40B4-BE49-F238E27FC236}">
                  <a16:creationId xmlns:a16="http://schemas.microsoft.com/office/drawing/2014/main" xmlns="" id="{63CE8D0F-F594-4F3D-86A6-D3E500538097}"/>
                </a:ext>
              </a:extLst>
            </p:cNvPr>
            <p:cNvCxnSpPr>
              <a:cxnSpLocks/>
            </p:cNvCxnSpPr>
            <p:nvPr/>
          </p:nvCxnSpPr>
          <p:spPr>
            <a:xfrm flipH="1">
              <a:off x="5105400" y="3717278"/>
              <a:ext cx="1447801" cy="190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81330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04800" y="152400"/>
            <a:ext cx="8610600" cy="990600"/>
          </a:xfrm>
          <a:ln>
            <a:noFill/>
          </a:ln>
        </p:spPr>
        <p:txBody>
          <a:bodyPr>
            <a:noAutofit/>
          </a:bodyPr>
          <a:lstStyle/>
          <a:p>
            <a:pPr marL="1588" indent="-1588">
              <a:buFont typeface="Marlett" pitchFamily="2" charset="2"/>
              <a:buNone/>
            </a:pPr>
            <a:r>
              <a:rPr lang="en-US" sz="2800" b="1" dirty="0">
                <a:latin typeface="Times New Roman" pitchFamily="18" charset="0"/>
                <a:cs typeface="Times New Roman" pitchFamily="18" charset="0"/>
              </a:rPr>
              <a:t>Alternative: </a:t>
            </a:r>
            <a:r>
              <a:rPr lang="en-US" sz="2400" b="1" dirty="0">
                <a:latin typeface="Times New Roman" pitchFamily="18" charset="0"/>
                <a:cs typeface="Times New Roman" pitchFamily="18" charset="0"/>
              </a:rPr>
              <a:t>1) Collect 10+ discrete samples; 3) Test each sample individually; 4) Use statistical test to estimate mean.</a:t>
            </a:r>
          </a:p>
        </p:txBody>
      </p:sp>
      <p:sp>
        <p:nvSpPr>
          <p:cNvPr id="2" name="Slide Number Placeholder 1"/>
          <p:cNvSpPr>
            <a:spLocks noGrp="1"/>
          </p:cNvSpPr>
          <p:nvPr>
            <p:ph type="sldNum" sz="quarter" idx="12"/>
          </p:nvPr>
        </p:nvSpPr>
        <p:spPr/>
        <p:txBody>
          <a:bodyPr/>
          <a:lstStyle/>
          <a:p>
            <a:fld id="{27EB08C4-B206-4098-98C3-6DC2CE1146B4}" type="slidenum">
              <a:rPr lang="en-US" smtClean="0"/>
              <a:pPr/>
              <a:t>38</a:t>
            </a:fld>
            <a:endParaRPr lang="en-US"/>
          </a:p>
        </p:txBody>
      </p:sp>
      <p:sp>
        <p:nvSpPr>
          <p:cNvPr id="30" name="TextBox 29"/>
          <p:cNvSpPr txBox="1"/>
          <p:nvPr/>
        </p:nvSpPr>
        <p:spPr>
          <a:xfrm>
            <a:off x="609600" y="4458831"/>
            <a:ext cx="8153400" cy="2277547"/>
          </a:xfrm>
          <a:prstGeom prst="rect">
            <a:avLst/>
          </a:prstGeom>
          <a:noFill/>
        </p:spPr>
        <p:txBody>
          <a:bodyPr wrap="square" rtlCol="0">
            <a:spAutoFit/>
          </a:bodyPr>
          <a:lstStyle/>
          <a:p>
            <a:r>
              <a:rPr lang="en-US" sz="2200" b="1" dirty="0">
                <a:latin typeface="Times New Roman" panose="02020603050405020304" pitchFamily="18" charset="0"/>
                <a:cs typeface="Times New Roman" panose="02020603050405020304" pitchFamily="18" charset="0"/>
              </a:rPr>
              <a:t>Problems:</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Risk assessors </a:t>
            </a:r>
            <a:r>
              <a:rPr lang="en-US" sz="2000" b="1" i="1" dirty="0">
                <a:latin typeface="Times New Roman" panose="02020603050405020304" pitchFamily="18" charset="0"/>
                <a:cs typeface="Times New Roman" panose="02020603050405020304" pitchFamily="18" charset="0"/>
              </a:rPr>
              <a:t>not involved </a:t>
            </a:r>
            <a:r>
              <a:rPr lang="en-US" sz="2000" b="1" dirty="0">
                <a:latin typeface="Times New Roman" panose="02020603050405020304" pitchFamily="18" charset="0"/>
                <a:cs typeface="Times New Roman" panose="02020603050405020304" pitchFamily="18" charset="0"/>
              </a:rPr>
              <a:t>in sampling design;</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10+ samples </a:t>
            </a:r>
            <a:r>
              <a:rPr lang="en-US" sz="2000" b="1" i="1" dirty="0">
                <a:latin typeface="Times New Roman" panose="02020603050405020304" pitchFamily="18" charset="0"/>
                <a:cs typeface="Times New Roman" panose="02020603050405020304" pitchFamily="18" charset="0"/>
              </a:rPr>
              <a:t>rarely available </a:t>
            </a:r>
            <a:r>
              <a:rPr lang="en-US" sz="2000" b="1" dirty="0">
                <a:latin typeface="Times New Roman" panose="02020603050405020304" pitchFamily="18" charset="0"/>
                <a:cs typeface="Times New Roman" panose="02020603050405020304" pitchFamily="18" charset="0"/>
              </a:rPr>
              <a:t>for single area (“use maximum”);</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High </a:t>
            </a:r>
            <a:r>
              <a:rPr lang="en-US" sz="2000" b="1" i="1" dirty="0">
                <a:latin typeface="Times New Roman" panose="02020603050405020304" pitchFamily="18" charset="0"/>
                <a:cs typeface="Times New Roman" panose="02020603050405020304" pitchFamily="18" charset="0"/>
              </a:rPr>
              <a:t>laboratory analytical costs</a:t>
            </a:r>
            <a:r>
              <a:rPr lang="en-US" sz="2000" b="1" dirty="0">
                <a:latin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2000" b="1" i="1" dirty="0">
                <a:latin typeface="Times New Roman" panose="02020603050405020304" pitchFamily="18" charset="0"/>
                <a:cs typeface="Times New Roman" panose="02020603050405020304" pitchFamily="18" charset="0"/>
              </a:rPr>
              <a:t>Representativeness </a:t>
            </a:r>
            <a:r>
              <a:rPr lang="en-US" sz="2000" b="1" dirty="0">
                <a:latin typeface="Times New Roman" panose="02020603050405020304" pitchFamily="18" charset="0"/>
                <a:cs typeface="Times New Roman" panose="02020603050405020304" pitchFamily="18" charset="0"/>
              </a:rPr>
              <a:t>of sample set and estimated mean unknown;</a:t>
            </a:r>
          </a:p>
          <a:p>
            <a:pPr marL="342900" indent="-342900">
              <a:buFont typeface="Arial" panose="020B0604020202020204" pitchFamily="34" charset="0"/>
              <a:buChar char="•"/>
            </a:pPr>
            <a:r>
              <a:rPr lang="en-US" sz="2000" b="1" dirty="0">
                <a:solidFill>
                  <a:srgbClr val="000000"/>
                </a:solidFill>
                <a:latin typeface="Times New Roman"/>
              </a:rPr>
              <a:t>Statistical analysis only evaluates </a:t>
            </a:r>
            <a:r>
              <a:rPr lang="en-US" sz="2000" b="1" i="1" dirty="0">
                <a:solidFill>
                  <a:srgbClr val="000000"/>
                </a:solidFill>
                <a:latin typeface="Times New Roman"/>
              </a:rPr>
              <a:t>the precision of the statistical test employed</a:t>
            </a:r>
            <a:r>
              <a:rPr lang="en-US" sz="2000" b="1" dirty="0">
                <a:solidFill>
                  <a:srgbClr val="000000"/>
                </a:solidFill>
                <a:latin typeface="Times New Roman"/>
              </a:rPr>
              <a:t> to estimate a mean </a:t>
            </a:r>
            <a:r>
              <a:rPr lang="en-US" sz="2000" b="1" i="1" dirty="0">
                <a:solidFill>
                  <a:srgbClr val="000000"/>
                </a:solidFill>
                <a:latin typeface="Times New Roman"/>
              </a:rPr>
              <a:t>for the data provided</a:t>
            </a:r>
            <a:r>
              <a:rPr lang="en-US" sz="2000" b="1" dirty="0">
                <a:solidFill>
                  <a:srgbClr val="000000"/>
                </a:solidFill>
                <a:latin typeface="Times New Roman"/>
              </a:rPr>
              <a:t>.</a:t>
            </a:r>
          </a:p>
        </p:txBody>
      </p:sp>
      <p:grpSp>
        <p:nvGrpSpPr>
          <p:cNvPr id="5" name="Group 4"/>
          <p:cNvGrpSpPr/>
          <p:nvPr/>
        </p:nvGrpSpPr>
        <p:grpSpPr>
          <a:xfrm>
            <a:off x="762000" y="1331334"/>
            <a:ext cx="7990960" cy="3240666"/>
            <a:chOff x="762000" y="1331334"/>
            <a:chExt cx="7990960" cy="3240666"/>
          </a:xfrm>
        </p:grpSpPr>
        <p:grpSp>
          <p:nvGrpSpPr>
            <p:cNvPr id="9" name="Group 8">
              <a:extLst>
                <a:ext uri="{FF2B5EF4-FFF2-40B4-BE49-F238E27FC236}">
                  <a16:creationId xmlns:a16="http://schemas.microsoft.com/office/drawing/2014/main" xmlns="" id="{025FD5AA-F5A8-4F62-9724-490228D016E3}"/>
                </a:ext>
              </a:extLst>
            </p:cNvPr>
            <p:cNvGrpSpPr/>
            <p:nvPr/>
          </p:nvGrpSpPr>
          <p:grpSpPr>
            <a:xfrm>
              <a:off x="762000" y="1331334"/>
              <a:ext cx="7990960" cy="3240666"/>
              <a:chOff x="762000" y="1331334"/>
              <a:chExt cx="7990960" cy="3240666"/>
            </a:xfrm>
          </p:grpSpPr>
          <p:pic>
            <p:nvPicPr>
              <p:cNvPr id="8" name="Picture 7">
                <a:extLst>
                  <a:ext uri="{FF2B5EF4-FFF2-40B4-BE49-F238E27FC236}">
                    <a16:creationId xmlns:a16="http://schemas.microsoft.com/office/drawing/2014/main" xmlns="" id="{2A02ECCE-167B-463C-9FAF-C9469519E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31334"/>
                <a:ext cx="5413248" cy="3240666"/>
              </a:xfrm>
              <a:prstGeom prst="rect">
                <a:avLst/>
              </a:prstGeom>
            </p:spPr>
          </p:pic>
          <p:grpSp>
            <p:nvGrpSpPr>
              <p:cNvPr id="7" name="Group 6">
                <a:extLst>
                  <a:ext uri="{FF2B5EF4-FFF2-40B4-BE49-F238E27FC236}">
                    <a16:creationId xmlns:a16="http://schemas.microsoft.com/office/drawing/2014/main" xmlns="" id="{B12A56B0-DD67-4B27-8A05-38EDFD90C37F}"/>
                  </a:ext>
                </a:extLst>
              </p:cNvPr>
              <p:cNvGrpSpPr/>
              <p:nvPr/>
            </p:nvGrpSpPr>
            <p:grpSpPr>
              <a:xfrm>
                <a:off x="6478021" y="1407534"/>
                <a:ext cx="2078116" cy="1906759"/>
                <a:chOff x="6571614" y="1180220"/>
                <a:chExt cx="2147449" cy="2211559"/>
              </a:xfrm>
            </p:grpSpPr>
            <p:grpSp>
              <p:nvGrpSpPr>
                <p:cNvPr id="6" name="Group 5">
                  <a:extLst>
                    <a:ext uri="{FF2B5EF4-FFF2-40B4-BE49-F238E27FC236}">
                      <a16:creationId xmlns:a16="http://schemas.microsoft.com/office/drawing/2014/main" xmlns="" id="{FE9CE3D7-576C-4CEB-BA63-E8EA2FEC57C5}"/>
                    </a:ext>
                  </a:extLst>
                </p:cNvPr>
                <p:cNvGrpSpPr/>
                <p:nvPr/>
              </p:nvGrpSpPr>
              <p:grpSpPr>
                <a:xfrm>
                  <a:off x="6571735" y="1180220"/>
                  <a:ext cx="2133600" cy="543287"/>
                  <a:chOff x="4495800" y="2221116"/>
                  <a:chExt cx="3752205" cy="691857"/>
                </a:xfrm>
              </p:grpSpPr>
              <p:pic>
                <p:nvPicPr>
                  <p:cNvPr id="25" name="Picture 24">
                    <a:extLst>
                      <a:ext uri="{FF2B5EF4-FFF2-40B4-BE49-F238E27FC236}">
                        <a16:creationId xmlns:a16="http://schemas.microsoft.com/office/drawing/2014/main" xmlns="" id="{C0823C42-AD4E-43D0-8543-8D7288BA54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221116"/>
                    <a:ext cx="704205" cy="659351"/>
                  </a:xfrm>
                  <a:prstGeom prst="rect">
                    <a:avLst/>
                  </a:prstGeom>
                </p:spPr>
              </p:pic>
              <p:pic>
                <p:nvPicPr>
                  <p:cNvPr id="26" name="Picture 25">
                    <a:extLst>
                      <a:ext uri="{FF2B5EF4-FFF2-40B4-BE49-F238E27FC236}">
                        <a16:creationId xmlns:a16="http://schemas.microsoft.com/office/drawing/2014/main" xmlns="" id="{07D05A86-F077-4AFD-B0CF-DD42F1E7E1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836" y="2228661"/>
                    <a:ext cx="704205" cy="659351"/>
                  </a:xfrm>
                  <a:prstGeom prst="rect">
                    <a:avLst/>
                  </a:prstGeom>
                </p:spPr>
              </p:pic>
              <p:pic>
                <p:nvPicPr>
                  <p:cNvPr id="27" name="Picture 26">
                    <a:extLst>
                      <a:ext uri="{FF2B5EF4-FFF2-40B4-BE49-F238E27FC236}">
                        <a16:creationId xmlns:a16="http://schemas.microsoft.com/office/drawing/2014/main" xmlns="" id="{A152C861-9D11-4935-B0EE-E75DFC363A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872" y="2245259"/>
                    <a:ext cx="704205" cy="659351"/>
                  </a:xfrm>
                  <a:prstGeom prst="rect">
                    <a:avLst/>
                  </a:prstGeom>
                </p:spPr>
              </p:pic>
              <p:pic>
                <p:nvPicPr>
                  <p:cNvPr id="28" name="Picture 27">
                    <a:extLst>
                      <a:ext uri="{FF2B5EF4-FFF2-40B4-BE49-F238E27FC236}">
                        <a16:creationId xmlns:a16="http://schemas.microsoft.com/office/drawing/2014/main" xmlns="" id="{66E4F04D-DB21-4886-B982-F55372D76F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43751"/>
                    <a:ext cx="704205" cy="659351"/>
                  </a:xfrm>
                  <a:prstGeom prst="rect">
                    <a:avLst/>
                  </a:prstGeom>
                </p:spPr>
              </p:pic>
              <p:pic>
                <p:nvPicPr>
                  <p:cNvPr id="29" name="Picture 28">
                    <a:extLst>
                      <a:ext uri="{FF2B5EF4-FFF2-40B4-BE49-F238E27FC236}">
                        <a16:creationId xmlns:a16="http://schemas.microsoft.com/office/drawing/2014/main" xmlns="" id="{B4E7E2B0-FEFA-4BE0-B55B-B2E3876DA7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53622"/>
                    <a:ext cx="704205" cy="659351"/>
                  </a:xfrm>
                  <a:prstGeom prst="rect">
                    <a:avLst/>
                  </a:prstGeom>
                </p:spPr>
              </p:pic>
            </p:grpSp>
            <p:grpSp>
              <p:nvGrpSpPr>
                <p:cNvPr id="31" name="Group 30">
                  <a:extLst>
                    <a:ext uri="{FF2B5EF4-FFF2-40B4-BE49-F238E27FC236}">
                      <a16:creationId xmlns:a16="http://schemas.microsoft.com/office/drawing/2014/main" xmlns="" id="{F7ED4EB7-480F-4A07-A0F2-BD177B8201E9}"/>
                    </a:ext>
                  </a:extLst>
                </p:cNvPr>
                <p:cNvGrpSpPr/>
                <p:nvPr/>
              </p:nvGrpSpPr>
              <p:grpSpPr>
                <a:xfrm>
                  <a:off x="6578599" y="1741127"/>
                  <a:ext cx="2133600" cy="543287"/>
                  <a:chOff x="4495800" y="2221116"/>
                  <a:chExt cx="3752205" cy="691857"/>
                </a:xfrm>
              </p:grpSpPr>
              <p:pic>
                <p:nvPicPr>
                  <p:cNvPr id="32" name="Picture 31">
                    <a:extLst>
                      <a:ext uri="{FF2B5EF4-FFF2-40B4-BE49-F238E27FC236}">
                        <a16:creationId xmlns:a16="http://schemas.microsoft.com/office/drawing/2014/main" xmlns="" id="{CBAC01C3-9AE4-47DB-B6EE-C269BB80F3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221116"/>
                    <a:ext cx="704205" cy="659351"/>
                  </a:xfrm>
                  <a:prstGeom prst="rect">
                    <a:avLst/>
                  </a:prstGeom>
                </p:spPr>
              </p:pic>
              <p:pic>
                <p:nvPicPr>
                  <p:cNvPr id="33" name="Picture 32">
                    <a:extLst>
                      <a:ext uri="{FF2B5EF4-FFF2-40B4-BE49-F238E27FC236}">
                        <a16:creationId xmlns:a16="http://schemas.microsoft.com/office/drawing/2014/main" xmlns="" id="{3130F526-86C3-400E-A753-69692E71B5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836" y="2228661"/>
                    <a:ext cx="704205" cy="659351"/>
                  </a:xfrm>
                  <a:prstGeom prst="rect">
                    <a:avLst/>
                  </a:prstGeom>
                </p:spPr>
              </p:pic>
              <p:pic>
                <p:nvPicPr>
                  <p:cNvPr id="34" name="Picture 33">
                    <a:extLst>
                      <a:ext uri="{FF2B5EF4-FFF2-40B4-BE49-F238E27FC236}">
                        <a16:creationId xmlns:a16="http://schemas.microsoft.com/office/drawing/2014/main" xmlns="" id="{91B2D3BB-E001-4B20-9D58-B792E8DB66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872" y="2245259"/>
                    <a:ext cx="704205" cy="659351"/>
                  </a:xfrm>
                  <a:prstGeom prst="rect">
                    <a:avLst/>
                  </a:prstGeom>
                </p:spPr>
              </p:pic>
              <p:pic>
                <p:nvPicPr>
                  <p:cNvPr id="35" name="Picture 34">
                    <a:extLst>
                      <a:ext uri="{FF2B5EF4-FFF2-40B4-BE49-F238E27FC236}">
                        <a16:creationId xmlns:a16="http://schemas.microsoft.com/office/drawing/2014/main" xmlns="" id="{46369AB1-40E8-46D7-98D1-E27B0F222D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43751"/>
                    <a:ext cx="704205" cy="659351"/>
                  </a:xfrm>
                  <a:prstGeom prst="rect">
                    <a:avLst/>
                  </a:prstGeom>
                </p:spPr>
              </p:pic>
              <p:pic>
                <p:nvPicPr>
                  <p:cNvPr id="36" name="Picture 35">
                    <a:extLst>
                      <a:ext uri="{FF2B5EF4-FFF2-40B4-BE49-F238E27FC236}">
                        <a16:creationId xmlns:a16="http://schemas.microsoft.com/office/drawing/2014/main" xmlns="" id="{24307A5B-746F-47D7-9F8E-EAFA33EBBF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53622"/>
                    <a:ext cx="704205" cy="659351"/>
                  </a:xfrm>
                  <a:prstGeom prst="rect">
                    <a:avLst/>
                  </a:prstGeom>
                </p:spPr>
              </p:pic>
            </p:grpSp>
            <p:grpSp>
              <p:nvGrpSpPr>
                <p:cNvPr id="37" name="Group 36">
                  <a:extLst>
                    <a:ext uri="{FF2B5EF4-FFF2-40B4-BE49-F238E27FC236}">
                      <a16:creationId xmlns:a16="http://schemas.microsoft.com/office/drawing/2014/main" xmlns="" id="{87F10209-35C8-4D1E-99F1-AA33BFB00547}"/>
                    </a:ext>
                  </a:extLst>
                </p:cNvPr>
                <p:cNvGrpSpPr/>
                <p:nvPr/>
              </p:nvGrpSpPr>
              <p:grpSpPr>
                <a:xfrm>
                  <a:off x="6585463" y="2300656"/>
                  <a:ext cx="2133600" cy="543287"/>
                  <a:chOff x="4495800" y="2221116"/>
                  <a:chExt cx="3752205" cy="691857"/>
                </a:xfrm>
              </p:grpSpPr>
              <p:pic>
                <p:nvPicPr>
                  <p:cNvPr id="38" name="Picture 37">
                    <a:extLst>
                      <a:ext uri="{FF2B5EF4-FFF2-40B4-BE49-F238E27FC236}">
                        <a16:creationId xmlns:a16="http://schemas.microsoft.com/office/drawing/2014/main" xmlns="" id="{7EF5DBF8-D952-43C5-9073-2A061E3949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221116"/>
                    <a:ext cx="704205" cy="659351"/>
                  </a:xfrm>
                  <a:prstGeom prst="rect">
                    <a:avLst/>
                  </a:prstGeom>
                </p:spPr>
              </p:pic>
              <p:pic>
                <p:nvPicPr>
                  <p:cNvPr id="39" name="Picture 38">
                    <a:extLst>
                      <a:ext uri="{FF2B5EF4-FFF2-40B4-BE49-F238E27FC236}">
                        <a16:creationId xmlns:a16="http://schemas.microsoft.com/office/drawing/2014/main" xmlns="" id="{3026007A-5138-4B6A-A2D1-268D15AB98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836" y="2228661"/>
                    <a:ext cx="704205" cy="659351"/>
                  </a:xfrm>
                  <a:prstGeom prst="rect">
                    <a:avLst/>
                  </a:prstGeom>
                </p:spPr>
              </p:pic>
              <p:pic>
                <p:nvPicPr>
                  <p:cNvPr id="40" name="Picture 39">
                    <a:extLst>
                      <a:ext uri="{FF2B5EF4-FFF2-40B4-BE49-F238E27FC236}">
                        <a16:creationId xmlns:a16="http://schemas.microsoft.com/office/drawing/2014/main" xmlns="" id="{EFEC7ED6-C9FF-449B-8F73-8272B76976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872" y="2245259"/>
                    <a:ext cx="704205" cy="659351"/>
                  </a:xfrm>
                  <a:prstGeom prst="rect">
                    <a:avLst/>
                  </a:prstGeom>
                </p:spPr>
              </p:pic>
              <p:pic>
                <p:nvPicPr>
                  <p:cNvPr id="41" name="Picture 40">
                    <a:extLst>
                      <a:ext uri="{FF2B5EF4-FFF2-40B4-BE49-F238E27FC236}">
                        <a16:creationId xmlns:a16="http://schemas.microsoft.com/office/drawing/2014/main" xmlns="" id="{A55C249E-BA4E-40C9-A17F-64C8B879E7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43751"/>
                    <a:ext cx="704205" cy="659351"/>
                  </a:xfrm>
                  <a:prstGeom prst="rect">
                    <a:avLst/>
                  </a:prstGeom>
                </p:spPr>
              </p:pic>
              <p:pic>
                <p:nvPicPr>
                  <p:cNvPr id="42" name="Picture 41">
                    <a:extLst>
                      <a:ext uri="{FF2B5EF4-FFF2-40B4-BE49-F238E27FC236}">
                        <a16:creationId xmlns:a16="http://schemas.microsoft.com/office/drawing/2014/main" xmlns="" id="{B700DF68-7882-465B-8DF4-EF21FF1D4E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53622"/>
                    <a:ext cx="704205" cy="659351"/>
                  </a:xfrm>
                  <a:prstGeom prst="rect">
                    <a:avLst/>
                  </a:prstGeom>
                </p:spPr>
              </p:pic>
            </p:grpSp>
            <p:grpSp>
              <p:nvGrpSpPr>
                <p:cNvPr id="43" name="Group 42">
                  <a:extLst>
                    <a:ext uri="{FF2B5EF4-FFF2-40B4-BE49-F238E27FC236}">
                      <a16:creationId xmlns:a16="http://schemas.microsoft.com/office/drawing/2014/main" xmlns="" id="{E0299E50-E4A7-4BDF-BF4D-8A8EF402CE26}"/>
                    </a:ext>
                  </a:extLst>
                </p:cNvPr>
                <p:cNvGrpSpPr/>
                <p:nvPr/>
              </p:nvGrpSpPr>
              <p:grpSpPr>
                <a:xfrm>
                  <a:off x="6571614" y="2848492"/>
                  <a:ext cx="2133600" cy="543287"/>
                  <a:chOff x="4495800" y="2221116"/>
                  <a:chExt cx="3752205" cy="691857"/>
                </a:xfrm>
              </p:grpSpPr>
              <p:pic>
                <p:nvPicPr>
                  <p:cNvPr id="44" name="Picture 43">
                    <a:extLst>
                      <a:ext uri="{FF2B5EF4-FFF2-40B4-BE49-F238E27FC236}">
                        <a16:creationId xmlns:a16="http://schemas.microsoft.com/office/drawing/2014/main" xmlns="" id="{309AA895-A0EB-490D-801D-F1D878C4F4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5800" y="2221116"/>
                    <a:ext cx="704205" cy="659351"/>
                  </a:xfrm>
                  <a:prstGeom prst="rect">
                    <a:avLst/>
                  </a:prstGeom>
                </p:spPr>
              </p:pic>
              <p:pic>
                <p:nvPicPr>
                  <p:cNvPr id="45" name="Picture 44">
                    <a:extLst>
                      <a:ext uri="{FF2B5EF4-FFF2-40B4-BE49-F238E27FC236}">
                        <a16:creationId xmlns:a16="http://schemas.microsoft.com/office/drawing/2014/main" xmlns="" id="{8058D095-BA3D-4CEC-9283-98E4B0E620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3836" y="2228661"/>
                    <a:ext cx="704205" cy="659351"/>
                  </a:xfrm>
                  <a:prstGeom prst="rect">
                    <a:avLst/>
                  </a:prstGeom>
                </p:spPr>
              </p:pic>
              <p:pic>
                <p:nvPicPr>
                  <p:cNvPr id="46" name="Picture 45">
                    <a:extLst>
                      <a:ext uri="{FF2B5EF4-FFF2-40B4-BE49-F238E27FC236}">
                        <a16:creationId xmlns:a16="http://schemas.microsoft.com/office/drawing/2014/main" xmlns="" id="{A69671F0-3797-48C7-AE8A-B032B2263B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31872" y="2245259"/>
                    <a:ext cx="704205" cy="659351"/>
                  </a:xfrm>
                  <a:prstGeom prst="rect">
                    <a:avLst/>
                  </a:prstGeom>
                </p:spPr>
              </p:pic>
              <p:pic>
                <p:nvPicPr>
                  <p:cNvPr id="47" name="Picture 46">
                    <a:extLst>
                      <a:ext uri="{FF2B5EF4-FFF2-40B4-BE49-F238E27FC236}">
                        <a16:creationId xmlns:a16="http://schemas.microsoft.com/office/drawing/2014/main" xmlns="" id="{08D7C827-8518-4366-BED5-757C852CC1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243751"/>
                    <a:ext cx="704205" cy="659351"/>
                  </a:xfrm>
                  <a:prstGeom prst="rect">
                    <a:avLst/>
                  </a:prstGeom>
                </p:spPr>
              </p:pic>
              <p:pic>
                <p:nvPicPr>
                  <p:cNvPr id="48" name="Picture 47">
                    <a:extLst>
                      <a:ext uri="{FF2B5EF4-FFF2-40B4-BE49-F238E27FC236}">
                        <a16:creationId xmlns:a16="http://schemas.microsoft.com/office/drawing/2014/main" xmlns="" id="{E86BFA8F-69A7-48B5-B1C7-17F0C4E92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2253622"/>
                    <a:ext cx="704205" cy="659351"/>
                  </a:xfrm>
                  <a:prstGeom prst="rect">
                    <a:avLst/>
                  </a:prstGeom>
                </p:spPr>
              </p:pic>
            </p:grpSp>
          </p:grpSp>
          <p:sp>
            <p:nvSpPr>
              <p:cNvPr id="50" name="Rectangle 2">
                <a:extLst>
                  <a:ext uri="{FF2B5EF4-FFF2-40B4-BE49-F238E27FC236}">
                    <a16:creationId xmlns:a16="http://schemas.microsoft.com/office/drawing/2014/main" xmlns="" id="{588845D2-EAB2-4B7E-9198-60656507244D}"/>
                  </a:ext>
                </a:extLst>
              </p:cNvPr>
              <p:cNvSpPr txBox="1">
                <a:spLocks noChangeArrowheads="1"/>
              </p:cNvSpPr>
              <p:nvPr/>
            </p:nvSpPr>
            <p:spPr>
              <a:xfrm>
                <a:off x="6487040" y="3297680"/>
                <a:ext cx="2265920" cy="839196"/>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400" b="1" dirty="0">
                    <a:latin typeface="Times New Roman" pitchFamily="18" charset="0"/>
                    <a:cs typeface="Times New Roman" pitchFamily="18" charset="0"/>
                  </a:rPr>
                  <a:t>Targeted Exposure Area</a:t>
                </a:r>
              </a:p>
            </p:txBody>
          </p:sp>
          <p:cxnSp>
            <p:nvCxnSpPr>
              <p:cNvPr id="51" name="Straight Arrow Connector 50">
                <a:extLst>
                  <a:ext uri="{FF2B5EF4-FFF2-40B4-BE49-F238E27FC236}">
                    <a16:creationId xmlns:a16="http://schemas.microsoft.com/office/drawing/2014/main" xmlns="" id="{5B0C84E2-35AB-4B6D-96D2-8CFEEAADC8B8}"/>
                  </a:ext>
                </a:extLst>
              </p:cNvPr>
              <p:cNvCxnSpPr>
                <a:cxnSpLocks/>
              </p:cNvCxnSpPr>
              <p:nvPr/>
            </p:nvCxnSpPr>
            <p:spPr>
              <a:xfrm flipH="1">
                <a:off x="5105400" y="3717278"/>
                <a:ext cx="1447801" cy="190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 name="Oval 2"/>
            <p:cNvSpPr/>
            <p:nvPr/>
          </p:nvSpPr>
          <p:spPr>
            <a:xfrm>
              <a:off x="3717325" y="3641172"/>
              <a:ext cx="72081"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9053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39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98481124"/>
              </p:ext>
            </p:extLst>
          </p:nvPr>
        </p:nvGraphicFramePr>
        <p:xfrm>
          <a:off x="1143000" y="1447800"/>
          <a:ext cx="6858000" cy="32918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gridCol w="2590800">
                  <a:extLst>
                    <a:ext uri="{9D8B030D-6E8A-4147-A177-3AD203B41FA5}">
                      <a16:colId xmlns:a16="http://schemas.microsoft.com/office/drawing/2014/main" xmlns="" val="20001"/>
                    </a:ext>
                  </a:extLst>
                </a:gridCol>
                <a:gridCol w="2438400">
                  <a:extLst>
                    <a:ext uri="{9D8B030D-6E8A-4147-A177-3AD203B41FA5}">
                      <a16:colId xmlns:a16="http://schemas.microsoft.com/office/drawing/2014/main" xmlns="" val="20002"/>
                    </a:ext>
                  </a:extLst>
                </a:gridCol>
              </a:tblGrid>
              <a:tr h="770764">
                <a:tc>
                  <a:txBody>
                    <a:bodyPr/>
                    <a:lstStyle/>
                    <a:p>
                      <a:r>
                        <a:rPr lang="en-US" sz="2400" b="1" dirty="0">
                          <a:solidFill>
                            <a:schemeClr val="tx1"/>
                          </a:solidFill>
                          <a:latin typeface="Times New Roman" panose="02020603050405020304" pitchFamily="18" charset="0"/>
                          <a:cs typeface="Times New Roman" panose="02020603050405020304" pitchFamily="18" charset="0"/>
                        </a:rPr>
                        <a:t>Study Site</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Range 95% UCL</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(mg/kg)</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Range RSD</a:t>
                      </a:r>
                    </a:p>
                  </a:txBody>
                  <a:tcPr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599439">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A</a:t>
                      </a:r>
                    </a:p>
                    <a:p>
                      <a:pPr algn="ctr"/>
                      <a:r>
                        <a:rPr lang="en-US" sz="2400" b="1" dirty="0">
                          <a:solidFill>
                            <a:schemeClr val="tx1"/>
                          </a:solidFill>
                          <a:latin typeface="Times New Roman" panose="02020603050405020304" pitchFamily="18" charset="0"/>
                          <a:cs typeface="Times New Roman" panose="02020603050405020304" pitchFamily="18" charset="0"/>
                        </a:rPr>
                        <a:t>(arsenic)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403 to 776</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34% to 67%</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33400">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B</a:t>
                      </a:r>
                    </a:p>
                    <a:p>
                      <a:pPr algn="ctr"/>
                      <a:r>
                        <a:rPr lang="en-US" sz="2400" b="1" dirty="0">
                          <a:solidFill>
                            <a:schemeClr val="tx1"/>
                          </a:solidFill>
                          <a:latin typeface="Times New Roman" panose="02020603050405020304" pitchFamily="18" charset="0"/>
                          <a:cs typeface="Times New Roman" panose="02020603050405020304" pitchFamily="18" charset="0"/>
                        </a:rPr>
                        <a:t>(lead)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201</a:t>
                      </a:r>
                      <a:r>
                        <a:rPr lang="en-US" sz="2400" b="1" baseline="0" dirty="0">
                          <a:solidFill>
                            <a:schemeClr val="tx1"/>
                          </a:solidFill>
                          <a:latin typeface="Times New Roman" panose="02020603050405020304" pitchFamily="18" charset="0"/>
                          <a:cs typeface="Times New Roman" panose="02020603050405020304" pitchFamily="18" charset="0"/>
                        </a:rPr>
                        <a:t> to </a:t>
                      </a:r>
                      <a:r>
                        <a:rPr lang="en-US" sz="2400" b="1" dirty="0">
                          <a:solidFill>
                            <a:schemeClr val="tx1"/>
                          </a:solidFill>
                          <a:latin typeface="Times New Roman" panose="02020603050405020304" pitchFamily="18" charset="0"/>
                          <a:cs typeface="Times New Roman" panose="02020603050405020304" pitchFamily="18" charset="0"/>
                        </a:rPr>
                        <a:t>439</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20% to 86%</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33431">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C</a:t>
                      </a:r>
                    </a:p>
                    <a:p>
                      <a:pPr algn="ctr"/>
                      <a:r>
                        <a:rPr lang="en-US" sz="2400" b="1" dirty="0">
                          <a:solidFill>
                            <a:schemeClr val="tx1"/>
                          </a:solidFill>
                          <a:latin typeface="Times New Roman" panose="02020603050405020304" pitchFamily="18" charset="0"/>
                          <a:cs typeface="Times New Roman" panose="02020603050405020304" pitchFamily="18" charset="0"/>
                        </a:rPr>
                        <a:t>(PCBs)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9.4 to &gt;1,000,000</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124% to 315%</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6" name="TextBox 5">
            <a:extLst>
              <a:ext uri="{FF2B5EF4-FFF2-40B4-BE49-F238E27FC236}">
                <a16:creationId xmlns:a16="http://schemas.microsoft.com/office/drawing/2014/main" xmlns="" id="{FAB24201-3BC0-4FCB-ACEF-1D88E6AF8B8F}"/>
              </a:ext>
            </a:extLst>
          </p:cNvPr>
          <p:cNvSpPr txBox="1"/>
          <p:nvPr/>
        </p:nvSpPr>
        <p:spPr>
          <a:xfrm>
            <a:off x="609600" y="152400"/>
            <a:ext cx="7924800" cy="1261884"/>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Are Discrete Sample Data 95% UCLs “Real”?</a:t>
            </a:r>
          </a:p>
          <a:p>
            <a:pPr algn="ctr"/>
            <a:r>
              <a:rPr lang="en-US" sz="2400" b="1" dirty="0">
                <a:latin typeface="Times New Roman" pitchFamily="18" charset="0"/>
                <a:cs typeface="Times New Roman" pitchFamily="18" charset="0"/>
              </a:rPr>
              <a:t>Estimation of Mean Based on Multiple Sets of “Replicate” Discrete Sample Data </a:t>
            </a:r>
            <a:r>
              <a:rPr lang="en-US" sz="2400" b="1" dirty="0">
                <a:solidFill>
                  <a:srgbClr val="FF0000"/>
                </a:solidFill>
                <a:latin typeface="Times New Roman" pitchFamily="18" charset="0"/>
                <a:cs typeface="Times New Roman" pitchFamily="18" charset="0"/>
              </a:rPr>
              <a:t>(10 samples, 20 iterations)</a:t>
            </a:r>
          </a:p>
        </p:txBody>
      </p:sp>
      <p:sp>
        <p:nvSpPr>
          <p:cNvPr id="9" name="TextBox 8">
            <a:extLst>
              <a:ext uri="{FF2B5EF4-FFF2-40B4-BE49-F238E27FC236}">
                <a16:creationId xmlns:a16="http://schemas.microsoft.com/office/drawing/2014/main" xmlns="" id="{DCF576DB-35A9-4D24-861D-A4686C667F98}"/>
              </a:ext>
            </a:extLst>
          </p:cNvPr>
          <p:cNvSpPr txBox="1"/>
          <p:nvPr/>
        </p:nvSpPr>
        <p:spPr>
          <a:xfrm>
            <a:off x="685800" y="5105400"/>
            <a:ext cx="7693212" cy="1446550"/>
          </a:xfrm>
          <a:prstGeom prst="rect">
            <a:avLst/>
          </a:prstGeom>
          <a:noFill/>
          <a:ln>
            <a:noFill/>
          </a:ln>
        </p:spPr>
        <p:txBody>
          <a:bodyPr wrap="square" rtlCol="0">
            <a:spAutoFit/>
          </a:bodyPr>
          <a:lstStyle/>
          <a:p>
            <a:pPr marL="457200" indent="-457200">
              <a:buFont typeface="Arial" panose="020B0604020202020204" pitchFamily="34" charset="0"/>
              <a:buChar char="•"/>
            </a:pPr>
            <a:r>
              <a:rPr lang="en-US" sz="2200" b="1" dirty="0">
                <a:latin typeface="Times New Roman" pitchFamily="18" charset="0"/>
                <a:cs typeface="Times New Roman" pitchFamily="18" charset="0"/>
              </a:rPr>
              <a:t>Concentration within predicted range for </a:t>
            </a:r>
            <a:r>
              <a:rPr lang="en-US" sz="2200" b="1" i="1" dirty="0">
                <a:latin typeface="Times New Roman" pitchFamily="18" charset="0"/>
                <a:cs typeface="Times New Roman" pitchFamily="18" charset="0"/>
              </a:rPr>
              <a:t>10 randomly picked grid points </a:t>
            </a:r>
            <a:r>
              <a:rPr lang="en-US" sz="2200" b="1" dirty="0">
                <a:latin typeface="Times New Roman" pitchFamily="18" charset="0"/>
                <a:cs typeface="Times New Roman" pitchFamily="18" charset="0"/>
              </a:rPr>
              <a:t>used to estimate mean;</a:t>
            </a:r>
          </a:p>
          <a:p>
            <a:pPr marL="457200" indent="-457200">
              <a:buFont typeface="Arial" panose="020B0604020202020204" pitchFamily="34" charset="0"/>
              <a:buChar char="•"/>
            </a:pPr>
            <a:r>
              <a:rPr lang="en-US" sz="2200" b="1" dirty="0">
                <a:latin typeface="Times New Roman" pitchFamily="18" charset="0"/>
                <a:cs typeface="Times New Roman" pitchFamily="18" charset="0"/>
              </a:rPr>
              <a:t>Estimated mean is </a:t>
            </a:r>
            <a:r>
              <a:rPr lang="en-US" sz="2200" b="1" i="1" dirty="0">
                <a:latin typeface="Times New Roman" pitchFamily="18" charset="0"/>
                <a:cs typeface="Times New Roman" pitchFamily="18" charset="0"/>
              </a:rPr>
              <a:t>random within an unknown range</a:t>
            </a:r>
            <a:r>
              <a:rPr lang="en-US" sz="2200" b="1" dirty="0">
                <a:latin typeface="Times New Roman" pitchFamily="18" charset="0"/>
                <a:cs typeface="Times New Roman" pitchFamily="18" charset="0"/>
              </a:rPr>
              <a:t>;</a:t>
            </a:r>
          </a:p>
          <a:p>
            <a:pPr marL="457200" indent="-457200">
              <a:buFont typeface="Arial" panose="020B0604020202020204" pitchFamily="34" charset="0"/>
              <a:buChar char="•"/>
            </a:pPr>
            <a:r>
              <a:rPr lang="en-US" sz="2200" b="1" dirty="0">
                <a:latin typeface="Times New Roman" pitchFamily="18" charset="0"/>
                <a:cs typeface="Times New Roman" pitchFamily="18" charset="0"/>
              </a:rPr>
              <a:t>Representativeness of single, 10-sample data sets </a:t>
            </a:r>
            <a:r>
              <a:rPr lang="en-US" sz="2200" b="1" i="1" dirty="0">
                <a:latin typeface="Times New Roman" pitchFamily="18" charset="0"/>
                <a:cs typeface="Times New Roman" pitchFamily="18" charset="0"/>
              </a:rPr>
              <a:t>unknown</a:t>
            </a:r>
            <a:r>
              <a:rPr lang="en-US" sz="2200" b="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xmlns="" id="{56E9C255-AA7A-4B6D-92C5-539F6E9AFE32}"/>
              </a:ext>
            </a:extLst>
          </p:cNvPr>
          <p:cNvSpPr txBox="1"/>
          <p:nvPr/>
        </p:nvSpPr>
        <p:spPr>
          <a:xfrm>
            <a:off x="1066800" y="4724400"/>
            <a:ext cx="6857999" cy="369332"/>
          </a:xfrm>
          <a:prstGeom prst="rect">
            <a:avLst/>
          </a:prstGeom>
          <a:noFill/>
        </p:spPr>
        <p:txBody>
          <a:bodyPr wrap="square" rtlCol="0">
            <a:spAutoFit/>
          </a:bodyPr>
          <a:lstStyle/>
          <a:p>
            <a:r>
              <a:rPr lang="en-US" b="1" dirty="0">
                <a:latin typeface="Times New Roman" pitchFamily="18" charset="0"/>
                <a:cs typeface="Times New Roman" pitchFamily="18" charset="0"/>
              </a:rPr>
              <a:t>*XRF data (not directly comparable to MIS 6010B data)</a:t>
            </a:r>
          </a:p>
        </p:txBody>
      </p:sp>
      <p:pic>
        <p:nvPicPr>
          <p:cNvPr id="12" name="Picture 11" descr="Lead Grid Map.jpg"/>
          <p:cNvPicPr>
            <a:picLocks noChangeAspect="1"/>
          </p:cNvPicPr>
          <p:nvPr/>
        </p:nvPicPr>
        <p:blipFill>
          <a:blip r:embed="rId2"/>
          <a:stretch>
            <a:fillRect/>
          </a:stretch>
        </p:blipFill>
        <p:spPr>
          <a:xfrm>
            <a:off x="138184" y="1447800"/>
            <a:ext cx="893782" cy="1097280"/>
          </a:xfrm>
          <a:prstGeom prst="rect">
            <a:avLst/>
          </a:prstGeom>
        </p:spPr>
      </p:pic>
    </p:spTree>
    <p:extLst>
      <p:ext uri="{BB962C8B-B14F-4D97-AF65-F5344CB8AC3E}">
        <p14:creationId xmlns:p14="http://schemas.microsoft.com/office/powerpoint/2010/main" val="16275580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1201737" y="1026393"/>
            <a:ext cx="6875463" cy="3508653"/>
          </a:xfrm>
          <a:prstGeom prst="rect">
            <a:avLst/>
          </a:prstGeom>
          <a:noFill/>
          <a:ln w="9525">
            <a:noFill/>
            <a:miter lim="800000"/>
            <a:headEnd/>
            <a:tailEnd/>
          </a:ln>
        </p:spPr>
        <p:txBody>
          <a:bodyPr wrap="square">
            <a:spAutoFit/>
          </a:bodyPr>
          <a:lstStyle/>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Terminology</a:t>
            </a:r>
          </a:p>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Risk Assessment Basics</a:t>
            </a:r>
          </a:p>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Origin of Discrete Soil Sampling Methods</a:t>
            </a:r>
          </a:p>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Field Study of Discrete Sample Data Reliability</a:t>
            </a:r>
          </a:p>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“Decision Unit” and “Multi Increment” Sample Site Investigation Methods (DU-MIS)</a:t>
            </a:r>
          </a:p>
          <a:p>
            <a:pPr marL="346075" indent="-346075">
              <a:spcAft>
                <a:spcPts val="600"/>
              </a:spcAft>
              <a:buFont typeface="Arial" panose="020B0604020202020204" pitchFamily="34" charset="0"/>
              <a:buChar char="•"/>
            </a:pPr>
            <a:r>
              <a:rPr lang="en-US" sz="2400" b="1" dirty="0">
                <a:latin typeface="Times New Roman" pitchFamily="18" charset="0"/>
                <a:cs typeface="Times New Roman" pitchFamily="18" charset="0"/>
              </a:rPr>
              <a:t>Case studies</a:t>
            </a:r>
          </a:p>
          <a:p>
            <a:pPr marL="346075" indent="-346075">
              <a:spcAft>
                <a:spcPts val="600"/>
              </a:spcAft>
              <a:buFont typeface="Arial" panose="020B0604020202020204" pitchFamily="34" charset="0"/>
              <a:buChar char="•"/>
            </a:pPr>
            <a:r>
              <a:rPr lang="en-US" sz="2400" b="1" dirty="0">
                <a:latin typeface="Times New Roman" panose="02020603050405020304" pitchFamily="18" charset="0"/>
                <a:ea typeface="SimSun" panose="02010600030101010101" pitchFamily="2" charset="-122"/>
                <a:cs typeface="Times New Roman" panose="02020603050405020304" pitchFamily="18" charset="0"/>
              </a:rPr>
              <a:t>Regulatory transition from discrete to DU-MIS </a:t>
            </a:r>
          </a:p>
        </p:txBody>
      </p:sp>
      <p:sp>
        <p:nvSpPr>
          <p:cNvPr id="6" name="Rectangle 2"/>
          <p:cNvSpPr txBox="1">
            <a:spLocks noChangeArrowheads="1"/>
          </p:cNvSpPr>
          <p:nvPr/>
        </p:nvSpPr>
        <p:spPr>
          <a:xfrm>
            <a:off x="381000" y="76200"/>
            <a:ext cx="8347075" cy="990600"/>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Webinar Topics</a:t>
            </a:r>
          </a:p>
        </p:txBody>
      </p:sp>
      <p:sp>
        <p:nvSpPr>
          <p:cNvPr id="2" name="Slide Number Placeholder 1"/>
          <p:cNvSpPr>
            <a:spLocks noGrp="1"/>
          </p:cNvSpPr>
          <p:nvPr>
            <p:ph type="sldNum" sz="quarter" idx="12"/>
          </p:nvPr>
        </p:nvSpPr>
        <p:spPr/>
        <p:txBody>
          <a:bodyPr/>
          <a:lstStyle/>
          <a:p>
            <a:fld id="{27EB08C4-B206-4098-98C3-6DC2CE1146B4}" type="slidenum">
              <a:rPr lang="en-US" smtClean="0"/>
              <a:pPr/>
              <a:t>4</a:t>
            </a:fld>
            <a:endParaRPr lang="en-US"/>
          </a:p>
        </p:txBody>
      </p:sp>
      <p:sp>
        <p:nvSpPr>
          <p:cNvPr id="7" name="Content Placeholder 2"/>
          <p:cNvSpPr>
            <a:spLocks noGrp="1"/>
          </p:cNvSpPr>
          <p:nvPr>
            <p:ph idx="1"/>
          </p:nvPr>
        </p:nvSpPr>
        <p:spPr>
          <a:xfrm>
            <a:off x="1295400" y="4800600"/>
            <a:ext cx="6629400" cy="1752600"/>
          </a:xfrm>
          <a:ln>
            <a:solidFill>
              <a:schemeClr val="tx1"/>
            </a:solidFill>
          </a:ln>
        </p:spPr>
        <p:txBody>
          <a:bodyPr>
            <a:noAutofit/>
          </a:bodyPr>
          <a:lstStyle/>
          <a:p>
            <a:pPr marL="1588" indent="-1588">
              <a:spcBef>
                <a:spcPts val="0"/>
              </a:spcBef>
              <a:spcAft>
                <a:spcPts val="600"/>
              </a:spcAft>
              <a:buFont typeface="Marlett" pitchFamily="2" charset="2"/>
              <a:buNone/>
            </a:pPr>
            <a:r>
              <a:rPr lang="en-US" sz="2400" b="1" i="1" dirty="0">
                <a:latin typeface="Times New Roman" pitchFamily="18" charset="0"/>
                <a:cs typeface="Times New Roman" pitchFamily="18" charset="0"/>
              </a:rPr>
              <a:t>If I had one hour to solve the problems of the world I would spend 59 minutes on explaining the problem and 1 minute on explaining the answer.</a:t>
            </a:r>
          </a:p>
          <a:p>
            <a:pPr marL="1588" indent="-1588">
              <a:spcBef>
                <a:spcPts val="0"/>
              </a:spcBef>
              <a:buFont typeface="Marlett" pitchFamily="2" charset="2"/>
              <a:buNone/>
            </a:pPr>
            <a:r>
              <a:rPr lang="en-US" sz="2400" b="1" dirty="0">
                <a:latin typeface="Times New Roman" pitchFamily="18" charset="0"/>
                <a:cs typeface="Times New Roman" pitchFamily="18" charset="0"/>
              </a:rPr>
              <a:t>Albert Einstein</a:t>
            </a:r>
          </a:p>
        </p:txBody>
      </p:sp>
    </p:spTree>
    <p:extLst>
      <p:ext uri="{BB962C8B-B14F-4D97-AF65-F5344CB8AC3E}">
        <p14:creationId xmlns:p14="http://schemas.microsoft.com/office/powerpoint/2010/main" val="20177159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40</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949578118"/>
              </p:ext>
            </p:extLst>
          </p:nvPr>
        </p:nvGraphicFramePr>
        <p:xfrm>
          <a:off x="1143000" y="1447800"/>
          <a:ext cx="6858000" cy="329184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xmlns="" val="20000"/>
                    </a:ext>
                  </a:extLst>
                </a:gridCol>
                <a:gridCol w="2438400">
                  <a:extLst>
                    <a:ext uri="{9D8B030D-6E8A-4147-A177-3AD203B41FA5}">
                      <a16:colId xmlns:a16="http://schemas.microsoft.com/office/drawing/2014/main" xmlns="" val="20001"/>
                    </a:ext>
                  </a:extLst>
                </a:gridCol>
                <a:gridCol w="2590800">
                  <a:extLst>
                    <a:ext uri="{9D8B030D-6E8A-4147-A177-3AD203B41FA5}">
                      <a16:colId xmlns:a16="http://schemas.microsoft.com/office/drawing/2014/main" xmlns="" val="20002"/>
                    </a:ext>
                  </a:extLst>
                </a:gridCol>
              </a:tblGrid>
              <a:tr h="770764">
                <a:tc>
                  <a:txBody>
                    <a:bodyPr/>
                    <a:lstStyle/>
                    <a:p>
                      <a:r>
                        <a:rPr lang="en-US" sz="2400" b="1" dirty="0">
                          <a:solidFill>
                            <a:schemeClr val="tx1"/>
                          </a:solidFill>
                          <a:latin typeface="Times New Roman" panose="02020603050405020304" pitchFamily="18" charset="0"/>
                          <a:cs typeface="Times New Roman" panose="02020603050405020304" pitchFamily="18" charset="0"/>
                        </a:rPr>
                        <a:t>Study Site</a:t>
                      </a: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Range 95% UCL (mg/kg)</a:t>
                      </a:r>
                    </a:p>
                  </a:txBody>
                  <a:tcPr anchor="b">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Range RSD</a:t>
                      </a:r>
                    </a:p>
                  </a:txBody>
                  <a:tcPr anchor="b">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599439">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A</a:t>
                      </a:r>
                    </a:p>
                    <a:p>
                      <a:pPr algn="ctr"/>
                      <a:r>
                        <a:rPr lang="en-US" sz="2400" b="1" dirty="0">
                          <a:solidFill>
                            <a:schemeClr val="tx1"/>
                          </a:solidFill>
                          <a:latin typeface="Times New Roman" panose="02020603050405020304" pitchFamily="18" charset="0"/>
                          <a:cs typeface="Times New Roman" panose="02020603050405020304" pitchFamily="18" charset="0"/>
                        </a:rPr>
                        <a:t>(arsenic)</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395 to 492</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39% to 54%</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33400">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B</a:t>
                      </a:r>
                    </a:p>
                    <a:p>
                      <a:pPr algn="ctr"/>
                      <a:r>
                        <a:rPr lang="en-US" sz="2400" b="1" dirty="0">
                          <a:solidFill>
                            <a:schemeClr val="tx1"/>
                          </a:solidFill>
                          <a:latin typeface="Times New Roman" panose="02020603050405020304" pitchFamily="18" charset="0"/>
                          <a:cs typeface="Times New Roman" panose="02020603050405020304" pitchFamily="18" charset="0"/>
                        </a:rPr>
                        <a:t>(lead)</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280</a:t>
                      </a:r>
                      <a:r>
                        <a:rPr lang="en-US" sz="2400" b="1" baseline="0" dirty="0">
                          <a:solidFill>
                            <a:schemeClr val="tx1"/>
                          </a:solidFill>
                          <a:latin typeface="Times New Roman" panose="02020603050405020304" pitchFamily="18" charset="0"/>
                          <a:cs typeface="Times New Roman" panose="02020603050405020304" pitchFamily="18" charset="0"/>
                        </a:rPr>
                        <a:t> to 394</a:t>
                      </a:r>
                      <a:endParaRPr lang="en-US" sz="2400" b="1" dirty="0">
                        <a:solidFill>
                          <a:schemeClr val="tx1"/>
                        </a:solidFill>
                        <a:latin typeface="Times New Roman" panose="02020603050405020304" pitchFamily="18" charset="0"/>
                        <a:cs typeface="Times New Roman" panose="02020603050405020304" pitchFamily="18" charset="0"/>
                      </a:endParaRP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49% to 80%</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633431">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C</a:t>
                      </a:r>
                    </a:p>
                    <a:p>
                      <a:pPr algn="ctr"/>
                      <a:r>
                        <a:rPr lang="en-US" sz="2400" b="1" dirty="0">
                          <a:solidFill>
                            <a:schemeClr val="tx1"/>
                          </a:solidFill>
                          <a:latin typeface="Times New Roman" panose="02020603050405020304" pitchFamily="18" charset="0"/>
                          <a:cs typeface="Times New Roman" panose="02020603050405020304" pitchFamily="18" charset="0"/>
                        </a:rPr>
                        <a:t>(PCBs)</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652 to 8,884</a:t>
                      </a:r>
                    </a:p>
                  </a:txBody>
                  <a:tcPr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251% to 434%</a:t>
                      </a: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bl>
          </a:graphicData>
        </a:graphic>
      </p:graphicFrame>
      <p:sp>
        <p:nvSpPr>
          <p:cNvPr id="6" name="TextBox 5"/>
          <p:cNvSpPr txBox="1"/>
          <p:nvPr/>
        </p:nvSpPr>
        <p:spPr>
          <a:xfrm>
            <a:off x="767975" y="5072896"/>
            <a:ext cx="7614025" cy="1785104"/>
          </a:xfrm>
          <a:prstGeom prst="rect">
            <a:avLst/>
          </a:prstGeom>
          <a:noFill/>
          <a:ln>
            <a:noFill/>
          </a:ln>
        </p:spPr>
        <p:txBody>
          <a:bodyPr wrap="square" rtlCol="0">
            <a:spAutoFit/>
          </a:bodyPr>
          <a:lstStyle/>
          <a:p>
            <a:pPr marL="457200" indent="-457200">
              <a:buFont typeface="Arial" panose="020B0604020202020204" pitchFamily="34" charset="0"/>
              <a:buChar char="•"/>
            </a:pPr>
            <a:r>
              <a:rPr lang="en-US" sz="2200" b="1" dirty="0">
                <a:latin typeface="Times New Roman" pitchFamily="18" charset="0"/>
                <a:cs typeface="Times New Roman" pitchFamily="18" charset="0"/>
              </a:rPr>
              <a:t>Concentration within predicted range for </a:t>
            </a:r>
            <a:r>
              <a:rPr lang="en-US" sz="2200" b="1" i="1" dirty="0">
                <a:latin typeface="Times New Roman" pitchFamily="18" charset="0"/>
                <a:cs typeface="Times New Roman" pitchFamily="18" charset="0"/>
              </a:rPr>
              <a:t>full suite of 24 grid points </a:t>
            </a:r>
            <a:r>
              <a:rPr lang="en-US" sz="2200" b="1" dirty="0">
                <a:latin typeface="Times New Roman" pitchFamily="18" charset="0"/>
                <a:cs typeface="Times New Roman" pitchFamily="18" charset="0"/>
              </a:rPr>
              <a:t>used to estimate mean;</a:t>
            </a:r>
          </a:p>
          <a:p>
            <a:pPr marL="457200" indent="-457200">
              <a:buFont typeface="Arial" panose="020B0604020202020204" pitchFamily="34" charset="0"/>
              <a:buChar char="•"/>
            </a:pPr>
            <a:r>
              <a:rPr lang="en-US" sz="2200" b="1" dirty="0">
                <a:latin typeface="Times New Roman" pitchFamily="18" charset="0"/>
                <a:cs typeface="Times New Roman" pitchFamily="18" charset="0"/>
              </a:rPr>
              <a:t>Estimated means </a:t>
            </a:r>
            <a:r>
              <a:rPr lang="en-US" sz="2200" b="1" i="1" dirty="0">
                <a:latin typeface="Times New Roman" pitchFamily="18" charset="0"/>
                <a:cs typeface="Times New Roman" pitchFamily="18" charset="0"/>
              </a:rPr>
              <a:t>more consistent </a:t>
            </a:r>
            <a:r>
              <a:rPr lang="en-US" sz="2200" b="1" dirty="0">
                <a:latin typeface="Times New Roman" pitchFamily="18" charset="0"/>
                <a:cs typeface="Times New Roman" pitchFamily="18" charset="0"/>
              </a:rPr>
              <a:t>for Sites A &amp; B;</a:t>
            </a:r>
          </a:p>
          <a:p>
            <a:pPr marL="457200" indent="-457200">
              <a:buFont typeface="Arial" panose="020B0604020202020204" pitchFamily="34" charset="0"/>
              <a:buChar char="•"/>
            </a:pPr>
            <a:r>
              <a:rPr lang="en-US" sz="2200" b="1" dirty="0">
                <a:latin typeface="Times New Roman" pitchFamily="18" charset="0"/>
                <a:cs typeface="Times New Roman" pitchFamily="18" charset="0"/>
              </a:rPr>
              <a:t>Consistency </a:t>
            </a:r>
            <a:r>
              <a:rPr lang="en-US" sz="2200" b="1" i="1" dirty="0">
                <a:latin typeface="Times New Roman" pitchFamily="18" charset="0"/>
                <a:cs typeface="Times New Roman" pitchFamily="18" charset="0"/>
              </a:rPr>
              <a:t>does not equal accuracy</a:t>
            </a:r>
            <a:r>
              <a:rPr lang="en-US" sz="2200" b="1" dirty="0">
                <a:latin typeface="Times New Roman" pitchFamily="18" charset="0"/>
                <a:cs typeface="Times New Roman" pitchFamily="18" charset="0"/>
              </a:rPr>
              <a:t>;</a:t>
            </a:r>
          </a:p>
          <a:p>
            <a:pPr marL="457200" indent="-457200">
              <a:buFont typeface="Arial" panose="020B0604020202020204" pitchFamily="34" charset="0"/>
              <a:buChar char="•"/>
            </a:pPr>
            <a:r>
              <a:rPr lang="en-US" sz="2200" b="1" dirty="0">
                <a:latin typeface="Times New Roman" pitchFamily="18" charset="0"/>
                <a:cs typeface="Times New Roman" pitchFamily="18" charset="0"/>
              </a:rPr>
              <a:t>Representativeness of 24-sample data sets </a:t>
            </a:r>
            <a:r>
              <a:rPr lang="en-US" sz="2200" b="1" i="1" dirty="0">
                <a:latin typeface="Times New Roman" pitchFamily="18" charset="0"/>
                <a:cs typeface="Times New Roman" pitchFamily="18" charset="0"/>
              </a:rPr>
              <a:t>unknown</a:t>
            </a:r>
            <a:r>
              <a:rPr lang="en-US" sz="2200" b="1" dirty="0">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xmlns="" id="{6E9EFD17-6260-4E8C-9B77-18CE68455665}"/>
              </a:ext>
            </a:extLst>
          </p:cNvPr>
          <p:cNvSpPr txBox="1"/>
          <p:nvPr/>
        </p:nvSpPr>
        <p:spPr>
          <a:xfrm>
            <a:off x="609600" y="152400"/>
            <a:ext cx="7924800" cy="1261884"/>
          </a:xfrm>
          <a:prstGeom prst="rect">
            <a:avLst/>
          </a:prstGeom>
          <a:noFill/>
        </p:spPr>
        <p:txBody>
          <a:bodyPr wrap="square" rtlCol="0">
            <a:spAutoFit/>
          </a:bodyPr>
          <a:lstStyle/>
          <a:p>
            <a:pPr algn="ctr"/>
            <a:r>
              <a:rPr lang="en-US" sz="2800" b="1" dirty="0">
                <a:latin typeface="Times New Roman" pitchFamily="18" charset="0"/>
                <a:cs typeface="Times New Roman" pitchFamily="18" charset="0"/>
              </a:rPr>
              <a:t>Are Discrete Sample Data 95% UCLs “Real”?</a:t>
            </a:r>
          </a:p>
          <a:p>
            <a:pPr algn="ctr"/>
            <a:r>
              <a:rPr lang="en-US" sz="2400" b="1" dirty="0">
                <a:latin typeface="Times New Roman" pitchFamily="18" charset="0"/>
                <a:cs typeface="Times New Roman" pitchFamily="18" charset="0"/>
              </a:rPr>
              <a:t>Estimation of Mean Based on Multiple Sets of “Replicate” Discrete Sample Data </a:t>
            </a:r>
            <a:r>
              <a:rPr lang="en-US" sz="2400" b="1" dirty="0">
                <a:solidFill>
                  <a:srgbClr val="FF0000"/>
                </a:solidFill>
                <a:latin typeface="Times New Roman" pitchFamily="18" charset="0"/>
                <a:cs typeface="Times New Roman" pitchFamily="18" charset="0"/>
              </a:rPr>
              <a:t>(24 grid points, 20 iterations)</a:t>
            </a:r>
          </a:p>
        </p:txBody>
      </p:sp>
      <p:sp>
        <p:nvSpPr>
          <p:cNvPr id="9" name="TextBox 8">
            <a:extLst>
              <a:ext uri="{FF2B5EF4-FFF2-40B4-BE49-F238E27FC236}">
                <a16:creationId xmlns:a16="http://schemas.microsoft.com/office/drawing/2014/main" xmlns="" id="{E4696D18-93C1-41CF-8905-89619CE4B062}"/>
              </a:ext>
            </a:extLst>
          </p:cNvPr>
          <p:cNvSpPr txBox="1"/>
          <p:nvPr/>
        </p:nvSpPr>
        <p:spPr>
          <a:xfrm>
            <a:off x="1066800" y="4724400"/>
            <a:ext cx="7086600" cy="338554"/>
          </a:xfrm>
          <a:prstGeom prst="rect">
            <a:avLst/>
          </a:prstGeom>
          <a:noFill/>
        </p:spPr>
        <p:txBody>
          <a:bodyPr wrap="square" rtlCol="0">
            <a:spAutoFit/>
          </a:bodyPr>
          <a:lstStyle/>
          <a:p>
            <a:r>
              <a:rPr lang="en-US" sz="1600" b="1" dirty="0">
                <a:latin typeface="Times New Roman" pitchFamily="18" charset="0"/>
                <a:cs typeface="Times New Roman" pitchFamily="18" charset="0"/>
              </a:rPr>
              <a:t>*Discrete sample XRF data (not directly comparable to MI Sample 6010B data)</a:t>
            </a:r>
          </a:p>
        </p:txBody>
      </p:sp>
      <p:pic>
        <p:nvPicPr>
          <p:cNvPr id="10" name="Picture 9" descr="Lead Grid Map.jpg"/>
          <p:cNvPicPr>
            <a:picLocks noChangeAspect="1"/>
          </p:cNvPicPr>
          <p:nvPr/>
        </p:nvPicPr>
        <p:blipFill>
          <a:blip r:embed="rId3"/>
          <a:stretch>
            <a:fillRect/>
          </a:stretch>
        </p:blipFill>
        <p:spPr>
          <a:xfrm>
            <a:off x="138184" y="1447800"/>
            <a:ext cx="893782" cy="1097280"/>
          </a:xfrm>
          <a:prstGeom prst="rect">
            <a:avLst/>
          </a:prstGeom>
        </p:spPr>
      </p:pic>
    </p:spTree>
    <p:extLst>
      <p:ext uri="{BB962C8B-B14F-4D97-AF65-F5344CB8AC3E}">
        <p14:creationId xmlns:p14="http://schemas.microsoft.com/office/powerpoint/2010/main" val="371530218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52400" y="152399"/>
            <a:ext cx="8915400" cy="950335"/>
          </a:xfrm>
          <a:ln>
            <a:noFill/>
          </a:ln>
        </p:spPr>
        <p:txBody>
          <a:bodyPr>
            <a:noAutofit/>
          </a:bodyPr>
          <a:lstStyle/>
          <a:p>
            <a:pPr marL="1588" indent="-1588">
              <a:buFont typeface="Marlett" pitchFamily="2" charset="2"/>
              <a:buNone/>
            </a:pPr>
            <a:r>
              <a:rPr lang="en-US" sz="2800" b="1" dirty="0">
                <a:latin typeface="Times New Roman" pitchFamily="18" charset="0"/>
                <a:cs typeface="Times New Roman" pitchFamily="18" charset="0"/>
              </a:rPr>
              <a:t>Better Approach: </a:t>
            </a:r>
            <a:r>
              <a:rPr lang="en-US" sz="2400" b="1" dirty="0">
                <a:latin typeface="Times New Roman" pitchFamily="18" charset="0"/>
                <a:cs typeface="Times New Roman" pitchFamily="18" charset="0"/>
              </a:rPr>
              <a:t>1) </a:t>
            </a:r>
            <a:r>
              <a:rPr lang="en-US" sz="2400" b="1" i="1" dirty="0">
                <a:latin typeface="Times New Roman" pitchFamily="18" charset="0"/>
                <a:cs typeface="Times New Roman" pitchFamily="18" charset="0"/>
              </a:rPr>
              <a:t>Combine all “samples” </a:t>
            </a:r>
            <a:r>
              <a:rPr lang="en-US" sz="2400" b="1" dirty="0">
                <a:latin typeface="Times New Roman" pitchFamily="18" charset="0"/>
                <a:cs typeface="Times New Roman" pitchFamily="18" charset="0"/>
              </a:rPr>
              <a:t>into a single, bulk sample; 2) Process thoroughly; 3) Report </a:t>
            </a:r>
            <a:r>
              <a:rPr lang="en-US" sz="2400" b="1" u="sng" dirty="0">
                <a:latin typeface="Times New Roman" pitchFamily="18" charset="0"/>
                <a:cs typeface="Times New Roman" pitchFamily="18" charset="0"/>
              </a:rPr>
              <a:t>ONE</a:t>
            </a:r>
            <a:r>
              <a:rPr lang="en-US" sz="2400" b="1" dirty="0">
                <a:latin typeface="Times New Roman" pitchFamily="18" charset="0"/>
                <a:cs typeface="Times New Roman" pitchFamily="18" charset="0"/>
              </a:rPr>
              <a:t> concentration.</a:t>
            </a:r>
          </a:p>
        </p:txBody>
      </p:sp>
      <p:sp>
        <p:nvSpPr>
          <p:cNvPr id="2" name="Slide Number Placeholder 1"/>
          <p:cNvSpPr>
            <a:spLocks noGrp="1"/>
          </p:cNvSpPr>
          <p:nvPr>
            <p:ph type="sldNum" sz="quarter" idx="12"/>
          </p:nvPr>
        </p:nvSpPr>
        <p:spPr/>
        <p:txBody>
          <a:bodyPr/>
          <a:lstStyle/>
          <a:p>
            <a:fld id="{27EB08C4-B206-4098-98C3-6DC2CE1146B4}" type="slidenum">
              <a:rPr lang="en-US" smtClean="0"/>
              <a:pPr/>
              <a:t>41</a:t>
            </a:fld>
            <a:endParaRPr lang="en-US"/>
          </a:p>
        </p:txBody>
      </p:sp>
      <p:sp>
        <p:nvSpPr>
          <p:cNvPr id="30" name="TextBox 29"/>
          <p:cNvSpPr txBox="1"/>
          <p:nvPr/>
        </p:nvSpPr>
        <p:spPr>
          <a:xfrm>
            <a:off x="533400" y="4614208"/>
            <a:ext cx="7924800" cy="1938992"/>
          </a:xfrm>
          <a:prstGeom prst="rect">
            <a:avLst/>
          </a:prstGeom>
          <a:noFill/>
        </p:spPr>
        <p:txBody>
          <a:bodyPr wrap="square" rtlCol="0">
            <a:spAutoFit/>
          </a:bodyPr>
          <a:lstStyle/>
          <a:p>
            <a:pPr marL="342900" indent="-342900">
              <a:buFont typeface="Arial" panose="020B0604020202020204" pitchFamily="34" charset="0"/>
              <a:buChar char="•"/>
            </a:pPr>
            <a:r>
              <a:rPr lang="en-US" sz="2000" b="1" i="1" dirty="0">
                <a:latin typeface="Times New Roman" panose="02020603050405020304" pitchFamily="18" charset="0"/>
                <a:cs typeface="Times New Roman" panose="02020603050405020304" pitchFamily="18" charset="0"/>
              </a:rPr>
              <a:t>Large, single sample </a:t>
            </a:r>
            <a:r>
              <a:rPr lang="en-US" sz="2000" b="1" dirty="0">
                <a:latin typeface="Times New Roman" panose="02020603050405020304" pitchFamily="18" charset="0"/>
                <a:cs typeface="Times New Roman" panose="02020603050405020304" pitchFamily="18" charset="0"/>
              </a:rPr>
              <a:t>collected from multiple points (“increments”) within defined “Decision Unit” area (“Multi Increment” sample);</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Sample </a:t>
            </a:r>
            <a:r>
              <a:rPr lang="en-US" sz="2000" b="1" i="1" dirty="0">
                <a:latin typeface="Times New Roman" panose="02020603050405020304" pitchFamily="18" charset="0"/>
                <a:cs typeface="Times New Roman" panose="02020603050405020304" pitchFamily="18" charset="0"/>
              </a:rPr>
              <a:t>carefully processed and subsampled</a:t>
            </a:r>
            <a:r>
              <a:rPr lang="en-US" sz="2000" b="1" dirty="0">
                <a:latin typeface="Times New Roman" panose="02020603050405020304" pitchFamily="18" charset="0"/>
                <a:cs typeface="Times New Roman" panose="02020603050405020304" pitchFamily="18" charset="0"/>
              </a:rPr>
              <a:t> for testing;</a:t>
            </a:r>
          </a:p>
          <a:p>
            <a:pPr marL="342900" indent="-342900">
              <a:buFont typeface="Arial" panose="020B0604020202020204" pitchFamily="34" charset="0"/>
              <a:buChar char="•"/>
            </a:pPr>
            <a:r>
              <a:rPr lang="en-US" sz="2000" b="1" i="1" dirty="0">
                <a:latin typeface="Times New Roman" panose="02020603050405020304" pitchFamily="18" charset="0"/>
                <a:cs typeface="Times New Roman" panose="02020603050405020304" pitchFamily="18" charset="0"/>
              </a:rPr>
              <a:t>Replaces need for statistical analysis </a:t>
            </a:r>
            <a:r>
              <a:rPr lang="en-US" sz="2000" b="1" dirty="0">
                <a:latin typeface="Times New Roman" panose="02020603050405020304" pitchFamily="18" charset="0"/>
                <a:cs typeface="Times New Roman" panose="02020603050405020304" pitchFamily="18" charset="0"/>
              </a:rPr>
              <a:t>of individual, discrete samples;</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 </a:t>
            </a:r>
            <a:r>
              <a:rPr lang="en-US" sz="2000" b="1" i="1" dirty="0">
                <a:latin typeface="Times New Roman" panose="02020603050405020304" pitchFamily="18" charset="0"/>
                <a:cs typeface="Times New Roman" panose="02020603050405020304" pitchFamily="18" charset="0"/>
              </a:rPr>
              <a:t>How many increments </a:t>
            </a:r>
            <a:r>
              <a:rPr lang="en-US" sz="2000" b="1" dirty="0">
                <a:latin typeface="Times New Roman" panose="02020603050405020304" pitchFamily="18" charset="0"/>
                <a:cs typeface="Times New Roman" panose="02020603050405020304" pitchFamily="18" charset="0"/>
              </a:rPr>
              <a:t>should the final, MI sample include?</a:t>
            </a:r>
          </a:p>
          <a:p>
            <a:pPr marL="342900" indent="-3429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 What is the </a:t>
            </a:r>
            <a:r>
              <a:rPr lang="en-US" sz="2000" b="1" i="1" dirty="0">
                <a:latin typeface="Times New Roman" panose="02020603050405020304" pitchFamily="18" charset="0"/>
                <a:cs typeface="Times New Roman" panose="02020603050405020304" pitchFamily="18" charset="0"/>
              </a:rPr>
              <a:t>minimum, required mass </a:t>
            </a:r>
            <a:r>
              <a:rPr lang="en-US" sz="2000" b="1" dirty="0">
                <a:latin typeface="Times New Roman" panose="02020603050405020304" pitchFamily="18" charset="0"/>
                <a:cs typeface="Times New Roman" panose="02020603050405020304" pitchFamily="18" charset="0"/>
              </a:rPr>
              <a:t>of the final, MI sample?</a:t>
            </a:r>
          </a:p>
        </p:txBody>
      </p:sp>
      <p:grpSp>
        <p:nvGrpSpPr>
          <p:cNvPr id="6" name="Group 5"/>
          <p:cNvGrpSpPr/>
          <p:nvPr/>
        </p:nvGrpSpPr>
        <p:grpSpPr>
          <a:xfrm>
            <a:off x="762000" y="1164367"/>
            <a:ext cx="7990960" cy="3407633"/>
            <a:chOff x="762000" y="1164367"/>
            <a:chExt cx="7990960" cy="3407633"/>
          </a:xfrm>
        </p:grpSpPr>
        <p:pic>
          <p:nvPicPr>
            <p:cNvPr id="17" name="Picture 16">
              <a:extLst>
                <a:ext uri="{FF2B5EF4-FFF2-40B4-BE49-F238E27FC236}">
                  <a16:creationId xmlns:a16="http://schemas.microsoft.com/office/drawing/2014/main" xmlns="" id="{2A02ECCE-167B-463C-9FAF-C9469519E1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31334"/>
              <a:ext cx="5413248" cy="3240666"/>
            </a:xfrm>
            <a:prstGeom prst="rect">
              <a:avLst/>
            </a:prstGeom>
          </p:spPr>
        </p:pic>
        <p:sp>
          <p:nvSpPr>
            <p:cNvPr id="41" name="Rectangle 2">
              <a:extLst>
                <a:ext uri="{FF2B5EF4-FFF2-40B4-BE49-F238E27FC236}">
                  <a16:creationId xmlns:a16="http://schemas.microsoft.com/office/drawing/2014/main" xmlns="" id="{CA0E6BAC-AF17-435A-A800-37FD562E06C5}"/>
                </a:ext>
              </a:extLst>
            </p:cNvPr>
            <p:cNvSpPr txBox="1">
              <a:spLocks noChangeArrowheads="1"/>
            </p:cNvSpPr>
            <p:nvPr/>
          </p:nvSpPr>
          <p:spPr>
            <a:xfrm>
              <a:off x="6487040" y="3297680"/>
              <a:ext cx="2265920" cy="839196"/>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400" b="1" dirty="0">
                  <a:latin typeface="Times New Roman" pitchFamily="18" charset="0"/>
                  <a:cs typeface="Times New Roman" pitchFamily="18" charset="0"/>
                </a:rPr>
                <a:t>Targeted Exposure Area</a:t>
              </a:r>
            </a:p>
          </p:txBody>
        </p:sp>
        <p:pic>
          <p:nvPicPr>
            <p:cNvPr id="40" name="Picture 39">
              <a:extLst>
                <a:ext uri="{FF2B5EF4-FFF2-40B4-BE49-F238E27FC236}">
                  <a16:creationId xmlns:a16="http://schemas.microsoft.com/office/drawing/2014/main" xmlns="" id="{C2BDFE66-F280-42AE-A1A9-1132A69AB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331334"/>
              <a:ext cx="5413248" cy="3240666"/>
            </a:xfrm>
            <a:prstGeom prst="rect">
              <a:avLst/>
            </a:prstGeom>
          </p:spPr>
        </p:pic>
        <p:cxnSp>
          <p:nvCxnSpPr>
            <p:cNvPr id="42" name="Straight Arrow Connector 41">
              <a:extLst>
                <a:ext uri="{FF2B5EF4-FFF2-40B4-BE49-F238E27FC236}">
                  <a16:creationId xmlns:a16="http://schemas.microsoft.com/office/drawing/2014/main" xmlns="" id="{4A55C3EC-B00C-4A48-BB9B-B1C0244AE172}"/>
                </a:ext>
              </a:extLst>
            </p:cNvPr>
            <p:cNvCxnSpPr>
              <a:cxnSpLocks/>
            </p:cNvCxnSpPr>
            <p:nvPr/>
          </p:nvCxnSpPr>
          <p:spPr>
            <a:xfrm flipH="1">
              <a:off x="5105400" y="3717278"/>
              <a:ext cx="1447801" cy="190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5" name="Picture 2" descr="Lable bag">
              <a:extLst>
                <a:ext uri="{FF2B5EF4-FFF2-40B4-BE49-F238E27FC236}">
                  <a16:creationId xmlns:a16="http://schemas.microsoft.com/office/drawing/2014/main" xmlns="" id="{C59287CB-DBB8-4C48-927D-2FBB782D1AD1}"/>
                </a:ext>
              </a:extLst>
            </p:cNvPr>
            <p:cNvPicPr>
              <a:picLocks noChangeAspect="1" noChangeArrowheads="1"/>
            </p:cNvPicPr>
            <p:nvPr/>
          </p:nvPicPr>
          <p:blipFill rotWithShape="1">
            <a:blip r:embed="rId4" cstate="print"/>
            <a:srcRect l="6013" t="8018" r="21823" b="7562"/>
            <a:stretch/>
          </p:blipFill>
          <p:spPr bwMode="auto">
            <a:xfrm>
              <a:off x="7053953" y="1164367"/>
              <a:ext cx="1043824" cy="915818"/>
            </a:xfrm>
            <a:prstGeom prst="rect">
              <a:avLst/>
            </a:prstGeom>
            <a:noFill/>
            <a:ln w="9525">
              <a:solidFill>
                <a:schemeClr val="tx1"/>
              </a:solidFill>
              <a:miter lim="800000"/>
              <a:headEnd/>
              <a:tailEnd/>
            </a:ln>
          </p:spPr>
        </p:pic>
        <p:pic>
          <p:nvPicPr>
            <p:cNvPr id="15" name="Picture 14">
              <a:extLst>
                <a:ext uri="{FF2B5EF4-FFF2-40B4-BE49-F238E27FC236}">
                  <a16:creationId xmlns:a16="http://schemas.microsoft.com/office/drawing/2014/main" xmlns="" id="{5CD079D4-DE5C-44E6-83BA-2C349A76DA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9565" y="2252305"/>
              <a:ext cx="1752600" cy="1003167"/>
            </a:xfrm>
            <a:prstGeom prst="rect">
              <a:avLst/>
            </a:prstGeom>
          </p:spPr>
        </p:pic>
        <p:cxnSp>
          <p:nvCxnSpPr>
            <p:cNvPr id="19" name="Straight Arrow Connector 18">
              <a:extLst>
                <a:ext uri="{FF2B5EF4-FFF2-40B4-BE49-F238E27FC236}">
                  <a16:creationId xmlns:a16="http://schemas.microsoft.com/office/drawing/2014/main" xmlns="" id="{80FB2030-3B50-4F49-B108-8CA1D065E52F}"/>
                </a:ext>
              </a:extLst>
            </p:cNvPr>
            <p:cNvCxnSpPr>
              <a:cxnSpLocks/>
            </p:cNvCxnSpPr>
            <p:nvPr/>
          </p:nvCxnSpPr>
          <p:spPr>
            <a:xfrm>
              <a:off x="7773421" y="1940934"/>
              <a:ext cx="305821" cy="8382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6D4BC182-E400-4CD1-9450-4BF7434514C0}"/>
                </a:ext>
              </a:extLst>
            </p:cNvPr>
            <p:cNvCxnSpPr>
              <a:cxnSpLocks/>
            </p:cNvCxnSpPr>
            <p:nvPr/>
          </p:nvCxnSpPr>
          <p:spPr>
            <a:xfrm flipH="1" flipV="1">
              <a:off x="7053953" y="2550534"/>
              <a:ext cx="871868" cy="381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2">
              <a:extLst>
                <a:ext uri="{FF2B5EF4-FFF2-40B4-BE49-F238E27FC236}">
                  <a16:creationId xmlns:a16="http://schemas.microsoft.com/office/drawing/2014/main" xmlns="" id="{588845D2-EAB2-4B7E-9198-60656507244D}"/>
                </a:ext>
              </a:extLst>
            </p:cNvPr>
            <p:cNvSpPr txBox="1">
              <a:spLocks noChangeArrowheads="1"/>
            </p:cNvSpPr>
            <p:nvPr/>
          </p:nvSpPr>
          <p:spPr>
            <a:xfrm>
              <a:off x="6487040" y="3297680"/>
              <a:ext cx="2265920" cy="839196"/>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r>
                <a:rPr lang="en-US" sz="2400" b="1" dirty="0">
                  <a:latin typeface="Times New Roman" pitchFamily="18" charset="0"/>
                  <a:cs typeface="Times New Roman" pitchFamily="18" charset="0"/>
                </a:rPr>
                <a:t>Targeted Exposure Area</a:t>
              </a:r>
            </a:p>
          </p:txBody>
        </p:sp>
        <p:cxnSp>
          <p:nvCxnSpPr>
            <p:cNvPr id="21" name="Straight Arrow Connector 20">
              <a:extLst>
                <a:ext uri="{FF2B5EF4-FFF2-40B4-BE49-F238E27FC236}">
                  <a16:creationId xmlns:a16="http://schemas.microsoft.com/office/drawing/2014/main" xmlns="" id="{5B0C84E2-35AB-4B6D-96D2-8CFEEAADC8B8}"/>
                </a:ext>
              </a:extLst>
            </p:cNvPr>
            <p:cNvCxnSpPr>
              <a:cxnSpLocks/>
            </p:cNvCxnSpPr>
            <p:nvPr/>
          </p:nvCxnSpPr>
          <p:spPr>
            <a:xfrm flipH="1">
              <a:off x="5105400" y="3717278"/>
              <a:ext cx="1447801" cy="1909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3717325" y="3641172"/>
              <a:ext cx="72081" cy="4571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xmlns="" id="{F8C2383A-6070-4C4E-9568-4C00E218B8F2}"/>
                </a:ext>
              </a:extLst>
            </p:cNvPr>
            <p:cNvCxnSpPr>
              <a:cxnSpLocks/>
              <a:endCxn id="45" idx="1"/>
            </p:cNvCxnSpPr>
            <p:nvPr/>
          </p:nvCxnSpPr>
          <p:spPr>
            <a:xfrm flipV="1">
              <a:off x="4877821" y="1622276"/>
              <a:ext cx="2176132" cy="199505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91514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8600" y="129447"/>
            <a:ext cx="8686800" cy="861153"/>
          </a:xfrm>
          <a:prstGeom prst="rect">
            <a:avLst/>
          </a:prstGeom>
        </p:spPr>
        <p:txBody>
          <a:bodyPr/>
          <a:lstStyle>
            <a:lvl1pPr algn="ctr" defTabSz="914353" rtl="0" eaLnBrk="1" latinLnBrk="0" hangingPunct="1">
              <a:spcBef>
                <a:spcPct val="0"/>
              </a:spcBef>
              <a:buNone/>
              <a:defRPr sz="4400" kern="1200">
                <a:solidFill>
                  <a:schemeClr val="tx1"/>
                </a:solidFill>
                <a:latin typeface="+mj-lt"/>
                <a:ea typeface="+mj-ea"/>
                <a:cs typeface="+mj-cs"/>
              </a:defRPr>
            </a:lvl1pPr>
          </a:lstStyle>
          <a:p>
            <a:r>
              <a:rPr lang="en-US" sz="3000" b="1" dirty="0" err="1">
                <a:latin typeface="Times New Roman" panose="02020603050405020304" pitchFamily="18" charset="0"/>
                <a:cs typeface="Times New Roman" panose="02020603050405020304" pitchFamily="18" charset="0"/>
              </a:rPr>
              <a:t>Gy’s</a:t>
            </a:r>
            <a:r>
              <a:rPr lang="en-US" sz="3000" b="1" dirty="0">
                <a:latin typeface="Times New Roman" panose="02020603050405020304" pitchFamily="18" charset="0"/>
                <a:cs typeface="Times New Roman" panose="02020603050405020304" pitchFamily="18" charset="0"/>
              </a:rPr>
              <a:t> Sampling Theory for “Infinite Particle” Media</a:t>
            </a:r>
          </a:p>
          <a:p>
            <a:r>
              <a:rPr lang="en-US" sz="3000" b="1" dirty="0">
                <a:latin typeface="Times New Roman" panose="02020603050405020304" pitchFamily="18" charset="0"/>
                <a:cs typeface="Times New Roman" panose="02020603050405020304" pitchFamily="18" charset="0"/>
              </a:rPr>
              <a:t>and the Collection of Representative Soil Sample</a:t>
            </a:r>
          </a:p>
          <a:p>
            <a:r>
              <a:rPr lang="en-US" sz="2400" b="1" dirty="0">
                <a:latin typeface="Times New Roman" panose="02020603050405020304" pitchFamily="18" charset="0"/>
                <a:cs typeface="Times New Roman" panose="02020603050405020304" pitchFamily="18" charset="0"/>
              </a:rPr>
              <a:t>(Training Series Part 3)</a:t>
            </a:r>
          </a:p>
        </p:txBody>
      </p:sp>
      <p:sp>
        <p:nvSpPr>
          <p:cNvPr id="3" name="Content Placeholder 2"/>
          <p:cNvSpPr txBox="1">
            <a:spLocks/>
          </p:cNvSpPr>
          <p:nvPr/>
        </p:nvSpPr>
        <p:spPr>
          <a:xfrm>
            <a:off x="2514600" y="1592947"/>
            <a:ext cx="6477000" cy="3131453"/>
          </a:xfrm>
          <a:prstGeom prst="rect">
            <a:avLst/>
          </a:prstGeom>
        </p:spPr>
        <p:txBody>
          <a:bodyPr/>
          <a:lst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Considerations for Representative Samples:</a:t>
            </a:r>
          </a:p>
          <a:p>
            <a:pPr>
              <a:spcBef>
                <a:spcPts val="0"/>
              </a:spcBef>
            </a:pPr>
            <a:r>
              <a:rPr lang="en-US" sz="2400" b="1" dirty="0">
                <a:latin typeface="Times New Roman" panose="02020603050405020304" pitchFamily="18" charset="0"/>
                <a:cs typeface="Times New Roman" panose="02020603050405020304" pitchFamily="18" charset="0"/>
              </a:rPr>
              <a:t>Sample Mass;</a:t>
            </a:r>
          </a:p>
          <a:p>
            <a:pPr>
              <a:spcBef>
                <a:spcPts val="0"/>
              </a:spcBef>
            </a:pPr>
            <a:r>
              <a:rPr lang="en-US" sz="2400" b="1" dirty="0">
                <a:latin typeface="Times New Roman" panose="02020603050405020304" pitchFamily="18" charset="0"/>
                <a:cs typeface="Times New Roman" panose="02020603050405020304" pitchFamily="18" charset="0"/>
              </a:rPr>
              <a:t>Sample Increments;</a:t>
            </a:r>
          </a:p>
          <a:p>
            <a:pPr>
              <a:spcBef>
                <a:spcPts val="0"/>
              </a:spcBef>
            </a:pPr>
            <a:r>
              <a:rPr lang="en-US" sz="2400" b="1" dirty="0">
                <a:latin typeface="Times New Roman" panose="02020603050405020304" pitchFamily="18" charset="0"/>
                <a:cs typeface="Times New Roman" panose="02020603050405020304" pitchFamily="18" charset="0"/>
              </a:rPr>
              <a:t>Sample Collection;</a:t>
            </a:r>
          </a:p>
          <a:p>
            <a:pPr>
              <a:spcBef>
                <a:spcPts val="0"/>
              </a:spcBef>
            </a:pPr>
            <a:r>
              <a:rPr lang="en-US" sz="2400" b="1" dirty="0">
                <a:latin typeface="Times New Roman" panose="02020603050405020304" pitchFamily="18" charset="0"/>
                <a:cs typeface="Times New Roman" panose="02020603050405020304" pitchFamily="18" charset="0"/>
              </a:rPr>
              <a:t>Sample Processing &amp; Subsampling;</a:t>
            </a:r>
          </a:p>
          <a:p>
            <a:pPr>
              <a:spcBef>
                <a:spcPts val="0"/>
              </a:spcBef>
            </a:pPr>
            <a:r>
              <a:rPr lang="en-US" sz="2400" b="1" dirty="0">
                <a:latin typeface="Times New Roman" panose="02020603050405020304" pitchFamily="18" charset="0"/>
                <a:cs typeface="Times New Roman" panose="02020603050405020304" pitchFamily="18" charset="0"/>
              </a:rPr>
              <a:t>Subsample Analysis (least error);</a:t>
            </a:r>
          </a:p>
          <a:p>
            <a:pPr>
              <a:spcBef>
                <a:spcPts val="0"/>
              </a:spcBef>
            </a:pPr>
            <a:r>
              <a:rPr lang="en-US" sz="2400" b="1" dirty="0">
                <a:solidFill>
                  <a:srgbClr val="FF0000"/>
                </a:solidFill>
                <a:latin typeface="Times New Roman" panose="02020603050405020304" pitchFamily="18" charset="0"/>
                <a:cs typeface="Times New Roman" panose="02020603050405020304" pitchFamily="18" charset="0"/>
              </a:rPr>
              <a:t>Bottom Line: 1-2kg sample, 50-increments for &lt;2mm soil and ppm data resolution.</a:t>
            </a:r>
          </a:p>
        </p:txBody>
      </p:sp>
      <p:sp>
        <p:nvSpPr>
          <p:cNvPr id="4" name="Slide Number Placeholder 3"/>
          <p:cNvSpPr>
            <a:spLocks noGrp="1"/>
          </p:cNvSpPr>
          <p:nvPr>
            <p:ph type="sldNum" sz="quarter" idx="12"/>
          </p:nvPr>
        </p:nvSpPr>
        <p:spPr>
          <a:xfrm>
            <a:off x="7010400" y="6454156"/>
            <a:ext cx="2133600" cy="365125"/>
          </a:xfrm>
        </p:spPr>
        <p:txBody>
          <a:bodyPr/>
          <a:lstStyle/>
          <a:p>
            <a:pPr>
              <a:defRPr/>
            </a:pPr>
            <a:fld id="{5732B0C5-6376-44CA-BDB3-E4AC2FAD6970}" type="slidenum">
              <a:rPr lang="en-US" smtClean="0"/>
              <a:pPr>
                <a:defRPr/>
              </a:pPr>
              <a:t>42</a:t>
            </a:fld>
            <a:endParaRPr lang="en-US"/>
          </a:p>
        </p:txBody>
      </p:sp>
      <p:grpSp>
        <p:nvGrpSpPr>
          <p:cNvPr id="16" name="Group 15">
            <a:extLst>
              <a:ext uri="{FF2B5EF4-FFF2-40B4-BE49-F238E27FC236}">
                <a16:creationId xmlns:a16="http://schemas.microsoft.com/office/drawing/2014/main" xmlns="" id="{39C6FF50-02B0-4E8B-AC5E-63690A1AFCB6}"/>
              </a:ext>
            </a:extLst>
          </p:cNvPr>
          <p:cNvGrpSpPr/>
          <p:nvPr/>
        </p:nvGrpSpPr>
        <p:grpSpPr>
          <a:xfrm>
            <a:off x="533400" y="4800600"/>
            <a:ext cx="8229599" cy="1828800"/>
            <a:chOff x="693185" y="4808447"/>
            <a:chExt cx="8229599" cy="2053261"/>
          </a:xfrm>
        </p:grpSpPr>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xmlns="" id="{73386C5B-30B0-4310-9991-1A0D46075B32}"/>
                    </a:ext>
                  </a:extLst>
                </p:cNvPr>
                <p:cNvSpPr txBox="1"/>
                <p:nvPr/>
              </p:nvSpPr>
              <p:spPr>
                <a:xfrm>
                  <a:off x="693185" y="5387885"/>
                  <a:ext cx="4530811" cy="87562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800" b="1" i="1">
                            <a:latin typeface="Cambria Math" panose="02040503050406030204" pitchFamily="18" charset="0"/>
                          </a:rPr>
                          <m:t>𝑺𝒂𝒎𝒑𝒍𝒆</m:t>
                        </m:r>
                        <m:r>
                          <a:rPr lang="en-US" sz="2800" b="1" i="1">
                            <a:latin typeface="Cambria Math" panose="02040503050406030204" pitchFamily="18" charset="0"/>
                          </a:rPr>
                          <m:t> </m:t>
                        </m:r>
                        <m:r>
                          <a:rPr lang="en-US" sz="2800" b="1" i="1">
                            <a:latin typeface="Cambria Math" panose="02040503050406030204" pitchFamily="18" charset="0"/>
                          </a:rPr>
                          <m:t>𝑴𝒂𝒔𝒔</m:t>
                        </m:r>
                        <m:r>
                          <a:rPr lang="en-US" sz="2800" b="1" i="1">
                            <a:latin typeface="Cambria Math" panose="02040503050406030204" pitchFamily="18" charset="0"/>
                          </a:rPr>
                          <m:t>=</m:t>
                        </m:r>
                        <m:f>
                          <m:fPr>
                            <m:ctrlPr>
                              <a:rPr lang="en-US" sz="2800" b="1" i="1">
                                <a:latin typeface="Cambria Math" panose="02040503050406030204" pitchFamily="18" charset="0"/>
                              </a:rPr>
                            </m:ctrlPr>
                          </m:fPr>
                          <m:num>
                            <m:r>
                              <a:rPr lang="en-US" sz="2800" b="1" i="1">
                                <a:latin typeface="Cambria Math" panose="02040503050406030204" pitchFamily="18" charset="0"/>
                              </a:rPr>
                              <m:t>𝒄𝒍𝒇𝒈</m:t>
                            </m:r>
                            <m:sSup>
                              <m:sSupPr>
                                <m:ctrlPr>
                                  <a:rPr lang="en-US" sz="2800" b="1" i="1">
                                    <a:latin typeface="Cambria Math" panose="02040503050406030204" pitchFamily="18" charset="0"/>
                                  </a:rPr>
                                </m:ctrlPr>
                              </m:sSupPr>
                              <m:e>
                                <m:r>
                                  <a:rPr lang="en-US" sz="2800" b="1" i="1">
                                    <a:latin typeface="Cambria Math" panose="02040503050406030204" pitchFamily="18" charset="0"/>
                                  </a:rPr>
                                  <m:t>ⅆ</m:t>
                                </m:r>
                              </m:e>
                              <m:sup>
                                <m:r>
                                  <a:rPr lang="en-US" sz="2800" b="1" i="1">
                                    <a:latin typeface="Cambria Math" panose="02040503050406030204" pitchFamily="18" charset="0"/>
                                  </a:rPr>
                                  <m:t>𝟑</m:t>
                                </m:r>
                              </m:sup>
                            </m:sSup>
                          </m:num>
                          <m:den>
                            <m:r>
                              <a:rPr lang="en-US" sz="2800" b="1" i="1">
                                <a:latin typeface="Cambria Math" panose="02040503050406030204" pitchFamily="18" charset="0"/>
                              </a:rPr>
                              <m:t>𝑭</m:t>
                            </m:r>
                            <m:sSup>
                              <m:sSupPr>
                                <m:ctrlPr>
                                  <a:rPr lang="en-US" sz="2800" b="1" i="1">
                                    <a:latin typeface="Cambria Math" panose="02040503050406030204" pitchFamily="18" charset="0"/>
                                  </a:rPr>
                                </m:ctrlPr>
                              </m:sSupPr>
                              <m:e>
                                <m:r>
                                  <a:rPr lang="en-US" sz="2800" b="1" i="1">
                                    <a:latin typeface="Cambria Math" panose="02040503050406030204" pitchFamily="18" charset="0"/>
                                  </a:rPr>
                                  <m:t>ⅇ</m:t>
                                </m:r>
                              </m:e>
                              <m:sup>
                                <m:r>
                                  <a:rPr lang="en-US" sz="2800" b="1" i="1">
                                    <a:latin typeface="Cambria Math" panose="02040503050406030204" pitchFamily="18" charset="0"/>
                                  </a:rPr>
                                  <m:t>𝟐</m:t>
                                </m:r>
                              </m:sup>
                            </m:sSup>
                          </m:den>
                        </m:f>
                      </m:oMath>
                    </m:oMathPara>
                  </a14:m>
                  <a:endParaRPr lang="en-US" sz="2800" b="1" dirty="0"/>
                </a:p>
              </p:txBody>
            </p:sp>
          </mc:Choice>
          <mc:Fallback xmlns="">
            <p:sp>
              <p:nvSpPr>
                <p:cNvPr id="5" name="TextBox 4">
                  <a:extLst>
                    <a:ext uri="{FF2B5EF4-FFF2-40B4-BE49-F238E27FC236}">
                      <a16:creationId xmlns:a16="http://schemas.microsoft.com/office/drawing/2014/main" id="{73386C5B-30B0-4310-9991-1A0D46075B32}"/>
                    </a:ext>
                  </a:extLst>
                </p:cNvPr>
                <p:cNvSpPr txBox="1">
                  <a:spLocks noRot="1" noChangeAspect="1" noMove="1" noResize="1" noEditPoints="1" noAdjustHandles="1" noChangeArrowheads="1" noChangeShapeType="1" noTextEdit="1"/>
                </p:cNvSpPr>
                <p:nvPr/>
              </p:nvSpPr>
              <p:spPr>
                <a:xfrm>
                  <a:off x="693185" y="5387885"/>
                  <a:ext cx="4530811" cy="875624"/>
                </a:xfrm>
                <a:prstGeom prst="rect">
                  <a:avLst/>
                </a:prstGeom>
                <a:blipFill>
                  <a:blip r:embed="rId2"/>
                  <a:stretch>
                    <a:fillRect b="-11719"/>
                  </a:stretch>
                </a:blipFill>
              </p:spPr>
              <p:txBody>
                <a:bodyPr/>
                <a:lstStyle/>
                <a:p>
                  <a:r>
                    <a:rPr lang="en-US">
                      <a:noFill/>
                    </a:rPr>
                    <a:t> </a:t>
                  </a:r>
                </a:p>
              </p:txBody>
            </p:sp>
          </mc:Fallback>
        </mc:AlternateContent>
        <p:sp>
          <p:nvSpPr>
            <p:cNvPr id="7" name="Content Placeholder 2">
              <a:extLst>
                <a:ext uri="{FF2B5EF4-FFF2-40B4-BE49-F238E27FC236}">
                  <a16:creationId xmlns:a16="http://schemas.microsoft.com/office/drawing/2014/main" xmlns="" id="{4B2B7A68-B5BD-4D4F-88CF-DD17DD6935DD}"/>
                </a:ext>
              </a:extLst>
            </p:cNvPr>
            <p:cNvSpPr txBox="1">
              <a:spLocks/>
            </p:cNvSpPr>
            <p:nvPr/>
          </p:nvSpPr>
          <p:spPr>
            <a:xfrm>
              <a:off x="5384633" y="4808447"/>
              <a:ext cx="3538151" cy="2053261"/>
            </a:xfrm>
            <a:prstGeom prst="rect">
              <a:avLst/>
            </a:prstGeom>
          </p:spPr>
          <p:txBody>
            <a:bodyPr/>
            <a:lstStyle>
              <a:lvl1pPr marL="342882" indent="-342882" algn="l" defTabSz="914353"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2" indent="-285736" algn="l" defTabSz="914353"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2" indent="-228588" algn="l" defTabSz="914353"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1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48"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5"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1" indent="-228588" algn="l" defTabSz="91435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latin typeface="Times New Roman" panose="02020603050405020304" pitchFamily="18" charset="0"/>
                  <a:cs typeface="Times New Roman" panose="02020603050405020304" pitchFamily="18" charset="0"/>
                </a:rPr>
                <a:t>Variables:</a:t>
              </a:r>
            </a:p>
            <a:p>
              <a:r>
                <a:rPr lang="en-US" sz="2000" b="1" dirty="0">
                  <a:latin typeface="Times New Roman" panose="02020603050405020304" pitchFamily="18" charset="0"/>
                  <a:cs typeface="Times New Roman" panose="02020603050405020304" pitchFamily="18" charset="0"/>
                </a:rPr>
                <a:t>Particle size/shape/density</a:t>
              </a:r>
            </a:p>
            <a:p>
              <a:r>
                <a:rPr lang="en-US" sz="2000" b="1" dirty="0">
                  <a:latin typeface="Times New Roman" panose="02020603050405020304" pitchFamily="18" charset="0"/>
                  <a:cs typeface="Times New Roman" panose="02020603050405020304" pitchFamily="18" charset="0"/>
                </a:rPr>
                <a:t>Desired concentration resolution, etc.</a:t>
              </a:r>
            </a:p>
            <a:p>
              <a:r>
                <a:rPr lang="en-US" sz="2000" b="1" dirty="0">
                  <a:latin typeface="Times New Roman" panose="02020603050405020304" pitchFamily="18" charset="0"/>
                  <a:cs typeface="Times New Roman" panose="02020603050405020304" pitchFamily="18" charset="0"/>
                </a:rPr>
                <a:t>Acceptable total error (FE)</a:t>
              </a:r>
            </a:p>
          </p:txBody>
        </p:sp>
      </p:grpSp>
      <p:grpSp>
        <p:nvGrpSpPr>
          <p:cNvPr id="23" name="Group 22">
            <a:extLst>
              <a:ext uri="{FF2B5EF4-FFF2-40B4-BE49-F238E27FC236}">
                <a16:creationId xmlns:a16="http://schemas.microsoft.com/office/drawing/2014/main" xmlns="" id="{644949B7-E6DA-4049-B665-B4C08FCA5D3B}"/>
              </a:ext>
            </a:extLst>
          </p:cNvPr>
          <p:cNvGrpSpPr/>
          <p:nvPr/>
        </p:nvGrpSpPr>
        <p:grpSpPr>
          <a:xfrm>
            <a:off x="228600" y="1549773"/>
            <a:ext cx="2438400" cy="3936627"/>
            <a:chOff x="228600" y="1324193"/>
            <a:chExt cx="2438400" cy="3936627"/>
          </a:xfrm>
        </p:grpSpPr>
        <p:pic>
          <p:nvPicPr>
            <p:cNvPr id="6" name="Picture 5">
              <a:extLst>
                <a:ext uri="{FF2B5EF4-FFF2-40B4-BE49-F238E27FC236}">
                  <a16:creationId xmlns:a16="http://schemas.microsoft.com/office/drawing/2014/main" xmlns="" id="{2F13101E-FA8A-4E6F-9324-D4EAEB26B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24193"/>
              <a:ext cx="1999735" cy="3019207"/>
            </a:xfrm>
            <a:prstGeom prst="rect">
              <a:avLst/>
            </a:prstGeom>
          </p:spPr>
        </p:pic>
        <p:sp>
          <p:nvSpPr>
            <p:cNvPr id="22" name="TextBox 21">
              <a:extLst>
                <a:ext uri="{FF2B5EF4-FFF2-40B4-BE49-F238E27FC236}">
                  <a16:creationId xmlns:a16="http://schemas.microsoft.com/office/drawing/2014/main" xmlns="" id="{604980B0-7767-4901-9FB1-61618289A543}"/>
                </a:ext>
              </a:extLst>
            </p:cNvPr>
            <p:cNvSpPr txBox="1"/>
            <p:nvPr/>
          </p:nvSpPr>
          <p:spPr>
            <a:xfrm>
              <a:off x="228600" y="4337490"/>
              <a:ext cx="2438400" cy="923330"/>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Used in mining and agriculture industries since 1950s.</a:t>
              </a:r>
              <a:endParaRPr lang="en-US"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371082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457200" y="92075"/>
            <a:ext cx="8229600" cy="1096963"/>
          </a:xfrm>
        </p:spPr>
        <p:txBody>
          <a:bodyPr>
            <a:normAutofit/>
          </a:bodyPr>
          <a:lstStyle/>
          <a:p>
            <a:r>
              <a:rPr lang="en-US" sz="3200" b="1" dirty="0">
                <a:latin typeface="Times New Roman" pitchFamily="18" charset="0"/>
                <a:cs typeface="Times New Roman" pitchFamily="18" charset="0"/>
              </a:rPr>
              <a:t>Sampling Theory Training Courses</a:t>
            </a:r>
          </a:p>
        </p:txBody>
      </p:sp>
      <p:sp>
        <p:nvSpPr>
          <p:cNvPr id="4099" name="Content Placeholder 2"/>
          <p:cNvSpPr>
            <a:spLocks noGrp="1"/>
          </p:cNvSpPr>
          <p:nvPr>
            <p:ph idx="1"/>
          </p:nvPr>
        </p:nvSpPr>
        <p:spPr>
          <a:xfrm>
            <a:off x="457200" y="1179513"/>
            <a:ext cx="8229600" cy="3544887"/>
          </a:xfrm>
        </p:spPr>
        <p:txBody>
          <a:bodyPr>
            <a:normAutofit lnSpcReduction="10000"/>
          </a:bodyPr>
          <a:lstStyle/>
          <a:p>
            <a:pPr>
              <a:buFont typeface="Marlett" pitchFamily="2" charset="2"/>
              <a:buNone/>
            </a:pPr>
            <a:r>
              <a:rPr lang="en-US" sz="2400" b="1" dirty="0">
                <a:latin typeface="Times New Roman" pitchFamily="18" charset="0"/>
                <a:cs typeface="Times New Roman" pitchFamily="18" charset="0"/>
              </a:rPr>
              <a:t>Envirostat, Inc.: Chuck Ramsey </a:t>
            </a:r>
            <a:r>
              <a:rPr lang="en-US" sz="2400" b="1" i="1" dirty="0">
                <a:latin typeface="Times New Roman" pitchFamily="18" charset="0"/>
                <a:cs typeface="Times New Roman" pitchFamily="18" charset="0"/>
              </a:rPr>
              <a:t>(</a:t>
            </a:r>
            <a:r>
              <a:rPr lang="en-US" sz="2400" b="1" i="1" u="sng" dirty="0">
                <a:latin typeface="Times New Roman" pitchFamily="18" charset="0"/>
                <a:cs typeface="Times New Roman" pitchFamily="18" charset="0"/>
              </a:rPr>
              <a:t>www.envirostat.org</a:t>
            </a:r>
            <a:r>
              <a:rPr lang="en-US" sz="2400" b="1" i="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buFont typeface="Marlett" pitchFamily="2" charset="2"/>
              <a:buNone/>
            </a:pPr>
            <a:r>
              <a:rPr lang="en-US" sz="2400" b="1" dirty="0">
                <a:latin typeface="Times New Roman" pitchFamily="18" charset="0"/>
                <a:cs typeface="Times New Roman" pitchFamily="18" charset="0"/>
              </a:rPr>
              <a:t>Four-day, detailed introduction to sampling theory and Multi Increment Sample site investigations;</a:t>
            </a:r>
          </a:p>
          <a:p>
            <a:pPr>
              <a:buFont typeface="Marlett" pitchFamily="2" charset="2"/>
              <a:buNone/>
            </a:pPr>
            <a:r>
              <a:rPr lang="en-US" sz="2400" b="1" dirty="0">
                <a:latin typeface="Times New Roman" pitchFamily="18" charset="0"/>
                <a:cs typeface="Times New Roman" pitchFamily="18" charset="0"/>
              </a:rPr>
              <a:t> </a:t>
            </a:r>
          </a:p>
          <a:p>
            <a:pPr>
              <a:buFont typeface="Marlett" pitchFamily="2" charset="2"/>
              <a:buNone/>
            </a:pPr>
            <a:r>
              <a:rPr lang="en-US" sz="2400" b="1" dirty="0">
                <a:latin typeface="Times New Roman" pitchFamily="18" charset="0"/>
                <a:cs typeface="Times New Roman" pitchFamily="18" charset="0"/>
              </a:rPr>
              <a:t>Francis </a:t>
            </a:r>
            <a:r>
              <a:rPr lang="en-US" sz="2400" b="1" dirty="0" err="1">
                <a:latin typeface="Times New Roman" pitchFamily="18" charset="0"/>
                <a:cs typeface="Times New Roman" pitchFamily="18" charset="0"/>
              </a:rPr>
              <a:t>Pitard</a:t>
            </a:r>
            <a:r>
              <a:rPr lang="en-US" sz="2400" b="1" dirty="0">
                <a:latin typeface="Times New Roman" pitchFamily="18" charset="0"/>
                <a:cs typeface="Times New Roman" pitchFamily="18" charset="0"/>
              </a:rPr>
              <a:t> Sampling Consultants, LLC: Francis </a:t>
            </a:r>
            <a:r>
              <a:rPr lang="en-US" sz="2400" b="1" dirty="0" err="1">
                <a:latin typeface="Times New Roman" pitchFamily="18" charset="0"/>
                <a:cs typeface="Times New Roman" pitchFamily="18" charset="0"/>
              </a:rPr>
              <a:t>Pitard</a:t>
            </a:r>
            <a:r>
              <a:rPr lang="en-US" sz="2400" b="1" dirty="0">
                <a:latin typeface="Times New Roman" pitchFamily="18" charset="0"/>
                <a:cs typeface="Times New Roman" pitchFamily="18" charset="0"/>
              </a:rPr>
              <a:t> </a:t>
            </a:r>
            <a:r>
              <a:rPr lang="en-US" sz="2400" b="1" i="1" dirty="0">
                <a:latin typeface="Times New Roman" pitchFamily="18" charset="0"/>
                <a:cs typeface="Times New Roman" pitchFamily="18" charset="0"/>
              </a:rPr>
              <a:t>(</a:t>
            </a:r>
            <a:r>
              <a:rPr lang="en-US" sz="2400" b="1" i="1" u="sng" dirty="0">
                <a:latin typeface="Times New Roman" pitchFamily="18" charset="0"/>
                <a:cs typeface="Times New Roman" pitchFamily="18" charset="0"/>
              </a:rPr>
              <a:t>www.fpscsampling.com</a:t>
            </a:r>
            <a:r>
              <a:rPr lang="en-US" sz="2400" b="1" i="1" dirty="0">
                <a:latin typeface="Times New Roman" pitchFamily="18" charset="0"/>
                <a:cs typeface="Times New Roman" pitchFamily="18" charset="0"/>
              </a:rPr>
              <a:t>)</a:t>
            </a:r>
            <a:endParaRPr lang="en-US" sz="2400" b="1" dirty="0">
              <a:latin typeface="Times New Roman" pitchFamily="18" charset="0"/>
              <a:cs typeface="Times New Roman" pitchFamily="18" charset="0"/>
            </a:endParaRPr>
          </a:p>
          <a:p>
            <a:pPr>
              <a:buFont typeface="Marlett" pitchFamily="2" charset="2"/>
              <a:buNone/>
            </a:pPr>
            <a:r>
              <a:rPr lang="en-US" sz="2400" b="1" dirty="0">
                <a:latin typeface="Times New Roman" pitchFamily="18" charset="0"/>
                <a:cs typeface="Times New Roman" pitchFamily="18" charset="0"/>
              </a:rPr>
              <a:t>Advanced statistical sampling concepts with a focus on optimization of sampling protocols and mining exploration.</a:t>
            </a:r>
          </a:p>
        </p:txBody>
      </p:sp>
      <p:sp>
        <p:nvSpPr>
          <p:cNvPr id="2" name="Slide Number Placeholder 1"/>
          <p:cNvSpPr>
            <a:spLocks noGrp="1"/>
          </p:cNvSpPr>
          <p:nvPr>
            <p:ph type="sldNum" sz="quarter" idx="12"/>
          </p:nvPr>
        </p:nvSpPr>
        <p:spPr>
          <a:xfrm>
            <a:off x="7010400" y="6492875"/>
            <a:ext cx="2133600" cy="365125"/>
          </a:xfrm>
        </p:spPr>
        <p:txBody>
          <a:bodyPr vert="horz" lIns="91440" tIns="45720" rIns="91440" bIns="45720" rtlCol="0" anchor="ctr"/>
          <a:lstStyle/>
          <a:p>
            <a:fld id="{27EB08C4-B206-4098-98C3-6DC2CE1146B4}" type="slidenum">
              <a:rPr lang="en-US"/>
              <a:pPr/>
              <a:t>43</a:t>
            </a:fld>
            <a:endParaRPr lang="en-US" dirty="0"/>
          </a:p>
        </p:txBody>
      </p:sp>
    </p:spTree>
    <p:extLst>
      <p:ext uri="{BB962C8B-B14F-4D97-AF65-F5344CB8AC3E}">
        <p14:creationId xmlns:p14="http://schemas.microsoft.com/office/powerpoint/2010/main" val="42597090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D728017F-C4E9-4A0C-B2C9-7D83845AF7C4}"/>
              </a:ext>
            </a:extLst>
          </p:cNvPr>
          <p:cNvPicPr/>
          <p:nvPr/>
        </p:nvPicPr>
        <p:blipFill rotWithShape="1">
          <a:blip r:embed="rId2">
            <a:extLst>
              <a:ext uri="{28A0092B-C50C-407E-A947-70E740481C1C}">
                <a14:useLocalDpi xmlns:a14="http://schemas.microsoft.com/office/drawing/2010/main" val="0"/>
              </a:ext>
            </a:extLst>
          </a:blip>
          <a:srcRect t="12471"/>
          <a:stretch/>
        </p:blipFill>
        <p:spPr bwMode="auto">
          <a:xfrm>
            <a:off x="762000" y="2284643"/>
            <a:ext cx="7553325" cy="4268556"/>
          </a:xfrm>
          <a:prstGeom prst="rect">
            <a:avLst/>
          </a:prstGeom>
          <a:noFill/>
          <a:ln w="9525">
            <a:solidFill>
              <a:schemeClr val="tx1"/>
            </a:solidFill>
            <a:miter lim="800000"/>
            <a:headEnd/>
            <a:tailEnd/>
          </a:ln>
          <a:effectLst/>
        </p:spPr>
      </p:pic>
      <p:sp>
        <p:nvSpPr>
          <p:cNvPr id="4" name="Slide Number Placeholder 3"/>
          <p:cNvSpPr>
            <a:spLocks noGrp="1"/>
          </p:cNvSpPr>
          <p:nvPr>
            <p:ph type="sldNum" sz="quarter" idx="12"/>
          </p:nvPr>
        </p:nvSpPr>
        <p:spPr/>
        <p:txBody>
          <a:bodyPr/>
          <a:lstStyle/>
          <a:p>
            <a:fld id="{27EB08C4-B206-4098-98C3-6DC2CE1146B4}" type="slidenum">
              <a:rPr lang="en-US" smtClean="0"/>
              <a:pPr/>
              <a:t>44</a:t>
            </a:fld>
            <a:endParaRPr lang="en-US"/>
          </a:p>
        </p:txBody>
      </p:sp>
      <p:sp>
        <p:nvSpPr>
          <p:cNvPr id="12" name="Title 1">
            <a:extLst>
              <a:ext uri="{FF2B5EF4-FFF2-40B4-BE49-F238E27FC236}">
                <a16:creationId xmlns:a16="http://schemas.microsoft.com/office/drawing/2014/main" xmlns="" id="{ABDE8CB6-94CE-479A-BC6F-D37FA36F96FE}"/>
              </a:ext>
            </a:extLst>
          </p:cNvPr>
          <p:cNvSpPr txBox="1">
            <a:spLocks/>
          </p:cNvSpPr>
          <p:nvPr/>
        </p:nvSpPr>
        <p:spPr>
          <a:xfrm>
            <a:off x="304800" y="76199"/>
            <a:ext cx="8610600" cy="84540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Gy’s Sampling Theory Explained with a Salad</a:t>
            </a:r>
          </a:p>
          <a:p>
            <a:r>
              <a:rPr lang="en-US" sz="2400" b="1" dirty="0">
                <a:latin typeface="Times New Roman" panose="02020603050405020304" pitchFamily="18" charset="0"/>
                <a:cs typeface="Times New Roman" panose="02020603050405020304" pitchFamily="18" charset="0"/>
              </a:rPr>
              <a:t>(DU-MIS Training Series Part 3)</a:t>
            </a:r>
          </a:p>
        </p:txBody>
      </p:sp>
      <p:sp>
        <p:nvSpPr>
          <p:cNvPr id="14" name="TextBox 13">
            <a:extLst>
              <a:ext uri="{FF2B5EF4-FFF2-40B4-BE49-F238E27FC236}">
                <a16:creationId xmlns:a16="http://schemas.microsoft.com/office/drawing/2014/main" xmlns="" id="{26390174-8835-4B24-8FA8-D11CF690DAD0}"/>
              </a:ext>
            </a:extLst>
          </p:cNvPr>
          <p:cNvSpPr txBox="1"/>
          <p:nvPr/>
        </p:nvSpPr>
        <p:spPr>
          <a:xfrm>
            <a:off x="533400" y="1197114"/>
            <a:ext cx="8077199" cy="830997"/>
          </a:xfrm>
          <a:prstGeom prst="rect">
            <a:avLst/>
          </a:prstGeom>
          <a:solidFill>
            <a:schemeClr val="bg1"/>
          </a:solidFill>
        </p:spPr>
        <p:txBody>
          <a:bodyPr wrap="square" rtlCol="0">
            <a:spAutoFit/>
          </a:bodyPr>
          <a:lstStyle/>
          <a:p>
            <a:pPr marL="225425" indent="-225425" algn="ctr"/>
            <a:r>
              <a:rPr lang="en-US" sz="2400" b="1" dirty="0">
                <a:latin typeface="Times New Roman" pitchFamily="18" charset="0"/>
                <a:cs typeface="Times New Roman" pitchFamily="18" charset="0"/>
              </a:rPr>
              <a:t>Primary Concern: Long-term, chronic exposure to tomatoes</a:t>
            </a:r>
          </a:p>
          <a:p>
            <a:pPr marL="225425" indent="-225425" algn="ctr"/>
            <a:r>
              <a:rPr lang="en-US" sz="2400" b="1" dirty="0">
                <a:latin typeface="Times New Roman" pitchFamily="18" charset="0"/>
                <a:cs typeface="Times New Roman" pitchFamily="18" charset="0"/>
              </a:rPr>
              <a:t>(assume salad eaten over a lifetime)</a:t>
            </a:r>
          </a:p>
        </p:txBody>
      </p:sp>
      <p:sp>
        <p:nvSpPr>
          <p:cNvPr id="15" name="Title 1">
            <a:extLst>
              <a:ext uri="{FF2B5EF4-FFF2-40B4-BE49-F238E27FC236}">
                <a16:creationId xmlns:a16="http://schemas.microsoft.com/office/drawing/2014/main" xmlns="" id="{3A7F1087-3126-45B7-804F-1CA14B4A2BAA}"/>
              </a:ext>
            </a:extLst>
          </p:cNvPr>
          <p:cNvSpPr txBox="1">
            <a:spLocks/>
          </p:cNvSpPr>
          <p:nvPr/>
        </p:nvSpPr>
        <p:spPr>
          <a:xfrm>
            <a:off x="457200" y="4876800"/>
            <a:ext cx="8153400" cy="1096963"/>
          </a:xfrm>
          <a:prstGeom prst="rect">
            <a:avLst/>
          </a:prstGeom>
          <a:solidFill>
            <a:schemeClr val="bg1"/>
          </a:solidFill>
          <a:ln>
            <a:solidFill>
              <a:schemeClr val="tx1"/>
            </a:solidFill>
          </a:ln>
        </p:spPr>
        <p:txBody>
          <a:bodyPr vert="horz" lIns="91440" tIns="45720" rIns="91440" bIns="45720" rtlCol="0" anchor="ctr">
            <a:normAutofit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Wrong Questions: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What is the </a:t>
            </a:r>
            <a:r>
              <a:rPr kumimoji="0" lang="en-US" sz="2200" b="1" i="1"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maximum concentration</a:t>
            </a: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 of tomato</a:t>
            </a:r>
            <a:r>
              <a:rPr kumimoji="0" lang="en-US" sz="2200" b="1" i="0" u="none" strike="noStrike" kern="1200" cap="none" spc="0" normalizeH="0" noProof="0" dirty="0">
                <a:ln>
                  <a:noFill/>
                </a:ln>
                <a:solidFill>
                  <a:schemeClr val="tx1"/>
                </a:solidFill>
                <a:effectLst/>
                <a:uLnTx/>
                <a:uFillTx/>
                <a:latin typeface="Times New Roman" pitchFamily="18" charset="0"/>
                <a:ea typeface="+mj-ea"/>
                <a:cs typeface="Times New Roman" pitchFamily="18" charset="0"/>
              </a:rPr>
              <a:t> </a:t>
            </a:r>
            <a:r>
              <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in this salad?</a:t>
            </a:r>
          </a:p>
          <a:p>
            <a:pPr lvl="0" algn="ctr">
              <a:spcBef>
                <a:spcPct val="0"/>
              </a:spcBef>
              <a:defRPr/>
            </a:pPr>
            <a:r>
              <a:rPr lang="en-US" sz="2200" b="1" dirty="0">
                <a:latin typeface="Times New Roman" pitchFamily="18" charset="0"/>
                <a:ea typeface="+mj-ea"/>
                <a:cs typeface="Times New Roman" pitchFamily="18" charset="0"/>
              </a:rPr>
              <a:t>What is the concentration of </a:t>
            </a:r>
            <a:r>
              <a:rPr lang="en-US" sz="2200" b="1" dirty="0">
                <a:latin typeface="Times New Roman" pitchFamily="18" charset="0"/>
                <a:cs typeface="Times New Roman" pitchFamily="18" charset="0"/>
              </a:rPr>
              <a:t>tomato </a:t>
            </a:r>
            <a:r>
              <a:rPr lang="en-US" sz="2200" b="1" i="1" dirty="0">
                <a:latin typeface="Times New Roman" pitchFamily="18" charset="0"/>
                <a:ea typeface="+mj-ea"/>
                <a:cs typeface="Times New Roman" pitchFamily="18" charset="0"/>
              </a:rPr>
              <a:t>at point “X”</a:t>
            </a:r>
            <a:r>
              <a:rPr lang="en-US" sz="2200" b="1" dirty="0">
                <a:latin typeface="Times New Roman" pitchFamily="18" charset="0"/>
                <a:ea typeface="+mj-ea"/>
                <a:cs typeface="Times New Roman" pitchFamily="18" charset="0"/>
              </a:rPr>
              <a:t>?</a:t>
            </a:r>
            <a:endParaRPr kumimoji="0" lang="en-US" sz="22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16" name="Rectangle 15">
            <a:extLst>
              <a:ext uri="{FF2B5EF4-FFF2-40B4-BE49-F238E27FC236}">
                <a16:creationId xmlns:a16="http://schemas.microsoft.com/office/drawing/2014/main" xmlns="" id="{4CB75A61-70E5-45EE-AFAF-D9D4DA81EF17}"/>
              </a:ext>
            </a:extLst>
          </p:cNvPr>
          <p:cNvSpPr/>
          <p:nvPr/>
        </p:nvSpPr>
        <p:spPr>
          <a:xfrm>
            <a:off x="381000" y="6027877"/>
            <a:ext cx="8286748" cy="769441"/>
          </a:xfrm>
          <a:prstGeom prst="rect">
            <a:avLst/>
          </a:prstGeom>
          <a:solidFill>
            <a:schemeClr val="bg1"/>
          </a:solidFill>
          <a:ln>
            <a:solidFill>
              <a:schemeClr val="tx1"/>
            </a:solidFill>
          </a:ln>
        </p:spPr>
        <p:txBody>
          <a:bodyPr wrap="square">
            <a:spAutoFit/>
          </a:bodyPr>
          <a:lstStyle/>
          <a:p>
            <a:pPr lvl="0" algn="ctr" defTabSz="914400">
              <a:spcBef>
                <a:spcPct val="0"/>
              </a:spcBef>
              <a:defRPr/>
            </a:pPr>
            <a:r>
              <a:rPr lang="en-US" sz="2200" b="1" dirty="0">
                <a:solidFill>
                  <a:prstClr val="black"/>
                </a:solidFill>
                <a:latin typeface="Times New Roman" pitchFamily="18" charset="0"/>
                <a:cs typeface="Times New Roman" pitchFamily="18" charset="0"/>
              </a:rPr>
              <a:t>Right Question:</a:t>
            </a:r>
          </a:p>
          <a:p>
            <a:pPr lvl="0" algn="ctr" defTabSz="914400">
              <a:spcBef>
                <a:spcPct val="0"/>
              </a:spcBef>
              <a:defRPr/>
            </a:pPr>
            <a:r>
              <a:rPr lang="en-US" sz="2200" b="1" dirty="0">
                <a:solidFill>
                  <a:prstClr val="black"/>
                </a:solidFill>
                <a:latin typeface="Times New Roman" pitchFamily="18" charset="0"/>
                <a:cs typeface="Times New Roman" pitchFamily="18" charset="0"/>
              </a:rPr>
              <a:t>What is the </a:t>
            </a:r>
            <a:r>
              <a:rPr lang="en-US" sz="2200" b="1" i="1" dirty="0">
                <a:solidFill>
                  <a:prstClr val="black"/>
                </a:solidFill>
                <a:latin typeface="Times New Roman" pitchFamily="18" charset="0"/>
                <a:cs typeface="Times New Roman" pitchFamily="18" charset="0"/>
              </a:rPr>
              <a:t>mean/true</a:t>
            </a:r>
            <a:r>
              <a:rPr lang="en-US" sz="2200" b="1" dirty="0">
                <a:solidFill>
                  <a:prstClr val="black"/>
                </a:solidFill>
                <a:latin typeface="Times New Roman" pitchFamily="18" charset="0"/>
                <a:cs typeface="Times New Roman" pitchFamily="18" charset="0"/>
              </a:rPr>
              <a:t> concentration of tomato in this salad?</a:t>
            </a:r>
          </a:p>
        </p:txBody>
      </p:sp>
    </p:spTree>
    <p:extLst>
      <p:ext uri="{BB962C8B-B14F-4D97-AF65-F5344CB8AC3E}">
        <p14:creationId xmlns:p14="http://schemas.microsoft.com/office/powerpoint/2010/main" val="4530388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9BF76334-C0EF-4E5A-8E0E-1AF5DABB3189}"/>
              </a:ext>
            </a:extLst>
          </p:cNvPr>
          <p:cNvGrpSpPr/>
          <p:nvPr/>
        </p:nvGrpSpPr>
        <p:grpSpPr>
          <a:xfrm>
            <a:off x="735106" y="2284643"/>
            <a:ext cx="7584141" cy="4268557"/>
            <a:chOff x="735106" y="2284643"/>
            <a:chExt cx="7584141" cy="4268557"/>
          </a:xfrm>
        </p:grpSpPr>
        <p:pic>
          <p:nvPicPr>
            <p:cNvPr id="37" name="Picture 36">
              <a:extLst>
                <a:ext uri="{FF2B5EF4-FFF2-40B4-BE49-F238E27FC236}">
                  <a16:creationId xmlns:a16="http://schemas.microsoft.com/office/drawing/2014/main" xmlns="" id="{BC880FE0-DCDD-47FA-B743-3792F1388487}"/>
                </a:ext>
              </a:extLst>
            </p:cNvPr>
            <p:cNvPicPr/>
            <p:nvPr/>
          </p:nvPicPr>
          <p:blipFill rotWithShape="1">
            <a:blip r:embed="rId2">
              <a:extLst>
                <a:ext uri="{28A0092B-C50C-407E-A947-70E740481C1C}">
                  <a14:useLocalDpi xmlns:a14="http://schemas.microsoft.com/office/drawing/2010/main" val="0"/>
                </a:ext>
              </a:extLst>
            </a:blip>
            <a:srcRect t="12471"/>
            <a:stretch/>
          </p:blipFill>
          <p:spPr bwMode="auto">
            <a:xfrm>
              <a:off x="762000" y="2284643"/>
              <a:ext cx="7553325" cy="4268556"/>
            </a:xfrm>
            <a:prstGeom prst="rect">
              <a:avLst/>
            </a:prstGeom>
            <a:noFill/>
            <a:ln w="9525">
              <a:solidFill>
                <a:schemeClr val="tx1"/>
              </a:solidFill>
              <a:miter lim="800000"/>
              <a:headEnd/>
              <a:tailEnd/>
            </a:ln>
            <a:effectLst/>
          </p:spPr>
        </p:pic>
        <p:sp>
          <p:nvSpPr>
            <p:cNvPr id="24" name="Rectangle 23"/>
            <p:cNvSpPr/>
            <p:nvPr/>
          </p:nvSpPr>
          <p:spPr>
            <a:xfrm>
              <a:off x="7876232" y="6350794"/>
              <a:ext cx="421146" cy="2024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838662" y="6324600"/>
              <a:ext cx="457200" cy="228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735106" y="3781167"/>
              <a:ext cx="7584141" cy="2565845"/>
            </a:xfrm>
            <a:custGeom>
              <a:avLst/>
              <a:gdLst>
                <a:gd name="connsiteX0" fmla="*/ 0 w 7584141"/>
                <a:gd name="connsiteY0" fmla="*/ 1741092 h 2565845"/>
                <a:gd name="connsiteX1" fmla="*/ 17929 w 7584141"/>
                <a:gd name="connsiteY1" fmla="*/ 486033 h 2565845"/>
                <a:gd name="connsiteX2" fmla="*/ 251012 w 7584141"/>
                <a:gd name="connsiteY2" fmla="*/ 548786 h 2565845"/>
                <a:gd name="connsiteX3" fmla="*/ 403412 w 7584141"/>
                <a:gd name="connsiteY3" fmla="*/ 620504 h 2565845"/>
                <a:gd name="connsiteX4" fmla="*/ 564776 w 7584141"/>
                <a:gd name="connsiteY4" fmla="*/ 584645 h 2565845"/>
                <a:gd name="connsiteX5" fmla="*/ 788894 w 7584141"/>
                <a:gd name="connsiteY5" fmla="*/ 575680 h 2565845"/>
                <a:gd name="connsiteX6" fmla="*/ 1075765 w 7584141"/>
                <a:gd name="connsiteY6" fmla="*/ 620504 h 2565845"/>
                <a:gd name="connsiteX7" fmla="*/ 1237129 w 7584141"/>
                <a:gd name="connsiteY7" fmla="*/ 656362 h 2565845"/>
                <a:gd name="connsiteX8" fmla="*/ 1389529 w 7584141"/>
                <a:gd name="connsiteY8" fmla="*/ 692221 h 2565845"/>
                <a:gd name="connsiteX9" fmla="*/ 1532965 w 7584141"/>
                <a:gd name="connsiteY9" fmla="*/ 763939 h 2565845"/>
                <a:gd name="connsiteX10" fmla="*/ 1775012 w 7584141"/>
                <a:gd name="connsiteY10" fmla="*/ 790833 h 2565845"/>
                <a:gd name="connsiteX11" fmla="*/ 1927412 w 7584141"/>
                <a:gd name="connsiteY11" fmla="*/ 710151 h 2565845"/>
                <a:gd name="connsiteX12" fmla="*/ 2088776 w 7584141"/>
                <a:gd name="connsiteY12" fmla="*/ 629468 h 2565845"/>
                <a:gd name="connsiteX13" fmla="*/ 2187388 w 7584141"/>
                <a:gd name="connsiteY13" fmla="*/ 602574 h 2565845"/>
                <a:gd name="connsiteX14" fmla="*/ 2286000 w 7584141"/>
                <a:gd name="connsiteY14" fmla="*/ 530857 h 2565845"/>
                <a:gd name="connsiteX15" fmla="*/ 2348753 w 7584141"/>
                <a:gd name="connsiteY15" fmla="*/ 468104 h 2565845"/>
                <a:gd name="connsiteX16" fmla="*/ 2940423 w 7584141"/>
                <a:gd name="connsiteY16" fmla="*/ 351562 h 2565845"/>
                <a:gd name="connsiteX17" fmla="*/ 3110753 w 7584141"/>
                <a:gd name="connsiteY17" fmla="*/ 252951 h 2565845"/>
                <a:gd name="connsiteX18" fmla="*/ 3281082 w 7584141"/>
                <a:gd name="connsiteY18" fmla="*/ 181233 h 2565845"/>
                <a:gd name="connsiteX19" fmla="*/ 3379694 w 7584141"/>
                <a:gd name="connsiteY19" fmla="*/ 91586 h 2565845"/>
                <a:gd name="connsiteX20" fmla="*/ 3666565 w 7584141"/>
                <a:gd name="connsiteY20" fmla="*/ 127445 h 2565845"/>
                <a:gd name="connsiteX21" fmla="*/ 3810000 w 7584141"/>
                <a:gd name="connsiteY21" fmla="*/ 154339 h 2565845"/>
                <a:gd name="connsiteX22" fmla="*/ 3881718 w 7584141"/>
                <a:gd name="connsiteY22" fmla="*/ 172268 h 2565845"/>
                <a:gd name="connsiteX23" fmla="*/ 4087906 w 7584141"/>
                <a:gd name="connsiteY23" fmla="*/ 82621 h 2565845"/>
                <a:gd name="connsiteX24" fmla="*/ 4177553 w 7584141"/>
                <a:gd name="connsiteY24" fmla="*/ 37798 h 2565845"/>
                <a:gd name="connsiteX25" fmla="*/ 4276165 w 7584141"/>
                <a:gd name="connsiteY25" fmla="*/ 10904 h 2565845"/>
                <a:gd name="connsiteX26" fmla="*/ 4428565 w 7584141"/>
                <a:gd name="connsiteY26" fmla="*/ 19868 h 2565845"/>
                <a:gd name="connsiteX27" fmla="*/ 4563035 w 7584141"/>
                <a:gd name="connsiteY27" fmla="*/ 55727 h 2565845"/>
                <a:gd name="connsiteX28" fmla="*/ 4948518 w 7584141"/>
                <a:gd name="connsiteY28" fmla="*/ 181233 h 2565845"/>
                <a:gd name="connsiteX29" fmla="*/ 5226423 w 7584141"/>
                <a:gd name="connsiteY29" fmla="*/ 297774 h 2565845"/>
                <a:gd name="connsiteX30" fmla="*/ 5701553 w 7584141"/>
                <a:gd name="connsiteY30" fmla="*/ 477068 h 2565845"/>
                <a:gd name="connsiteX31" fmla="*/ 5889812 w 7584141"/>
                <a:gd name="connsiteY31" fmla="*/ 521892 h 2565845"/>
                <a:gd name="connsiteX32" fmla="*/ 6248400 w 7584141"/>
                <a:gd name="connsiteY32" fmla="*/ 548786 h 2565845"/>
                <a:gd name="connsiteX33" fmla="*/ 6553200 w 7584141"/>
                <a:gd name="connsiteY33" fmla="*/ 539821 h 2565845"/>
                <a:gd name="connsiteX34" fmla="*/ 7144870 w 7584141"/>
                <a:gd name="connsiteY34" fmla="*/ 575680 h 2565845"/>
                <a:gd name="connsiteX35" fmla="*/ 7467600 w 7584141"/>
                <a:gd name="connsiteY35" fmla="*/ 521892 h 2565845"/>
                <a:gd name="connsiteX36" fmla="*/ 7584141 w 7584141"/>
                <a:gd name="connsiteY36" fmla="*/ 512927 h 2565845"/>
                <a:gd name="connsiteX37" fmla="*/ 7584141 w 7584141"/>
                <a:gd name="connsiteY37" fmla="*/ 2565845 h 2565845"/>
                <a:gd name="connsiteX38" fmla="*/ 6051176 w 7584141"/>
                <a:gd name="connsiteY38" fmla="*/ 2503092 h 2565845"/>
                <a:gd name="connsiteX39" fmla="*/ 0 w 7584141"/>
                <a:gd name="connsiteY39" fmla="*/ 1741092 h 256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584141" h="2565845">
                  <a:moveTo>
                    <a:pt x="0" y="1741092"/>
                  </a:moveTo>
                  <a:lnTo>
                    <a:pt x="17929" y="486033"/>
                  </a:lnTo>
                  <a:lnTo>
                    <a:pt x="251012" y="548786"/>
                  </a:lnTo>
                  <a:lnTo>
                    <a:pt x="403412" y="620504"/>
                  </a:lnTo>
                  <a:lnTo>
                    <a:pt x="564776" y="584645"/>
                  </a:lnTo>
                  <a:lnTo>
                    <a:pt x="788894" y="575680"/>
                  </a:lnTo>
                  <a:lnTo>
                    <a:pt x="1075765" y="620504"/>
                  </a:lnTo>
                  <a:lnTo>
                    <a:pt x="1237129" y="656362"/>
                  </a:lnTo>
                  <a:lnTo>
                    <a:pt x="1389529" y="692221"/>
                  </a:lnTo>
                  <a:lnTo>
                    <a:pt x="1532965" y="763939"/>
                  </a:lnTo>
                  <a:lnTo>
                    <a:pt x="1775012" y="790833"/>
                  </a:lnTo>
                  <a:lnTo>
                    <a:pt x="1927412" y="710151"/>
                  </a:lnTo>
                  <a:lnTo>
                    <a:pt x="2088776" y="629468"/>
                  </a:lnTo>
                  <a:lnTo>
                    <a:pt x="2187388" y="602574"/>
                  </a:lnTo>
                  <a:lnTo>
                    <a:pt x="2286000" y="530857"/>
                  </a:lnTo>
                  <a:lnTo>
                    <a:pt x="2348753" y="468104"/>
                  </a:lnTo>
                  <a:lnTo>
                    <a:pt x="2940423" y="351562"/>
                  </a:lnTo>
                  <a:lnTo>
                    <a:pt x="3110753" y="252951"/>
                  </a:lnTo>
                  <a:lnTo>
                    <a:pt x="3281082" y="181233"/>
                  </a:lnTo>
                  <a:lnTo>
                    <a:pt x="3379694" y="91586"/>
                  </a:lnTo>
                  <a:lnTo>
                    <a:pt x="3666565" y="127445"/>
                  </a:lnTo>
                  <a:lnTo>
                    <a:pt x="3810000" y="154339"/>
                  </a:lnTo>
                  <a:lnTo>
                    <a:pt x="3881718" y="172268"/>
                  </a:lnTo>
                  <a:lnTo>
                    <a:pt x="4087906" y="82621"/>
                  </a:lnTo>
                  <a:cubicBezTo>
                    <a:pt x="4171200" y="36347"/>
                    <a:pt x="4137822" y="37798"/>
                    <a:pt x="4177553" y="37798"/>
                  </a:cubicBezTo>
                  <a:lnTo>
                    <a:pt x="4276165" y="10904"/>
                  </a:lnTo>
                  <a:lnTo>
                    <a:pt x="4428565" y="19868"/>
                  </a:lnTo>
                  <a:cubicBezTo>
                    <a:pt x="4560685" y="38743"/>
                    <a:pt x="4535170" y="0"/>
                    <a:pt x="4563035" y="55727"/>
                  </a:cubicBezTo>
                  <a:lnTo>
                    <a:pt x="4948518" y="181233"/>
                  </a:lnTo>
                  <a:lnTo>
                    <a:pt x="5226423" y="297774"/>
                  </a:lnTo>
                  <a:lnTo>
                    <a:pt x="5701553" y="477068"/>
                  </a:lnTo>
                  <a:lnTo>
                    <a:pt x="5889812" y="521892"/>
                  </a:lnTo>
                  <a:lnTo>
                    <a:pt x="6248400" y="548786"/>
                  </a:lnTo>
                  <a:lnTo>
                    <a:pt x="6553200" y="539821"/>
                  </a:lnTo>
                  <a:lnTo>
                    <a:pt x="7144870" y="575680"/>
                  </a:lnTo>
                  <a:lnTo>
                    <a:pt x="7467600" y="521892"/>
                  </a:lnTo>
                  <a:lnTo>
                    <a:pt x="7584141" y="512927"/>
                  </a:lnTo>
                  <a:lnTo>
                    <a:pt x="7584141" y="2565845"/>
                  </a:lnTo>
                  <a:lnTo>
                    <a:pt x="6051176" y="2503092"/>
                  </a:lnTo>
                  <a:lnTo>
                    <a:pt x="0" y="1741092"/>
                  </a:lnTo>
                  <a:close/>
                </a:path>
              </a:pathLst>
            </a:custGeom>
            <a:solidFill>
              <a:schemeClr val="tx1">
                <a:lumMod val="50000"/>
                <a:lumOff val="50000"/>
                <a:alpha val="83000"/>
              </a:schemeClr>
            </a:solidFill>
            <a:ln w="508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flipV="1">
              <a:off x="2120153" y="4554071"/>
              <a:ext cx="1420906" cy="111610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rot="18890742">
              <a:off x="1567870" y="4721661"/>
              <a:ext cx="829073" cy="461665"/>
            </a:xfrm>
            <a:prstGeom prst="rect">
              <a:avLst/>
            </a:prstGeom>
            <a:noFill/>
          </p:spPr>
          <p:txBody>
            <a:bodyPr wrap="none" rtlCol="0">
              <a:spAutoFit/>
            </a:bodyPr>
            <a:lstStyle/>
            <a:p>
              <a:r>
                <a:rPr lang="en-US" sz="2400" b="1" dirty="0"/>
                <a:t>DU-1</a:t>
              </a:r>
            </a:p>
          </p:txBody>
        </p:sp>
        <p:sp>
          <p:nvSpPr>
            <p:cNvPr id="39" name="TextBox 38"/>
            <p:cNvSpPr txBox="1"/>
            <p:nvPr/>
          </p:nvSpPr>
          <p:spPr>
            <a:xfrm rot="18890742">
              <a:off x="3546657" y="4875074"/>
              <a:ext cx="829073" cy="461665"/>
            </a:xfrm>
            <a:prstGeom prst="rect">
              <a:avLst/>
            </a:prstGeom>
            <a:noFill/>
          </p:spPr>
          <p:txBody>
            <a:bodyPr wrap="none" rtlCol="0">
              <a:spAutoFit/>
            </a:bodyPr>
            <a:lstStyle/>
            <a:p>
              <a:r>
                <a:rPr lang="en-US" sz="2400" b="1" dirty="0"/>
                <a:t>DU-2</a:t>
              </a:r>
            </a:p>
          </p:txBody>
        </p:sp>
        <p:sp>
          <p:nvSpPr>
            <p:cNvPr id="40" name="TextBox 39"/>
            <p:cNvSpPr txBox="1"/>
            <p:nvPr/>
          </p:nvSpPr>
          <p:spPr>
            <a:xfrm rot="18890742">
              <a:off x="5985057" y="4951274"/>
              <a:ext cx="829073" cy="461665"/>
            </a:xfrm>
            <a:prstGeom prst="rect">
              <a:avLst/>
            </a:prstGeom>
            <a:noFill/>
          </p:spPr>
          <p:txBody>
            <a:bodyPr wrap="none" rtlCol="0">
              <a:spAutoFit/>
            </a:bodyPr>
            <a:lstStyle/>
            <a:p>
              <a:r>
                <a:rPr lang="en-US" sz="2400" b="1" dirty="0"/>
                <a:t>DU-3</a:t>
              </a:r>
            </a:p>
          </p:txBody>
        </p:sp>
        <p:cxnSp>
          <p:nvCxnSpPr>
            <p:cNvPr id="43" name="Straight Connector 42"/>
            <p:cNvCxnSpPr/>
            <p:nvPr/>
          </p:nvCxnSpPr>
          <p:spPr>
            <a:xfrm rot="5400000" flipH="1" flipV="1">
              <a:off x="4303058" y="4486838"/>
              <a:ext cx="1555379" cy="138504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flipH="1" flipV="1">
              <a:off x="5632074" y="4148421"/>
              <a:ext cx="398934" cy="170329"/>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flipH="1" flipV="1">
              <a:off x="3404345" y="4215654"/>
              <a:ext cx="470652" cy="23308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657600" y="4045803"/>
              <a:ext cx="1562565" cy="830997"/>
            </a:xfrm>
            <a:prstGeom prst="rect">
              <a:avLst/>
            </a:prstGeom>
            <a:noFill/>
            <a:ln>
              <a:noFill/>
            </a:ln>
          </p:spPr>
          <p:txBody>
            <a:bodyPr wrap="square" rtlCol="0">
              <a:spAutoFit/>
            </a:bodyPr>
            <a:lstStyle/>
            <a:p>
              <a:pPr algn="ctr"/>
              <a:r>
                <a:rPr lang="en-US" sz="2400" b="1" dirty="0"/>
                <a:t>Suspect Spill Area</a:t>
              </a:r>
            </a:p>
          </p:txBody>
        </p:sp>
        <p:pic>
          <p:nvPicPr>
            <p:cNvPr id="27" name="Picture 26">
              <a:extLst>
                <a:ext uri="{FF2B5EF4-FFF2-40B4-BE49-F238E27FC236}">
                  <a16:creationId xmlns:a16="http://schemas.microsoft.com/office/drawing/2014/main" xmlns="" id="{A4D1A262-A126-41FF-8688-98F94F5BFF74}"/>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60070" y="3639331"/>
              <a:ext cx="701411" cy="484263"/>
            </a:xfrm>
            <a:prstGeom prst="rect">
              <a:avLst/>
            </a:prstGeom>
            <a:noFill/>
            <a:ln w="9525">
              <a:solidFill>
                <a:schemeClr val="tx1"/>
              </a:solidFill>
              <a:miter lim="800000"/>
              <a:headEnd/>
              <a:tailEnd/>
            </a:ln>
            <a:effectLst/>
          </p:spPr>
        </p:pic>
        <p:pic>
          <p:nvPicPr>
            <p:cNvPr id="28" name="Picture 27">
              <a:extLst>
                <a:ext uri="{FF2B5EF4-FFF2-40B4-BE49-F238E27FC236}">
                  <a16:creationId xmlns:a16="http://schemas.microsoft.com/office/drawing/2014/main" xmlns="" id="{5C905A79-1651-40FB-B3CF-01803011E1FA}"/>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1409" y="3757088"/>
              <a:ext cx="701411" cy="484263"/>
            </a:xfrm>
            <a:prstGeom prst="rect">
              <a:avLst/>
            </a:prstGeom>
            <a:noFill/>
            <a:ln w="9525">
              <a:solidFill>
                <a:schemeClr val="tx1"/>
              </a:solidFill>
              <a:miter lim="800000"/>
              <a:headEnd/>
              <a:tailEnd/>
            </a:ln>
            <a:effectLst/>
          </p:spPr>
        </p:pic>
        <p:pic>
          <p:nvPicPr>
            <p:cNvPr id="29" name="Picture 28">
              <a:extLst>
                <a:ext uri="{FF2B5EF4-FFF2-40B4-BE49-F238E27FC236}">
                  <a16:creationId xmlns:a16="http://schemas.microsoft.com/office/drawing/2014/main" xmlns="" id="{3B4D498F-6D44-40AE-8512-4A8DE9A711C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86256" y="2536171"/>
              <a:ext cx="701411" cy="484263"/>
            </a:xfrm>
            <a:prstGeom prst="rect">
              <a:avLst/>
            </a:prstGeom>
            <a:noFill/>
            <a:ln w="9525">
              <a:solidFill>
                <a:schemeClr val="tx1"/>
              </a:solidFill>
              <a:miter lim="800000"/>
              <a:headEnd/>
              <a:tailEnd/>
            </a:ln>
            <a:effectLst/>
          </p:spPr>
        </p:pic>
        <p:pic>
          <p:nvPicPr>
            <p:cNvPr id="30" name="Picture 29">
              <a:extLst>
                <a:ext uri="{FF2B5EF4-FFF2-40B4-BE49-F238E27FC236}">
                  <a16:creationId xmlns:a16="http://schemas.microsoft.com/office/drawing/2014/main" xmlns="" id="{41C7997F-4D65-4FF0-861D-5E7E13CD49C9}"/>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67858" y="3083102"/>
              <a:ext cx="701411" cy="484263"/>
            </a:xfrm>
            <a:prstGeom prst="rect">
              <a:avLst/>
            </a:prstGeom>
            <a:noFill/>
            <a:ln w="9525">
              <a:solidFill>
                <a:schemeClr val="tx1"/>
              </a:solidFill>
              <a:miter lim="800000"/>
              <a:headEnd/>
              <a:tailEnd/>
            </a:ln>
            <a:effectLst/>
          </p:spPr>
        </p:pic>
        <p:pic>
          <p:nvPicPr>
            <p:cNvPr id="31" name="Picture 30">
              <a:extLst>
                <a:ext uri="{FF2B5EF4-FFF2-40B4-BE49-F238E27FC236}">
                  <a16:creationId xmlns:a16="http://schemas.microsoft.com/office/drawing/2014/main" xmlns="" id="{9FC36358-A361-407C-A398-A83BF8358AAD}"/>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22112" y="3104802"/>
              <a:ext cx="701411" cy="484263"/>
            </a:xfrm>
            <a:prstGeom prst="rect">
              <a:avLst/>
            </a:prstGeom>
            <a:noFill/>
            <a:ln w="9525">
              <a:solidFill>
                <a:schemeClr val="tx1"/>
              </a:solidFill>
              <a:miter lim="800000"/>
              <a:headEnd/>
              <a:tailEnd/>
            </a:ln>
            <a:effectLst/>
          </p:spPr>
        </p:pic>
        <p:cxnSp>
          <p:nvCxnSpPr>
            <p:cNvPr id="12" name="Straight Arrow Connector 11">
              <a:extLst>
                <a:ext uri="{FF2B5EF4-FFF2-40B4-BE49-F238E27FC236}">
                  <a16:creationId xmlns:a16="http://schemas.microsoft.com/office/drawing/2014/main" xmlns="" id="{99CC0AB1-2DBE-4043-8F0F-421F4A769C71}"/>
                </a:ext>
              </a:extLst>
            </p:cNvPr>
            <p:cNvCxnSpPr>
              <a:cxnSpLocks/>
              <a:stCxn id="28" idx="2"/>
            </p:cNvCxnSpPr>
            <p:nvPr/>
          </p:nvCxnSpPr>
          <p:spPr>
            <a:xfrm flipH="1">
              <a:off x="1526415" y="4241351"/>
              <a:ext cx="725700" cy="56648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A93A34CA-02C4-4533-A7BB-C7B235B0B949}"/>
                </a:ext>
              </a:extLst>
            </p:cNvPr>
            <p:cNvCxnSpPr>
              <a:cxnSpLocks/>
              <a:stCxn id="27" idx="2"/>
            </p:cNvCxnSpPr>
            <p:nvPr/>
          </p:nvCxnSpPr>
          <p:spPr>
            <a:xfrm flipH="1">
              <a:off x="6645124" y="4123594"/>
              <a:ext cx="665652" cy="5519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xmlns="" id="{0836AAA7-C66F-46B2-8A9B-8C5EA60C5ECF}"/>
                </a:ext>
              </a:extLst>
            </p:cNvPr>
            <p:cNvCxnSpPr>
              <a:cxnSpLocks/>
            </p:cNvCxnSpPr>
            <p:nvPr/>
          </p:nvCxnSpPr>
          <p:spPr>
            <a:xfrm flipH="1">
              <a:off x="4486256" y="3639331"/>
              <a:ext cx="425527" cy="5168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xmlns="" id="{6794AE1B-8179-4036-8B09-180E6103D35C}"/>
                </a:ext>
              </a:extLst>
            </p:cNvPr>
            <p:cNvSpPr txBox="1"/>
            <p:nvPr/>
          </p:nvSpPr>
          <p:spPr>
            <a:xfrm>
              <a:off x="4651654" y="2481302"/>
              <a:ext cx="370614" cy="461665"/>
            </a:xfrm>
            <a:prstGeom prst="rect">
              <a:avLst/>
            </a:prstGeom>
            <a:noFill/>
          </p:spPr>
          <p:txBody>
            <a:bodyPr wrap="none" rtlCol="0">
              <a:spAutoFit/>
            </a:bodyPr>
            <a:lstStyle/>
            <a:p>
              <a:r>
                <a:rPr lang="en-US" sz="2400" b="1" dirty="0"/>
                <a:t>A</a:t>
              </a:r>
            </a:p>
          </p:txBody>
        </p:sp>
        <p:sp>
          <p:nvSpPr>
            <p:cNvPr id="34" name="TextBox 33">
              <a:extLst>
                <a:ext uri="{FF2B5EF4-FFF2-40B4-BE49-F238E27FC236}">
                  <a16:creationId xmlns:a16="http://schemas.microsoft.com/office/drawing/2014/main" xmlns="" id="{E36D197C-DB59-40AA-AB23-559D3F9A410D}"/>
                </a:ext>
              </a:extLst>
            </p:cNvPr>
            <p:cNvSpPr txBox="1"/>
            <p:nvPr/>
          </p:nvSpPr>
          <p:spPr>
            <a:xfrm>
              <a:off x="4239486" y="3011136"/>
              <a:ext cx="370614" cy="461665"/>
            </a:xfrm>
            <a:prstGeom prst="rect">
              <a:avLst/>
            </a:prstGeom>
            <a:noFill/>
          </p:spPr>
          <p:txBody>
            <a:bodyPr wrap="none" rtlCol="0">
              <a:spAutoFit/>
            </a:bodyPr>
            <a:lstStyle/>
            <a:p>
              <a:r>
                <a:rPr lang="en-US" sz="2400" b="1" dirty="0"/>
                <a:t>B</a:t>
              </a:r>
            </a:p>
          </p:txBody>
        </p:sp>
        <p:sp>
          <p:nvSpPr>
            <p:cNvPr id="36" name="TextBox 35">
              <a:extLst>
                <a:ext uri="{FF2B5EF4-FFF2-40B4-BE49-F238E27FC236}">
                  <a16:creationId xmlns:a16="http://schemas.microsoft.com/office/drawing/2014/main" xmlns="" id="{1B72F377-D1AC-472B-AF3E-849FEB744B70}"/>
                </a:ext>
              </a:extLst>
            </p:cNvPr>
            <p:cNvSpPr txBox="1"/>
            <p:nvPr/>
          </p:nvSpPr>
          <p:spPr>
            <a:xfrm>
              <a:off x="5086265" y="3030596"/>
              <a:ext cx="348172" cy="461665"/>
            </a:xfrm>
            <a:prstGeom prst="rect">
              <a:avLst/>
            </a:prstGeom>
            <a:noFill/>
          </p:spPr>
          <p:txBody>
            <a:bodyPr wrap="none" rtlCol="0">
              <a:spAutoFit/>
            </a:bodyPr>
            <a:lstStyle/>
            <a:p>
              <a:r>
                <a:rPr lang="en-US" sz="2400" b="1" dirty="0"/>
                <a:t>C</a:t>
              </a:r>
            </a:p>
          </p:txBody>
        </p:sp>
      </p:grpSp>
      <p:sp>
        <p:nvSpPr>
          <p:cNvPr id="8" name="TextBox 7"/>
          <p:cNvSpPr txBox="1"/>
          <p:nvPr/>
        </p:nvSpPr>
        <p:spPr>
          <a:xfrm>
            <a:off x="340669" y="5715000"/>
            <a:ext cx="8474371" cy="1015663"/>
          </a:xfrm>
          <a:prstGeom prst="rect">
            <a:avLst/>
          </a:prstGeom>
          <a:solidFill>
            <a:schemeClr val="bg1"/>
          </a:solidFill>
          <a:ln>
            <a:solidFill>
              <a:schemeClr val="tx1"/>
            </a:solidFill>
          </a:ln>
        </p:spPr>
        <p:txBody>
          <a:bodyPr wrap="none" rtlCol="0">
            <a:spAutoFit/>
          </a:bodyPr>
          <a:lstStyle/>
          <a:p>
            <a:pPr marL="342900" indent="-342900">
              <a:buFont typeface="Arial" panose="020B0604020202020204" pitchFamily="34" charset="0"/>
              <a:buChar char="•"/>
            </a:pPr>
            <a:r>
              <a:rPr lang="en-US" sz="2000" b="1" dirty="0">
                <a:latin typeface="Times New Roman" pitchFamily="18" charset="0"/>
                <a:cs typeface="Times New Roman" pitchFamily="18" charset="0"/>
              </a:rPr>
              <a:t>Assume ahead of time that salad will likely fail for tomatoes;</a:t>
            </a:r>
          </a:p>
          <a:p>
            <a:pPr marL="342900" indent="-342900">
              <a:buFont typeface="Arial" panose="020B0604020202020204" pitchFamily="34" charset="0"/>
              <a:buChar char="•"/>
            </a:pPr>
            <a:r>
              <a:rPr lang="en-US" sz="2000" b="1" dirty="0">
                <a:latin typeface="Times New Roman" pitchFamily="18" charset="0"/>
                <a:cs typeface="Times New Roman" pitchFamily="18" charset="0"/>
              </a:rPr>
              <a:t>One Multi Increment Sample collected from each DU area (e.g., 50 pts);</a:t>
            </a:r>
          </a:p>
          <a:p>
            <a:pPr marL="342900" indent="-342900">
              <a:buFont typeface="Arial" panose="020B0604020202020204" pitchFamily="34" charset="0"/>
              <a:buChar char="•"/>
            </a:pPr>
            <a:r>
              <a:rPr lang="en-US" sz="2000" b="1" dirty="0">
                <a:latin typeface="Times New Roman" pitchFamily="18" charset="0"/>
                <a:cs typeface="Times New Roman" pitchFamily="18" charset="0"/>
              </a:rPr>
              <a:t>“Triplicate” samples collected in DU-2 to test data precision (three total).</a:t>
            </a:r>
          </a:p>
        </p:txBody>
      </p:sp>
      <p:sp>
        <p:nvSpPr>
          <p:cNvPr id="3" name="Slide Number Placeholder 2"/>
          <p:cNvSpPr>
            <a:spLocks noGrp="1"/>
          </p:cNvSpPr>
          <p:nvPr>
            <p:ph type="sldNum" sz="quarter" idx="12"/>
          </p:nvPr>
        </p:nvSpPr>
        <p:spPr/>
        <p:txBody>
          <a:bodyPr/>
          <a:lstStyle/>
          <a:p>
            <a:fld id="{27EB08C4-B206-4098-98C3-6DC2CE1146B4}" type="slidenum">
              <a:rPr lang="en-US" smtClean="0"/>
              <a:pPr/>
              <a:t>45</a:t>
            </a:fld>
            <a:endParaRPr lang="en-US" dirty="0"/>
          </a:p>
        </p:txBody>
      </p:sp>
      <p:sp>
        <p:nvSpPr>
          <p:cNvPr id="26" name="Title 1">
            <a:extLst>
              <a:ext uri="{FF2B5EF4-FFF2-40B4-BE49-F238E27FC236}">
                <a16:creationId xmlns:a16="http://schemas.microsoft.com/office/drawing/2014/main" xmlns="" id="{D2F4934A-400D-45E9-862C-9E97E1B61CEE}"/>
              </a:ext>
            </a:extLst>
          </p:cNvPr>
          <p:cNvSpPr txBox="1">
            <a:spLocks/>
          </p:cNvSpPr>
          <p:nvPr/>
        </p:nvSpPr>
        <p:spPr>
          <a:xfrm>
            <a:off x="304800" y="76199"/>
            <a:ext cx="8610600" cy="84540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a:latin typeface="Times New Roman" panose="02020603050405020304" pitchFamily="18" charset="0"/>
                <a:cs typeface="Times New Roman" panose="02020603050405020304" pitchFamily="18" charset="0"/>
              </a:rPr>
              <a:t>Gy’s Sampling Theory Explained with a Salad</a:t>
            </a:r>
          </a:p>
          <a:p>
            <a:r>
              <a:rPr lang="en-US" sz="2400" b="1" dirty="0">
                <a:latin typeface="Times New Roman" panose="02020603050405020304" pitchFamily="18" charset="0"/>
                <a:cs typeface="Times New Roman" panose="02020603050405020304" pitchFamily="18" charset="0"/>
              </a:rPr>
              <a:t>(DU-MIS Training Series Part 3)</a:t>
            </a:r>
          </a:p>
        </p:txBody>
      </p:sp>
      <p:sp>
        <p:nvSpPr>
          <p:cNvPr id="11" name="Title 1"/>
          <p:cNvSpPr txBox="1">
            <a:spLocks/>
          </p:cNvSpPr>
          <p:nvPr/>
        </p:nvSpPr>
        <p:spPr>
          <a:xfrm>
            <a:off x="702342" y="1030981"/>
            <a:ext cx="7603458" cy="1208841"/>
          </a:xfrm>
          <a:prstGeom prst="rect">
            <a:avLst/>
          </a:prstGeom>
          <a:solidFill>
            <a:schemeClr val="bg1"/>
          </a:solidFill>
        </p:spPr>
        <p:txBody>
          <a:bodyPr vert="horz" lIns="91440" tIns="45720" rIns="91440" bIns="45720" rtlCol="0" anchor="ctr">
            <a:noAutofit/>
          </a:bodyPr>
          <a:lstStyle/>
          <a:p>
            <a:pPr marL="342900" lvl="0" indent="-342900">
              <a:spcBef>
                <a:spcPct val="0"/>
              </a:spcBef>
              <a:buFont typeface="Arial" panose="020B0604020202020204" pitchFamily="34" charset="0"/>
              <a:buChar char="•"/>
              <a:defRPr/>
            </a:pPr>
            <a:r>
              <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Option 1: </a:t>
            </a:r>
            <a:r>
              <a:rPr lang="en-US" sz="2400" b="1" dirty="0">
                <a:latin typeface="Times New Roman" pitchFamily="18" charset="0"/>
                <a:ea typeface="+mj-ea"/>
                <a:cs typeface="Times New Roman" pitchFamily="18" charset="0"/>
              </a:rPr>
              <a:t>Test </a:t>
            </a:r>
            <a:r>
              <a:rPr lang="en-US" sz="2400" b="1" i="1" dirty="0">
                <a:latin typeface="Times New Roman" pitchFamily="18" charset="0"/>
                <a:ea typeface="+mj-ea"/>
                <a:cs typeface="Times New Roman" pitchFamily="18" charset="0"/>
              </a:rPr>
              <a:t>entire salad </a:t>
            </a:r>
            <a:r>
              <a:rPr lang="en-US" sz="2400" b="1" dirty="0">
                <a:latin typeface="Times New Roman" pitchFamily="18" charset="0"/>
                <a:ea typeface="+mj-ea"/>
                <a:cs typeface="Times New Roman" pitchFamily="18" charset="0"/>
              </a:rPr>
              <a:t>as a single Decision Unit;</a:t>
            </a:r>
          </a:p>
          <a:p>
            <a:pPr marL="342900" lvl="0" indent="-342900">
              <a:spcBef>
                <a:spcPct val="0"/>
              </a:spcBef>
              <a:buFont typeface="Arial" panose="020B0604020202020204" pitchFamily="34" charset="0"/>
              <a:buChar char="•"/>
              <a:defRPr/>
            </a:pPr>
            <a:r>
              <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Option </a:t>
            </a:r>
            <a:r>
              <a:rPr lang="en-US" sz="2400" b="1" dirty="0">
                <a:latin typeface="Times New Roman" pitchFamily="18" charset="0"/>
                <a:ea typeface="+mj-ea"/>
                <a:cs typeface="Times New Roman" pitchFamily="18" charset="0"/>
              </a:rPr>
              <a:t>2: Divide salad into smaller Decision Units based on suspect “spill areas”, suspect clean areas, etc. </a:t>
            </a:r>
            <a:endPar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sp>
        <p:nvSpPr>
          <p:cNvPr id="44" name="TextBox 28">
            <a:extLst>
              <a:ext uri="{FF2B5EF4-FFF2-40B4-BE49-F238E27FC236}">
                <a16:creationId xmlns:a16="http://schemas.microsoft.com/office/drawing/2014/main" xmlns="" id="{840B0794-87B9-4467-8A1D-35D48460D2BE}"/>
              </a:ext>
            </a:extLst>
          </p:cNvPr>
          <p:cNvSpPr txBox="1">
            <a:spLocks noChangeArrowheads="1"/>
          </p:cNvSpPr>
          <p:nvPr/>
        </p:nvSpPr>
        <p:spPr bwMode="auto">
          <a:xfrm>
            <a:off x="828675" y="2343079"/>
            <a:ext cx="2740787" cy="707886"/>
          </a:xfrm>
          <a:prstGeom prst="rect">
            <a:avLst/>
          </a:prstGeom>
          <a:solidFill>
            <a:schemeClr val="bg1"/>
          </a:solidFill>
          <a:ln w="9525">
            <a:solidFill>
              <a:schemeClr val="tx1"/>
            </a:solidFill>
            <a:miter lim="800000"/>
            <a:headEnd/>
            <a:tailEnd/>
          </a:ln>
        </p:spPr>
        <p:txBody>
          <a:bodyPr wrap="square">
            <a:spAutoFit/>
          </a:bodyPr>
          <a:lstStyle/>
          <a:p>
            <a:pPr algn="ctr"/>
            <a:r>
              <a:rPr lang="en-US" sz="2000" b="1" dirty="0">
                <a:latin typeface="Times New Roman" pitchFamily="18" charset="0"/>
              </a:rPr>
              <a:t>Sample representative of targeted area</a:t>
            </a:r>
          </a:p>
        </p:txBody>
      </p:sp>
    </p:spTree>
    <p:extLst>
      <p:ext uri="{BB962C8B-B14F-4D97-AF65-F5344CB8AC3E}">
        <p14:creationId xmlns:p14="http://schemas.microsoft.com/office/powerpoint/2010/main" val="25560401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92075"/>
            <a:ext cx="8610600" cy="848743"/>
          </a:xfrm>
        </p:spPr>
        <p:txBody>
          <a:bodyPr>
            <a:noAutofit/>
          </a:bodyPr>
          <a:lstStyle/>
          <a:p>
            <a:r>
              <a:rPr lang="en-US" sz="3200" b="1" dirty="0">
                <a:latin typeface="Times New Roman" pitchFamily="18" charset="0"/>
                <a:cs typeface="Times New Roman" pitchFamily="18" charset="0"/>
              </a:rPr>
              <a:t>Laboratory Processing and Subsampling</a:t>
            </a:r>
            <a:br>
              <a:rPr lang="en-US" sz="3200" b="1" dirty="0">
                <a:latin typeface="Times New Roman" pitchFamily="18" charset="0"/>
                <a:cs typeface="Times New Roman" pitchFamily="18" charset="0"/>
              </a:rPr>
            </a:br>
            <a:r>
              <a:rPr lang="en-US" sz="2800" b="1" dirty="0">
                <a:latin typeface="Times New Roman" pitchFamily="18" charset="0"/>
                <a:cs typeface="Times New Roman" pitchFamily="18" charset="0"/>
              </a:rPr>
              <a:t>-Repeat Method Used in Field-</a:t>
            </a:r>
          </a:p>
        </p:txBody>
      </p:sp>
      <p:sp>
        <p:nvSpPr>
          <p:cNvPr id="38" name="Title 1"/>
          <p:cNvSpPr txBox="1">
            <a:spLocks/>
          </p:cNvSpPr>
          <p:nvPr/>
        </p:nvSpPr>
        <p:spPr>
          <a:xfrm>
            <a:off x="533400" y="1124288"/>
            <a:ext cx="8001000" cy="1752600"/>
          </a:xfrm>
          <a:prstGeom prst="rect">
            <a:avLst/>
          </a:prstGeom>
        </p:spPr>
        <p:txBody>
          <a:bodyPr vert="horz" lIns="91440" tIns="45720" rIns="91440" bIns="45720" rtlCol="0" anchor="ctr">
            <a:noAutofit/>
          </a:bodyPr>
          <a:lstStyle/>
          <a:p>
            <a:pPr marL="233363" lvl="0" indent="-233363">
              <a:spcBef>
                <a:spcPct val="0"/>
              </a:spcBef>
              <a:buFont typeface="Arial" pitchFamily="34" charset="0"/>
              <a:buChar char="•"/>
              <a:defRPr/>
            </a:pPr>
            <a:r>
              <a:rPr lang="en-US" sz="2400" b="1" dirty="0">
                <a:latin typeface="Times New Roman" pitchFamily="18" charset="0"/>
                <a:cs typeface="Times New Roman" pitchFamily="18" charset="0"/>
              </a:rPr>
              <a:t>Sample spread out into thin layer;</a:t>
            </a:r>
          </a:p>
          <a:p>
            <a:pPr marL="233363" lvl="0" indent="-233363">
              <a:spcBef>
                <a:spcPct val="0"/>
              </a:spcBef>
              <a:buFont typeface="Arial" pitchFamily="34" charset="0"/>
              <a:buChar char="•"/>
              <a:defRPr/>
            </a:pPr>
            <a:r>
              <a:rPr lang="en-US" sz="2400" b="1" dirty="0">
                <a:latin typeface="Times New Roman" pitchFamily="18" charset="0"/>
                <a:cs typeface="Times New Roman" pitchFamily="18" charset="0"/>
              </a:rPr>
              <a:t>Subsample collected in systematic random method for testing (minimum mass required by sampling theory);</a:t>
            </a:r>
          </a:p>
          <a:p>
            <a:pPr marL="233363" lvl="0" indent="-233363">
              <a:spcBef>
                <a:spcPct val="0"/>
              </a:spcBef>
              <a:buFont typeface="Arial" pitchFamily="34" charset="0"/>
              <a:buChar char="•"/>
              <a:defRPr/>
            </a:pPr>
            <a:r>
              <a:rPr lang="en-US" sz="2400" b="1" dirty="0">
                <a:latin typeface="Times New Roman" pitchFamily="18" charset="0"/>
                <a:cs typeface="Times New Roman" pitchFamily="18" charset="0"/>
              </a:rPr>
              <a:t>Subsample representative of original sample;</a:t>
            </a:r>
          </a:p>
          <a:p>
            <a:pPr marL="233363" lvl="0" indent="-233363">
              <a:spcBef>
                <a:spcPct val="0"/>
              </a:spcBef>
              <a:buFont typeface="Arial" pitchFamily="34" charset="0"/>
              <a:buChar char="•"/>
              <a:defRPr/>
            </a:pPr>
            <a:r>
              <a:rPr lang="en-US" sz="2400" b="1" dirty="0">
                <a:latin typeface="Times New Roman" pitchFamily="18" charset="0"/>
                <a:cs typeface="Times New Roman" pitchFamily="18" charset="0"/>
              </a:rPr>
              <a:t>Compare replicates to test precision.</a:t>
            </a:r>
          </a:p>
        </p:txBody>
      </p:sp>
      <p:grpSp>
        <p:nvGrpSpPr>
          <p:cNvPr id="12" name="Group 11"/>
          <p:cNvGrpSpPr/>
          <p:nvPr/>
        </p:nvGrpSpPr>
        <p:grpSpPr>
          <a:xfrm>
            <a:off x="1295400" y="3060359"/>
            <a:ext cx="7109518" cy="3593020"/>
            <a:chOff x="1805882" y="3060359"/>
            <a:chExt cx="7109518" cy="359302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5882" y="3465536"/>
              <a:ext cx="4771208" cy="3187843"/>
            </a:xfrm>
            <a:prstGeom prst="rect">
              <a:avLst/>
            </a:prstGeom>
          </p:spPr>
        </p:pic>
        <p:sp>
          <p:nvSpPr>
            <p:cNvPr id="116" name="Title 1"/>
            <p:cNvSpPr txBox="1">
              <a:spLocks/>
            </p:cNvSpPr>
            <p:nvPr/>
          </p:nvSpPr>
          <p:spPr>
            <a:xfrm>
              <a:off x="7467600" y="3064398"/>
              <a:ext cx="1447800" cy="89800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Aliquot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400" b="1" dirty="0">
                  <a:latin typeface="Times New Roman" pitchFamily="18" charset="0"/>
                  <a:ea typeface="+mj-ea"/>
                  <a:cs typeface="Times New Roman" pitchFamily="18" charset="0"/>
                </a:rPr>
                <a:t>Tested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rPr>
                <a:t>by Lab</a:t>
              </a:r>
            </a:p>
          </p:txBody>
        </p:sp>
        <p:cxnSp>
          <p:nvCxnSpPr>
            <p:cNvPr id="114" name="Straight Arrow Connector 113"/>
            <p:cNvCxnSpPr/>
            <p:nvPr/>
          </p:nvCxnSpPr>
          <p:spPr>
            <a:xfrm rot="10800000">
              <a:off x="7235300" y="3505200"/>
              <a:ext cx="384700" cy="1625"/>
            </a:xfrm>
            <a:prstGeom prst="straightConnector1">
              <a:avLst/>
            </a:prstGeom>
            <a:ln w="603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pic>
          <p:nvPicPr>
            <p:cNvPr id="44" name="Picture 2"/>
            <p:cNvPicPr>
              <a:picLocks noChangeAspect="1" noChangeArrowheads="1"/>
            </p:cNvPicPr>
            <p:nvPr/>
          </p:nvPicPr>
          <p:blipFill>
            <a:blip r:embed="rId3" cstate="print"/>
            <a:srcRect/>
            <a:stretch>
              <a:fillRect/>
            </a:stretch>
          </p:blipFill>
          <p:spPr bwMode="auto">
            <a:xfrm>
              <a:off x="5791199" y="3060359"/>
              <a:ext cx="1367415" cy="1025562"/>
            </a:xfrm>
            <a:prstGeom prst="rect">
              <a:avLst/>
            </a:prstGeom>
            <a:noFill/>
            <a:ln w="9525">
              <a:solidFill>
                <a:schemeClr val="tx1"/>
              </a:solidFill>
              <a:miter lim="800000"/>
              <a:headEnd/>
              <a:tailEnd/>
            </a:ln>
            <a:effectLst/>
          </p:spPr>
        </p:pic>
        <p:cxnSp>
          <p:nvCxnSpPr>
            <p:cNvPr id="46" name="Straight Arrow Connector 45"/>
            <p:cNvCxnSpPr/>
            <p:nvPr/>
          </p:nvCxnSpPr>
          <p:spPr>
            <a:xfrm flipH="1">
              <a:off x="4953000" y="3657600"/>
              <a:ext cx="762000" cy="228600"/>
            </a:xfrm>
            <a:prstGeom prst="straightConnector1">
              <a:avLst/>
            </a:prstGeom>
            <a:ln w="60325">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grpSp>
      <p:sp>
        <p:nvSpPr>
          <p:cNvPr id="13" name="Slide Number Placeholder 12"/>
          <p:cNvSpPr>
            <a:spLocks noGrp="1"/>
          </p:cNvSpPr>
          <p:nvPr>
            <p:ph type="sldNum" sz="quarter" idx="12"/>
          </p:nvPr>
        </p:nvSpPr>
        <p:spPr>
          <a:xfrm>
            <a:off x="7010400" y="6470816"/>
            <a:ext cx="2133600" cy="365125"/>
          </a:xfrm>
        </p:spPr>
        <p:txBody>
          <a:bodyPr/>
          <a:lstStyle/>
          <a:p>
            <a:fld id="{27EB08C4-B206-4098-98C3-6DC2CE1146B4}" type="slidenum">
              <a:rPr lang="en-US" smtClean="0"/>
              <a:pPr/>
              <a:t>46</a:t>
            </a:fld>
            <a:endParaRPr lang="en-US" dirty="0"/>
          </a:p>
        </p:txBody>
      </p:sp>
    </p:spTree>
    <p:extLst>
      <p:ext uri="{BB962C8B-B14F-4D97-AF65-F5344CB8AC3E}">
        <p14:creationId xmlns:p14="http://schemas.microsoft.com/office/powerpoint/2010/main" val="34869527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body" idx="4294967295"/>
          </p:nvPr>
        </p:nvSpPr>
        <p:spPr>
          <a:xfrm>
            <a:off x="3505199" y="1066800"/>
            <a:ext cx="5334001" cy="4267200"/>
          </a:xfrm>
        </p:spPr>
        <p:txBody>
          <a:bodyPr>
            <a:noAutofit/>
          </a:bodyPr>
          <a:lstStyle/>
          <a:p>
            <a:pPr marL="198438" indent="-198438" eaLnBrk="1">
              <a:lnSpc>
                <a:spcPct val="93000"/>
              </a:lnSpc>
              <a:buSzPct val="45000"/>
              <a:buFont typeface="Wingdings" pitchFamily="2" charset="2"/>
              <a:buChar char=""/>
              <a:tabLst>
                <a:tab pos="5116513" algn="l"/>
                <a:tab pos="5573713" algn="l"/>
                <a:tab pos="6030913" algn="l"/>
                <a:tab pos="6488113" algn="l"/>
                <a:tab pos="6945313" algn="l"/>
                <a:tab pos="7402513" algn="l"/>
                <a:tab pos="7859713" algn="l"/>
                <a:tab pos="8316913" algn="l"/>
                <a:tab pos="8774113" algn="l"/>
                <a:tab pos="9231313" algn="l"/>
              </a:tabLst>
            </a:pPr>
            <a:r>
              <a:rPr lang="en-US" altLang="en-US" sz="2400" b="1" dirty="0">
                <a:latin typeface="Times New Roman" panose="02020603050405020304" pitchFamily="18" charset="0"/>
                <a:cs typeface="Times New Roman" panose="02020603050405020304" pitchFamily="18" charset="0"/>
              </a:rPr>
              <a:t>Sample </a:t>
            </a:r>
            <a:r>
              <a:rPr lang="en-US" altLang="en-US" sz="2400" b="1" i="1" dirty="0">
                <a:latin typeface="Times New Roman" panose="02020603050405020304" pitchFamily="18" charset="0"/>
                <a:cs typeface="Times New Roman" panose="02020603050405020304" pitchFamily="18" charset="0"/>
              </a:rPr>
              <a:t>air dried and sieved </a:t>
            </a:r>
            <a:r>
              <a:rPr lang="en-US" altLang="en-US" sz="2400" b="1" dirty="0">
                <a:latin typeface="Times New Roman" panose="02020603050405020304" pitchFamily="18" charset="0"/>
                <a:cs typeface="Times New Roman" panose="02020603050405020304" pitchFamily="18" charset="0"/>
              </a:rPr>
              <a:t>(preserved in methanol  for VOCs);</a:t>
            </a:r>
          </a:p>
          <a:p>
            <a:pPr marL="198438" indent="-198438" eaLnBrk="1">
              <a:lnSpc>
                <a:spcPct val="93000"/>
              </a:lnSpc>
              <a:buSzPct val="45000"/>
              <a:buFont typeface="Wingdings" pitchFamily="2" charset="2"/>
              <a:buChar char=""/>
              <a:tabLst>
                <a:tab pos="5116513" algn="l"/>
                <a:tab pos="5573713" algn="l"/>
                <a:tab pos="6030913" algn="l"/>
                <a:tab pos="6488113" algn="l"/>
                <a:tab pos="6945313" algn="l"/>
                <a:tab pos="7402513" algn="l"/>
                <a:tab pos="7859713" algn="l"/>
                <a:tab pos="8316913" algn="l"/>
                <a:tab pos="8774113" algn="l"/>
                <a:tab pos="9231313" algn="l"/>
              </a:tabLst>
            </a:pPr>
            <a:r>
              <a:rPr lang="en-US" altLang="en-US" sz="2400" b="1" i="1" dirty="0">
                <a:latin typeface="Times New Roman" panose="02020603050405020304" pitchFamily="18" charset="0"/>
                <a:cs typeface="Times New Roman" panose="02020603050405020304" pitchFamily="18" charset="0"/>
              </a:rPr>
              <a:t>30-50+ increment subsample </a:t>
            </a:r>
            <a:r>
              <a:rPr lang="en-US" altLang="en-US" sz="2400" b="1" dirty="0">
                <a:latin typeface="Times New Roman" panose="02020603050405020304" pitchFamily="18" charset="0"/>
                <a:cs typeface="Times New Roman" panose="02020603050405020304" pitchFamily="18" charset="0"/>
              </a:rPr>
              <a:t>collected for analysis; </a:t>
            </a:r>
          </a:p>
          <a:p>
            <a:pPr marL="198438" indent="-198438" eaLnBrk="1">
              <a:lnSpc>
                <a:spcPct val="93000"/>
              </a:lnSpc>
              <a:buSzPct val="45000"/>
              <a:buFont typeface="Wingdings" pitchFamily="2" charset="2"/>
              <a:buChar char=""/>
              <a:tabLst>
                <a:tab pos="5116513" algn="l"/>
                <a:tab pos="5573713" algn="l"/>
                <a:tab pos="6030913" algn="l"/>
                <a:tab pos="6488113" algn="l"/>
                <a:tab pos="6945313" algn="l"/>
                <a:tab pos="7402513" algn="l"/>
                <a:tab pos="7859713" algn="l"/>
                <a:tab pos="8316913" algn="l"/>
                <a:tab pos="8774113" algn="l"/>
                <a:tab pos="9231313" algn="l"/>
              </a:tabLst>
            </a:pPr>
            <a:r>
              <a:rPr lang="en-US" altLang="en-US" sz="2400" b="1" i="1" dirty="0">
                <a:latin typeface="Times New Roman" panose="02020603050405020304" pitchFamily="18" charset="0"/>
                <a:cs typeface="Times New Roman" panose="02020603050405020304" pitchFamily="18" charset="0"/>
              </a:rPr>
              <a:t>Minimum 10g subsample</a:t>
            </a:r>
            <a:r>
              <a:rPr lang="en-US" altLang="en-US" sz="2400" b="1" dirty="0">
                <a:latin typeface="Times New Roman" panose="02020603050405020304" pitchFamily="18" charset="0"/>
                <a:cs typeface="Times New Roman" panose="02020603050405020304" pitchFamily="18" charset="0"/>
              </a:rPr>
              <a:t> for &lt;2mm particles;</a:t>
            </a:r>
          </a:p>
          <a:p>
            <a:pPr marL="198438" indent="-198438" eaLnBrk="1">
              <a:lnSpc>
                <a:spcPct val="93000"/>
              </a:lnSpc>
              <a:buSzPct val="45000"/>
              <a:buFont typeface="Wingdings" pitchFamily="2" charset="2"/>
              <a:buChar char=""/>
              <a:tabLst>
                <a:tab pos="5116513" algn="l"/>
                <a:tab pos="5573713" algn="l"/>
                <a:tab pos="6030913" algn="l"/>
                <a:tab pos="6488113" algn="l"/>
                <a:tab pos="6945313" algn="l"/>
                <a:tab pos="7402513" algn="l"/>
                <a:tab pos="7859713" algn="l"/>
                <a:tab pos="8316913" algn="l"/>
                <a:tab pos="8774113" algn="l"/>
                <a:tab pos="9231313" algn="l"/>
              </a:tabLst>
            </a:pPr>
            <a:r>
              <a:rPr lang="en-US" altLang="en-US" sz="2400" b="1" dirty="0">
                <a:latin typeface="Times New Roman" panose="02020603050405020304" pitchFamily="18" charset="0"/>
                <a:cs typeface="Times New Roman" panose="02020603050405020304" pitchFamily="18" charset="0"/>
              </a:rPr>
              <a:t>Collect laboratory replicates to test </a:t>
            </a:r>
            <a:r>
              <a:rPr lang="en-US" altLang="en-US" sz="2400" b="1" i="1" dirty="0">
                <a:latin typeface="Times New Roman" panose="02020603050405020304" pitchFamily="18" charset="0"/>
                <a:cs typeface="Times New Roman" panose="02020603050405020304" pitchFamily="18" charset="0"/>
              </a:rPr>
              <a:t>subsampling</a:t>
            </a:r>
            <a:r>
              <a:rPr lang="en-US" altLang="en-US" sz="2400" b="1" dirty="0">
                <a:latin typeface="Times New Roman" panose="02020603050405020304" pitchFamily="18" charset="0"/>
                <a:cs typeface="Times New Roman" panose="02020603050405020304" pitchFamily="18" charset="0"/>
              </a:rPr>
              <a:t> </a:t>
            </a:r>
            <a:r>
              <a:rPr lang="en-US" altLang="en-US" sz="2400" b="1" i="1" dirty="0">
                <a:latin typeface="Times New Roman" panose="02020603050405020304" pitchFamily="18" charset="0"/>
                <a:cs typeface="Times New Roman" panose="02020603050405020304" pitchFamily="18" charset="0"/>
              </a:rPr>
              <a:t>precision</a:t>
            </a:r>
            <a:r>
              <a:rPr lang="en-US" altLang="en-US" sz="2400" b="1" dirty="0">
                <a:latin typeface="Times New Roman" panose="02020603050405020304" pitchFamily="18" charset="0"/>
                <a:cs typeface="Times New Roman" panose="02020603050405020304" pitchFamily="18" charset="0"/>
              </a:rPr>
              <a:t>;</a:t>
            </a:r>
          </a:p>
          <a:p>
            <a:pPr marL="198438" indent="-198438">
              <a:lnSpc>
                <a:spcPct val="93000"/>
              </a:lnSpc>
              <a:buSzPct val="45000"/>
              <a:buFont typeface="Wingdings" pitchFamily="2" charset="2"/>
              <a:buChar char=""/>
              <a:tabLst>
                <a:tab pos="5116513" algn="l"/>
                <a:tab pos="5573713" algn="l"/>
                <a:tab pos="6030913" algn="l"/>
                <a:tab pos="6488113" algn="l"/>
                <a:tab pos="6945313" algn="l"/>
                <a:tab pos="7402513" algn="l"/>
                <a:tab pos="7859713" algn="l"/>
                <a:tab pos="8316913" algn="l"/>
                <a:tab pos="8774113" algn="l"/>
                <a:tab pos="9231313" algn="l"/>
              </a:tabLst>
            </a:pPr>
            <a:r>
              <a:rPr lang="en-US" altLang="en-US" sz="2400" b="1" dirty="0">
                <a:latin typeface="Times New Roman" panose="02020603050405020304" pitchFamily="18" charset="0"/>
                <a:cs typeface="Times New Roman" panose="02020603050405020304" pitchFamily="18" charset="0"/>
              </a:rPr>
              <a:t>Labs have been recommending this </a:t>
            </a:r>
            <a:r>
              <a:rPr lang="en-US" altLang="en-US" sz="2400" b="1" i="1" dirty="0">
                <a:latin typeface="Times New Roman" panose="02020603050405020304" pitchFamily="18" charset="0"/>
                <a:cs typeface="Times New Roman" panose="02020603050405020304" pitchFamily="18" charset="0"/>
              </a:rPr>
              <a:t>for decades</a:t>
            </a:r>
            <a:r>
              <a:rPr lang="en-US" altLang="en-US" sz="2400" b="1" dirty="0">
                <a:latin typeface="Times New Roman" panose="02020603050405020304" pitchFamily="18" charset="0"/>
                <a:cs typeface="Times New Roman" panose="02020603050405020304" pitchFamily="18" charset="0"/>
              </a:rPr>
              <a:t> but not pushed by regulators (plus added cost).</a:t>
            </a:r>
          </a:p>
        </p:txBody>
      </p:sp>
      <p:sp>
        <p:nvSpPr>
          <p:cNvPr id="5" name="TextBox 4"/>
          <p:cNvSpPr txBox="1"/>
          <p:nvPr/>
        </p:nvSpPr>
        <p:spPr>
          <a:xfrm>
            <a:off x="152400" y="152400"/>
            <a:ext cx="8915400" cy="954107"/>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Soil Sample Processing and Subsampling</a:t>
            </a:r>
          </a:p>
          <a:p>
            <a:pPr algn="ctr"/>
            <a:r>
              <a:rPr lang="en-US" altLang="en-US" sz="2200" b="1" dirty="0">
                <a:latin typeface="Times New Roman" pitchFamily="18" charset="0"/>
                <a:cs typeface="Times New Roman" pitchFamily="18" charset="0"/>
              </a:rPr>
              <a:t>(DU-MIS Training Series Part 4)</a:t>
            </a:r>
            <a:endParaRPr lang="en-US" sz="2200" b="1" dirty="0">
              <a:latin typeface="Times New Roman" pitchFamily="18" charset="0"/>
              <a:cs typeface="Times New Roman" pitchFamily="18" charset="0"/>
            </a:endParaRPr>
          </a:p>
        </p:txBody>
      </p:sp>
      <p:pic>
        <p:nvPicPr>
          <p:cNvPr id="7" name="Picture 3" descr="TestAmerica - drying racks (smal)P42302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3912" y="1143000"/>
            <a:ext cx="2152655" cy="21285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9" name="Slide Number Placeholder 1"/>
          <p:cNvSpPr txBox="1">
            <a:spLocks/>
          </p:cNvSpPr>
          <p:nvPr/>
        </p:nvSpPr>
        <p:spPr>
          <a:xfrm>
            <a:off x="7010400" y="6492875"/>
            <a:ext cx="21336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stStyle>
          <a:p>
            <a:r>
              <a:rPr lang="en-US" dirty="0"/>
              <a:t>40</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3540310"/>
            <a:ext cx="2819400" cy="161379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5466" r="25000" b="12211"/>
          <a:stretch/>
        </p:blipFill>
        <p:spPr>
          <a:xfrm>
            <a:off x="1005840" y="5419185"/>
            <a:ext cx="1828800" cy="1138767"/>
          </a:xfrm>
          <a:prstGeom prst="rect">
            <a:avLst/>
          </a:prstGeom>
          <a:ln>
            <a:solidFill>
              <a:schemeClr val="tx1"/>
            </a:solidFill>
          </a:ln>
        </p:spPr>
      </p:pic>
      <p:sp>
        <p:nvSpPr>
          <p:cNvPr id="10" name="TextBox 28"/>
          <p:cNvSpPr txBox="1">
            <a:spLocks noChangeArrowheads="1"/>
          </p:cNvSpPr>
          <p:nvPr/>
        </p:nvSpPr>
        <p:spPr bwMode="auto">
          <a:xfrm>
            <a:off x="4114800" y="5410200"/>
            <a:ext cx="3810000" cy="1200329"/>
          </a:xfrm>
          <a:prstGeom prst="rect">
            <a:avLst/>
          </a:prstGeom>
          <a:noFill/>
          <a:ln w="9525">
            <a:solidFill>
              <a:schemeClr val="tx1"/>
            </a:solidFill>
            <a:miter lim="800000"/>
            <a:headEnd/>
            <a:tailEnd/>
          </a:ln>
        </p:spPr>
        <p:txBody>
          <a:bodyPr wrap="square">
            <a:spAutoFit/>
          </a:bodyPr>
          <a:lstStyle/>
          <a:p>
            <a:pPr algn="ctr"/>
            <a:r>
              <a:rPr lang="en-US" sz="2400" b="1" dirty="0">
                <a:latin typeface="Times New Roman" pitchFamily="18" charset="0"/>
              </a:rPr>
              <a:t>Laboratory data representative of sample submitted</a:t>
            </a:r>
          </a:p>
        </p:txBody>
      </p:sp>
    </p:spTree>
    <p:extLst>
      <p:ext uri="{BB962C8B-B14F-4D97-AF65-F5344CB8AC3E}">
        <p14:creationId xmlns:p14="http://schemas.microsoft.com/office/powerpoint/2010/main" val="279919756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152400" y="152400"/>
            <a:ext cx="8915400" cy="584775"/>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Study Site Multi Increment Sample Data</a:t>
            </a:r>
          </a:p>
        </p:txBody>
      </p:sp>
      <p:sp>
        <p:nvSpPr>
          <p:cNvPr id="14" name="TextBox 13"/>
          <p:cNvSpPr txBox="1"/>
          <p:nvPr/>
        </p:nvSpPr>
        <p:spPr>
          <a:xfrm>
            <a:off x="762000" y="868740"/>
            <a:ext cx="7606346" cy="1569660"/>
          </a:xfrm>
          <a:prstGeom prst="rect">
            <a:avLst/>
          </a:prstGeom>
          <a:noFill/>
        </p:spPr>
        <p:txBody>
          <a:bodyPr wrap="square" rtlCol="0">
            <a:spAutoFit/>
          </a:bodyPr>
          <a:lstStyle/>
          <a:p>
            <a:pPr marL="342900" indent="-342900">
              <a:buFont typeface="Arial" panose="020B0604020202020204" pitchFamily="34" charset="0"/>
              <a:buChar char="•"/>
            </a:pPr>
            <a:r>
              <a:rPr lang="en-US" sz="2400" b="1" dirty="0">
                <a:latin typeface="Times New Roman" pitchFamily="18" charset="0"/>
                <a:cs typeface="Times New Roman" pitchFamily="18" charset="0"/>
              </a:rPr>
              <a:t>Triplicate 50- to 60-increment MI samples collected from each study area (1-2+ kg);</a:t>
            </a:r>
          </a:p>
          <a:p>
            <a:pPr marL="342900" indent="-342900">
              <a:buFont typeface="Arial" panose="020B0604020202020204" pitchFamily="34" charset="0"/>
              <a:buChar char="•"/>
            </a:pPr>
            <a:r>
              <a:rPr lang="en-US" sz="2400" b="1" dirty="0">
                <a:latin typeface="Times New Roman" pitchFamily="18" charset="0"/>
                <a:cs typeface="Times New Roman" pitchFamily="18" charset="0"/>
              </a:rPr>
              <a:t>Processed and subsampled in accordance with </a:t>
            </a:r>
            <a:r>
              <a:rPr lang="en-US" sz="2400" b="1" dirty="0" err="1">
                <a:latin typeface="Times New Roman" pitchFamily="18" charset="0"/>
                <a:cs typeface="Times New Roman" pitchFamily="18" charset="0"/>
              </a:rPr>
              <a:t>Gy’s</a:t>
            </a:r>
            <a:r>
              <a:rPr lang="en-US" sz="2400" b="1" dirty="0">
                <a:latin typeface="Times New Roman" pitchFamily="18" charset="0"/>
                <a:cs typeface="Times New Roman" pitchFamily="18" charset="0"/>
              </a:rPr>
              <a:t> sampling theory.</a:t>
            </a:r>
          </a:p>
        </p:txBody>
      </p:sp>
      <p:sp>
        <p:nvSpPr>
          <p:cNvPr id="2" name="Slide Number Placeholder 1"/>
          <p:cNvSpPr>
            <a:spLocks noGrp="1"/>
          </p:cNvSpPr>
          <p:nvPr>
            <p:ph type="sldNum" sz="quarter" idx="12"/>
          </p:nvPr>
        </p:nvSpPr>
        <p:spPr/>
        <p:txBody>
          <a:bodyPr/>
          <a:lstStyle/>
          <a:p>
            <a:fld id="{27EB08C4-B206-4098-98C3-6DC2CE1146B4}" type="slidenum">
              <a:rPr lang="en-US" smtClean="0"/>
              <a:pPr/>
              <a:t>48</a:t>
            </a:fld>
            <a:endParaRPr lang="en-US"/>
          </a:p>
        </p:txBody>
      </p:sp>
      <p:grpSp>
        <p:nvGrpSpPr>
          <p:cNvPr id="15" name="Group 14">
            <a:extLst>
              <a:ext uri="{FF2B5EF4-FFF2-40B4-BE49-F238E27FC236}">
                <a16:creationId xmlns:a16="http://schemas.microsoft.com/office/drawing/2014/main" xmlns="" id="{6BC51B14-BF84-44B2-97E1-52D8ECFB2AC2}"/>
              </a:ext>
            </a:extLst>
          </p:cNvPr>
          <p:cNvGrpSpPr/>
          <p:nvPr/>
        </p:nvGrpSpPr>
        <p:grpSpPr>
          <a:xfrm>
            <a:off x="426720" y="2969050"/>
            <a:ext cx="8336280" cy="2593550"/>
            <a:chOff x="426720" y="3426250"/>
            <a:chExt cx="8336280" cy="2593550"/>
          </a:xfrm>
        </p:grpSpPr>
        <p:sp>
          <p:nvSpPr>
            <p:cNvPr id="7" name="TextBox 6"/>
            <p:cNvSpPr txBox="1"/>
            <p:nvPr/>
          </p:nvSpPr>
          <p:spPr>
            <a:xfrm>
              <a:off x="426720" y="3429000"/>
              <a:ext cx="2773680" cy="738664"/>
            </a:xfrm>
            <a:prstGeom prst="rect">
              <a:avLst/>
            </a:prstGeom>
            <a:noFill/>
          </p:spPr>
          <p:txBody>
            <a:bodyPr wrap="square" rtlCol="0">
              <a:spAutoFit/>
            </a:bodyPr>
            <a:lstStyle/>
            <a:p>
              <a:pPr algn="ctr"/>
              <a:r>
                <a:rPr lang="en-US" sz="2400" b="1" u="sng" dirty="0">
                  <a:latin typeface="Times New Roman" pitchFamily="18" charset="0"/>
                  <a:cs typeface="Times New Roman" pitchFamily="18" charset="0"/>
                </a:rPr>
                <a:t>Study Site A</a:t>
              </a:r>
            </a:p>
            <a:p>
              <a:pPr algn="ctr"/>
              <a:r>
                <a:rPr lang="en-US" b="1" dirty="0">
                  <a:latin typeface="Times New Roman" pitchFamily="18" charset="0"/>
                  <a:cs typeface="Times New Roman" pitchFamily="18" charset="0"/>
                </a:rPr>
                <a:t>(arsenic in wastewater)</a:t>
              </a:r>
            </a:p>
          </p:txBody>
        </p:sp>
        <p:sp>
          <p:nvSpPr>
            <p:cNvPr id="8" name="TextBox 7"/>
            <p:cNvSpPr txBox="1"/>
            <p:nvPr/>
          </p:nvSpPr>
          <p:spPr>
            <a:xfrm>
              <a:off x="3058160" y="3429000"/>
              <a:ext cx="3037840" cy="738664"/>
            </a:xfrm>
            <a:prstGeom prst="rect">
              <a:avLst/>
            </a:prstGeom>
            <a:noFill/>
          </p:spPr>
          <p:txBody>
            <a:bodyPr wrap="square" rtlCol="0">
              <a:spAutoFit/>
            </a:bodyPr>
            <a:lstStyle/>
            <a:p>
              <a:pPr algn="ctr"/>
              <a:r>
                <a:rPr lang="en-US" sz="2400" b="1" u="sng" dirty="0">
                  <a:latin typeface="Times New Roman" pitchFamily="18" charset="0"/>
                  <a:cs typeface="Times New Roman" pitchFamily="18" charset="0"/>
                </a:rPr>
                <a:t>Study Site B</a:t>
              </a:r>
            </a:p>
            <a:p>
              <a:pPr algn="ctr"/>
              <a:r>
                <a:rPr lang="en-US" b="1" dirty="0">
                  <a:latin typeface="Times New Roman" pitchFamily="18" charset="0"/>
                  <a:cs typeface="Times New Roman" pitchFamily="18" charset="0"/>
                </a:rPr>
                <a:t>(lead in incinerator ash)</a:t>
              </a:r>
            </a:p>
          </p:txBody>
        </p:sp>
        <p:sp>
          <p:nvSpPr>
            <p:cNvPr id="9" name="TextBox 8"/>
            <p:cNvSpPr txBox="1"/>
            <p:nvPr/>
          </p:nvSpPr>
          <p:spPr>
            <a:xfrm>
              <a:off x="6019800" y="3426250"/>
              <a:ext cx="2743200" cy="738664"/>
            </a:xfrm>
            <a:prstGeom prst="rect">
              <a:avLst/>
            </a:prstGeom>
            <a:noFill/>
          </p:spPr>
          <p:txBody>
            <a:bodyPr wrap="square" rtlCol="0">
              <a:spAutoFit/>
            </a:bodyPr>
            <a:lstStyle/>
            <a:p>
              <a:pPr algn="ctr"/>
              <a:r>
                <a:rPr lang="en-US" sz="2400" b="1" u="sng" dirty="0">
                  <a:latin typeface="Times New Roman" pitchFamily="18" charset="0"/>
                  <a:cs typeface="Times New Roman" pitchFamily="18" charset="0"/>
                </a:rPr>
                <a:t>Study Site C</a:t>
              </a:r>
            </a:p>
            <a:p>
              <a:pPr algn="ctr"/>
              <a:r>
                <a:rPr lang="en-US" b="1" dirty="0">
                  <a:latin typeface="Times New Roman" pitchFamily="18" charset="0"/>
                  <a:cs typeface="Times New Roman" pitchFamily="18" charset="0"/>
                </a:rPr>
                <a:t>(PCBs transformer oil)</a:t>
              </a:r>
            </a:p>
          </p:txBody>
        </p:sp>
        <p:grpSp>
          <p:nvGrpSpPr>
            <p:cNvPr id="4" name="Group 11"/>
            <p:cNvGrpSpPr/>
            <p:nvPr/>
          </p:nvGrpSpPr>
          <p:grpSpPr>
            <a:xfrm>
              <a:off x="660400" y="4210752"/>
              <a:ext cx="2387600" cy="1809048"/>
              <a:chOff x="660400" y="4210752"/>
              <a:chExt cx="2387600" cy="1809048"/>
            </a:xfrm>
          </p:grpSpPr>
          <p:pic>
            <p:nvPicPr>
              <p:cNvPr id="5" name="Picture 4"/>
              <p:cNvPicPr/>
              <p:nvPr/>
            </p:nvPicPr>
            <p:blipFill>
              <a:blip r:embed="rId2" cstate="screen">
                <a:extLst>
                  <a:ext uri="{28A0092B-C50C-407E-A947-70E740481C1C}">
                    <a14:useLocalDpi xmlns:a14="http://schemas.microsoft.com/office/drawing/2010/main"/>
                  </a:ext>
                </a:extLst>
              </a:blip>
              <a:srcRect/>
              <a:stretch>
                <a:fillRect/>
              </a:stretch>
            </p:blipFill>
            <p:spPr bwMode="auto">
              <a:xfrm>
                <a:off x="674992" y="4210752"/>
                <a:ext cx="2373008" cy="1809048"/>
              </a:xfrm>
              <a:prstGeom prst="rect">
                <a:avLst/>
              </a:prstGeom>
              <a:noFill/>
              <a:ln w="9525">
                <a:solidFill>
                  <a:schemeClr val="tx1"/>
                </a:solidFill>
                <a:miter lim="800000"/>
                <a:headEnd/>
                <a:tailEnd/>
              </a:ln>
              <a:effectLst/>
            </p:spPr>
          </p:pic>
          <p:sp>
            <p:nvSpPr>
              <p:cNvPr id="3" name="Freeform 2"/>
              <p:cNvSpPr/>
              <p:nvPr/>
            </p:nvSpPr>
            <p:spPr>
              <a:xfrm>
                <a:off x="660400" y="5069840"/>
                <a:ext cx="2296160" cy="518160"/>
              </a:xfrm>
              <a:custGeom>
                <a:avLst/>
                <a:gdLst>
                  <a:gd name="connsiteX0" fmla="*/ 2296160 w 2296160"/>
                  <a:gd name="connsiteY0" fmla="*/ 497840 h 518160"/>
                  <a:gd name="connsiteX1" fmla="*/ 1483360 w 2296160"/>
                  <a:gd name="connsiteY1" fmla="*/ 0 h 518160"/>
                  <a:gd name="connsiteX2" fmla="*/ 355600 w 2296160"/>
                  <a:gd name="connsiteY2" fmla="*/ 0 h 518160"/>
                  <a:gd name="connsiteX3" fmla="*/ 0 w 2296160"/>
                  <a:gd name="connsiteY3" fmla="*/ 325120 h 518160"/>
                  <a:gd name="connsiteX4" fmla="*/ 10160 w 2296160"/>
                  <a:gd name="connsiteY4" fmla="*/ 518160 h 518160"/>
                  <a:gd name="connsiteX5" fmla="*/ 2296160 w 2296160"/>
                  <a:gd name="connsiteY5" fmla="*/ 497840 h 51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6160" h="518160">
                    <a:moveTo>
                      <a:pt x="2296160" y="497840"/>
                    </a:moveTo>
                    <a:lnTo>
                      <a:pt x="1483360" y="0"/>
                    </a:lnTo>
                    <a:lnTo>
                      <a:pt x="355600" y="0"/>
                    </a:lnTo>
                    <a:lnTo>
                      <a:pt x="0" y="325120"/>
                    </a:lnTo>
                    <a:lnTo>
                      <a:pt x="10160" y="518160"/>
                    </a:lnTo>
                    <a:lnTo>
                      <a:pt x="2296160" y="497840"/>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2"/>
            <p:cNvGrpSpPr/>
            <p:nvPr/>
          </p:nvGrpSpPr>
          <p:grpSpPr>
            <a:xfrm>
              <a:off x="3429000" y="4210752"/>
              <a:ext cx="2362200" cy="1809048"/>
              <a:chOff x="3429000" y="4210752"/>
              <a:chExt cx="2362200" cy="1809048"/>
            </a:xfrm>
          </p:grpSpPr>
          <p:pic>
            <p:nvPicPr>
              <p:cNvPr id="6" name="Picture 5"/>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29000" y="4210752"/>
                <a:ext cx="2362200" cy="1809048"/>
              </a:xfrm>
              <a:prstGeom prst="rect">
                <a:avLst/>
              </a:prstGeom>
              <a:noFill/>
              <a:ln w="9525">
                <a:solidFill>
                  <a:schemeClr val="tx1"/>
                </a:solidFill>
                <a:miter lim="800000"/>
                <a:headEnd/>
                <a:tailEnd/>
              </a:ln>
              <a:effectLst/>
            </p:spPr>
          </p:pic>
          <p:sp>
            <p:nvSpPr>
              <p:cNvPr id="11" name="Freeform 10"/>
              <p:cNvSpPr/>
              <p:nvPr/>
            </p:nvSpPr>
            <p:spPr>
              <a:xfrm>
                <a:off x="3725839" y="5117909"/>
                <a:ext cx="1651379" cy="655093"/>
              </a:xfrm>
              <a:custGeom>
                <a:avLst/>
                <a:gdLst>
                  <a:gd name="connsiteX0" fmla="*/ 109182 w 1651379"/>
                  <a:gd name="connsiteY0" fmla="*/ 177421 h 682388"/>
                  <a:gd name="connsiteX1" fmla="*/ 1078173 w 1651379"/>
                  <a:gd name="connsiteY1" fmla="*/ 0 h 682388"/>
                  <a:gd name="connsiteX2" fmla="*/ 1651379 w 1651379"/>
                  <a:gd name="connsiteY2" fmla="*/ 204716 h 682388"/>
                  <a:gd name="connsiteX3" fmla="*/ 0 w 1651379"/>
                  <a:gd name="connsiteY3" fmla="*/ 682388 h 682388"/>
                  <a:gd name="connsiteX4" fmla="*/ 109182 w 1651379"/>
                  <a:gd name="connsiteY4" fmla="*/ 177421 h 68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379" h="682388">
                    <a:moveTo>
                      <a:pt x="109182" y="177421"/>
                    </a:moveTo>
                    <a:lnTo>
                      <a:pt x="1078173" y="0"/>
                    </a:lnTo>
                    <a:lnTo>
                      <a:pt x="1651379" y="204716"/>
                    </a:lnTo>
                    <a:lnTo>
                      <a:pt x="0" y="682388"/>
                    </a:lnTo>
                    <a:lnTo>
                      <a:pt x="109182" y="177421"/>
                    </a:ln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23"/>
            <p:cNvGrpSpPr/>
            <p:nvPr/>
          </p:nvGrpSpPr>
          <p:grpSpPr>
            <a:xfrm>
              <a:off x="6163003" y="4191000"/>
              <a:ext cx="2371397" cy="1809048"/>
              <a:chOff x="6163003" y="4191000"/>
              <a:chExt cx="2371397" cy="1809048"/>
            </a:xfrm>
          </p:grpSpPr>
          <p:pic>
            <p:nvPicPr>
              <p:cNvPr id="10" name="Picture 9"/>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63003" y="4191000"/>
                <a:ext cx="2371397" cy="1809048"/>
              </a:xfrm>
              <a:prstGeom prst="rect">
                <a:avLst/>
              </a:prstGeom>
              <a:noFill/>
              <a:ln w="9525">
                <a:solidFill>
                  <a:schemeClr val="tx1"/>
                </a:solidFill>
                <a:miter lim="800000"/>
                <a:headEnd/>
                <a:tailEnd/>
              </a:ln>
              <a:effectLst/>
            </p:spPr>
          </p:pic>
          <p:cxnSp>
            <p:nvCxnSpPr>
              <p:cNvPr id="16" name="Straight Connector 15"/>
              <p:cNvCxnSpPr/>
              <p:nvPr/>
            </p:nvCxnSpPr>
            <p:spPr>
              <a:xfrm flipV="1">
                <a:off x="6163003" y="4572000"/>
                <a:ext cx="618797" cy="76200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781800" y="4588508"/>
                <a:ext cx="1436328" cy="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18128" y="4608260"/>
                <a:ext cx="316272" cy="192340"/>
              </a:xfrm>
              <a:prstGeom prst="line">
                <a:avLst/>
              </a:prstGeom>
              <a:ln w="254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58531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49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727524089"/>
              </p:ext>
            </p:extLst>
          </p:nvPr>
        </p:nvGraphicFramePr>
        <p:xfrm>
          <a:off x="1143001" y="1066800"/>
          <a:ext cx="6857999" cy="291084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xmlns="" val="20000"/>
                    </a:ext>
                  </a:extLst>
                </a:gridCol>
                <a:gridCol w="2286000">
                  <a:extLst>
                    <a:ext uri="{9D8B030D-6E8A-4147-A177-3AD203B41FA5}">
                      <a16:colId xmlns:a16="http://schemas.microsoft.com/office/drawing/2014/main" xmlns="" val="20001"/>
                    </a:ext>
                  </a:extLst>
                </a:gridCol>
                <a:gridCol w="2133599">
                  <a:extLst>
                    <a:ext uri="{9D8B030D-6E8A-4147-A177-3AD203B41FA5}">
                      <a16:colId xmlns:a16="http://schemas.microsoft.com/office/drawing/2014/main" xmlns="" val="20003"/>
                    </a:ext>
                  </a:extLst>
                </a:gridCol>
              </a:tblGrid>
              <a:tr h="411480">
                <a:tc rowSpan="2">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Study Site</a:t>
                      </a: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MIS Data</a:t>
                      </a:r>
                    </a:p>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(average of triplicates)</a:t>
                      </a: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2400" b="1" dirty="0">
                        <a:solidFill>
                          <a:schemeClr val="tx1"/>
                        </a:solidFill>
                        <a:latin typeface="Times New Roman" panose="02020603050405020304" pitchFamily="18" charset="0"/>
                        <a:cs typeface="Times New Roman" panose="02020603050405020304" pitchFamily="18" charset="0"/>
                      </a:endParaRPr>
                    </a:p>
                  </a:txBody>
                  <a:tcPr anchor="b">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0"/>
                  </a:ext>
                </a:extLst>
              </a:tr>
              <a:tr h="411480">
                <a:tc vMerge="1">
                  <a:txBody>
                    <a:bodyPr/>
                    <a:lstStyle/>
                    <a:p>
                      <a:pPr algn="ctr"/>
                      <a:endParaRPr lang="en-US" sz="2400" b="1" dirty="0">
                        <a:solidFill>
                          <a:schemeClr val="tx1"/>
                        </a:solidFill>
                        <a:latin typeface="Times New Roman" panose="02020603050405020304" pitchFamily="18" charset="0"/>
                        <a:cs typeface="Times New Roman" panose="02020603050405020304" pitchFamily="18" charset="0"/>
                      </a:endParaRPr>
                    </a:p>
                  </a:txBody>
                  <a:tcPr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(mg/kg)</a:t>
                      </a: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latin typeface="Times New Roman" panose="02020603050405020304" pitchFamily="18" charset="0"/>
                          <a:cs typeface="Times New Roman" panose="02020603050405020304" pitchFamily="18" charset="0"/>
                        </a:rPr>
                        <a:t>RSD</a:t>
                      </a:r>
                    </a:p>
                  </a:txBody>
                  <a:tcPr anchor="b">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599439">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A (arsenic)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233</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6.5%</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533400">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*Site B (lead)</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287</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chemeClr val="tx1"/>
                          </a:solidFill>
                          <a:latin typeface="Times New Roman" panose="02020603050405020304" pitchFamily="18" charset="0"/>
                          <a:cs typeface="Times New Roman" panose="02020603050405020304" pitchFamily="18" charset="0"/>
                        </a:rPr>
                        <a:t>20%</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497841">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Site C (PCBs)</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104</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algn="ctr"/>
                      <a:r>
                        <a:rPr lang="en-US" sz="2400" b="1" dirty="0">
                          <a:solidFill>
                            <a:srgbClr val="FF0000"/>
                          </a:solidFill>
                          <a:latin typeface="Times New Roman" panose="02020603050405020304" pitchFamily="18" charset="0"/>
                          <a:cs typeface="Times New Roman" panose="02020603050405020304" pitchFamily="18" charset="0"/>
                        </a:rPr>
                        <a:t>138%</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152400" y="152400"/>
            <a:ext cx="8915400" cy="584775"/>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MI Sample Data for Study Sites</a:t>
            </a:r>
          </a:p>
        </p:txBody>
      </p:sp>
      <p:graphicFrame>
        <p:nvGraphicFramePr>
          <p:cNvPr id="2" name="Table 1">
            <a:extLst>
              <a:ext uri="{FF2B5EF4-FFF2-40B4-BE49-F238E27FC236}">
                <a16:creationId xmlns:a16="http://schemas.microsoft.com/office/drawing/2014/main" xmlns="" id="{7696B0D2-36CE-429B-90E1-31B74FF67983}"/>
              </a:ext>
            </a:extLst>
          </p:cNvPr>
          <p:cNvGraphicFramePr>
            <a:graphicFrameLocks noGrp="1"/>
          </p:cNvGraphicFramePr>
          <p:nvPr>
            <p:extLst>
              <p:ext uri="{D42A27DB-BD31-4B8C-83A1-F6EECF244321}">
                <p14:modId xmlns:p14="http://schemas.microsoft.com/office/powerpoint/2010/main" val="3259854595"/>
              </p:ext>
            </p:extLst>
          </p:nvPr>
        </p:nvGraphicFramePr>
        <p:xfrm>
          <a:off x="1295400" y="4495800"/>
          <a:ext cx="6629400" cy="1981200"/>
        </p:xfrm>
        <a:graphic>
          <a:graphicData uri="http://schemas.openxmlformats.org/drawingml/2006/table">
            <a:tbl>
              <a:tblPr firstRow="1" bandRow="1">
                <a:tableStyleId>{073A0DAA-6AF3-43AB-8588-CEC1D06C72B9}</a:tableStyleId>
              </a:tblPr>
              <a:tblGrid>
                <a:gridCol w="2027816">
                  <a:extLst>
                    <a:ext uri="{9D8B030D-6E8A-4147-A177-3AD203B41FA5}">
                      <a16:colId xmlns:a16="http://schemas.microsoft.com/office/drawing/2014/main" xmlns="" val="200178068"/>
                    </a:ext>
                  </a:extLst>
                </a:gridCol>
                <a:gridCol w="4601584">
                  <a:extLst>
                    <a:ext uri="{9D8B030D-6E8A-4147-A177-3AD203B41FA5}">
                      <a16:colId xmlns:a16="http://schemas.microsoft.com/office/drawing/2014/main" xmlns="" val="2556943628"/>
                    </a:ext>
                  </a:extLst>
                </a:gridCol>
              </a:tblGrid>
              <a:tr h="370840">
                <a:tc gridSpan="2">
                  <a:txBody>
                    <a:bodyPr/>
                    <a:lstStyle/>
                    <a:p>
                      <a:r>
                        <a:rPr lang="en-US" sz="2000" b="1" dirty="0">
                          <a:solidFill>
                            <a:schemeClr val="tx1"/>
                          </a:solidFill>
                          <a:latin typeface="Times New Roman" panose="02020603050405020304" pitchFamily="18" charset="0"/>
                          <a:cs typeface="Times New Roman" panose="02020603050405020304" pitchFamily="18" charset="0"/>
                        </a:rPr>
                        <a:t>RSD Interpretation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hMerge="1">
                  <a:txBody>
                    <a:bodyPr/>
                    <a:lstStyle/>
                    <a:p>
                      <a:endParaRPr lang="en-US" dirty="0">
                        <a:solidFill>
                          <a:schemeClr val="tx1"/>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75510248"/>
                  </a:ext>
                </a:extLst>
              </a:tr>
              <a:tr h="370840">
                <a:tc>
                  <a:txBody>
                    <a:bodyPr/>
                    <a:lstStyle/>
                    <a:p>
                      <a:pPr algn="ctr"/>
                      <a:r>
                        <a:rPr lang="en-US" sz="2000" b="1" u="sng" dirty="0">
                          <a:solidFill>
                            <a:schemeClr val="tx1"/>
                          </a:solidFill>
                          <a:latin typeface="Times New Roman" panose="02020603050405020304" pitchFamily="18" charset="0"/>
                          <a:cs typeface="Times New Roman" panose="02020603050405020304" pitchFamily="18" charset="0"/>
                        </a:rPr>
                        <a:t>&lt;</a:t>
                      </a:r>
                      <a:r>
                        <a:rPr lang="en-US" sz="2000" b="1" dirty="0">
                          <a:solidFill>
                            <a:schemeClr val="tx1"/>
                          </a:solidFill>
                          <a:latin typeface="Times New Roman" panose="02020603050405020304" pitchFamily="18" charset="0"/>
                          <a:cs typeface="Times New Roman" panose="02020603050405020304" pitchFamily="18" charset="0"/>
                        </a:rPr>
                        <a:t>35%</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solidFill>
                            <a:schemeClr val="tx1"/>
                          </a:solidFill>
                          <a:latin typeface="Times New Roman" panose="02020603050405020304" pitchFamily="18" charset="0"/>
                          <a:cs typeface="Times New Roman" panose="02020603050405020304" pitchFamily="18" charset="0"/>
                        </a:rPr>
                        <a:t>Good precision</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453858225"/>
                  </a:ext>
                </a:extLst>
              </a:tr>
              <a:tr h="370840">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&gt;35% to </a:t>
                      </a:r>
                      <a:r>
                        <a:rPr lang="en-US" sz="2000" b="1" u="sng" dirty="0">
                          <a:solidFill>
                            <a:schemeClr val="tx1"/>
                          </a:solidFill>
                          <a:latin typeface="Times New Roman" panose="02020603050405020304" pitchFamily="18" charset="0"/>
                          <a:cs typeface="Times New Roman" panose="02020603050405020304" pitchFamily="18" charset="0"/>
                        </a:rPr>
                        <a:t>&lt;</a:t>
                      </a:r>
                      <a:r>
                        <a:rPr lang="en-US" sz="2000" b="1" dirty="0">
                          <a:solidFill>
                            <a:schemeClr val="tx1"/>
                          </a:solidFill>
                          <a:latin typeface="Times New Roman" panose="02020603050405020304" pitchFamily="18" charset="0"/>
                          <a:cs typeface="Times New Roman" panose="02020603050405020304" pitchFamily="18" charset="0"/>
                        </a:rPr>
                        <a:t>50%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solidFill>
                            <a:schemeClr val="tx1"/>
                          </a:solidFill>
                          <a:latin typeface="Times New Roman" panose="02020603050405020304" pitchFamily="18" charset="0"/>
                          <a:cs typeface="Times New Roman" panose="02020603050405020304" pitchFamily="18" charset="0"/>
                        </a:rPr>
                        <a:t>Moderate precision (discuss errors)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36599961"/>
                  </a:ext>
                </a:extLst>
              </a:tr>
              <a:tr h="185420">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&gt;50% to </a:t>
                      </a:r>
                      <a:r>
                        <a:rPr lang="en-US" sz="2000" b="1" u="sng" dirty="0">
                          <a:solidFill>
                            <a:schemeClr val="tx1"/>
                          </a:solidFill>
                          <a:latin typeface="Times New Roman" panose="02020603050405020304" pitchFamily="18" charset="0"/>
                          <a:cs typeface="Times New Roman" panose="02020603050405020304" pitchFamily="18" charset="0"/>
                        </a:rPr>
                        <a:t>&lt;</a:t>
                      </a:r>
                      <a:r>
                        <a:rPr lang="en-US" sz="2000" b="1" dirty="0">
                          <a:solidFill>
                            <a:schemeClr val="tx1"/>
                          </a:solidFill>
                          <a:latin typeface="Times New Roman" panose="02020603050405020304" pitchFamily="18" charset="0"/>
                          <a:cs typeface="Times New Roman" panose="02020603050405020304" pitchFamily="18" charset="0"/>
                        </a:rPr>
                        <a:t>100%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solidFill>
                            <a:schemeClr val="tx1"/>
                          </a:solidFill>
                          <a:latin typeface="Times New Roman" panose="02020603050405020304" pitchFamily="18" charset="0"/>
                          <a:cs typeface="Times New Roman" panose="02020603050405020304" pitchFamily="18" charset="0"/>
                        </a:rPr>
                        <a:t>Poor precision (consider 95% UCL)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944813297"/>
                  </a:ext>
                </a:extLst>
              </a:tr>
              <a:tr h="185420">
                <a:tc>
                  <a:txBody>
                    <a:bodyPr/>
                    <a:lstStyle/>
                    <a:p>
                      <a:pPr algn="ctr"/>
                      <a:r>
                        <a:rPr lang="en-US" sz="2000" b="1" dirty="0">
                          <a:solidFill>
                            <a:schemeClr val="tx1"/>
                          </a:solidFill>
                          <a:latin typeface="Times New Roman" panose="02020603050405020304" pitchFamily="18" charset="0"/>
                          <a:cs typeface="Times New Roman" panose="02020603050405020304" pitchFamily="18" charset="0"/>
                        </a:rPr>
                        <a:t>&gt;100%</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r>
                        <a:rPr lang="en-US" sz="2000" b="1" dirty="0">
                          <a:solidFill>
                            <a:schemeClr val="tx1"/>
                          </a:solidFill>
                          <a:latin typeface="Times New Roman" panose="02020603050405020304" pitchFamily="18" charset="0"/>
                          <a:cs typeface="Times New Roman" panose="02020603050405020304" pitchFamily="18" charset="0"/>
                        </a:rPr>
                        <a:t>Very poor precision (consider retesting)</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376202715"/>
                  </a:ext>
                </a:extLst>
              </a:tr>
            </a:tbl>
          </a:graphicData>
        </a:graphic>
      </p:graphicFrame>
      <p:sp>
        <p:nvSpPr>
          <p:cNvPr id="6" name="TextBox 5">
            <a:extLst>
              <a:ext uri="{FF2B5EF4-FFF2-40B4-BE49-F238E27FC236}">
                <a16:creationId xmlns:a16="http://schemas.microsoft.com/office/drawing/2014/main" xmlns="" id="{7E2EBBE1-7E73-4BC8-8E9C-E7C79CB46055}"/>
              </a:ext>
            </a:extLst>
          </p:cNvPr>
          <p:cNvSpPr txBox="1"/>
          <p:nvPr/>
        </p:nvSpPr>
        <p:spPr>
          <a:xfrm>
            <a:off x="1142999" y="3937933"/>
            <a:ext cx="6857999" cy="369332"/>
          </a:xfrm>
          <a:prstGeom prst="rect">
            <a:avLst/>
          </a:prstGeom>
          <a:noFill/>
        </p:spPr>
        <p:txBody>
          <a:bodyPr wrap="square" rtlCol="0">
            <a:spAutoFit/>
          </a:bodyPr>
          <a:lstStyle/>
          <a:p>
            <a:r>
              <a:rPr lang="en-US" b="1" dirty="0">
                <a:latin typeface="Times New Roman" pitchFamily="18" charset="0"/>
                <a:cs typeface="Times New Roman" pitchFamily="18" charset="0"/>
              </a:rPr>
              <a:t>*Method 6010B data (not directly comparable to discrete XRF data)</a:t>
            </a:r>
          </a:p>
        </p:txBody>
      </p:sp>
    </p:spTree>
    <p:extLst>
      <p:ext uri="{BB962C8B-B14F-4D97-AF65-F5344CB8AC3E}">
        <p14:creationId xmlns:p14="http://schemas.microsoft.com/office/powerpoint/2010/main" val="32915506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0445" y="653300"/>
            <a:ext cx="8541155" cy="4409671"/>
            <a:chOff x="616398" y="653300"/>
            <a:chExt cx="8541155" cy="4409671"/>
          </a:xfrm>
        </p:grpSpPr>
        <p:grpSp>
          <p:nvGrpSpPr>
            <p:cNvPr id="3" name="Group 2"/>
            <p:cNvGrpSpPr/>
            <p:nvPr/>
          </p:nvGrpSpPr>
          <p:grpSpPr>
            <a:xfrm>
              <a:off x="616398" y="653300"/>
              <a:ext cx="7930363" cy="4409671"/>
              <a:chOff x="616398" y="653300"/>
              <a:chExt cx="7930363" cy="4409671"/>
            </a:xfrm>
          </p:grpSpPr>
          <p:grpSp>
            <p:nvGrpSpPr>
              <p:cNvPr id="118" name="Group 117"/>
              <p:cNvGrpSpPr/>
              <p:nvPr/>
            </p:nvGrpSpPr>
            <p:grpSpPr>
              <a:xfrm>
                <a:off x="616398" y="653300"/>
                <a:ext cx="7930363" cy="4409671"/>
                <a:chOff x="616398" y="653300"/>
                <a:chExt cx="7930363" cy="4409671"/>
              </a:xfrm>
            </p:grpSpPr>
            <p:grpSp>
              <p:nvGrpSpPr>
                <p:cNvPr id="50" name="Group 49"/>
                <p:cNvGrpSpPr/>
                <p:nvPr/>
              </p:nvGrpSpPr>
              <p:grpSpPr>
                <a:xfrm>
                  <a:off x="893999" y="945994"/>
                  <a:ext cx="7315200" cy="4116977"/>
                  <a:chOff x="914400" y="990599"/>
                  <a:chExt cx="7315200" cy="4116977"/>
                </a:xfrm>
              </p:grpSpPr>
              <p:pic>
                <p:nvPicPr>
                  <p:cNvPr id="106" name="Picture 105"/>
                  <p:cNvPicPr>
                    <a:picLocks noChangeAspect="1"/>
                  </p:cNvPicPr>
                  <p:nvPr/>
                </p:nvPicPr>
                <p:blipFill rotWithShape="1">
                  <a:blip r:embed="rId3">
                    <a:extLst>
                      <a:ext uri="{28A0092B-C50C-407E-A947-70E740481C1C}">
                        <a14:useLocalDpi xmlns:a14="http://schemas.microsoft.com/office/drawing/2010/main" val="0"/>
                      </a:ext>
                    </a:extLst>
                  </a:blip>
                  <a:srcRect t="15580"/>
                  <a:stretch/>
                </p:blipFill>
                <p:spPr>
                  <a:xfrm>
                    <a:off x="914400" y="990599"/>
                    <a:ext cx="7315200" cy="4116977"/>
                  </a:xfrm>
                  <a:prstGeom prst="rect">
                    <a:avLst/>
                  </a:prstGeom>
                  <a:ln>
                    <a:solidFill>
                      <a:schemeClr val="tx1"/>
                    </a:solidFill>
                  </a:ln>
                </p:spPr>
              </p:pic>
              <p:grpSp>
                <p:nvGrpSpPr>
                  <p:cNvPr id="49" name="Group 48"/>
                  <p:cNvGrpSpPr/>
                  <p:nvPr/>
                </p:nvGrpSpPr>
                <p:grpSpPr>
                  <a:xfrm>
                    <a:off x="4570142" y="3107761"/>
                    <a:ext cx="2770305" cy="1140698"/>
                    <a:chOff x="4570142" y="3107761"/>
                    <a:chExt cx="2770305" cy="1140698"/>
                  </a:xfrm>
                </p:grpSpPr>
                <p:sp>
                  <p:nvSpPr>
                    <p:cNvPr id="33" name="TextBox 32"/>
                    <p:cNvSpPr txBox="1"/>
                    <p:nvPr/>
                  </p:nvSpPr>
                  <p:spPr>
                    <a:xfrm rot="20774522">
                      <a:off x="4570142" y="3690944"/>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34" name="TextBox 33"/>
                    <p:cNvSpPr txBox="1"/>
                    <p:nvPr/>
                  </p:nvSpPr>
                  <p:spPr>
                    <a:xfrm rot="20774522">
                      <a:off x="4865785" y="3618557"/>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36" name="TextBox 35"/>
                    <p:cNvSpPr txBox="1"/>
                    <p:nvPr/>
                  </p:nvSpPr>
                  <p:spPr>
                    <a:xfrm rot="20774522">
                      <a:off x="5134971" y="3552648"/>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37" name="TextBox 36"/>
                    <p:cNvSpPr txBox="1"/>
                    <p:nvPr/>
                  </p:nvSpPr>
                  <p:spPr>
                    <a:xfrm rot="20774522">
                      <a:off x="5404157" y="348673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39" name="TextBox 38"/>
                    <p:cNvSpPr txBox="1"/>
                    <p:nvPr/>
                  </p:nvSpPr>
                  <p:spPr>
                    <a:xfrm rot="20774522">
                      <a:off x="5673344" y="342082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 name="TextBox 39"/>
                    <p:cNvSpPr txBox="1"/>
                    <p:nvPr/>
                  </p:nvSpPr>
                  <p:spPr>
                    <a:xfrm rot="20774522">
                      <a:off x="5942530" y="3354920"/>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1" name="TextBox 40"/>
                    <p:cNvSpPr txBox="1"/>
                    <p:nvPr/>
                  </p:nvSpPr>
                  <p:spPr>
                    <a:xfrm rot="20774522">
                      <a:off x="6211716" y="328901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2" name="TextBox 41"/>
                    <p:cNvSpPr txBox="1"/>
                    <p:nvPr/>
                  </p:nvSpPr>
                  <p:spPr>
                    <a:xfrm rot="20774522">
                      <a:off x="6480903" y="3223102"/>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3" name="TextBox 42"/>
                    <p:cNvSpPr txBox="1"/>
                    <p:nvPr/>
                  </p:nvSpPr>
                  <p:spPr>
                    <a:xfrm rot="20774522">
                      <a:off x="6750089" y="3157193"/>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4" name="TextBox 43"/>
                    <p:cNvSpPr txBox="1"/>
                    <p:nvPr/>
                  </p:nvSpPr>
                  <p:spPr>
                    <a:xfrm rot="20774522">
                      <a:off x="6951979" y="310776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grpSp>
              <p:grpSp>
                <p:nvGrpSpPr>
                  <p:cNvPr id="48" name="Group 47"/>
                  <p:cNvGrpSpPr/>
                  <p:nvPr/>
                </p:nvGrpSpPr>
                <p:grpSpPr>
                  <a:xfrm>
                    <a:off x="4367418" y="2841076"/>
                    <a:ext cx="2503282" cy="1067123"/>
                    <a:chOff x="4405464" y="2768612"/>
                    <a:chExt cx="2563455" cy="1067123"/>
                  </a:xfrm>
                </p:grpSpPr>
                <p:sp>
                  <p:nvSpPr>
                    <p:cNvPr id="47" name="TextBox 46"/>
                    <p:cNvSpPr txBox="1"/>
                    <p:nvPr/>
                  </p:nvSpPr>
                  <p:spPr>
                    <a:xfrm rot="20774522">
                      <a:off x="4405464" y="3309194"/>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1" name="TextBox 50"/>
                    <p:cNvSpPr txBox="1"/>
                    <p:nvPr/>
                  </p:nvSpPr>
                  <p:spPr>
                    <a:xfrm rot="20774522">
                      <a:off x="4703557" y="323620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5" name="TextBox 54"/>
                    <p:cNvSpPr txBox="1"/>
                    <p:nvPr/>
                  </p:nvSpPr>
                  <p:spPr>
                    <a:xfrm rot="20774522">
                      <a:off x="4949977" y="317587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8" name="TextBox 57"/>
                    <p:cNvSpPr txBox="1"/>
                    <p:nvPr/>
                  </p:nvSpPr>
                  <p:spPr>
                    <a:xfrm rot="20774522">
                      <a:off x="5196396" y="311553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9" name="TextBox 58"/>
                    <p:cNvSpPr txBox="1"/>
                    <p:nvPr/>
                  </p:nvSpPr>
                  <p:spPr>
                    <a:xfrm rot="20774522">
                      <a:off x="5442816" y="305520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 name="TextBox 59"/>
                    <p:cNvSpPr txBox="1"/>
                    <p:nvPr/>
                  </p:nvSpPr>
                  <p:spPr>
                    <a:xfrm rot="20774522">
                      <a:off x="5689235" y="299486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1" name="TextBox 60"/>
                    <p:cNvSpPr txBox="1"/>
                    <p:nvPr/>
                  </p:nvSpPr>
                  <p:spPr>
                    <a:xfrm rot="20774522">
                      <a:off x="5935654" y="293453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2" name="TextBox 61"/>
                    <p:cNvSpPr txBox="1"/>
                    <p:nvPr/>
                  </p:nvSpPr>
                  <p:spPr>
                    <a:xfrm rot="20774522">
                      <a:off x="6182073" y="287419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3" name="TextBox 62"/>
                    <p:cNvSpPr txBox="1"/>
                    <p:nvPr/>
                  </p:nvSpPr>
                  <p:spPr>
                    <a:xfrm rot="20774522">
                      <a:off x="6428493" y="281386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4" name="TextBox 63"/>
                    <p:cNvSpPr txBox="1"/>
                    <p:nvPr/>
                  </p:nvSpPr>
                  <p:spPr>
                    <a:xfrm rot="20774522">
                      <a:off x="6613307" y="276861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grpSp>
              <p:grpSp>
                <p:nvGrpSpPr>
                  <p:cNvPr id="46" name="Group 45"/>
                  <p:cNvGrpSpPr/>
                  <p:nvPr/>
                </p:nvGrpSpPr>
                <p:grpSpPr>
                  <a:xfrm>
                    <a:off x="4221074" y="2590083"/>
                    <a:ext cx="2148077" cy="966694"/>
                    <a:chOff x="4354301" y="2507831"/>
                    <a:chExt cx="2148077" cy="966694"/>
                  </a:xfrm>
                </p:grpSpPr>
                <p:sp>
                  <p:nvSpPr>
                    <p:cNvPr id="66" name="TextBox 65"/>
                    <p:cNvSpPr txBox="1"/>
                    <p:nvPr/>
                  </p:nvSpPr>
                  <p:spPr>
                    <a:xfrm rot="20774522">
                      <a:off x="4354301" y="296346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67" name="TextBox 66"/>
                    <p:cNvSpPr txBox="1"/>
                    <p:nvPr/>
                  </p:nvSpPr>
                  <p:spPr>
                    <a:xfrm rot="20774522">
                      <a:off x="4576820" y="2905286"/>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68" name="TextBox 67"/>
                    <p:cNvSpPr txBox="1"/>
                    <p:nvPr/>
                  </p:nvSpPr>
                  <p:spPr>
                    <a:xfrm rot="20774522">
                      <a:off x="4786276" y="285400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69" name="TextBox 68"/>
                    <p:cNvSpPr txBox="1"/>
                    <p:nvPr/>
                  </p:nvSpPr>
                  <p:spPr>
                    <a:xfrm rot="20774522">
                      <a:off x="4995732" y="2802717"/>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0" name="TextBox 69"/>
                    <p:cNvSpPr txBox="1"/>
                    <p:nvPr/>
                  </p:nvSpPr>
                  <p:spPr>
                    <a:xfrm rot="20774522">
                      <a:off x="5205189" y="2751432"/>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1" name="TextBox 70"/>
                    <p:cNvSpPr txBox="1"/>
                    <p:nvPr/>
                  </p:nvSpPr>
                  <p:spPr>
                    <a:xfrm rot="20774522">
                      <a:off x="5414645" y="2700148"/>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2" name="TextBox 71"/>
                    <p:cNvSpPr txBox="1"/>
                    <p:nvPr/>
                  </p:nvSpPr>
                  <p:spPr>
                    <a:xfrm rot="20774522">
                      <a:off x="5624102" y="2648863"/>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3" name="TextBox 72"/>
                    <p:cNvSpPr txBox="1"/>
                    <p:nvPr/>
                  </p:nvSpPr>
                  <p:spPr>
                    <a:xfrm rot="20774522">
                      <a:off x="5833558" y="259757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4" name="TextBox 73"/>
                    <p:cNvSpPr txBox="1"/>
                    <p:nvPr/>
                  </p:nvSpPr>
                  <p:spPr>
                    <a:xfrm rot="20774522">
                      <a:off x="6043014" y="2546294"/>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75" name="TextBox 74"/>
                    <p:cNvSpPr txBox="1"/>
                    <p:nvPr/>
                  </p:nvSpPr>
                  <p:spPr>
                    <a:xfrm rot="20774522">
                      <a:off x="6200107" y="250783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grpSp>
              <p:grpSp>
                <p:nvGrpSpPr>
                  <p:cNvPr id="45" name="Group 44"/>
                  <p:cNvGrpSpPr/>
                  <p:nvPr/>
                </p:nvGrpSpPr>
                <p:grpSpPr>
                  <a:xfrm rot="192147">
                    <a:off x="4119288" y="2371157"/>
                    <a:ext cx="1823174" cy="887368"/>
                    <a:chOff x="4248726" y="2282776"/>
                    <a:chExt cx="1929456" cy="902685"/>
                  </a:xfrm>
                </p:grpSpPr>
                <p:sp>
                  <p:nvSpPr>
                    <p:cNvPr id="77" name="TextBox 76"/>
                    <p:cNvSpPr txBox="1"/>
                    <p:nvPr/>
                  </p:nvSpPr>
                  <p:spPr>
                    <a:xfrm rot="20774522">
                      <a:off x="4248726" y="2689893"/>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78" name="TextBox 77"/>
                    <p:cNvSpPr txBox="1"/>
                    <p:nvPr/>
                  </p:nvSpPr>
                  <p:spPr>
                    <a:xfrm rot="20774522">
                      <a:off x="4479160" y="2633472"/>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79" name="TextBox 78"/>
                    <p:cNvSpPr txBox="1"/>
                    <p:nvPr/>
                  </p:nvSpPr>
                  <p:spPr>
                    <a:xfrm rot="20774522">
                      <a:off x="4663975" y="2588221"/>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0" name="TextBox 79"/>
                    <p:cNvSpPr txBox="1"/>
                    <p:nvPr/>
                  </p:nvSpPr>
                  <p:spPr>
                    <a:xfrm rot="20774522">
                      <a:off x="4848789" y="2542970"/>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1" name="TextBox 80"/>
                    <p:cNvSpPr txBox="1"/>
                    <p:nvPr/>
                  </p:nvSpPr>
                  <p:spPr>
                    <a:xfrm rot="20774522">
                      <a:off x="5033603" y="2497719"/>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2" name="TextBox 81"/>
                    <p:cNvSpPr txBox="1"/>
                    <p:nvPr/>
                  </p:nvSpPr>
                  <p:spPr>
                    <a:xfrm rot="20774522">
                      <a:off x="5218418" y="2452468"/>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3" name="TextBox 82"/>
                    <p:cNvSpPr txBox="1"/>
                    <p:nvPr/>
                  </p:nvSpPr>
                  <p:spPr>
                    <a:xfrm rot="20774522">
                      <a:off x="5403232" y="2407217"/>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4" name="TextBox 83"/>
                    <p:cNvSpPr txBox="1"/>
                    <p:nvPr/>
                  </p:nvSpPr>
                  <p:spPr>
                    <a:xfrm rot="20774522">
                      <a:off x="5588046" y="236196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5" name="TextBox 84"/>
                    <p:cNvSpPr txBox="1"/>
                    <p:nvPr/>
                  </p:nvSpPr>
                  <p:spPr>
                    <a:xfrm rot="20774522">
                      <a:off x="5772861" y="2316715"/>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86" name="TextBox 85"/>
                    <p:cNvSpPr txBox="1"/>
                    <p:nvPr/>
                  </p:nvSpPr>
                  <p:spPr>
                    <a:xfrm rot="20774522">
                      <a:off x="5911472" y="228277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grpSp>
              <p:grpSp>
                <p:nvGrpSpPr>
                  <p:cNvPr id="35" name="Group 34"/>
                  <p:cNvGrpSpPr/>
                  <p:nvPr/>
                </p:nvGrpSpPr>
                <p:grpSpPr>
                  <a:xfrm rot="303842">
                    <a:off x="4001461" y="2171227"/>
                    <a:ext cx="1652516" cy="958109"/>
                    <a:chOff x="4212711" y="2120063"/>
                    <a:chExt cx="1817510" cy="958109"/>
                  </a:xfrm>
                </p:grpSpPr>
                <p:sp>
                  <p:nvSpPr>
                    <p:cNvPr id="88" name="TextBox 87"/>
                    <p:cNvSpPr txBox="1"/>
                    <p:nvPr/>
                  </p:nvSpPr>
                  <p:spPr>
                    <a:xfrm rot="20667486">
                      <a:off x="4212711" y="2504711"/>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89" name="TextBox 88"/>
                    <p:cNvSpPr txBox="1"/>
                    <p:nvPr/>
                  </p:nvSpPr>
                  <p:spPr>
                    <a:xfrm rot="20667486">
                      <a:off x="4429433" y="2451240"/>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0" name="TextBox 89"/>
                    <p:cNvSpPr txBox="1"/>
                    <p:nvPr/>
                  </p:nvSpPr>
                  <p:spPr>
                    <a:xfrm rot="20667486">
                      <a:off x="4597212" y="2409128"/>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1" name="TextBox 90"/>
                    <p:cNvSpPr txBox="1"/>
                    <p:nvPr/>
                  </p:nvSpPr>
                  <p:spPr>
                    <a:xfrm rot="20667486">
                      <a:off x="4779242" y="236558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2" name="TextBox 91"/>
                    <p:cNvSpPr txBox="1"/>
                    <p:nvPr/>
                  </p:nvSpPr>
                  <p:spPr>
                    <a:xfrm rot="20667486">
                      <a:off x="4936597" y="2324524"/>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3" name="TextBox 92"/>
                    <p:cNvSpPr txBox="1"/>
                    <p:nvPr/>
                  </p:nvSpPr>
                  <p:spPr>
                    <a:xfrm rot="20667486">
                      <a:off x="5111501" y="228169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4" name="TextBox 93"/>
                    <p:cNvSpPr txBox="1"/>
                    <p:nvPr/>
                  </p:nvSpPr>
                  <p:spPr>
                    <a:xfrm rot="20667486">
                      <a:off x="5296827" y="223782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5" name="TextBox 94"/>
                    <p:cNvSpPr txBox="1"/>
                    <p:nvPr/>
                  </p:nvSpPr>
                  <p:spPr>
                    <a:xfrm rot="20667486">
                      <a:off x="5471730" y="2195006"/>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6" name="TextBox 95"/>
                    <p:cNvSpPr txBox="1"/>
                    <p:nvPr/>
                  </p:nvSpPr>
                  <p:spPr>
                    <a:xfrm rot="20667486">
                      <a:off x="5631216" y="215267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97" name="TextBox 96"/>
                    <p:cNvSpPr txBox="1"/>
                    <p:nvPr/>
                  </p:nvSpPr>
                  <p:spPr>
                    <a:xfrm rot="20667486">
                      <a:off x="5777814" y="2120063"/>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cxnSp>
              <p:nvCxnSpPr>
                <p:cNvPr id="100" name="Straight Arrow Connector 99"/>
                <p:cNvCxnSpPr>
                  <a:cxnSpLocks/>
                  <a:stCxn id="115" idx="1"/>
                </p:cNvCxnSpPr>
                <p:nvPr/>
              </p:nvCxnSpPr>
              <p:spPr>
                <a:xfrm flipH="1">
                  <a:off x="5428487" y="2528090"/>
                  <a:ext cx="1353724" cy="408263"/>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1" name="TextBox 140"/>
                <p:cNvSpPr txBox="1"/>
                <p:nvPr/>
              </p:nvSpPr>
              <p:spPr>
                <a:xfrm>
                  <a:off x="616398" y="1579607"/>
                  <a:ext cx="1755912" cy="1107996"/>
                </a:xfrm>
                <a:prstGeom prst="rect">
                  <a:avLst/>
                </a:prstGeom>
                <a:solidFill>
                  <a:schemeClr val="bg1"/>
                </a:solidFill>
                <a:ln>
                  <a:solidFill>
                    <a:schemeClr val="tx1"/>
                  </a:solidFill>
                </a:ln>
              </p:spPr>
              <p:txBody>
                <a:bodyPr wrap="square" rtlCol="0">
                  <a:spAutoFit/>
                </a:bodyPr>
                <a:lstStyle/>
                <a:p>
                  <a:pPr algn="ctr"/>
                  <a:r>
                    <a:rPr lang="en-US" sz="2200" b="1" dirty="0">
                      <a:latin typeface="Times New Roman" pitchFamily="18" charset="0"/>
                      <a:cs typeface="Times New Roman" pitchFamily="18" charset="0"/>
                    </a:rPr>
                    <a:t>Discrete</a:t>
                  </a:r>
                </a:p>
                <a:p>
                  <a:pPr algn="ctr"/>
                  <a:r>
                    <a:rPr lang="en-US" sz="2200" b="1" dirty="0">
                      <a:latin typeface="Times New Roman" pitchFamily="18" charset="0"/>
                      <a:cs typeface="Times New Roman" pitchFamily="18" charset="0"/>
                    </a:rPr>
                    <a:t>Sample</a:t>
                  </a:r>
                </a:p>
                <a:p>
                  <a:pPr algn="ctr"/>
                  <a:r>
                    <a:rPr lang="en-US" sz="2200" b="1" dirty="0">
                      <a:latin typeface="Times New Roman" pitchFamily="18" charset="0"/>
                      <a:cs typeface="Times New Roman" pitchFamily="18" charset="0"/>
                    </a:rPr>
                    <a:t>(100-200g)</a:t>
                  </a:r>
                </a:p>
              </p:txBody>
            </p:sp>
            <p:pic>
              <p:nvPicPr>
                <p:cNvPr id="143" name="Picture 142">
                  <a:extLst>
                    <a:ext uri="{FF2B5EF4-FFF2-40B4-BE49-F238E27FC236}">
                      <a16:creationId xmlns:a16="http://schemas.microsoft.com/office/drawing/2014/main" xmlns="" id="{7A66A036-39ED-4F3E-9B70-B338549F25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7325" y="687274"/>
                  <a:ext cx="769616" cy="720596"/>
                </a:xfrm>
                <a:prstGeom prst="rect">
                  <a:avLst/>
                </a:prstGeom>
                <a:ln>
                  <a:solidFill>
                    <a:schemeClr val="tx1"/>
                  </a:solidFill>
                </a:ln>
              </p:spPr>
            </p:pic>
            <p:sp>
              <p:nvSpPr>
                <p:cNvPr id="105" name="TextBox 104">
                  <a:extLst>
                    <a:ext uri="{FF2B5EF4-FFF2-40B4-BE49-F238E27FC236}">
                      <a16:creationId xmlns:a16="http://schemas.microsoft.com/office/drawing/2014/main" xmlns="" id="{202D5D23-C1E3-4667-9BB5-EA485D4039A3}"/>
                    </a:ext>
                  </a:extLst>
                </p:cNvPr>
                <p:cNvSpPr txBox="1"/>
                <p:nvPr/>
              </p:nvSpPr>
              <p:spPr>
                <a:xfrm>
                  <a:off x="2808068" y="793851"/>
                  <a:ext cx="3375461" cy="523220"/>
                </a:xfrm>
                <a:prstGeom prst="rect">
                  <a:avLst/>
                </a:prstGeom>
                <a:solidFill>
                  <a:schemeClr val="bg1"/>
                </a:solidFill>
                <a:ln>
                  <a:solidFill>
                    <a:schemeClr val="tx1"/>
                  </a:solidFill>
                </a:ln>
              </p:spPr>
              <p:txBody>
                <a:bodyPr wrap="square" rtlCol="0">
                  <a:spAutoFit/>
                </a:bodyPr>
                <a:lstStyle/>
                <a:p>
                  <a:pPr algn="ctr"/>
                  <a:r>
                    <a:rPr lang="en-US" sz="2800" b="1" dirty="0">
                      <a:latin typeface="Times New Roman" pitchFamily="18" charset="0"/>
                      <a:cs typeface="Times New Roman" pitchFamily="18" charset="0"/>
                    </a:rPr>
                    <a:t>Decision Unit (DU)</a:t>
                  </a:r>
                </a:p>
              </p:txBody>
            </p:sp>
            <p:pic>
              <p:nvPicPr>
                <p:cNvPr id="127" name="Picture 1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6802" y="653300"/>
                  <a:ext cx="1229959" cy="1193859"/>
                </a:xfrm>
                <a:prstGeom prst="rect">
                  <a:avLst/>
                </a:prstGeom>
                <a:ln>
                  <a:solidFill>
                    <a:schemeClr val="tx1"/>
                  </a:solidFill>
                </a:ln>
              </p:spPr>
            </p:pic>
            <p:sp>
              <p:nvSpPr>
                <p:cNvPr id="117" name="Oval 116"/>
                <p:cNvSpPr/>
                <p:nvPr/>
              </p:nvSpPr>
              <p:spPr>
                <a:xfrm>
                  <a:off x="3129469" y="3335288"/>
                  <a:ext cx="187965" cy="1491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TextBox 119"/>
                <p:cNvSpPr txBox="1"/>
                <p:nvPr/>
              </p:nvSpPr>
              <p:spPr>
                <a:xfrm>
                  <a:off x="4961241" y="31812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DU-4</a:t>
                  </a:r>
                </a:p>
              </p:txBody>
            </p:sp>
            <p:sp>
              <p:nvSpPr>
                <p:cNvPr id="121" name="TextBox 120">
                  <a:extLst>
                    <a:ext uri="{FF2B5EF4-FFF2-40B4-BE49-F238E27FC236}">
                      <a16:creationId xmlns:a16="http://schemas.microsoft.com/office/drawing/2014/main" xmlns="" id="{202D5D23-C1E3-4667-9BB5-EA485D4039A3}"/>
                    </a:ext>
                  </a:extLst>
                </p:cNvPr>
                <p:cNvSpPr txBox="1"/>
                <p:nvPr/>
              </p:nvSpPr>
              <p:spPr>
                <a:xfrm>
                  <a:off x="2743200" y="37146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DU-3</a:t>
                  </a:r>
                </a:p>
              </p:txBody>
            </p:sp>
            <p:sp>
              <p:nvSpPr>
                <p:cNvPr id="122" name="TextBox 121">
                  <a:extLst>
                    <a:ext uri="{FF2B5EF4-FFF2-40B4-BE49-F238E27FC236}">
                      <a16:creationId xmlns:a16="http://schemas.microsoft.com/office/drawing/2014/main" xmlns="" id="{202D5D23-C1E3-4667-9BB5-EA485D4039A3}"/>
                    </a:ext>
                  </a:extLst>
                </p:cNvPr>
                <p:cNvSpPr txBox="1"/>
                <p:nvPr/>
              </p:nvSpPr>
              <p:spPr>
                <a:xfrm>
                  <a:off x="2860098" y="2265820"/>
                  <a:ext cx="797502"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DU-1</a:t>
                  </a:r>
                </a:p>
              </p:txBody>
            </p:sp>
            <p:sp>
              <p:nvSpPr>
                <p:cNvPr id="124" name="TextBox 123"/>
                <p:cNvSpPr txBox="1"/>
                <p:nvPr/>
              </p:nvSpPr>
              <p:spPr>
                <a:xfrm>
                  <a:off x="4123618" y="2057400"/>
                  <a:ext cx="744363"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DU-2</a:t>
                  </a:r>
                </a:p>
              </p:txBody>
            </p:sp>
            <p:cxnSp>
              <p:nvCxnSpPr>
                <p:cNvPr id="87" name="Straight Arrow Connector 86"/>
                <p:cNvCxnSpPr>
                  <a:cxnSpLocks/>
                  <a:stCxn id="141" idx="2"/>
                </p:cNvCxnSpPr>
                <p:nvPr/>
              </p:nvCxnSpPr>
              <p:spPr>
                <a:xfrm>
                  <a:off x="1494354" y="2687603"/>
                  <a:ext cx="1578070" cy="64114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2" name="Oval 1"/>
              <p:cNvSpPr/>
              <p:nvPr/>
            </p:nvSpPr>
            <p:spPr>
              <a:xfrm rot="20927314">
                <a:off x="2743200" y="3123609"/>
                <a:ext cx="960860" cy="591081"/>
              </a:xfrm>
              <a:prstGeom prst="ellipse">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xmlns="" id="{202D5D23-C1E3-4667-9BB5-EA485D4039A3}"/>
                  </a:ext>
                </a:extLst>
              </p:cNvPr>
              <p:cNvSpPr txBox="1"/>
              <p:nvPr/>
            </p:nvSpPr>
            <p:spPr>
              <a:xfrm>
                <a:off x="3100866" y="2895837"/>
                <a:ext cx="323590"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a:t>
                </a:r>
              </a:p>
            </p:txBody>
          </p:sp>
          <p:sp>
            <p:nvSpPr>
              <p:cNvPr id="101" name="TextBox 100">
                <a:extLst>
                  <a:ext uri="{FF2B5EF4-FFF2-40B4-BE49-F238E27FC236}">
                    <a16:creationId xmlns:a16="http://schemas.microsoft.com/office/drawing/2014/main" xmlns="" id="{202D5D23-C1E3-4667-9BB5-EA485D4039A3}"/>
                  </a:ext>
                </a:extLst>
              </p:cNvPr>
              <p:cNvSpPr txBox="1"/>
              <p:nvPr/>
            </p:nvSpPr>
            <p:spPr>
              <a:xfrm>
                <a:off x="3125147" y="3495674"/>
                <a:ext cx="323590"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a:t>
                </a:r>
              </a:p>
            </p:txBody>
          </p:sp>
        </p:grpSp>
        <p:sp>
          <p:nvSpPr>
            <p:cNvPr id="115" name="TextBox 114"/>
            <p:cNvSpPr txBox="1"/>
            <p:nvPr/>
          </p:nvSpPr>
          <p:spPr>
            <a:xfrm>
              <a:off x="6782211" y="1974092"/>
              <a:ext cx="2375342" cy="1107996"/>
            </a:xfrm>
            <a:prstGeom prst="rect">
              <a:avLst/>
            </a:prstGeom>
            <a:solidFill>
              <a:schemeClr val="bg1"/>
            </a:solidFill>
            <a:ln>
              <a:solidFill>
                <a:schemeClr val="tx1"/>
              </a:solidFill>
            </a:ln>
          </p:spPr>
          <p:txBody>
            <a:bodyPr wrap="square" rtlCol="0">
              <a:spAutoFit/>
            </a:bodyPr>
            <a:lstStyle/>
            <a:p>
              <a:pPr algn="ctr"/>
              <a:r>
                <a:rPr lang="en-US" sz="2200" b="1" dirty="0">
                  <a:latin typeface="Times New Roman" pitchFamily="18" charset="0"/>
                  <a:cs typeface="Times New Roman" pitchFamily="18" charset="0"/>
                </a:rPr>
                <a:t>Multi Increment® Sample</a:t>
              </a:r>
            </a:p>
            <a:p>
              <a:pPr algn="ctr"/>
              <a:r>
                <a:rPr lang="en-US" sz="2200" b="1" dirty="0">
                  <a:latin typeface="Times New Roman" pitchFamily="18" charset="0"/>
                  <a:cs typeface="Times New Roman" pitchFamily="18" charset="0"/>
                </a:rPr>
                <a:t>(1-2+kg)</a:t>
              </a:r>
            </a:p>
          </p:txBody>
        </p:sp>
      </p:grpSp>
      <p:sp>
        <p:nvSpPr>
          <p:cNvPr id="99" name="Slide Number Placeholder 98"/>
          <p:cNvSpPr>
            <a:spLocks noGrp="1"/>
          </p:cNvSpPr>
          <p:nvPr>
            <p:ph type="sldNum" sz="quarter" idx="12"/>
          </p:nvPr>
        </p:nvSpPr>
        <p:spPr/>
        <p:txBody>
          <a:bodyPr/>
          <a:lstStyle/>
          <a:p>
            <a:fld id="{4713E40B-72D5-4A18-96F4-47675C04B6F3}" type="slidenum">
              <a:rPr lang="en-US" smtClean="0"/>
              <a:pPr/>
              <a:t>5</a:t>
            </a:fld>
            <a:endParaRPr lang="en-US"/>
          </a:p>
        </p:txBody>
      </p:sp>
      <p:cxnSp>
        <p:nvCxnSpPr>
          <p:cNvPr id="108" name="Straight Connector 107"/>
          <p:cNvCxnSpPr/>
          <p:nvPr/>
        </p:nvCxnSpPr>
        <p:spPr>
          <a:xfrm>
            <a:off x="533400" y="5105400"/>
            <a:ext cx="8077200" cy="762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16398" y="76200"/>
            <a:ext cx="8270402" cy="584775"/>
          </a:xfrm>
          <a:prstGeom prst="rect">
            <a:avLst/>
          </a:prstGeom>
          <a:solidFill>
            <a:schemeClr val="bg1"/>
          </a:solidFill>
        </p:spPr>
        <p:txBody>
          <a:bodyPr wrap="square" rtlCol="0">
            <a:spAutoFit/>
          </a:bodyPr>
          <a:lstStyle/>
          <a:p>
            <a:pPr algn="ctr"/>
            <a:r>
              <a:rPr lang="en-US" sz="3200" b="1" dirty="0">
                <a:latin typeface="Times New Roman" pitchFamily="18" charset="0"/>
                <a:cs typeface="Times New Roman" pitchFamily="18" charset="0"/>
              </a:rPr>
              <a:t>Terminology</a:t>
            </a:r>
            <a:endParaRPr lang="en-US" sz="3200" b="1" i="1" dirty="0">
              <a:latin typeface="Times New Roman" pitchFamily="18" charset="0"/>
              <a:cs typeface="Times New Roman" pitchFamily="18" charset="0"/>
            </a:endParaRPr>
          </a:p>
        </p:txBody>
      </p:sp>
      <p:sp>
        <p:nvSpPr>
          <p:cNvPr id="112" name="TextBox 111"/>
          <p:cNvSpPr txBox="1"/>
          <p:nvPr/>
        </p:nvSpPr>
        <p:spPr>
          <a:xfrm>
            <a:off x="152400" y="4724400"/>
            <a:ext cx="8839200" cy="2108269"/>
          </a:xfrm>
          <a:prstGeom prst="rect">
            <a:avLst/>
          </a:prstGeom>
          <a:solidFill>
            <a:schemeClr val="bg1"/>
          </a:solidFill>
        </p:spPr>
        <p:txBody>
          <a:bodyPr wrap="square" rtlCol="0">
            <a:spAutoFit/>
          </a:bodyPr>
          <a:lstStyle/>
          <a:p>
            <a:pPr marL="342900"/>
            <a:r>
              <a:rPr lang="en-US" b="1" dirty="0">
                <a:latin typeface="Times New Roman" pitchFamily="18" charset="0"/>
                <a:cs typeface="Times New Roman" pitchFamily="18" charset="0"/>
              </a:rPr>
              <a:t>DU: Area/volume of soil you would collect and test as a single mass, if you could…;</a:t>
            </a:r>
          </a:p>
          <a:p>
            <a:pPr marL="342900"/>
            <a:r>
              <a:rPr lang="en-US" b="1" dirty="0">
                <a:latin typeface="Times New Roman" pitchFamily="18" charset="0"/>
                <a:cs typeface="Times New Roman" pitchFamily="18" charset="0"/>
              </a:rPr>
              <a:t>Discrete </a:t>
            </a:r>
            <a:r>
              <a:rPr lang="en-US" b="1" dirty="0" smtClean="0">
                <a:latin typeface="Times New Roman" pitchFamily="18" charset="0"/>
                <a:cs typeface="Times New Roman" pitchFamily="18" charset="0"/>
              </a:rPr>
              <a:t>Sample (used since 1980s):</a:t>
            </a:r>
            <a:endParaRPr lang="en-US" b="1" dirty="0">
              <a:latin typeface="Times New Roman" pitchFamily="18" charset="0"/>
              <a:cs typeface="Times New Roman" pitchFamily="18" charset="0"/>
            </a:endParaRPr>
          </a:p>
          <a:p>
            <a:pPr marL="685800" lvl="1" indent="-228600">
              <a:buFont typeface="Arial" pitchFamily="34" charset="0"/>
              <a:buChar char="•"/>
            </a:pPr>
            <a:r>
              <a:rPr lang="en-US" b="1" dirty="0">
                <a:latin typeface="Times New Roman" pitchFamily="18" charset="0"/>
                <a:cs typeface="Times New Roman" pitchFamily="18" charset="0"/>
              </a:rPr>
              <a:t>Collected from a </a:t>
            </a:r>
            <a:r>
              <a:rPr lang="en-US" b="1" i="1" dirty="0">
                <a:latin typeface="Times New Roman" pitchFamily="18" charset="0"/>
                <a:cs typeface="Times New Roman" pitchFamily="18" charset="0"/>
              </a:rPr>
              <a:t>single point </a:t>
            </a:r>
            <a:r>
              <a:rPr lang="en-US" b="1" dirty="0">
                <a:latin typeface="Times New Roman" pitchFamily="18" charset="0"/>
                <a:cs typeface="Times New Roman" pitchFamily="18" charset="0"/>
              </a:rPr>
              <a:t>within a targeted area (“single increment sample”);</a:t>
            </a:r>
          </a:p>
          <a:p>
            <a:pPr marL="685800" lvl="1" indent="-228600">
              <a:spcAft>
                <a:spcPts val="600"/>
              </a:spcAft>
              <a:buFont typeface="Arial" pitchFamily="34" charset="0"/>
              <a:buChar char="•"/>
            </a:pPr>
            <a:r>
              <a:rPr lang="en-US" b="1" dirty="0">
                <a:latin typeface="Times New Roman" pitchFamily="18" charset="0"/>
                <a:cs typeface="Times New Roman" pitchFamily="18" charset="0"/>
              </a:rPr>
              <a:t>Mass collected based on laboratory needs (typically 100-200 grams).</a:t>
            </a:r>
          </a:p>
          <a:p>
            <a:pPr marL="342900"/>
            <a:r>
              <a:rPr lang="en-US" b="1" dirty="0">
                <a:latin typeface="Times New Roman" pitchFamily="18" charset="0"/>
                <a:cs typeface="Times New Roman" pitchFamily="18" charset="0"/>
              </a:rPr>
              <a:t>Multi Increment </a:t>
            </a:r>
            <a:r>
              <a:rPr lang="en-US" b="1" dirty="0" smtClean="0">
                <a:latin typeface="Times New Roman" pitchFamily="18" charset="0"/>
                <a:cs typeface="Times New Roman" pitchFamily="18" charset="0"/>
              </a:rPr>
              <a:t>Sample (relatively “new” idea):</a:t>
            </a:r>
            <a:endParaRPr lang="en-US" b="1" dirty="0">
              <a:latin typeface="Times New Roman" pitchFamily="18" charset="0"/>
              <a:cs typeface="Times New Roman" pitchFamily="18" charset="0"/>
            </a:endParaRPr>
          </a:p>
          <a:p>
            <a:pPr marL="685800" lvl="1" indent="-228600">
              <a:buFont typeface="Arial" pitchFamily="34" charset="0"/>
              <a:buChar char="•"/>
            </a:pPr>
            <a:r>
              <a:rPr lang="en-US" b="1" dirty="0">
                <a:latin typeface="Times New Roman" pitchFamily="18" charset="0"/>
                <a:cs typeface="Times New Roman" pitchFamily="18" charset="0"/>
              </a:rPr>
              <a:t>Collected from </a:t>
            </a:r>
            <a:r>
              <a:rPr lang="en-US" b="1" i="1" dirty="0">
                <a:latin typeface="Times New Roman" pitchFamily="18" charset="0"/>
                <a:cs typeface="Times New Roman" pitchFamily="18" charset="0"/>
              </a:rPr>
              <a:t>multiple points (“increments”) </a:t>
            </a:r>
            <a:r>
              <a:rPr lang="en-US" b="1" dirty="0">
                <a:latin typeface="Times New Roman" pitchFamily="18" charset="0"/>
                <a:cs typeface="Times New Roman" pitchFamily="18" charset="0"/>
              </a:rPr>
              <a:t>within a targeted area;</a:t>
            </a:r>
          </a:p>
          <a:p>
            <a:pPr marL="685800" lvl="1" indent="-228600">
              <a:buFont typeface="Arial" pitchFamily="34" charset="0"/>
              <a:buChar char="•"/>
            </a:pPr>
            <a:r>
              <a:rPr lang="en-US" b="1" dirty="0">
                <a:latin typeface="Times New Roman" pitchFamily="18" charset="0"/>
                <a:cs typeface="Times New Roman" pitchFamily="18" charset="0"/>
              </a:rPr>
              <a:t>Mass and # of “increments” included in sample based on Gy’s sampling theory.</a:t>
            </a:r>
          </a:p>
        </p:txBody>
      </p:sp>
      <p:sp>
        <p:nvSpPr>
          <p:cNvPr id="6" name="TextBox 5"/>
          <p:cNvSpPr txBox="1"/>
          <p:nvPr/>
        </p:nvSpPr>
        <p:spPr>
          <a:xfrm>
            <a:off x="6600832" y="3668413"/>
            <a:ext cx="2226761" cy="923330"/>
          </a:xfrm>
          <a:prstGeom prst="rect">
            <a:avLst/>
          </a:prstGeom>
          <a:solidFill>
            <a:schemeClr val="bg1"/>
          </a:solidFill>
          <a:ln>
            <a:solidFill>
              <a:schemeClr val="tx1"/>
            </a:solidFill>
          </a:ln>
        </p:spPr>
        <p:txBody>
          <a:bodyPr wrap="square" rtlCol="0">
            <a:spAutoFit/>
          </a:bodyPr>
          <a:lstStyle/>
          <a:p>
            <a:pPr algn="ctr"/>
            <a:r>
              <a:rPr lang="en-US" dirty="0"/>
              <a:t>Multi Increment</a:t>
            </a:r>
            <a:r>
              <a:rPr lang="en-US" baseline="30000" dirty="0">
                <a:sym typeface="Symbol" panose="05050102010706020507" pitchFamily="18" charset="2"/>
              </a:rPr>
              <a:t></a:t>
            </a:r>
            <a:r>
              <a:rPr lang="en-US" dirty="0"/>
              <a:t> is a registered trademark of </a:t>
            </a:r>
            <a:r>
              <a:rPr lang="en-US" dirty="0" err="1"/>
              <a:t>EnviroStat</a:t>
            </a:r>
            <a:r>
              <a:rPr lang="en-US" dirty="0"/>
              <a:t>, Inc.</a:t>
            </a:r>
          </a:p>
        </p:txBody>
      </p:sp>
    </p:spTree>
    <p:extLst>
      <p:ext uri="{BB962C8B-B14F-4D97-AF65-F5344CB8AC3E}">
        <p14:creationId xmlns:p14="http://schemas.microsoft.com/office/powerpoint/2010/main" val="390771309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7EB08C4-B206-4098-98C3-6DC2CE1146B4}" type="slidenum">
              <a:rPr lang="en-US" smtClean="0"/>
              <a:pPr/>
              <a:t>50</a:t>
            </a:fld>
            <a:endParaRPr lang="en-US"/>
          </a:p>
        </p:txBody>
      </p:sp>
      <p:sp>
        <p:nvSpPr>
          <p:cNvPr id="4" name="TextBox 3"/>
          <p:cNvSpPr txBox="1"/>
          <p:nvPr/>
        </p:nvSpPr>
        <p:spPr>
          <a:xfrm>
            <a:off x="152400" y="152400"/>
            <a:ext cx="8915400" cy="1077218"/>
          </a:xfrm>
          <a:prstGeom prst="rect">
            <a:avLst/>
          </a:prstGeom>
          <a:noFill/>
        </p:spPr>
        <p:txBody>
          <a:bodyPr wrap="square" rtlCol="0">
            <a:spAutoFit/>
          </a:bodyPr>
          <a:lstStyle/>
          <a:p>
            <a:pPr algn="ctr"/>
            <a:r>
              <a:rPr lang="en-US" sz="3200" b="1" dirty="0">
                <a:latin typeface="Times New Roman" pitchFamily="18" charset="0"/>
                <a:cs typeface="Times New Roman" pitchFamily="18" charset="0"/>
              </a:rPr>
              <a:t>Discrete vs Multi Increment Sample Data</a:t>
            </a:r>
          </a:p>
          <a:p>
            <a:pPr algn="ctr"/>
            <a:r>
              <a:rPr lang="en-US" sz="3200" b="1" dirty="0">
                <a:latin typeface="Times New Roman" pitchFamily="18" charset="0"/>
                <a:cs typeface="Times New Roman" pitchFamily="18" charset="0"/>
              </a:rPr>
              <a:t>-Sample Support-</a:t>
            </a:r>
          </a:p>
        </p:txBody>
      </p:sp>
      <p:graphicFrame>
        <p:nvGraphicFramePr>
          <p:cNvPr id="7" name="Table 6"/>
          <p:cNvGraphicFramePr>
            <a:graphicFrameLocks noGrp="1"/>
          </p:cNvGraphicFramePr>
          <p:nvPr>
            <p:extLst>
              <p:ext uri="{D42A27DB-BD31-4B8C-83A1-F6EECF244321}">
                <p14:modId xmlns:p14="http://schemas.microsoft.com/office/powerpoint/2010/main" val="344352198"/>
              </p:ext>
            </p:extLst>
          </p:nvPr>
        </p:nvGraphicFramePr>
        <p:xfrm>
          <a:off x="495300" y="1854200"/>
          <a:ext cx="8077200" cy="2954655"/>
        </p:xfrm>
        <a:graphic>
          <a:graphicData uri="http://schemas.openxmlformats.org/drawingml/2006/table">
            <a:tbl>
              <a:tblPr/>
              <a:tblGrid>
                <a:gridCol w="28194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975054">
                  <a:extLst>
                    <a:ext uri="{9D8B030D-6E8A-4147-A177-3AD203B41FA5}">
                      <a16:colId xmlns:a16="http://schemas.microsoft.com/office/drawing/2014/main" xmlns="" val="20002"/>
                    </a:ext>
                  </a:extLst>
                </a:gridCol>
                <a:gridCol w="1758746">
                  <a:extLst>
                    <a:ext uri="{9D8B030D-6E8A-4147-A177-3AD203B41FA5}">
                      <a16:colId xmlns:a16="http://schemas.microsoft.com/office/drawing/2014/main" xmlns="" val="20003"/>
                    </a:ext>
                  </a:extLst>
                </a:gridCol>
              </a:tblGrid>
              <a:tr h="742950">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Sampling Method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Number of DU Points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Total Mass</a:t>
                      </a:r>
                    </a:p>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of Soil Represented</a:t>
                      </a:r>
                      <a:br>
                        <a:rPr lang="en-US" sz="2400" b="1" i="0" u="none" strike="noStrike" dirty="0">
                          <a:solidFill>
                            <a:srgbClr val="000000"/>
                          </a:solidFill>
                          <a:effectLst/>
                          <a:latin typeface="Times New Roman" panose="02020603050405020304" pitchFamily="18" charset="0"/>
                          <a:cs typeface="Times New Roman" panose="02020603050405020304" pitchFamily="18" charset="0"/>
                        </a:rPr>
                      </a:br>
                      <a:r>
                        <a:rPr lang="en-US" sz="2400" b="1" i="0" u="none" strike="noStrike" dirty="0">
                          <a:solidFill>
                            <a:srgbClr val="000000"/>
                          </a:solidFill>
                          <a:effectLst/>
                          <a:latin typeface="Times New Roman" panose="02020603050405020304" pitchFamily="18" charset="0"/>
                          <a:cs typeface="Times New Roman" panose="02020603050405020304" pitchFamily="18" charset="0"/>
                        </a:rPr>
                        <a:t>(grams)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a:solidFill>
                            <a:srgbClr val="000000"/>
                          </a:solidFill>
                          <a:effectLst/>
                          <a:latin typeface="Times New Roman" panose="02020603050405020304" pitchFamily="18" charset="0"/>
                          <a:cs typeface="Times New Roman" panose="02020603050405020304" pitchFamily="18" charset="0"/>
                        </a:rPr>
                        <a:t>Total Number of Analyses</a:t>
                      </a:r>
                    </a:p>
                  </a:txBody>
                  <a:tcPr marL="9525" marR="9525" marT="9525" marB="0" anchor="b">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0"/>
                  </a:ext>
                </a:extLst>
              </a:tr>
              <a:tr h="723900">
                <a:tc>
                  <a:txBody>
                    <a:bodyPr/>
                    <a:lstStyle/>
                    <a:p>
                      <a:pPr algn="ctr" fontAlgn="ctr"/>
                      <a:r>
                        <a:rPr lang="en-US" sz="2400" b="1" i="0" u="none" strike="noStrike" dirty="0">
                          <a:solidFill>
                            <a:srgbClr val="000000"/>
                          </a:solidFill>
                          <a:effectLst/>
                          <a:latin typeface="Times New Roman" panose="02020603050405020304" pitchFamily="18" charset="0"/>
                          <a:cs typeface="Times New Roman" panose="02020603050405020304" pitchFamily="18" charset="0"/>
                        </a:rPr>
                        <a:t>Discrete Sample</a:t>
                      </a:r>
                      <a:r>
                        <a:rPr lang="en-US" sz="2400" b="1" i="0" u="none" strike="noStrike" baseline="0" dirty="0">
                          <a:solidFill>
                            <a:srgbClr val="000000"/>
                          </a:solidFill>
                          <a:effectLst/>
                          <a:latin typeface="Times New Roman" panose="02020603050405020304" pitchFamily="18" charset="0"/>
                          <a:cs typeface="Times New Roman" panose="02020603050405020304" pitchFamily="18" charset="0"/>
                        </a:rPr>
                        <a:t> Data </a:t>
                      </a:r>
                      <a:r>
                        <a:rPr lang="en-US" sz="2400" b="1" i="0" u="none" strike="noStrike" dirty="0">
                          <a:solidFill>
                            <a:srgbClr val="000000"/>
                          </a:solidFill>
                          <a:effectLst/>
                          <a:latin typeface="Times New Roman" panose="02020603050405020304" pitchFamily="18" charset="0"/>
                          <a:cs typeface="Times New Roman" panose="02020603050405020304" pitchFamily="18"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24 (240)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24</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552450">
                <a:tc>
                  <a:txBody>
                    <a:bodyPr/>
                    <a:lstStyle/>
                    <a:p>
                      <a:pPr algn="ctr" fontAlgn="ctr"/>
                      <a:r>
                        <a:rPr lang="en-US" sz="2400" b="1" i="0" u="none" strike="noStrike" dirty="0">
                          <a:solidFill>
                            <a:srgbClr val="000000"/>
                          </a:solidFill>
                          <a:effectLst/>
                          <a:latin typeface="Times New Roman" panose="02020603050405020304" pitchFamily="18" charset="0"/>
                          <a:cs typeface="Times New Roman" panose="02020603050405020304" pitchFamily="18" charset="0"/>
                        </a:rPr>
                        <a:t>MI Sample Data</a:t>
                      </a:r>
                      <a:br>
                        <a:rPr lang="en-US" sz="2400" b="1" i="0" u="none" strike="noStrike" dirty="0">
                          <a:solidFill>
                            <a:srgbClr val="000000"/>
                          </a:solidFill>
                          <a:effectLst/>
                          <a:latin typeface="Times New Roman" panose="02020603050405020304" pitchFamily="18" charset="0"/>
                          <a:cs typeface="Times New Roman" panose="02020603050405020304" pitchFamily="18" charset="0"/>
                        </a:rPr>
                      </a:br>
                      <a:r>
                        <a:rPr lang="en-US" sz="2400" b="1" i="0" u="none" strike="noStrike" dirty="0">
                          <a:solidFill>
                            <a:srgbClr val="000000"/>
                          </a:solidFill>
                          <a:effectLst/>
                          <a:latin typeface="Times New Roman" panose="02020603050405020304" pitchFamily="18" charset="0"/>
                          <a:cs typeface="Times New Roman" panose="02020603050405020304" pitchFamily="18" charset="0"/>
                        </a:rPr>
                        <a:t>(Triplicates):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4,500+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ctr" fontAlgn="b"/>
                      <a:r>
                        <a:rPr lang="en-US" sz="2400" b="1"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bl>
          </a:graphicData>
        </a:graphic>
      </p:graphicFrame>
      <p:sp>
        <p:nvSpPr>
          <p:cNvPr id="5" name="TextBox 4"/>
          <p:cNvSpPr txBox="1"/>
          <p:nvPr/>
        </p:nvSpPr>
        <p:spPr>
          <a:xfrm>
            <a:off x="2133600" y="5177135"/>
            <a:ext cx="5181600" cy="954107"/>
          </a:xfrm>
          <a:prstGeom prst="rect">
            <a:avLst/>
          </a:prstGeom>
          <a:noFill/>
          <a:ln>
            <a:solidFill>
              <a:schemeClr val="tx1"/>
            </a:solidFill>
          </a:ln>
        </p:spPr>
        <p:txBody>
          <a:bodyPr wrap="square" rtlCol="0">
            <a:spAutoFit/>
          </a:bodyPr>
          <a:lstStyle/>
          <a:p>
            <a:pPr marL="342900" indent="-342900" algn="ctr"/>
            <a:r>
              <a:rPr lang="en-US" sz="2800" b="1" dirty="0">
                <a:latin typeface="Times New Roman" pitchFamily="18" charset="0"/>
                <a:cs typeface="Times New Roman" pitchFamily="18" charset="0"/>
              </a:rPr>
              <a:t>Multi Increment data provide far better </a:t>
            </a:r>
            <a:r>
              <a:rPr lang="en-US" sz="2800" b="1" i="1" dirty="0">
                <a:latin typeface="Times New Roman" pitchFamily="18" charset="0"/>
                <a:cs typeface="Times New Roman" pitchFamily="18" charset="0"/>
              </a:rPr>
              <a:t>sample support</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7192389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Rectangle 186"/>
          <p:cNvSpPr>
            <a:spLocks noGrp="1" noChangeArrowheads="1"/>
          </p:cNvSpPr>
          <p:nvPr>
            <p:ph type="title" idx="4294967295"/>
          </p:nvPr>
        </p:nvSpPr>
        <p:spPr>
          <a:xfrm>
            <a:off x="457200" y="76200"/>
            <a:ext cx="8229600" cy="754063"/>
          </a:xfrm>
        </p:spPr>
        <p:txBody>
          <a:bodyPr>
            <a:noAutofit/>
          </a:bodyPr>
          <a:lstStyle/>
          <a:p>
            <a:r>
              <a:rPr lang="en-US" b="1" dirty="0">
                <a:latin typeface="Times New Roman" pitchFamily="18" charset="0"/>
              </a:rPr>
              <a:t>Are Discrete Sample Data Ever Useful? (Yes!)</a:t>
            </a:r>
          </a:p>
        </p:txBody>
      </p:sp>
      <p:sp>
        <p:nvSpPr>
          <p:cNvPr id="2" name="Slide Number Placeholder 1"/>
          <p:cNvSpPr>
            <a:spLocks noGrp="1"/>
          </p:cNvSpPr>
          <p:nvPr>
            <p:ph type="sldNum" sz="quarter" idx="12"/>
          </p:nvPr>
        </p:nvSpPr>
        <p:spPr/>
        <p:txBody>
          <a:bodyPr/>
          <a:lstStyle/>
          <a:p>
            <a:pPr>
              <a:defRPr/>
            </a:pPr>
            <a:fld id="{A5E46C0E-08BF-4DF6-A94C-3DA326F103EA}" type="slidenum">
              <a:rPr lang="en-US" smtClean="0">
                <a:solidFill>
                  <a:srgbClr val="000000"/>
                </a:solidFill>
              </a:rPr>
              <a:pPr>
                <a:defRPr/>
              </a:pPr>
              <a:t>51</a:t>
            </a:fld>
            <a:endParaRPr lang="en-US">
              <a:solidFill>
                <a:srgbClr val="000000"/>
              </a:solidFill>
            </a:endParaRPr>
          </a:p>
        </p:txBody>
      </p:sp>
      <p:sp>
        <p:nvSpPr>
          <p:cNvPr id="6" name="TextBox 5">
            <a:extLst>
              <a:ext uri="{FF2B5EF4-FFF2-40B4-BE49-F238E27FC236}">
                <a16:creationId xmlns:a16="http://schemas.microsoft.com/office/drawing/2014/main" xmlns="" id="{70E32262-52FA-4FEC-977B-2AD17DCFEC12}"/>
              </a:ext>
            </a:extLst>
          </p:cNvPr>
          <p:cNvSpPr txBox="1"/>
          <p:nvPr/>
        </p:nvSpPr>
        <p:spPr>
          <a:xfrm>
            <a:off x="685800" y="838200"/>
            <a:ext cx="7848600" cy="1785104"/>
          </a:xfrm>
          <a:prstGeom prst="rect">
            <a:avLst/>
          </a:prstGeom>
          <a:noFill/>
        </p:spPr>
        <p:txBody>
          <a:bodyPr wrap="square" rtlCol="0">
            <a:spAutoFit/>
          </a:bodyPr>
          <a:lstStyle/>
          <a:p>
            <a:pPr marL="285750" indent="-28575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Initial identification of contaminants of potential concern;</a:t>
            </a:r>
          </a:p>
          <a:p>
            <a:pPr marL="285750" indent="-28575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Initial estimate of risk;</a:t>
            </a:r>
          </a:p>
          <a:p>
            <a:pPr marL="285750" indent="-28575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Initial removal of large areas of contaminated;</a:t>
            </a:r>
          </a:p>
          <a:p>
            <a:pPr marL="285750" indent="-285750">
              <a:buFont typeface="Arial" panose="020B0604020202020204" pitchFamily="34" charset="0"/>
              <a:buChar char="•"/>
            </a:pPr>
            <a:r>
              <a:rPr lang="en-US" sz="2200" b="1" dirty="0">
                <a:latin typeface="Times New Roman" panose="02020603050405020304" pitchFamily="18" charset="0"/>
                <a:cs typeface="Times New Roman" panose="02020603050405020304" pitchFamily="18" charset="0"/>
              </a:rPr>
              <a:t>Designation of DUs for MI sample confirmation;</a:t>
            </a:r>
          </a:p>
          <a:p>
            <a:pPr marL="285750" indent="-285750">
              <a:buFont typeface="Arial" panose="020B0604020202020204" pitchFamily="34" charset="0"/>
              <a:buChar char="•"/>
            </a:pPr>
            <a:r>
              <a:rPr lang="en-US" sz="2200" b="1" i="1" dirty="0">
                <a:latin typeface="Times New Roman" panose="02020603050405020304" pitchFamily="18" charset="0"/>
                <a:cs typeface="Times New Roman" panose="02020603050405020304" pitchFamily="18" charset="0"/>
              </a:rPr>
              <a:t>Always confirm </a:t>
            </a:r>
            <a:r>
              <a:rPr lang="en-US" sz="2200" b="1" dirty="0">
                <a:latin typeface="Times New Roman" panose="02020603050405020304" pitchFamily="18" charset="0"/>
                <a:cs typeface="Times New Roman" panose="02020603050405020304" pitchFamily="18" charset="0"/>
              </a:rPr>
              <a:t>initial conclusions with DU-MIS data.</a:t>
            </a:r>
          </a:p>
        </p:txBody>
      </p:sp>
      <p:grpSp>
        <p:nvGrpSpPr>
          <p:cNvPr id="4" name="Group 3">
            <a:extLst>
              <a:ext uri="{FF2B5EF4-FFF2-40B4-BE49-F238E27FC236}">
                <a16:creationId xmlns:a16="http://schemas.microsoft.com/office/drawing/2014/main" xmlns="" id="{FC12E4AA-9E99-4E3E-9F09-8D7955D53268}"/>
              </a:ext>
            </a:extLst>
          </p:cNvPr>
          <p:cNvGrpSpPr/>
          <p:nvPr/>
        </p:nvGrpSpPr>
        <p:grpSpPr>
          <a:xfrm>
            <a:off x="683741" y="2777005"/>
            <a:ext cx="8231659" cy="3928595"/>
            <a:chOff x="-589699" y="2777005"/>
            <a:chExt cx="8231659" cy="3928595"/>
          </a:xfrm>
        </p:grpSpPr>
        <p:pic>
          <p:nvPicPr>
            <p:cNvPr id="5" name="Picture 4">
              <a:extLst>
                <a:ext uri="{FF2B5EF4-FFF2-40B4-BE49-F238E27FC236}">
                  <a16:creationId xmlns:a16="http://schemas.microsoft.com/office/drawing/2014/main" xmlns="" id="{6C1D357F-8B05-49E8-BA43-339A5D4D9F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9055" y="2777005"/>
              <a:ext cx="5628545" cy="3928595"/>
            </a:xfrm>
            <a:prstGeom prst="rect">
              <a:avLst/>
            </a:prstGeom>
          </p:spPr>
        </p:pic>
        <p:sp>
          <p:nvSpPr>
            <p:cNvPr id="7" name="TextBox 6">
              <a:extLst>
                <a:ext uri="{FF2B5EF4-FFF2-40B4-BE49-F238E27FC236}">
                  <a16:creationId xmlns:a16="http://schemas.microsoft.com/office/drawing/2014/main" xmlns="" id="{F9324355-F9A4-4F42-87D4-0E10EEEA5453}"/>
                </a:ext>
              </a:extLst>
            </p:cNvPr>
            <p:cNvSpPr txBox="1"/>
            <p:nvPr/>
          </p:nvSpPr>
          <p:spPr>
            <a:xfrm>
              <a:off x="2971800" y="5803421"/>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DU-1</a:t>
              </a:r>
            </a:p>
          </p:txBody>
        </p:sp>
        <p:sp>
          <p:nvSpPr>
            <p:cNvPr id="193" name="TextBox 192">
              <a:extLst>
                <a:ext uri="{FF2B5EF4-FFF2-40B4-BE49-F238E27FC236}">
                  <a16:creationId xmlns:a16="http://schemas.microsoft.com/office/drawing/2014/main" xmlns="" id="{A3D835FA-0837-4C57-8186-B698A63B3BFE}"/>
                </a:ext>
              </a:extLst>
            </p:cNvPr>
            <p:cNvSpPr txBox="1"/>
            <p:nvPr/>
          </p:nvSpPr>
          <p:spPr>
            <a:xfrm>
              <a:off x="4036446" y="5803421"/>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DU-2</a:t>
              </a:r>
            </a:p>
          </p:txBody>
        </p:sp>
        <p:sp>
          <p:nvSpPr>
            <p:cNvPr id="194" name="TextBox 193">
              <a:extLst>
                <a:ext uri="{FF2B5EF4-FFF2-40B4-BE49-F238E27FC236}">
                  <a16:creationId xmlns:a16="http://schemas.microsoft.com/office/drawing/2014/main" xmlns="" id="{64F85A60-732E-4965-92F3-0A1046555D6E}"/>
                </a:ext>
              </a:extLst>
            </p:cNvPr>
            <p:cNvSpPr txBox="1"/>
            <p:nvPr/>
          </p:nvSpPr>
          <p:spPr>
            <a:xfrm>
              <a:off x="5106525" y="5822341"/>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DU-3</a:t>
              </a:r>
            </a:p>
          </p:txBody>
        </p:sp>
        <p:sp>
          <p:nvSpPr>
            <p:cNvPr id="195" name="TextBox 194">
              <a:extLst>
                <a:ext uri="{FF2B5EF4-FFF2-40B4-BE49-F238E27FC236}">
                  <a16:creationId xmlns:a16="http://schemas.microsoft.com/office/drawing/2014/main" xmlns="" id="{D38FD1BA-C208-459A-B960-237010FF2617}"/>
                </a:ext>
              </a:extLst>
            </p:cNvPr>
            <p:cNvSpPr txBox="1"/>
            <p:nvPr/>
          </p:nvSpPr>
          <p:spPr>
            <a:xfrm>
              <a:off x="2971800" y="5063005"/>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DU-4</a:t>
              </a:r>
            </a:p>
          </p:txBody>
        </p:sp>
        <p:sp>
          <p:nvSpPr>
            <p:cNvPr id="196" name="TextBox 195">
              <a:extLst>
                <a:ext uri="{FF2B5EF4-FFF2-40B4-BE49-F238E27FC236}">
                  <a16:creationId xmlns:a16="http://schemas.microsoft.com/office/drawing/2014/main" xmlns="" id="{5EA0EF37-06FC-4FCE-8122-6D61BCAFA4C4}"/>
                </a:ext>
              </a:extLst>
            </p:cNvPr>
            <p:cNvSpPr txBox="1"/>
            <p:nvPr/>
          </p:nvSpPr>
          <p:spPr>
            <a:xfrm>
              <a:off x="4036446" y="5063005"/>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DU-5</a:t>
              </a:r>
            </a:p>
          </p:txBody>
        </p:sp>
        <p:sp>
          <p:nvSpPr>
            <p:cNvPr id="197" name="TextBox 196">
              <a:extLst>
                <a:ext uri="{FF2B5EF4-FFF2-40B4-BE49-F238E27FC236}">
                  <a16:creationId xmlns:a16="http://schemas.microsoft.com/office/drawing/2014/main" xmlns="" id="{1EC1B217-0C2D-486D-8EC2-F592FD8A2FDB}"/>
                </a:ext>
              </a:extLst>
            </p:cNvPr>
            <p:cNvSpPr txBox="1"/>
            <p:nvPr/>
          </p:nvSpPr>
          <p:spPr>
            <a:xfrm>
              <a:off x="5106525" y="5081925"/>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DU-6</a:t>
              </a:r>
            </a:p>
          </p:txBody>
        </p:sp>
        <p:sp>
          <p:nvSpPr>
            <p:cNvPr id="198" name="TextBox 197">
              <a:extLst>
                <a:ext uri="{FF2B5EF4-FFF2-40B4-BE49-F238E27FC236}">
                  <a16:creationId xmlns:a16="http://schemas.microsoft.com/office/drawing/2014/main" xmlns="" id="{C5048FE8-3EFC-463A-9205-E148A9DA396A}"/>
                </a:ext>
              </a:extLst>
            </p:cNvPr>
            <p:cNvSpPr txBox="1"/>
            <p:nvPr/>
          </p:nvSpPr>
          <p:spPr>
            <a:xfrm>
              <a:off x="2819400" y="4294665"/>
              <a:ext cx="710451"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DU-7</a:t>
              </a:r>
            </a:p>
          </p:txBody>
        </p:sp>
        <p:sp>
          <p:nvSpPr>
            <p:cNvPr id="199" name="TextBox 198">
              <a:extLst>
                <a:ext uri="{FF2B5EF4-FFF2-40B4-BE49-F238E27FC236}">
                  <a16:creationId xmlns:a16="http://schemas.microsoft.com/office/drawing/2014/main" xmlns="" id="{C9E750E1-6EFC-4D99-92A1-6D353F696A2D}"/>
                </a:ext>
              </a:extLst>
            </p:cNvPr>
            <p:cNvSpPr txBox="1"/>
            <p:nvPr/>
          </p:nvSpPr>
          <p:spPr>
            <a:xfrm>
              <a:off x="6553200" y="3925333"/>
              <a:ext cx="1088760"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DUs 8-17</a:t>
              </a:r>
            </a:p>
          </p:txBody>
        </p:sp>
        <p:sp>
          <p:nvSpPr>
            <p:cNvPr id="201" name="TextBox 200">
              <a:extLst>
                <a:ext uri="{FF2B5EF4-FFF2-40B4-BE49-F238E27FC236}">
                  <a16:creationId xmlns:a16="http://schemas.microsoft.com/office/drawing/2014/main" xmlns="" id="{76DBE23C-0602-4811-A7F5-364B3C609D7A}"/>
                </a:ext>
              </a:extLst>
            </p:cNvPr>
            <p:cNvSpPr txBox="1"/>
            <p:nvPr/>
          </p:nvSpPr>
          <p:spPr>
            <a:xfrm>
              <a:off x="-589699" y="2996635"/>
              <a:ext cx="2210862" cy="369332"/>
            </a:xfrm>
            <a:prstGeom prst="rect">
              <a:avLst/>
            </a:prstGeom>
            <a:solidFill>
              <a:schemeClr val="bg1"/>
            </a:solidFill>
          </p:spPr>
          <p:txBody>
            <a:bodyPr wrap="none" rtlCol="0">
              <a:spAutoFit/>
            </a:bodyPr>
            <a:lstStyle/>
            <a:p>
              <a:r>
                <a:rPr lang="en-US" b="1" dirty="0">
                  <a:latin typeface="Times New Roman" panose="02020603050405020304" pitchFamily="18" charset="0"/>
                  <a:cs typeface="Times New Roman" panose="02020603050405020304" pitchFamily="18" charset="0"/>
                </a:rPr>
                <a:t>Example arsenic site</a:t>
              </a:r>
            </a:p>
          </p:txBody>
        </p:sp>
      </p:grpSp>
      <p:grpSp>
        <p:nvGrpSpPr>
          <p:cNvPr id="20" name="Group 19">
            <a:extLst>
              <a:ext uri="{FF2B5EF4-FFF2-40B4-BE49-F238E27FC236}">
                <a16:creationId xmlns:a16="http://schemas.microsoft.com/office/drawing/2014/main" xmlns="" id="{F9051C6A-2448-47AA-8BA7-6C2E74C0D673}"/>
              </a:ext>
            </a:extLst>
          </p:cNvPr>
          <p:cNvGrpSpPr/>
          <p:nvPr/>
        </p:nvGrpSpPr>
        <p:grpSpPr>
          <a:xfrm>
            <a:off x="255373" y="3429001"/>
            <a:ext cx="3578742" cy="3064060"/>
            <a:chOff x="255373" y="3429001"/>
            <a:chExt cx="3578742" cy="3064060"/>
          </a:xfrm>
        </p:grpSpPr>
        <p:pic>
          <p:nvPicPr>
            <p:cNvPr id="12" name="Picture 11">
              <a:extLst>
                <a:ext uri="{FF2B5EF4-FFF2-40B4-BE49-F238E27FC236}">
                  <a16:creationId xmlns:a16="http://schemas.microsoft.com/office/drawing/2014/main" xmlns="" id="{873F1E0A-8677-40B8-9105-332E5F2845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373" y="3869955"/>
              <a:ext cx="3170562" cy="2062368"/>
            </a:xfrm>
            <a:prstGeom prst="rect">
              <a:avLst/>
            </a:prstGeom>
          </p:spPr>
        </p:pic>
        <p:cxnSp>
          <p:nvCxnSpPr>
            <p:cNvPr id="15" name="Straight Connector 14">
              <a:extLst>
                <a:ext uri="{FF2B5EF4-FFF2-40B4-BE49-F238E27FC236}">
                  <a16:creationId xmlns:a16="http://schemas.microsoft.com/office/drawing/2014/main" xmlns="" id="{AD5C8AF1-FF64-4D10-8B69-FD412D42B491}"/>
                </a:ext>
              </a:extLst>
            </p:cNvPr>
            <p:cNvCxnSpPr>
              <a:cxnSpLocks/>
            </p:cNvCxnSpPr>
            <p:nvPr/>
          </p:nvCxnSpPr>
          <p:spPr>
            <a:xfrm flipV="1">
              <a:off x="3286175" y="3429001"/>
              <a:ext cx="547940" cy="44095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F8AA73E2-ECC6-450E-97DF-DFF28E8848AF}"/>
                </a:ext>
              </a:extLst>
            </p:cNvPr>
            <p:cNvCxnSpPr>
              <a:cxnSpLocks/>
            </p:cNvCxnSpPr>
            <p:nvPr/>
          </p:nvCxnSpPr>
          <p:spPr>
            <a:xfrm>
              <a:off x="3286175" y="5803421"/>
              <a:ext cx="547940" cy="6896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80133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1EF46D6C-39E0-4541-9E14-5F8F08EE2507}"/>
              </a:ext>
            </a:extLst>
          </p:cNvPr>
          <p:cNvGrpSpPr/>
          <p:nvPr/>
        </p:nvGrpSpPr>
        <p:grpSpPr>
          <a:xfrm>
            <a:off x="448482" y="838200"/>
            <a:ext cx="3805827" cy="2751510"/>
            <a:chOff x="448482" y="838200"/>
            <a:chExt cx="3805827" cy="2751510"/>
          </a:xfrm>
        </p:grpSpPr>
        <p:pic>
          <p:nvPicPr>
            <p:cNvPr id="17" name="Picture 16">
              <a:extLst>
                <a:ext uri="{FF2B5EF4-FFF2-40B4-BE49-F238E27FC236}">
                  <a16:creationId xmlns:a16="http://schemas.microsoft.com/office/drawing/2014/main" xmlns="" id="{57B3B9B6-0396-4E2C-A296-517CB04F4C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482" y="838200"/>
              <a:ext cx="3805827" cy="2751510"/>
            </a:xfrm>
            <a:prstGeom prst="rect">
              <a:avLst/>
            </a:prstGeom>
          </p:spPr>
        </p:pic>
        <p:sp>
          <p:nvSpPr>
            <p:cNvPr id="15" name="Rectangle 2"/>
            <p:cNvSpPr txBox="1">
              <a:spLocks noChangeArrowheads="1"/>
            </p:cNvSpPr>
            <p:nvPr/>
          </p:nvSpPr>
          <p:spPr>
            <a:xfrm>
              <a:off x="448482" y="838200"/>
              <a:ext cx="2066117" cy="990600"/>
            </a:xfrm>
            <a:prstGeom prst="rect">
              <a:avLst/>
            </a:prstGeom>
            <a:ln>
              <a:no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lgn="l"/>
              <a:r>
                <a:rPr lang="en-US" sz="2000" b="1" dirty="0">
                  <a:latin typeface="Times New Roman" pitchFamily="18" charset="0"/>
                  <a:cs typeface="Times New Roman" pitchFamily="18" charset="0"/>
                </a:rPr>
                <a:t>Front Yard:</a:t>
              </a:r>
            </a:p>
            <a:p>
              <a:pPr marL="114300" algn="l"/>
              <a:r>
                <a:rPr lang="en-US" sz="2000" b="1" dirty="0">
                  <a:latin typeface="Times New Roman" pitchFamily="18" charset="0"/>
                  <a:cs typeface="Times New Roman" pitchFamily="18" charset="0"/>
                </a:rPr>
                <a:t>Area: 400 ft</a:t>
              </a:r>
              <a:r>
                <a:rPr lang="en-US" sz="2000" b="1" baseline="30000" dirty="0">
                  <a:latin typeface="Times New Roman" pitchFamily="18" charset="0"/>
                  <a:cs typeface="Times New Roman" pitchFamily="18" charset="0"/>
                </a:rPr>
                <a:t>2</a:t>
              </a:r>
            </a:p>
            <a:p>
              <a:pPr marL="114300" algn="l"/>
              <a:r>
                <a:rPr lang="en-US" sz="2000" b="1" dirty="0">
                  <a:latin typeface="Times New Roman" pitchFamily="18" charset="0"/>
                  <a:cs typeface="Times New Roman" pitchFamily="18" charset="0"/>
                </a:rPr>
                <a:t>Depth:  4”</a:t>
              </a:r>
            </a:p>
          </p:txBody>
        </p:sp>
        <p:sp>
          <p:nvSpPr>
            <p:cNvPr id="3" name="Oval 2">
              <a:extLst>
                <a:ext uri="{FF2B5EF4-FFF2-40B4-BE49-F238E27FC236}">
                  <a16:creationId xmlns:a16="http://schemas.microsoft.com/office/drawing/2014/main" xmlns="" id="{6A7BD99C-AF7B-4DC4-BF81-03F80AEB1EF3}"/>
                </a:ext>
              </a:extLst>
            </p:cNvPr>
            <p:cNvSpPr/>
            <p:nvPr/>
          </p:nvSpPr>
          <p:spPr>
            <a:xfrm>
              <a:off x="2895600" y="3229492"/>
              <a:ext cx="67056" cy="62348"/>
            </a:xfrm>
            <a:prstGeom prst="ellipse">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Content Placeholder 2"/>
          <p:cNvSpPr>
            <a:spLocks noGrp="1"/>
          </p:cNvSpPr>
          <p:nvPr>
            <p:ph idx="1"/>
          </p:nvPr>
        </p:nvSpPr>
        <p:spPr>
          <a:xfrm>
            <a:off x="1073709" y="76200"/>
            <a:ext cx="7079691" cy="685800"/>
          </a:xfrm>
          <a:ln>
            <a:noFill/>
          </a:ln>
        </p:spPr>
        <p:txBody>
          <a:bodyPr>
            <a:noAutofit/>
          </a:bodyPr>
          <a:lstStyle/>
          <a:p>
            <a:pPr marL="1588" indent="-1588" algn="ctr">
              <a:buFont typeface="Marlett" pitchFamily="2" charset="2"/>
              <a:buNone/>
            </a:pPr>
            <a:r>
              <a:rPr lang="en-US" sz="3200" b="1" dirty="0">
                <a:latin typeface="Times New Roman" pitchFamily="18" charset="0"/>
                <a:cs typeface="Times New Roman" pitchFamily="18" charset="0"/>
              </a:rPr>
              <a:t>But what about “acute” risk?</a:t>
            </a:r>
          </a:p>
        </p:txBody>
      </p:sp>
      <p:sp>
        <p:nvSpPr>
          <p:cNvPr id="2" name="Slide Number Placeholder 1"/>
          <p:cNvSpPr>
            <a:spLocks noGrp="1"/>
          </p:cNvSpPr>
          <p:nvPr>
            <p:ph type="sldNum" sz="quarter" idx="12"/>
          </p:nvPr>
        </p:nvSpPr>
        <p:spPr/>
        <p:txBody>
          <a:bodyPr/>
          <a:lstStyle/>
          <a:p>
            <a:fld id="{27EB08C4-B206-4098-98C3-6DC2CE1146B4}" type="slidenum">
              <a:rPr lang="en-US" smtClean="0"/>
              <a:pPr/>
              <a:t>52</a:t>
            </a:fld>
            <a:endParaRPr lang="en-US"/>
          </a:p>
        </p:txBody>
      </p:sp>
      <p:sp>
        <p:nvSpPr>
          <p:cNvPr id="7" name="Rectangle 2"/>
          <p:cNvSpPr txBox="1">
            <a:spLocks noChangeArrowheads="1"/>
          </p:cNvSpPr>
          <p:nvPr/>
        </p:nvSpPr>
        <p:spPr>
          <a:xfrm>
            <a:off x="5105400" y="791092"/>
            <a:ext cx="3638549" cy="1799708"/>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lgn="l"/>
            <a:r>
              <a:rPr lang="en-US" sz="2000" b="1" u="sng" dirty="0">
                <a:latin typeface="Times New Roman" pitchFamily="18" charset="0"/>
                <a:cs typeface="Times New Roman" pitchFamily="18" charset="0"/>
              </a:rPr>
              <a:t>Risk Question:</a:t>
            </a:r>
          </a:p>
          <a:p>
            <a:pPr marL="114300" algn="l"/>
            <a:r>
              <a:rPr lang="en-US" sz="2000" b="1" dirty="0">
                <a:latin typeface="Times New Roman" pitchFamily="18" charset="0"/>
                <a:cs typeface="Times New Roman" pitchFamily="18" charset="0"/>
              </a:rPr>
              <a:t>Does the concentration of “X” </a:t>
            </a:r>
            <a:r>
              <a:rPr lang="en-US" sz="2000" b="1" i="1" dirty="0">
                <a:latin typeface="Times New Roman" pitchFamily="18" charset="0"/>
                <a:cs typeface="Times New Roman" pitchFamily="18" charset="0"/>
              </a:rPr>
              <a:t>in any (potential) discrete soil sample </a:t>
            </a:r>
            <a:r>
              <a:rPr lang="en-US" sz="2000" b="1" dirty="0">
                <a:latin typeface="Times New Roman" pitchFamily="18" charset="0"/>
                <a:cs typeface="Times New Roman" pitchFamily="18" charset="0"/>
              </a:rPr>
              <a:t>collected from the yard exceed “Y” mg/kg?  (hypothetical acute toxicity)</a:t>
            </a:r>
          </a:p>
        </p:txBody>
      </p:sp>
      <p:sp>
        <p:nvSpPr>
          <p:cNvPr id="12" name="Rectangle 2"/>
          <p:cNvSpPr txBox="1">
            <a:spLocks noChangeArrowheads="1"/>
          </p:cNvSpPr>
          <p:nvPr/>
        </p:nvSpPr>
        <p:spPr>
          <a:xfrm>
            <a:off x="5191125" y="2770007"/>
            <a:ext cx="3419475" cy="1107469"/>
          </a:xfrm>
          <a:prstGeom prst="rect">
            <a:avLst/>
          </a:prstGeom>
          <a:ln>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14300" algn="l"/>
            <a:r>
              <a:rPr lang="en-US" sz="1800" b="1" u="sng" dirty="0">
                <a:latin typeface="Times New Roman" pitchFamily="18" charset="0"/>
                <a:cs typeface="Times New Roman" pitchFamily="18" charset="0"/>
              </a:rPr>
              <a:t>Sampling Considerations:</a:t>
            </a:r>
          </a:p>
          <a:p>
            <a:pPr marL="114300" algn="l"/>
            <a:r>
              <a:rPr lang="en-US" sz="1800" b="1" dirty="0">
                <a:latin typeface="Times New Roman" pitchFamily="18" charset="0"/>
                <a:cs typeface="Times New Roman" pitchFamily="18" charset="0"/>
              </a:rPr>
              <a:t>Total Soil Mass: 1,800 kg</a:t>
            </a:r>
          </a:p>
          <a:p>
            <a:pPr marL="114300" algn="l"/>
            <a:r>
              <a:rPr lang="en-US" sz="1800" b="1" dirty="0">
                <a:latin typeface="Times New Roman" pitchFamily="18" charset="0"/>
                <a:cs typeface="Times New Roman" pitchFamily="18" charset="0"/>
              </a:rPr>
              <a:t>Discrete Sample Mass: 100g</a:t>
            </a:r>
          </a:p>
          <a:p>
            <a:pPr marL="114300" algn="l"/>
            <a:r>
              <a:rPr lang="en-US" sz="1800" b="1" dirty="0">
                <a:latin typeface="Times New Roman" pitchFamily="18" charset="0"/>
                <a:cs typeface="Times New Roman" pitchFamily="18" charset="0"/>
              </a:rPr>
              <a:t>Lab Aliquot Mass: 1g (metals)</a:t>
            </a:r>
          </a:p>
        </p:txBody>
      </p:sp>
      <p:cxnSp>
        <p:nvCxnSpPr>
          <p:cNvPr id="29" name="Straight Arrow Connector 28"/>
          <p:cNvCxnSpPr>
            <a:cxnSpLocks/>
            <a:stCxn id="7" idx="1"/>
          </p:cNvCxnSpPr>
          <p:nvPr/>
        </p:nvCxnSpPr>
        <p:spPr>
          <a:xfrm flipH="1">
            <a:off x="3105151" y="1690946"/>
            <a:ext cx="2000249" cy="153854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07310" y="3992127"/>
            <a:ext cx="8784290" cy="2862322"/>
          </a:xfrm>
          <a:prstGeom prst="rect">
            <a:avLst/>
          </a:prstGeom>
          <a:noFill/>
        </p:spPr>
        <p:txBody>
          <a:bodyPr wrap="square" rtlCol="0">
            <a:spAutoFit/>
          </a:bodyPr>
          <a:lstStyle/>
          <a:p>
            <a:r>
              <a:rPr lang="en-US" sz="2000" b="1" u="sng" dirty="0">
                <a:latin typeface="Times New Roman" panose="02020603050405020304" pitchFamily="18" charset="0"/>
                <a:cs typeface="Times New Roman" panose="02020603050405020304" pitchFamily="18" charset="0"/>
              </a:rPr>
              <a:t>Unanswerable Question (in terms of cost and field feasibility):</a:t>
            </a:r>
          </a:p>
          <a:p>
            <a:pPr marL="228600"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1,800,000 potential </a:t>
            </a:r>
            <a:r>
              <a:rPr lang="en-US" sz="2000" b="1" i="1" dirty="0">
                <a:latin typeface="Times New Roman" panose="02020603050405020304" pitchFamily="18" charset="0"/>
                <a:cs typeface="Times New Roman" panose="02020603050405020304" pitchFamily="18" charset="0"/>
              </a:rPr>
              <a:t>1 gram </a:t>
            </a:r>
            <a:r>
              <a:rPr lang="en-US" sz="2000" b="1" dirty="0">
                <a:latin typeface="Times New Roman" panose="02020603050405020304" pitchFamily="18" charset="0"/>
                <a:cs typeface="Times New Roman" panose="02020603050405020304" pitchFamily="18" charset="0"/>
              </a:rPr>
              <a:t>“samples” (</a:t>
            </a:r>
            <a:r>
              <a:rPr lang="en-US" sz="2000" b="1" i="1" dirty="0">
                <a:latin typeface="Times New Roman" panose="02020603050405020304" pitchFamily="18" charset="0"/>
                <a:cs typeface="Times New Roman" panose="02020603050405020304" pitchFamily="18" charset="0"/>
              </a:rPr>
              <a:t>laboratory aliquot</a:t>
            </a:r>
            <a:r>
              <a:rPr lang="en-US" sz="2000" b="1" dirty="0">
                <a:latin typeface="Times New Roman" panose="02020603050405020304" pitchFamily="18" charset="0"/>
                <a:cs typeface="Times New Roman" panose="02020603050405020304" pitchFamily="18" charset="0"/>
              </a:rPr>
              <a:t>);</a:t>
            </a:r>
          </a:p>
          <a:p>
            <a:pPr marL="228600"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9,000,000 potential </a:t>
            </a:r>
            <a:r>
              <a:rPr lang="en-US" sz="2000" b="1" i="1" dirty="0">
                <a:latin typeface="Times New Roman" panose="02020603050405020304" pitchFamily="18" charset="0"/>
                <a:cs typeface="Times New Roman" panose="02020603050405020304" pitchFamily="18" charset="0"/>
              </a:rPr>
              <a:t>200 mg </a:t>
            </a:r>
            <a:r>
              <a:rPr lang="en-US" sz="2000" b="1" dirty="0">
                <a:latin typeface="Times New Roman" panose="02020603050405020304" pitchFamily="18" charset="0"/>
                <a:cs typeface="Times New Roman" panose="02020603050405020304" pitchFamily="18" charset="0"/>
              </a:rPr>
              <a:t>“samples” (default </a:t>
            </a:r>
            <a:r>
              <a:rPr lang="en-US" sz="2000" b="1" i="1" dirty="0">
                <a:latin typeface="Times New Roman" panose="02020603050405020304" pitchFamily="18" charset="0"/>
                <a:cs typeface="Times New Roman" panose="02020603050405020304" pitchFamily="18" charset="0"/>
              </a:rPr>
              <a:t>child soil ingestion rate</a:t>
            </a:r>
            <a:r>
              <a:rPr lang="en-US" sz="2000" b="1" dirty="0">
                <a:latin typeface="Times New Roman" panose="02020603050405020304" pitchFamily="18" charset="0"/>
                <a:cs typeface="Times New Roman" panose="02020603050405020304" pitchFamily="18" charset="0"/>
              </a:rPr>
              <a:t>);</a:t>
            </a:r>
          </a:p>
          <a:p>
            <a:pPr marL="228600"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180,000 potential 10 gram “samples” (</a:t>
            </a:r>
            <a:r>
              <a:rPr lang="en-US" sz="2000" b="1" i="1" dirty="0">
                <a:latin typeface="Times New Roman" panose="02020603050405020304" pitchFamily="18" charset="0"/>
                <a:cs typeface="Times New Roman" panose="02020603050405020304" pitchFamily="18" charset="0"/>
              </a:rPr>
              <a:t>pica child ingestion rate</a:t>
            </a:r>
            <a:r>
              <a:rPr lang="en-US" sz="2000" b="1" dirty="0">
                <a:latin typeface="Times New Roman" panose="02020603050405020304" pitchFamily="18" charset="0"/>
                <a:cs typeface="Times New Roman" panose="02020603050405020304" pitchFamily="18" charset="0"/>
              </a:rPr>
              <a:t>);</a:t>
            </a:r>
          </a:p>
          <a:p>
            <a:pPr marL="228600" indent="-228600">
              <a:buFont typeface="Arial" panose="020B0604020202020204" pitchFamily="34" charset="0"/>
              <a:buChar char="•"/>
            </a:pPr>
            <a:r>
              <a:rPr lang="en-US" sz="2000" b="1" i="1" dirty="0">
                <a:latin typeface="Times New Roman" panose="02020603050405020304" pitchFamily="18" charset="0"/>
                <a:cs typeface="Times New Roman" panose="02020603050405020304" pitchFamily="18" charset="0"/>
              </a:rPr>
              <a:t>Minimum 59 samples </a:t>
            </a:r>
            <a:r>
              <a:rPr lang="en-US" sz="2000" b="1" dirty="0">
                <a:latin typeface="Times New Roman" panose="02020603050405020304" pitchFamily="18" charset="0"/>
                <a:cs typeface="Times New Roman" panose="02020603050405020304" pitchFamily="18" charset="0"/>
              </a:rPr>
              <a:t>to attain 95% confidence that 95% of untested “samples” do not exceed maximum level reported;</a:t>
            </a:r>
          </a:p>
          <a:p>
            <a:pPr marL="228600" indent="-228600">
              <a:buFont typeface="Arial" panose="020B0604020202020204" pitchFamily="34" charset="0"/>
              <a:buChar char="•"/>
            </a:pPr>
            <a:r>
              <a:rPr lang="en-US" sz="2000" b="1" dirty="0">
                <a:latin typeface="Times New Roman" panose="02020603050405020304" pitchFamily="18" charset="0"/>
                <a:cs typeface="Times New Roman" panose="02020603050405020304" pitchFamily="18" charset="0"/>
              </a:rPr>
              <a:t>Testing for acute risk with a reasonable degree of uncertainty </a:t>
            </a:r>
            <a:r>
              <a:rPr lang="en-US" sz="2000" b="1" i="1" dirty="0">
                <a:latin typeface="Times New Roman" panose="02020603050405020304" pitchFamily="18" charset="0"/>
                <a:cs typeface="Times New Roman" panose="02020603050405020304" pitchFamily="18" charset="0"/>
              </a:rPr>
              <a:t>is not practical;</a:t>
            </a:r>
          </a:p>
          <a:p>
            <a:pPr marL="228600" indent="-228600">
              <a:buFont typeface="Arial" panose="020B0604020202020204" pitchFamily="34" charset="0"/>
              <a:buChar char="•"/>
            </a:pPr>
            <a:r>
              <a:rPr lang="en-US" sz="2000" b="1" i="1" dirty="0" smtClean="0">
                <a:latin typeface="Times New Roman" panose="02020603050405020304" pitchFamily="18" charset="0"/>
                <a:cs typeface="Times New Roman" panose="02020603050405020304" pitchFamily="18" charset="0"/>
              </a:rPr>
              <a:t>Acute toxicity factors</a:t>
            </a:r>
            <a:r>
              <a:rPr lang="en-US" sz="2000" b="1" dirty="0" smtClean="0">
                <a:latin typeface="Times New Roman" panose="02020603050405020304" pitchFamily="18" charset="0"/>
                <a:cs typeface="Times New Roman" panose="02020603050405020304" pitchFamily="18" charset="0"/>
              </a:rPr>
              <a:t> not available for most chemicals;</a:t>
            </a:r>
          </a:p>
          <a:p>
            <a:pPr marL="228600" indent="-228600">
              <a:buFont typeface="Arial" panose="020B0604020202020204" pitchFamily="34" charset="0"/>
              <a:buChar char="•"/>
            </a:pPr>
            <a:r>
              <a:rPr lang="en-US" sz="2000" b="1" dirty="0" smtClean="0">
                <a:latin typeface="Times New Roman" panose="02020603050405020304" pitchFamily="18" charset="0"/>
                <a:cs typeface="Times New Roman" panose="02020603050405020304" pitchFamily="18" charset="0"/>
              </a:rPr>
              <a:t>If </a:t>
            </a:r>
            <a:r>
              <a:rPr lang="en-US" sz="2000" b="1" dirty="0">
                <a:latin typeface="Times New Roman" panose="02020603050405020304" pitchFamily="18" charset="0"/>
                <a:cs typeface="Times New Roman" panose="02020603050405020304" pitchFamily="18" charset="0"/>
              </a:rPr>
              <a:t>a real concern then </a:t>
            </a:r>
            <a:r>
              <a:rPr lang="en-US" sz="2000" b="1" i="1" dirty="0">
                <a:latin typeface="Times New Roman" panose="02020603050405020304" pitchFamily="18" charset="0"/>
                <a:cs typeface="Times New Roman" panose="02020603050405020304" pitchFamily="18" charset="0"/>
              </a:rPr>
              <a:t>remove or cap suspect soil.</a:t>
            </a:r>
            <a:endParaRPr lang="en-US" sz="2000" b="1" dirty="0">
              <a:latin typeface="Times New Roman" panose="02020603050405020304" pitchFamily="18" charset="0"/>
              <a:cs typeface="Times New Roman" panose="02020603050405020304" pitchFamily="18" charset="0"/>
            </a:endParaRPr>
          </a:p>
        </p:txBody>
      </p:sp>
      <p:cxnSp>
        <p:nvCxnSpPr>
          <p:cNvPr id="20" name="Straight Arrow Connector 19"/>
          <p:cNvCxnSpPr>
            <a:cxnSpLocks/>
            <a:stCxn id="12" idx="1"/>
          </p:cNvCxnSpPr>
          <p:nvPr/>
        </p:nvCxnSpPr>
        <p:spPr>
          <a:xfrm flipH="1" flipV="1">
            <a:off x="3190876" y="3294038"/>
            <a:ext cx="2000249" cy="2970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989103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p:nvPr>
        </p:nvSpPr>
        <p:spPr>
          <a:xfrm>
            <a:off x="304800" y="46038"/>
            <a:ext cx="8610600" cy="792162"/>
          </a:xfrm>
        </p:spPr>
        <p:txBody>
          <a:bodyPr>
            <a:noAutofit/>
          </a:bodyPr>
          <a:lstStyle/>
          <a:p>
            <a:r>
              <a:rPr lang="en-US" altLang="en-US" sz="3200" b="1" dirty="0">
                <a:latin typeface="Times New Roman" pitchFamily="18" charset="0"/>
                <a:cs typeface="Times New Roman" pitchFamily="18" charset="0"/>
              </a:rPr>
              <a:t>It’s All About the Decision Units</a:t>
            </a:r>
            <a:r>
              <a:rPr lang="en-US" altLang="en-US" sz="2000" b="1" dirty="0">
                <a:latin typeface="Times New Roman" pitchFamily="18" charset="0"/>
                <a:cs typeface="Times New Roman" pitchFamily="18" charset="0"/>
              </a:rPr>
              <a:t> (Training Series Part 1,2)</a:t>
            </a:r>
          </a:p>
        </p:txBody>
      </p:sp>
      <p:sp>
        <p:nvSpPr>
          <p:cNvPr id="80899" name="Text Box 3"/>
          <p:cNvSpPr txBox="1">
            <a:spLocks noChangeArrowheads="1"/>
          </p:cNvSpPr>
          <p:nvPr/>
        </p:nvSpPr>
        <p:spPr bwMode="auto">
          <a:xfrm>
            <a:off x="381000" y="797004"/>
            <a:ext cx="845820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938" indent="-79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30188" indent="-230188" eaLnBrk="1" fontAlgn="base" hangingPunct="1">
              <a:spcBef>
                <a:spcPct val="0"/>
              </a:spcBef>
              <a:spcAft>
                <a:spcPct val="0"/>
              </a:spcAft>
              <a:buFont typeface="Arial" panose="020B0604020202020204" pitchFamily="34" charset="0"/>
              <a:buChar char="•"/>
            </a:pPr>
            <a:r>
              <a:rPr lang="en-US" altLang="en-US" sz="2200" b="1" dirty="0">
                <a:latin typeface="Times New Roman" pitchFamily="18" charset="0"/>
                <a:cs typeface="Times New Roman" pitchFamily="18" charset="0"/>
              </a:rPr>
              <a:t>DU = An area and volume of soil you would send to the laboratory as a single sample for testing, if you could;</a:t>
            </a:r>
          </a:p>
          <a:p>
            <a:pPr marL="230188" indent="-230188" eaLnBrk="1" fontAlgn="base" hangingPunct="1">
              <a:spcBef>
                <a:spcPct val="0"/>
              </a:spcBef>
              <a:spcAft>
                <a:spcPct val="0"/>
              </a:spcAft>
              <a:buFont typeface="Arial" panose="020B0604020202020204" pitchFamily="34" charset="0"/>
              <a:buChar char="•"/>
            </a:pPr>
            <a:r>
              <a:rPr lang="en-US" altLang="en-US" sz="2200" b="1" dirty="0">
                <a:solidFill>
                  <a:srgbClr val="FF0000"/>
                </a:solidFill>
                <a:latin typeface="Times New Roman" pitchFamily="18" charset="0"/>
                <a:cs typeface="Times New Roman" pitchFamily="18" charset="0"/>
              </a:rPr>
              <a:t>Set DUs to size adequate for decision making (minimize retesting)!</a:t>
            </a:r>
          </a:p>
        </p:txBody>
      </p:sp>
      <p:grpSp>
        <p:nvGrpSpPr>
          <p:cNvPr id="14" name="Group 13">
            <a:extLst>
              <a:ext uri="{FF2B5EF4-FFF2-40B4-BE49-F238E27FC236}">
                <a16:creationId xmlns:a16="http://schemas.microsoft.com/office/drawing/2014/main" xmlns="" id="{3F21F49F-F122-43AC-A178-2E706BD7AF59}"/>
              </a:ext>
            </a:extLst>
          </p:cNvPr>
          <p:cNvGrpSpPr/>
          <p:nvPr/>
        </p:nvGrpSpPr>
        <p:grpSpPr>
          <a:xfrm>
            <a:off x="381000" y="2259376"/>
            <a:ext cx="8534400" cy="4370024"/>
            <a:chOff x="457200" y="2117272"/>
            <a:chExt cx="8534400" cy="4370024"/>
          </a:xfrm>
        </p:grpSpPr>
        <p:sp>
          <p:nvSpPr>
            <p:cNvPr id="80903" name="Text Box 17"/>
            <p:cNvSpPr txBox="1">
              <a:spLocks noChangeArrowheads="1"/>
            </p:cNvSpPr>
            <p:nvPr/>
          </p:nvSpPr>
          <p:spPr bwMode="auto">
            <a:xfrm>
              <a:off x="3276600" y="2117272"/>
              <a:ext cx="2821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a:latin typeface="Times New Roman" pitchFamily="18" charset="0"/>
                  <a:cs typeface="Times New Roman" pitchFamily="18" charset="0"/>
                </a:rPr>
                <a:t>Exposure Area DUs</a:t>
              </a:r>
            </a:p>
          </p:txBody>
        </p:sp>
        <p:grpSp>
          <p:nvGrpSpPr>
            <p:cNvPr id="2" name="Group 106"/>
            <p:cNvGrpSpPr>
              <a:grpSpLocks/>
            </p:cNvGrpSpPr>
            <p:nvPr/>
          </p:nvGrpSpPr>
          <p:grpSpPr bwMode="auto">
            <a:xfrm>
              <a:off x="3401785" y="2667000"/>
              <a:ext cx="2543829" cy="1822428"/>
              <a:chOff x="3352800" y="2819400"/>
              <a:chExt cx="2895600" cy="1981200"/>
            </a:xfrm>
          </p:grpSpPr>
          <p:pic>
            <p:nvPicPr>
              <p:cNvPr id="80933" name="Picture 13" descr="House yar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819400"/>
                <a:ext cx="28956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3" name="Group 34"/>
              <p:cNvGrpSpPr>
                <a:grpSpLocks/>
              </p:cNvGrpSpPr>
              <p:nvPr/>
            </p:nvGrpSpPr>
            <p:grpSpPr bwMode="auto">
              <a:xfrm>
                <a:off x="4824663" y="4461271"/>
                <a:ext cx="1386038" cy="301950"/>
                <a:chOff x="6882063" y="4437246"/>
                <a:chExt cx="1386038" cy="269508"/>
              </a:xfrm>
            </p:grpSpPr>
            <p:cxnSp>
              <p:nvCxnSpPr>
                <p:cNvPr id="80935" name="Straight Connector 18"/>
                <p:cNvCxnSpPr>
                  <a:cxnSpLocks noChangeShapeType="1"/>
                </p:cNvCxnSpPr>
                <p:nvPr/>
              </p:nvCxnSpPr>
              <p:spPr bwMode="auto">
                <a:xfrm flipV="1">
                  <a:off x="6882063" y="4437246"/>
                  <a:ext cx="625642" cy="28876"/>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36" name="Straight Connector 22"/>
                <p:cNvCxnSpPr>
                  <a:cxnSpLocks noChangeShapeType="1"/>
                </p:cNvCxnSpPr>
                <p:nvPr/>
              </p:nvCxnSpPr>
              <p:spPr bwMode="auto">
                <a:xfrm>
                  <a:off x="7469204" y="4437246"/>
                  <a:ext cx="798897" cy="13475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37" name="Straight Connector 25"/>
                <p:cNvCxnSpPr>
                  <a:cxnSpLocks noChangeShapeType="1"/>
                </p:cNvCxnSpPr>
                <p:nvPr/>
              </p:nvCxnSpPr>
              <p:spPr bwMode="auto">
                <a:xfrm flipV="1">
                  <a:off x="6959065" y="4572000"/>
                  <a:ext cx="1299411" cy="13475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grpSp>
        </p:grpSp>
        <p:grpSp>
          <p:nvGrpSpPr>
            <p:cNvPr id="4" name="Group 107"/>
            <p:cNvGrpSpPr>
              <a:grpSpLocks/>
            </p:cNvGrpSpPr>
            <p:nvPr/>
          </p:nvGrpSpPr>
          <p:grpSpPr bwMode="auto">
            <a:xfrm>
              <a:off x="3401785" y="4800600"/>
              <a:ext cx="2543829" cy="1676400"/>
              <a:chOff x="3352801" y="4952999"/>
              <a:chExt cx="2895600" cy="1823185"/>
            </a:xfrm>
          </p:grpSpPr>
          <p:pic>
            <p:nvPicPr>
              <p:cNvPr id="809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1" y="4952999"/>
                <a:ext cx="2895600" cy="182318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0923" name="Straight Connector 32"/>
              <p:cNvCxnSpPr>
                <a:cxnSpLocks noChangeShapeType="1"/>
              </p:cNvCxnSpPr>
              <p:nvPr/>
            </p:nvCxnSpPr>
            <p:spPr bwMode="auto">
              <a:xfrm>
                <a:off x="4208646" y="5587985"/>
                <a:ext cx="808522" cy="5006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4" name="Straight Connector 39"/>
              <p:cNvCxnSpPr>
                <a:cxnSpLocks noChangeShapeType="1"/>
              </p:cNvCxnSpPr>
              <p:nvPr/>
            </p:nvCxnSpPr>
            <p:spPr bwMode="auto">
              <a:xfrm>
                <a:off x="3923097" y="6419057"/>
                <a:ext cx="1113322" cy="120155"/>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5" name="Straight Connector 41"/>
              <p:cNvCxnSpPr>
                <a:cxnSpLocks noChangeShapeType="1"/>
              </p:cNvCxnSpPr>
              <p:nvPr/>
            </p:nvCxnSpPr>
            <p:spPr bwMode="auto">
              <a:xfrm rot="5400000" flipH="1" flipV="1">
                <a:off x="3922924" y="6085210"/>
                <a:ext cx="340443" cy="327261"/>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6" name="Straight Connector 44"/>
              <p:cNvCxnSpPr>
                <a:cxnSpLocks noChangeShapeType="1"/>
              </p:cNvCxnSpPr>
              <p:nvPr/>
            </p:nvCxnSpPr>
            <p:spPr bwMode="auto">
              <a:xfrm>
                <a:off x="3852512" y="5998514"/>
                <a:ext cx="413886" cy="90116"/>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7" name="Straight Connector 46"/>
              <p:cNvCxnSpPr>
                <a:cxnSpLocks noChangeShapeType="1"/>
              </p:cNvCxnSpPr>
              <p:nvPr/>
            </p:nvCxnSpPr>
            <p:spPr bwMode="auto">
              <a:xfrm rot="5400000" flipH="1" flipV="1">
                <a:off x="3834747" y="5595741"/>
                <a:ext cx="420541" cy="385006"/>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8" name="Straight Connector 56"/>
              <p:cNvCxnSpPr>
                <a:cxnSpLocks noChangeShapeType="1"/>
              </p:cNvCxnSpPr>
              <p:nvPr/>
            </p:nvCxnSpPr>
            <p:spPr bwMode="auto">
              <a:xfrm rot="5400000" flipH="1" flipV="1">
                <a:off x="4880444" y="6315474"/>
                <a:ext cx="350454" cy="77000"/>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29" name="Straight Connector 63"/>
              <p:cNvCxnSpPr>
                <a:cxnSpLocks noChangeShapeType="1"/>
              </p:cNvCxnSpPr>
              <p:nvPr/>
            </p:nvCxnSpPr>
            <p:spPr bwMode="auto">
              <a:xfrm>
                <a:off x="5082940" y="6187091"/>
                <a:ext cx="713875" cy="51733"/>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30" name="Straight Connector 65"/>
              <p:cNvCxnSpPr>
                <a:cxnSpLocks noChangeShapeType="1"/>
              </p:cNvCxnSpPr>
              <p:nvPr/>
            </p:nvCxnSpPr>
            <p:spPr bwMode="auto">
              <a:xfrm rot="16200000" flipV="1">
                <a:off x="5450662" y="5921866"/>
                <a:ext cx="478952" cy="171655"/>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31" name="Straight Connector 67"/>
              <p:cNvCxnSpPr>
                <a:cxnSpLocks noChangeShapeType="1"/>
              </p:cNvCxnSpPr>
              <p:nvPr/>
            </p:nvCxnSpPr>
            <p:spPr bwMode="auto">
              <a:xfrm>
                <a:off x="4997918" y="5758205"/>
                <a:ext cx="643288" cy="38383"/>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32" name="Straight Connector 69"/>
              <p:cNvCxnSpPr>
                <a:cxnSpLocks noChangeShapeType="1"/>
              </p:cNvCxnSpPr>
              <p:nvPr/>
            </p:nvCxnSpPr>
            <p:spPr bwMode="auto">
              <a:xfrm rot="16200000" flipV="1">
                <a:off x="4927806" y="5708114"/>
                <a:ext cx="137827" cy="240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grpSp>
        <p:grpSp>
          <p:nvGrpSpPr>
            <p:cNvPr id="5" name="Group 108"/>
            <p:cNvGrpSpPr>
              <a:grpSpLocks/>
            </p:cNvGrpSpPr>
            <p:nvPr/>
          </p:nvGrpSpPr>
          <p:grpSpPr bwMode="auto">
            <a:xfrm>
              <a:off x="457200" y="2667000"/>
              <a:ext cx="2543829" cy="1822428"/>
              <a:chOff x="228600" y="2819400"/>
              <a:chExt cx="2895600" cy="1981200"/>
            </a:xfrm>
          </p:grpSpPr>
          <p:pic>
            <p:nvPicPr>
              <p:cNvPr id="80918" name="Picture 4" descr="Oily Pi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819400"/>
                <a:ext cx="2895600" cy="198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Group 5"/>
              <p:cNvGrpSpPr>
                <a:grpSpLocks/>
              </p:cNvGrpSpPr>
              <p:nvPr/>
            </p:nvGrpSpPr>
            <p:grpSpPr bwMode="auto">
              <a:xfrm>
                <a:off x="357293" y="3815536"/>
                <a:ext cx="1737360" cy="664090"/>
                <a:chOff x="534" y="2400"/>
                <a:chExt cx="3361" cy="1248"/>
              </a:xfrm>
            </p:grpSpPr>
            <p:sp>
              <p:nvSpPr>
                <p:cNvPr id="80920" name="Freeform 6"/>
                <p:cNvSpPr>
                  <a:spLocks/>
                </p:cNvSpPr>
                <p:nvPr/>
              </p:nvSpPr>
              <p:spPr bwMode="auto">
                <a:xfrm>
                  <a:off x="1872" y="2544"/>
                  <a:ext cx="2023" cy="1008"/>
                </a:xfrm>
                <a:custGeom>
                  <a:avLst/>
                  <a:gdLst>
                    <a:gd name="T0" fmla="*/ 0 w 2047"/>
                    <a:gd name="T1" fmla="*/ 0 h 952"/>
                    <a:gd name="T2" fmla="*/ 888 w 2047"/>
                    <a:gd name="T3" fmla="*/ 628 h 952"/>
                    <a:gd name="T4" fmla="*/ 974 w 2047"/>
                    <a:gd name="T5" fmla="*/ 1416 h 952"/>
                    <a:gd name="T6" fmla="*/ 1100 w 2047"/>
                    <a:gd name="T7" fmla="*/ 1565 h 952"/>
                    <a:gd name="T8" fmla="*/ 1157 w 2047"/>
                    <a:gd name="T9" fmla="*/ 2368 h 952"/>
                    <a:gd name="T10" fmla="*/ 1166 w 2047"/>
                    <a:gd name="T11" fmla="*/ 3315 h 952"/>
                    <a:gd name="T12" fmla="*/ 1194 w 2047"/>
                    <a:gd name="T13" fmla="*/ 4237 h 952"/>
                    <a:gd name="T14" fmla="*/ 1143 w 2047"/>
                    <a:gd name="T15" fmla="*/ 8023 h 952"/>
                    <a:gd name="T16" fmla="*/ 1129 w 2047"/>
                    <a:gd name="T17" fmla="*/ 8495 h 952"/>
                    <a:gd name="T18" fmla="*/ 1115 w 2047"/>
                    <a:gd name="T19" fmla="*/ 9424 h 952"/>
                    <a:gd name="T20" fmla="*/ 741 w 2047"/>
                    <a:gd name="T21" fmla="*/ 10379 h 952"/>
                    <a:gd name="T22" fmla="*/ 622 w 2047"/>
                    <a:gd name="T23" fmla="*/ 11150 h 952"/>
                    <a:gd name="T24" fmla="*/ 509 w 2047"/>
                    <a:gd name="T25" fmla="*/ 12410 h 952"/>
                    <a:gd name="T26" fmla="*/ 42 w 2047"/>
                    <a:gd name="T27" fmla="*/ 12410 h 95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47"/>
                    <a:gd name="T43" fmla="*/ 0 h 952"/>
                    <a:gd name="T44" fmla="*/ 2047 w 2047"/>
                    <a:gd name="T45" fmla="*/ 952 h 95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47" h="952">
                      <a:moveTo>
                        <a:pt x="0" y="0"/>
                      </a:moveTo>
                      <a:cubicBezTo>
                        <a:pt x="519" y="104"/>
                        <a:pt x="816" y="42"/>
                        <a:pt x="1512" y="48"/>
                      </a:cubicBezTo>
                      <a:cubicBezTo>
                        <a:pt x="1532" y="55"/>
                        <a:pt x="1636" y="106"/>
                        <a:pt x="1656" y="108"/>
                      </a:cubicBezTo>
                      <a:cubicBezTo>
                        <a:pt x="1728" y="115"/>
                        <a:pt x="1800" y="116"/>
                        <a:pt x="1872" y="120"/>
                      </a:cubicBezTo>
                      <a:cubicBezTo>
                        <a:pt x="1958" y="149"/>
                        <a:pt x="1930" y="123"/>
                        <a:pt x="1968" y="180"/>
                      </a:cubicBezTo>
                      <a:cubicBezTo>
                        <a:pt x="1972" y="204"/>
                        <a:pt x="1971" y="230"/>
                        <a:pt x="1980" y="252"/>
                      </a:cubicBezTo>
                      <a:cubicBezTo>
                        <a:pt x="1991" y="279"/>
                        <a:pt x="2028" y="324"/>
                        <a:pt x="2028" y="324"/>
                      </a:cubicBezTo>
                      <a:cubicBezTo>
                        <a:pt x="2022" y="407"/>
                        <a:pt x="2047" y="578"/>
                        <a:pt x="1944" y="612"/>
                      </a:cubicBezTo>
                      <a:cubicBezTo>
                        <a:pt x="1936" y="624"/>
                        <a:pt x="1926" y="635"/>
                        <a:pt x="1920" y="648"/>
                      </a:cubicBezTo>
                      <a:cubicBezTo>
                        <a:pt x="1910" y="671"/>
                        <a:pt x="1917" y="706"/>
                        <a:pt x="1896" y="720"/>
                      </a:cubicBezTo>
                      <a:cubicBezTo>
                        <a:pt x="1717" y="839"/>
                        <a:pt x="1440" y="788"/>
                        <a:pt x="1260" y="792"/>
                      </a:cubicBezTo>
                      <a:cubicBezTo>
                        <a:pt x="1205" y="810"/>
                        <a:pt x="1107" y="824"/>
                        <a:pt x="1056" y="852"/>
                      </a:cubicBezTo>
                      <a:cubicBezTo>
                        <a:pt x="995" y="886"/>
                        <a:pt x="940" y="947"/>
                        <a:pt x="864" y="948"/>
                      </a:cubicBezTo>
                      <a:cubicBezTo>
                        <a:pt x="592" y="952"/>
                        <a:pt x="320" y="948"/>
                        <a:pt x="48" y="948"/>
                      </a:cubicBezTo>
                    </a:path>
                  </a:pathLst>
                </a:custGeom>
                <a:noFill/>
                <a:ln w="635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latin typeface="Times New Roman" pitchFamily="18" charset="0"/>
                    <a:cs typeface="Times New Roman" pitchFamily="18" charset="0"/>
                  </a:endParaRPr>
                </a:p>
              </p:txBody>
            </p:sp>
            <p:sp>
              <p:nvSpPr>
                <p:cNvPr id="80921" name="Freeform 7"/>
                <p:cNvSpPr>
                  <a:spLocks/>
                </p:cNvSpPr>
                <p:nvPr/>
              </p:nvSpPr>
              <p:spPr bwMode="auto">
                <a:xfrm>
                  <a:off x="534" y="2400"/>
                  <a:ext cx="1098" cy="1248"/>
                </a:xfrm>
                <a:custGeom>
                  <a:avLst/>
                  <a:gdLst>
                    <a:gd name="T0" fmla="*/ 263 w 1134"/>
                    <a:gd name="T1" fmla="*/ 419 h 1225"/>
                    <a:gd name="T2" fmla="*/ 35 w 1134"/>
                    <a:gd name="T3" fmla="*/ 558 h 1225"/>
                    <a:gd name="T4" fmla="*/ 25 w 1134"/>
                    <a:gd name="T5" fmla="*/ 1055 h 1225"/>
                    <a:gd name="T6" fmla="*/ 15 w 1134"/>
                    <a:gd name="T7" fmla="*/ 1582 h 1225"/>
                    <a:gd name="T8" fmla="*/ 15 w 1134"/>
                    <a:gd name="T9" fmla="*/ 2190 h 1225"/>
                    <a:gd name="T10" fmla="*/ 15 w 1134"/>
                    <a:gd name="T11" fmla="*/ 2414 h 1225"/>
                    <a:gd name="T12" fmla="*/ 46 w 1134"/>
                    <a:gd name="T13" fmla="*/ 2471 h 1225"/>
                    <a:gd name="T14" fmla="*/ 64 w 1134"/>
                    <a:gd name="T15" fmla="*/ 2580 h 1225"/>
                    <a:gd name="T16" fmla="*/ 70 w 1134"/>
                    <a:gd name="T17" fmla="*/ 2664 h 1225"/>
                    <a:gd name="T18" fmla="*/ 138 w 1134"/>
                    <a:gd name="T19" fmla="*/ 2746 h 1225"/>
                    <a:gd name="T20" fmla="*/ 158 w 1134"/>
                    <a:gd name="T21" fmla="*/ 2802 h 1225"/>
                    <a:gd name="T22" fmla="*/ 164 w 1134"/>
                    <a:gd name="T23" fmla="*/ 2828 h 1225"/>
                    <a:gd name="T24" fmla="*/ 247 w 1134"/>
                    <a:gd name="T25" fmla="*/ 2802 h 1225"/>
                    <a:gd name="T26" fmla="*/ 263 w 1134"/>
                    <a:gd name="T27" fmla="*/ 2746 h 12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34"/>
                    <a:gd name="T43" fmla="*/ 0 h 1225"/>
                    <a:gd name="T44" fmla="*/ 1134 w 1134"/>
                    <a:gd name="T45" fmla="*/ 1225 h 12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34" h="1225">
                      <a:moveTo>
                        <a:pt x="1122" y="181"/>
                      </a:moveTo>
                      <a:cubicBezTo>
                        <a:pt x="796" y="228"/>
                        <a:pt x="379" y="0"/>
                        <a:pt x="138" y="241"/>
                      </a:cubicBezTo>
                      <a:cubicBezTo>
                        <a:pt x="120" y="313"/>
                        <a:pt x="125" y="387"/>
                        <a:pt x="102" y="457"/>
                      </a:cubicBezTo>
                      <a:cubicBezTo>
                        <a:pt x="95" y="561"/>
                        <a:pt x="122" y="632"/>
                        <a:pt x="42" y="685"/>
                      </a:cubicBezTo>
                      <a:cubicBezTo>
                        <a:pt x="0" y="811"/>
                        <a:pt x="11" y="748"/>
                        <a:pt x="30" y="949"/>
                      </a:cubicBezTo>
                      <a:cubicBezTo>
                        <a:pt x="33" y="982"/>
                        <a:pt x="31" y="1022"/>
                        <a:pt x="54" y="1045"/>
                      </a:cubicBezTo>
                      <a:cubicBezTo>
                        <a:pt x="88" y="1079"/>
                        <a:pt x="150" y="1064"/>
                        <a:pt x="198" y="1069"/>
                      </a:cubicBezTo>
                      <a:cubicBezTo>
                        <a:pt x="222" y="1085"/>
                        <a:pt x="254" y="1093"/>
                        <a:pt x="270" y="1117"/>
                      </a:cubicBezTo>
                      <a:cubicBezTo>
                        <a:pt x="278" y="1129"/>
                        <a:pt x="283" y="1144"/>
                        <a:pt x="294" y="1153"/>
                      </a:cubicBezTo>
                      <a:cubicBezTo>
                        <a:pt x="332" y="1183"/>
                        <a:pt x="587" y="1189"/>
                        <a:pt x="594" y="1189"/>
                      </a:cubicBezTo>
                      <a:cubicBezTo>
                        <a:pt x="618" y="1197"/>
                        <a:pt x="642" y="1205"/>
                        <a:pt x="666" y="1213"/>
                      </a:cubicBezTo>
                      <a:cubicBezTo>
                        <a:pt x="678" y="1217"/>
                        <a:pt x="702" y="1225"/>
                        <a:pt x="702" y="1225"/>
                      </a:cubicBezTo>
                      <a:cubicBezTo>
                        <a:pt x="822" y="1221"/>
                        <a:pt x="942" y="1223"/>
                        <a:pt x="1062" y="1213"/>
                      </a:cubicBezTo>
                      <a:cubicBezTo>
                        <a:pt x="1087" y="1211"/>
                        <a:pt x="1134" y="1189"/>
                        <a:pt x="1134" y="1189"/>
                      </a:cubicBezTo>
                    </a:path>
                  </a:pathLst>
                </a:custGeom>
                <a:noFill/>
                <a:ln w="63500">
                  <a:solidFill>
                    <a:srgbClr val="FFFF00"/>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latin typeface="Times New Roman" pitchFamily="18" charset="0"/>
                    <a:cs typeface="Times New Roman" pitchFamily="18" charset="0"/>
                  </a:endParaRPr>
                </a:p>
              </p:txBody>
            </p:sp>
          </p:grpSp>
        </p:grpSp>
        <p:sp>
          <p:nvSpPr>
            <p:cNvPr id="80907" name="Text Box 16"/>
            <p:cNvSpPr txBox="1">
              <a:spLocks noChangeArrowheads="1"/>
            </p:cNvSpPr>
            <p:nvPr/>
          </p:nvSpPr>
          <p:spPr bwMode="auto">
            <a:xfrm>
              <a:off x="533400" y="2133600"/>
              <a:ext cx="246763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a:latin typeface="Times New Roman" pitchFamily="18" charset="0"/>
                  <a:cs typeface="Times New Roman" pitchFamily="18" charset="0"/>
                </a:rPr>
                <a:t>Spill Area DUs</a:t>
              </a:r>
            </a:p>
          </p:txBody>
        </p:sp>
        <p:grpSp>
          <p:nvGrpSpPr>
            <p:cNvPr id="7" name="Group 109"/>
            <p:cNvGrpSpPr>
              <a:grpSpLocks/>
            </p:cNvGrpSpPr>
            <p:nvPr/>
          </p:nvGrpSpPr>
          <p:grpSpPr bwMode="auto">
            <a:xfrm>
              <a:off x="457200" y="4794250"/>
              <a:ext cx="2543829" cy="1688082"/>
              <a:chOff x="228600" y="4946650"/>
              <a:chExt cx="2895600" cy="1835150"/>
            </a:xfrm>
          </p:grpSpPr>
          <p:pic>
            <p:nvPicPr>
              <p:cNvPr id="80909" name="Picture 8" descr="Olo Walu DU (discrete flag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4946650"/>
                <a:ext cx="2895600" cy="1835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80910" name="Straight Connector 76"/>
              <p:cNvCxnSpPr>
                <a:cxnSpLocks noChangeShapeType="1"/>
              </p:cNvCxnSpPr>
              <p:nvPr/>
            </p:nvCxnSpPr>
            <p:spPr bwMode="auto">
              <a:xfrm>
                <a:off x="351322" y="6189044"/>
                <a:ext cx="2492943" cy="86628"/>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1" name="Straight Connector 77"/>
              <p:cNvCxnSpPr>
                <a:cxnSpLocks noChangeShapeType="1"/>
              </p:cNvCxnSpPr>
              <p:nvPr/>
            </p:nvCxnSpPr>
            <p:spPr bwMode="auto">
              <a:xfrm>
                <a:off x="1756611" y="5552973"/>
                <a:ext cx="423511" cy="962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2" name="Straight Connector 80"/>
              <p:cNvCxnSpPr>
                <a:cxnSpLocks noChangeShapeType="1"/>
              </p:cNvCxnSpPr>
              <p:nvPr/>
            </p:nvCxnSpPr>
            <p:spPr bwMode="auto">
              <a:xfrm>
                <a:off x="532598" y="6042258"/>
                <a:ext cx="1012257" cy="12033"/>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3" name="Straight Connector 82"/>
              <p:cNvCxnSpPr>
                <a:cxnSpLocks noChangeShapeType="1"/>
              </p:cNvCxnSpPr>
              <p:nvPr/>
            </p:nvCxnSpPr>
            <p:spPr bwMode="auto">
              <a:xfrm rot="5400000" flipH="1" flipV="1">
                <a:off x="1376414" y="5693345"/>
                <a:ext cx="529387" cy="23100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4" name="Straight Connector 86"/>
              <p:cNvCxnSpPr>
                <a:cxnSpLocks noChangeShapeType="1"/>
              </p:cNvCxnSpPr>
              <p:nvPr/>
            </p:nvCxnSpPr>
            <p:spPr bwMode="auto">
              <a:xfrm flipV="1">
                <a:off x="360947" y="6043066"/>
                <a:ext cx="210955" cy="155603"/>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5" name="Straight Connector 91"/>
              <p:cNvCxnSpPr>
                <a:cxnSpLocks noChangeShapeType="1"/>
              </p:cNvCxnSpPr>
              <p:nvPr/>
            </p:nvCxnSpPr>
            <p:spPr bwMode="auto">
              <a:xfrm rot="16200000" flipV="1">
                <a:off x="2276375" y="5563403"/>
                <a:ext cx="134755" cy="13475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6" name="Straight Connector 94"/>
              <p:cNvCxnSpPr>
                <a:cxnSpLocks noChangeShapeType="1"/>
              </p:cNvCxnSpPr>
              <p:nvPr/>
            </p:nvCxnSpPr>
            <p:spPr bwMode="auto">
              <a:xfrm rot="10800000">
                <a:off x="2508185" y="5786389"/>
                <a:ext cx="76199" cy="75397"/>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cxnSp>
            <p:nvCxnSpPr>
              <p:cNvPr id="80917" name="Straight Connector 96"/>
              <p:cNvCxnSpPr>
                <a:cxnSpLocks noChangeShapeType="1"/>
              </p:cNvCxnSpPr>
              <p:nvPr/>
            </p:nvCxnSpPr>
            <p:spPr bwMode="auto">
              <a:xfrm rot="16200000" flipV="1">
                <a:off x="2574360" y="6025017"/>
                <a:ext cx="346507" cy="174054"/>
              </a:xfrm>
              <a:prstGeom prst="line">
                <a:avLst/>
              </a:prstGeom>
              <a:noFill/>
              <a:ln w="38100" algn="ctr">
                <a:solidFill>
                  <a:srgbClr val="FFFF00"/>
                </a:solidFill>
                <a:round/>
                <a:headEnd/>
                <a:tailEnd/>
              </a:ln>
              <a:extLst>
                <a:ext uri="{909E8E84-426E-40DD-AFC4-6F175D3DCCD1}">
                  <a14:hiddenFill xmlns:a14="http://schemas.microsoft.com/office/drawing/2010/main">
                    <a:noFill/>
                  </a14:hiddenFill>
                </a:ext>
              </a:extLst>
            </p:spPr>
          </p:cxnSp>
        </p:grpSp>
        <p:sp>
          <p:nvSpPr>
            <p:cNvPr id="39" name="Text Box 17">
              <a:extLst>
                <a:ext uri="{FF2B5EF4-FFF2-40B4-BE49-F238E27FC236}">
                  <a16:creationId xmlns:a16="http://schemas.microsoft.com/office/drawing/2014/main" xmlns="" id="{8E7F52A2-CA91-4203-85CE-670FFE1EB897}"/>
                </a:ext>
              </a:extLst>
            </p:cNvPr>
            <p:cNvSpPr txBox="1">
              <a:spLocks noChangeArrowheads="1"/>
            </p:cNvSpPr>
            <p:nvPr/>
          </p:nvSpPr>
          <p:spPr bwMode="auto">
            <a:xfrm>
              <a:off x="6170186" y="2129135"/>
              <a:ext cx="282141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400" b="1" u="sng" dirty="0">
                  <a:latin typeface="Times New Roman" pitchFamily="18" charset="0"/>
                  <a:cs typeface="Times New Roman" pitchFamily="18" charset="0"/>
                </a:rPr>
                <a:t>Boundary DUs</a:t>
              </a:r>
            </a:p>
          </p:txBody>
        </p:sp>
        <p:pic>
          <p:nvPicPr>
            <p:cNvPr id="11" name="Picture 10">
              <a:extLst>
                <a:ext uri="{FF2B5EF4-FFF2-40B4-BE49-F238E27FC236}">
                  <a16:creationId xmlns:a16="http://schemas.microsoft.com/office/drawing/2014/main" xmlns="" id="{264BA191-AFDA-417A-8195-0DA4764AFAAE}"/>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291" b="5149"/>
            <a:stretch/>
          </p:blipFill>
          <p:spPr>
            <a:xfrm>
              <a:off x="6172200" y="4800599"/>
              <a:ext cx="2742191" cy="1686697"/>
            </a:xfrm>
            <a:prstGeom prst="rect">
              <a:avLst/>
            </a:prstGeom>
          </p:spPr>
        </p:pic>
        <p:pic>
          <p:nvPicPr>
            <p:cNvPr id="13" name="Picture 12">
              <a:extLst>
                <a:ext uri="{FF2B5EF4-FFF2-40B4-BE49-F238E27FC236}">
                  <a16:creationId xmlns:a16="http://schemas.microsoft.com/office/drawing/2014/main" xmlns="" id="{B634C0CA-7DF2-4724-92C1-4052F9EDCDF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1743" b="9328"/>
            <a:stretch/>
          </p:blipFill>
          <p:spPr>
            <a:xfrm>
              <a:off x="6390303" y="2661694"/>
              <a:ext cx="2372697" cy="1833531"/>
            </a:xfrm>
            <a:prstGeom prst="rect">
              <a:avLst/>
            </a:prstGeom>
            <a:ln>
              <a:solidFill>
                <a:schemeClr val="tx1"/>
              </a:solidFill>
            </a:ln>
          </p:spPr>
        </p:pic>
      </p:grpSp>
    </p:spTree>
    <p:extLst>
      <p:ext uri="{BB962C8B-B14F-4D97-AF65-F5344CB8AC3E}">
        <p14:creationId xmlns:p14="http://schemas.microsoft.com/office/powerpoint/2010/main" val="397445024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0" name="TextBox 11"/>
          <p:cNvSpPr txBox="1">
            <a:spLocks noChangeArrowheads="1"/>
          </p:cNvSpPr>
          <p:nvPr/>
        </p:nvSpPr>
        <p:spPr bwMode="auto">
          <a:xfrm>
            <a:off x="1796698" y="127337"/>
            <a:ext cx="5609228" cy="892552"/>
          </a:xfrm>
          <a:prstGeom prst="rect">
            <a:avLst/>
          </a:prstGeom>
          <a:noFill/>
          <a:ln w="9525">
            <a:noFill/>
            <a:miter lim="800000"/>
            <a:headEnd/>
            <a:tailEnd/>
          </a:ln>
        </p:spPr>
        <p:txBody>
          <a:bodyPr wrap="none">
            <a:spAutoFit/>
          </a:bodyPr>
          <a:lstStyle/>
          <a:p>
            <a:pPr algn="ctr"/>
            <a:r>
              <a:rPr lang="en-US" sz="3200" b="1" dirty="0">
                <a:latin typeface="Times New Roman" pitchFamily="18" charset="0"/>
                <a:cs typeface="Times New Roman" pitchFamily="18" charset="0"/>
              </a:rPr>
              <a:t>Field Collection of MI Samples</a:t>
            </a:r>
          </a:p>
          <a:p>
            <a:pPr algn="ctr"/>
            <a:r>
              <a:rPr lang="en-US" altLang="en-US" sz="2000" b="1" dirty="0">
                <a:latin typeface="Times New Roman" pitchFamily="18" charset="0"/>
                <a:cs typeface="Times New Roman" pitchFamily="18" charset="0"/>
              </a:rPr>
              <a:t>(Training Series Part 4)</a:t>
            </a:r>
            <a:endParaRPr lang="en-US" sz="2000" b="1"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27EB08C4-B206-4098-98C3-6DC2CE1146B4}" type="slidenum">
              <a:rPr lang="en-US" smtClean="0"/>
              <a:pPr/>
              <a:t>54</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1003" y="1122380"/>
            <a:ext cx="5347997" cy="3461133"/>
          </a:xfrm>
          <a:prstGeom prst="rect">
            <a:avLst/>
          </a:prstGeom>
        </p:spPr>
      </p:pic>
      <p:grpSp>
        <p:nvGrpSpPr>
          <p:cNvPr id="7" name="Group 6"/>
          <p:cNvGrpSpPr/>
          <p:nvPr/>
        </p:nvGrpSpPr>
        <p:grpSpPr>
          <a:xfrm>
            <a:off x="381000" y="4665643"/>
            <a:ext cx="8591564" cy="1938992"/>
            <a:chOff x="381000" y="609600"/>
            <a:chExt cx="8591564" cy="1938992"/>
          </a:xfrm>
        </p:grpSpPr>
        <p:sp>
          <p:nvSpPr>
            <p:cNvPr id="45" name="TextBox 11"/>
            <p:cNvSpPr txBox="1">
              <a:spLocks noChangeArrowheads="1"/>
            </p:cNvSpPr>
            <p:nvPr/>
          </p:nvSpPr>
          <p:spPr bwMode="auto">
            <a:xfrm>
              <a:off x="381000" y="609600"/>
              <a:ext cx="4100803" cy="1938992"/>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400" b="1" dirty="0">
                  <a:latin typeface="Times New Roman" pitchFamily="18" charset="0"/>
                  <a:cs typeface="Times New Roman" pitchFamily="18" charset="0"/>
                </a:rPr>
                <a:t>Site preparation</a:t>
              </a:r>
            </a:p>
            <a:p>
              <a:pPr marL="457200" indent="-457200">
                <a:buFont typeface="Arial" panose="020B0604020202020204" pitchFamily="34" charset="0"/>
                <a:buChar char="•"/>
              </a:pPr>
              <a:r>
                <a:rPr lang="en-US" sz="2400" b="1" dirty="0">
                  <a:latin typeface="Times New Roman" pitchFamily="18" charset="0"/>
                  <a:cs typeface="Times New Roman" pitchFamily="18" charset="0"/>
                </a:rPr>
                <a:t>DU demarcation</a:t>
              </a:r>
            </a:p>
            <a:p>
              <a:pPr marL="457200" indent="-457200">
                <a:buFont typeface="Arial" panose="020B0604020202020204" pitchFamily="34" charset="0"/>
                <a:buChar char="•"/>
              </a:pPr>
              <a:r>
                <a:rPr lang="en-US" sz="2400" b="1" dirty="0">
                  <a:latin typeface="Times New Roman" pitchFamily="18" charset="0"/>
                  <a:cs typeface="Times New Roman" pitchFamily="18" charset="0"/>
                </a:rPr>
                <a:t>Soil type vs sampling tools</a:t>
              </a:r>
            </a:p>
            <a:p>
              <a:pPr marL="457200" indent="-457200">
                <a:buFont typeface="Arial" panose="020B0604020202020204" pitchFamily="34" charset="0"/>
                <a:buChar char="•"/>
              </a:pPr>
              <a:r>
                <a:rPr lang="en-US" sz="2400" b="1" dirty="0">
                  <a:latin typeface="Times New Roman" pitchFamily="18" charset="0"/>
                  <a:cs typeface="Times New Roman" pitchFamily="18" charset="0"/>
                </a:rPr>
                <a:t>Surface soils</a:t>
              </a:r>
            </a:p>
            <a:p>
              <a:pPr marL="457200" indent="-457200">
                <a:buFont typeface="Arial" panose="020B0604020202020204" pitchFamily="34" charset="0"/>
                <a:buChar char="•"/>
              </a:pPr>
              <a:r>
                <a:rPr lang="en-US" sz="2400" b="1" dirty="0">
                  <a:latin typeface="Times New Roman" pitchFamily="18" charset="0"/>
                  <a:cs typeface="Times New Roman" pitchFamily="18" charset="0"/>
                </a:rPr>
                <a:t>Subsurface soils</a:t>
              </a:r>
            </a:p>
          </p:txBody>
        </p:sp>
        <p:sp>
          <p:nvSpPr>
            <p:cNvPr id="47" name="TextBox 11"/>
            <p:cNvSpPr txBox="1">
              <a:spLocks noChangeArrowheads="1"/>
            </p:cNvSpPr>
            <p:nvPr/>
          </p:nvSpPr>
          <p:spPr bwMode="auto">
            <a:xfrm>
              <a:off x="4572000" y="609600"/>
              <a:ext cx="4400564" cy="1938992"/>
            </a:xfrm>
            <a:prstGeom prst="rect">
              <a:avLst/>
            </a:prstGeom>
            <a:noFill/>
            <a:ln w="9525">
              <a:noFill/>
              <a:miter lim="800000"/>
              <a:headEnd/>
              <a:tailEnd/>
            </a:ln>
          </p:spPr>
          <p:txBody>
            <a:bodyPr wrap="none">
              <a:spAutoFit/>
            </a:bodyPr>
            <a:lstStyle/>
            <a:p>
              <a:pPr marL="457200" indent="-457200">
                <a:buFont typeface="Arial" panose="020B0604020202020204" pitchFamily="34" charset="0"/>
                <a:buChar char="•"/>
              </a:pPr>
              <a:r>
                <a:rPr lang="en-US" sz="2400" b="1" dirty="0">
                  <a:latin typeface="Times New Roman" pitchFamily="18" charset="0"/>
                  <a:cs typeface="Times New Roman" pitchFamily="18" charset="0"/>
                </a:rPr>
                <a:t>Excavations</a:t>
              </a:r>
            </a:p>
            <a:p>
              <a:pPr marL="457200" indent="-457200">
                <a:buFont typeface="Arial" panose="020B0604020202020204" pitchFamily="34" charset="0"/>
                <a:buChar char="•"/>
              </a:pPr>
              <a:r>
                <a:rPr lang="en-US" sz="2400" b="1" dirty="0">
                  <a:latin typeface="Times New Roman" pitchFamily="18" charset="0"/>
                  <a:cs typeface="Times New Roman" pitchFamily="18" charset="0"/>
                </a:rPr>
                <a:t>Stockpiles</a:t>
              </a:r>
            </a:p>
            <a:p>
              <a:pPr marL="457200" indent="-457200">
                <a:buFont typeface="Arial" panose="020B0604020202020204" pitchFamily="34" charset="0"/>
                <a:buChar char="•"/>
              </a:pPr>
              <a:r>
                <a:rPr lang="en-US" sz="2400" b="1" dirty="0">
                  <a:latin typeface="Times New Roman" pitchFamily="18" charset="0"/>
                  <a:cs typeface="Times New Roman" pitchFamily="18" charset="0"/>
                </a:rPr>
                <a:t>Sediment</a:t>
              </a:r>
            </a:p>
            <a:p>
              <a:pPr marL="457200" indent="-457200">
                <a:buFont typeface="Arial" panose="020B0604020202020204" pitchFamily="34" charset="0"/>
                <a:buChar char="•"/>
              </a:pPr>
              <a:r>
                <a:rPr lang="en-US" sz="2400" b="1" dirty="0">
                  <a:latin typeface="Times New Roman" pitchFamily="18" charset="0"/>
                  <a:cs typeface="Times New Roman" pitchFamily="18" charset="0"/>
                </a:rPr>
                <a:t>Sampling for VOCs</a:t>
              </a:r>
            </a:p>
            <a:p>
              <a:pPr marL="457200" indent="-457200">
                <a:buFont typeface="Arial" panose="020B0604020202020204" pitchFamily="34" charset="0"/>
                <a:buChar char="•"/>
              </a:pPr>
              <a:r>
                <a:rPr lang="en-US" sz="2400" b="1" dirty="0">
                  <a:latin typeface="Times New Roman" pitchFamily="18" charset="0"/>
                  <a:cs typeface="Times New Roman" pitchFamily="18" charset="0"/>
                </a:rPr>
                <a:t>Equipment decontamination</a:t>
              </a:r>
            </a:p>
          </p:txBody>
        </p:sp>
      </p:grpSp>
    </p:spTree>
    <p:extLst>
      <p:ext uri="{BB962C8B-B14F-4D97-AF65-F5344CB8AC3E}">
        <p14:creationId xmlns:p14="http://schemas.microsoft.com/office/powerpoint/2010/main" val="266106042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xmlns="" id="{D1FC0129-1A79-4FD9-B560-E8ABD97B3C6D}"/>
              </a:ext>
            </a:extLst>
          </p:cNvPr>
          <p:cNvSpPr txBox="1">
            <a:spLocks noChangeArrowheads="1"/>
          </p:cNvSpPr>
          <p:nvPr/>
        </p:nvSpPr>
        <p:spPr>
          <a:xfrm>
            <a:off x="228600" y="119495"/>
            <a:ext cx="8611565" cy="88489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Where to Start???</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smtClean="0">
                <a:solidFill>
                  <a:prstClr val="black"/>
                </a:solidFill>
                <a:latin typeface="Times New Roman" panose="02020603050405020304" pitchFamily="18" charset="0"/>
                <a:cs typeface="Times New Roman" panose="02020603050405020304" pitchFamily="18" charset="0"/>
              </a:rPr>
              <a:t>Start with </a:t>
            </a:r>
            <a:r>
              <a:rPr lang="en-US" sz="3200" b="1" u="sng" dirty="0" smtClean="0">
                <a:solidFill>
                  <a:prstClr val="black"/>
                </a:solidFill>
                <a:latin typeface="Times New Roman" panose="02020603050405020304" pitchFamily="18" charset="0"/>
                <a:cs typeface="Times New Roman" panose="02020603050405020304" pitchFamily="18" charset="0"/>
              </a:rPr>
              <a:t>ONE</a:t>
            </a:r>
            <a:r>
              <a:rPr lang="en-US" sz="3200" b="1" dirty="0" smtClean="0">
                <a:solidFill>
                  <a:prstClr val="black"/>
                </a:solidFill>
                <a:latin typeface="Times New Roman" panose="02020603050405020304" pitchFamily="18" charset="0"/>
                <a:cs typeface="Times New Roman" panose="02020603050405020304" pitchFamily="18" charset="0"/>
              </a:rPr>
              <a:t> DU</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24E976C-9F07-481F-8F21-96C0E43C0639}"/>
              </a:ext>
            </a:extLst>
          </p:cNvPr>
          <p:cNvSpPr txBox="1"/>
          <p:nvPr/>
        </p:nvSpPr>
        <p:spPr>
          <a:xfrm>
            <a:off x="242587" y="5689937"/>
            <a:ext cx="8763000" cy="1015663"/>
          </a:xfrm>
          <a:prstGeom prst="rect">
            <a:avLst/>
          </a:prstGeom>
          <a:solidFill>
            <a:schemeClr val="bg1"/>
          </a:solidFill>
          <a:ln>
            <a:noFill/>
          </a:ln>
        </p:spPr>
        <p:txBody>
          <a:bodyPr wrap="square" rtlCol="0">
            <a:spAutoFit/>
          </a:bodyPr>
          <a:lstStyle/>
          <a:p>
            <a:pPr marL="342900" indent="-342900">
              <a:buFont typeface="Arial" panose="020B0604020202020204" pitchFamily="34" charset="0"/>
              <a:buChar char="•"/>
            </a:pPr>
            <a:r>
              <a:rPr lang="en-US"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Not acceptable </a:t>
            </a:r>
            <a:r>
              <a:rPr 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for redevelopment or remediation (too large);</a:t>
            </a:r>
          </a:p>
          <a:p>
            <a:pPr marL="342900" indent="-342900">
              <a:buFont typeface="Arial" panose="020B0604020202020204" pitchFamily="34" charset="0"/>
              <a:buChar char="•"/>
            </a:pPr>
            <a:r>
              <a:rPr 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Progressively subdivide site into smaller DUs until all site investigation objectives will be met.</a:t>
            </a:r>
          </a:p>
        </p:txBody>
      </p:sp>
      <p:grpSp>
        <p:nvGrpSpPr>
          <p:cNvPr id="3" name="Group 2">
            <a:extLst>
              <a:ext uri="{FF2B5EF4-FFF2-40B4-BE49-F238E27FC236}">
                <a16:creationId xmlns:a16="http://schemas.microsoft.com/office/drawing/2014/main" xmlns="" id="{C1723937-90A4-4B83-9994-B50755C984E0}"/>
              </a:ext>
            </a:extLst>
          </p:cNvPr>
          <p:cNvGrpSpPr/>
          <p:nvPr/>
        </p:nvGrpSpPr>
        <p:grpSpPr>
          <a:xfrm>
            <a:off x="1219200" y="1156672"/>
            <a:ext cx="6301213" cy="4481272"/>
            <a:chOff x="1219200" y="1156672"/>
            <a:chExt cx="6301213" cy="4481272"/>
          </a:xfrm>
        </p:grpSpPr>
        <p:grpSp>
          <p:nvGrpSpPr>
            <p:cNvPr id="4" name="Group 3"/>
            <p:cNvGrpSpPr/>
            <p:nvPr/>
          </p:nvGrpSpPr>
          <p:grpSpPr>
            <a:xfrm>
              <a:off x="1219200" y="1156672"/>
              <a:ext cx="6301213" cy="4481272"/>
              <a:chOff x="1042400" y="339675"/>
              <a:chExt cx="6301213" cy="4481272"/>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7117" r="8927" b="15422"/>
              <a:stretch/>
            </p:blipFill>
            <p:spPr>
              <a:xfrm>
                <a:off x="1042400" y="339675"/>
                <a:ext cx="6301213" cy="4481272"/>
              </a:xfrm>
              <a:prstGeom prst="rect">
                <a:avLst/>
              </a:prstGeom>
              <a:ln>
                <a:solidFill>
                  <a:schemeClr val="tx1"/>
                </a:solidFill>
              </a:ln>
            </p:spPr>
          </p:pic>
          <p:sp>
            <p:nvSpPr>
              <p:cNvPr id="6" name="Freeform 5"/>
              <p:cNvSpPr/>
              <p:nvPr/>
            </p:nvSpPr>
            <p:spPr>
              <a:xfrm>
                <a:off x="1804400" y="1345435"/>
                <a:ext cx="5025081" cy="3237471"/>
              </a:xfrm>
              <a:custGeom>
                <a:avLst/>
                <a:gdLst>
                  <a:gd name="connsiteX0" fmla="*/ 461727 w 5088048"/>
                  <a:gd name="connsiteY0" fmla="*/ 0 h 3395049"/>
                  <a:gd name="connsiteX1" fmla="*/ 0 w 5088048"/>
                  <a:gd name="connsiteY1" fmla="*/ 3385996 h 3395049"/>
                  <a:gd name="connsiteX2" fmla="*/ 4309450 w 5088048"/>
                  <a:gd name="connsiteY2" fmla="*/ 3395049 h 3395049"/>
                  <a:gd name="connsiteX3" fmla="*/ 5088048 w 5088048"/>
                  <a:gd name="connsiteY3" fmla="*/ 27160 h 3395049"/>
                  <a:gd name="connsiteX4" fmla="*/ 461727 w 5088048"/>
                  <a:gd name="connsiteY4" fmla="*/ 0 h 3395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88048" h="3395049">
                    <a:moveTo>
                      <a:pt x="461727" y="0"/>
                    </a:moveTo>
                    <a:lnTo>
                      <a:pt x="0" y="3385996"/>
                    </a:lnTo>
                    <a:lnTo>
                      <a:pt x="4309450" y="3395049"/>
                    </a:lnTo>
                    <a:lnTo>
                      <a:pt x="5088048" y="27160"/>
                    </a:lnTo>
                    <a:lnTo>
                      <a:pt x="461727" y="0"/>
                    </a:lnTo>
                    <a:close/>
                  </a:path>
                </a:pathLst>
              </a:custGeom>
              <a:noFill/>
              <a:ln w="1016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xmlns="" id="{14A67AA3-E0CC-4147-A565-CD7BE43581AC}"/>
                </a:ext>
              </a:extLst>
            </p:cNvPr>
            <p:cNvSpPr txBox="1"/>
            <p:nvPr/>
          </p:nvSpPr>
          <p:spPr>
            <a:xfrm>
              <a:off x="1337393" y="1193347"/>
              <a:ext cx="6104556" cy="430887"/>
            </a:xfrm>
            <a:prstGeom prst="rect">
              <a:avLst/>
            </a:prstGeom>
            <a:solidFill>
              <a:schemeClr val="bg1"/>
            </a:solidFill>
            <a:ln>
              <a:solidFill>
                <a:schemeClr val="tx1"/>
              </a:solidFill>
            </a:ln>
          </p:spPr>
          <p:txBody>
            <a:bodyPr wrap="none" rtlCol="0">
              <a:spAutoFit/>
            </a:bodyPr>
            <a:lstStyle/>
            <a:p>
              <a:pPr lvl="0" algn="ctr">
                <a:spcBef>
                  <a:spcPct val="0"/>
                </a:spcBef>
                <a:defRPr/>
              </a:pPr>
              <a:r>
                <a:rPr lang="en-US" sz="2200" b="1" dirty="0">
                  <a:solidFill>
                    <a:prstClr val="black"/>
                  </a:solidFill>
                  <a:latin typeface="Times New Roman" panose="02020603050405020304" pitchFamily="18" charset="0"/>
                  <a:cs typeface="Times New Roman" panose="02020603050405020304" pitchFamily="18" charset="0"/>
                </a:rPr>
                <a:t>Hypothetical Industrial Complex Redevelopment</a:t>
              </a:r>
            </a:p>
          </p:txBody>
        </p:sp>
        <p:cxnSp>
          <p:nvCxnSpPr>
            <p:cNvPr id="25" name="Straight Connector 24">
              <a:extLst>
                <a:ext uri="{FF2B5EF4-FFF2-40B4-BE49-F238E27FC236}">
                  <a16:creationId xmlns:a16="http://schemas.microsoft.com/office/drawing/2014/main" xmlns="" id="{A3493B02-D53A-46D3-8729-BE4614B3E298}"/>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xmlns="" id="{1B71E1D9-796A-4F4F-A11E-B6610783484A}"/>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grpSp>
      <p:sp>
        <p:nvSpPr>
          <p:cNvPr id="15" name="TextBox 14">
            <a:extLst>
              <a:ext uri="{FF2B5EF4-FFF2-40B4-BE49-F238E27FC236}">
                <a16:creationId xmlns:a16="http://schemas.microsoft.com/office/drawing/2014/main" xmlns="" id="{14A67AA3-E0CC-4147-A565-CD7BE43581AC}"/>
              </a:ext>
            </a:extLst>
          </p:cNvPr>
          <p:cNvSpPr txBox="1"/>
          <p:nvPr/>
        </p:nvSpPr>
        <p:spPr>
          <a:xfrm>
            <a:off x="2971800" y="2667000"/>
            <a:ext cx="3124083" cy="1446550"/>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latin typeface="Times New Roman" panose="02020603050405020304" pitchFamily="18" charset="0"/>
                <a:cs typeface="Times New Roman" panose="02020603050405020304" pitchFamily="18" charset="0"/>
              </a:rPr>
              <a:t>Is the 50-acre area as a whole contaminated above risk-based screening levels?</a:t>
            </a:r>
          </a:p>
        </p:txBody>
      </p:sp>
    </p:spTree>
    <p:extLst>
      <p:ext uri="{BB962C8B-B14F-4D97-AF65-F5344CB8AC3E}">
        <p14:creationId xmlns:p14="http://schemas.microsoft.com/office/powerpoint/2010/main" val="231395722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xmlns="" id="{74784A3E-57B1-42E7-96B4-125DA815F926}"/>
              </a:ext>
            </a:extLst>
          </p:cNvPr>
          <p:cNvSpPr txBox="1">
            <a:spLocks noChangeArrowheads="1"/>
          </p:cNvSpPr>
          <p:nvPr/>
        </p:nvSpPr>
        <p:spPr>
          <a:xfrm>
            <a:off x="1231740" y="96345"/>
            <a:ext cx="6769260" cy="96866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Subdivide Site Based on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Past Use</a:t>
            </a:r>
          </a:p>
        </p:txBody>
      </p:sp>
      <p:grpSp>
        <p:nvGrpSpPr>
          <p:cNvPr id="3" name="Group 2">
            <a:extLst>
              <a:ext uri="{FF2B5EF4-FFF2-40B4-BE49-F238E27FC236}">
                <a16:creationId xmlns:a16="http://schemas.microsoft.com/office/drawing/2014/main" xmlns="" id="{E8B9E451-F1B1-4F47-858A-F02B7F39E3E2}"/>
              </a:ext>
            </a:extLst>
          </p:cNvPr>
          <p:cNvGrpSpPr/>
          <p:nvPr/>
        </p:nvGrpSpPr>
        <p:grpSpPr>
          <a:xfrm>
            <a:off x="1205976" y="1157528"/>
            <a:ext cx="6414024" cy="4481272"/>
            <a:chOff x="1205976" y="1157528"/>
            <a:chExt cx="6414024" cy="4481272"/>
          </a:xfrm>
        </p:grpSpPr>
        <p:grpSp>
          <p:nvGrpSpPr>
            <p:cNvPr id="2" name="Group 1"/>
            <p:cNvGrpSpPr/>
            <p:nvPr/>
          </p:nvGrpSpPr>
          <p:grpSpPr>
            <a:xfrm>
              <a:off x="1205976" y="1157528"/>
              <a:ext cx="6414024" cy="4481272"/>
              <a:chOff x="1176947" y="1122176"/>
              <a:chExt cx="6414024" cy="448127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17" r="8927" b="15422"/>
              <a:stretch/>
            </p:blipFill>
            <p:spPr>
              <a:xfrm>
                <a:off x="1176947" y="1122176"/>
                <a:ext cx="6301213" cy="4481272"/>
              </a:xfrm>
              <a:prstGeom prst="rect">
                <a:avLst/>
              </a:prstGeom>
              <a:ln>
                <a:solidFill>
                  <a:schemeClr val="tx1"/>
                </a:solidFill>
              </a:ln>
            </p:spPr>
          </p:pic>
          <p:sp>
            <p:nvSpPr>
              <p:cNvPr id="9" name="Freeform 8"/>
              <p:cNvSpPr/>
              <p:nvPr/>
            </p:nvSpPr>
            <p:spPr>
              <a:xfrm>
                <a:off x="2180771" y="2046514"/>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984171" y="2721429"/>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6480629" y="4419600"/>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9" idx="6"/>
              </p:cNvCxnSpPr>
              <p:nvPr/>
            </p:nvCxnSpPr>
            <p:spPr>
              <a:xfrm flipH="1">
                <a:off x="6130810" y="3055257"/>
                <a:ext cx="658246" cy="2385229"/>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p:nvPr/>
            </p:nvCxnSpPr>
            <p:spPr>
              <a:xfrm flipH="1">
                <a:off x="1919332" y="3556000"/>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p:nvPr/>
            </p:nvCxnSpPr>
            <p:spPr>
              <a:xfrm flipH="1" flipV="1">
                <a:off x="1919332" y="5431433"/>
                <a:ext cx="4309450" cy="905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39" name="TextBox 38"/>
              <p:cNvSpPr txBox="1"/>
              <p:nvPr/>
            </p:nvSpPr>
            <p:spPr>
              <a:xfrm>
                <a:off x="3009063" y="2133561"/>
                <a:ext cx="3336939" cy="523220"/>
              </a:xfrm>
              <a:prstGeom prst="rect">
                <a:avLst/>
              </a:prstGeom>
              <a:solidFill>
                <a:schemeClr val="tx1">
                  <a:lumMod val="50000"/>
                  <a:lumOff val="50000"/>
                  <a:alpha val="50000"/>
                </a:schemeClr>
              </a:solidFill>
            </p:spPr>
            <p:txBody>
              <a:bodyPr wrap="none" rtlCol="0">
                <a:spAutoFit/>
              </a:bodyPr>
              <a:lstStyle/>
              <a:p>
                <a:r>
                  <a:rPr lang="en-US" sz="2800" b="1" dirty="0"/>
                  <a:t>Industrial Operations</a:t>
                </a:r>
              </a:p>
            </p:txBody>
          </p:sp>
          <p:sp>
            <p:nvSpPr>
              <p:cNvPr id="40" name="TextBox 39"/>
              <p:cNvSpPr txBox="1"/>
              <p:nvPr/>
            </p:nvSpPr>
            <p:spPr>
              <a:xfrm>
                <a:off x="2964916" y="4446583"/>
                <a:ext cx="3120791" cy="523220"/>
              </a:xfrm>
              <a:prstGeom prst="rect">
                <a:avLst/>
              </a:prstGeom>
              <a:solidFill>
                <a:schemeClr val="tx1">
                  <a:lumMod val="50000"/>
                  <a:lumOff val="50000"/>
                  <a:alpha val="50000"/>
                </a:schemeClr>
              </a:solidFill>
            </p:spPr>
            <p:txBody>
              <a:bodyPr wrap="none" rtlCol="0">
                <a:spAutoFit/>
              </a:bodyPr>
              <a:lstStyle/>
              <a:p>
                <a:r>
                  <a:rPr lang="en-US" sz="2800" b="1" dirty="0"/>
                  <a:t>Residential Housing</a:t>
                </a:r>
              </a:p>
            </p:txBody>
          </p:sp>
          <p:sp>
            <p:nvSpPr>
              <p:cNvPr id="41" name="TextBox 40"/>
              <p:cNvSpPr txBox="1"/>
              <p:nvPr/>
            </p:nvSpPr>
            <p:spPr>
              <a:xfrm>
                <a:off x="2351203" y="3736703"/>
                <a:ext cx="2512226" cy="523220"/>
              </a:xfrm>
              <a:prstGeom prst="rect">
                <a:avLst/>
              </a:prstGeom>
              <a:solidFill>
                <a:schemeClr val="tx1">
                  <a:lumMod val="50000"/>
                  <a:lumOff val="50000"/>
                  <a:alpha val="50000"/>
                </a:schemeClr>
              </a:solidFill>
            </p:spPr>
            <p:txBody>
              <a:bodyPr wrap="none" rtlCol="0">
                <a:spAutoFit/>
              </a:bodyPr>
              <a:lstStyle/>
              <a:p>
                <a:r>
                  <a:rPr lang="en-US" sz="2800" b="1" dirty="0"/>
                  <a:t>Office Buildings</a:t>
                </a:r>
              </a:p>
            </p:txBody>
          </p:sp>
          <p:cxnSp>
            <p:nvCxnSpPr>
              <p:cNvPr id="43" name="Straight Arrow Connector 42"/>
              <p:cNvCxnSpPr>
                <a:stCxn id="41" idx="0"/>
              </p:cNvCxnSpPr>
              <p:nvPr/>
            </p:nvCxnSpPr>
            <p:spPr>
              <a:xfrm flipV="1">
                <a:off x="3607316" y="3264836"/>
                <a:ext cx="982827" cy="4718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5" name="Straight Connector 24">
              <a:extLst>
                <a:ext uri="{FF2B5EF4-FFF2-40B4-BE49-F238E27FC236}">
                  <a16:creationId xmlns:a16="http://schemas.microsoft.com/office/drawing/2014/main" xmlns="" id="{FBEF4527-A645-451E-8A88-F2D386E43E98}"/>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379DA579-8948-4C75-88C6-33F24E00E94A}"/>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grpSp>
      <p:sp>
        <p:nvSpPr>
          <p:cNvPr id="22" name="TextBox 21">
            <a:extLst>
              <a:ext uri="{FF2B5EF4-FFF2-40B4-BE49-F238E27FC236}">
                <a16:creationId xmlns:a16="http://schemas.microsoft.com/office/drawing/2014/main" xmlns="" id="{13F432C6-5CC6-4D4D-BCDE-F98D274C417E}"/>
              </a:ext>
            </a:extLst>
          </p:cNvPr>
          <p:cNvSpPr txBox="1"/>
          <p:nvPr/>
        </p:nvSpPr>
        <p:spPr>
          <a:xfrm>
            <a:off x="228600" y="5534561"/>
            <a:ext cx="8763000" cy="1323439"/>
          </a:xfrm>
          <a:prstGeom prst="rect">
            <a:avLst/>
          </a:prstGeom>
          <a:solidFill>
            <a:schemeClr val="bg1"/>
          </a:solidFill>
          <a:ln>
            <a:noFill/>
          </a:ln>
        </p:spPr>
        <p:txBody>
          <a:bodyPr wrap="square" rtlCol="0">
            <a:spAutoFit/>
          </a:bodyPr>
          <a:lstStyle/>
          <a:p>
            <a:pPr marL="342900" indent="-342900">
              <a:buFont typeface="Arial" panose="020B0604020202020204" pitchFamily="34" charset="0"/>
              <a:buChar char="•"/>
            </a:pPr>
            <a:r>
              <a:rPr 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Site subdivided into three areas based on historical land use;</a:t>
            </a:r>
          </a:p>
          <a:p>
            <a:pPr marL="342900" indent="-342900">
              <a:buFont typeface="Arial" panose="020B0604020202020204" pitchFamily="34" charset="0"/>
              <a:buChar char="•"/>
            </a:pPr>
            <a:r>
              <a:rPr 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Testing of former office building area as a single, Exposure Area DU might be acceptable (assumed clean);</a:t>
            </a:r>
          </a:p>
          <a:p>
            <a:pPr marL="342900" indent="-342900">
              <a:buFont typeface="Arial" panose="020B0604020202020204" pitchFamily="34" charset="0"/>
              <a:buChar char="•"/>
            </a:pPr>
            <a:r>
              <a:rPr lang="en-US" sz="2000" b="1"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Further subdivision of housing and industrial operations areas required</a:t>
            </a:r>
            <a:r>
              <a:rPr lang="en-US" sz="2000" b="1"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a:t>
            </a:r>
          </a:p>
        </p:txBody>
      </p:sp>
      <p:sp>
        <p:nvSpPr>
          <p:cNvPr id="21" name="TextBox 20">
            <a:extLst>
              <a:ext uri="{FF2B5EF4-FFF2-40B4-BE49-F238E27FC236}">
                <a16:creationId xmlns:a16="http://schemas.microsoft.com/office/drawing/2014/main" xmlns="" id="{14A67AA3-E0CC-4147-A565-CD7BE43581AC}"/>
              </a:ext>
            </a:extLst>
          </p:cNvPr>
          <p:cNvSpPr txBox="1"/>
          <p:nvPr/>
        </p:nvSpPr>
        <p:spPr>
          <a:xfrm>
            <a:off x="1854569" y="1193347"/>
            <a:ext cx="4927231" cy="76944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latin typeface="Times New Roman" panose="02020603050405020304" pitchFamily="18" charset="0"/>
                <a:cs typeface="Times New Roman" panose="02020603050405020304" pitchFamily="18" charset="0"/>
              </a:rPr>
              <a:t>Are the individual, past use areas as a whole impacted above screening levels?</a:t>
            </a:r>
          </a:p>
        </p:txBody>
      </p:sp>
    </p:spTree>
    <p:extLst>
      <p:ext uri="{BB962C8B-B14F-4D97-AF65-F5344CB8AC3E}">
        <p14:creationId xmlns:p14="http://schemas.microsoft.com/office/powerpoint/2010/main" val="26750868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xmlns="" id="{CED0EFDD-4E88-43C3-9A0B-E3A47B31F5DD}"/>
              </a:ext>
            </a:extLst>
          </p:cNvPr>
          <p:cNvSpPr txBox="1">
            <a:spLocks noChangeArrowheads="1"/>
          </p:cNvSpPr>
          <p:nvPr/>
        </p:nvSpPr>
        <p:spPr>
          <a:xfrm>
            <a:off x="196771" y="73195"/>
            <a:ext cx="8727311" cy="947155"/>
          </a:xfrm>
          <a:prstGeom prst="rect">
            <a:avLst/>
          </a:prstGeom>
          <a:ln/>
        </p:spPr>
        <p:txBody>
          <a:bodyPr vert="horz" lIns="91440" tIns="45720" rIns="91440" bIns="45720" rtlCol="0" anchor="ctr">
            <a:noAutofit/>
          </a:bodyPr>
          <a:lstStyle/>
          <a:p>
            <a:pPr lvl="0" algn="ctr">
              <a:spcBef>
                <a:spcPct val="0"/>
              </a:spcBef>
              <a:defRPr/>
            </a:pPr>
            <a:r>
              <a:rPr lang="en-US" sz="3200" b="1" dirty="0">
                <a:solidFill>
                  <a:prstClr val="black"/>
                </a:solidFill>
                <a:latin typeface="Times New Roman" panose="02020603050405020304" pitchFamily="18" charset="0"/>
                <a:cs typeface="Times New Roman" panose="02020603050405020304" pitchFamily="18" charset="0"/>
              </a:rPr>
              <a:t>Subdivide Based on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Age of Housing and</a:t>
            </a:r>
          </a:p>
          <a:p>
            <a:pPr lvl="0" algn="ctr">
              <a:spcBef>
                <a:spcPct val="0"/>
              </a:spcBef>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Individual Factory Areas</a:t>
            </a:r>
          </a:p>
        </p:txBody>
      </p:sp>
      <p:grpSp>
        <p:nvGrpSpPr>
          <p:cNvPr id="2" name="Group 1">
            <a:extLst>
              <a:ext uri="{FF2B5EF4-FFF2-40B4-BE49-F238E27FC236}">
                <a16:creationId xmlns:a16="http://schemas.microsoft.com/office/drawing/2014/main" xmlns="" id="{A5AB941D-17D8-4A98-A15C-75A3E2BC2167}"/>
              </a:ext>
            </a:extLst>
          </p:cNvPr>
          <p:cNvGrpSpPr/>
          <p:nvPr/>
        </p:nvGrpSpPr>
        <p:grpSpPr>
          <a:xfrm>
            <a:off x="1205976" y="1157528"/>
            <a:ext cx="6414024" cy="4481272"/>
            <a:chOff x="1205976" y="1157528"/>
            <a:chExt cx="6414024" cy="4481272"/>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117" r="8927" b="15422"/>
            <a:stretch/>
          </p:blipFill>
          <p:spPr>
            <a:xfrm>
              <a:off x="1205976" y="1157528"/>
              <a:ext cx="6301213" cy="4481272"/>
            </a:xfrm>
            <a:prstGeom prst="rect">
              <a:avLst/>
            </a:prstGeom>
            <a:ln w="12700">
              <a:solidFill>
                <a:schemeClr val="tx1"/>
              </a:solidFill>
            </a:ln>
          </p:spPr>
        </p:pic>
        <p:sp>
          <p:nvSpPr>
            <p:cNvPr id="9" name="Freeform 8"/>
            <p:cNvSpPr/>
            <p:nvPr/>
          </p:nvSpPr>
          <p:spPr>
            <a:xfrm>
              <a:off x="2209800" y="2081866"/>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013200" y="2756781"/>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098800" y="3707466"/>
              <a:ext cx="3410858" cy="1785257"/>
            </a:xfrm>
            <a:custGeom>
              <a:avLst/>
              <a:gdLst>
                <a:gd name="connsiteX0" fmla="*/ 921658 w 3410858"/>
                <a:gd name="connsiteY0" fmla="*/ 0 h 1785257"/>
                <a:gd name="connsiteX1" fmla="*/ 907143 w 3410858"/>
                <a:gd name="connsiteY1" fmla="*/ 362857 h 1785257"/>
                <a:gd name="connsiteX2" fmla="*/ 616858 w 3410858"/>
                <a:gd name="connsiteY2" fmla="*/ 348343 h 1785257"/>
                <a:gd name="connsiteX3" fmla="*/ 616858 w 3410858"/>
                <a:gd name="connsiteY3" fmla="*/ 413657 h 1785257"/>
                <a:gd name="connsiteX4" fmla="*/ 72572 w 3410858"/>
                <a:gd name="connsiteY4" fmla="*/ 399143 h 1785257"/>
                <a:gd name="connsiteX5" fmla="*/ 0 w 3410858"/>
                <a:gd name="connsiteY5" fmla="*/ 1211943 h 1785257"/>
                <a:gd name="connsiteX6" fmla="*/ 2351315 w 3410858"/>
                <a:gd name="connsiteY6" fmla="*/ 1371600 h 1785257"/>
                <a:gd name="connsiteX7" fmla="*/ 2315029 w 3410858"/>
                <a:gd name="connsiteY7" fmla="*/ 1553029 h 1785257"/>
                <a:gd name="connsiteX8" fmla="*/ 2474686 w 3410858"/>
                <a:gd name="connsiteY8" fmla="*/ 1553029 h 1785257"/>
                <a:gd name="connsiteX9" fmla="*/ 2467429 w 3410858"/>
                <a:gd name="connsiteY9" fmla="*/ 1770743 h 1785257"/>
                <a:gd name="connsiteX10" fmla="*/ 3193143 w 3410858"/>
                <a:gd name="connsiteY10" fmla="*/ 1785257 h 1785257"/>
                <a:gd name="connsiteX11" fmla="*/ 3410858 w 3410858"/>
                <a:gd name="connsiteY11" fmla="*/ 747486 h 1785257"/>
                <a:gd name="connsiteX12" fmla="*/ 2510972 w 3410858"/>
                <a:gd name="connsiteY12" fmla="*/ 783772 h 1785257"/>
                <a:gd name="connsiteX13" fmla="*/ 2510972 w 3410858"/>
                <a:gd name="connsiteY13" fmla="*/ 551543 h 1785257"/>
                <a:gd name="connsiteX14" fmla="*/ 2140858 w 3410858"/>
                <a:gd name="connsiteY14" fmla="*/ 522515 h 1785257"/>
                <a:gd name="connsiteX15" fmla="*/ 2213429 w 3410858"/>
                <a:gd name="connsiteY15" fmla="*/ 101600 h 1785257"/>
                <a:gd name="connsiteX16" fmla="*/ 1879600 w 3410858"/>
                <a:gd name="connsiteY16" fmla="*/ 43543 h 1785257"/>
                <a:gd name="connsiteX17" fmla="*/ 921658 w 3410858"/>
                <a:gd name="connsiteY17" fmla="*/ 0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858" h="1785257">
                  <a:moveTo>
                    <a:pt x="921658" y="0"/>
                  </a:moveTo>
                  <a:lnTo>
                    <a:pt x="907143" y="362857"/>
                  </a:lnTo>
                  <a:lnTo>
                    <a:pt x="616858" y="348343"/>
                  </a:lnTo>
                  <a:lnTo>
                    <a:pt x="616858" y="413657"/>
                  </a:lnTo>
                  <a:lnTo>
                    <a:pt x="72572" y="399143"/>
                  </a:lnTo>
                  <a:lnTo>
                    <a:pt x="0" y="1211943"/>
                  </a:lnTo>
                  <a:lnTo>
                    <a:pt x="2351315" y="1371600"/>
                  </a:lnTo>
                  <a:lnTo>
                    <a:pt x="2315029" y="1553029"/>
                  </a:lnTo>
                  <a:lnTo>
                    <a:pt x="2474686" y="1553029"/>
                  </a:lnTo>
                  <a:lnTo>
                    <a:pt x="2467429" y="1770743"/>
                  </a:lnTo>
                  <a:lnTo>
                    <a:pt x="3193143" y="1785257"/>
                  </a:lnTo>
                  <a:lnTo>
                    <a:pt x="3410858" y="747486"/>
                  </a:lnTo>
                  <a:lnTo>
                    <a:pt x="2510972" y="783772"/>
                  </a:lnTo>
                  <a:lnTo>
                    <a:pt x="2510972" y="551543"/>
                  </a:lnTo>
                  <a:lnTo>
                    <a:pt x="2140858" y="522515"/>
                  </a:lnTo>
                  <a:lnTo>
                    <a:pt x="2213429" y="101600"/>
                  </a:lnTo>
                  <a:lnTo>
                    <a:pt x="1879600" y="43543"/>
                  </a:lnTo>
                  <a:lnTo>
                    <a:pt x="921658" y="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080000" y="2756781"/>
              <a:ext cx="1748972" cy="834571"/>
            </a:xfrm>
            <a:custGeom>
              <a:avLst/>
              <a:gdLst>
                <a:gd name="connsiteX0" fmla="*/ 1748972 w 1748972"/>
                <a:gd name="connsiteY0" fmla="*/ 348342 h 834571"/>
                <a:gd name="connsiteX1" fmla="*/ 1611086 w 1748972"/>
                <a:gd name="connsiteY1" fmla="*/ 834571 h 834571"/>
                <a:gd name="connsiteX2" fmla="*/ 747486 w 1748972"/>
                <a:gd name="connsiteY2" fmla="*/ 834571 h 834571"/>
                <a:gd name="connsiteX3" fmla="*/ 776515 w 1748972"/>
                <a:gd name="connsiteY3" fmla="*/ 638628 h 834571"/>
                <a:gd name="connsiteX4" fmla="*/ 0 w 1748972"/>
                <a:gd name="connsiteY4" fmla="*/ 573314 h 834571"/>
                <a:gd name="connsiteX5" fmla="*/ 152400 w 1748972"/>
                <a:gd name="connsiteY5" fmla="*/ 0 h 834571"/>
                <a:gd name="connsiteX6" fmla="*/ 936172 w 1748972"/>
                <a:gd name="connsiteY6" fmla="*/ 152400 h 834571"/>
                <a:gd name="connsiteX7" fmla="*/ 885372 w 1748972"/>
                <a:gd name="connsiteY7" fmla="*/ 333828 h 834571"/>
                <a:gd name="connsiteX8" fmla="*/ 1748972 w 1748972"/>
                <a:gd name="connsiteY8" fmla="*/ 348342 h 83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972" h="834571">
                  <a:moveTo>
                    <a:pt x="1748972" y="348342"/>
                  </a:moveTo>
                  <a:lnTo>
                    <a:pt x="1611086" y="834571"/>
                  </a:lnTo>
                  <a:lnTo>
                    <a:pt x="747486" y="834571"/>
                  </a:lnTo>
                  <a:lnTo>
                    <a:pt x="776515" y="638628"/>
                  </a:lnTo>
                  <a:lnTo>
                    <a:pt x="0" y="573314"/>
                  </a:lnTo>
                  <a:lnTo>
                    <a:pt x="152400" y="0"/>
                  </a:lnTo>
                  <a:lnTo>
                    <a:pt x="936172" y="152400"/>
                  </a:lnTo>
                  <a:lnTo>
                    <a:pt x="885372" y="333828"/>
                  </a:lnTo>
                  <a:lnTo>
                    <a:pt x="1748972" y="348342"/>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a:stCxn id="18" idx="11"/>
            </p:cNvCxnSpPr>
            <p:nvPr/>
          </p:nvCxnSpPr>
          <p:spPr>
            <a:xfrm>
              <a:off x="6509658" y="4454952"/>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a:endCxn id="18" idx="10"/>
            </p:cNvCxnSpPr>
            <p:nvPr/>
          </p:nvCxnSpPr>
          <p:spPr>
            <a:xfrm flipH="1">
              <a:off x="6291943" y="3616752"/>
              <a:ext cx="399143" cy="1875971"/>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9" name="Straight Connector 28"/>
            <p:cNvCxnSpPr>
              <a:cxnSpLocks/>
            </p:cNvCxnSpPr>
            <p:nvPr/>
          </p:nvCxnSpPr>
          <p:spPr>
            <a:xfrm flipH="1">
              <a:off x="1948361" y="3591352"/>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1" name="Straight Connector 30"/>
            <p:cNvCxnSpPr>
              <a:cxnSpLocks/>
            </p:cNvCxnSpPr>
            <p:nvPr/>
          </p:nvCxnSpPr>
          <p:spPr>
            <a:xfrm flipH="1" flipV="1">
              <a:off x="1948361" y="5466785"/>
              <a:ext cx="4343582" cy="7868"/>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4" name="Straight Connector 33"/>
            <p:cNvCxnSpPr>
              <a:stCxn id="18" idx="5"/>
            </p:cNvCxnSpPr>
            <p:nvPr/>
          </p:nvCxnSpPr>
          <p:spPr>
            <a:xfrm flipH="1">
              <a:off x="3050119" y="4919409"/>
              <a:ext cx="48681" cy="637910"/>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3" name="Straight Connector 2"/>
            <p:cNvCxnSpPr/>
            <p:nvPr/>
          </p:nvCxnSpPr>
          <p:spPr>
            <a:xfrm flipH="1">
              <a:off x="3098800" y="2078418"/>
              <a:ext cx="116115" cy="151293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2" name="Straight Connector 21"/>
            <p:cNvCxnSpPr>
              <a:endCxn id="19" idx="5"/>
            </p:cNvCxnSpPr>
            <p:nvPr/>
          </p:nvCxnSpPr>
          <p:spPr>
            <a:xfrm flipH="1">
              <a:off x="5232400" y="2078418"/>
              <a:ext cx="211285" cy="678363"/>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7" name="Straight Connector 26"/>
            <p:cNvCxnSpPr/>
            <p:nvPr/>
          </p:nvCxnSpPr>
          <p:spPr>
            <a:xfrm flipH="1">
              <a:off x="6048416" y="2078418"/>
              <a:ext cx="243527" cy="828236"/>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28" name="Straight Connector 27"/>
            <p:cNvCxnSpPr/>
            <p:nvPr/>
          </p:nvCxnSpPr>
          <p:spPr>
            <a:xfrm flipH="1">
              <a:off x="4365354" y="2052838"/>
              <a:ext cx="32475" cy="77208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5" name="TextBox 14"/>
            <p:cNvSpPr txBox="1"/>
            <p:nvPr/>
          </p:nvSpPr>
          <p:spPr>
            <a:xfrm>
              <a:off x="2237121" y="4157987"/>
              <a:ext cx="787395" cy="400110"/>
            </a:xfrm>
            <a:prstGeom prst="rect">
              <a:avLst/>
            </a:prstGeom>
            <a:solidFill>
              <a:schemeClr val="tx1">
                <a:lumMod val="50000"/>
                <a:lumOff val="50000"/>
                <a:alpha val="50000"/>
              </a:schemeClr>
            </a:solidFill>
          </p:spPr>
          <p:txBody>
            <a:bodyPr wrap="none" rtlCol="0">
              <a:spAutoFit/>
            </a:bodyPr>
            <a:lstStyle/>
            <a:p>
              <a:r>
                <a:rPr lang="en-US" sz="2000" b="1" dirty="0"/>
                <a:t>WH-1</a:t>
              </a:r>
            </a:p>
          </p:txBody>
        </p:sp>
        <p:sp>
          <p:nvSpPr>
            <p:cNvPr id="21" name="TextBox 20"/>
            <p:cNvSpPr txBox="1"/>
            <p:nvPr/>
          </p:nvSpPr>
          <p:spPr>
            <a:xfrm>
              <a:off x="3658736" y="5037647"/>
              <a:ext cx="787395" cy="400110"/>
            </a:xfrm>
            <a:prstGeom prst="rect">
              <a:avLst/>
            </a:prstGeom>
            <a:solidFill>
              <a:schemeClr val="tx1">
                <a:lumMod val="50000"/>
                <a:lumOff val="50000"/>
                <a:alpha val="50000"/>
              </a:schemeClr>
            </a:solidFill>
          </p:spPr>
          <p:txBody>
            <a:bodyPr wrap="none" rtlCol="0">
              <a:spAutoFit/>
            </a:bodyPr>
            <a:lstStyle/>
            <a:p>
              <a:r>
                <a:rPr lang="en-US" sz="2000" b="1" dirty="0"/>
                <a:t>WH-2</a:t>
              </a:r>
            </a:p>
          </p:txBody>
        </p:sp>
        <p:sp>
          <p:nvSpPr>
            <p:cNvPr id="38" name="TextBox 37"/>
            <p:cNvSpPr txBox="1"/>
            <p:nvPr/>
          </p:nvSpPr>
          <p:spPr>
            <a:xfrm>
              <a:off x="5563956" y="3812631"/>
              <a:ext cx="787395" cy="400110"/>
            </a:xfrm>
            <a:prstGeom prst="rect">
              <a:avLst/>
            </a:prstGeom>
            <a:solidFill>
              <a:schemeClr val="tx1">
                <a:lumMod val="50000"/>
                <a:lumOff val="50000"/>
                <a:alpha val="50000"/>
              </a:schemeClr>
            </a:solidFill>
          </p:spPr>
          <p:txBody>
            <a:bodyPr wrap="none" rtlCol="0">
              <a:spAutoFit/>
            </a:bodyPr>
            <a:lstStyle/>
            <a:p>
              <a:r>
                <a:rPr lang="en-US" sz="2000" b="1" dirty="0"/>
                <a:t>WH-3</a:t>
              </a:r>
            </a:p>
          </p:txBody>
        </p:sp>
        <p:sp>
          <p:nvSpPr>
            <p:cNvPr id="39" name="TextBox 38"/>
            <p:cNvSpPr txBox="1"/>
            <p:nvPr/>
          </p:nvSpPr>
          <p:spPr>
            <a:xfrm>
              <a:off x="5443144" y="3031586"/>
              <a:ext cx="787395" cy="400110"/>
            </a:xfrm>
            <a:prstGeom prst="rect">
              <a:avLst/>
            </a:prstGeom>
            <a:solidFill>
              <a:schemeClr val="tx1">
                <a:lumMod val="50000"/>
                <a:lumOff val="50000"/>
                <a:alpha val="50000"/>
              </a:schemeClr>
            </a:solidFill>
          </p:spPr>
          <p:txBody>
            <a:bodyPr wrap="none" rtlCol="0">
              <a:spAutoFit/>
            </a:bodyPr>
            <a:lstStyle/>
            <a:p>
              <a:r>
                <a:rPr lang="en-US" sz="2000" b="1" dirty="0"/>
                <a:t>WH-4</a:t>
              </a:r>
            </a:p>
          </p:txBody>
        </p:sp>
        <p:sp>
          <p:nvSpPr>
            <p:cNvPr id="40" name="TextBox 39"/>
            <p:cNvSpPr txBox="1"/>
            <p:nvPr/>
          </p:nvSpPr>
          <p:spPr>
            <a:xfrm>
              <a:off x="4138478" y="4262099"/>
              <a:ext cx="787395" cy="400110"/>
            </a:xfrm>
            <a:prstGeom prst="rect">
              <a:avLst/>
            </a:prstGeom>
            <a:solidFill>
              <a:schemeClr val="tx1">
                <a:lumMod val="50000"/>
                <a:lumOff val="50000"/>
                <a:alpha val="50000"/>
              </a:schemeClr>
            </a:solidFill>
          </p:spPr>
          <p:txBody>
            <a:bodyPr wrap="none" rtlCol="0">
              <a:spAutoFit/>
            </a:bodyPr>
            <a:lstStyle/>
            <a:p>
              <a:r>
                <a:rPr lang="en-US" sz="2000" b="1" dirty="0"/>
                <a:t>WH-5</a:t>
              </a:r>
            </a:p>
          </p:txBody>
        </p:sp>
        <p:sp>
          <p:nvSpPr>
            <p:cNvPr id="41" name="TextBox 40"/>
            <p:cNvSpPr txBox="1"/>
            <p:nvPr/>
          </p:nvSpPr>
          <p:spPr>
            <a:xfrm>
              <a:off x="4179120" y="3057413"/>
              <a:ext cx="710451" cy="400110"/>
            </a:xfrm>
            <a:prstGeom prst="rect">
              <a:avLst/>
            </a:prstGeom>
            <a:solidFill>
              <a:schemeClr val="tx1">
                <a:lumMod val="50000"/>
                <a:lumOff val="50000"/>
                <a:alpha val="50000"/>
              </a:schemeClr>
            </a:solidFill>
          </p:spPr>
          <p:txBody>
            <a:bodyPr wrap="none" rtlCol="0">
              <a:spAutoFit/>
            </a:bodyPr>
            <a:lstStyle/>
            <a:p>
              <a:r>
                <a:rPr lang="en-US" sz="2000" b="1" dirty="0"/>
                <a:t>OB-1</a:t>
              </a:r>
            </a:p>
          </p:txBody>
        </p:sp>
        <p:sp>
          <p:nvSpPr>
            <p:cNvPr id="42" name="TextBox 41"/>
            <p:cNvSpPr txBox="1"/>
            <p:nvPr/>
          </p:nvSpPr>
          <p:spPr>
            <a:xfrm>
              <a:off x="2410589"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FA-1</a:t>
              </a:r>
            </a:p>
          </p:txBody>
        </p:sp>
        <p:sp>
          <p:nvSpPr>
            <p:cNvPr id="43" name="TextBox 42"/>
            <p:cNvSpPr txBox="1"/>
            <p:nvPr/>
          </p:nvSpPr>
          <p:spPr>
            <a:xfrm>
              <a:off x="3294764"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FA-2</a:t>
              </a:r>
            </a:p>
          </p:txBody>
        </p:sp>
        <p:sp>
          <p:nvSpPr>
            <p:cNvPr id="44" name="TextBox 43"/>
            <p:cNvSpPr txBox="1"/>
            <p:nvPr/>
          </p:nvSpPr>
          <p:spPr>
            <a:xfrm>
              <a:off x="4572983" y="2216218"/>
              <a:ext cx="651012" cy="400110"/>
            </a:xfrm>
            <a:prstGeom prst="rect">
              <a:avLst/>
            </a:prstGeom>
            <a:solidFill>
              <a:schemeClr val="tx1">
                <a:lumMod val="50000"/>
                <a:lumOff val="50000"/>
                <a:alpha val="50000"/>
              </a:schemeClr>
            </a:solidFill>
          </p:spPr>
          <p:txBody>
            <a:bodyPr wrap="none" rtlCol="0">
              <a:spAutoFit/>
            </a:bodyPr>
            <a:lstStyle/>
            <a:p>
              <a:r>
                <a:rPr lang="en-US" sz="2000" b="1" dirty="0"/>
                <a:t>FA-3</a:t>
              </a:r>
            </a:p>
          </p:txBody>
        </p:sp>
        <p:sp>
          <p:nvSpPr>
            <p:cNvPr id="45" name="TextBox 44"/>
            <p:cNvSpPr txBox="1"/>
            <p:nvPr/>
          </p:nvSpPr>
          <p:spPr>
            <a:xfrm>
              <a:off x="5420545" y="2230249"/>
              <a:ext cx="651012" cy="400110"/>
            </a:xfrm>
            <a:prstGeom prst="rect">
              <a:avLst/>
            </a:prstGeom>
            <a:solidFill>
              <a:schemeClr val="tx1">
                <a:lumMod val="50000"/>
                <a:lumOff val="50000"/>
                <a:alpha val="50000"/>
              </a:schemeClr>
            </a:solidFill>
          </p:spPr>
          <p:txBody>
            <a:bodyPr wrap="none" rtlCol="0">
              <a:spAutoFit/>
            </a:bodyPr>
            <a:lstStyle/>
            <a:p>
              <a:r>
                <a:rPr lang="en-US" sz="2000" b="1" dirty="0"/>
                <a:t>FA-4</a:t>
              </a:r>
            </a:p>
          </p:txBody>
        </p:sp>
        <p:sp>
          <p:nvSpPr>
            <p:cNvPr id="46" name="TextBox 45"/>
            <p:cNvSpPr txBox="1"/>
            <p:nvPr/>
          </p:nvSpPr>
          <p:spPr>
            <a:xfrm>
              <a:off x="6145956" y="2416999"/>
              <a:ext cx="651012" cy="400110"/>
            </a:xfrm>
            <a:prstGeom prst="rect">
              <a:avLst/>
            </a:prstGeom>
            <a:solidFill>
              <a:schemeClr val="tx1">
                <a:lumMod val="50000"/>
                <a:lumOff val="50000"/>
                <a:alpha val="50000"/>
              </a:schemeClr>
            </a:solidFill>
          </p:spPr>
          <p:txBody>
            <a:bodyPr wrap="none" rtlCol="0">
              <a:spAutoFit/>
            </a:bodyPr>
            <a:lstStyle/>
            <a:p>
              <a:r>
                <a:rPr lang="en-US" sz="2000" b="1" dirty="0"/>
                <a:t>FA-5</a:t>
              </a:r>
            </a:p>
          </p:txBody>
        </p:sp>
        <p:cxnSp>
          <p:nvCxnSpPr>
            <p:cNvPr id="48" name="Straight Connector 47">
              <a:extLst>
                <a:ext uri="{FF2B5EF4-FFF2-40B4-BE49-F238E27FC236}">
                  <a16:creationId xmlns:a16="http://schemas.microsoft.com/office/drawing/2014/main" xmlns="" id="{CFF698FC-2348-4531-AAD6-50C21545FE9C}"/>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xmlns="" id="{51B979CA-259E-4227-991E-734DA1ADB799}"/>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grpSp>
      <p:sp>
        <p:nvSpPr>
          <p:cNvPr id="36" name="Rectangle 2">
            <a:extLst>
              <a:ext uri="{FF2B5EF4-FFF2-40B4-BE49-F238E27FC236}">
                <a16:creationId xmlns:a16="http://schemas.microsoft.com/office/drawing/2014/main" xmlns="" id="{AE710B12-12FB-4377-AC32-CE46D649B2FF}"/>
              </a:ext>
            </a:extLst>
          </p:cNvPr>
          <p:cNvSpPr txBox="1">
            <a:spLocks noChangeArrowheads="1"/>
          </p:cNvSpPr>
          <p:nvPr/>
        </p:nvSpPr>
        <p:spPr>
          <a:xfrm>
            <a:off x="304800" y="5597888"/>
            <a:ext cx="8619282" cy="1225016"/>
          </a:xfrm>
          <a:prstGeom prst="rect">
            <a:avLst/>
          </a:prstGeom>
          <a:solidFill>
            <a:schemeClr val="bg1"/>
          </a:solidFill>
          <a:ln/>
        </p:spPr>
        <p:txBody>
          <a:bodyPr vert="horz" lIns="91440" tIns="45720" rIns="91440" bIns="45720" rtlCol="0" anchor="ctr">
            <a:noAutofit/>
          </a:bodyPr>
          <a:lstStyle/>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dirty="0">
                <a:solidFill>
                  <a:prstClr val="black"/>
                </a:solidFill>
                <a:latin typeface="Times New Roman" panose="02020603050405020304" pitchFamily="18" charset="0"/>
                <a:cs typeface="Times New Roman" panose="02020603050405020304" pitchFamily="18" charset="0"/>
              </a:rPr>
              <a:t>Four housing areas defined (based on construction time) and five factory areas defined (based on past operations);</a:t>
            </a:r>
          </a:p>
          <a:p>
            <a:pPr marL="234950" indent="-222250">
              <a:spcBef>
                <a:spcPct val="0"/>
              </a:spcBef>
              <a:buFont typeface="Arial" panose="020B0604020202020204" pitchFamily="34" charset="0"/>
              <a:buChar char="•"/>
              <a:defRPr/>
            </a:pPr>
            <a:r>
              <a:rPr lang="en-US" sz="2000" b="1" i="1" dirty="0">
                <a:solidFill>
                  <a:srgbClr val="FF0000"/>
                </a:solidFill>
                <a:latin typeface="Times New Roman" panose="02020603050405020304" pitchFamily="18" charset="0"/>
                <a:cs typeface="Times New Roman" panose="02020603050405020304" pitchFamily="18" charset="0"/>
              </a:rPr>
              <a:t>Still too larg</a:t>
            </a:r>
            <a:r>
              <a:rPr lang="en-US" sz="2000" b="1" dirty="0">
                <a:solidFill>
                  <a:srgbClr val="FF0000"/>
                </a:solidFill>
                <a:latin typeface="Times New Roman" panose="02020603050405020304" pitchFamily="18" charset="0"/>
                <a:cs typeface="Times New Roman" panose="02020603050405020304" pitchFamily="18" charset="0"/>
              </a:rPr>
              <a:t>e to designate as exposure area DUs and assess risk</a:t>
            </a:r>
            <a:r>
              <a:rPr lang="en-US" sz="2000" b="1" dirty="0">
                <a:solidFill>
                  <a:prstClr val="black"/>
                </a:solidFill>
                <a:latin typeface="Times New Roman" panose="02020603050405020304" pitchFamily="18" charset="0"/>
                <a:cs typeface="Times New Roman" panose="02020603050405020304" pitchFamily="18" charset="0"/>
              </a:rPr>
              <a:t>;</a:t>
            </a:r>
          </a:p>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dirty="0" smtClean="0">
                <a:solidFill>
                  <a:srgbClr val="FF0000"/>
                </a:solidFill>
                <a:latin typeface="Times New Roman" panose="02020603050405020304" pitchFamily="18" charset="0"/>
                <a:cs typeface="Times New Roman" panose="02020603050405020304" pitchFamily="18" charset="0"/>
              </a:rPr>
              <a:t>Factory </a:t>
            </a:r>
            <a:r>
              <a:rPr lang="en-US" sz="2000" b="1" dirty="0">
                <a:solidFill>
                  <a:srgbClr val="FF0000"/>
                </a:solidFill>
                <a:latin typeface="Times New Roman" panose="02020603050405020304" pitchFamily="18" charset="0"/>
                <a:cs typeface="Times New Roman" panose="02020603050405020304" pitchFamily="18" charset="0"/>
              </a:rPr>
              <a:t>areas </a:t>
            </a:r>
            <a:r>
              <a:rPr lang="en-US" sz="2000" b="1" dirty="0" smtClean="0">
                <a:solidFill>
                  <a:srgbClr val="FF0000"/>
                </a:solidFill>
                <a:latin typeface="Times New Roman" panose="02020603050405020304" pitchFamily="18" charset="0"/>
                <a:cs typeface="Times New Roman" panose="02020603050405020304" pitchFamily="18" charset="0"/>
              </a:rPr>
              <a:t>known to be </a:t>
            </a:r>
            <a:r>
              <a:rPr lang="en-US" sz="2000" b="1" i="1" dirty="0" smtClean="0">
                <a:solidFill>
                  <a:srgbClr val="FF0000"/>
                </a:solidFill>
                <a:latin typeface="Times New Roman" panose="02020603050405020304" pitchFamily="18" charset="0"/>
                <a:cs typeface="Times New Roman" panose="02020603050405020304" pitchFamily="18" charset="0"/>
              </a:rPr>
              <a:t>heavily contaminated (optimize remediation).</a:t>
            </a:r>
            <a:endParaRPr lang="en-US" sz="2000" b="1" dirty="0">
              <a:solidFill>
                <a:prstClr val="black"/>
              </a:solidFill>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xmlns="" id="{14A67AA3-E0CC-4147-A565-CD7BE43581AC}"/>
              </a:ext>
            </a:extLst>
          </p:cNvPr>
          <p:cNvSpPr txBox="1"/>
          <p:nvPr/>
        </p:nvSpPr>
        <p:spPr>
          <a:xfrm>
            <a:off x="1403332" y="1193347"/>
            <a:ext cx="5911868" cy="76944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200" b="1" dirty="0">
                <a:solidFill>
                  <a:prstClr val="black"/>
                </a:solidFill>
                <a:latin typeface="Times New Roman" panose="02020603050405020304" pitchFamily="18" charset="0"/>
                <a:cs typeface="Times New Roman" panose="02020603050405020304" pitchFamily="18" charset="0"/>
              </a:rPr>
              <a:t>Are the </a:t>
            </a:r>
            <a:r>
              <a:rPr lang="en-US" sz="2200" b="1" i="1" dirty="0">
                <a:solidFill>
                  <a:prstClr val="black"/>
                </a:solidFill>
                <a:latin typeface="Times New Roman" panose="02020603050405020304" pitchFamily="18" charset="0"/>
                <a:cs typeface="Times New Roman" panose="02020603050405020304" pitchFamily="18" charset="0"/>
              </a:rPr>
              <a:t>individual neighbor</a:t>
            </a:r>
            <a:r>
              <a:rPr lang="en-US" sz="2200" b="1" dirty="0">
                <a:solidFill>
                  <a:prstClr val="black"/>
                </a:solidFill>
                <a:latin typeface="Times New Roman" panose="02020603050405020304" pitchFamily="18" charset="0"/>
                <a:cs typeface="Times New Roman" panose="02020603050405020304" pitchFamily="18" charset="0"/>
              </a:rPr>
              <a:t>hoods and </a:t>
            </a:r>
            <a:r>
              <a:rPr lang="en-US" sz="2200" b="1" i="1" dirty="0">
                <a:solidFill>
                  <a:prstClr val="black"/>
                </a:solidFill>
                <a:latin typeface="Times New Roman" panose="02020603050405020304" pitchFamily="18" charset="0"/>
                <a:cs typeface="Times New Roman" panose="02020603050405020304" pitchFamily="18" charset="0"/>
              </a:rPr>
              <a:t>factory areas</a:t>
            </a:r>
            <a:r>
              <a:rPr lang="en-US" sz="2200" b="1" dirty="0">
                <a:solidFill>
                  <a:prstClr val="black"/>
                </a:solidFill>
                <a:latin typeface="Times New Roman" panose="02020603050405020304" pitchFamily="18" charset="0"/>
                <a:cs typeface="Times New Roman" panose="02020603050405020304" pitchFamily="18" charset="0"/>
              </a:rPr>
              <a:t> impacted above screening levels?</a:t>
            </a:r>
          </a:p>
        </p:txBody>
      </p:sp>
      <p:sp>
        <p:nvSpPr>
          <p:cNvPr id="37" name="TextBox 36">
            <a:extLst>
              <a:ext uri="{FF2B5EF4-FFF2-40B4-BE49-F238E27FC236}">
                <a16:creationId xmlns:a16="http://schemas.microsoft.com/office/drawing/2014/main" xmlns="" id="{955DD417-CE26-4CB9-8133-4F08BC0F5EA6}"/>
              </a:ext>
            </a:extLst>
          </p:cNvPr>
          <p:cNvSpPr txBox="1"/>
          <p:nvPr/>
        </p:nvSpPr>
        <p:spPr>
          <a:xfrm>
            <a:off x="282890" y="2438400"/>
            <a:ext cx="1278607"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latin typeface="Times New Roman" panose="02020603050405020304" pitchFamily="18" charset="0"/>
                <a:cs typeface="Times New Roman" panose="02020603050405020304" pitchFamily="18" charset="0"/>
              </a:rPr>
              <a:t>Multiple Chemicals</a:t>
            </a:r>
          </a:p>
        </p:txBody>
      </p:sp>
      <p:cxnSp>
        <p:nvCxnSpPr>
          <p:cNvPr id="6" name="Straight Arrow Connector 5">
            <a:extLst>
              <a:ext uri="{FF2B5EF4-FFF2-40B4-BE49-F238E27FC236}">
                <a16:creationId xmlns:a16="http://schemas.microsoft.com/office/drawing/2014/main" xmlns="" id="{B0144248-F07D-43B0-A51D-B9CC70CBE330}"/>
              </a:ext>
            </a:extLst>
          </p:cNvPr>
          <p:cNvCxnSpPr>
            <a:cxnSpLocks/>
            <a:stCxn id="37" idx="3"/>
          </p:cNvCxnSpPr>
          <p:nvPr/>
        </p:nvCxnSpPr>
        <p:spPr>
          <a:xfrm>
            <a:off x="1561497" y="2761566"/>
            <a:ext cx="626533" cy="40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580BD582-9081-4389-B56B-AC6A6CA00512}"/>
              </a:ext>
            </a:extLst>
          </p:cNvPr>
          <p:cNvSpPr txBox="1"/>
          <p:nvPr/>
        </p:nvSpPr>
        <p:spPr>
          <a:xfrm>
            <a:off x="76200" y="3985883"/>
            <a:ext cx="1509485"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latin typeface="Times New Roman" panose="02020603050405020304" pitchFamily="18" charset="0"/>
                <a:cs typeface="Times New Roman" panose="02020603050405020304" pitchFamily="18" charset="0"/>
              </a:rPr>
              <a:t>Lead Paint, Termiticides?</a:t>
            </a:r>
          </a:p>
        </p:txBody>
      </p:sp>
      <p:cxnSp>
        <p:nvCxnSpPr>
          <p:cNvPr id="49" name="Straight Arrow Connector 48">
            <a:extLst>
              <a:ext uri="{FF2B5EF4-FFF2-40B4-BE49-F238E27FC236}">
                <a16:creationId xmlns:a16="http://schemas.microsoft.com/office/drawing/2014/main" xmlns="" id="{25AFF716-D466-4CEB-888A-90DFFCCC3826}"/>
              </a:ext>
            </a:extLst>
          </p:cNvPr>
          <p:cNvCxnSpPr>
            <a:cxnSpLocks/>
            <a:stCxn id="47" idx="3"/>
          </p:cNvCxnSpPr>
          <p:nvPr/>
        </p:nvCxnSpPr>
        <p:spPr>
          <a:xfrm>
            <a:off x="1585685" y="4309049"/>
            <a:ext cx="470008" cy="2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20438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xmlns="" id="{CED0EFDD-4E88-43C3-9A0B-E3A47B31F5DD}"/>
              </a:ext>
            </a:extLst>
          </p:cNvPr>
          <p:cNvSpPr txBox="1">
            <a:spLocks noChangeArrowheads="1"/>
          </p:cNvSpPr>
          <p:nvPr/>
        </p:nvSpPr>
        <p:spPr>
          <a:xfrm>
            <a:off x="196771" y="73195"/>
            <a:ext cx="8727311" cy="94715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Worker Housing: What’s Your Question?</a:t>
            </a:r>
          </a:p>
        </p:txBody>
      </p:sp>
      <p:sp>
        <p:nvSpPr>
          <p:cNvPr id="36" name="Rectangle 2">
            <a:extLst>
              <a:ext uri="{FF2B5EF4-FFF2-40B4-BE49-F238E27FC236}">
                <a16:creationId xmlns:a16="http://schemas.microsoft.com/office/drawing/2014/main" xmlns="" id="{AE710B12-12FB-4377-AC32-CE46D649B2FF}"/>
              </a:ext>
            </a:extLst>
          </p:cNvPr>
          <p:cNvSpPr txBox="1">
            <a:spLocks noChangeArrowheads="1"/>
          </p:cNvSpPr>
          <p:nvPr/>
        </p:nvSpPr>
        <p:spPr>
          <a:xfrm>
            <a:off x="342900" y="5562600"/>
            <a:ext cx="8581182" cy="1236900"/>
          </a:xfrm>
          <a:prstGeom prst="rect">
            <a:avLst/>
          </a:prstGeom>
          <a:solidFill>
            <a:schemeClr val="bg1"/>
          </a:solidFill>
          <a:ln/>
        </p:spPr>
        <p:txBody>
          <a:bodyPr vert="horz" lIns="91440" tIns="45720" rIns="91440" bIns="45720" rtlCol="0" anchor="ctr">
            <a:noAutofit/>
          </a:bodyPr>
          <a:lstStyle/>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dirty="0">
                <a:solidFill>
                  <a:prstClr val="black"/>
                </a:solidFill>
                <a:latin typeface="Times New Roman" panose="02020603050405020304" pitchFamily="18" charset="0"/>
                <a:cs typeface="Times New Roman" panose="02020603050405020304" pitchFamily="18" charset="0"/>
              </a:rPr>
              <a:t>Test </a:t>
            </a:r>
            <a:r>
              <a:rPr lang="en-US" sz="2000" b="1" i="1" dirty="0">
                <a:solidFill>
                  <a:prstClr val="black"/>
                </a:solidFill>
                <a:latin typeface="Times New Roman" panose="02020603050405020304" pitchFamily="18" charset="0"/>
                <a:cs typeface="Times New Roman" panose="02020603050405020304" pitchFamily="18" charset="0"/>
              </a:rPr>
              <a:t>fraction of building lots </a:t>
            </a:r>
            <a:r>
              <a:rPr lang="en-US" sz="2000" b="1" dirty="0">
                <a:solidFill>
                  <a:prstClr val="black"/>
                </a:solidFill>
                <a:latin typeface="Times New Roman" panose="02020603050405020304" pitchFamily="18" charset="0"/>
                <a:cs typeface="Times New Roman" panose="02020603050405020304" pitchFamily="18" charset="0"/>
              </a:rPr>
              <a:t>in each neighborhood;</a:t>
            </a:r>
          </a:p>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i="1" dirty="0">
                <a:solidFill>
                  <a:prstClr val="black"/>
                </a:solidFill>
                <a:latin typeface="Times New Roman" panose="02020603050405020304" pitchFamily="18" charset="0"/>
                <a:cs typeface="Times New Roman" panose="02020603050405020304" pitchFamily="18" charset="0"/>
              </a:rPr>
              <a:t>Assume present at all buildings </a:t>
            </a:r>
            <a:r>
              <a:rPr lang="en-US" sz="2000" b="1" dirty="0">
                <a:solidFill>
                  <a:prstClr val="black"/>
                </a:solidFill>
                <a:latin typeface="Times New Roman" panose="02020603050405020304" pitchFamily="18" charset="0"/>
                <a:cs typeface="Times New Roman" panose="02020603050405020304" pitchFamily="18" charset="0"/>
              </a:rPr>
              <a:t>within neighborhood if identified and manage soil appropriately (i.e., assume entire neighborhood contaminated).</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1205976" y="1157528"/>
            <a:ext cx="6414024" cy="4481272"/>
            <a:chOff x="1434576" y="1157528"/>
            <a:chExt cx="6414024" cy="4481272"/>
          </a:xfrm>
        </p:grpSpPr>
        <p:pic>
          <p:nvPicPr>
            <p:cNvPr id="86" name="Picture 85"/>
            <p:cNvPicPr>
              <a:picLocks noChangeAspect="1"/>
            </p:cNvPicPr>
            <p:nvPr/>
          </p:nvPicPr>
          <p:blipFill rotWithShape="1">
            <a:blip r:embed="rId3">
              <a:extLst>
                <a:ext uri="{28A0092B-C50C-407E-A947-70E740481C1C}">
                  <a14:useLocalDpi xmlns:a14="http://schemas.microsoft.com/office/drawing/2010/main" val="0"/>
                </a:ext>
              </a:extLst>
            </a:blip>
            <a:srcRect l="7117" r="8927" b="15422"/>
            <a:stretch/>
          </p:blipFill>
          <p:spPr>
            <a:xfrm>
              <a:off x="1434576" y="1157528"/>
              <a:ext cx="6301213" cy="4481272"/>
            </a:xfrm>
            <a:prstGeom prst="rect">
              <a:avLst/>
            </a:prstGeom>
            <a:ln w="12700">
              <a:solidFill>
                <a:schemeClr val="tx1"/>
              </a:solidFill>
            </a:ln>
          </p:spPr>
        </p:pic>
        <p:sp>
          <p:nvSpPr>
            <p:cNvPr id="87" name="Freeform 86"/>
            <p:cNvSpPr/>
            <p:nvPr/>
          </p:nvSpPr>
          <p:spPr>
            <a:xfrm>
              <a:off x="2438400" y="2081866"/>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241800" y="2756781"/>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3327400" y="3707466"/>
              <a:ext cx="3410858" cy="1785257"/>
            </a:xfrm>
            <a:custGeom>
              <a:avLst/>
              <a:gdLst>
                <a:gd name="connsiteX0" fmla="*/ 921658 w 3410858"/>
                <a:gd name="connsiteY0" fmla="*/ 0 h 1785257"/>
                <a:gd name="connsiteX1" fmla="*/ 907143 w 3410858"/>
                <a:gd name="connsiteY1" fmla="*/ 362857 h 1785257"/>
                <a:gd name="connsiteX2" fmla="*/ 616858 w 3410858"/>
                <a:gd name="connsiteY2" fmla="*/ 348343 h 1785257"/>
                <a:gd name="connsiteX3" fmla="*/ 616858 w 3410858"/>
                <a:gd name="connsiteY3" fmla="*/ 413657 h 1785257"/>
                <a:gd name="connsiteX4" fmla="*/ 72572 w 3410858"/>
                <a:gd name="connsiteY4" fmla="*/ 399143 h 1785257"/>
                <a:gd name="connsiteX5" fmla="*/ 0 w 3410858"/>
                <a:gd name="connsiteY5" fmla="*/ 1211943 h 1785257"/>
                <a:gd name="connsiteX6" fmla="*/ 2351315 w 3410858"/>
                <a:gd name="connsiteY6" fmla="*/ 1371600 h 1785257"/>
                <a:gd name="connsiteX7" fmla="*/ 2315029 w 3410858"/>
                <a:gd name="connsiteY7" fmla="*/ 1553029 h 1785257"/>
                <a:gd name="connsiteX8" fmla="*/ 2474686 w 3410858"/>
                <a:gd name="connsiteY8" fmla="*/ 1553029 h 1785257"/>
                <a:gd name="connsiteX9" fmla="*/ 2467429 w 3410858"/>
                <a:gd name="connsiteY9" fmla="*/ 1770743 h 1785257"/>
                <a:gd name="connsiteX10" fmla="*/ 3193143 w 3410858"/>
                <a:gd name="connsiteY10" fmla="*/ 1785257 h 1785257"/>
                <a:gd name="connsiteX11" fmla="*/ 3410858 w 3410858"/>
                <a:gd name="connsiteY11" fmla="*/ 747486 h 1785257"/>
                <a:gd name="connsiteX12" fmla="*/ 2510972 w 3410858"/>
                <a:gd name="connsiteY12" fmla="*/ 783772 h 1785257"/>
                <a:gd name="connsiteX13" fmla="*/ 2510972 w 3410858"/>
                <a:gd name="connsiteY13" fmla="*/ 551543 h 1785257"/>
                <a:gd name="connsiteX14" fmla="*/ 2140858 w 3410858"/>
                <a:gd name="connsiteY14" fmla="*/ 522515 h 1785257"/>
                <a:gd name="connsiteX15" fmla="*/ 2213429 w 3410858"/>
                <a:gd name="connsiteY15" fmla="*/ 101600 h 1785257"/>
                <a:gd name="connsiteX16" fmla="*/ 1879600 w 3410858"/>
                <a:gd name="connsiteY16" fmla="*/ 43543 h 1785257"/>
                <a:gd name="connsiteX17" fmla="*/ 921658 w 3410858"/>
                <a:gd name="connsiteY17" fmla="*/ 0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858" h="1785257">
                  <a:moveTo>
                    <a:pt x="921658" y="0"/>
                  </a:moveTo>
                  <a:lnTo>
                    <a:pt x="907143" y="362857"/>
                  </a:lnTo>
                  <a:lnTo>
                    <a:pt x="616858" y="348343"/>
                  </a:lnTo>
                  <a:lnTo>
                    <a:pt x="616858" y="413657"/>
                  </a:lnTo>
                  <a:lnTo>
                    <a:pt x="72572" y="399143"/>
                  </a:lnTo>
                  <a:lnTo>
                    <a:pt x="0" y="1211943"/>
                  </a:lnTo>
                  <a:lnTo>
                    <a:pt x="2351315" y="1371600"/>
                  </a:lnTo>
                  <a:lnTo>
                    <a:pt x="2315029" y="1553029"/>
                  </a:lnTo>
                  <a:lnTo>
                    <a:pt x="2474686" y="1553029"/>
                  </a:lnTo>
                  <a:lnTo>
                    <a:pt x="2467429" y="1770743"/>
                  </a:lnTo>
                  <a:lnTo>
                    <a:pt x="3193143" y="1785257"/>
                  </a:lnTo>
                  <a:lnTo>
                    <a:pt x="3410858" y="747486"/>
                  </a:lnTo>
                  <a:lnTo>
                    <a:pt x="2510972" y="783772"/>
                  </a:lnTo>
                  <a:lnTo>
                    <a:pt x="2510972" y="551543"/>
                  </a:lnTo>
                  <a:lnTo>
                    <a:pt x="2140858" y="522515"/>
                  </a:lnTo>
                  <a:lnTo>
                    <a:pt x="2213429" y="101600"/>
                  </a:lnTo>
                  <a:lnTo>
                    <a:pt x="1879600" y="43543"/>
                  </a:lnTo>
                  <a:lnTo>
                    <a:pt x="921658" y="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308600" y="2756781"/>
              <a:ext cx="1748972" cy="834571"/>
            </a:xfrm>
            <a:custGeom>
              <a:avLst/>
              <a:gdLst>
                <a:gd name="connsiteX0" fmla="*/ 1748972 w 1748972"/>
                <a:gd name="connsiteY0" fmla="*/ 348342 h 834571"/>
                <a:gd name="connsiteX1" fmla="*/ 1611086 w 1748972"/>
                <a:gd name="connsiteY1" fmla="*/ 834571 h 834571"/>
                <a:gd name="connsiteX2" fmla="*/ 747486 w 1748972"/>
                <a:gd name="connsiteY2" fmla="*/ 834571 h 834571"/>
                <a:gd name="connsiteX3" fmla="*/ 776515 w 1748972"/>
                <a:gd name="connsiteY3" fmla="*/ 638628 h 834571"/>
                <a:gd name="connsiteX4" fmla="*/ 0 w 1748972"/>
                <a:gd name="connsiteY4" fmla="*/ 573314 h 834571"/>
                <a:gd name="connsiteX5" fmla="*/ 152400 w 1748972"/>
                <a:gd name="connsiteY5" fmla="*/ 0 h 834571"/>
                <a:gd name="connsiteX6" fmla="*/ 936172 w 1748972"/>
                <a:gd name="connsiteY6" fmla="*/ 152400 h 834571"/>
                <a:gd name="connsiteX7" fmla="*/ 885372 w 1748972"/>
                <a:gd name="connsiteY7" fmla="*/ 333828 h 834571"/>
                <a:gd name="connsiteX8" fmla="*/ 1748972 w 1748972"/>
                <a:gd name="connsiteY8" fmla="*/ 348342 h 83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972" h="834571">
                  <a:moveTo>
                    <a:pt x="1748972" y="348342"/>
                  </a:moveTo>
                  <a:lnTo>
                    <a:pt x="1611086" y="834571"/>
                  </a:lnTo>
                  <a:lnTo>
                    <a:pt x="747486" y="834571"/>
                  </a:lnTo>
                  <a:lnTo>
                    <a:pt x="776515" y="638628"/>
                  </a:lnTo>
                  <a:lnTo>
                    <a:pt x="0" y="573314"/>
                  </a:lnTo>
                  <a:lnTo>
                    <a:pt x="152400" y="0"/>
                  </a:lnTo>
                  <a:lnTo>
                    <a:pt x="936172" y="152400"/>
                  </a:lnTo>
                  <a:lnTo>
                    <a:pt x="885372" y="333828"/>
                  </a:lnTo>
                  <a:lnTo>
                    <a:pt x="1748972" y="348342"/>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a:stCxn id="89" idx="11"/>
            </p:cNvCxnSpPr>
            <p:nvPr/>
          </p:nvCxnSpPr>
          <p:spPr>
            <a:xfrm>
              <a:off x="6738258" y="4454952"/>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520543" y="3616752"/>
              <a:ext cx="399143" cy="1875971"/>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p:cNvCxnSpPr>
              <a:cxnSpLocks/>
            </p:cNvCxnSpPr>
            <p:nvPr/>
          </p:nvCxnSpPr>
          <p:spPr>
            <a:xfrm flipH="1">
              <a:off x="2176961" y="3591352"/>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p:cNvCxnSpPr>
              <a:cxnSpLocks/>
            </p:cNvCxnSpPr>
            <p:nvPr/>
          </p:nvCxnSpPr>
          <p:spPr>
            <a:xfrm flipH="1" flipV="1">
              <a:off x="2176961" y="5466785"/>
              <a:ext cx="4343582" cy="7868"/>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p:cNvCxnSpPr>
              <a:stCxn id="89" idx="5"/>
            </p:cNvCxnSpPr>
            <p:nvPr/>
          </p:nvCxnSpPr>
          <p:spPr>
            <a:xfrm flipH="1">
              <a:off x="3278719" y="4919409"/>
              <a:ext cx="48681" cy="637910"/>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flipH="1">
              <a:off x="3327400" y="2078418"/>
              <a:ext cx="116115" cy="151293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a:endCxn id="90" idx="5"/>
            </p:cNvCxnSpPr>
            <p:nvPr/>
          </p:nvCxnSpPr>
          <p:spPr>
            <a:xfrm flipH="1">
              <a:off x="5461000" y="2078418"/>
              <a:ext cx="211285" cy="678363"/>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flipH="1">
              <a:off x="6277016" y="2078418"/>
              <a:ext cx="243527" cy="828236"/>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flipH="1">
              <a:off x="4593954" y="2052838"/>
              <a:ext cx="32475" cy="77208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00" name="TextBox 99"/>
            <p:cNvSpPr txBox="1"/>
            <p:nvPr/>
          </p:nvSpPr>
          <p:spPr>
            <a:xfrm>
              <a:off x="2465721" y="4157987"/>
              <a:ext cx="787395" cy="400110"/>
            </a:xfrm>
            <a:prstGeom prst="rect">
              <a:avLst/>
            </a:prstGeom>
            <a:solidFill>
              <a:schemeClr val="tx1">
                <a:lumMod val="50000"/>
                <a:lumOff val="50000"/>
                <a:alpha val="50000"/>
              </a:schemeClr>
            </a:solidFill>
          </p:spPr>
          <p:txBody>
            <a:bodyPr wrap="none" rtlCol="0">
              <a:spAutoFit/>
            </a:bodyPr>
            <a:lstStyle/>
            <a:p>
              <a:r>
                <a:rPr lang="en-US" sz="2000" b="1" dirty="0"/>
                <a:t>WH-1</a:t>
              </a:r>
            </a:p>
          </p:txBody>
        </p:sp>
        <p:sp>
          <p:nvSpPr>
            <p:cNvPr id="101" name="TextBox 100"/>
            <p:cNvSpPr txBox="1"/>
            <p:nvPr/>
          </p:nvSpPr>
          <p:spPr>
            <a:xfrm>
              <a:off x="5792556" y="3812631"/>
              <a:ext cx="787395" cy="400110"/>
            </a:xfrm>
            <a:prstGeom prst="rect">
              <a:avLst/>
            </a:prstGeom>
            <a:solidFill>
              <a:schemeClr val="tx1">
                <a:lumMod val="50000"/>
                <a:lumOff val="50000"/>
                <a:alpha val="50000"/>
              </a:schemeClr>
            </a:solidFill>
          </p:spPr>
          <p:txBody>
            <a:bodyPr wrap="none" rtlCol="0">
              <a:spAutoFit/>
            </a:bodyPr>
            <a:lstStyle/>
            <a:p>
              <a:r>
                <a:rPr lang="en-US" sz="2000" b="1" dirty="0"/>
                <a:t>WH-3</a:t>
              </a:r>
            </a:p>
          </p:txBody>
        </p:sp>
        <p:sp>
          <p:nvSpPr>
            <p:cNvPr id="102" name="TextBox 101"/>
            <p:cNvSpPr txBox="1"/>
            <p:nvPr/>
          </p:nvSpPr>
          <p:spPr>
            <a:xfrm>
              <a:off x="4367078" y="4262099"/>
              <a:ext cx="787395" cy="400110"/>
            </a:xfrm>
            <a:prstGeom prst="rect">
              <a:avLst/>
            </a:prstGeom>
            <a:solidFill>
              <a:schemeClr val="tx1">
                <a:lumMod val="50000"/>
                <a:lumOff val="50000"/>
                <a:alpha val="50000"/>
              </a:schemeClr>
            </a:solidFill>
          </p:spPr>
          <p:txBody>
            <a:bodyPr wrap="none" rtlCol="0">
              <a:spAutoFit/>
            </a:bodyPr>
            <a:lstStyle/>
            <a:p>
              <a:r>
                <a:rPr lang="en-US" sz="2000" b="1" dirty="0"/>
                <a:t>WH-5</a:t>
              </a:r>
            </a:p>
          </p:txBody>
        </p:sp>
        <p:sp>
          <p:nvSpPr>
            <p:cNvPr id="103" name="TextBox 102"/>
            <p:cNvSpPr txBox="1"/>
            <p:nvPr/>
          </p:nvSpPr>
          <p:spPr>
            <a:xfrm>
              <a:off x="4407720" y="3057413"/>
              <a:ext cx="710451" cy="400110"/>
            </a:xfrm>
            <a:prstGeom prst="rect">
              <a:avLst/>
            </a:prstGeom>
            <a:solidFill>
              <a:schemeClr val="tx1">
                <a:lumMod val="50000"/>
                <a:lumOff val="50000"/>
                <a:alpha val="50000"/>
              </a:schemeClr>
            </a:solidFill>
          </p:spPr>
          <p:txBody>
            <a:bodyPr wrap="none" rtlCol="0">
              <a:spAutoFit/>
            </a:bodyPr>
            <a:lstStyle/>
            <a:p>
              <a:r>
                <a:rPr lang="en-US" sz="2000" b="1" dirty="0"/>
                <a:t>OB-1</a:t>
              </a:r>
            </a:p>
          </p:txBody>
        </p:sp>
        <p:sp>
          <p:nvSpPr>
            <p:cNvPr id="104" name="TextBox 103"/>
            <p:cNvSpPr txBox="1"/>
            <p:nvPr/>
          </p:nvSpPr>
          <p:spPr>
            <a:xfrm>
              <a:off x="2639189"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FA-1</a:t>
              </a:r>
            </a:p>
          </p:txBody>
        </p:sp>
        <p:sp>
          <p:nvSpPr>
            <p:cNvPr id="105" name="TextBox 104"/>
            <p:cNvSpPr txBox="1"/>
            <p:nvPr/>
          </p:nvSpPr>
          <p:spPr>
            <a:xfrm>
              <a:off x="3523364"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FA-2</a:t>
              </a:r>
            </a:p>
          </p:txBody>
        </p:sp>
        <p:sp>
          <p:nvSpPr>
            <p:cNvPr id="106" name="TextBox 105"/>
            <p:cNvSpPr txBox="1"/>
            <p:nvPr/>
          </p:nvSpPr>
          <p:spPr>
            <a:xfrm>
              <a:off x="4801583" y="2216218"/>
              <a:ext cx="651012" cy="400110"/>
            </a:xfrm>
            <a:prstGeom prst="rect">
              <a:avLst/>
            </a:prstGeom>
            <a:solidFill>
              <a:schemeClr val="tx1">
                <a:lumMod val="50000"/>
                <a:lumOff val="50000"/>
                <a:alpha val="50000"/>
              </a:schemeClr>
            </a:solidFill>
          </p:spPr>
          <p:txBody>
            <a:bodyPr wrap="none" rtlCol="0">
              <a:spAutoFit/>
            </a:bodyPr>
            <a:lstStyle/>
            <a:p>
              <a:r>
                <a:rPr lang="en-US" sz="2000" b="1" dirty="0"/>
                <a:t>FA-3</a:t>
              </a:r>
            </a:p>
          </p:txBody>
        </p:sp>
        <p:sp>
          <p:nvSpPr>
            <p:cNvPr id="107" name="TextBox 106"/>
            <p:cNvSpPr txBox="1"/>
            <p:nvPr/>
          </p:nvSpPr>
          <p:spPr>
            <a:xfrm>
              <a:off x="5649145" y="2230249"/>
              <a:ext cx="651012" cy="400110"/>
            </a:xfrm>
            <a:prstGeom prst="rect">
              <a:avLst/>
            </a:prstGeom>
            <a:solidFill>
              <a:schemeClr val="tx1">
                <a:lumMod val="50000"/>
                <a:lumOff val="50000"/>
                <a:alpha val="50000"/>
              </a:schemeClr>
            </a:solidFill>
          </p:spPr>
          <p:txBody>
            <a:bodyPr wrap="none" rtlCol="0">
              <a:spAutoFit/>
            </a:bodyPr>
            <a:lstStyle/>
            <a:p>
              <a:r>
                <a:rPr lang="en-US" sz="2000" b="1" dirty="0"/>
                <a:t>FA-4</a:t>
              </a:r>
            </a:p>
          </p:txBody>
        </p:sp>
        <p:sp>
          <p:nvSpPr>
            <p:cNvPr id="108" name="TextBox 107"/>
            <p:cNvSpPr txBox="1"/>
            <p:nvPr/>
          </p:nvSpPr>
          <p:spPr>
            <a:xfrm>
              <a:off x="6374556" y="2416999"/>
              <a:ext cx="651012" cy="400110"/>
            </a:xfrm>
            <a:prstGeom prst="rect">
              <a:avLst/>
            </a:prstGeom>
            <a:solidFill>
              <a:schemeClr val="tx1">
                <a:lumMod val="50000"/>
                <a:lumOff val="50000"/>
                <a:alpha val="50000"/>
              </a:schemeClr>
            </a:solidFill>
          </p:spPr>
          <p:txBody>
            <a:bodyPr wrap="none" rtlCol="0">
              <a:spAutoFit/>
            </a:bodyPr>
            <a:lstStyle/>
            <a:p>
              <a:r>
                <a:rPr lang="en-US" sz="2000" b="1" dirty="0"/>
                <a:t>FA-5</a:t>
              </a:r>
            </a:p>
          </p:txBody>
        </p:sp>
        <p:cxnSp>
          <p:nvCxnSpPr>
            <p:cNvPr id="110" name="Straight Connector 109">
              <a:extLst>
                <a:ext uri="{FF2B5EF4-FFF2-40B4-BE49-F238E27FC236}">
                  <a16:creationId xmlns:a16="http://schemas.microsoft.com/office/drawing/2014/main" xmlns="" id="{CFF698FC-2348-4531-AAD6-50C21545FE9C}"/>
                </a:ext>
              </a:extLst>
            </p:cNvPr>
            <p:cNvCxnSpPr/>
            <p:nvPr/>
          </p:nvCxnSpPr>
          <p:spPr>
            <a:xfrm>
              <a:off x="67644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xmlns="" id="{51B979CA-259E-4227-991E-734DA1ADB799}"/>
                </a:ext>
              </a:extLst>
            </p:cNvPr>
            <p:cNvSpPr txBox="1"/>
            <p:nvPr/>
          </p:nvSpPr>
          <p:spPr>
            <a:xfrm>
              <a:off x="66459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sp>
          <p:nvSpPr>
            <p:cNvPr id="112" name="Rectangle 111"/>
            <p:cNvSpPr/>
            <p:nvPr/>
          </p:nvSpPr>
          <p:spPr>
            <a:xfrm>
              <a:off x="2438400" y="3649408"/>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p:cNvSpPr/>
            <p:nvPr/>
          </p:nvSpPr>
          <p:spPr>
            <a:xfrm>
              <a:off x="2901781" y="3678131"/>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3403215" y="3713017"/>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p:cNvSpPr/>
            <p:nvPr/>
          </p:nvSpPr>
          <p:spPr>
            <a:xfrm>
              <a:off x="2429696" y="4053248"/>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p:cNvSpPr/>
            <p:nvPr/>
          </p:nvSpPr>
          <p:spPr>
            <a:xfrm>
              <a:off x="2901781" y="4095883"/>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2339500" y="4533882"/>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2814267" y="4524033"/>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rot="20827068">
              <a:off x="3095201" y="4887754"/>
              <a:ext cx="192909" cy="8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119"/>
            <p:cNvSpPr/>
            <p:nvPr/>
          </p:nvSpPr>
          <p:spPr>
            <a:xfrm rot="20827068">
              <a:off x="3086949" y="5292416"/>
              <a:ext cx="192909" cy="8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p:cNvSpPr/>
            <p:nvPr/>
          </p:nvSpPr>
          <p:spPr>
            <a:xfrm rot="20827068">
              <a:off x="2694671" y="4992360"/>
              <a:ext cx="192909" cy="81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p:cNvSpPr/>
            <p:nvPr/>
          </p:nvSpPr>
          <p:spPr>
            <a:xfrm>
              <a:off x="2285400" y="4906358"/>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p:cNvSpPr/>
            <p:nvPr/>
          </p:nvSpPr>
          <p:spPr>
            <a:xfrm>
              <a:off x="2205135" y="5278834"/>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p:cNvSpPr/>
            <p:nvPr/>
          </p:nvSpPr>
          <p:spPr>
            <a:xfrm>
              <a:off x="2643102" y="5271937"/>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395793" y="4016656"/>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p:cNvSpPr/>
            <p:nvPr/>
          </p:nvSpPr>
          <p:spPr>
            <a:xfrm>
              <a:off x="3915837" y="3837345"/>
              <a:ext cx="186765" cy="73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p:cNvSpPr/>
            <p:nvPr/>
          </p:nvSpPr>
          <p:spPr>
            <a:xfrm rot="303413">
              <a:off x="5298210" y="5271789"/>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p:cNvSpPr/>
            <p:nvPr/>
          </p:nvSpPr>
          <p:spPr>
            <a:xfrm rot="303413">
              <a:off x="4858209" y="5079188"/>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p:cNvSpPr/>
            <p:nvPr/>
          </p:nvSpPr>
          <p:spPr>
            <a:xfrm rot="303413">
              <a:off x="3551531" y="5051253"/>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p:cNvSpPr/>
            <p:nvPr/>
          </p:nvSpPr>
          <p:spPr>
            <a:xfrm rot="303413">
              <a:off x="4172409" y="5266013"/>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p:cNvSpPr/>
            <p:nvPr/>
          </p:nvSpPr>
          <p:spPr>
            <a:xfrm rot="303413">
              <a:off x="4218596" y="4170736"/>
              <a:ext cx="421812" cy="1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31"/>
            <p:cNvSpPr/>
            <p:nvPr/>
          </p:nvSpPr>
          <p:spPr>
            <a:xfrm rot="303413">
              <a:off x="3637965" y="4755837"/>
              <a:ext cx="421812" cy="1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p:cNvSpPr/>
            <p:nvPr/>
          </p:nvSpPr>
          <p:spPr>
            <a:xfrm rot="21443110">
              <a:off x="6184691" y="4246285"/>
              <a:ext cx="458448" cy="13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p:cNvSpPr/>
            <p:nvPr/>
          </p:nvSpPr>
          <p:spPr>
            <a:xfrm rot="303413">
              <a:off x="6118621" y="5150147"/>
              <a:ext cx="421812" cy="1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34"/>
            <p:cNvSpPr/>
            <p:nvPr/>
          </p:nvSpPr>
          <p:spPr>
            <a:xfrm rot="303413">
              <a:off x="4874394" y="4835759"/>
              <a:ext cx="421812" cy="1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Rectangle 135"/>
            <p:cNvSpPr/>
            <p:nvPr/>
          </p:nvSpPr>
          <p:spPr>
            <a:xfrm rot="303413">
              <a:off x="5799767" y="4569201"/>
              <a:ext cx="421812" cy="15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Rectangle 136"/>
            <p:cNvSpPr/>
            <p:nvPr/>
          </p:nvSpPr>
          <p:spPr>
            <a:xfrm rot="21443110">
              <a:off x="6229914" y="3759997"/>
              <a:ext cx="458448" cy="13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Rectangle 137"/>
            <p:cNvSpPr/>
            <p:nvPr/>
          </p:nvSpPr>
          <p:spPr>
            <a:xfrm rot="573551">
              <a:off x="5324749" y="3407630"/>
              <a:ext cx="458448" cy="13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Rectangle 138"/>
            <p:cNvSpPr/>
            <p:nvPr/>
          </p:nvSpPr>
          <p:spPr>
            <a:xfrm rot="573551">
              <a:off x="5569000" y="4058183"/>
              <a:ext cx="458448" cy="1319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ectangle 139"/>
            <p:cNvSpPr/>
            <p:nvPr/>
          </p:nvSpPr>
          <p:spPr>
            <a:xfrm rot="1292844">
              <a:off x="5468261" y="2843524"/>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Rectangle 140"/>
            <p:cNvSpPr/>
            <p:nvPr/>
          </p:nvSpPr>
          <p:spPr>
            <a:xfrm rot="1292844">
              <a:off x="5851010" y="2910532"/>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ectangle 141"/>
            <p:cNvSpPr/>
            <p:nvPr/>
          </p:nvSpPr>
          <p:spPr>
            <a:xfrm rot="1292844">
              <a:off x="5504082" y="3164143"/>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Rectangle 142"/>
            <p:cNvSpPr/>
            <p:nvPr/>
          </p:nvSpPr>
          <p:spPr>
            <a:xfrm rot="1292844">
              <a:off x="6056062" y="3214948"/>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p:cNvSpPr txBox="1"/>
            <p:nvPr/>
          </p:nvSpPr>
          <p:spPr>
            <a:xfrm>
              <a:off x="5671744" y="3031586"/>
              <a:ext cx="787395" cy="400110"/>
            </a:xfrm>
            <a:prstGeom prst="rect">
              <a:avLst/>
            </a:prstGeom>
            <a:solidFill>
              <a:schemeClr val="tx1">
                <a:lumMod val="50000"/>
                <a:lumOff val="50000"/>
                <a:alpha val="50000"/>
              </a:schemeClr>
            </a:solidFill>
          </p:spPr>
          <p:txBody>
            <a:bodyPr wrap="none" rtlCol="0">
              <a:spAutoFit/>
            </a:bodyPr>
            <a:lstStyle/>
            <a:p>
              <a:r>
                <a:rPr lang="en-US" sz="2000" b="1" dirty="0"/>
                <a:t>WH-4</a:t>
              </a:r>
            </a:p>
          </p:txBody>
        </p:sp>
        <p:sp>
          <p:nvSpPr>
            <p:cNvPr id="145" name="Rectangle 144"/>
            <p:cNvSpPr/>
            <p:nvPr/>
          </p:nvSpPr>
          <p:spPr>
            <a:xfrm rot="1292844">
              <a:off x="6569556" y="3177615"/>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ectangle 145"/>
            <p:cNvSpPr/>
            <p:nvPr/>
          </p:nvSpPr>
          <p:spPr>
            <a:xfrm rot="1292844">
              <a:off x="6665662" y="3416229"/>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7" name="Rectangle 146"/>
            <p:cNvSpPr/>
            <p:nvPr/>
          </p:nvSpPr>
          <p:spPr>
            <a:xfrm rot="1292844">
              <a:off x="6161104" y="3407311"/>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 name="TextBox 147"/>
            <p:cNvSpPr txBox="1"/>
            <p:nvPr/>
          </p:nvSpPr>
          <p:spPr>
            <a:xfrm>
              <a:off x="3887336" y="5037647"/>
              <a:ext cx="787395" cy="400110"/>
            </a:xfrm>
            <a:prstGeom prst="rect">
              <a:avLst/>
            </a:prstGeom>
            <a:solidFill>
              <a:schemeClr val="tx1">
                <a:lumMod val="50000"/>
                <a:lumOff val="50000"/>
                <a:alpha val="50000"/>
              </a:schemeClr>
            </a:solidFill>
          </p:spPr>
          <p:txBody>
            <a:bodyPr wrap="none" rtlCol="0">
              <a:spAutoFit/>
            </a:bodyPr>
            <a:lstStyle/>
            <a:p>
              <a:r>
                <a:rPr lang="en-US" sz="2000" b="1" dirty="0"/>
                <a:t>WH-2</a:t>
              </a:r>
            </a:p>
          </p:txBody>
        </p:sp>
      </p:grpSp>
      <p:sp>
        <p:nvSpPr>
          <p:cNvPr id="149" name="TextBox 148">
            <a:extLst>
              <a:ext uri="{FF2B5EF4-FFF2-40B4-BE49-F238E27FC236}">
                <a16:creationId xmlns:a16="http://schemas.microsoft.com/office/drawing/2014/main" xmlns="" id="{14A67AA3-E0CC-4147-A565-CD7BE43581AC}"/>
              </a:ext>
            </a:extLst>
          </p:cNvPr>
          <p:cNvSpPr txBox="1"/>
          <p:nvPr/>
        </p:nvSpPr>
        <p:spPr>
          <a:xfrm>
            <a:off x="1403332" y="1193347"/>
            <a:ext cx="5911868" cy="830997"/>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400" b="1" dirty="0">
                <a:solidFill>
                  <a:prstClr val="black"/>
                </a:solidFill>
                <a:latin typeface="Times New Roman" panose="02020603050405020304" pitchFamily="18" charset="0"/>
                <a:cs typeface="Times New Roman" panose="02020603050405020304" pitchFamily="18" charset="0"/>
              </a:rPr>
              <a:t>Were termiticides or lead-based paint used at worker housing buildings?</a:t>
            </a:r>
            <a:endParaRPr lang="en-US" sz="2200" b="1" dirty="0">
              <a:solidFill>
                <a:prstClr val="black"/>
              </a:solidFill>
              <a:latin typeface="Times New Roman" panose="02020603050405020304" pitchFamily="18" charset="0"/>
              <a:cs typeface="Times New Roman" panose="02020603050405020304" pitchFamily="18" charset="0"/>
            </a:endParaRPr>
          </a:p>
        </p:txBody>
      </p:sp>
      <p:sp>
        <p:nvSpPr>
          <p:cNvPr id="68" name="TextBox 67">
            <a:extLst>
              <a:ext uri="{FF2B5EF4-FFF2-40B4-BE49-F238E27FC236}">
                <a16:creationId xmlns:a16="http://schemas.microsoft.com/office/drawing/2014/main" xmlns="" id="{FA6B6721-0075-4D35-9717-5C7351BE285D}"/>
              </a:ext>
            </a:extLst>
          </p:cNvPr>
          <p:cNvSpPr txBox="1"/>
          <p:nvPr/>
        </p:nvSpPr>
        <p:spPr>
          <a:xfrm>
            <a:off x="76200" y="3985883"/>
            <a:ext cx="1509485"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latin typeface="Times New Roman" panose="02020603050405020304" pitchFamily="18" charset="0"/>
                <a:cs typeface="Times New Roman" panose="02020603050405020304" pitchFamily="18" charset="0"/>
              </a:rPr>
              <a:t>Lead Paint, Termiticides?</a:t>
            </a:r>
          </a:p>
        </p:txBody>
      </p:sp>
      <p:cxnSp>
        <p:nvCxnSpPr>
          <p:cNvPr id="70" name="Straight Arrow Connector 69">
            <a:extLst>
              <a:ext uri="{FF2B5EF4-FFF2-40B4-BE49-F238E27FC236}">
                <a16:creationId xmlns:a16="http://schemas.microsoft.com/office/drawing/2014/main" xmlns="" id="{37DCCC90-1B32-4BA3-8281-C5B1AE1AA115}"/>
              </a:ext>
            </a:extLst>
          </p:cNvPr>
          <p:cNvCxnSpPr>
            <a:cxnSpLocks/>
            <a:stCxn id="68" idx="3"/>
          </p:cNvCxnSpPr>
          <p:nvPr/>
        </p:nvCxnSpPr>
        <p:spPr>
          <a:xfrm>
            <a:off x="1585685" y="4309049"/>
            <a:ext cx="470008" cy="2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4064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2">
            <a:extLst>
              <a:ext uri="{FF2B5EF4-FFF2-40B4-BE49-F238E27FC236}">
                <a16:creationId xmlns:a16="http://schemas.microsoft.com/office/drawing/2014/main" xmlns="" id="{CED0EFDD-4E88-43C3-9A0B-E3A47B31F5DD}"/>
              </a:ext>
            </a:extLst>
          </p:cNvPr>
          <p:cNvSpPr txBox="1">
            <a:spLocks noChangeArrowheads="1"/>
          </p:cNvSpPr>
          <p:nvPr/>
        </p:nvSpPr>
        <p:spPr>
          <a:xfrm>
            <a:off x="196771" y="73195"/>
            <a:ext cx="8727311" cy="947155"/>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b="1" dirty="0">
                <a:solidFill>
                  <a:prstClr val="black"/>
                </a:solidFill>
                <a:latin typeface="Times New Roman" panose="02020603050405020304" pitchFamily="18" charset="0"/>
                <a:cs typeface="Times New Roman" panose="02020603050405020304" pitchFamily="18" charset="0"/>
              </a:rPr>
              <a:t>Worker Housing: What’s Your Question?</a:t>
            </a:r>
          </a:p>
        </p:txBody>
      </p:sp>
      <p:sp>
        <p:nvSpPr>
          <p:cNvPr id="36" name="Rectangle 2">
            <a:extLst>
              <a:ext uri="{FF2B5EF4-FFF2-40B4-BE49-F238E27FC236}">
                <a16:creationId xmlns:a16="http://schemas.microsoft.com/office/drawing/2014/main" xmlns="" id="{AE710B12-12FB-4377-AC32-CE46D649B2FF}"/>
              </a:ext>
            </a:extLst>
          </p:cNvPr>
          <p:cNvSpPr txBox="1">
            <a:spLocks noChangeArrowheads="1"/>
          </p:cNvSpPr>
          <p:nvPr/>
        </p:nvSpPr>
        <p:spPr>
          <a:xfrm>
            <a:off x="342900" y="5562600"/>
            <a:ext cx="8581182" cy="1236900"/>
          </a:xfrm>
          <a:prstGeom prst="rect">
            <a:avLst/>
          </a:prstGeom>
          <a:solidFill>
            <a:schemeClr val="bg1"/>
          </a:solidFill>
          <a:ln/>
        </p:spPr>
        <p:txBody>
          <a:bodyPr vert="horz" lIns="91440" tIns="45720" rIns="91440" bIns="45720" rtlCol="0" anchor="ctr">
            <a:noAutofit/>
          </a:bodyPr>
          <a:lstStyle/>
          <a:p>
            <a:pPr marL="234950" lvl="0" indent="-222250">
              <a:spcBef>
                <a:spcPct val="0"/>
              </a:spcBef>
              <a:buFont typeface="Arial" panose="020B0604020202020204" pitchFamily="34" charset="0"/>
              <a:buChar char="•"/>
              <a:defRPr/>
            </a:pPr>
            <a:r>
              <a:rPr lang="en-US" sz="2000" b="1" dirty="0">
                <a:solidFill>
                  <a:prstClr val="black"/>
                </a:solidFill>
                <a:latin typeface="Times New Roman" panose="02020603050405020304" pitchFamily="18" charset="0"/>
                <a:cs typeface="Times New Roman" panose="02020603050405020304" pitchFamily="18" charset="0"/>
              </a:rPr>
              <a:t>Half-acre areas designated </a:t>
            </a:r>
            <a:r>
              <a:rPr lang="en-US" sz="2000" b="1" i="1" dirty="0">
                <a:solidFill>
                  <a:prstClr val="black"/>
                </a:solidFill>
                <a:latin typeface="Times New Roman" panose="02020603050405020304" pitchFamily="18" charset="0"/>
                <a:cs typeface="Times New Roman" panose="02020603050405020304" pitchFamily="18" charset="0"/>
              </a:rPr>
              <a:t>as Exposure Area DUs </a:t>
            </a:r>
            <a:r>
              <a:rPr lang="en-US" sz="2000" b="1" dirty="0">
                <a:solidFill>
                  <a:prstClr val="black"/>
                </a:solidFill>
                <a:latin typeface="Times New Roman" panose="02020603050405020304" pitchFamily="18" charset="0"/>
                <a:cs typeface="Times New Roman" panose="02020603050405020304" pitchFamily="18" charset="0"/>
              </a:rPr>
              <a:t>(e.g., </a:t>
            </a:r>
            <a:r>
              <a:rPr lang="en-US" sz="2000" b="1" i="1" dirty="0">
                <a:solidFill>
                  <a:prstClr val="black"/>
                </a:solidFill>
                <a:latin typeface="Times New Roman" panose="02020603050405020304" pitchFamily="18" charset="0"/>
                <a:cs typeface="Times New Roman" panose="02020603050405020304" pitchFamily="18" charset="0"/>
              </a:rPr>
              <a:t>risk-based </a:t>
            </a:r>
            <a:r>
              <a:rPr lang="en-US" sz="2000" b="1" i="1" dirty="0" smtClean="0">
                <a:solidFill>
                  <a:prstClr val="black"/>
                </a:solidFill>
                <a:latin typeface="Times New Roman" panose="02020603050405020304" pitchFamily="18" charset="0"/>
                <a:cs typeface="Times New Roman" panose="02020603050405020304" pitchFamily="18" charset="0"/>
              </a:rPr>
              <a:t>resolution</a:t>
            </a:r>
            <a:r>
              <a:rPr lang="en-US" sz="2000" b="1" dirty="0" smtClean="0">
                <a:solidFill>
                  <a:prstClr val="black"/>
                </a:solidFill>
                <a:latin typeface="Times New Roman" panose="02020603050405020304" pitchFamily="18" charset="0"/>
                <a:cs typeface="Times New Roman" panose="02020603050405020304" pitchFamily="18" charset="0"/>
              </a:rPr>
              <a:t> </a:t>
            </a:r>
            <a:r>
              <a:rPr lang="en-US" sz="2000" b="1" i="1" dirty="0" smtClean="0">
                <a:solidFill>
                  <a:prstClr val="black"/>
                </a:solidFill>
                <a:latin typeface="Times New Roman" panose="02020603050405020304" pitchFamily="18" charset="0"/>
                <a:cs typeface="Times New Roman" panose="02020603050405020304" pitchFamily="18" charset="0"/>
              </a:rPr>
              <a:t>of data </a:t>
            </a:r>
            <a:r>
              <a:rPr lang="en-US" sz="2000" b="1" dirty="0" smtClean="0">
                <a:solidFill>
                  <a:prstClr val="black"/>
                </a:solidFill>
                <a:latin typeface="Times New Roman" panose="02020603050405020304" pitchFamily="18" charset="0"/>
                <a:cs typeface="Times New Roman" panose="02020603050405020304" pitchFamily="18" charset="0"/>
              </a:rPr>
              <a:t>required </a:t>
            </a:r>
            <a:r>
              <a:rPr lang="en-US" sz="2000" b="1" dirty="0">
                <a:solidFill>
                  <a:prstClr val="black"/>
                </a:solidFill>
                <a:latin typeface="Times New Roman" panose="02020603050405020304" pitchFamily="18" charset="0"/>
                <a:cs typeface="Times New Roman" panose="02020603050405020304" pitchFamily="18" charset="0"/>
              </a:rPr>
              <a:t>for redevelopment by overseeing regulatory agency).</a:t>
            </a:r>
          </a:p>
          <a:p>
            <a:pPr marL="234950" marR="0" lvl="0" indent="-222250"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000" b="1" i="1" dirty="0">
                <a:solidFill>
                  <a:prstClr val="black"/>
                </a:solidFill>
                <a:latin typeface="Times New Roman" panose="02020603050405020304" pitchFamily="18" charset="0"/>
                <a:cs typeface="Times New Roman" panose="02020603050405020304" pitchFamily="18" charset="0"/>
              </a:rPr>
              <a:t>Entire former worker housing area </a:t>
            </a:r>
            <a:r>
              <a:rPr lang="en-US" sz="2000" b="1" dirty="0">
                <a:solidFill>
                  <a:prstClr val="black"/>
                </a:solidFill>
                <a:latin typeface="Times New Roman" panose="02020603050405020304" pitchFamily="18" charset="0"/>
                <a:cs typeface="Times New Roman" panose="02020603050405020304" pitchFamily="18" charset="0"/>
              </a:rPr>
              <a:t>ultimately tested (total 36 DUs).</a:t>
            </a: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6" name="Picture 85"/>
          <p:cNvPicPr>
            <a:picLocks noChangeAspect="1"/>
          </p:cNvPicPr>
          <p:nvPr/>
        </p:nvPicPr>
        <p:blipFill rotWithShape="1">
          <a:blip r:embed="rId3">
            <a:extLst>
              <a:ext uri="{28A0092B-C50C-407E-A947-70E740481C1C}">
                <a14:useLocalDpi xmlns:a14="http://schemas.microsoft.com/office/drawing/2010/main" val="0"/>
              </a:ext>
            </a:extLst>
          </a:blip>
          <a:srcRect l="7117" r="8927" b="15422"/>
          <a:stretch/>
        </p:blipFill>
        <p:spPr>
          <a:xfrm>
            <a:off x="1205976" y="1157528"/>
            <a:ext cx="6301213" cy="4481272"/>
          </a:xfrm>
          <a:prstGeom prst="rect">
            <a:avLst/>
          </a:prstGeom>
          <a:ln w="12700">
            <a:solidFill>
              <a:schemeClr val="tx1"/>
            </a:solidFill>
          </a:ln>
        </p:spPr>
      </p:pic>
      <p:sp>
        <p:nvSpPr>
          <p:cNvPr id="87" name="Freeform 86"/>
          <p:cNvSpPr/>
          <p:nvPr/>
        </p:nvSpPr>
        <p:spPr>
          <a:xfrm>
            <a:off x="2209800" y="2081866"/>
            <a:ext cx="4855028" cy="1567543"/>
          </a:xfrm>
          <a:custGeom>
            <a:avLst/>
            <a:gdLst>
              <a:gd name="connsiteX0" fmla="*/ 0 w 4855028"/>
              <a:gd name="connsiteY0" fmla="*/ 1487715 h 1567543"/>
              <a:gd name="connsiteX1" fmla="*/ 1814285 w 4855028"/>
              <a:gd name="connsiteY1" fmla="*/ 1567543 h 1567543"/>
              <a:gd name="connsiteX2" fmla="*/ 1821542 w 4855028"/>
              <a:gd name="connsiteY2" fmla="*/ 718457 h 1567543"/>
              <a:gd name="connsiteX3" fmla="*/ 3033485 w 4855028"/>
              <a:gd name="connsiteY3" fmla="*/ 703943 h 1567543"/>
              <a:gd name="connsiteX4" fmla="*/ 3817257 w 4855028"/>
              <a:gd name="connsiteY4" fmla="*/ 841829 h 1567543"/>
              <a:gd name="connsiteX5" fmla="*/ 3751942 w 4855028"/>
              <a:gd name="connsiteY5" fmla="*/ 1016000 h 1567543"/>
              <a:gd name="connsiteX6" fmla="*/ 4608285 w 4855028"/>
              <a:gd name="connsiteY6" fmla="*/ 1008743 h 1567543"/>
              <a:gd name="connsiteX7" fmla="*/ 4855028 w 4855028"/>
              <a:gd name="connsiteY7" fmla="*/ 29029 h 1567543"/>
              <a:gd name="connsiteX8" fmla="*/ 239485 w 4855028"/>
              <a:gd name="connsiteY8" fmla="*/ 0 h 1567543"/>
              <a:gd name="connsiteX9" fmla="*/ 0 w 4855028"/>
              <a:gd name="connsiteY9" fmla="*/ 1487715 h 1567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55028" h="1567543">
                <a:moveTo>
                  <a:pt x="0" y="1487715"/>
                </a:moveTo>
                <a:lnTo>
                  <a:pt x="1814285" y="1567543"/>
                </a:lnTo>
                <a:lnTo>
                  <a:pt x="1821542" y="718457"/>
                </a:lnTo>
                <a:lnTo>
                  <a:pt x="3033485" y="703943"/>
                </a:lnTo>
                <a:lnTo>
                  <a:pt x="3817257" y="841829"/>
                </a:lnTo>
                <a:lnTo>
                  <a:pt x="3751942" y="1016000"/>
                </a:lnTo>
                <a:lnTo>
                  <a:pt x="4608285" y="1008743"/>
                </a:lnTo>
                <a:lnTo>
                  <a:pt x="4855028" y="29029"/>
                </a:lnTo>
                <a:lnTo>
                  <a:pt x="239485" y="0"/>
                </a:lnTo>
                <a:lnTo>
                  <a:pt x="0" y="1487715"/>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013200" y="2756781"/>
            <a:ext cx="1226458" cy="957942"/>
          </a:xfrm>
          <a:custGeom>
            <a:avLst/>
            <a:gdLst>
              <a:gd name="connsiteX0" fmla="*/ 1190172 w 1226458"/>
              <a:gd name="connsiteY0" fmla="*/ 79828 h 957942"/>
              <a:gd name="connsiteX1" fmla="*/ 972458 w 1226458"/>
              <a:gd name="connsiteY1" fmla="*/ 957942 h 957942"/>
              <a:gd name="connsiteX2" fmla="*/ 0 w 1226458"/>
              <a:gd name="connsiteY2" fmla="*/ 907142 h 957942"/>
              <a:gd name="connsiteX3" fmla="*/ 29029 w 1226458"/>
              <a:gd name="connsiteY3" fmla="*/ 65314 h 957942"/>
              <a:gd name="connsiteX4" fmla="*/ 1226458 w 1226458"/>
              <a:gd name="connsiteY4" fmla="*/ 0 h 957942"/>
              <a:gd name="connsiteX5" fmla="*/ 1190172 w 1226458"/>
              <a:gd name="connsiteY5" fmla="*/ 79828 h 957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6458" h="957942">
                <a:moveTo>
                  <a:pt x="1190172" y="79828"/>
                </a:moveTo>
                <a:lnTo>
                  <a:pt x="972458" y="957942"/>
                </a:lnTo>
                <a:lnTo>
                  <a:pt x="0" y="907142"/>
                </a:lnTo>
                <a:lnTo>
                  <a:pt x="29029" y="65314"/>
                </a:lnTo>
                <a:lnTo>
                  <a:pt x="1226458" y="0"/>
                </a:lnTo>
                <a:lnTo>
                  <a:pt x="1190172" y="79828"/>
                </a:lnTo>
                <a:close/>
              </a:path>
            </a:pathLst>
          </a:cu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a:off x="3098800" y="3707466"/>
            <a:ext cx="3410858" cy="1785257"/>
          </a:xfrm>
          <a:custGeom>
            <a:avLst/>
            <a:gdLst>
              <a:gd name="connsiteX0" fmla="*/ 921658 w 3410858"/>
              <a:gd name="connsiteY0" fmla="*/ 0 h 1785257"/>
              <a:gd name="connsiteX1" fmla="*/ 907143 w 3410858"/>
              <a:gd name="connsiteY1" fmla="*/ 362857 h 1785257"/>
              <a:gd name="connsiteX2" fmla="*/ 616858 w 3410858"/>
              <a:gd name="connsiteY2" fmla="*/ 348343 h 1785257"/>
              <a:gd name="connsiteX3" fmla="*/ 616858 w 3410858"/>
              <a:gd name="connsiteY3" fmla="*/ 413657 h 1785257"/>
              <a:gd name="connsiteX4" fmla="*/ 72572 w 3410858"/>
              <a:gd name="connsiteY4" fmla="*/ 399143 h 1785257"/>
              <a:gd name="connsiteX5" fmla="*/ 0 w 3410858"/>
              <a:gd name="connsiteY5" fmla="*/ 1211943 h 1785257"/>
              <a:gd name="connsiteX6" fmla="*/ 2351315 w 3410858"/>
              <a:gd name="connsiteY6" fmla="*/ 1371600 h 1785257"/>
              <a:gd name="connsiteX7" fmla="*/ 2315029 w 3410858"/>
              <a:gd name="connsiteY7" fmla="*/ 1553029 h 1785257"/>
              <a:gd name="connsiteX8" fmla="*/ 2474686 w 3410858"/>
              <a:gd name="connsiteY8" fmla="*/ 1553029 h 1785257"/>
              <a:gd name="connsiteX9" fmla="*/ 2467429 w 3410858"/>
              <a:gd name="connsiteY9" fmla="*/ 1770743 h 1785257"/>
              <a:gd name="connsiteX10" fmla="*/ 3193143 w 3410858"/>
              <a:gd name="connsiteY10" fmla="*/ 1785257 h 1785257"/>
              <a:gd name="connsiteX11" fmla="*/ 3410858 w 3410858"/>
              <a:gd name="connsiteY11" fmla="*/ 747486 h 1785257"/>
              <a:gd name="connsiteX12" fmla="*/ 2510972 w 3410858"/>
              <a:gd name="connsiteY12" fmla="*/ 783772 h 1785257"/>
              <a:gd name="connsiteX13" fmla="*/ 2510972 w 3410858"/>
              <a:gd name="connsiteY13" fmla="*/ 551543 h 1785257"/>
              <a:gd name="connsiteX14" fmla="*/ 2140858 w 3410858"/>
              <a:gd name="connsiteY14" fmla="*/ 522515 h 1785257"/>
              <a:gd name="connsiteX15" fmla="*/ 2213429 w 3410858"/>
              <a:gd name="connsiteY15" fmla="*/ 101600 h 1785257"/>
              <a:gd name="connsiteX16" fmla="*/ 1879600 w 3410858"/>
              <a:gd name="connsiteY16" fmla="*/ 43543 h 1785257"/>
              <a:gd name="connsiteX17" fmla="*/ 921658 w 3410858"/>
              <a:gd name="connsiteY17" fmla="*/ 0 h 178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10858" h="1785257">
                <a:moveTo>
                  <a:pt x="921658" y="0"/>
                </a:moveTo>
                <a:lnTo>
                  <a:pt x="907143" y="362857"/>
                </a:lnTo>
                <a:lnTo>
                  <a:pt x="616858" y="348343"/>
                </a:lnTo>
                <a:lnTo>
                  <a:pt x="616858" y="413657"/>
                </a:lnTo>
                <a:lnTo>
                  <a:pt x="72572" y="399143"/>
                </a:lnTo>
                <a:lnTo>
                  <a:pt x="0" y="1211943"/>
                </a:lnTo>
                <a:lnTo>
                  <a:pt x="2351315" y="1371600"/>
                </a:lnTo>
                <a:lnTo>
                  <a:pt x="2315029" y="1553029"/>
                </a:lnTo>
                <a:lnTo>
                  <a:pt x="2474686" y="1553029"/>
                </a:lnTo>
                <a:lnTo>
                  <a:pt x="2467429" y="1770743"/>
                </a:lnTo>
                <a:lnTo>
                  <a:pt x="3193143" y="1785257"/>
                </a:lnTo>
                <a:lnTo>
                  <a:pt x="3410858" y="747486"/>
                </a:lnTo>
                <a:lnTo>
                  <a:pt x="2510972" y="783772"/>
                </a:lnTo>
                <a:lnTo>
                  <a:pt x="2510972" y="551543"/>
                </a:lnTo>
                <a:lnTo>
                  <a:pt x="2140858" y="522515"/>
                </a:lnTo>
                <a:lnTo>
                  <a:pt x="2213429" y="101600"/>
                </a:lnTo>
                <a:lnTo>
                  <a:pt x="1879600" y="43543"/>
                </a:lnTo>
                <a:lnTo>
                  <a:pt x="921658" y="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89"/>
          <p:cNvSpPr/>
          <p:nvPr/>
        </p:nvSpPr>
        <p:spPr>
          <a:xfrm>
            <a:off x="5080000" y="2756781"/>
            <a:ext cx="1748972" cy="834571"/>
          </a:xfrm>
          <a:custGeom>
            <a:avLst/>
            <a:gdLst>
              <a:gd name="connsiteX0" fmla="*/ 1748972 w 1748972"/>
              <a:gd name="connsiteY0" fmla="*/ 348342 h 834571"/>
              <a:gd name="connsiteX1" fmla="*/ 1611086 w 1748972"/>
              <a:gd name="connsiteY1" fmla="*/ 834571 h 834571"/>
              <a:gd name="connsiteX2" fmla="*/ 747486 w 1748972"/>
              <a:gd name="connsiteY2" fmla="*/ 834571 h 834571"/>
              <a:gd name="connsiteX3" fmla="*/ 776515 w 1748972"/>
              <a:gd name="connsiteY3" fmla="*/ 638628 h 834571"/>
              <a:gd name="connsiteX4" fmla="*/ 0 w 1748972"/>
              <a:gd name="connsiteY4" fmla="*/ 573314 h 834571"/>
              <a:gd name="connsiteX5" fmla="*/ 152400 w 1748972"/>
              <a:gd name="connsiteY5" fmla="*/ 0 h 834571"/>
              <a:gd name="connsiteX6" fmla="*/ 936172 w 1748972"/>
              <a:gd name="connsiteY6" fmla="*/ 152400 h 834571"/>
              <a:gd name="connsiteX7" fmla="*/ 885372 w 1748972"/>
              <a:gd name="connsiteY7" fmla="*/ 333828 h 834571"/>
              <a:gd name="connsiteX8" fmla="*/ 1748972 w 1748972"/>
              <a:gd name="connsiteY8" fmla="*/ 348342 h 834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8972" h="834571">
                <a:moveTo>
                  <a:pt x="1748972" y="348342"/>
                </a:moveTo>
                <a:lnTo>
                  <a:pt x="1611086" y="834571"/>
                </a:lnTo>
                <a:lnTo>
                  <a:pt x="747486" y="834571"/>
                </a:lnTo>
                <a:lnTo>
                  <a:pt x="776515" y="638628"/>
                </a:lnTo>
                <a:lnTo>
                  <a:pt x="0" y="573314"/>
                </a:lnTo>
                <a:lnTo>
                  <a:pt x="152400" y="0"/>
                </a:lnTo>
                <a:lnTo>
                  <a:pt x="936172" y="152400"/>
                </a:lnTo>
                <a:lnTo>
                  <a:pt x="885372" y="333828"/>
                </a:lnTo>
                <a:lnTo>
                  <a:pt x="1748972" y="348342"/>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p:cNvCxnSpPr>
            <a:stCxn id="89" idx="11"/>
          </p:cNvCxnSpPr>
          <p:nvPr/>
        </p:nvCxnSpPr>
        <p:spPr>
          <a:xfrm>
            <a:off x="6509658" y="4454952"/>
            <a:ext cx="1110342" cy="5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H="1">
            <a:off x="6291943" y="3616752"/>
            <a:ext cx="399143" cy="1875971"/>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Connector 92"/>
          <p:cNvCxnSpPr>
            <a:cxnSpLocks/>
          </p:cNvCxnSpPr>
          <p:nvPr/>
        </p:nvCxnSpPr>
        <p:spPr>
          <a:xfrm flipH="1">
            <a:off x="1948361" y="3591352"/>
            <a:ext cx="259930" cy="1875433"/>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Connector 93"/>
          <p:cNvCxnSpPr>
            <a:cxnSpLocks/>
          </p:cNvCxnSpPr>
          <p:nvPr/>
        </p:nvCxnSpPr>
        <p:spPr>
          <a:xfrm flipH="1" flipV="1">
            <a:off x="1948361" y="5466785"/>
            <a:ext cx="4343582" cy="7868"/>
          </a:xfrm>
          <a:prstGeom prst="line">
            <a:avLst/>
          </a:prstGeom>
          <a:noFill/>
          <a:ln w="1016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5" name="Straight Connector 94"/>
          <p:cNvCxnSpPr>
            <a:stCxn id="89" idx="5"/>
          </p:cNvCxnSpPr>
          <p:nvPr/>
        </p:nvCxnSpPr>
        <p:spPr>
          <a:xfrm flipH="1">
            <a:off x="3050119" y="4919409"/>
            <a:ext cx="48681" cy="637910"/>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6" name="Straight Connector 95"/>
          <p:cNvCxnSpPr/>
          <p:nvPr/>
        </p:nvCxnSpPr>
        <p:spPr>
          <a:xfrm flipH="1">
            <a:off x="3098800" y="2078418"/>
            <a:ext cx="116115" cy="151293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7" name="Straight Connector 96"/>
          <p:cNvCxnSpPr>
            <a:endCxn id="90" idx="5"/>
          </p:cNvCxnSpPr>
          <p:nvPr/>
        </p:nvCxnSpPr>
        <p:spPr>
          <a:xfrm flipH="1">
            <a:off x="5232400" y="2078418"/>
            <a:ext cx="211285" cy="678363"/>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8" name="Straight Connector 97"/>
          <p:cNvCxnSpPr/>
          <p:nvPr/>
        </p:nvCxnSpPr>
        <p:spPr>
          <a:xfrm flipH="1">
            <a:off x="6048416" y="2078418"/>
            <a:ext cx="243527" cy="828236"/>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cxnSp>
        <p:nvCxnSpPr>
          <p:cNvPr id="99" name="Straight Connector 98"/>
          <p:cNvCxnSpPr/>
          <p:nvPr/>
        </p:nvCxnSpPr>
        <p:spPr>
          <a:xfrm flipH="1">
            <a:off x="4365354" y="2052838"/>
            <a:ext cx="32475" cy="772084"/>
          </a:xfrm>
          <a:prstGeom prst="line">
            <a:avLst/>
          </a:pr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cxnSp>
      <p:sp>
        <p:nvSpPr>
          <p:cNvPr id="100" name="TextBox 99"/>
          <p:cNvSpPr txBox="1"/>
          <p:nvPr/>
        </p:nvSpPr>
        <p:spPr>
          <a:xfrm>
            <a:off x="2237121" y="4157987"/>
            <a:ext cx="787395" cy="400110"/>
          </a:xfrm>
          <a:prstGeom prst="rect">
            <a:avLst/>
          </a:prstGeom>
          <a:solidFill>
            <a:schemeClr val="tx1">
              <a:lumMod val="50000"/>
              <a:lumOff val="50000"/>
              <a:alpha val="50000"/>
            </a:schemeClr>
          </a:solidFill>
        </p:spPr>
        <p:txBody>
          <a:bodyPr wrap="none" rtlCol="0">
            <a:spAutoFit/>
          </a:bodyPr>
          <a:lstStyle/>
          <a:p>
            <a:r>
              <a:rPr lang="en-US" sz="2000" b="1" dirty="0"/>
              <a:t>WH-1</a:t>
            </a:r>
          </a:p>
        </p:txBody>
      </p:sp>
      <p:sp>
        <p:nvSpPr>
          <p:cNvPr id="101" name="TextBox 100"/>
          <p:cNvSpPr txBox="1"/>
          <p:nvPr/>
        </p:nvSpPr>
        <p:spPr>
          <a:xfrm>
            <a:off x="5563956" y="3812631"/>
            <a:ext cx="787395" cy="400110"/>
          </a:xfrm>
          <a:prstGeom prst="rect">
            <a:avLst/>
          </a:prstGeom>
          <a:solidFill>
            <a:schemeClr val="tx1">
              <a:lumMod val="50000"/>
              <a:lumOff val="50000"/>
              <a:alpha val="50000"/>
            </a:schemeClr>
          </a:solidFill>
        </p:spPr>
        <p:txBody>
          <a:bodyPr wrap="none" rtlCol="0">
            <a:spAutoFit/>
          </a:bodyPr>
          <a:lstStyle/>
          <a:p>
            <a:r>
              <a:rPr lang="en-US" sz="2000" b="1" dirty="0"/>
              <a:t>WH-3</a:t>
            </a:r>
          </a:p>
        </p:txBody>
      </p:sp>
      <p:sp>
        <p:nvSpPr>
          <p:cNvPr id="102" name="TextBox 101"/>
          <p:cNvSpPr txBox="1"/>
          <p:nvPr/>
        </p:nvSpPr>
        <p:spPr>
          <a:xfrm>
            <a:off x="4138478" y="4262099"/>
            <a:ext cx="787395" cy="400110"/>
          </a:xfrm>
          <a:prstGeom prst="rect">
            <a:avLst/>
          </a:prstGeom>
          <a:solidFill>
            <a:schemeClr val="tx1">
              <a:lumMod val="50000"/>
              <a:lumOff val="50000"/>
              <a:alpha val="50000"/>
            </a:schemeClr>
          </a:solidFill>
        </p:spPr>
        <p:txBody>
          <a:bodyPr wrap="none" rtlCol="0">
            <a:spAutoFit/>
          </a:bodyPr>
          <a:lstStyle/>
          <a:p>
            <a:r>
              <a:rPr lang="en-US" sz="2000" b="1" dirty="0"/>
              <a:t>WH-5</a:t>
            </a:r>
          </a:p>
        </p:txBody>
      </p:sp>
      <p:sp>
        <p:nvSpPr>
          <p:cNvPr id="103" name="TextBox 102"/>
          <p:cNvSpPr txBox="1"/>
          <p:nvPr/>
        </p:nvSpPr>
        <p:spPr>
          <a:xfrm>
            <a:off x="4179120" y="3057413"/>
            <a:ext cx="710451" cy="400110"/>
          </a:xfrm>
          <a:prstGeom prst="rect">
            <a:avLst/>
          </a:prstGeom>
          <a:solidFill>
            <a:schemeClr val="tx1">
              <a:lumMod val="50000"/>
              <a:lumOff val="50000"/>
              <a:alpha val="50000"/>
            </a:schemeClr>
          </a:solidFill>
        </p:spPr>
        <p:txBody>
          <a:bodyPr wrap="none" rtlCol="0">
            <a:spAutoFit/>
          </a:bodyPr>
          <a:lstStyle/>
          <a:p>
            <a:r>
              <a:rPr lang="en-US" sz="2000" b="1" dirty="0"/>
              <a:t>OB-1</a:t>
            </a:r>
          </a:p>
        </p:txBody>
      </p:sp>
      <p:sp>
        <p:nvSpPr>
          <p:cNvPr id="104" name="TextBox 103"/>
          <p:cNvSpPr txBox="1"/>
          <p:nvPr/>
        </p:nvSpPr>
        <p:spPr>
          <a:xfrm>
            <a:off x="2410589"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FA-1</a:t>
            </a:r>
          </a:p>
        </p:txBody>
      </p:sp>
      <p:sp>
        <p:nvSpPr>
          <p:cNvPr id="105" name="TextBox 104"/>
          <p:cNvSpPr txBox="1"/>
          <p:nvPr/>
        </p:nvSpPr>
        <p:spPr>
          <a:xfrm>
            <a:off x="3294764" y="2565139"/>
            <a:ext cx="651012" cy="400110"/>
          </a:xfrm>
          <a:prstGeom prst="rect">
            <a:avLst/>
          </a:prstGeom>
          <a:solidFill>
            <a:schemeClr val="tx1">
              <a:lumMod val="50000"/>
              <a:lumOff val="50000"/>
              <a:alpha val="50000"/>
            </a:schemeClr>
          </a:solidFill>
        </p:spPr>
        <p:txBody>
          <a:bodyPr wrap="none" rtlCol="0">
            <a:spAutoFit/>
          </a:bodyPr>
          <a:lstStyle/>
          <a:p>
            <a:r>
              <a:rPr lang="en-US" sz="2000" b="1" dirty="0"/>
              <a:t>FA-2</a:t>
            </a:r>
          </a:p>
        </p:txBody>
      </p:sp>
      <p:sp>
        <p:nvSpPr>
          <p:cNvPr id="106" name="TextBox 105"/>
          <p:cNvSpPr txBox="1"/>
          <p:nvPr/>
        </p:nvSpPr>
        <p:spPr>
          <a:xfrm>
            <a:off x="4572983" y="2216218"/>
            <a:ext cx="651012" cy="400110"/>
          </a:xfrm>
          <a:prstGeom prst="rect">
            <a:avLst/>
          </a:prstGeom>
          <a:solidFill>
            <a:schemeClr val="tx1">
              <a:lumMod val="50000"/>
              <a:lumOff val="50000"/>
              <a:alpha val="50000"/>
            </a:schemeClr>
          </a:solidFill>
        </p:spPr>
        <p:txBody>
          <a:bodyPr wrap="none" rtlCol="0">
            <a:spAutoFit/>
          </a:bodyPr>
          <a:lstStyle/>
          <a:p>
            <a:r>
              <a:rPr lang="en-US" sz="2000" b="1" dirty="0"/>
              <a:t>FA-3</a:t>
            </a:r>
          </a:p>
        </p:txBody>
      </p:sp>
      <p:sp>
        <p:nvSpPr>
          <p:cNvPr id="107" name="TextBox 106"/>
          <p:cNvSpPr txBox="1"/>
          <p:nvPr/>
        </p:nvSpPr>
        <p:spPr>
          <a:xfrm>
            <a:off x="5420545" y="2230249"/>
            <a:ext cx="651012" cy="400110"/>
          </a:xfrm>
          <a:prstGeom prst="rect">
            <a:avLst/>
          </a:prstGeom>
          <a:solidFill>
            <a:schemeClr val="tx1">
              <a:lumMod val="50000"/>
              <a:lumOff val="50000"/>
              <a:alpha val="50000"/>
            </a:schemeClr>
          </a:solidFill>
        </p:spPr>
        <p:txBody>
          <a:bodyPr wrap="none" rtlCol="0">
            <a:spAutoFit/>
          </a:bodyPr>
          <a:lstStyle/>
          <a:p>
            <a:r>
              <a:rPr lang="en-US" sz="2000" b="1" dirty="0"/>
              <a:t>FA-4</a:t>
            </a:r>
          </a:p>
        </p:txBody>
      </p:sp>
      <p:sp>
        <p:nvSpPr>
          <p:cNvPr id="108" name="TextBox 107"/>
          <p:cNvSpPr txBox="1"/>
          <p:nvPr/>
        </p:nvSpPr>
        <p:spPr>
          <a:xfrm>
            <a:off x="6145956" y="2416999"/>
            <a:ext cx="651012" cy="400110"/>
          </a:xfrm>
          <a:prstGeom prst="rect">
            <a:avLst/>
          </a:prstGeom>
          <a:solidFill>
            <a:schemeClr val="tx1">
              <a:lumMod val="50000"/>
              <a:lumOff val="50000"/>
              <a:alpha val="50000"/>
            </a:schemeClr>
          </a:solidFill>
        </p:spPr>
        <p:txBody>
          <a:bodyPr wrap="none" rtlCol="0">
            <a:spAutoFit/>
          </a:bodyPr>
          <a:lstStyle/>
          <a:p>
            <a:r>
              <a:rPr lang="en-US" sz="2000" b="1" dirty="0"/>
              <a:t>FA-5</a:t>
            </a:r>
          </a:p>
        </p:txBody>
      </p:sp>
      <p:cxnSp>
        <p:nvCxnSpPr>
          <p:cNvPr id="110" name="Straight Connector 109">
            <a:extLst>
              <a:ext uri="{FF2B5EF4-FFF2-40B4-BE49-F238E27FC236}">
                <a16:creationId xmlns:a16="http://schemas.microsoft.com/office/drawing/2014/main" xmlns="" id="{CFF698FC-2348-4531-AAD6-50C21545FE9C}"/>
              </a:ext>
            </a:extLst>
          </p:cNvPr>
          <p:cNvCxnSpPr/>
          <p:nvPr/>
        </p:nvCxnSpPr>
        <p:spPr>
          <a:xfrm>
            <a:off x="6535802" y="5485663"/>
            <a:ext cx="823866"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xmlns="" id="{51B979CA-259E-4227-991E-734DA1ADB799}"/>
              </a:ext>
            </a:extLst>
          </p:cNvPr>
          <p:cNvSpPr txBox="1"/>
          <p:nvPr/>
        </p:nvSpPr>
        <p:spPr>
          <a:xfrm>
            <a:off x="6417310" y="4962443"/>
            <a:ext cx="1024639" cy="523220"/>
          </a:xfrm>
          <a:prstGeom prst="rect">
            <a:avLst/>
          </a:prstGeom>
          <a:solidFill>
            <a:schemeClr val="tx1">
              <a:lumMod val="50000"/>
              <a:lumOff val="50000"/>
              <a:alpha val="50000"/>
            </a:schemeClr>
          </a:solidFill>
        </p:spPr>
        <p:txBody>
          <a:bodyPr wrap="none" rtlCol="0">
            <a:spAutoFit/>
          </a:bodyPr>
          <a:lstStyle/>
          <a:p>
            <a:r>
              <a:rPr lang="en-US" sz="2800" b="1" dirty="0"/>
              <a:t>100m</a:t>
            </a:r>
          </a:p>
        </p:txBody>
      </p:sp>
      <p:sp>
        <p:nvSpPr>
          <p:cNvPr id="130" name="Rectangle 129"/>
          <p:cNvSpPr/>
          <p:nvPr/>
        </p:nvSpPr>
        <p:spPr>
          <a:xfrm rot="303413">
            <a:off x="3943809" y="5266013"/>
            <a:ext cx="320708" cy="750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p:cNvSpPr/>
          <p:nvPr/>
        </p:nvSpPr>
        <p:spPr>
          <a:xfrm rot="1292844">
            <a:off x="5827462" y="3214948"/>
            <a:ext cx="99782" cy="1080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TextBox 143"/>
          <p:cNvSpPr txBox="1"/>
          <p:nvPr/>
        </p:nvSpPr>
        <p:spPr>
          <a:xfrm>
            <a:off x="5443144" y="3031586"/>
            <a:ext cx="787395" cy="400110"/>
          </a:xfrm>
          <a:prstGeom prst="rect">
            <a:avLst/>
          </a:prstGeom>
          <a:solidFill>
            <a:schemeClr val="tx1">
              <a:lumMod val="50000"/>
              <a:lumOff val="50000"/>
              <a:alpha val="50000"/>
            </a:schemeClr>
          </a:solidFill>
        </p:spPr>
        <p:txBody>
          <a:bodyPr wrap="none" rtlCol="0">
            <a:spAutoFit/>
          </a:bodyPr>
          <a:lstStyle/>
          <a:p>
            <a:r>
              <a:rPr lang="en-US" sz="2000" b="1" dirty="0"/>
              <a:t>WH-4</a:t>
            </a:r>
          </a:p>
        </p:txBody>
      </p:sp>
      <p:sp>
        <p:nvSpPr>
          <p:cNvPr id="148" name="TextBox 147"/>
          <p:cNvSpPr txBox="1"/>
          <p:nvPr/>
        </p:nvSpPr>
        <p:spPr>
          <a:xfrm>
            <a:off x="3658736" y="5037647"/>
            <a:ext cx="787395" cy="400110"/>
          </a:xfrm>
          <a:prstGeom prst="rect">
            <a:avLst/>
          </a:prstGeom>
          <a:solidFill>
            <a:schemeClr val="tx1">
              <a:lumMod val="50000"/>
              <a:lumOff val="50000"/>
              <a:alpha val="50000"/>
            </a:schemeClr>
          </a:solidFill>
        </p:spPr>
        <p:txBody>
          <a:bodyPr wrap="none" rtlCol="0">
            <a:spAutoFit/>
          </a:bodyPr>
          <a:lstStyle/>
          <a:p>
            <a:r>
              <a:rPr lang="en-US" sz="2000" b="1" dirty="0"/>
              <a:t>WH-2</a:t>
            </a:r>
          </a:p>
        </p:txBody>
      </p:sp>
      <p:sp>
        <p:nvSpPr>
          <p:cNvPr id="150" name="TextBox 149">
            <a:extLst>
              <a:ext uri="{FF2B5EF4-FFF2-40B4-BE49-F238E27FC236}">
                <a16:creationId xmlns:a16="http://schemas.microsoft.com/office/drawing/2014/main" xmlns="" id="{14A67AA3-E0CC-4147-A565-CD7BE43581AC}"/>
              </a:ext>
            </a:extLst>
          </p:cNvPr>
          <p:cNvSpPr txBox="1"/>
          <p:nvPr/>
        </p:nvSpPr>
        <p:spPr>
          <a:xfrm>
            <a:off x="1295399" y="1193347"/>
            <a:ext cx="6211789" cy="830997"/>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sz="2400" b="1" dirty="0">
                <a:solidFill>
                  <a:prstClr val="black"/>
                </a:solidFill>
                <a:latin typeface="Times New Roman" panose="02020603050405020304" pitchFamily="18" charset="0"/>
                <a:cs typeface="Times New Roman" panose="02020603050405020304" pitchFamily="18" charset="0"/>
              </a:rPr>
              <a:t>Do half-acre DU areas within the former worker housing areas exceed screening levels?</a:t>
            </a:r>
            <a:endParaRPr lang="en-US" sz="2200" b="1" dirty="0">
              <a:solidFill>
                <a:prstClr val="black"/>
              </a:solidFill>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2141327" y="4082354"/>
            <a:ext cx="1123198" cy="0"/>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552444" y="3616753"/>
            <a:ext cx="183651" cy="184800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552958" y="2237892"/>
            <a:ext cx="442686" cy="437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p:cNvCxnSpPr/>
          <p:nvPr/>
        </p:nvCxnSpPr>
        <p:spPr>
          <a:xfrm>
            <a:off x="2069219" y="4919409"/>
            <a:ext cx="987490" cy="79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2125825" y="4470918"/>
            <a:ext cx="987490" cy="79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V="1">
            <a:off x="3294591" y="3660487"/>
            <a:ext cx="58209" cy="47192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3566641" y="4101737"/>
            <a:ext cx="73542" cy="1374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3166499" y="4553649"/>
            <a:ext cx="3295261" cy="23606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flipV="1">
            <a:off x="4119635" y="4036423"/>
            <a:ext cx="73542" cy="1374858"/>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H="1" flipV="1">
            <a:off x="4058196" y="4058195"/>
            <a:ext cx="1193073" cy="8708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flipV="1">
            <a:off x="4659086" y="4131637"/>
            <a:ext cx="69013" cy="124155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5190309" y="4131637"/>
            <a:ext cx="38822" cy="1337346"/>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475840" y="5083450"/>
            <a:ext cx="908967" cy="11121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5788949" y="4449837"/>
            <a:ext cx="46565" cy="63361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flipH="1" flipV="1">
            <a:off x="5190309" y="3822138"/>
            <a:ext cx="1355635" cy="7431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flipV="1">
            <a:off x="5832182" y="3549351"/>
            <a:ext cx="40682" cy="279097"/>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flipH="1" flipV="1">
            <a:off x="5623361" y="4228736"/>
            <a:ext cx="886298" cy="40349"/>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flipV="1">
            <a:off x="5838167" y="3731806"/>
            <a:ext cx="27488" cy="490523"/>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a:stCxn id="144" idx="2"/>
          </p:cNvCxnSpPr>
          <p:nvPr/>
        </p:nvCxnSpPr>
        <p:spPr>
          <a:xfrm flipV="1">
            <a:off x="5836842" y="3083151"/>
            <a:ext cx="105845" cy="348545"/>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flipV="1">
            <a:off x="4581273" y="3753394"/>
            <a:ext cx="69104" cy="364081"/>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xmlns="" id="{07F37F5C-439B-4767-836E-BE1E282A4E5E}"/>
              </a:ext>
            </a:extLst>
          </p:cNvPr>
          <p:cNvSpPr txBox="1"/>
          <p:nvPr/>
        </p:nvSpPr>
        <p:spPr>
          <a:xfrm>
            <a:off x="76200" y="3985883"/>
            <a:ext cx="1509485" cy="646331"/>
          </a:xfrm>
          <a:prstGeom prst="rect">
            <a:avLst/>
          </a:prstGeom>
          <a:solidFill>
            <a:schemeClr val="bg1"/>
          </a:solidFill>
          <a:ln>
            <a:solidFill>
              <a:schemeClr val="tx1"/>
            </a:solidFill>
          </a:ln>
        </p:spPr>
        <p:txBody>
          <a:bodyPr wrap="square" rtlCol="0">
            <a:spAutoFit/>
          </a:bodyPr>
          <a:lstStyle/>
          <a:p>
            <a:pPr lvl="0" algn="ctr">
              <a:spcBef>
                <a:spcPct val="0"/>
              </a:spcBef>
              <a:defRPr/>
            </a:pPr>
            <a:r>
              <a:rPr lang="en-US" b="1" dirty="0">
                <a:solidFill>
                  <a:prstClr val="black"/>
                </a:solidFill>
                <a:latin typeface="Times New Roman" panose="02020603050405020304" pitchFamily="18" charset="0"/>
                <a:cs typeface="Times New Roman" panose="02020603050405020304" pitchFamily="18" charset="0"/>
              </a:rPr>
              <a:t>Lead Paint, Termiticides?</a:t>
            </a:r>
          </a:p>
        </p:txBody>
      </p:sp>
      <p:cxnSp>
        <p:nvCxnSpPr>
          <p:cNvPr id="55" name="Straight Arrow Connector 54">
            <a:extLst>
              <a:ext uri="{FF2B5EF4-FFF2-40B4-BE49-F238E27FC236}">
                <a16:creationId xmlns:a16="http://schemas.microsoft.com/office/drawing/2014/main" xmlns="" id="{280FF146-310A-4AD2-B878-1C77A13C3B5B}"/>
              </a:ext>
            </a:extLst>
          </p:cNvPr>
          <p:cNvCxnSpPr>
            <a:cxnSpLocks/>
            <a:stCxn id="54" idx="3"/>
          </p:cNvCxnSpPr>
          <p:nvPr/>
        </p:nvCxnSpPr>
        <p:spPr>
          <a:xfrm>
            <a:off x="1585685" y="4309049"/>
            <a:ext cx="470008" cy="22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5725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7EB08C4-B206-4098-98C3-6DC2CE1146B4}" type="slidenum">
              <a:rPr lang="en-US" smtClean="0"/>
              <a:pPr/>
              <a:t>6</a:t>
            </a:fld>
            <a:endParaRPr lang="en-US" dirty="0"/>
          </a:p>
        </p:txBody>
      </p:sp>
      <p:sp>
        <p:nvSpPr>
          <p:cNvPr id="55" name="TextBox 54"/>
          <p:cNvSpPr txBox="1"/>
          <p:nvPr/>
        </p:nvSpPr>
        <p:spPr>
          <a:xfrm>
            <a:off x="381000" y="76200"/>
            <a:ext cx="8382000" cy="923330"/>
          </a:xfrm>
          <a:prstGeom prst="rect">
            <a:avLst/>
          </a:prstGeom>
          <a:solidFill>
            <a:schemeClr val="bg1"/>
          </a:solidFill>
        </p:spPr>
        <p:txBody>
          <a:bodyPr wrap="square" rtlCol="0">
            <a:spAutoFit/>
          </a:bodyPr>
          <a:lstStyle/>
          <a:p>
            <a:pPr algn="ctr"/>
            <a:r>
              <a:rPr lang="en-US" sz="3000" b="1" dirty="0">
                <a:latin typeface="Times New Roman" pitchFamily="18" charset="0"/>
                <a:cs typeface="Times New Roman" pitchFamily="18" charset="0"/>
              </a:rPr>
              <a:t>“Composited” Discrete Samples</a:t>
            </a:r>
          </a:p>
          <a:p>
            <a:pPr algn="ctr"/>
            <a:r>
              <a:rPr lang="en-US" sz="2400" b="1" dirty="0">
                <a:latin typeface="Times New Roman" pitchFamily="18" charset="0"/>
                <a:cs typeface="Times New Roman" pitchFamily="18" charset="0"/>
              </a:rPr>
              <a:t>(as defined in TSCA and other regulations)</a:t>
            </a:r>
          </a:p>
        </p:txBody>
      </p:sp>
      <p:sp>
        <p:nvSpPr>
          <p:cNvPr id="72" name="TextBox 71"/>
          <p:cNvSpPr txBox="1"/>
          <p:nvPr/>
        </p:nvSpPr>
        <p:spPr>
          <a:xfrm>
            <a:off x="228600" y="5105400"/>
            <a:ext cx="8839200" cy="1477328"/>
          </a:xfrm>
          <a:prstGeom prst="rect">
            <a:avLst/>
          </a:prstGeom>
          <a:solidFill>
            <a:schemeClr val="bg1"/>
          </a:solidFill>
        </p:spPr>
        <p:txBody>
          <a:bodyPr wrap="square" rtlCol="0">
            <a:spAutoFit/>
          </a:bodyPr>
          <a:lstStyle/>
          <a:p>
            <a:pPr marL="228600" indent="-228600">
              <a:buFont typeface="Arial" pitchFamily="34" charset="0"/>
              <a:buChar char="•"/>
            </a:pPr>
            <a:r>
              <a:rPr lang="en-US" b="1" dirty="0">
                <a:latin typeface="Times New Roman" pitchFamily="18" charset="0"/>
                <a:cs typeface="Times New Roman" pitchFamily="18" charset="0"/>
              </a:rPr>
              <a:t>Original: Separate decision to be made on </a:t>
            </a:r>
            <a:r>
              <a:rPr lang="en-US" b="1" i="1" dirty="0">
                <a:latin typeface="Times New Roman" pitchFamily="18" charset="0"/>
                <a:cs typeface="Times New Roman" pitchFamily="18" charset="0"/>
              </a:rPr>
              <a:t>each, separate “DU” sample collection a</a:t>
            </a:r>
            <a:r>
              <a:rPr lang="en-US" b="1" dirty="0">
                <a:latin typeface="Times New Roman" pitchFamily="18" charset="0"/>
                <a:cs typeface="Times New Roman" pitchFamily="18" charset="0"/>
              </a:rPr>
              <a:t>rea;</a:t>
            </a:r>
          </a:p>
          <a:p>
            <a:pPr marL="228600" indent="-228600">
              <a:buFont typeface="Arial" pitchFamily="34" charset="0"/>
              <a:buChar char="•"/>
            </a:pPr>
            <a:r>
              <a:rPr lang="en-US" b="1" dirty="0">
                <a:latin typeface="Times New Roman" pitchFamily="18" charset="0"/>
                <a:cs typeface="Times New Roman" pitchFamily="18" charset="0"/>
              </a:rPr>
              <a:t>Soil from different areas “composited” </a:t>
            </a:r>
            <a:r>
              <a:rPr lang="en-US" b="1" i="1" dirty="0">
                <a:latin typeface="Times New Roman" pitchFamily="18" charset="0"/>
                <a:cs typeface="Times New Roman" pitchFamily="18" charset="0"/>
              </a:rPr>
              <a:t>in order to save on laboratory costs</a:t>
            </a:r>
            <a:r>
              <a:rPr lang="en-US" b="1" dirty="0">
                <a:latin typeface="Times New Roman" pitchFamily="18" charset="0"/>
                <a:cs typeface="Times New Roman" pitchFamily="18" charset="0"/>
              </a:rPr>
              <a:t>;</a:t>
            </a:r>
          </a:p>
          <a:p>
            <a:pPr marL="228600" indent="-228600">
              <a:buFont typeface="Arial" pitchFamily="34" charset="0"/>
              <a:buChar char="•"/>
            </a:pPr>
            <a:r>
              <a:rPr lang="en-US" b="1" dirty="0">
                <a:latin typeface="Times New Roman" pitchFamily="18" charset="0"/>
                <a:cs typeface="Times New Roman" pitchFamily="18" charset="0"/>
              </a:rPr>
              <a:t>Potential </a:t>
            </a:r>
            <a:r>
              <a:rPr lang="en-US" b="1" i="1" dirty="0">
                <a:latin typeface="Times New Roman" pitchFamily="18" charset="0"/>
                <a:cs typeface="Times New Roman" pitchFamily="18" charset="0"/>
              </a:rPr>
              <a:t>under-representation </a:t>
            </a:r>
            <a:r>
              <a:rPr lang="en-US" b="1" dirty="0">
                <a:latin typeface="Times New Roman" pitchFamily="18" charset="0"/>
                <a:cs typeface="Times New Roman" pitchFamily="18" charset="0"/>
              </a:rPr>
              <a:t>of higher concentration area(s) by composite data;</a:t>
            </a:r>
          </a:p>
          <a:p>
            <a:pPr marL="228600" indent="-228600">
              <a:buFont typeface="Arial" pitchFamily="34" charset="0"/>
              <a:buChar char="•"/>
            </a:pPr>
            <a:r>
              <a:rPr lang="en-US" b="1" dirty="0">
                <a:latin typeface="Times New Roman" pitchFamily="18" charset="0"/>
                <a:cs typeface="Times New Roman" pitchFamily="18" charset="0"/>
              </a:rPr>
              <a:t>Laboratory result </a:t>
            </a:r>
            <a:r>
              <a:rPr lang="en-US" b="1" i="1" dirty="0">
                <a:latin typeface="Times New Roman" pitchFamily="18" charset="0"/>
                <a:cs typeface="Times New Roman" pitchFamily="18" charset="0"/>
              </a:rPr>
              <a:t>multiplied by number of “DU areas” (i.e., discrete samples) </a:t>
            </a:r>
            <a:r>
              <a:rPr lang="en-US" b="1" dirty="0">
                <a:latin typeface="Times New Roman" pitchFamily="18" charset="0"/>
                <a:cs typeface="Times New Roman" pitchFamily="18" charset="0"/>
              </a:rPr>
              <a:t>included in composite for comparison to cleanup level.</a:t>
            </a:r>
          </a:p>
        </p:txBody>
      </p:sp>
      <p:grpSp>
        <p:nvGrpSpPr>
          <p:cNvPr id="23" name="Group 22"/>
          <p:cNvGrpSpPr/>
          <p:nvPr/>
        </p:nvGrpSpPr>
        <p:grpSpPr>
          <a:xfrm>
            <a:off x="914400" y="990599"/>
            <a:ext cx="7696200" cy="4116977"/>
            <a:chOff x="914400" y="990599"/>
            <a:chExt cx="7696200" cy="4116977"/>
          </a:xfrm>
        </p:grpSpPr>
        <p:pic>
          <p:nvPicPr>
            <p:cNvPr id="56" name="Picture 55"/>
            <p:cNvPicPr>
              <a:picLocks noChangeAspect="1"/>
            </p:cNvPicPr>
            <p:nvPr/>
          </p:nvPicPr>
          <p:blipFill rotWithShape="1">
            <a:blip r:embed="rId2">
              <a:extLst>
                <a:ext uri="{28A0092B-C50C-407E-A947-70E740481C1C}">
                  <a14:useLocalDpi xmlns:a14="http://schemas.microsoft.com/office/drawing/2010/main" val="0"/>
                </a:ext>
              </a:extLst>
            </a:blip>
            <a:srcRect t="15580"/>
            <a:stretch/>
          </p:blipFill>
          <p:spPr>
            <a:xfrm>
              <a:off x="914400" y="990599"/>
              <a:ext cx="7315200" cy="4116977"/>
            </a:xfrm>
            <a:prstGeom prst="rect">
              <a:avLst/>
            </a:prstGeom>
            <a:ln>
              <a:solidFill>
                <a:schemeClr val="tx1"/>
              </a:solidFill>
            </a:ln>
          </p:spPr>
        </p:pic>
        <p:sp>
          <p:nvSpPr>
            <p:cNvPr id="50" name="Oval 49"/>
            <p:cNvSpPr/>
            <p:nvPr/>
          </p:nvSpPr>
          <p:spPr>
            <a:xfrm>
              <a:off x="3129469" y="3335288"/>
              <a:ext cx="187965" cy="1491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5144539" y="2856334"/>
              <a:ext cx="187965" cy="149193"/>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3180915" y="2137963"/>
              <a:ext cx="136519" cy="10145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293439" y="1995165"/>
              <a:ext cx="136519" cy="101451"/>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flipV="1">
              <a:off x="3344627" y="1540245"/>
              <a:ext cx="2502691" cy="172947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V="1">
              <a:off x="4393304" y="1536482"/>
              <a:ext cx="1472245" cy="47354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5262786" y="1536482"/>
              <a:ext cx="602763" cy="127743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705600" y="990600"/>
              <a:ext cx="1905000" cy="1107996"/>
            </a:xfrm>
            <a:prstGeom prst="rect">
              <a:avLst/>
            </a:prstGeom>
            <a:solidFill>
              <a:schemeClr val="bg1"/>
            </a:solidFill>
            <a:ln>
              <a:solidFill>
                <a:schemeClr val="tx1"/>
              </a:solidFill>
            </a:ln>
          </p:spPr>
          <p:txBody>
            <a:bodyPr wrap="square" rtlCol="0">
              <a:spAutoFit/>
            </a:bodyPr>
            <a:lstStyle/>
            <a:p>
              <a:pPr algn="ctr"/>
              <a:r>
                <a:rPr lang="en-US" sz="2200" b="1" dirty="0">
                  <a:latin typeface="Times New Roman" pitchFamily="18" charset="0"/>
                  <a:cs typeface="Times New Roman" pitchFamily="18" charset="0"/>
                </a:rPr>
                <a:t>“Composited”</a:t>
              </a:r>
            </a:p>
            <a:p>
              <a:pPr algn="ctr"/>
              <a:r>
                <a:rPr lang="en-US" sz="2200" b="1" dirty="0">
                  <a:latin typeface="Times New Roman" pitchFamily="18" charset="0"/>
                  <a:cs typeface="Times New Roman" pitchFamily="18" charset="0"/>
                </a:rPr>
                <a:t>Discrete</a:t>
              </a:r>
            </a:p>
            <a:p>
              <a:pPr algn="ctr"/>
              <a:r>
                <a:rPr lang="en-US" sz="2200" b="1" dirty="0">
                  <a:latin typeface="Times New Roman" pitchFamily="18" charset="0"/>
                  <a:cs typeface="Times New Roman" pitchFamily="18" charset="0"/>
                </a:rPr>
                <a:t>Samples</a:t>
              </a:r>
            </a:p>
          </p:txBody>
        </p:sp>
        <p:pic>
          <p:nvPicPr>
            <p:cNvPr id="133" name="Picture 1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18363" y="1916588"/>
              <a:ext cx="381000" cy="356732"/>
            </a:xfrm>
            <a:prstGeom prst="rect">
              <a:avLst/>
            </a:prstGeom>
            <a:ln>
              <a:solidFill>
                <a:schemeClr val="tx1"/>
              </a:solidFill>
            </a:ln>
          </p:spPr>
        </p:pic>
        <p:pic>
          <p:nvPicPr>
            <p:cNvPr id="134" name="Picture 1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005527"/>
              <a:ext cx="472665" cy="442558"/>
            </a:xfrm>
            <a:prstGeom prst="rect">
              <a:avLst/>
            </a:prstGeom>
            <a:ln>
              <a:solidFill>
                <a:schemeClr val="tx1"/>
              </a:solidFill>
            </a:ln>
          </p:spPr>
        </p:pic>
        <p:pic>
          <p:nvPicPr>
            <p:cNvPr id="135" name="Picture 1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10179" y="2559623"/>
              <a:ext cx="472665" cy="442558"/>
            </a:xfrm>
            <a:prstGeom prst="rect">
              <a:avLst/>
            </a:prstGeom>
            <a:ln>
              <a:solidFill>
                <a:schemeClr val="tx1"/>
              </a:solidFill>
            </a:ln>
          </p:spPr>
        </p:pic>
        <p:cxnSp>
          <p:nvCxnSpPr>
            <p:cNvPr id="78" name="Straight Arrow Connector 77"/>
            <p:cNvCxnSpPr/>
            <p:nvPr/>
          </p:nvCxnSpPr>
          <p:spPr>
            <a:xfrm flipV="1">
              <a:off x="3280780" y="1524000"/>
              <a:ext cx="2571380" cy="62882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96" name="Picture 9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2210" y="1206806"/>
              <a:ext cx="704205" cy="659351"/>
            </a:xfrm>
            <a:prstGeom prst="rect">
              <a:avLst/>
            </a:prstGeom>
            <a:ln>
              <a:solidFill>
                <a:schemeClr val="tx1"/>
              </a:solidFill>
            </a:ln>
          </p:spPr>
        </p:pic>
        <p:sp>
          <p:nvSpPr>
            <p:cNvPr id="137" name="TextBox 136"/>
            <p:cNvSpPr txBox="1"/>
            <p:nvPr/>
          </p:nvSpPr>
          <p:spPr>
            <a:xfrm>
              <a:off x="4961241" y="31812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DU-4</a:t>
              </a:r>
            </a:p>
          </p:txBody>
        </p:sp>
        <p:sp>
          <p:nvSpPr>
            <p:cNvPr id="138" name="TextBox 137">
              <a:extLst>
                <a:ext uri="{FF2B5EF4-FFF2-40B4-BE49-F238E27FC236}">
                  <a16:creationId xmlns:a16="http://schemas.microsoft.com/office/drawing/2014/main" xmlns="" id="{202D5D23-C1E3-4667-9BB5-EA485D4039A3}"/>
                </a:ext>
              </a:extLst>
            </p:cNvPr>
            <p:cNvSpPr txBox="1"/>
            <p:nvPr/>
          </p:nvSpPr>
          <p:spPr>
            <a:xfrm>
              <a:off x="2743200" y="37146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DU-3</a:t>
              </a:r>
            </a:p>
          </p:txBody>
        </p:sp>
        <p:sp>
          <p:nvSpPr>
            <p:cNvPr id="139" name="TextBox 138">
              <a:extLst>
                <a:ext uri="{FF2B5EF4-FFF2-40B4-BE49-F238E27FC236}">
                  <a16:creationId xmlns:a16="http://schemas.microsoft.com/office/drawing/2014/main" xmlns="" id="{202D5D23-C1E3-4667-9BB5-EA485D4039A3}"/>
                </a:ext>
              </a:extLst>
            </p:cNvPr>
            <p:cNvSpPr txBox="1"/>
            <p:nvPr/>
          </p:nvSpPr>
          <p:spPr>
            <a:xfrm>
              <a:off x="2860098" y="2265820"/>
              <a:ext cx="797502"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DU-1</a:t>
              </a:r>
            </a:p>
          </p:txBody>
        </p:sp>
        <p:sp>
          <p:nvSpPr>
            <p:cNvPr id="140" name="TextBox 139"/>
            <p:cNvSpPr txBox="1"/>
            <p:nvPr/>
          </p:nvSpPr>
          <p:spPr>
            <a:xfrm>
              <a:off x="4123618" y="2057400"/>
              <a:ext cx="744363"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DU-2</a:t>
              </a:r>
            </a:p>
          </p:txBody>
        </p:sp>
        <p:pic>
          <p:nvPicPr>
            <p:cNvPr id="136" name="Picture 1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1792639"/>
              <a:ext cx="346725" cy="324640"/>
            </a:xfrm>
            <a:prstGeom prst="rect">
              <a:avLst/>
            </a:prstGeom>
            <a:ln>
              <a:solidFill>
                <a:schemeClr val="tx1"/>
              </a:solidFill>
            </a:ln>
          </p:spPr>
        </p:pic>
      </p:grpSp>
    </p:spTree>
    <p:extLst>
      <p:ext uri="{BB962C8B-B14F-4D97-AF65-F5344CB8AC3E}">
        <p14:creationId xmlns:p14="http://schemas.microsoft.com/office/powerpoint/2010/main" val="16249794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2">
            <a:extLst>
              <a:ext uri="{FF2B5EF4-FFF2-40B4-BE49-F238E27FC236}">
                <a16:creationId xmlns:a16="http://schemas.microsoft.com/office/drawing/2014/main" xmlns="" id="{EC14B018-EEB6-46AF-9D9C-CEC947523216}"/>
              </a:ext>
            </a:extLst>
          </p:cNvPr>
          <p:cNvSpPr txBox="1">
            <a:spLocks noChangeArrowheads="1"/>
          </p:cNvSpPr>
          <p:nvPr/>
        </p:nvSpPr>
        <p:spPr>
          <a:xfrm>
            <a:off x="34726" y="84771"/>
            <a:ext cx="9097700" cy="864352"/>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Individual Factory Areas: Remediation Required</a:t>
            </a:r>
          </a:p>
        </p:txBody>
      </p:sp>
      <p:grpSp>
        <p:nvGrpSpPr>
          <p:cNvPr id="6" name="Group 5"/>
          <p:cNvGrpSpPr/>
          <p:nvPr/>
        </p:nvGrpSpPr>
        <p:grpSpPr>
          <a:xfrm>
            <a:off x="990600" y="866029"/>
            <a:ext cx="6934200" cy="4239371"/>
            <a:chOff x="584194" y="1981200"/>
            <a:chExt cx="7202056" cy="4624312"/>
          </a:xfrm>
        </p:grpSpPr>
        <p:pic>
          <p:nvPicPr>
            <p:cNvPr id="24" name="Picture 23">
              <a:extLst>
                <a:ext uri="{FF2B5EF4-FFF2-40B4-BE49-F238E27FC236}">
                  <a16:creationId xmlns:a16="http://schemas.microsoft.com/office/drawing/2014/main" xmlns="" id="{1BF0F64A-C906-4C65-AC20-51E788ADDE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8912" y="2084158"/>
              <a:ext cx="5217338" cy="452135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4194" y="1981200"/>
              <a:ext cx="2657365" cy="1903153"/>
            </a:xfrm>
            <a:prstGeom prst="rect">
              <a:avLst/>
            </a:prstGeom>
          </p:spPr>
        </p:pic>
      </p:grpSp>
      <p:sp>
        <p:nvSpPr>
          <p:cNvPr id="7" name="Text Box 3">
            <a:extLst>
              <a:ext uri="{FF2B5EF4-FFF2-40B4-BE49-F238E27FC236}">
                <a16:creationId xmlns:a16="http://schemas.microsoft.com/office/drawing/2014/main" xmlns="" id="{3F5FEB06-1B92-4421-8C15-804527713836}"/>
              </a:ext>
            </a:extLst>
          </p:cNvPr>
          <p:cNvSpPr txBox="1">
            <a:spLocks noChangeArrowheads="1"/>
          </p:cNvSpPr>
          <p:nvPr/>
        </p:nvSpPr>
        <p:spPr bwMode="auto">
          <a:xfrm>
            <a:off x="381000" y="4876800"/>
            <a:ext cx="8534400" cy="1938992"/>
          </a:xfrm>
          <a:prstGeom prst="rect">
            <a:avLst/>
          </a:prstGeom>
          <a:solidFill>
            <a:schemeClr val="bg1"/>
          </a:solidFill>
          <a:ln>
            <a:noFill/>
          </a:ln>
          <a:extLst/>
        </p:spPr>
        <p:txBody>
          <a:bodyPr wrap="square">
            <a:spAutoFit/>
          </a:bodyPr>
          <a:lstStyle>
            <a:lvl1pPr marL="7938" indent="-7938"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indent="-228600" eaLnBrk="1" fontAlgn="base" hangingPunct="1">
              <a:spcBef>
                <a:spcPct val="0"/>
              </a:spcBef>
              <a:spcAft>
                <a:spcPct val="0"/>
              </a:spcAft>
              <a:buFont typeface="Arial" panose="020B0604020202020204" pitchFamily="34" charset="0"/>
              <a:buChar char="•"/>
            </a:pPr>
            <a:r>
              <a:rPr lang="en-US" sz="2000" b="1" i="1" dirty="0">
                <a:solidFill>
                  <a:prstClr val="black"/>
                </a:solidFill>
                <a:latin typeface="Times New Roman" panose="02020603050405020304" pitchFamily="18" charset="0"/>
                <a:cs typeface="Times New Roman" panose="02020603050405020304" pitchFamily="18" charset="0"/>
              </a:rPr>
              <a:t>Designate DUs </a:t>
            </a:r>
            <a:r>
              <a:rPr lang="en-US" sz="2000" b="1" dirty="0">
                <a:solidFill>
                  <a:prstClr val="black"/>
                </a:solidFill>
                <a:latin typeface="Times New Roman" panose="02020603050405020304" pitchFamily="18" charset="0"/>
                <a:cs typeface="Times New Roman" panose="02020603050405020304" pitchFamily="18" charset="0"/>
              </a:rPr>
              <a:t>based on known/suspect spills, tanks, dumps, storage areas, assumed clean areas, etc.;</a:t>
            </a:r>
          </a:p>
          <a:p>
            <a:pPr marL="228600" indent="-228600" eaLnBrk="1" fontAlgn="base" hangingPunct="1">
              <a:spcBef>
                <a:spcPct val="0"/>
              </a:spcBef>
              <a:spcAft>
                <a:spcPct val="0"/>
              </a:spcAft>
              <a:buFont typeface="Arial" panose="020B0604020202020204" pitchFamily="34" charset="0"/>
              <a:buChar char="•"/>
            </a:pPr>
            <a:r>
              <a:rPr lang="en-US" sz="2000" b="1" dirty="0">
                <a:solidFill>
                  <a:prstClr val="black"/>
                </a:solidFill>
                <a:latin typeface="Times New Roman" panose="02020603050405020304" pitchFamily="18" charset="0"/>
                <a:cs typeface="Times New Roman" panose="02020603050405020304" pitchFamily="18" charset="0"/>
              </a:rPr>
              <a:t>Small DUs used to </a:t>
            </a:r>
            <a:r>
              <a:rPr lang="en-US" sz="2000" b="1" i="1" dirty="0">
                <a:solidFill>
                  <a:prstClr val="black"/>
                </a:solidFill>
                <a:latin typeface="Times New Roman" panose="02020603050405020304" pitchFamily="18" charset="0"/>
                <a:cs typeface="Times New Roman" panose="02020603050405020304" pitchFamily="18" charset="0"/>
              </a:rPr>
              <a:t>isolate contaminated soil</a:t>
            </a:r>
            <a:r>
              <a:rPr lang="en-US" sz="2000" b="1" dirty="0">
                <a:solidFill>
                  <a:prstClr val="black"/>
                </a:solidFill>
                <a:latin typeface="Times New Roman" panose="02020603050405020304" pitchFamily="18" charset="0"/>
                <a:cs typeface="Times New Roman" panose="02020603050405020304" pitchFamily="18" charset="0"/>
              </a:rPr>
              <a:t> and optimize remediation;</a:t>
            </a:r>
          </a:p>
          <a:p>
            <a:pPr marL="228600" indent="-228600" eaLnBrk="1" fontAlgn="base" hangingPunct="1">
              <a:spcBef>
                <a:spcPct val="0"/>
              </a:spcBef>
              <a:spcAft>
                <a:spcPct val="0"/>
              </a:spcAft>
              <a:buFont typeface="Arial" panose="020B0604020202020204" pitchFamily="34" charset="0"/>
              <a:buChar char="•"/>
            </a:pPr>
            <a:r>
              <a:rPr lang="en-US" sz="2000" b="1" i="1" dirty="0">
                <a:solidFill>
                  <a:prstClr val="black"/>
                </a:solidFill>
                <a:latin typeface="Times New Roman" panose="02020603050405020304" pitchFamily="18" charset="0"/>
                <a:cs typeface="Times New Roman" panose="02020603050405020304" pitchFamily="18" charset="0"/>
              </a:rPr>
              <a:t>Max DU size </a:t>
            </a:r>
            <a:r>
              <a:rPr lang="en-US" sz="2000" b="1" dirty="0">
                <a:solidFill>
                  <a:prstClr val="black"/>
                </a:solidFill>
                <a:latin typeface="Times New Roman" panose="02020603050405020304" pitchFamily="18" charset="0"/>
                <a:cs typeface="Times New Roman" panose="02020603050405020304" pitchFamily="18" charset="0"/>
              </a:rPr>
              <a:t>= default, ½ acre exposure area (agency required resolution);</a:t>
            </a:r>
          </a:p>
          <a:p>
            <a:pPr marL="228600" indent="-228600" eaLnBrk="1" fontAlgn="base" hangingPunct="1">
              <a:spcBef>
                <a:spcPct val="0"/>
              </a:spcBef>
              <a:spcAft>
                <a:spcPct val="0"/>
              </a:spcAft>
              <a:buFont typeface="Arial" panose="020B0604020202020204" pitchFamily="34" charset="0"/>
              <a:buChar char="•"/>
            </a:pPr>
            <a:r>
              <a:rPr lang="en-US" altLang="en-US" sz="2000" b="1" dirty="0">
                <a:latin typeface="Times New Roman" pitchFamily="18" charset="0"/>
                <a:cs typeface="Times New Roman" pitchFamily="18" charset="0"/>
              </a:rPr>
              <a:t>Concurrent testing of </a:t>
            </a:r>
            <a:r>
              <a:rPr lang="en-US" altLang="en-US" sz="2000" b="1" i="1" dirty="0">
                <a:latin typeface="Times New Roman" pitchFamily="18" charset="0"/>
                <a:cs typeface="Times New Roman" pitchFamily="18" charset="0"/>
              </a:rPr>
              <a:t>surface and subsurface </a:t>
            </a:r>
            <a:r>
              <a:rPr lang="en-US" altLang="en-US" sz="2000" b="1" dirty="0">
                <a:latin typeface="Times New Roman" pitchFamily="18" charset="0"/>
                <a:cs typeface="Times New Roman" pitchFamily="18" charset="0"/>
              </a:rPr>
              <a:t>soils DUs;</a:t>
            </a:r>
          </a:p>
          <a:p>
            <a:pPr marL="228600" indent="-228600" eaLnBrk="1" fontAlgn="base" hangingPunct="1">
              <a:spcBef>
                <a:spcPct val="0"/>
              </a:spcBef>
              <a:spcAft>
                <a:spcPct val="0"/>
              </a:spcAft>
              <a:buFont typeface="Arial" panose="020B0604020202020204" pitchFamily="34" charset="0"/>
              <a:buChar char="•"/>
            </a:pPr>
            <a:r>
              <a:rPr lang="en-US" altLang="en-US" sz="2000" b="1" dirty="0">
                <a:latin typeface="Times New Roman" pitchFamily="18" charset="0"/>
                <a:cs typeface="Times New Roman" pitchFamily="18" charset="0"/>
              </a:rPr>
              <a:t>Data use to </a:t>
            </a:r>
            <a:r>
              <a:rPr lang="en-US" altLang="en-US" sz="2000" b="1" i="1" dirty="0">
                <a:latin typeface="Times New Roman" pitchFamily="18" charset="0"/>
                <a:cs typeface="Times New Roman" pitchFamily="18" charset="0"/>
              </a:rPr>
              <a:t>prepare remedial action plan</a:t>
            </a:r>
            <a:r>
              <a:rPr lang="en-US" alt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1140628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DAD4F9E6-4FF9-46AA-9D30-14AC51346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1112974"/>
            <a:ext cx="5943600" cy="3723290"/>
          </a:xfrm>
          <a:prstGeom prst="rect">
            <a:avLst/>
          </a:prstGeom>
        </p:spPr>
      </p:pic>
      <p:sp>
        <p:nvSpPr>
          <p:cNvPr id="6" name="TextBox 5"/>
          <p:cNvSpPr txBox="1"/>
          <p:nvPr/>
        </p:nvSpPr>
        <p:spPr>
          <a:xfrm>
            <a:off x="364787" y="4876800"/>
            <a:ext cx="8703013" cy="193899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1"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anose="02020603050405020304" pitchFamily="18" charset="0"/>
              </a:rPr>
              <a:t>Entire site subdivided and tested </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anose="02020603050405020304" pitchFamily="18" charset="0"/>
              </a:rPr>
              <a:t>based on needs for risk assessment and optimization of remedial actions;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b="1" i="1" dirty="0">
                <a:solidFill>
                  <a:prstClr val="black"/>
                </a:solidFill>
                <a:latin typeface="Times New Roman" panose="02020603050405020304" pitchFamily="18" charset="0"/>
                <a:ea typeface="宋体" pitchFamily="2" charset="-122"/>
                <a:cs typeface="Times New Roman" panose="02020603050405020304" pitchFamily="18" charset="0"/>
              </a:rPr>
              <a:t>Minimized need for retesting </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after one or two mobilizations for sample collection;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000" b="1" i="1" dirty="0">
                <a:solidFill>
                  <a:prstClr val="black"/>
                </a:solidFill>
                <a:latin typeface="Times New Roman" panose="02020603050405020304" pitchFamily="18" charset="0"/>
                <a:ea typeface="宋体" pitchFamily="2" charset="-122"/>
                <a:cs typeface="Times New Roman" panose="02020603050405020304" pitchFamily="18" charset="0"/>
              </a:rPr>
              <a:t>Initial soil removal confirmed with </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DU-MIS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anose="02020603050405020304" pitchFamily="18" charset="0"/>
              </a:rPr>
              <a:t>Require</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s more time upfront but </a:t>
            </a:r>
            <a:r>
              <a:rPr lang="en-US" altLang="zh-CN" sz="2000" b="1" i="1" dirty="0">
                <a:solidFill>
                  <a:prstClr val="black"/>
                </a:solidFill>
                <a:latin typeface="Times New Roman" panose="02020603050405020304" pitchFamily="18" charset="0"/>
                <a:ea typeface="宋体" pitchFamily="2" charset="-122"/>
                <a:cs typeface="Times New Roman" panose="02020603050405020304" pitchFamily="18" charset="0"/>
              </a:rPr>
              <a:t>expedites reliable completion </a:t>
            </a:r>
            <a:r>
              <a:rPr lang="en-US" altLang="zh-CN" sz="2000" b="1" dirty="0">
                <a:solidFill>
                  <a:prstClr val="black"/>
                </a:solidFill>
                <a:latin typeface="Times New Roman" panose="02020603050405020304" pitchFamily="18" charset="0"/>
                <a:ea typeface="宋体" pitchFamily="2" charset="-122"/>
                <a:cs typeface="Times New Roman" panose="02020603050405020304" pitchFamily="18" charset="0"/>
              </a:rPr>
              <a:t>of project.</a:t>
            </a:r>
            <a:r>
              <a:rPr kumimoji="0" lang="en-US" altLang="zh-CN" sz="2000" b="1" i="0" u="none" strike="noStrike" kern="1200" cap="none" spc="0" normalizeH="0" baseline="0" noProof="0" dirty="0">
                <a:ln>
                  <a:noFill/>
                </a:ln>
                <a:solidFill>
                  <a:prstClr val="black"/>
                </a:solidFill>
                <a:effectLst/>
                <a:uLnTx/>
                <a:uFillTx/>
                <a:latin typeface="Times New Roman" panose="02020603050405020304" pitchFamily="18" charset="0"/>
                <a:ea typeface="宋体" pitchFamily="2" charset="-122"/>
                <a:cs typeface="Times New Roman" panose="02020603050405020304" pitchFamily="18" charset="0"/>
              </a:rPr>
              <a:t> </a:t>
            </a:r>
          </a:p>
        </p:txBody>
      </p:sp>
      <p:sp>
        <p:nvSpPr>
          <p:cNvPr id="50" name="Rectangle 2">
            <a:extLst>
              <a:ext uri="{FF2B5EF4-FFF2-40B4-BE49-F238E27FC236}">
                <a16:creationId xmlns:a16="http://schemas.microsoft.com/office/drawing/2014/main" xmlns="" id="{A466A37E-9851-483C-9CF6-87A6B1482075}"/>
              </a:ext>
            </a:extLst>
          </p:cNvPr>
          <p:cNvSpPr txBox="1">
            <a:spLocks noChangeArrowheads="1"/>
          </p:cNvSpPr>
          <p:nvPr/>
        </p:nvSpPr>
        <p:spPr>
          <a:xfrm>
            <a:off x="34726" y="84771"/>
            <a:ext cx="9097700" cy="864352"/>
          </a:xfrm>
          <a:prstGeom prst="rect">
            <a:avLst/>
          </a:prstGeom>
          <a:ln/>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Complex Sites – But a Clear End Point</a:t>
            </a:r>
          </a:p>
        </p:txBody>
      </p:sp>
    </p:spTree>
    <p:extLst>
      <p:ext uri="{BB962C8B-B14F-4D97-AF65-F5344CB8AC3E}">
        <p14:creationId xmlns:p14="http://schemas.microsoft.com/office/powerpoint/2010/main" val="6762990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ext Box 4"/>
          <p:cNvSpPr txBox="1">
            <a:spLocks noChangeArrowheads="1"/>
          </p:cNvSpPr>
          <p:nvPr/>
        </p:nvSpPr>
        <p:spPr bwMode="auto">
          <a:xfrm>
            <a:off x="4191000" y="1219200"/>
            <a:ext cx="4876800" cy="5447645"/>
          </a:xfrm>
          <a:prstGeom prst="rect">
            <a:avLst/>
          </a:prstGeom>
          <a:noFill/>
          <a:ln w="9525">
            <a:noFill/>
            <a:miter lim="800000"/>
            <a:headEnd/>
            <a:tailEnd/>
          </a:ln>
        </p:spPr>
        <p:txBody>
          <a:bodyPr wrap="square">
            <a:spAutoFit/>
          </a:bodyPr>
          <a:lstStyle/>
          <a:p>
            <a:r>
              <a:rPr lang="en-US" sz="2400" b="1" u="sng" dirty="0">
                <a:solidFill>
                  <a:prstClr val="black"/>
                </a:solidFill>
                <a:latin typeface="Times New Roman" pitchFamily="18" charset="0"/>
                <a:cs typeface="Times New Roman" pitchFamily="18" charset="0"/>
              </a:rPr>
              <a:t>Baseline Investigation:</a:t>
            </a:r>
          </a:p>
          <a:p>
            <a:pPr marL="228600" indent="-228600">
              <a:buFontTx/>
              <a:buChar char="•"/>
            </a:pPr>
            <a:r>
              <a:rPr lang="en-US" sz="2000" b="1" dirty="0">
                <a:solidFill>
                  <a:prstClr val="black"/>
                </a:solidFill>
                <a:latin typeface="Times New Roman" pitchFamily="18" charset="0"/>
                <a:cs typeface="Times New Roman" pitchFamily="18" charset="0"/>
              </a:rPr>
              <a:t>Isolate and separately test suspected </a:t>
            </a:r>
            <a:r>
              <a:rPr lang="en-US" sz="2000" b="1" i="1" dirty="0">
                <a:solidFill>
                  <a:prstClr val="black"/>
                </a:solidFill>
                <a:latin typeface="Times New Roman" pitchFamily="18" charset="0"/>
                <a:cs typeface="Times New Roman" pitchFamily="18" charset="0"/>
              </a:rPr>
              <a:t>localized areas of heavy contamination</a:t>
            </a:r>
            <a:r>
              <a:rPr lang="en-US" sz="2000" b="1" dirty="0">
                <a:solidFill>
                  <a:prstClr val="black"/>
                </a:solidFill>
                <a:latin typeface="Times New Roman" pitchFamily="18" charset="0"/>
                <a:cs typeface="Times New Roman" pitchFamily="18" charset="0"/>
              </a:rPr>
              <a:t>;</a:t>
            </a:r>
          </a:p>
          <a:p>
            <a:pPr marL="228600" indent="-228600">
              <a:buFontTx/>
              <a:buChar char="•"/>
            </a:pPr>
            <a:r>
              <a:rPr lang="en-US" sz="2000" b="1" i="1" dirty="0">
                <a:solidFill>
                  <a:prstClr val="black"/>
                </a:solidFill>
                <a:latin typeface="Times New Roman" pitchFamily="18" charset="0"/>
                <a:cs typeface="Times New Roman" pitchFamily="18" charset="0"/>
              </a:rPr>
              <a:t>Divide field into large DUs </a:t>
            </a:r>
            <a:r>
              <a:rPr lang="en-US" sz="2000" b="1" dirty="0">
                <a:solidFill>
                  <a:prstClr val="black"/>
                </a:solidFill>
                <a:latin typeface="Times New Roman" pitchFamily="18" charset="0"/>
                <a:cs typeface="Times New Roman" pitchFamily="18" charset="0"/>
              </a:rPr>
              <a:t>based on past crop history, pesticide use, soil type, topography, development plans, etc.;</a:t>
            </a:r>
          </a:p>
          <a:p>
            <a:pPr marL="228600" indent="-228600">
              <a:buFontTx/>
              <a:buChar char="•"/>
            </a:pPr>
            <a:r>
              <a:rPr lang="en-US" sz="2000" b="1" i="1" dirty="0">
                <a:solidFill>
                  <a:prstClr val="black"/>
                </a:solidFill>
                <a:latin typeface="Times New Roman" pitchFamily="18" charset="0"/>
                <a:cs typeface="Times New Roman" pitchFamily="18" charset="0"/>
              </a:rPr>
              <a:t>MI sample </a:t>
            </a:r>
            <a:r>
              <a:rPr lang="en-US" sz="2000" b="1" dirty="0">
                <a:solidFill>
                  <a:prstClr val="black"/>
                </a:solidFill>
                <a:latin typeface="Times New Roman" pitchFamily="18" charset="0"/>
                <a:cs typeface="Times New Roman" pitchFamily="18" charset="0"/>
              </a:rPr>
              <a:t>collected in each DU (10% triplicates);</a:t>
            </a:r>
          </a:p>
          <a:p>
            <a:pPr marL="228600" indent="-228600">
              <a:buFontTx/>
              <a:buChar char="•"/>
            </a:pPr>
            <a:r>
              <a:rPr lang="en-US" sz="2000" b="1" dirty="0">
                <a:solidFill>
                  <a:prstClr val="black"/>
                </a:solidFill>
                <a:latin typeface="Times New Roman" pitchFamily="18" charset="0"/>
                <a:cs typeface="Times New Roman" pitchFamily="18" charset="0"/>
              </a:rPr>
              <a:t>Requires walk through </a:t>
            </a:r>
            <a:r>
              <a:rPr lang="en-US" sz="2000" b="1" i="1" dirty="0">
                <a:solidFill>
                  <a:prstClr val="black"/>
                </a:solidFill>
                <a:latin typeface="Times New Roman" pitchFamily="18" charset="0"/>
                <a:cs typeface="Times New Roman" pitchFamily="18" charset="0"/>
              </a:rPr>
              <a:t>of entire site</a:t>
            </a:r>
            <a:r>
              <a:rPr lang="en-US" sz="2000" b="1" dirty="0">
                <a:solidFill>
                  <a:prstClr val="black"/>
                </a:solidFill>
                <a:latin typeface="Times New Roman" pitchFamily="18" charset="0"/>
                <a:cs typeface="Times New Roman" pitchFamily="18" charset="0"/>
              </a:rPr>
              <a:t>;</a:t>
            </a:r>
          </a:p>
          <a:p>
            <a:pPr marL="228600" indent="-228600">
              <a:buFontTx/>
              <a:buChar char="•"/>
            </a:pPr>
            <a:r>
              <a:rPr lang="en-US" sz="2000" b="1" dirty="0">
                <a:solidFill>
                  <a:prstClr val="black"/>
                </a:solidFill>
                <a:latin typeface="Times New Roman" pitchFamily="18" charset="0"/>
                <a:cs typeface="Times New Roman" pitchFamily="18" charset="0"/>
              </a:rPr>
              <a:t>Use to select </a:t>
            </a:r>
            <a:r>
              <a:rPr lang="en-US" sz="2000" b="1" i="1" dirty="0">
                <a:solidFill>
                  <a:prstClr val="black"/>
                </a:solidFill>
                <a:latin typeface="Times New Roman" pitchFamily="18" charset="0"/>
                <a:cs typeface="Times New Roman" pitchFamily="18" charset="0"/>
              </a:rPr>
              <a:t>primary COPCs</a:t>
            </a:r>
            <a:r>
              <a:rPr lang="en-US" sz="2000" b="1" dirty="0">
                <a:solidFill>
                  <a:prstClr val="black"/>
                </a:solidFill>
                <a:latin typeface="Times New Roman" pitchFamily="18" charset="0"/>
                <a:cs typeface="Times New Roman" pitchFamily="18" charset="0"/>
              </a:rPr>
              <a:t>;</a:t>
            </a:r>
          </a:p>
          <a:p>
            <a:pPr marL="228600" indent="-228600">
              <a:buFontTx/>
              <a:buChar char="•"/>
            </a:pPr>
            <a:r>
              <a:rPr lang="en-US" sz="2000" b="1" dirty="0">
                <a:solidFill>
                  <a:prstClr val="black"/>
                </a:solidFill>
                <a:latin typeface="Times New Roman" pitchFamily="18" charset="0"/>
                <a:cs typeface="Times New Roman" pitchFamily="18" charset="0"/>
              </a:rPr>
              <a:t>Evaluate </a:t>
            </a:r>
            <a:r>
              <a:rPr lang="en-US" sz="2000" b="1" i="1" dirty="0">
                <a:solidFill>
                  <a:prstClr val="black"/>
                </a:solidFill>
                <a:latin typeface="Times New Roman" pitchFamily="18" charset="0"/>
                <a:cs typeface="Times New Roman" pitchFamily="18" charset="0"/>
              </a:rPr>
              <a:t>large-scale buildup </a:t>
            </a:r>
            <a:r>
              <a:rPr lang="en-US" sz="2000" b="1" dirty="0">
                <a:solidFill>
                  <a:prstClr val="black"/>
                </a:solidFill>
                <a:latin typeface="Times New Roman" pitchFamily="18" charset="0"/>
                <a:cs typeface="Times New Roman" pitchFamily="18" charset="0"/>
              </a:rPr>
              <a:t>of pesticides;</a:t>
            </a:r>
          </a:p>
          <a:p>
            <a:pPr marL="228600" indent="-228600">
              <a:spcAft>
                <a:spcPts val="1200"/>
              </a:spcAft>
              <a:buFontTx/>
              <a:buChar char="•"/>
            </a:pPr>
            <a:r>
              <a:rPr lang="en-US" sz="2000" b="1" i="1" dirty="0">
                <a:solidFill>
                  <a:prstClr val="black"/>
                </a:solidFill>
                <a:latin typeface="Times New Roman" pitchFamily="18" charset="0"/>
                <a:cs typeface="Times New Roman" pitchFamily="18" charset="0"/>
              </a:rPr>
              <a:t>Worth proceeding </a:t>
            </a:r>
            <a:r>
              <a:rPr lang="en-US" sz="2000" b="1" dirty="0">
                <a:solidFill>
                  <a:prstClr val="black"/>
                </a:solidFill>
                <a:latin typeface="Times New Roman" pitchFamily="18" charset="0"/>
                <a:cs typeface="Times New Roman" pitchFamily="18" charset="0"/>
              </a:rPr>
              <a:t>for redevelopment?</a:t>
            </a:r>
          </a:p>
          <a:p>
            <a:r>
              <a:rPr lang="en-US" sz="2400" b="1" u="sng" dirty="0">
                <a:latin typeface="Times New Roman" pitchFamily="18" charset="0"/>
                <a:cs typeface="Times New Roman" pitchFamily="18" charset="0"/>
              </a:rPr>
              <a:t>Lot-Scale Investigation:</a:t>
            </a:r>
          </a:p>
          <a:p>
            <a:r>
              <a:rPr lang="en-US" sz="2000" b="1" dirty="0">
                <a:latin typeface="Times New Roman" pitchFamily="18" charset="0"/>
                <a:cs typeface="Times New Roman" pitchFamily="18" charset="0"/>
              </a:rPr>
              <a:t>Test 59+ random, hypothetical, </a:t>
            </a:r>
            <a:r>
              <a:rPr lang="en-US" sz="2000" b="1" i="1" dirty="0">
                <a:latin typeface="Times New Roman" pitchFamily="18" charset="0"/>
                <a:cs typeface="Times New Roman" pitchFamily="18" charset="0"/>
              </a:rPr>
              <a:t>one-acre lots</a:t>
            </a:r>
            <a:r>
              <a:rPr lang="en-US" sz="2000" b="1" dirty="0">
                <a:latin typeface="Times New Roman" pitchFamily="18" charset="0"/>
                <a:cs typeface="Times New Roman" pitchFamily="18" charset="0"/>
              </a:rPr>
              <a:t>.</a:t>
            </a:r>
          </a:p>
        </p:txBody>
      </p:sp>
      <p:sp>
        <p:nvSpPr>
          <p:cNvPr id="7184" name="Text Box 16"/>
          <p:cNvSpPr txBox="1">
            <a:spLocks noChangeArrowheads="1"/>
          </p:cNvSpPr>
          <p:nvPr/>
        </p:nvSpPr>
        <p:spPr bwMode="auto">
          <a:xfrm>
            <a:off x="378912" y="4439753"/>
            <a:ext cx="3354888" cy="1477328"/>
          </a:xfrm>
          <a:prstGeom prst="rect">
            <a:avLst/>
          </a:prstGeom>
          <a:noFill/>
          <a:ln w="9525">
            <a:solidFill>
              <a:schemeClr val="tx1"/>
            </a:solidFill>
            <a:miter lim="800000"/>
            <a:headEnd/>
            <a:tailEnd/>
          </a:ln>
        </p:spPr>
        <p:txBody>
          <a:bodyPr wrap="square">
            <a:spAutoFit/>
          </a:bodyPr>
          <a:lstStyle/>
          <a:p>
            <a:pPr algn="ctr">
              <a:spcAft>
                <a:spcPts val="1200"/>
              </a:spcAft>
            </a:pPr>
            <a:r>
              <a:rPr lang="en-US" sz="2000" b="1" dirty="0">
                <a:solidFill>
                  <a:prstClr val="black"/>
                </a:solidFill>
                <a:latin typeface="Times New Roman" pitchFamily="18" charset="0"/>
                <a:cs typeface="Times New Roman" pitchFamily="18" charset="0"/>
              </a:rPr>
              <a:t>“Did you test my yard?”</a:t>
            </a:r>
          </a:p>
          <a:p>
            <a:pPr algn="ctr"/>
            <a:r>
              <a:rPr lang="en-US" sz="2000" b="1" dirty="0">
                <a:solidFill>
                  <a:prstClr val="black"/>
                </a:solidFill>
                <a:latin typeface="Times New Roman" pitchFamily="18" charset="0"/>
                <a:cs typeface="Times New Roman" pitchFamily="18" charset="0"/>
              </a:rPr>
              <a:t>“No but we tested your neighborhood and a random number of lots.”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19200"/>
            <a:ext cx="3657600" cy="298371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0542" y="3247730"/>
            <a:ext cx="1293467" cy="852234"/>
          </a:xfrm>
          <a:prstGeom prst="rect">
            <a:avLst/>
          </a:prstGeom>
          <a:ln>
            <a:solidFill>
              <a:schemeClr val="tx1"/>
            </a:solidFill>
          </a:ln>
        </p:spPr>
      </p:pic>
      <p:sp>
        <p:nvSpPr>
          <p:cNvPr id="9" name="Rectangle 6"/>
          <p:cNvSpPr txBox="1">
            <a:spLocks noChangeArrowheads="1"/>
          </p:cNvSpPr>
          <p:nvPr/>
        </p:nvSpPr>
        <p:spPr bwMode="auto">
          <a:xfrm>
            <a:off x="152400" y="152400"/>
            <a:ext cx="8763000"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fontAlgn="base">
              <a:spcBef>
                <a:spcPct val="0"/>
              </a:spcBef>
              <a:spcAft>
                <a:spcPct val="0"/>
              </a:spcAft>
              <a:defRPr sz="3200" b="1">
                <a:solidFill>
                  <a:schemeClr val="tx2"/>
                </a:solidFill>
                <a:latin typeface="Arial Narrow" pitchFamily="34" charset="0"/>
              </a:defRPr>
            </a:lvl6pPr>
            <a:lvl7pPr marL="914400" algn="ctr" rtl="0" fontAlgn="base">
              <a:spcBef>
                <a:spcPct val="0"/>
              </a:spcBef>
              <a:spcAft>
                <a:spcPct val="0"/>
              </a:spcAft>
              <a:defRPr sz="3200" b="1">
                <a:solidFill>
                  <a:schemeClr val="tx2"/>
                </a:solidFill>
                <a:latin typeface="Arial Narrow" pitchFamily="34" charset="0"/>
              </a:defRPr>
            </a:lvl7pPr>
            <a:lvl8pPr marL="1371600" algn="ctr" rtl="0" fontAlgn="base">
              <a:spcBef>
                <a:spcPct val="0"/>
              </a:spcBef>
              <a:spcAft>
                <a:spcPct val="0"/>
              </a:spcAft>
              <a:defRPr sz="3200" b="1">
                <a:solidFill>
                  <a:schemeClr val="tx2"/>
                </a:solidFill>
                <a:latin typeface="Arial Narrow" pitchFamily="34" charset="0"/>
              </a:defRPr>
            </a:lvl8pPr>
            <a:lvl9pPr marL="1828800" algn="ctr" rtl="0" fontAlgn="base">
              <a:spcBef>
                <a:spcPct val="0"/>
              </a:spcBef>
              <a:spcAft>
                <a:spcPct val="0"/>
              </a:spcAft>
              <a:defRPr sz="3200" b="1">
                <a:solidFill>
                  <a:schemeClr val="tx2"/>
                </a:solidFill>
                <a:latin typeface="Arial Narrow" pitchFamily="34" charset="0"/>
              </a:defRPr>
            </a:lvl9pPr>
          </a:lstStyle>
          <a:p>
            <a:r>
              <a:rPr lang="en-US" kern="0" dirty="0">
                <a:solidFill>
                  <a:schemeClr val="tx1"/>
                </a:solidFill>
                <a:latin typeface="Times New Roman" pitchFamily="18" charset="0"/>
              </a:rPr>
              <a:t>DU-MIS for Very Large Areas</a:t>
            </a:r>
            <a:br>
              <a:rPr lang="en-US" kern="0" dirty="0">
                <a:solidFill>
                  <a:schemeClr val="tx1"/>
                </a:solidFill>
                <a:latin typeface="Times New Roman" pitchFamily="18" charset="0"/>
              </a:rPr>
            </a:br>
            <a:r>
              <a:rPr lang="en-US" sz="2700" kern="0" dirty="0">
                <a:solidFill>
                  <a:schemeClr val="tx1"/>
                </a:solidFill>
                <a:latin typeface="Times New Roman" pitchFamily="18" charset="0"/>
              </a:rPr>
              <a:t>(former ag field being redeveloped for homes)</a:t>
            </a:r>
          </a:p>
        </p:txBody>
      </p:sp>
      <p:sp>
        <p:nvSpPr>
          <p:cNvPr id="5" name="Slide Number Placeholder 4"/>
          <p:cNvSpPr>
            <a:spLocks noGrp="1"/>
          </p:cNvSpPr>
          <p:nvPr>
            <p:ph type="sldNum" sz="quarter" idx="12"/>
          </p:nvPr>
        </p:nvSpPr>
        <p:spPr>
          <a:noFill/>
          <a:ln w="9525">
            <a:noFill/>
            <a:miter lim="800000"/>
            <a:headEnd/>
            <a:tailEnd/>
          </a:ln>
          <a:effectLst/>
        </p:spPr>
        <p:txBody>
          <a:bodyPr vert="horz" wrap="square" lIns="91440" tIns="45720" rIns="91440" bIns="45720" numCol="1" rtlCol="0" anchor="ctr" anchorCtr="0" compatLnSpc="1">
            <a:prstTxWarp prst="textNoShape">
              <a:avLst/>
            </a:prstTxWarp>
          </a:bodyPr>
          <a:lstStyle/>
          <a:p>
            <a:fld id="{E0162F99-35FB-45C5-9633-A4D251FFF0CB}" type="slidenum">
              <a:rPr lang="en-US" b="0">
                <a:solidFill>
                  <a:schemeClr val="tx1">
                    <a:tint val="75000"/>
                  </a:schemeClr>
                </a:solidFill>
              </a:rPr>
              <a:pPr/>
              <a:t>62</a:t>
            </a:fld>
            <a:endParaRPr lang="en-US" b="0" dirty="0">
              <a:solidFill>
                <a:schemeClr val="tx1">
                  <a:tint val="75000"/>
                </a:schemeClr>
              </a:solidFill>
            </a:endParaRPr>
          </a:p>
        </p:txBody>
      </p:sp>
    </p:spTree>
    <p:extLst>
      <p:ext uri="{BB962C8B-B14F-4D97-AF65-F5344CB8AC3E}">
        <p14:creationId xmlns:p14="http://schemas.microsoft.com/office/powerpoint/2010/main" val="30678167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92075"/>
            <a:ext cx="8458200" cy="898525"/>
          </a:xfrm>
        </p:spPr>
        <p:txBody>
          <a:bodyPr>
            <a:normAutofit/>
          </a:bodyPr>
          <a:lstStyle/>
          <a:p>
            <a:r>
              <a:rPr lang="en-US" sz="3200" b="1" dirty="0">
                <a:latin typeface="Times New Roman" pitchFamily="18" charset="0"/>
                <a:cs typeface="Times New Roman" pitchFamily="18" charset="0"/>
              </a:rPr>
              <a:t>Hawaii’s Transition from Discretes to DU-MIS</a:t>
            </a:r>
            <a:br>
              <a:rPr lang="en-US" sz="3200" b="1" dirty="0">
                <a:latin typeface="Times New Roman" pitchFamily="18" charset="0"/>
                <a:cs typeface="Times New Roman" pitchFamily="18" charset="0"/>
              </a:rPr>
            </a:br>
            <a:r>
              <a:rPr lang="en-US" sz="3200" b="1" dirty="0">
                <a:latin typeface="Times New Roman" pitchFamily="18" charset="0"/>
                <a:cs typeface="Times New Roman" pitchFamily="18" charset="0"/>
              </a:rPr>
              <a:t>(2005-2009)</a:t>
            </a:r>
          </a:p>
        </p:txBody>
      </p:sp>
      <p:sp>
        <p:nvSpPr>
          <p:cNvPr id="2" name="Slide Number Placeholder 1"/>
          <p:cNvSpPr>
            <a:spLocks noGrp="1"/>
          </p:cNvSpPr>
          <p:nvPr>
            <p:ph type="sldNum" sz="quarter" idx="12"/>
          </p:nvPr>
        </p:nvSpPr>
        <p:spPr/>
        <p:txBody>
          <a:bodyPr/>
          <a:lstStyle/>
          <a:p>
            <a:fld id="{27EB08C4-B206-4098-98C3-6DC2CE1146B4}" type="slidenum">
              <a:rPr lang="en-US" smtClean="0"/>
              <a:pPr/>
              <a:t>63</a:t>
            </a:fld>
            <a:endParaRPr lang="en-US"/>
          </a:p>
        </p:txBody>
      </p:sp>
      <p:sp>
        <p:nvSpPr>
          <p:cNvPr id="7" name="TextBox 6">
            <a:extLst>
              <a:ext uri="{FF2B5EF4-FFF2-40B4-BE49-F238E27FC236}">
                <a16:creationId xmlns:a16="http://schemas.microsoft.com/office/drawing/2014/main" xmlns="" id="{BDB87875-FB61-41E3-ABCB-C335309E2E66}"/>
              </a:ext>
            </a:extLst>
          </p:cNvPr>
          <p:cNvSpPr txBox="1"/>
          <p:nvPr/>
        </p:nvSpPr>
        <p:spPr>
          <a:xfrm>
            <a:off x="685800" y="990600"/>
            <a:ext cx="7924800" cy="5632311"/>
          </a:xfrm>
          <a:prstGeom prst="rect">
            <a:avLst/>
          </a:prstGeom>
          <a:noFill/>
        </p:spPr>
        <p:txBody>
          <a:bodyPr wrap="square" rtlCol="0">
            <a:spAutoFit/>
          </a:bodyPr>
          <a:lstStyle/>
          <a:p>
            <a:pPr marL="0" lvl="1"/>
            <a:r>
              <a:rPr lang="en-US" sz="2400" b="1" u="sng" dirty="0">
                <a:latin typeface="Times New Roman" panose="02020603050405020304" pitchFamily="18" charset="0"/>
                <a:cs typeface="Times New Roman" panose="02020603050405020304" pitchFamily="18" charset="0"/>
              </a:rPr>
              <a:t>Completed Projects:</a:t>
            </a:r>
          </a:p>
          <a:p>
            <a:pPr marL="688975" lvl="1"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Retesting of past, completed investigations </a:t>
            </a:r>
            <a:r>
              <a:rPr lang="en-US" sz="2400" b="1" i="1" dirty="0">
                <a:latin typeface="Times New Roman" panose="02020603050405020304" pitchFamily="18" charset="0"/>
                <a:cs typeface="Times New Roman" panose="02020603050405020304" pitchFamily="18" charset="0"/>
              </a:rPr>
              <a:t>not required</a:t>
            </a:r>
            <a:r>
              <a:rPr lang="en-US" sz="2400" b="1" dirty="0">
                <a:latin typeface="Times New Roman" panose="02020603050405020304" pitchFamily="18" charset="0"/>
                <a:cs typeface="Times New Roman" panose="02020603050405020304" pitchFamily="18" charset="0"/>
              </a:rPr>
              <a:t>;</a:t>
            </a:r>
          </a:p>
          <a:p>
            <a:pPr marL="688975" lvl="1"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Some properties being retested as part of </a:t>
            </a:r>
            <a:r>
              <a:rPr lang="en-US" sz="2400" b="1" i="1" dirty="0">
                <a:latin typeface="Times New Roman" panose="02020603050405020304" pitchFamily="18" charset="0"/>
                <a:cs typeface="Times New Roman" panose="02020603050405020304" pitchFamily="18" charset="0"/>
              </a:rPr>
              <a:t>new property transactions</a:t>
            </a:r>
            <a:r>
              <a:rPr lang="en-US" sz="2400" b="1" dirty="0">
                <a:latin typeface="Times New Roman" panose="02020603050405020304" pitchFamily="18" charset="0"/>
                <a:cs typeface="Times New Roman" panose="02020603050405020304" pitchFamily="18" charset="0"/>
              </a:rPr>
              <a:t>.</a:t>
            </a:r>
          </a:p>
          <a:p>
            <a:pPr marL="0" lvl="1"/>
            <a:r>
              <a:rPr lang="en-US" sz="2400" b="1" u="sng" dirty="0">
                <a:solidFill>
                  <a:srgbClr val="FF0000"/>
                </a:solidFill>
                <a:latin typeface="Times New Roman" panose="02020603050405020304" pitchFamily="18" charset="0"/>
                <a:cs typeface="Times New Roman" panose="02020603050405020304" pitchFamily="18" charset="0"/>
              </a:rPr>
              <a:t>Currently Active Projects:</a:t>
            </a:r>
          </a:p>
          <a:p>
            <a:pPr marL="688975" lvl="1" indent="-231775">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Existing discrete sample can be used for </a:t>
            </a:r>
            <a:r>
              <a:rPr lang="en-US" sz="2400" b="1" i="1" dirty="0">
                <a:solidFill>
                  <a:srgbClr val="FF0000"/>
                </a:solidFill>
                <a:latin typeface="Times New Roman" panose="02020603050405020304" pitchFamily="18" charset="0"/>
                <a:cs typeface="Times New Roman" panose="02020603050405020304" pitchFamily="18" charset="0"/>
              </a:rPr>
              <a:t>initial remedial actions</a:t>
            </a:r>
            <a:r>
              <a:rPr lang="en-US" sz="2400" b="1" dirty="0">
                <a:solidFill>
                  <a:srgbClr val="FF0000"/>
                </a:solidFill>
                <a:latin typeface="Times New Roman" panose="02020603050405020304" pitchFamily="18" charset="0"/>
                <a:cs typeface="Times New Roman" panose="02020603050405020304" pitchFamily="18" charset="0"/>
              </a:rPr>
              <a:t>;</a:t>
            </a:r>
          </a:p>
          <a:p>
            <a:pPr marL="688975" lvl="1" indent="-231775">
              <a:buFont typeface="Arial" panose="020B0604020202020204" pitchFamily="34" charset="0"/>
              <a:buChar char="•"/>
            </a:pPr>
            <a:r>
              <a:rPr lang="en-US" sz="2400" b="1" dirty="0">
                <a:solidFill>
                  <a:srgbClr val="FF0000"/>
                </a:solidFill>
                <a:latin typeface="Times New Roman" panose="02020603050405020304" pitchFamily="18" charset="0"/>
                <a:cs typeface="Times New Roman" panose="02020603050405020304" pitchFamily="18" charset="0"/>
              </a:rPr>
              <a:t>DU-MIS data </a:t>
            </a:r>
            <a:r>
              <a:rPr lang="en-US" sz="2400" b="1" i="1" dirty="0">
                <a:solidFill>
                  <a:srgbClr val="FF0000"/>
                </a:solidFill>
                <a:latin typeface="Times New Roman" panose="02020603050405020304" pitchFamily="18" charset="0"/>
                <a:cs typeface="Times New Roman" panose="02020603050405020304" pitchFamily="18" charset="0"/>
              </a:rPr>
              <a:t>required for confirmation</a:t>
            </a:r>
            <a:r>
              <a:rPr lang="en-US" sz="2400" b="1" dirty="0">
                <a:latin typeface="Times New Roman" panose="02020603050405020304" pitchFamily="18" charset="0"/>
                <a:cs typeface="Times New Roman" panose="02020603050405020304" pitchFamily="18" charset="0"/>
              </a:rPr>
              <a:t>.</a:t>
            </a:r>
          </a:p>
          <a:p>
            <a:pPr marL="0" lvl="1"/>
            <a:r>
              <a:rPr lang="en-US" sz="2400" b="1" u="sng" dirty="0">
                <a:latin typeface="Times New Roman" panose="02020603050405020304" pitchFamily="18" charset="0"/>
                <a:cs typeface="Times New Roman" panose="02020603050405020304" pitchFamily="18" charset="0"/>
              </a:rPr>
              <a:t>New Projects:</a:t>
            </a:r>
          </a:p>
          <a:p>
            <a:pPr marL="688975" lvl="1"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Discrete sample data sometimes used for </a:t>
            </a:r>
            <a:r>
              <a:rPr lang="en-US" sz="2400" b="1" i="1" dirty="0">
                <a:latin typeface="Times New Roman" panose="02020603050405020304" pitchFamily="18" charset="0"/>
                <a:cs typeface="Times New Roman" panose="02020603050405020304" pitchFamily="18" charset="0"/>
              </a:rPr>
              <a:t>screening and DU designation</a:t>
            </a:r>
            <a:r>
              <a:rPr lang="en-US" sz="2400" b="1" dirty="0">
                <a:latin typeface="Times New Roman" panose="02020603050405020304" pitchFamily="18" charset="0"/>
                <a:cs typeface="Times New Roman" panose="02020603050405020304" pitchFamily="18" charset="0"/>
              </a:rPr>
              <a:t> (e.g., metals and portable XRF);</a:t>
            </a:r>
          </a:p>
          <a:p>
            <a:pPr marL="688975" lvl="1"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DU-MIS data normally used to </a:t>
            </a:r>
            <a:r>
              <a:rPr lang="en-US" sz="2400" b="1" i="1" dirty="0">
                <a:latin typeface="Times New Roman" panose="02020603050405020304" pitchFamily="18" charset="0"/>
                <a:cs typeface="Times New Roman" panose="02020603050405020304" pitchFamily="18" charset="0"/>
              </a:rPr>
              <a:t>complete investigation </a:t>
            </a:r>
            <a:r>
              <a:rPr lang="en-US" sz="2400" b="1" dirty="0">
                <a:latin typeface="Times New Roman" panose="02020603050405020304" pitchFamily="18" charset="0"/>
                <a:cs typeface="Times New Roman" panose="02020603050405020304" pitchFamily="18" charset="0"/>
              </a:rPr>
              <a:t>and </a:t>
            </a:r>
            <a:r>
              <a:rPr lang="en-US" sz="2400" b="1" i="1" dirty="0">
                <a:latin typeface="Times New Roman" panose="02020603050405020304" pitchFamily="18" charset="0"/>
                <a:cs typeface="Times New Roman" panose="02020603050405020304" pitchFamily="18" charset="0"/>
              </a:rPr>
              <a:t>design final remedial actions</a:t>
            </a:r>
            <a:r>
              <a:rPr lang="en-US" sz="2400" b="1" dirty="0">
                <a:latin typeface="Times New Roman" panose="02020603050405020304" pitchFamily="18" charset="0"/>
                <a:cs typeface="Times New Roman" panose="02020603050405020304" pitchFamily="18" charset="0"/>
              </a:rPr>
              <a:t>;</a:t>
            </a:r>
          </a:p>
          <a:p>
            <a:pPr marL="688975" lvl="1" indent="-231775">
              <a:buFont typeface="Arial" panose="020B0604020202020204" pitchFamily="34" charset="0"/>
              <a:buChar char="•"/>
            </a:pPr>
            <a:r>
              <a:rPr lang="en-US" sz="2400" b="1" dirty="0">
                <a:latin typeface="Times New Roman" panose="02020603050405020304" pitchFamily="18" charset="0"/>
                <a:cs typeface="Times New Roman" panose="02020603050405020304" pitchFamily="18" charset="0"/>
              </a:rPr>
              <a:t>DU-MIS data </a:t>
            </a:r>
            <a:r>
              <a:rPr lang="en-US" sz="2400" b="1" i="1" dirty="0">
                <a:latin typeface="Times New Roman" panose="02020603050405020304" pitchFamily="18" charset="0"/>
                <a:cs typeface="Times New Roman" panose="02020603050405020304" pitchFamily="18" charset="0"/>
              </a:rPr>
              <a:t>required for confirmation</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09303379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EB08C4-B206-4098-98C3-6DC2CE1146B4}" type="slidenum">
              <a:rPr lang="en-US" smtClean="0"/>
              <a:pPr/>
              <a:t>64</a:t>
            </a:fld>
            <a:endParaRPr lang="en-US"/>
          </a:p>
        </p:txBody>
      </p:sp>
      <p:sp>
        <p:nvSpPr>
          <p:cNvPr id="11" name="Rectangle 7"/>
          <p:cNvSpPr>
            <a:spLocks noChangeArrowheads="1"/>
          </p:cNvSpPr>
          <p:nvPr/>
        </p:nvSpPr>
        <p:spPr bwMode="auto">
          <a:xfrm>
            <a:off x="1828800" y="76200"/>
            <a:ext cx="5410199" cy="685800"/>
          </a:xfrm>
          <a:prstGeom prst="rect">
            <a:avLst/>
          </a:prstGeom>
          <a:noFill/>
          <a:ln w="9525">
            <a:noFill/>
            <a:miter lim="800000"/>
            <a:headEnd/>
            <a:tailEnd/>
          </a:ln>
        </p:spPr>
        <p:txBody>
          <a:bodyPr lIns="91435" tIns="45718" rIns="91435" bIns="45718" anchor="ctr"/>
          <a:lstStyle/>
          <a:p>
            <a:pPr algn="ctr"/>
            <a:r>
              <a:rPr lang="en-US" sz="4000" b="1" dirty="0">
                <a:latin typeface="Times New Roman" pitchFamily="18" charset="0"/>
                <a:cs typeface="Times New Roman" pitchFamily="18" charset="0"/>
              </a:rPr>
              <a:t>Questions?</a:t>
            </a:r>
          </a:p>
        </p:txBody>
      </p:sp>
      <p:sp>
        <p:nvSpPr>
          <p:cNvPr id="15" name="Rectangle 7"/>
          <p:cNvSpPr>
            <a:spLocks noChangeArrowheads="1"/>
          </p:cNvSpPr>
          <p:nvPr/>
        </p:nvSpPr>
        <p:spPr bwMode="auto">
          <a:xfrm>
            <a:off x="533400" y="5105400"/>
            <a:ext cx="7772400" cy="1524000"/>
          </a:xfrm>
          <a:prstGeom prst="rect">
            <a:avLst/>
          </a:prstGeom>
          <a:noFill/>
          <a:ln w="9525">
            <a:solidFill>
              <a:schemeClr val="tx1"/>
            </a:solidFill>
            <a:miter lim="800000"/>
            <a:headEnd/>
            <a:tailEnd/>
          </a:ln>
        </p:spPr>
        <p:txBody>
          <a:bodyPr lIns="91435" tIns="45718" rIns="91435" bIns="45718" anchor="ctr"/>
          <a:lstStyle/>
          <a:p>
            <a:pPr marL="2339975" indent="-2339975"/>
            <a:r>
              <a:rPr lang="en-US" sz="2200" b="1" u="sng" dirty="0">
                <a:latin typeface="Times New Roman" panose="02020603050405020304" pitchFamily="18" charset="0"/>
                <a:cs typeface="Times New Roman" panose="02020603050405020304" pitchFamily="18" charset="0"/>
              </a:rPr>
              <a:t>Wrong Question: </a:t>
            </a:r>
            <a:r>
              <a:rPr lang="en-US" sz="2200" b="1" dirty="0">
                <a:latin typeface="Times New Roman" panose="02020603050405020304" pitchFamily="18" charset="0"/>
                <a:cs typeface="Times New Roman" panose="02020603050405020304" pitchFamily="18" charset="0"/>
              </a:rPr>
              <a:t>“When are DU-MIS methods applicable?”</a:t>
            </a:r>
          </a:p>
          <a:p>
            <a:pPr marL="2339975" indent="-2339975"/>
            <a:endParaRPr lang="en-US" sz="2200" b="1" dirty="0">
              <a:latin typeface="Times New Roman" panose="02020603050405020304" pitchFamily="18" charset="0"/>
              <a:cs typeface="Times New Roman" panose="02020603050405020304" pitchFamily="18" charset="0"/>
            </a:endParaRPr>
          </a:p>
          <a:p>
            <a:pPr marL="2339975" indent="-2339975"/>
            <a:r>
              <a:rPr lang="en-US" sz="2200" b="1" u="sng" dirty="0">
                <a:latin typeface="Times New Roman" panose="02020603050405020304" pitchFamily="18" charset="0"/>
                <a:cs typeface="Times New Roman" panose="02020603050405020304" pitchFamily="18" charset="0"/>
              </a:rPr>
              <a:t>Right Question: </a:t>
            </a:r>
            <a:r>
              <a:rPr lang="en-US" sz="2200" b="1" dirty="0">
                <a:latin typeface="Times New Roman" panose="02020603050405020304" pitchFamily="18" charset="0"/>
                <a:cs typeface="Times New Roman" panose="02020603050405020304" pitchFamily="18" charset="0"/>
              </a:rPr>
              <a:t>	“Knowing what we now know, when are </a:t>
            </a:r>
            <a:r>
              <a:rPr lang="en-US" sz="2200" b="1" i="1" dirty="0">
                <a:latin typeface="Times New Roman" panose="02020603050405020304" pitchFamily="18" charset="0"/>
                <a:cs typeface="Times New Roman" panose="02020603050405020304" pitchFamily="18" charset="0"/>
              </a:rPr>
              <a:t>discrete sampling methods </a:t>
            </a:r>
            <a:r>
              <a:rPr lang="en-US" sz="2200" b="1" dirty="0">
                <a:latin typeface="Times New Roman" panose="02020603050405020304" pitchFamily="18" charset="0"/>
                <a:cs typeface="Times New Roman" panose="02020603050405020304" pitchFamily="18" charset="0"/>
              </a:rPr>
              <a:t>still acceptable?”</a:t>
            </a:r>
          </a:p>
        </p:txBody>
      </p:sp>
      <p:grpSp>
        <p:nvGrpSpPr>
          <p:cNvPr id="16" name="Group 15"/>
          <p:cNvGrpSpPr/>
          <p:nvPr/>
        </p:nvGrpSpPr>
        <p:grpSpPr>
          <a:xfrm>
            <a:off x="152400" y="838200"/>
            <a:ext cx="8839200" cy="4191000"/>
            <a:chOff x="152401" y="838200"/>
            <a:chExt cx="8839200" cy="4191000"/>
          </a:xfrm>
        </p:grpSpPr>
        <p:sp>
          <p:nvSpPr>
            <p:cNvPr id="10" name="Rectangle 7"/>
            <p:cNvSpPr>
              <a:spLocks noChangeArrowheads="1"/>
            </p:cNvSpPr>
            <p:nvPr/>
          </p:nvSpPr>
          <p:spPr bwMode="auto">
            <a:xfrm>
              <a:off x="152401" y="838200"/>
              <a:ext cx="8839200" cy="762000"/>
            </a:xfrm>
            <a:prstGeom prst="rect">
              <a:avLst/>
            </a:prstGeom>
            <a:noFill/>
            <a:ln w="9525">
              <a:noFill/>
              <a:miter lim="800000"/>
              <a:headEnd/>
              <a:tailEnd/>
            </a:ln>
          </p:spPr>
          <p:txBody>
            <a:bodyPr lIns="91435" tIns="45718" rIns="91435" bIns="45718" anchor="ctr"/>
            <a:lstStyle/>
            <a:p>
              <a:pPr algn="ctr"/>
              <a:r>
                <a:rPr lang="en-US" sz="3200" b="1" dirty="0">
                  <a:latin typeface="Times New Roman" panose="02020603050405020304" pitchFamily="18" charset="0"/>
                  <a:cs typeface="Times New Roman" panose="02020603050405020304" pitchFamily="18" charset="0"/>
                </a:rPr>
                <a:t>NOT Just Another Tool in the Tool Box…</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67" y="2362235"/>
              <a:ext cx="2921533" cy="1981165"/>
            </a:xfrm>
            <a:prstGeom prst="rect">
              <a:avLst/>
            </a:prstGeom>
          </p:spPr>
        </p:pic>
        <p:sp>
          <p:nvSpPr>
            <p:cNvPr id="6" name="TextBox 5"/>
            <p:cNvSpPr txBox="1"/>
            <p:nvPr/>
          </p:nvSpPr>
          <p:spPr>
            <a:xfrm>
              <a:off x="990601" y="1610380"/>
              <a:ext cx="3118161" cy="830997"/>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Discrete Sample</a:t>
              </a:r>
            </a:p>
            <a:p>
              <a:pPr algn="ctr"/>
              <a:r>
                <a:rPr lang="en-US" sz="2400" b="1" dirty="0">
                  <a:latin typeface="Times New Roman" pitchFamily="18" charset="0"/>
                  <a:cs typeface="Times New Roman" pitchFamily="18" charset="0"/>
                </a:rPr>
                <a:t>Investigation Methods</a:t>
              </a:r>
            </a:p>
          </p:txBody>
        </p:sp>
        <p:sp>
          <p:nvSpPr>
            <p:cNvPr id="7" name="TextBox 6"/>
            <p:cNvSpPr txBox="1"/>
            <p:nvPr/>
          </p:nvSpPr>
          <p:spPr>
            <a:xfrm>
              <a:off x="4959040" y="1600200"/>
              <a:ext cx="3118161" cy="830997"/>
            </a:xfrm>
            <a:prstGeom prst="rect">
              <a:avLst/>
            </a:prstGeom>
            <a:noFill/>
          </p:spPr>
          <p:txBody>
            <a:bodyPr wrap="none" rtlCol="0">
              <a:spAutoFit/>
            </a:bodyPr>
            <a:lstStyle/>
            <a:p>
              <a:pPr algn="ctr"/>
              <a:r>
                <a:rPr lang="en-US" sz="2400" b="1" dirty="0">
                  <a:latin typeface="Times New Roman" pitchFamily="18" charset="0"/>
                  <a:cs typeface="Times New Roman" pitchFamily="18" charset="0"/>
                </a:rPr>
                <a:t>DU-MIS</a:t>
              </a:r>
            </a:p>
            <a:p>
              <a:pPr algn="ctr"/>
              <a:r>
                <a:rPr lang="en-US" sz="2400" b="1" dirty="0">
                  <a:latin typeface="Times New Roman" pitchFamily="18" charset="0"/>
                  <a:cs typeface="Times New Roman" pitchFamily="18" charset="0"/>
                </a:rPr>
                <a:t>Investigation Methods</a:t>
              </a:r>
            </a:p>
          </p:txBody>
        </p:sp>
        <p:sp>
          <p:nvSpPr>
            <p:cNvPr id="12" name="Rectangle 7"/>
            <p:cNvSpPr>
              <a:spLocks noChangeArrowheads="1"/>
            </p:cNvSpPr>
            <p:nvPr/>
          </p:nvSpPr>
          <p:spPr bwMode="auto">
            <a:xfrm>
              <a:off x="398708" y="4343400"/>
              <a:ext cx="8135692" cy="685800"/>
            </a:xfrm>
            <a:prstGeom prst="rect">
              <a:avLst/>
            </a:prstGeom>
            <a:noFill/>
            <a:ln w="9525">
              <a:noFill/>
              <a:miter lim="800000"/>
              <a:headEnd/>
              <a:tailEnd/>
            </a:ln>
          </p:spPr>
          <p:txBody>
            <a:bodyPr lIns="91435" tIns="45718" rIns="91435" bIns="45718" anchor="ctr"/>
            <a:lstStyle/>
            <a:p>
              <a:pPr algn="ctr"/>
              <a:r>
                <a:rPr lang="en-US" sz="2800" b="1" dirty="0">
                  <a:latin typeface="Times New Roman" panose="02020603050405020304" pitchFamily="18" charset="0"/>
                  <a:cs typeface="Times New Roman" panose="02020603050405020304" pitchFamily="18" charset="0"/>
                </a:rPr>
                <a:t>It’s an entirely NEW and IMPROVED set of tools.</a:t>
              </a:r>
            </a:p>
          </p:txBody>
        </p:sp>
        <p:pic>
          <p:nvPicPr>
            <p:cNvPr id="2050" name="Picture 2"/>
            <p:cNvPicPr>
              <a:picLocks noChangeAspect="1" noChangeArrowheads="1"/>
            </p:cNvPicPr>
            <p:nvPr/>
          </p:nvPicPr>
          <p:blipFill>
            <a:blip r:embed="rId3"/>
            <a:srcRect/>
            <a:stretch>
              <a:fillRect/>
            </a:stretch>
          </p:blipFill>
          <p:spPr bwMode="auto">
            <a:xfrm>
              <a:off x="4938157" y="2411278"/>
              <a:ext cx="2910443" cy="2008322"/>
            </a:xfrm>
            <a:prstGeom prst="rect">
              <a:avLst/>
            </a:prstGeom>
            <a:noFill/>
            <a:ln w="9525">
              <a:noFill/>
              <a:miter lim="800000"/>
              <a:headEnd/>
              <a:tailEnd/>
            </a:ln>
            <a:effectLst/>
          </p:spPr>
        </p:pic>
      </p:grpSp>
    </p:spTree>
    <p:extLst>
      <p:ext uri="{BB962C8B-B14F-4D97-AF65-F5344CB8AC3E}">
        <p14:creationId xmlns:p14="http://schemas.microsoft.com/office/powerpoint/2010/main" val="40670389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Slide Number Placeholder 98"/>
          <p:cNvSpPr>
            <a:spLocks noGrp="1"/>
          </p:cNvSpPr>
          <p:nvPr>
            <p:ph type="sldNum" sz="quarter" idx="12"/>
          </p:nvPr>
        </p:nvSpPr>
        <p:spPr/>
        <p:txBody>
          <a:bodyPr/>
          <a:lstStyle/>
          <a:p>
            <a:fld id="{4713E40B-72D5-4A18-96F4-47675C04B6F3}" type="slidenum">
              <a:rPr lang="en-US" smtClean="0"/>
              <a:pPr/>
              <a:t>7</a:t>
            </a:fld>
            <a:endParaRPr lang="en-US"/>
          </a:p>
        </p:txBody>
      </p:sp>
      <p:sp>
        <p:nvSpPr>
          <p:cNvPr id="112" name="TextBox 111"/>
          <p:cNvSpPr txBox="1"/>
          <p:nvPr/>
        </p:nvSpPr>
        <p:spPr>
          <a:xfrm>
            <a:off x="188938" y="5222647"/>
            <a:ext cx="8839200" cy="1323439"/>
          </a:xfrm>
          <a:prstGeom prst="rect">
            <a:avLst/>
          </a:prstGeom>
          <a:solidFill>
            <a:schemeClr val="bg1"/>
          </a:solidFill>
        </p:spPr>
        <p:txBody>
          <a:bodyPr wrap="square" rtlCol="0">
            <a:spAutoFit/>
          </a:bodyPr>
          <a:lstStyle/>
          <a:p>
            <a:pPr marL="228600" indent="-228600">
              <a:buFont typeface="Arial" pitchFamily="34" charset="0"/>
              <a:buChar char="•"/>
            </a:pPr>
            <a:r>
              <a:rPr lang="en-US" sz="2000" b="1" dirty="0">
                <a:latin typeface="Times New Roman" pitchFamily="18" charset="0"/>
                <a:cs typeface="Times New Roman" pitchFamily="18" charset="0"/>
              </a:rPr>
              <a:t>A single MI sample collected within a single DU area </a:t>
            </a:r>
            <a:r>
              <a:rPr lang="en-US" sz="2000" b="1" i="1" dirty="0">
                <a:latin typeface="Times New Roman" pitchFamily="18" charset="0"/>
                <a:cs typeface="Times New Roman" pitchFamily="18" charset="0"/>
              </a:rPr>
              <a:t>is not a composite </a:t>
            </a:r>
            <a:r>
              <a:rPr lang="en-US" sz="2000" b="1" dirty="0">
                <a:latin typeface="Times New Roman" pitchFamily="18" charset="0"/>
                <a:cs typeface="Times New Roman" pitchFamily="18" charset="0"/>
              </a:rPr>
              <a:t>under TSCA and other USEPA regulations;</a:t>
            </a:r>
          </a:p>
          <a:p>
            <a:pPr marL="228600" indent="-228600">
              <a:buFont typeface="Arial" pitchFamily="34" charset="0"/>
              <a:buChar char="•"/>
            </a:pPr>
            <a:r>
              <a:rPr lang="en-US" sz="2000" b="1" dirty="0">
                <a:latin typeface="Times New Roman" pitchFamily="18" charset="0"/>
                <a:cs typeface="Times New Roman" pitchFamily="18" charset="0"/>
              </a:rPr>
              <a:t>Compositing of MI samples </a:t>
            </a:r>
            <a:r>
              <a:rPr lang="en-US" sz="2000" b="1" i="1" dirty="0">
                <a:latin typeface="Times New Roman" pitchFamily="18" charset="0"/>
                <a:cs typeface="Times New Roman" pitchFamily="18" charset="0"/>
              </a:rPr>
              <a:t>not allowed </a:t>
            </a:r>
            <a:r>
              <a:rPr lang="en-US" sz="2000" b="1" dirty="0">
                <a:latin typeface="Times New Roman" pitchFamily="18" charset="0"/>
                <a:cs typeface="Times New Roman" pitchFamily="18" charset="0"/>
              </a:rPr>
              <a:t>under HDOH guidance;</a:t>
            </a:r>
          </a:p>
          <a:p>
            <a:pPr marL="228600" indent="-228600">
              <a:buFont typeface="Arial" pitchFamily="34" charset="0"/>
              <a:buChar char="•"/>
            </a:pPr>
            <a:r>
              <a:rPr lang="en-US" sz="2000" b="1" i="1" dirty="0">
                <a:latin typeface="Times New Roman" pitchFamily="18" charset="0"/>
                <a:cs typeface="Times New Roman" pitchFamily="18" charset="0"/>
              </a:rPr>
              <a:t>Avoid use </a:t>
            </a:r>
            <a:r>
              <a:rPr lang="en-US" sz="2000" b="1" dirty="0">
                <a:latin typeface="Times New Roman" pitchFamily="18" charset="0"/>
                <a:cs typeface="Times New Roman" pitchFamily="18" charset="0"/>
              </a:rPr>
              <a:t>of term “composite” in reports.</a:t>
            </a:r>
          </a:p>
        </p:txBody>
      </p:sp>
      <p:sp>
        <p:nvSpPr>
          <p:cNvPr id="29" name="TextBox 28"/>
          <p:cNvSpPr txBox="1"/>
          <p:nvPr/>
        </p:nvSpPr>
        <p:spPr>
          <a:xfrm>
            <a:off x="76200" y="76200"/>
            <a:ext cx="8915400" cy="984885"/>
          </a:xfrm>
          <a:prstGeom prst="rect">
            <a:avLst/>
          </a:prstGeom>
          <a:solidFill>
            <a:schemeClr val="bg1"/>
          </a:solidFill>
        </p:spPr>
        <p:txBody>
          <a:bodyPr wrap="square" rtlCol="0">
            <a:spAutoFit/>
          </a:bodyPr>
          <a:lstStyle/>
          <a:p>
            <a:pPr algn="ctr"/>
            <a:r>
              <a:rPr lang="en-US" sz="3000" b="1" dirty="0">
                <a:latin typeface="Times New Roman" pitchFamily="18" charset="0"/>
                <a:cs typeface="Times New Roman" pitchFamily="18" charset="0"/>
              </a:rPr>
              <a:t>Theoretical Compositing of Multi Increment Samples</a:t>
            </a:r>
          </a:p>
          <a:p>
            <a:pPr algn="ctr"/>
            <a:r>
              <a:rPr lang="en-US" sz="2800" b="1" dirty="0">
                <a:latin typeface="Times New Roman" pitchFamily="18" charset="0"/>
                <a:cs typeface="Times New Roman" pitchFamily="18" charset="0"/>
              </a:rPr>
              <a:t>(not allowed!)</a:t>
            </a:r>
            <a:endParaRPr lang="en-US" sz="2800" b="1" i="1" dirty="0">
              <a:latin typeface="Times New Roman" pitchFamily="18" charset="0"/>
              <a:cs typeface="Times New Roman" pitchFamily="18" charset="0"/>
            </a:endParaRPr>
          </a:p>
        </p:txBody>
      </p:sp>
      <p:grpSp>
        <p:nvGrpSpPr>
          <p:cNvPr id="19" name="Group 18"/>
          <p:cNvGrpSpPr/>
          <p:nvPr/>
        </p:nvGrpSpPr>
        <p:grpSpPr>
          <a:xfrm>
            <a:off x="883450" y="916702"/>
            <a:ext cx="7315200" cy="4179360"/>
            <a:chOff x="883450" y="916702"/>
            <a:chExt cx="7315200" cy="4179360"/>
          </a:xfrm>
        </p:grpSpPr>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t="15816"/>
            <a:stretch/>
          </p:blipFill>
          <p:spPr>
            <a:xfrm>
              <a:off x="883450" y="990600"/>
              <a:ext cx="7315200" cy="4105462"/>
            </a:xfrm>
            <a:prstGeom prst="rect">
              <a:avLst/>
            </a:prstGeom>
            <a:ln>
              <a:solidFill>
                <a:schemeClr val="tx1"/>
              </a:solidFill>
            </a:ln>
          </p:spPr>
        </p:pic>
        <p:grpSp>
          <p:nvGrpSpPr>
            <p:cNvPr id="409" name="Group 408"/>
            <p:cNvGrpSpPr/>
            <p:nvPr/>
          </p:nvGrpSpPr>
          <p:grpSpPr>
            <a:xfrm>
              <a:off x="1877895" y="1709702"/>
              <a:ext cx="5462552" cy="3243298"/>
              <a:chOff x="1877895" y="1709702"/>
              <a:chExt cx="5462552" cy="3243298"/>
            </a:xfrm>
          </p:grpSpPr>
          <p:grpSp>
            <p:nvGrpSpPr>
              <p:cNvPr id="410" name="Group 409"/>
              <p:cNvGrpSpPr/>
              <p:nvPr/>
            </p:nvGrpSpPr>
            <p:grpSpPr>
              <a:xfrm>
                <a:off x="1877895" y="3812302"/>
                <a:ext cx="2770305" cy="1140698"/>
                <a:chOff x="4570142" y="3107761"/>
                <a:chExt cx="2770305" cy="1140698"/>
              </a:xfrm>
            </p:grpSpPr>
            <p:sp>
              <p:nvSpPr>
                <p:cNvPr id="621" name="TextBox 620"/>
                <p:cNvSpPr txBox="1"/>
                <p:nvPr/>
              </p:nvSpPr>
              <p:spPr>
                <a:xfrm rot="20774522">
                  <a:off x="4570142" y="3690944"/>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2" name="TextBox 621"/>
                <p:cNvSpPr txBox="1"/>
                <p:nvPr/>
              </p:nvSpPr>
              <p:spPr>
                <a:xfrm rot="20774522">
                  <a:off x="4865785" y="3618557"/>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3" name="TextBox 622"/>
                <p:cNvSpPr txBox="1"/>
                <p:nvPr/>
              </p:nvSpPr>
              <p:spPr>
                <a:xfrm rot="20774522">
                  <a:off x="5134971" y="3552648"/>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4" name="TextBox 623"/>
                <p:cNvSpPr txBox="1"/>
                <p:nvPr/>
              </p:nvSpPr>
              <p:spPr>
                <a:xfrm rot="20774522">
                  <a:off x="5404157" y="348673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5" name="TextBox 624"/>
                <p:cNvSpPr txBox="1"/>
                <p:nvPr/>
              </p:nvSpPr>
              <p:spPr>
                <a:xfrm rot="20774522">
                  <a:off x="5673344" y="342082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6" name="TextBox 625"/>
                <p:cNvSpPr txBox="1"/>
                <p:nvPr/>
              </p:nvSpPr>
              <p:spPr>
                <a:xfrm rot="20774522">
                  <a:off x="5942530" y="3354920"/>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7" name="TextBox 626"/>
                <p:cNvSpPr txBox="1"/>
                <p:nvPr/>
              </p:nvSpPr>
              <p:spPr>
                <a:xfrm rot="20774522">
                  <a:off x="6211716" y="328901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8" name="TextBox 627"/>
                <p:cNvSpPr txBox="1"/>
                <p:nvPr/>
              </p:nvSpPr>
              <p:spPr>
                <a:xfrm rot="20774522">
                  <a:off x="6480903" y="3223102"/>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9" name="TextBox 628"/>
                <p:cNvSpPr txBox="1"/>
                <p:nvPr/>
              </p:nvSpPr>
              <p:spPr>
                <a:xfrm rot="20774522">
                  <a:off x="6750089" y="3157193"/>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30" name="TextBox 629"/>
                <p:cNvSpPr txBox="1"/>
                <p:nvPr/>
              </p:nvSpPr>
              <p:spPr>
                <a:xfrm rot="20774522">
                  <a:off x="6951979" y="310776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grpSp>
          <p:grpSp>
            <p:nvGrpSpPr>
              <p:cNvPr id="411" name="Group 410"/>
              <p:cNvGrpSpPr/>
              <p:nvPr/>
            </p:nvGrpSpPr>
            <p:grpSpPr>
              <a:xfrm>
                <a:off x="1981200" y="1709702"/>
                <a:ext cx="5359247" cy="2786421"/>
                <a:chOff x="1981200" y="1709702"/>
                <a:chExt cx="5359247" cy="2786421"/>
              </a:xfrm>
            </p:grpSpPr>
            <p:grpSp>
              <p:nvGrpSpPr>
                <p:cNvPr id="412" name="Group 411"/>
                <p:cNvGrpSpPr/>
                <p:nvPr/>
              </p:nvGrpSpPr>
              <p:grpSpPr>
                <a:xfrm>
                  <a:off x="4570142" y="3107762"/>
                  <a:ext cx="2770305" cy="1140698"/>
                  <a:chOff x="4570142" y="3107761"/>
                  <a:chExt cx="2770305" cy="1140698"/>
                </a:xfrm>
              </p:grpSpPr>
              <p:sp>
                <p:nvSpPr>
                  <p:cNvPr id="611" name="TextBox 610"/>
                  <p:cNvSpPr txBox="1"/>
                  <p:nvPr/>
                </p:nvSpPr>
                <p:spPr>
                  <a:xfrm rot="20774522">
                    <a:off x="4570142" y="3690944"/>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2" name="TextBox 611"/>
                  <p:cNvSpPr txBox="1"/>
                  <p:nvPr/>
                </p:nvSpPr>
                <p:spPr>
                  <a:xfrm rot="20774522">
                    <a:off x="4865785" y="3618557"/>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3" name="TextBox 612"/>
                  <p:cNvSpPr txBox="1"/>
                  <p:nvPr/>
                </p:nvSpPr>
                <p:spPr>
                  <a:xfrm rot="20774522">
                    <a:off x="5134971" y="3552648"/>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4" name="TextBox 613"/>
                  <p:cNvSpPr txBox="1"/>
                  <p:nvPr/>
                </p:nvSpPr>
                <p:spPr>
                  <a:xfrm rot="20774522">
                    <a:off x="5404157" y="348673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5" name="TextBox 614"/>
                  <p:cNvSpPr txBox="1"/>
                  <p:nvPr/>
                </p:nvSpPr>
                <p:spPr>
                  <a:xfrm rot="20774522">
                    <a:off x="5673344" y="342082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6" name="TextBox 615"/>
                  <p:cNvSpPr txBox="1"/>
                  <p:nvPr/>
                </p:nvSpPr>
                <p:spPr>
                  <a:xfrm rot="20774522">
                    <a:off x="5942530" y="3354920"/>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7" name="TextBox 616"/>
                  <p:cNvSpPr txBox="1"/>
                  <p:nvPr/>
                </p:nvSpPr>
                <p:spPr>
                  <a:xfrm rot="20774522">
                    <a:off x="6211716" y="328901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8" name="TextBox 617"/>
                  <p:cNvSpPr txBox="1"/>
                  <p:nvPr/>
                </p:nvSpPr>
                <p:spPr>
                  <a:xfrm rot="20774522">
                    <a:off x="6480903" y="3223102"/>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19" name="TextBox 618"/>
                  <p:cNvSpPr txBox="1"/>
                  <p:nvPr/>
                </p:nvSpPr>
                <p:spPr>
                  <a:xfrm rot="20774522">
                    <a:off x="6750089" y="3157193"/>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620" name="TextBox 619"/>
                  <p:cNvSpPr txBox="1"/>
                  <p:nvPr/>
                </p:nvSpPr>
                <p:spPr>
                  <a:xfrm rot="20774522">
                    <a:off x="6951979" y="310776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grpSp>
            <p:grpSp>
              <p:nvGrpSpPr>
                <p:cNvPr id="413" name="Group 412"/>
                <p:cNvGrpSpPr/>
                <p:nvPr/>
              </p:nvGrpSpPr>
              <p:grpSpPr>
                <a:xfrm>
                  <a:off x="4367418" y="2841077"/>
                  <a:ext cx="2503282" cy="1067123"/>
                  <a:chOff x="4405464" y="2768612"/>
                  <a:chExt cx="2563455" cy="1067123"/>
                </a:xfrm>
              </p:grpSpPr>
              <p:sp>
                <p:nvSpPr>
                  <p:cNvPr id="601" name="TextBox 600"/>
                  <p:cNvSpPr txBox="1"/>
                  <p:nvPr/>
                </p:nvSpPr>
                <p:spPr>
                  <a:xfrm rot="20774522">
                    <a:off x="4405464" y="3309194"/>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2" name="TextBox 601"/>
                  <p:cNvSpPr txBox="1"/>
                  <p:nvPr/>
                </p:nvSpPr>
                <p:spPr>
                  <a:xfrm rot="20774522">
                    <a:off x="4703557" y="323620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3" name="TextBox 602"/>
                  <p:cNvSpPr txBox="1"/>
                  <p:nvPr/>
                </p:nvSpPr>
                <p:spPr>
                  <a:xfrm rot="20774522">
                    <a:off x="4949977" y="317587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4" name="TextBox 603"/>
                  <p:cNvSpPr txBox="1"/>
                  <p:nvPr/>
                </p:nvSpPr>
                <p:spPr>
                  <a:xfrm rot="20774522">
                    <a:off x="5196396" y="311553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5" name="TextBox 604"/>
                  <p:cNvSpPr txBox="1"/>
                  <p:nvPr/>
                </p:nvSpPr>
                <p:spPr>
                  <a:xfrm rot="20774522">
                    <a:off x="5442816" y="305520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6" name="TextBox 605"/>
                  <p:cNvSpPr txBox="1"/>
                  <p:nvPr/>
                </p:nvSpPr>
                <p:spPr>
                  <a:xfrm rot="20774522">
                    <a:off x="5689235" y="299486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7" name="TextBox 606"/>
                  <p:cNvSpPr txBox="1"/>
                  <p:nvPr/>
                </p:nvSpPr>
                <p:spPr>
                  <a:xfrm rot="20774522">
                    <a:off x="5935654" y="293453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8" name="TextBox 607"/>
                  <p:cNvSpPr txBox="1"/>
                  <p:nvPr/>
                </p:nvSpPr>
                <p:spPr>
                  <a:xfrm rot="20774522">
                    <a:off x="6182073" y="287419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09" name="TextBox 608"/>
                  <p:cNvSpPr txBox="1"/>
                  <p:nvPr/>
                </p:nvSpPr>
                <p:spPr>
                  <a:xfrm rot="20774522">
                    <a:off x="6428493" y="281386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610" name="TextBox 609"/>
                  <p:cNvSpPr txBox="1"/>
                  <p:nvPr/>
                </p:nvSpPr>
                <p:spPr>
                  <a:xfrm rot="20774522">
                    <a:off x="6613307" y="276861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grpSp>
            <p:grpSp>
              <p:nvGrpSpPr>
                <p:cNvPr id="414" name="Group 413"/>
                <p:cNvGrpSpPr/>
                <p:nvPr/>
              </p:nvGrpSpPr>
              <p:grpSpPr>
                <a:xfrm>
                  <a:off x="4221074" y="2590084"/>
                  <a:ext cx="2148077" cy="966694"/>
                  <a:chOff x="4354301" y="2507831"/>
                  <a:chExt cx="2148077" cy="966694"/>
                </a:xfrm>
              </p:grpSpPr>
              <p:sp>
                <p:nvSpPr>
                  <p:cNvPr id="591" name="TextBox 590"/>
                  <p:cNvSpPr txBox="1"/>
                  <p:nvPr/>
                </p:nvSpPr>
                <p:spPr>
                  <a:xfrm rot="20774522">
                    <a:off x="4354301" y="296346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2" name="TextBox 591"/>
                  <p:cNvSpPr txBox="1"/>
                  <p:nvPr/>
                </p:nvSpPr>
                <p:spPr>
                  <a:xfrm rot="20774522">
                    <a:off x="4576820" y="2905286"/>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3" name="TextBox 592"/>
                  <p:cNvSpPr txBox="1"/>
                  <p:nvPr/>
                </p:nvSpPr>
                <p:spPr>
                  <a:xfrm rot="20774522">
                    <a:off x="4786276" y="285400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4" name="TextBox 593"/>
                  <p:cNvSpPr txBox="1"/>
                  <p:nvPr/>
                </p:nvSpPr>
                <p:spPr>
                  <a:xfrm rot="20774522">
                    <a:off x="4995732" y="2802717"/>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5" name="TextBox 594"/>
                  <p:cNvSpPr txBox="1"/>
                  <p:nvPr/>
                </p:nvSpPr>
                <p:spPr>
                  <a:xfrm rot="20774522">
                    <a:off x="5205189" y="2751432"/>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6" name="TextBox 595"/>
                  <p:cNvSpPr txBox="1"/>
                  <p:nvPr/>
                </p:nvSpPr>
                <p:spPr>
                  <a:xfrm rot="20774522">
                    <a:off x="5414645" y="2700148"/>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7" name="TextBox 596"/>
                  <p:cNvSpPr txBox="1"/>
                  <p:nvPr/>
                </p:nvSpPr>
                <p:spPr>
                  <a:xfrm rot="20774522">
                    <a:off x="5624102" y="2648863"/>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8" name="TextBox 597"/>
                  <p:cNvSpPr txBox="1"/>
                  <p:nvPr/>
                </p:nvSpPr>
                <p:spPr>
                  <a:xfrm rot="20774522">
                    <a:off x="5833558" y="259757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99" name="TextBox 598"/>
                  <p:cNvSpPr txBox="1"/>
                  <p:nvPr/>
                </p:nvSpPr>
                <p:spPr>
                  <a:xfrm rot="20774522">
                    <a:off x="6043014" y="2546294"/>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600" name="TextBox 599"/>
                  <p:cNvSpPr txBox="1"/>
                  <p:nvPr/>
                </p:nvSpPr>
                <p:spPr>
                  <a:xfrm rot="20774522">
                    <a:off x="6200107" y="250783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grpSp>
            <p:grpSp>
              <p:nvGrpSpPr>
                <p:cNvPr id="415" name="Group 414"/>
                <p:cNvGrpSpPr/>
                <p:nvPr/>
              </p:nvGrpSpPr>
              <p:grpSpPr>
                <a:xfrm rot="192147">
                  <a:off x="4119288" y="2371158"/>
                  <a:ext cx="1823174" cy="887368"/>
                  <a:chOff x="4248726" y="2282776"/>
                  <a:chExt cx="1929456" cy="902685"/>
                </a:xfrm>
              </p:grpSpPr>
              <p:sp>
                <p:nvSpPr>
                  <p:cNvPr id="581" name="TextBox 580"/>
                  <p:cNvSpPr txBox="1"/>
                  <p:nvPr/>
                </p:nvSpPr>
                <p:spPr>
                  <a:xfrm rot="20774522">
                    <a:off x="4248726" y="2689893"/>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2" name="TextBox 581"/>
                  <p:cNvSpPr txBox="1"/>
                  <p:nvPr/>
                </p:nvSpPr>
                <p:spPr>
                  <a:xfrm rot="20774522">
                    <a:off x="4479160" y="2633472"/>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3" name="TextBox 582"/>
                  <p:cNvSpPr txBox="1"/>
                  <p:nvPr/>
                </p:nvSpPr>
                <p:spPr>
                  <a:xfrm rot="20774522">
                    <a:off x="4663975" y="2588221"/>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4" name="TextBox 583"/>
                  <p:cNvSpPr txBox="1"/>
                  <p:nvPr/>
                </p:nvSpPr>
                <p:spPr>
                  <a:xfrm rot="20774522">
                    <a:off x="4848789" y="2542970"/>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5" name="TextBox 584"/>
                  <p:cNvSpPr txBox="1"/>
                  <p:nvPr/>
                </p:nvSpPr>
                <p:spPr>
                  <a:xfrm rot="20774522">
                    <a:off x="5033603" y="2497719"/>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6" name="TextBox 585"/>
                  <p:cNvSpPr txBox="1"/>
                  <p:nvPr/>
                </p:nvSpPr>
                <p:spPr>
                  <a:xfrm rot="20774522">
                    <a:off x="5218418" y="2452468"/>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7" name="TextBox 586"/>
                  <p:cNvSpPr txBox="1"/>
                  <p:nvPr/>
                </p:nvSpPr>
                <p:spPr>
                  <a:xfrm rot="20774522">
                    <a:off x="5403232" y="2407217"/>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8" name="TextBox 587"/>
                  <p:cNvSpPr txBox="1"/>
                  <p:nvPr/>
                </p:nvSpPr>
                <p:spPr>
                  <a:xfrm rot="20774522">
                    <a:off x="5588046" y="236196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89" name="TextBox 588"/>
                  <p:cNvSpPr txBox="1"/>
                  <p:nvPr/>
                </p:nvSpPr>
                <p:spPr>
                  <a:xfrm rot="20774522">
                    <a:off x="5772861" y="2316715"/>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90" name="TextBox 589"/>
                  <p:cNvSpPr txBox="1"/>
                  <p:nvPr/>
                </p:nvSpPr>
                <p:spPr>
                  <a:xfrm rot="20774522">
                    <a:off x="5911472" y="228277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grpSp>
            <p:grpSp>
              <p:nvGrpSpPr>
                <p:cNvPr id="416" name="Group 415"/>
                <p:cNvGrpSpPr/>
                <p:nvPr/>
              </p:nvGrpSpPr>
              <p:grpSpPr>
                <a:xfrm rot="303842">
                  <a:off x="3991804" y="2170801"/>
                  <a:ext cx="1662155" cy="958963"/>
                  <a:chOff x="4202110" y="2120063"/>
                  <a:chExt cx="1828111" cy="958963"/>
                </a:xfrm>
              </p:grpSpPr>
              <p:sp>
                <p:nvSpPr>
                  <p:cNvPr id="571" name="TextBox 570"/>
                  <p:cNvSpPr txBox="1"/>
                  <p:nvPr/>
                </p:nvSpPr>
                <p:spPr>
                  <a:xfrm rot="20667486">
                    <a:off x="4202110" y="250556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2" name="TextBox 571"/>
                  <p:cNvSpPr txBox="1"/>
                  <p:nvPr/>
                </p:nvSpPr>
                <p:spPr>
                  <a:xfrm rot="20667486">
                    <a:off x="4418832" y="2452094"/>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3" name="TextBox 572"/>
                  <p:cNvSpPr txBox="1"/>
                  <p:nvPr/>
                </p:nvSpPr>
                <p:spPr>
                  <a:xfrm rot="20667486">
                    <a:off x="4586612" y="2409983"/>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4" name="TextBox 573"/>
                  <p:cNvSpPr txBox="1"/>
                  <p:nvPr/>
                </p:nvSpPr>
                <p:spPr>
                  <a:xfrm rot="20667486">
                    <a:off x="4779242" y="236558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5" name="TextBox 574"/>
                  <p:cNvSpPr txBox="1"/>
                  <p:nvPr/>
                </p:nvSpPr>
                <p:spPr>
                  <a:xfrm rot="20667486">
                    <a:off x="4936597" y="2324524"/>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6" name="TextBox 575"/>
                  <p:cNvSpPr txBox="1"/>
                  <p:nvPr/>
                </p:nvSpPr>
                <p:spPr>
                  <a:xfrm rot="20667486">
                    <a:off x="5111501" y="228169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7" name="TextBox 576"/>
                  <p:cNvSpPr txBox="1"/>
                  <p:nvPr/>
                </p:nvSpPr>
                <p:spPr>
                  <a:xfrm rot="20667486">
                    <a:off x="5296827" y="223782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8" name="TextBox 577"/>
                  <p:cNvSpPr txBox="1"/>
                  <p:nvPr/>
                </p:nvSpPr>
                <p:spPr>
                  <a:xfrm rot="20667486">
                    <a:off x="5471730" y="2195006"/>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79" name="TextBox 578"/>
                  <p:cNvSpPr txBox="1"/>
                  <p:nvPr/>
                </p:nvSpPr>
                <p:spPr>
                  <a:xfrm rot="20667486">
                    <a:off x="5631216" y="215267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80" name="TextBox 579"/>
                  <p:cNvSpPr txBox="1"/>
                  <p:nvPr/>
                </p:nvSpPr>
                <p:spPr>
                  <a:xfrm rot="20667486">
                    <a:off x="5777814" y="2120063"/>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417" name="Group 416"/>
                <p:cNvGrpSpPr/>
                <p:nvPr/>
              </p:nvGrpSpPr>
              <p:grpSpPr>
                <a:xfrm>
                  <a:off x="1981200" y="3429000"/>
                  <a:ext cx="2503282" cy="1067123"/>
                  <a:chOff x="4405464" y="2768612"/>
                  <a:chExt cx="2563455" cy="1067123"/>
                </a:xfrm>
              </p:grpSpPr>
              <p:sp>
                <p:nvSpPr>
                  <p:cNvPr id="561" name="TextBox 560"/>
                  <p:cNvSpPr txBox="1"/>
                  <p:nvPr/>
                </p:nvSpPr>
                <p:spPr>
                  <a:xfrm rot="20774522">
                    <a:off x="4405464" y="3309194"/>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2" name="TextBox 561"/>
                  <p:cNvSpPr txBox="1"/>
                  <p:nvPr/>
                </p:nvSpPr>
                <p:spPr>
                  <a:xfrm rot="20774522">
                    <a:off x="4703557" y="323620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3" name="TextBox 562"/>
                  <p:cNvSpPr txBox="1"/>
                  <p:nvPr/>
                </p:nvSpPr>
                <p:spPr>
                  <a:xfrm rot="20774522">
                    <a:off x="4949977" y="317587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4" name="TextBox 563"/>
                  <p:cNvSpPr txBox="1"/>
                  <p:nvPr/>
                </p:nvSpPr>
                <p:spPr>
                  <a:xfrm rot="20774522">
                    <a:off x="5196396" y="311553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5" name="TextBox 564"/>
                  <p:cNvSpPr txBox="1"/>
                  <p:nvPr/>
                </p:nvSpPr>
                <p:spPr>
                  <a:xfrm rot="20774522">
                    <a:off x="5442816" y="305520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6" name="TextBox 565"/>
                  <p:cNvSpPr txBox="1"/>
                  <p:nvPr/>
                </p:nvSpPr>
                <p:spPr>
                  <a:xfrm rot="20774522">
                    <a:off x="5689235" y="299486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7" name="TextBox 566"/>
                  <p:cNvSpPr txBox="1"/>
                  <p:nvPr/>
                </p:nvSpPr>
                <p:spPr>
                  <a:xfrm rot="20774522">
                    <a:off x="5935654" y="293453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8" name="TextBox 567"/>
                  <p:cNvSpPr txBox="1"/>
                  <p:nvPr/>
                </p:nvSpPr>
                <p:spPr>
                  <a:xfrm rot="20774522">
                    <a:off x="6182073" y="287419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69" name="TextBox 568"/>
                  <p:cNvSpPr txBox="1"/>
                  <p:nvPr/>
                </p:nvSpPr>
                <p:spPr>
                  <a:xfrm rot="20774522">
                    <a:off x="6428493" y="281386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570" name="TextBox 569"/>
                  <p:cNvSpPr txBox="1"/>
                  <p:nvPr/>
                </p:nvSpPr>
                <p:spPr>
                  <a:xfrm rot="20774522">
                    <a:off x="6613307" y="276861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grpSp>
            <p:grpSp>
              <p:nvGrpSpPr>
                <p:cNvPr id="418" name="Group 417"/>
                <p:cNvGrpSpPr/>
                <p:nvPr/>
              </p:nvGrpSpPr>
              <p:grpSpPr>
                <a:xfrm>
                  <a:off x="2133600" y="3124200"/>
                  <a:ext cx="2148077" cy="966694"/>
                  <a:chOff x="4354301" y="2507831"/>
                  <a:chExt cx="2148077" cy="966694"/>
                </a:xfrm>
              </p:grpSpPr>
              <p:sp>
                <p:nvSpPr>
                  <p:cNvPr id="551" name="TextBox 550"/>
                  <p:cNvSpPr txBox="1"/>
                  <p:nvPr/>
                </p:nvSpPr>
                <p:spPr>
                  <a:xfrm rot="20774522">
                    <a:off x="4354301" y="296346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2" name="TextBox 551"/>
                  <p:cNvSpPr txBox="1"/>
                  <p:nvPr/>
                </p:nvSpPr>
                <p:spPr>
                  <a:xfrm rot="20774522">
                    <a:off x="4576820" y="2905286"/>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3" name="TextBox 552"/>
                  <p:cNvSpPr txBox="1"/>
                  <p:nvPr/>
                </p:nvSpPr>
                <p:spPr>
                  <a:xfrm rot="20774522">
                    <a:off x="4786276" y="285400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4" name="TextBox 553"/>
                  <p:cNvSpPr txBox="1"/>
                  <p:nvPr/>
                </p:nvSpPr>
                <p:spPr>
                  <a:xfrm rot="20774522">
                    <a:off x="4995732" y="2802717"/>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5" name="TextBox 554"/>
                  <p:cNvSpPr txBox="1"/>
                  <p:nvPr/>
                </p:nvSpPr>
                <p:spPr>
                  <a:xfrm rot="20774522">
                    <a:off x="5205189" y="2751432"/>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6" name="TextBox 555"/>
                  <p:cNvSpPr txBox="1"/>
                  <p:nvPr/>
                </p:nvSpPr>
                <p:spPr>
                  <a:xfrm rot="20774522">
                    <a:off x="5414645" y="2700148"/>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7" name="TextBox 556"/>
                  <p:cNvSpPr txBox="1"/>
                  <p:nvPr/>
                </p:nvSpPr>
                <p:spPr>
                  <a:xfrm rot="20774522">
                    <a:off x="5624102" y="2648863"/>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8" name="TextBox 557"/>
                  <p:cNvSpPr txBox="1"/>
                  <p:nvPr/>
                </p:nvSpPr>
                <p:spPr>
                  <a:xfrm rot="20774522">
                    <a:off x="5833558" y="259757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59" name="TextBox 558"/>
                  <p:cNvSpPr txBox="1"/>
                  <p:nvPr/>
                </p:nvSpPr>
                <p:spPr>
                  <a:xfrm rot="20774522">
                    <a:off x="6043014" y="2546294"/>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560" name="TextBox 559"/>
                  <p:cNvSpPr txBox="1"/>
                  <p:nvPr/>
                </p:nvSpPr>
                <p:spPr>
                  <a:xfrm rot="20774522">
                    <a:off x="6200107" y="250783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grpSp>
            <p:grpSp>
              <p:nvGrpSpPr>
                <p:cNvPr id="419" name="Group 418"/>
                <p:cNvGrpSpPr/>
                <p:nvPr/>
              </p:nvGrpSpPr>
              <p:grpSpPr>
                <a:xfrm rot="192147">
                  <a:off x="2268263" y="2796199"/>
                  <a:ext cx="1823174" cy="887368"/>
                  <a:chOff x="4248726" y="2282776"/>
                  <a:chExt cx="1929456" cy="902685"/>
                </a:xfrm>
              </p:grpSpPr>
              <p:sp>
                <p:nvSpPr>
                  <p:cNvPr id="541" name="TextBox 540"/>
                  <p:cNvSpPr txBox="1"/>
                  <p:nvPr/>
                </p:nvSpPr>
                <p:spPr>
                  <a:xfrm rot="20774522">
                    <a:off x="4248726" y="2689893"/>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2" name="TextBox 541"/>
                  <p:cNvSpPr txBox="1"/>
                  <p:nvPr/>
                </p:nvSpPr>
                <p:spPr>
                  <a:xfrm rot="20774522">
                    <a:off x="4479160" y="2633472"/>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3" name="TextBox 542"/>
                  <p:cNvSpPr txBox="1"/>
                  <p:nvPr/>
                </p:nvSpPr>
                <p:spPr>
                  <a:xfrm rot="20774522">
                    <a:off x="4663975" y="2588221"/>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4" name="TextBox 543"/>
                  <p:cNvSpPr txBox="1"/>
                  <p:nvPr/>
                </p:nvSpPr>
                <p:spPr>
                  <a:xfrm rot="20774522">
                    <a:off x="4848789" y="2542970"/>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5" name="TextBox 544"/>
                  <p:cNvSpPr txBox="1"/>
                  <p:nvPr/>
                </p:nvSpPr>
                <p:spPr>
                  <a:xfrm rot="20774522">
                    <a:off x="5033603" y="2497719"/>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6" name="TextBox 545"/>
                  <p:cNvSpPr txBox="1"/>
                  <p:nvPr/>
                </p:nvSpPr>
                <p:spPr>
                  <a:xfrm rot="20774522">
                    <a:off x="5218418" y="2452468"/>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7" name="TextBox 546"/>
                  <p:cNvSpPr txBox="1"/>
                  <p:nvPr/>
                </p:nvSpPr>
                <p:spPr>
                  <a:xfrm rot="20774522">
                    <a:off x="5403232" y="2407217"/>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8" name="TextBox 547"/>
                  <p:cNvSpPr txBox="1"/>
                  <p:nvPr/>
                </p:nvSpPr>
                <p:spPr>
                  <a:xfrm rot="20774522">
                    <a:off x="5588046" y="236196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49" name="TextBox 548"/>
                  <p:cNvSpPr txBox="1"/>
                  <p:nvPr/>
                </p:nvSpPr>
                <p:spPr>
                  <a:xfrm rot="20774522">
                    <a:off x="5772861" y="2316715"/>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550" name="TextBox 549"/>
                  <p:cNvSpPr txBox="1"/>
                  <p:nvPr/>
                </p:nvSpPr>
                <p:spPr>
                  <a:xfrm rot="20774522">
                    <a:off x="5911472" y="228277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grpSp>
            <p:grpSp>
              <p:nvGrpSpPr>
                <p:cNvPr id="420" name="Group 419"/>
                <p:cNvGrpSpPr/>
                <p:nvPr/>
              </p:nvGrpSpPr>
              <p:grpSpPr>
                <a:xfrm rot="303842">
                  <a:off x="2401280" y="2474750"/>
                  <a:ext cx="1662155" cy="958963"/>
                  <a:chOff x="4202110" y="2120063"/>
                  <a:chExt cx="1828111" cy="958963"/>
                </a:xfrm>
              </p:grpSpPr>
              <p:sp>
                <p:nvSpPr>
                  <p:cNvPr id="531" name="TextBox 530"/>
                  <p:cNvSpPr txBox="1"/>
                  <p:nvPr/>
                </p:nvSpPr>
                <p:spPr>
                  <a:xfrm rot="20667486">
                    <a:off x="4202110" y="250556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2" name="TextBox 531"/>
                  <p:cNvSpPr txBox="1"/>
                  <p:nvPr/>
                </p:nvSpPr>
                <p:spPr>
                  <a:xfrm rot="20667486">
                    <a:off x="4418832" y="2452094"/>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3" name="TextBox 532"/>
                  <p:cNvSpPr txBox="1"/>
                  <p:nvPr/>
                </p:nvSpPr>
                <p:spPr>
                  <a:xfrm rot="20667486">
                    <a:off x="4586612" y="2409983"/>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4" name="TextBox 533"/>
                  <p:cNvSpPr txBox="1"/>
                  <p:nvPr/>
                </p:nvSpPr>
                <p:spPr>
                  <a:xfrm rot="20667486">
                    <a:off x="4779242" y="236558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5" name="TextBox 534"/>
                  <p:cNvSpPr txBox="1"/>
                  <p:nvPr/>
                </p:nvSpPr>
                <p:spPr>
                  <a:xfrm rot="20667486">
                    <a:off x="4936597" y="2324524"/>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6" name="TextBox 535"/>
                  <p:cNvSpPr txBox="1"/>
                  <p:nvPr/>
                </p:nvSpPr>
                <p:spPr>
                  <a:xfrm rot="20667486">
                    <a:off x="5111501" y="228169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7" name="TextBox 536"/>
                  <p:cNvSpPr txBox="1"/>
                  <p:nvPr/>
                </p:nvSpPr>
                <p:spPr>
                  <a:xfrm rot="20667486">
                    <a:off x="5296827" y="223782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8" name="TextBox 537"/>
                  <p:cNvSpPr txBox="1"/>
                  <p:nvPr/>
                </p:nvSpPr>
                <p:spPr>
                  <a:xfrm rot="20667486">
                    <a:off x="5471730" y="2195006"/>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9" name="TextBox 538"/>
                  <p:cNvSpPr txBox="1"/>
                  <p:nvPr/>
                </p:nvSpPr>
                <p:spPr>
                  <a:xfrm rot="20667486">
                    <a:off x="5631216" y="215267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40" name="TextBox 539"/>
                  <p:cNvSpPr txBox="1"/>
                  <p:nvPr/>
                </p:nvSpPr>
                <p:spPr>
                  <a:xfrm rot="20667486">
                    <a:off x="5777814" y="2120063"/>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421" name="Group 420"/>
                <p:cNvGrpSpPr/>
                <p:nvPr/>
              </p:nvGrpSpPr>
              <p:grpSpPr>
                <a:xfrm rot="744088">
                  <a:off x="2476950" y="2217253"/>
                  <a:ext cx="1442489" cy="646410"/>
                  <a:chOff x="4405464" y="2924160"/>
                  <a:chExt cx="2563455" cy="756026"/>
                </a:xfrm>
              </p:grpSpPr>
              <p:sp>
                <p:nvSpPr>
                  <p:cNvPr id="521" name="TextBox 520"/>
                  <p:cNvSpPr txBox="1"/>
                  <p:nvPr/>
                </p:nvSpPr>
                <p:spPr>
                  <a:xfrm rot="20774522">
                    <a:off x="4405464" y="3464742"/>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2" name="TextBox 521"/>
                  <p:cNvSpPr txBox="1"/>
                  <p:nvPr/>
                </p:nvSpPr>
                <p:spPr>
                  <a:xfrm rot="20774522">
                    <a:off x="4703557" y="339175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3" name="TextBox 522"/>
                  <p:cNvSpPr txBox="1"/>
                  <p:nvPr/>
                </p:nvSpPr>
                <p:spPr>
                  <a:xfrm rot="20774522">
                    <a:off x="4949977" y="333142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4" name="TextBox 523"/>
                  <p:cNvSpPr txBox="1"/>
                  <p:nvPr/>
                </p:nvSpPr>
                <p:spPr>
                  <a:xfrm rot="20774522">
                    <a:off x="5196396" y="327108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5" name="TextBox 524"/>
                  <p:cNvSpPr txBox="1"/>
                  <p:nvPr/>
                </p:nvSpPr>
                <p:spPr>
                  <a:xfrm rot="20774522">
                    <a:off x="5442816" y="321075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6" name="TextBox 525"/>
                  <p:cNvSpPr txBox="1"/>
                  <p:nvPr/>
                </p:nvSpPr>
                <p:spPr>
                  <a:xfrm rot="20774522">
                    <a:off x="5689235" y="315041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7" name="TextBox 526"/>
                  <p:cNvSpPr txBox="1"/>
                  <p:nvPr/>
                </p:nvSpPr>
                <p:spPr>
                  <a:xfrm rot="20774522">
                    <a:off x="5935654" y="309008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8" name="TextBox 527"/>
                  <p:cNvSpPr txBox="1"/>
                  <p:nvPr/>
                </p:nvSpPr>
                <p:spPr>
                  <a:xfrm rot="20774522">
                    <a:off x="6182073" y="302974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9" name="TextBox 528"/>
                  <p:cNvSpPr txBox="1"/>
                  <p:nvPr/>
                </p:nvSpPr>
                <p:spPr>
                  <a:xfrm rot="20774522">
                    <a:off x="6428493" y="296941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30" name="TextBox 529"/>
                  <p:cNvSpPr txBox="1"/>
                  <p:nvPr/>
                </p:nvSpPr>
                <p:spPr>
                  <a:xfrm rot="20774522">
                    <a:off x="6613307" y="292416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422" name="Group 421"/>
                <p:cNvGrpSpPr/>
                <p:nvPr/>
              </p:nvGrpSpPr>
              <p:grpSpPr>
                <a:xfrm rot="775644">
                  <a:off x="2517243" y="2078295"/>
                  <a:ext cx="1325850" cy="573754"/>
                  <a:chOff x="4354301" y="2655637"/>
                  <a:chExt cx="2148077" cy="671082"/>
                </a:xfrm>
              </p:grpSpPr>
              <p:sp>
                <p:nvSpPr>
                  <p:cNvPr id="511" name="TextBox 510"/>
                  <p:cNvSpPr txBox="1"/>
                  <p:nvPr/>
                </p:nvSpPr>
                <p:spPr>
                  <a:xfrm rot="20774522">
                    <a:off x="4354301" y="311127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2" name="TextBox 511"/>
                  <p:cNvSpPr txBox="1"/>
                  <p:nvPr/>
                </p:nvSpPr>
                <p:spPr>
                  <a:xfrm rot="20774522">
                    <a:off x="4576820" y="3053092"/>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3" name="TextBox 512"/>
                  <p:cNvSpPr txBox="1"/>
                  <p:nvPr/>
                </p:nvSpPr>
                <p:spPr>
                  <a:xfrm rot="20774522">
                    <a:off x="4786276" y="300180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4" name="TextBox 513"/>
                  <p:cNvSpPr txBox="1"/>
                  <p:nvPr/>
                </p:nvSpPr>
                <p:spPr>
                  <a:xfrm rot="20774522">
                    <a:off x="4995732" y="2950523"/>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5" name="TextBox 514"/>
                  <p:cNvSpPr txBox="1"/>
                  <p:nvPr/>
                </p:nvSpPr>
                <p:spPr>
                  <a:xfrm rot="20774522">
                    <a:off x="5205189" y="2899238"/>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6" name="TextBox 515"/>
                  <p:cNvSpPr txBox="1"/>
                  <p:nvPr/>
                </p:nvSpPr>
                <p:spPr>
                  <a:xfrm rot="20774522">
                    <a:off x="5414645" y="2847954"/>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7" name="TextBox 516"/>
                  <p:cNvSpPr txBox="1"/>
                  <p:nvPr/>
                </p:nvSpPr>
                <p:spPr>
                  <a:xfrm rot="20774522">
                    <a:off x="5624102" y="2796669"/>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8" name="TextBox 517"/>
                  <p:cNvSpPr txBox="1"/>
                  <p:nvPr/>
                </p:nvSpPr>
                <p:spPr>
                  <a:xfrm rot="20774522">
                    <a:off x="5833558" y="274538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19" name="TextBox 518"/>
                  <p:cNvSpPr txBox="1"/>
                  <p:nvPr/>
                </p:nvSpPr>
                <p:spPr>
                  <a:xfrm rot="20774522">
                    <a:off x="6043014" y="2694100"/>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520" name="TextBox 519"/>
                  <p:cNvSpPr txBox="1"/>
                  <p:nvPr/>
                </p:nvSpPr>
                <p:spPr>
                  <a:xfrm rot="20774522">
                    <a:off x="6200107" y="265563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423" name="Group 422"/>
                <p:cNvGrpSpPr/>
                <p:nvPr/>
              </p:nvGrpSpPr>
              <p:grpSpPr>
                <a:xfrm rot="932987">
                  <a:off x="2564563" y="1919320"/>
                  <a:ext cx="1231266" cy="584876"/>
                  <a:chOff x="4248726" y="2436633"/>
                  <a:chExt cx="1929456" cy="594971"/>
                </a:xfrm>
              </p:grpSpPr>
              <p:sp>
                <p:nvSpPr>
                  <p:cNvPr id="501" name="TextBox 500"/>
                  <p:cNvSpPr txBox="1"/>
                  <p:nvPr/>
                </p:nvSpPr>
                <p:spPr>
                  <a:xfrm rot="20774522">
                    <a:off x="4248726" y="2843750"/>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2" name="TextBox 501"/>
                  <p:cNvSpPr txBox="1"/>
                  <p:nvPr/>
                </p:nvSpPr>
                <p:spPr>
                  <a:xfrm rot="20774522">
                    <a:off x="4479160" y="2787329"/>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3" name="TextBox 502"/>
                  <p:cNvSpPr txBox="1"/>
                  <p:nvPr/>
                </p:nvSpPr>
                <p:spPr>
                  <a:xfrm rot="20774522">
                    <a:off x="4663975" y="2742078"/>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4" name="TextBox 503"/>
                  <p:cNvSpPr txBox="1"/>
                  <p:nvPr/>
                </p:nvSpPr>
                <p:spPr>
                  <a:xfrm rot="20774522">
                    <a:off x="4848789" y="2696827"/>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5" name="TextBox 504"/>
                  <p:cNvSpPr txBox="1"/>
                  <p:nvPr/>
                </p:nvSpPr>
                <p:spPr>
                  <a:xfrm rot="20774522">
                    <a:off x="5033603" y="2651576"/>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6" name="TextBox 505"/>
                  <p:cNvSpPr txBox="1"/>
                  <p:nvPr/>
                </p:nvSpPr>
                <p:spPr>
                  <a:xfrm rot="20774522">
                    <a:off x="5218418" y="2606325"/>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7" name="TextBox 506"/>
                  <p:cNvSpPr txBox="1"/>
                  <p:nvPr/>
                </p:nvSpPr>
                <p:spPr>
                  <a:xfrm rot="20774522">
                    <a:off x="5403232" y="2561074"/>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8" name="TextBox 507"/>
                  <p:cNvSpPr txBox="1"/>
                  <p:nvPr/>
                </p:nvSpPr>
                <p:spPr>
                  <a:xfrm rot="20774522">
                    <a:off x="5588046" y="2515822"/>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09" name="TextBox 508"/>
                  <p:cNvSpPr txBox="1"/>
                  <p:nvPr/>
                </p:nvSpPr>
                <p:spPr>
                  <a:xfrm rot="20774522">
                    <a:off x="5772861" y="2470571"/>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510" name="TextBox 509"/>
                  <p:cNvSpPr txBox="1"/>
                  <p:nvPr/>
                </p:nvSpPr>
                <p:spPr>
                  <a:xfrm rot="20774522">
                    <a:off x="5911472" y="2436633"/>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grpSp>
            <p:grpSp>
              <p:nvGrpSpPr>
                <p:cNvPr id="424" name="Group 423"/>
                <p:cNvGrpSpPr/>
                <p:nvPr/>
              </p:nvGrpSpPr>
              <p:grpSpPr>
                <a:xfrm rot="303842">
                  <a:off x="2621714" y="1833665"/>
                  <a:ext cx="1072270" cy="171783"/>
                  <a:chOff x="4202110" y="2329849"/>
                  <a:chExt cx="1828110" cy="539390"/>
                </a:xfrm>
              </p:grpSpPr>
              <p:sp>
                <p:nvSpPr>
                  <p:cNvPr id="491" name="TextBox 490"/>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2" name="TextBox 491"/>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3" name="TextBox 492"/>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4" name="TextBox 493"/>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5" name="TextBox 494"/>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6" name="TextBox 495"/>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7" name="TextBox 496"/>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8" name="TextBox 497"/>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9" name="TextBox 498"/>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500" name="TextBox 499"/>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425" name="Group 424"/>
                <p:cNvGrpSpPr/>
                <p:nvPr/>
              </p:nvGrpSpPr>
              <p:grpSpPr>
                <a:xfrm rot="747797">
                  <a:off x="3684960" y="1709702"/>
                  <a:ext cx="943124" cy="296515"/>
                  <a:chOff x="4202110" y="2329849"/>
                  <a:chExt cx="1828110" cy="539390"/>
                </a:xfrm>
              </p:grpSpPr>
              <p:sp>
                <p:nvSpPr>
                  <p:cNvPr id="481" name="TextBox 480"/>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2" name="TextBox 481"/>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3" name="TextBox 482"/>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4" name="TextBox 483"/>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5" name="TextBox 484"/>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6" name="TextBox 485"/>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7" name="TextBox 486"/>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8" name="TextBox 487"/>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9" name="TextBox 488"/>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90" name="TextBox 489"/>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426" name="Group 425"/>
                <p:cNvGrpSpPr/>
                <p:nvPr/>
              </p:nvGrpSpPr>
              <p:grpSpPr>
                <a:xfrm rot="225952">
                  <a:off x="2596289" y="1986065"/>
                  <a:ext cx="1072270" cy="171783"/>
                  <a:chOff x="4202110" y="2329849"/>
                  <a:chExt cx="1828110" cy="539390"/>
                </a:xfrm>
              </p:grpSpPr>
              <p:sp>
                <p:nvSpPr>
                  <p:cNvPr id="471" name="TextBox 470"/>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2" name="TextBox 471"/>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3" name="TextBox 472"/>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4" name="TextBox 473"/>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5" name="TextBox 474"/>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6" name="TextBox 475"/>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7" name="TextBox 476"/>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8" name="TextBox 477"/>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9" name="TextBox 478"/>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80" name="TextBox 479"/>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427" name="Group 426"/>
                <p:cNvGrpSpPr/>
                <p:nvPr/>
              </p:nvGrpSpPr>
              <p:grpSpPr>
                <a:xfrm rot="628941">
                  <a:off x="3804391" y="1825888"/>
                  <a:ext cx="943124" cy="296515"/>
                  <a:chOff x="4202110" y="2329849"/>
                  <a:chExt cx="1828110" cy="539390"/>
                </a:xfrm>
              </p:grpSpPr>
              <p:sp>
                <p:nvSpPr>
                  <p:cNvPr id="461" name="TextBox 460"/>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2" name="TextBox 461"/>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3" name="TextBox 462"/>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4" name="TextBox 463"/>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5" name="TextBox 464"/>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6" name="TextBox 465"/>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7" name="TextBox 466"/>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8" name="TextBox 467"/>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69" name="TextBox 468"/>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470" name="TextBox 469"/>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428" name="Group 427"/>
                <p:cNvGrpSpPr/>
                <p:nvPr/>
              </p:nvGrpSpPr>
              <p:grpSpPr>
                <a:xfrm rot="932987">
                  <a:off x="3848368" y="1791070"/>
                  <a:ext cx="1231266" cy="584876"/>
                  <a:chOff x="4248726" y="2436633"/>
                  <a:chExt cx="1929456" cy="594971"/>
                </a:xfrm>
              </p:grpSpPr>
              <p:sp>
                <p:nvSpPr>
                  <p:cNvPr id="451" name="TextBox 450"/>
                  <p:cNvSpPr txBox="1"/>
                  <p:nvPr/>
                </p:nvSpPr>
                <p:spPr>
                  <a:xfrm rot="20774522">
                    <a:off x="4248726" y="2843750"/>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2" name="TextBox 451"/>
                  <p:cNvSpPr txBox="1"/>
                  <p:nvPr/>
                </p:nvSpPr>
                <p:spPr>
                  <a:xfrm rot="20774522">
                    <a:off x="4479160" y="2787329"/>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3" name="TextBox 452"/>
                  <p:cNvSpPr txBox="1"/>
                  <p:nvPr/>
                </p:nvSpPr>
                <p:spPr>
                  <a:xfrm rot="20774522">
                    <a:off x="4663975" y="2742078"/>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4" name="TextBox 453"/>
                  <p:cNvSpPr txBox="1"/>
                  <p:nvPr/>
                </p:nvSpPr>
                <p:spPr>
                  <a:xfrm rot="20774522">
                    <a:off x="4848789" y="2696827"/>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5" name="TextBox 454"/>
                  <p:cNvSpPr txBox="1"/>
                  <p:nvPr/>
                </p:nvSpPr>
                <p:spPr>
                  <a:xfrm rot="20774522">
                    <a:off x="5033603" y="2651576"/>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6" name="TextBox 455"/>
                  <p:cNvSpPr txBox="1"/>
                  <p:nvPr/>
                </p:nvSpPr>
                <p:spPr>
                  <a:xfrm rot="20774522">
                    <a:off x="5218418" y="2606325"/>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7" name="TextBox 456"/>
                  <p:cNvSpPr txBox="1"/>
                  <p:nvPr/>
                </p:nvSpPr>
                <p:spPr>
                  <a:xfrm rot="20774522">
                    <a:off x="5403232" y="2561074"/>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8" name="TextBox 457"/>
                  <p:cNvSpPr txBox="1"/>
                  <p:nvPr/>
                </p:nvSpPr>
                <p:spPr>
                  <a:xfrm rot="20774522">
                    <a:off x="5588046" y="2515822"/>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59" name="TextBox 458"/>
                  <p:cNvSpPr txBox="1"/>
                  <p:nvPr/>
                </p:nvSpPr>
                <p:spPr>
                  <a:xfrm rot="20774522">
                    <a:off x="5772861" y="2470571"/>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460" name="TextBox 459"/>
                  <p:cNvSpPr txBox="1"/>
                  <p:nvPr/>
                </p:nvSpPr>
                <p:spPr>
                  <a:xfrm rot="20774522">
                    <a:off x="5911472" y="2436633"/>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grpSp>
            <p:grpSp>
              <p:nvGrpSpPr>
                <p:cNvPr id="429" name="Group 428"/>
                <p:cNvGrpSpPr/>
                <p:nvPr/>
              </p:nvGrpSpPr>
              <p:grpSpPr>
                <a:xfrm rot="559321">
                  <a:off x="3894605" y="1930997"/>
                  <a:ext cx="1269703" cy="497296"/>
                  <a:chOff x="4354301" y="2655637"/>
                  <a:chExt cx="2148077" cy="671082"/>
                </a:xfrm>
              </p:grpSpPr>
              <p:sp>
                <p:nvSpPr>
                  <p:cNvPr id="441" name="TextBox 440"/>
                  <p:cNvSpPr txBox="1"/>
                  <p:nvPr/>
                </p:nvSpPr>
                <p:spPr>
                  <a:xfrm rot="20774522">
                    <a:off x="4354301" y="311127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2" name="TextBox 441"/>
                  <p:cNvSpPr txBox="1"/>
                  <p:nvPr/>
                </p:nvSpPr>
                <p:spPr>
                  <a:xfrm rot="20774522">
                    <a:off x="4576820" y="3053092"/>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3" name="TextBox 442"/>
                  <p:cNvSpPr txBox="1"/>
                  <p:nvPr/>
                </p:nvSpPr>
                <p:spPr>
                  <a:xfrm rot="20774522">
                    <a:off x="4786276" y="300180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4" name="TextBox 443"/>
                  <p:cNvSpPr txBox="1"/>
                  <p:nvPr/>
                </p:nvSpPr>
                <p:spPr>
                  <a:xfrm rot="20774522">
                    <a:off x="4995732" y="2950523"/>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5" name="TextBox 444"/>
                  <p:cNvSpPr txBox="1"/>
                  <p:nvPr/>
                </p:nvSpPr>
                <p:spPr>
                  <a:xfrm rot="20774522">
                    <a:off x="5205189" y="2899238"/>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6" name="TextBox 445"/>
                  <p:cNvSpPr txBox="1"/>
                  <p:nvPr/>
                </p:nvSpPr>
                <p:spPr>
                  <a:xfrm rot="20774522">
                    <a:off x="5414645" y="2847954"/>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7" name="TextBox 446"/>
                  <p:cNvSpPr txBox="1"/>
                  <p:nvPr/>
                </p:nvSpPr>
                <p:spPr>
                  <a:xfrm rot="20774522">
                    <a:off x="5624102" y="2796669"/>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8" name="TextBox 447"/>
                  <p:cNvSpPr txBox="1"/>
                  <p:nvPr/>
                </p:nvSpPr>
                <p:spPr>
                  <a:xfrm rot="20774522">
                    <a:off x="5833558" y="274538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9" name="TextBox 448"/>
                  <p:cNvSpPr txBox="1"/>
                  <p:nvPr/>
                </p:nvSpPr>
                <p:spPr>
                  <a:xfrm rot="20774522">
                    <a:off x="6043014" y="2694100"/>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50" name="TextBox 449"/>
                  <p:cNvSpPr txBox="1"/>
                  <p:nvPr/>
                </p:nvSpPr>
                <p:spPr>
                  <a:xfrm rot="20774522">
                    <a:off x="6200107" y="265563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430" name="Group 429"/>
                <p:cNvGrpSpPr/>
                <p:nvPr/>
              </p:nvGrpSpPr>
              <p:grpSpPr>
                <a:xfrm rot="744088">
                  <a:off x="3951156" y="1989407"/>
                  <a:ext cx="1442489" cy="646410"/>
                  <a:chOff x="4405464" y="2924160"/>
                  <a:chExt cx="2563455" cy="756026"/>
                </a:xfrm>
              </p:grpSpPr>
              <p:sp>
                <p:nvSpPr>
                  <p:cNvPr id="431" name="TextBox 430"/>
                  <p:cNvSpPr txBox="1"/>
                  <p:nvPr/>
                </p:nvSpPr>
                <p:spPr>
                  <a:xfrm rot="20774522">
                    <a:off x="4405464" y="3464742"/>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2" name="TextBox 431"/>
                  <p:cNvSpPr txBox="1"/>
                  <p:nvPr/>
                </p:nvSpPr>
                <p:spPr>
                  <a:xfrm rot="20774522">
                    <a:off x="4703557" y="339175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3" name="TextBox 432"/>
                  <p:cNvSpPr txBox="1"/>
                  <p:nvPr/>
                </p:nvSpPr>
                <p:spPr>
                  <a:xfrm rot="20774522">
                    <a:off x="4949977" y="333142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4" name="TextBox 433"/>
                  <p:cNvSpPr txBox="1"/>
                  <p:nvPr/>
                </p:nvSpPr>
                <p:spPr>
                  <a:xfrm rot="20774522">
                    <a:off x="5196396" y="327108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5" name="TextBox 434"/>
                  <p:cNvSpPr txBox="1"/>
                  <p:nvPr/>
                </p:nvSpPr>
                <p:spPr>
                  <a:xfrm rot="20774522">
                    <a:off x="5442816" y="321075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6" name="TextBox 435"/>
                  <p:cNvSpPr txBox="1"/>
                  <p:nvPr/>
                </p:nvSpPr>
                <p:spPr>
                  <a:xfrm rot="20774522">
                    <a:off x="5689235" y="315041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7" name="TextBox 436"/>
                  <p:cNvSpPr txBox="1"/>
                  <p:nvPr/>
                </p:nvSpPr>
                <p:spPr>
                  <a:xfrm rot="20774522">
                    <a:off x="5935654" y="309008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8" name="TextBox 437"/>
                  <p:cNvSpPr txBox="1"/>
                  <p:nvPr/>
                </p:nvSpPr>
                <p:spPr>
                  <a:xfrm rot="20774522">
                    <a:off x="6182073" y="302974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39" name="TextBox 438"/>
                  <p:cNvSpPr txBox="1"/>
                  <p:nvPr/>
                </p:nvSpPr>
                <p:spPr>
                  <a:xfrm rot="20774522">
                    <a:off x="6428493" y="296941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440" name="TextBox 439"/>
                  <p:cNvSpPr txBox="1"/>
                  <p:nvPr/>
                </p:nvSpPr>
                <p:spPr>
                  <a:xfrm rot="20774522">
                    <a:off x="6613307" y="292416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grpSp>
        <p:grpSp>
          <p:nvGrpSpPr>
            <p:cNvPr id="199" name="Group 198"/>
            <p:cNvGrpSpPr/>
            <p:nvPr/>
          </p:nvGrpSpPr>
          <p:grpSpPr>
            <a:xfrm>
              <a:off x="1981200" y="1709702"/>
              <a:ext cx="5359247" cy="2786421"/>
              <a:chOff x="1981200" y="1709702"/>
              <a:chExt cx="5359247" cy="2786421"/>
            </a:xfrm>
          </p:grpSpPr>
          <p:grpSp>
            <p:nvGrpSpPr>
              <p:cNvPr id="200" name="Group 199"/>
              <p:cNvGrpSpPr/>
              <p:nvPr/>
            </p:nvGrpSpPr>
            <p:grpSpPr>
              <a:xfrm>
                <a:off x="4570142" y="3107762"/>
                <a:ext cx="2770305" cy="1140698"/>
                <a:chOff x="4570142" y="3107761"/>
                <a:chExt cx="2770305" cy="1140698"/>
              </a:xfrm>
            </p:grpSpPr>
            <p:sp>
              <p:nvSpPr>
                <p:cNvPr id="399" name="TextBox 398"/>
                <p:cNvSpPr txBox="1"/>
                <p:nvPr/>
              </p:nvSpPr>
              <p:spPr>
                <a:xfrm rot="20774522">
                  <a:off x="4570142" y="3690944"/>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0" name="TextBox 399"/>
                <p:cNvSpPr txBox="1"/>
                <p:nvPr/>
              </p:nvSpPr>
              <p:spPr>
                <a:xfrm rot="20774522">
                  <a:off x="4865785" y="3618557"/>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1" name="TextBox 400"/>
                <p:cNvSpPr txBox="1"/>
                <p:nvPr/>
              </p:nvSpPr>
              <p:spPr>
                <a:xfrm rot="20774522">
                  <a:off x="5134971" y="3552648"/>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2" name="TextBox 401"/>
                <p:cNvSpPr txBox="1"/>
                <p:nvPr/>
              </p:nvSpPr>
              <p:spPr>
                <a:xfrm rot="20774522">
                  <a:off x="5404157" y="348673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3" name="TextBox 402"/>
                <p:cNvSpPr txBox="1"/>
                <p:nvPr/>
              </p:nvSpPr>
              <p:spPr>
                <a:xfrm rot="20774522">
                  <a:off x="5673344" y="3420829"/>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4" name="TextBox 403"/>
                <p:cNvSpPr txBox="1"/>
                <p:nvPr/>
              </p:nvSpPr>
              <p:spPr>
                <a:xfrm rot="20774522">
                  <a:off x="5942530" y="3354920"/>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5" name="TextBox 404"/>
                <p:cNvSpPr txBox="1"/>
                <p:nvPr/>
              </p:nvSpPr>
              <p:spPr>
                <a:xfrm rot="20774522">
                  <a:off x="6211716" y="328901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6" name="TextBox 405"/>
                <p:cNvSpPr txBox="1"/>
                <p:nvPr/>
              </p:nvSpPr>
              <p:spPr>
                <a:xfrm rot="20774522">
                  <a:off x="6480903" y="3223102"/>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7" name="TextBox 406"/>
                <p:cNvSpPr txBox="1"/>
                <p:nvPr/>
              </p:nvSpPr>
              <p:spPr>
                <a:xfrm rot="20774522">
                  <a:off x="6750089" y="3157193"/>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sp>
              <p:nvSpPr>
                <p:cNvPr id="408" name="TextBox 407"/>
                <p:cNvSpPr txBox="1"/>
                <p:nvPr/>
              </p:nvSpPr>
              <p:spPr>
                <a:xfrm rot="20774522">
                  <a:off x="6951979" y="3107761"/>
                  <a:ext cx="388468" cy="557515"/>
                </a:xfrm>
                <a:prstGeom prst="rect">
                  <a:avLst/>
                </a:prstGeom>
                <a:noFill/>
                <a:ln>
                  <a:noFill/>
                </a:ln>
              </p:spPr>
              <p:txBody>
                <a:bodyPr wrap="square" rtlCol="0">
                  <a:spAutoFit/>
                </a:bodyPr>
                <a:lstStyle/>
                <a:p>
                  <a:pPr marL="228600" indent="-228600" algn="ctr"/>
                  <a:r>
                    <a:rPr lang="en-US" sz="1200" b="1" dirty="0">
                      <a:latin typeface="Tahoma" pitchFamily="34" charset="0"/>
                      <a:ea typeface="Tahoma" pitchFamily="34" charset="0"/>
                      <a:cs typeface="Tahoma" pitchFamily="34" charset="0"/>
                    </a:rPr>
                    <a:t>X</a:t>
                  </a:r>
                  <a:endParaRPr lang="en-US" sz="1200" b="1" dirty="0">
                    <a:latin typeface="Times New Roman" pitchFamily="18" charset="0"/>
                    <a:cs typeface="Times New Roman" pitchFamily="18" charset="0"/>
                  </a:endParaRPr>
                </a:p>
              </p:txBody>
            </p:sp>
          </p:grpSp>
          <p:grpSp>
            <p:nvGrpSpPr>
              <p:cNvPr id="201" name="Group 200"/>
              <p:cNvGrpSpPr/>
              <p:nvPr/>
            </p:nvGrpSpPr>
            <p:grpSpPr>
              <a:xfrm>
                <a:off x="4367418" y="2841077"/>
                <a:ext cx="2503282" cy="1067123"/>
                <a:chOff x="4405464" y="2768612"/>
                <a:chExt cx="2563455" cy="1067123"/>
              </a:xfrm>
            </p:grpSpPr>
            <p:sp>
              <p:nvSpPr>
                <p:cNvPr id="389" name="TextBox 388"/>
                <p:cNvSpPr txBox="1"/>
                <p:nvPr/>
              </p:nvSpPr>
              <p:spPr>
                <a:xfrm rot="20774522">
                  <a:off x="4405464" y="3309194"/>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0" name="TextBox 389"/>
                <p:cNvSpPr txBox="1"/>
                <p:nvPr/>
              </p:nvSpPr>
              <p:spPr>
                <a:xfrm rot="20774522">
                  <a:off x="4703557" y="323620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1" name="TextBox 390"/>
                <p:cNvSpPr txBox="1"/>
                <p:nvPr/>
              </p:nvSpPr>
              <p:spPr>
                <a:xfrm rot="20774522">
                  <a:off x="4949977" y="317587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2" name="TextBox 391"/>
                <p:cNvSpPr txBox="1"/>
                <p:nvPr/>
              </p:nvSpPr>
              <p:spPr>
                <a:xfrm rot="20774522">
                  <a:off x="5196396" y="311553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3" name="TextBox 392"/>
                <p:cNvSpPr txBox="1"/>
                <p:nvPr/>
              </p:nvSpPr>
              <p:spPr>
                <a:xfrm rot="20774522">
                  <a:off x="5442816" y="305520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4" name="TextBox 393"/>
                <p:cNvSpPr txBox="1"/>
                <p:nvPr/>
              </p:nvSpPr>
              <p:spPr>
                <a:xfrm rot="20774522">
                  <a:off x="5689235" y="299486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5" name="TextBox 394"/>
                <p:cNvSpPr txBox="1"/>
                <p:nvPr/>
              </p:nvSpPr>
              <p:spPr>
                <a:xfrm rot="20774522">
                  <a:off x="5935654" y="293453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6" name="TextBox 395"/>
                <p:cNvSpPr txBox="1"/>
                <p:nvPr/>
              </p:nvSpPr>
              <p:spPr>
                <a:xfrm rot="20774522">
                  <a:off x="6182073" y="287419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7" name="TextBox 396"/>
                <p:cNvSpPr txBox="1"/>
                <p:nvPr/>
              </p:nvSpPr>
              <p:spPr>
                <a:xfrm rot="20774522">
                  <a:off x="6428493" y="281386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98" name="TextBox 397"/>
                <p:cNvSpPr txBox="1"/>
                <p:nvPr/>
              </p:nvSpPr>
              <p:spPr>
                <a:xfrm rot="20774522">
                  <a:off x="6613307" y="276861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grpSp>
          <p:grpSp>
            <p:nvGrpSpPr>
              <p:cNvPr id="202" name="Group 201"/>
              <p:cNvGrpSpPr/>
              <p:nvPr/>
            </p:nvGrpSpPr>
            <p:grpSpPr>
              <a:xfrm>
                <a:off x="4221074" y="2590084"/>
                <a:ext cx="2148077" cy="966694"/>
                <a:chOff x="4354301" y="2507831"/>
                <a:chExt cx="2148077" cy="966694"/>
              </a:xfrm>
            </p:grpSpPr>
            <p:sp>
              <p:nvSpPr>
                <p:cNvPr id="379" name="TextBox 378"/>
                <p:cNvSpPr txBox="1"/>
                <p:nvPr/>
              </p:nvSpPr>
              <p:spPr>
                <a:xfrm rot="20774522">
                  <a:off x="4354301" y="296346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0" name="TextBox 379"/>
                <p:cNvSpPr txBox="1"/>
                <p:nvPr/>
              </p:nvSpPr>
              <p:spPr>
                <a:xfrm rot="20774522">
                  <a:off x="4576820" y="2905286"/>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1" name="TextBox 380"/>
                <p:cNvSpPr txBox="1"/>
                <p:nvPr/>
              </p:nvSpPr>
              <p:spPr>
                <a:xfrm rot="20774522">
                  <a:off x="4786276" y="285400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2" name="TextBox 381"/>
                <p:cNvSpPr txBox="1"/>
                <p:nvPr/>
              </p:nvSpPr>
              <p:spPr>
                <a:xfrm rot="20774522">
                  <a:off x="4995732" y="2802717"/>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3" name="TextBox 382"/>
                <p:cNvSpPr txBox="1"/>
                <p:nvPr/>
              </p:nvSpPr>
              <p:spPr>
                <a:xfrm rot="20774522">
                  <a:off x="5205189" y="2751432"/>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4" name="TextBox 383"/>
                <p:cNvSpPr txBox="1"/>
                <p:nvPr/>
              </p:nvSpPr>
              <p:spPr>
                <a:xfrm rot="20774522">
                  <a:off x="5414645" y="2700148"/>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5" name="TextBox 384"/>
                <p:cNvSpPr txBox="1"/>
                <p:nvPr/>
              </p:nvSpPr>
              <p:spPr>
                <a:xfrm rot="20774522">
                  <a:off x="5624102" y="2648863"/>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6" name="TextBox 385"/>
                <p:cNvSpPr txBox="1"/>
                <p:nvPr/>
              </p:nvSpPr>
              <p:spPr>
                <a:xfrm rot="20774522">
                  <a:off x="5833558" y="259757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7" name="TextBox 386"/>
                <p:cNvSpPr txBox="1"/>
                <p:nvPr/>
              </p:nvSpPr>
              <p:spPr>
                <a:xfrm rot="20774522">
                  <a:off x="6043014" y="2546294"/>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88" name="TextBox 387"/>
                <p:cNvSpPr txBox="1"/>
                <p:nvPr/>
              </p:nvSpPr>
              <p:spPr>
                <a:xfrm rot="20774522">
                  <a:off x="6200107" y="250783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grpSp>
          <p:grpSp>
            <p:nvGrpSpPr>
              <p:cNvPr id="203" name="Group 202"/>
              <p:cNvGrpSpPr/>
              <p:nvPr/>
            </p:nvGrpSpPr>
            <p:grpSpPr>
              <a:xfrm rot="192147">
                <a:off x="4119288" y="2371158"/>
                <a:ext cx="1823174" cy="887368"/>
                <a:chOff x="4248726" y="2282776"/>
                <a:chExt cx="1929456" cy="902685"/>
              </a:xfrm>
            </p:grpSpPr>
            <p:sp>
              <p:nvSpPr>
                <p:cNvPr id="369" name="TextBox 368"/>
                <p:cNvSpPr txBox="1"/>
                <p:nvPr/>
              </p:nvSpPr>
              <p:spPr>
                <a:xfrm rot="20774522">
                  <a:off x="4248726" y="2689893"/>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0" name="TextBox 369"/>
                <p:cNvSpPr txBox="1"/>
                <p:nvPr/>
              </p:nvSpPr>
              <p:spPr>
                <a:xfrm rot="20774522">
                  <a:off x="4479160" y="2633472"/>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1" name="TextBox 370"/>
                <p:cNvSpPr txBox="1"/>
                <p:nvPr/>
              </p:nvSpPr>
              <p:spPr>
                <a:xfrm rot="20774522">
                  <a:off x="4663975" y="2588221"/>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2" name="TextBox 371"/>
                <p:cNvSpPr txBox="1"/>
                <p:nvPr/>
              </p:nvSpPr>
              <p:spPr>
                <a:xfrm rot="20774522">
                  <a:off x="4848789" y="2542970"/>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3" name="TextBox 372"/>
                <p:cNvSpPr txBox="1"/>
                <p:nvPr/>
              </p:nvSpPr>
              <p:spPr>
                <a:xfrm rot="20774522">
                  <a:off x="5033603" y="2497719"/>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4" name="TextBox 373"/>
                <p:cNvSpPr txBox="1"/>
                <p:nvPr/>
              </p:nvSpPr>
              <p:spPr>
                <a:xfrm rot="20774522">
                  <a:off x="5218418" y="2452468"/>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5" name="TextBox 374"/>
                <p:cNvSpPr txBox="1"/>
                <p:nvPr/>
              </p:nvSpPr>
              <p:spPr>
                <a:xfrm rot="20774522">
                  <a:off x="5403232" y="2407217"/>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6" name="TextBox 375"/>
                <p:cNvSpPr txBox="1"/>
                <p:nvPr/>
              </p:nvSpPr>
              <p:spPr>
                <a:xfrm rot="20774522">
                  <a:off x="5588046" y="236196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7" name="TextBox 376"/>
                <p:cNvSpPr txBox="1"/>
                <p:nvPr/>
              </p:nvSpPr>
              <p:spPr>
                <a:xfrm rot="20774522">
                  <a:off x="5772861" y="2316715"/>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78" name="TextBox 377"/>
                <p:cNvSpPr txBox="1"/>
                <p:nvPr/>
              </p:nvSpPr>
              <p:spPr>
                <a:xfrm rot="20774522">
                  <a:off x="5911472" y="228277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grpSp>
          <p:grpSp>
            <p:nvGrpSpPr>
              <p:cNvPr id="204" name="Group 203"/>
              <p:cNvGrpSpPr/>
              <p:nvPr/>
            </p:nvGrpSpPr>
            <p:grpSpPr>
              <a:xfrm rot="303842">
                <a:off x="3991804" y="2170801"/>
                <a:ext cx="1662155" cy="958963"/>
                <a:chOff x="4202110" y="2120063"/>
                <a:chExt cx="1828111" cy="958963"/>
              </a:xfrm>
            </p:grpSpPr>
            <p:sp>
              <p:nvSpPr>
                <p:cNvPr id="359" name="TextBox 358"/>
                <p:cNvSpPr txBox="1"/>
                <p:nvPr/>
              </p:nvSpPr>
              <p:spPr>
                <a:xfrm rot="20667486">
                  <a:off x="4202110" y="250556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0" name="TextBox 359"/>
                <p:cNvSpPr txBox="1"/>
                <p:nvPr/>
              </p:nvSpPr>
              <p:spPr>
                <a:xfrm rot="20667486">
                  <a:off x="4418832" y="2452094"/>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1" name="TextBox 360"/>
                <p:cNvSpPr txBox="1"/>
                <p:nvPr/>
              </p:nvSpPr>
              <p:spPr>
                <a:xfrm rot="20667486">
                  <a:off x="4586612" y="2409983"/>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2" name="TextBox 361"/>
                <p:cNvSpPr txBox="1"/>
                <p:nvPr/>
              </p:nvSpPr>
              <p:spPr>
                <a:xfrm rot="20667486">
                  <a:off x="4779242" y="236558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3" name="TextBox 362"/>
                <p:cNvSpPr txBox="1"/>
                <p:nvPr/>
              </p:nvSpPr>
              <p:spPr>
                <a:xfrm rot="20667486">
                  <a:off x="4936597" y="2324524"/>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4" name="TextBox 363"/>
                <p:cNvSpPr txBox="1"/>
                <p:nvPr/>
              </p:nvSpPr>
              <p:spPr>
                <a:xfrm rot="20667486">
                  <a:off x="5111501" y="228169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5" name="TextBox 364"/>
                <p:cNvSpPr txBox="1"/>
                <p:nvPr/>
              </p:nvSpPr>
              <p:spPr>
                <a:xfrm rot="20667486">
                  <a:off x="5296827" y="223782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6" name="TextBox 365"/>
                <p:cNvSpPr txBox="1"/>
                <p:nvPr/>
              </p:nvSpPr>
              <p:spPr>
                <a:xfrm rot="20667486">
                  <a:off x="5471730" y="2195006"/>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7" name="TextBox 366"/>
                <p:cNvSpPr txBox="1"/>
                <p:nvPr/>
              </p:nvSpPr>
              <p:spPr>
                <a:xfrm rot="20667486">
                  <a:off x="5631216" y="215267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68" name="TextBox 367"/>
                <p:cNvSpPr txBox="1"/>
                <p:nvPr/>
              </p:nvSpPr>
              <p:spPr>
                <a:xfrm rot="20667486">
                  <a:off x="5777814" y="2120063"/>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205" name="Group 204"/>
              <p:cNvGrpSpPr/>
              <p:nvPr/>
            </p:nvGrpSpPr>
            <p:grpSpPr>
              <a:xfrm>
                <a:off x="1981200" y="3429000"/>
                <a:ext cx="2503282" cy="1067123"/>
                <a:chOff x="4405464" y="2768612"/>
                <a:chExt cx="2563455" cy="1067123"/>
              </a:xfrm>
            </p:grpSpPr>
            <p:sp>
              <p:nvSpPr>
                <p:cNvPr id="349" name="TextBox 348"/>
                <p:cNvSpPr txBox="1"/>
                <p:nvPr/>
              </p:nvSpPr>
              <p:spPr>
                <a:xfrm rot="20774522">
                  <a:off x="4405464" y="3309194"/>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0" name="TextBox 349"/>
                <p:cNvSpPr txBox="1"/>
                <p:nvPr/>
              </p:nvSpPr>
              <p:spPr>
                <a:xfrm rot="20774522">
                  <a:off x="4703557" y="323620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1" name="TextBox 350"/>
                <p:cNvSpPr txBox="1"/>
                <p:nvPr/>
              </p:nvSpPr>
              <p:spPr>
                <a:xfrm rot="20774522">
                  <a:off x="4949977" y="317587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2" name="TextBox 351"/>
                <p:cNvSpPr txBox="1"/>
                <p:nvPr/>
              </p:nvSpPr>
              <p:spPr>
                <a:xfrm rot="20774522">
                  <a:off x="5196396" y="3115537"/>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3" name="TextBox 352"/>
                <p:cNvSpPr txBox="1"/>
                <p:nvPr/>
              </p:nvSpPr>
              <p:spPr>
                <a:xfrm rot="20774522">
                  <a:off x="5442816" y="305520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4" name="TextBox 353"/>
                <p:cNvSpPr txBox="1"/>
                <p:nvPr/>
              </p:nvSpPr>
              <p:spPr>
                <a:xfrm rot="20774522">
                  <a:off x="5689235" y="299486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5" name="TextBox 354"/>
                <p:cNvSpPr txBox="1"/>
                <p:nvPr/>
              </p:nvSpPr>
              <p:spPr>
                <a:xfrm rot="20774522">
                  <a:off x="5935654" y="293453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6" name="TextBox 355"/>
                <p:cNvSpPr txBox="1"/>
                <p:nvPr/>
              </p:nvSpPr>
              <p:spPr>
                <a:xfrm rot="20774522">
                  <a:off x="6182073" y="2874198"/>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7" name="TextBox 356"/>
                <p:cNvSpPr txBox="1"/>
                <p:nvPr/>
              </p:nvSpPr>
              <p:spPr>
                <a:xfrm rot="20774522">
                  <a:off x="6428493" y="2813863"/>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sp>
              <p:nvSpPr>
                <p:cNvPr id="358" name="TextBox 357"/>
                <p:cNvSpPr txBox="1"/>
                <p:nvPr/>
              </p:nvSpPr>
              <p:spPr>
                <a:xfrm rot="20774522">
                  <a:off x="6613307" y="2768612"/>
                  <a:ext cx="355612" cy="526541"/>
                </a:xfrm>
                <a:prstGeom prst="rect">
                  <a:avLst/>
                </a:prstGeom>
                <a:noFill/>
                <a:ln>
                  <a:noFill/>
                </a:ln>
              </p:spPr>
              <p:txBody>
                <a:bodyPr wrap="square" rtlCol="0">
                  <a:spAutoFit/>
                </a:bodyPr>
                <a:lstStyle/>
                <a:p>
                  <a:pPr marL="228600" indent="-228600" algn="ctr"/>
                  <a:r>
                    <a:rPr lang="en-US" sz="1100" b="1" dirty="0">
                      <a:latin typeface="Tahoma" pitchFamily="34" charset="0"/>
                      <a:ea typeface="Tahoma" pitchFamily="34" charset="0"/>
                      <a:cs typeface="Tahoma" pitchFamily="34" charset="0"/>
                    </a:rPr>
                    <a:t>X</a:t>
                  </a:r>
                  <a:endParaRPr lang="en-US" sz="1100" b="1" dirty="0">
                    <a:latin typeface="Times New Roman" pitchFamily="18" charset="0"/>
                    <a:cs typeface="Times New Roman" pitchFamily="18" charset="0"/>
                  </a:endParaRPr>
                </a:p>
              </p:txBody>
            </p:sp>
          </p:grpSp>
          <p:grpSp>
            <p:nvGrpSpPr>
              <p:cNvPr id="206" name="Group 205"/>
              <p:cNvGrpSpPr/>
              <p:nvPr/>
            </p:nvGrpSpPr>
            <p:grpSpPr>
              <a:xfrm>
                <a:off x="2133600" y="3124200"/>
                <a:ext cx="2148077" cy="966694"/>
                <a:chOff x="4354301" y="2507831"/>
                <a:chExt cx="2148077" cy="966694"/>
              </a:xfrm>
            </p:grpSpPr>
            <p:sp>
              <p:nvSpPr>
                <p:cNvPr id="339" name="TextBox 338"/>
                <p:cNvSpPr txBox="1"/>
                <p:nvPr/>
              </p:nvSpPr>
              <p:spPr>
                <a:xfrm rot="20774522">
                  <a:off x="4354301" y="296346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0" name="TextBox 339"/>
                <p:cNvSpPr txBox="1"/>
                <p:nvPr/>
              </p:nvSpPr>
              <p:spPr>
                <a:xfrm rot="20774522">
                  <a:off x="4576820" y="2905286"/>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1" name="TextBox 340"/>
                <p:cNvSpPr txBox="1"/>
                <p:nvPr/>
              </p:nvSpPr>
              <p:spPr>
                <a:xfrm rot="20774522">
                  <a:off x="4786276" y="285400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2" name="TextBox 341"/>
                <p:cNvSpPr txBox="1"/>
                <p:nvPr/>
              </p:nvSpPr>
              <p:spPr>
                <a:xfrm rot="20774522">
                  <a:off x="4995732" y="2802717"/>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3" name="TextBox 342"/>
                <p:cNvSpPr txBox="1"/>
                <p:nvPr/>
              </p:nvSpPr>
              <p:spPr>
                <a:xfrm rot="20774522">
                  <a:off x="5205189" y="2751432"/>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4" name="TextBox 343"/>
                <p:cNvSpPr txBox="1"/>
                <p:nvPr/>
              </p:nvSpPr>
              <p:spPr>
                <a:xfrm rot="20774522">
                  <a:off x="5414645" y="2700148"/>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5" name="TextBox 344"/>
                <p:cNvSpPr txBox="1"/>
                <p:nvPr/>
              </p:nvSpPr>
              <p:spPr>
                <a:xfrm rot="20774522">
                  <a:off x="5624102" y="2648863"/>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6" name="TextBox 345"/>
                <p:cNvSpPr txBox="1"/>
                <p:nvPr/>
              </p:nvSpPr>
              <p:spPr>
                <a:xfrm rot="20774522">
                  <a:off x="5833558" y="2597579"/>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7" name="TextBox 346"/>
                <p:cNvSpPr txBox="1"/>
                <p:nvPr/>
              </p:nvSpPr>
              <p:spPr>
                <a:xfrm rot="20774522">
                  <a:off x="6043014" y="2546294"/>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sp>
              <p:nvSpPr>
                <p:cNvPr id="348" name="TextBox 347"/>
                <p:cNvSpPr txBox="1"/>
                <p:nvPr/>
              </p:nvSpPr>
              <p:spPr>
                <a:xfrm rot="20774522">
                  <a:off x="6200107" y="2507831"/>
                  <a:ext cx="302271" cy="511056"/>
                </a:xfrm>
                <a:prstGeom prst="rect">
                  <a:avLst/>
                </a:prstGeom>
                <a:noFill/>
                <a:ln>
                  <a:noFill/>
                </a:ln>
              </p:spPr>
              <p:txBody>
                <a:bodyPr wrap="square" rtlCol="0">
                  <a:spAutoFit/>
                </a:bodyPr>
                <a:lstStyle/>
                <a:p>
                  <a:pPr marL="228600" indent="-228600" algn="ctr"/>
                  <a:r>
                    <a:rPr lang="en-US" sz="1050" b="1" dirty="0">
                      <a:latin typeface="Tahoma" pitchFamily="34" charset="0"/>
                      <a:ea typeface="Tahoma" pitchFamily="34" charset="0"/>
                      <a:cs typeface="Tahoma" pitchFamily="34" charset="0"/>
                    </a:rPr>
                    <a:t>X</a:t>
                  </a:r>
                  <a:endParaRPr lang="en-US" sz="1050" b="1" dirty="0">
                    <a:latin typeface="Times New Roman" pitchFamily="18" charset="0"/>
                    <a:cs typeface="Times New Roman" pitchFamily="18" charset="0"/>
                  </a:endParaRPr>
                </a:p>
              </p:txBody>
            </p:sp>
          </p:grpSp>
          <p:grpSp>
            <p:nvGrpSpPr>
              <p:cNvPr id="207" name="Group 206"/>
              <p:cNvGrpSpPr/>
              <p:nvPr/>
            </p:nvGrpSpPr>
            <p:grpSpPr>
              <a:xfrm rot="192147">
                <a:off x="2268263" y="2796199"/>
                <a:ext cx="1823174" cy="887368"/>
                <a:chOff x="4248726" y="2282776"/>
                <a:chExt cx="1929456" cy="902685"/>
              </a:xfrm>
            </p:grpSpPr>
            <p:sp>
              <p:nvSpPr>
                <p:cNvPr id="329" name="TextBox 328"/>
                <p:cNvSpPr txBox="1"/>
                <p:nvPr/>
              </p:nvSpPr>
              <p:spPr>
                <a:xfrm rot="20774522">
                  <a:off x="4248726" y="2689893"/>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0" name="TextBox 329"/>
                <p:cNvSpPr txBox="1"/>
                <p:nvPr/>
              </p:nvSpPr>
              <p:spPr>
                <a:xfrm rot="20774522">
                  <a:off x="4479160" y="2633472"/>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1" name="TextBox 330"/>
                <p:cNvSpPr txBox="1"/>
                <p:nvPr/>
              </p:nvSpPr>
              <p:spPr>
                <a:xfrm rot="20774522">
                  <a:off x="4663975" y="2588221"/>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2" name="TextBox 331"/>
                <p:cNvSpPr txBox="1"/>
                <p:nvPr/>
              </p:nvSpPr>
              <p:spPr>
                <a:xfrm rot="20774522">
                  <a:off x="4848789" y="2542970"/>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3" name="TextBox 332"/>
                <p:cNvSpPr txBox="1"/>
                <p:nvPr/>
              </p:nvSpPr>
              <p:spPr>
                <a:xfrm rot="20774522">
                  <a:off x="5033603" y="2497719"/>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4" name="TextBox 333"/>
                <p:cNvSpPr txBox="1"/>
                <p:nvPr/>
              </p:nvSpPr>
              <p:spPr>
                <a:xfrm rot="20774522">
                  <a:off x="5218418" y="2452468"/>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5" name="TextBox 334"/>
                <p:cNvSpPr txBox="1"/>
                <p:nvPr/>
              </p:nvSpPr>
              <p:spPr>
                <a:xfrm rot="20774522">
                  <a:off x="5403232" y="2407217"/>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6" name="TextBox 335"/>
                <p:cNvSpPr txBox="1"/>
                <p:nvPr/>
              </p:nvSpPr>
              <p:spPr>
                <a:xfrm rot="20774522">
                  <a:off x="5588046" y="236196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7" name="TextBox 336"/>
                <p:cNvSpPr txBox="1"/>
                <p:nvPr/>
              </p:nvSpPr>
              <p:spPr>
                <a:xfrm rot="20774522">
                  <a:off x="5772861" y="2316715"/>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sp>
              <p:nvSpPr>
                <p:cNvPr id="338" name="TextBox 337"/>
                <p:cNvSpPr txBox="1"/>
                <p:nvPr/>
              </p:nvSpPr>
              <p:spPr>
                <a:xfrm rot="20774522">
                  <a:off x="5911472" y="2282776"/>
                  <a:ext cx="266710" cy="495568"/>
                </a:xfrm>
                <a:prstGeom prst="rect">
                  <a:avLst/>
                </a:prstGeom>
                <a:noFill/>
                <a:ln>
                  <a:noFill/>
                </a:ln>
              </p:spPr>
              <p:txBody>
                <a:bodyPr wrap="square" rtlCol="0">
                  <a:spAutoFit/>
                </a:bodyPr>
                <a:lstStyle/>
                <a:p>
                  <a:pPr marL="228600" indent="-228600" algn="ctr"/>
                  <a:r>
                    <a:rPr lang="en-US" sz="1000" b="1" dirty="0">
                      <a:latin typeface="Tahoma" pitchFamily="34" charset="0"/>
                      <a:ea typeface="Tahoma" pitchFamily="34" charset="0"/>
                      <a:cs typeface="Tahoma" pitchFamily="34" charset="0"/>
                    </a:rPr>
                    <a:t>X</a:t>
                  </a:r>
                  <a:endParaRPr lang="en-US" sz="1000" b="1" dirty="0">
                    <a:latin typeface="Times New Roman" pitchFamily="18" charset="0"/>
                    <a:cs typeface="Times New Roman" pitchFamily="18" charset="0"/>
                  </a:endParaRPr>
                </a:p>
              </p:txBody>
            </p:sp>
          </p:grpSp>
          <p:grpSp>
            <p:nvGrpSpPr>
              <p:cNvPr id="208" name="Group 207"/>
              <p:cNvGrpSpPr/>
              <p:nvPr/>
            </p:nvGrpSpPr>
            <p:grpSpPr>
              <a:xfrm rot="303842">
                <a:off x="2401280" y="2474750"/>
                <a:ext cx="1662155" cy="958963"/>
                <a:chOff x="4202110" y="2120063"/>
                <a:chExt cx="1828111" cy="958963"/>
              </a:xfrm>
            </p:grpSpPr>
            <p:sp>
              <p:nvSpPr>
                <p:cNvPr id="319" name="TextBox 318"/>
                <p:cNvSpPr txBox="1"/>
                <p:nvPr/>
              </p:nvSpPr>
              <p:spPr>
                <a:xfrm rot="20667486">
                  <a:off x="4202110" y="250556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0" name="TextBox 319"/>
                <p:cNvSpPr txBox="1"/>
                <p:nvPr/>
              </p:nvSpPr>
              <p:spPr>
                <a:xfrm rot="20667486">
                  <a:off x="4418832" y="2452094"/>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1" name="TextBox 320"/>
                <p:cNvSpPr txBox="1"/>
                <p:nvPr/>
              </p:nvSpPr>
              <p:spPr>
                <a:xfrm rot="20667486">
                  <a:off x="4586612" y="2409983"/>
                  <a:ext cx="252406"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2" name="TextBox 321"/>
                <p:cNvSpPr txBox="1"/>
                <p:nvPr/>
              </p:nvSpPr>
              <p:spPr>
                <a:xfrm rot="20667486">
                  <a:off x="4779242" y="236558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3" name="TextBox 322"/>
                <p:cNvSpPr txBox="1"/>
                <p:nvPr/>
              </p:nvSpPr>
              <p:spPr>
                <a:xfrm rot="20667486">
                  <a:off x="4936597" y="2324524"/>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4" name="TextBox 323"/>
                <p:cNvSpPr txBox="1"/>
                <p:nvPr/>
              </p:nvSpPr>
              <p:spPr>
                <a:xfrm rot="20667486">
                  <a:off x="5111501" y="228169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5" name="TextBox 324"/>
                <p:cNvSpPr txBox="1"/>
                <p:nvPr/>
              </p:nvSpPr>
              <p:spPr>
                <a:xfrm rot="20667486">
                  <a:off x="5296827" y="2237829"/>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6" name="TextBox 325"/>
                <p:cNvSpPr txBox="1"/>
                <p:nvPr/>
              </p:nvSpPr>
              <p:spPr>
                <a:xfrm rot="20667486">
                  <a:off x="5471730" y="2195006"/>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7" name="TextBox 326"/>
                <p:cNvSpPr txBox="1"/>
                <p:nvPr/>
              </p:nvSpPr>
              <p:spPr>
                <a:xfrm rot="20667486">
                  <a:off x="5631216" y="2152675"/>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28" name="TextBox 327"/>
                <p:cNvSpPr txBox="1"/>
                <p:nvPr/>
              </p:nvSpPr>
              <p:spPr>
                <a:xfrm rot="20667486">
                  <a:off x="5777814" y="2120063"/>
                  <a:ext cx="252407" cy="573461"/>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209" name="Group 208"/>
              <p:cNvGrpSpPr/>
              <p:nvPr/>
            </p:nvGrpSpPr>
            <p:grpSpPr>
              <a:xfrm rot="744088">
                <a:off x="2476950" y="2217253"/>
                <a:ext cx="1442489" cy="646410"/>
                <a:chOff x="4405464" y="2924160"/>
                <a:chExt cx="2563455" cy="756026"/>
              </a:xfrm>
            </p:grpSpPr>
            <p:sp>
              <p:nvSpPr>
                <p:cNvPr id="309" name="TextBox 308"/>
                <p:cNvSpPr txBox="1"/>
                <p:nvPr/>
              </p:nvSpPr>
              <p:spPr>
                <a:xfrm rot="20774522">
                  <a:off x="4405464" y="3464742"/>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0" name="TextBox 309"/>
                <p:cNvSpPr txBox="1"/>
                <p:nvPr/>
              </p:nvSpPr>
              <p:spPr>
                <a:xfrm rot="20774522">
                  <a:off x="4703557" y="339175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1" name="TextBox 310"/>
                <p:cNvSpPr txBox="1"/>
                <p:nvPr/>
              </p:nvSpPr>
              <p:spPr>
                <a:xfrm rot="20774522">
                  <a:off x="4949977" y="333142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2" name="TextBox 311"/>
                <p:cNvSpPr txBox="1"/>
                <p:nvPr/>
              </p:nvSpPr>
              <p:spPr>
                <a:xfrm rot="20774522">
                  <a:off x="5196396" y="327108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3" name="TextBox 312"/>
                <p:cNvSpPr txBox="1"/>
                <p:nvPr/>
              </p:nvSpPr>
              <p:spPr>
                <a:xfrm rot="20774522">
                  <a:off x="5442816" y="321075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4" name="TextBox 313"/>
                <p:cNvSpPr txBox="1"/>
                <p:nvPr/>
              </p:nvSpPr>
              <p:spPr>
                <a:xfrm rot="20774522">
                  <a:off x="5689235" y="315041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5" name="TextBox 314"/>
                <p:cNvSpPr txBox="1"/>
                <p:nvPr/>
              </p:nvSpPr>
              <p:spPr>
                <a:xfrm rot="20774522">
                  <a:off x="5935654" y="309008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6" name="TextBox 315"/>
                <p:cNvSpPr txBox="1"/>
                <p:nvPr/>
              </p:nvSpPr>
              <p:spPr>
                <a:xfrm rot="20774522">
                  <a:off x="6182073" y="302974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7" name="TextBox 316"/>
                <p:cNvSpPr txBox="1"/>
                <p:nvPr/>
              </p:nvSpPr>
              <p:spPr>
                <a:xfrm rot="20774522">
                  <a:off x="6428493" y="296941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18" name="TextBox 317"/>
                <p:cNvSpPr txBox="1"/>
                <p:nvPr/>
              </p:nvSpPr>
              <p:spPr>
                <a:xfrm rot="20774522">
                  <a:off x="6613307" y="292416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210" name="Group 209"/>
              <p:cNvGrpSpPr/>
              <p:nvPr/>
            </p:nvGrpSpPr>
            <p:grpSpPr>
              <a:xfrm rot="775644">
                <a:off x="2517243" y="2078295"/>
                <a:ext cx="1325850" cy="573754"/>
                <a:chOff x="4354301" y="2655637"/>
                <a:chExt cx="2148077" cy="671082"/>
              </a:xfrm>
            </p:grpSpPr>
            <p:sp>
              <p:nvSpPr>
                <p:cNvPr id="299" name="TextBox 298"/>
                <p:cNvSpPr txBox="1"/>
                <p:nvPr/>
              </p:nvSpPr>
              <p:spPr>
                <a:xfrm rot="20774522">
                  <a:off x="4354301" y="311127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0" name="TextBox 299"/>
                <p:cNvSpPr txBox="1"/>
                <p:nvPr/>
              </p:nvSpPr>
              <p:spPr>
                <a:xfrm rot="20774522">
                  <a:off x="4576820" y="3053092"/>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1" name="TextBox 300"/>
                <p:cNvSpPr txBox="1"/>
                <p:nvPr/>
              </p:nvSpPr>
              <p:spPr>
                <a:xfrm rot="20774522">
                  <a:off x="4786276" y="300180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2" name="TextBox 301"/>
                <p:cNvSpPr txBox="1"/>
                <p:nvPr/>
              </p:nvSpPr>
              <p:spPr>
                <a:xfrm rot="20774522">
                  <a:off x="4995732" y="2950523"/>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3" name="TextBox 302"/>
                <p:cNvSpPr txBox="1"/>
                <p:nvPr/>
              </p:nvSpPr>
              <p:spPr>
                <a:xfrm rot="20774522">
                  <a:off x="5205189" y="2899238"/>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4" name="TextBox 303"/>
                <p:cNvSpPr txBox="1"/>
                <p:nvPr/>
              </p:nvSpPr>
              <p:spPr>
                <a:xfrm rot="20774522">
                  <a:off x="5414645" y="2847954"/>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5" name="TextBox 304"/>
                <p:cNvSpPr txBox="1"/>
                <p:nvPr/>
              </p:nvSpPr>
              <p:spPr>
                <a:xfrm rot="20774522">
                  <a:off x="5624102" y="2796669"/>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6" name="TextBox 305"/>
                <p:cNvSpPr txBox="1"/>
                <p:nvPr/>
              </p:nvSpPr>
              <p:spPr>
                <a:xfrm rot="20774522">
                  <a:off x="5833558" y="274538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7" name="TextBox 306"/>
                <p:cNvSpPr txBox="1"/>
                <p:nvPr/>
              </p:nvSpPr>
              <p:spPr>
                <a:xfrm rot="20774522">
                  <a:off x="6043014" y="2694100"/>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308" name="TextBox 307"/>
                <p:cNvSpPr txBox="1"/>
                <p:nvPr/>
              </p:nvSpPr>
              <p:spPr>
                <a:xfrm rot="20774522">
                  <a:off x="6200107" y="265563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211" name="Group 210"/>
              <p:cNvGrpSpPr/>
              <p:nvPr/>
            </p:nvGrpSpPr>
            <p:grpSpPr>
              <a:xfrm rot="932987">
                <a:off x="2564563" y="1919320"/>
                <a:ext cx="1231266" cy="584876"/>
                <a:chOff x="4248726" y="2436633"/>
                <a:chExt cx="1929456" cy="594971"/>
              </a:xfrm>
            </p:grpSpPr>
            <p:sp>
              <p:nvSpPr>
                <p:cNvPr id="289" name="TextBox 288"/>
                <p:cNvSpPr txBox="1"/>
                <p:nvPr/>
              </p:nvSpPr>
              <p:spPr>
                <a:xfrm rot="20774522">
                  <a:off x="4248726" y="2843750"/>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0" name="TextBox 289"/>
                <p:cNvSpPr txBox="1"/>
                <p:nvPr/>
              </p:nvSpPr>
              <p:spPr>
                <a:xfrm rot="20774522">
                  <a:off x="4479160" y="2787329"/>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1" name="TextBox 290"/>
                <p:cNvSpPr txBox="1"/>
                <p:nvPr/>
              </p:nvSpPr>
              <p:spPr>
                <a:xfrm rot="20774522">
                  <a:off x="4663975" y="2742078"/>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2" name="TextBox 291"/>
                <p:cNvSpPr txBox="1"/>
                <p:nvPr/>
              </p:nvSpPr>
              <p:spPr>
                <a:xfrm rot="20774522">
                  <a:off x="4848789" y="2696827"/>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3" name="TextBox 292"/>
                <p:cNvSpPr txBox="1"/>
                <p:nvPr/>
              </p:nvSpPr>
              <p:spPr>
                <a:xfrm rot="20774522">
                  <a:off x="5033603" y="2651576"/>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4" name="TextBox 293"/>
                <p:cNvSpPr txBox="1"/>
                <p:nvPr/>
              </p:nvSpPr>
              <p:spPr>
                <a:xfrm rot="20774522">
                  <a:off x="5218418" y="2606325"/>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5" name="TextBox 294"/>
                <p:cNvSpPr txBox="1"/>
                <p:nvPr/>
              </p:nvSpPr>
              <p:spPr>
                <a:xfrm rot="20774522">
                  <a:off x="5403232" y="2561074"/>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6" name="TextBox 295"/>
                <p:cNvSpPr txBox="1"/>
                <p:nvPr/>
              </p:nvSpPr>
              <p:spPr>
                <a:xfrm rot="20774522">
                  <a:off x="5588046" y="2515822"/>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7" name="TextBox 296"/>
                <p:cNvSpPr txBox="1"/>
                <p:nvPr/>
              </p:nvSpPr>
              <p:spPr>
                <a:xfrm rot="20774522">
                  <a:off x="5772861" y="2470571"/>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98" name="TextBox 297"/>
                <p:cNvSpPr txBox="1"/>
                <p:nvPr/>
              </p:nvSpPr>
              <p:spPr>
                <a:xfrm rot="20774522">
                  <a:off x="5911472" y="2436633"/>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grpSp>
          <p:grpSp>
            <p:nvGrpSpPr>
              <p:cNvPr id="212" name="Group 211"/>
              <p:cNvGrpSpPr/>
              <p:nvPr/>
            </p:nvGrpSpPr>
            <p:grpSpPr>
              <a:xfrm rot="303842">
                <a:off x="2621714" y="1833665"/>
                <a:ext cx="1072270" cy="171783"/>
                <a:chOff x="4202110" y="2329849"/>
                <a:chExt cx="1828110" cy="539390"/>
              </a:xfrm>
            </p:grpSpPr>
            <p:sp>
              <p:nvSpPr>
                <p:cNvPr id="279" name="TextBox 278"/>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0" name="TextBox 279"/>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1" name="TextBox 280"/>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2" name="TextBox 281"/>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3" name="TextBox 282"/>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4" name="TextBox 283"/>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5" name="TextBox 284"/>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6" name="TextBox 285"/>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7" name="TextBox 286"/>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88" name="TextBox 287"/>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213" name="Group 212"/>
              <p:cNvGrpSpPr/>
              <p:nvPr/>
            </p:nvGrpSpPr>
            <p:grpSpPr>
              <a:xfrm rot="747797">
                <a:off x="3684960" y="1709702"/>
                <a:ext cx="943124" cy="296515"/>
                <a:chOff x="4202110" y="2329849"/>
                <a:chExt cx="1828110" cy="539390"/>
              </a:xfrm>
            </p:grpSpPr>
            <p:sp>
              <p:nvSpPr>
                <p:cNvPr id="269" name="TextBox 268"/>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0" name="TextBox 269"/>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1" name="TextBox 270"/>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2" name="TextBox 271"/>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3" name="TextBox 272"/>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4" name="TextBox 273"/>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5" name="TextBox 274"/>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6" name="TextBox 275"/>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7" name="TextBox 276"/>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78" name="TextBox 277"/>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214" name="Group 213"/>
              <p:cNvGrpSpPr/>
              <p:nvPr/>
            </p:nvGrpSpPr>
            <p:grpSpPr>
              <a:xfrm rot="225952">
                <a:off x="2596289" y="1986065"/>
                <a:ext cx="1072270" cy="171783"/>
                <a:chOff x="4202110" y="2329849"/>
                <a:chExt cx="1828110" cy="539390"/>
              </a:xfrm>
            </p:grpSpPr>
            <p:sp>
              <p:nvSpPr>
                <p:cNvPr id="259" name="TextBox 258"/>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0" name="TextBox 259"/>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1" name="TextBox 260"/>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2" name="TextBox 261"/>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3" name="TextBox 262"/>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4" name="TextBox 263"/>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5" name="TextBox 264"/>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6" name="TextBox 265"/>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7" name="TextBox 266"/>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68" name="TextBox 267"/>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215" name="Group 214"/>
              <p:cNvGrpSpPr/>
              <p:nvPr/>
            </p:nvGrpSpPr>
            <p:grpSpPr>
              <a:xfrm rot="628941">
                <a:off x="3804391" y="1825888"/>
                <a:ext cx="943124" cy="296515"/>
                <a:chOff x="4202110" y="2329849"/>
                <a:chExt cx="1828110" cy="539390"/>
              </a:xfrm>
            </p:grpSpPr>
            <p:sp>
              <p:nvSpPr>
                <p:cNvPr id="249" name="TextBox 248"/>
                <p:cNvSpPr txBox="1"/>
                <p:nvPr/>
              </p:nvSpPr>
              <p:spPr>
                <a:xfrm rot="20667486">
                  <a:off x="4202110" y="271535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0" name="TextBox 249"/>
                <p:cNvSpPr txBox="1"/>
                <p:nvPr/>
              </p:nvSpPr>
              <p:spPr>
                <a:xfrm rot="20667486">
                  <a:off x="4418832" y="266188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1" name="TextBox 250"/>
                <p:cNvSpPr txBox="1"/>
                <p:nvPr/>
              </p:nvSpPr>
              <p:spPr>
                <a:xfrm rot="20667486">
                  <a:off x="4586612" y="261976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2" name="TextBox 251"/>
                <p:cNvSpPr txBox="1"/>
                <p:nvPr/>
              </p:nvSpPr>
              <p:spPr>
                <a:xfrm rot="20667486">
                  <a:off x="4779242" y="257537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3" name="TextBox 252"/>
                <p:cNvSpPr txBox="1"/>
                <p:nvPr/>
              </p:nvSpPr>
              <p:spPr>
                <a:xfrm rot="20667486">
                  <a:off x="4936597" y="2534310"/>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4" name="TextBox 253"/>
                <p:cNvSpPr txBox="1"/>
                <p:nvPr/>
              </p:nvSpPr>
              <p:spPr>
                <a:xfrm rot="20667486">
                  <a:off x="5111501" y="249148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5" name="TextBox 254"/>
                <p:cNvSpPr txBox="1"/>
                <p:nvPr/>
              </p:nvSpPr>
              <p:spPr>
                <a:xfrm rot="20667486">
                  <a:off x="5296826" y="2447615"/>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6" name="TextBox 255"/>
                <p:cNvSpPr txBox="1"/>
                <p:nvPr/>
              </p:nvSpPr>
              <p:spPr>
                <a:xfrm rot="20667486">
                  <a:off x="5471730" y="2404792"/>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7" name="TextBox 256"/>
                <p:cNvSpPr txBox="1"/>
                <p:nvPr/>
              </p:nvSpPr>
              <p:spPr>
                <a:xfrm rot="20667486">
                  <a:off x="5631216" y="2362461"/>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sp>
              <p:nvSpPr>
                <p:cNvPr id="258" name="TextBox 257"/>
                <p:cNvSpPr txBox="1"/>
                <p:nvPr/>
              </p:nvSpPr>
              <p:spPr>
                <a:xfrm rot="20667486">
                  <a:off x="5777814" y="2329849"/>
                  <a:ext cx="252406" cy="153888"/>
                </a:xfrm>
                <a:prstGeom prst="rect">
                  <a:avLst/>
                </a:prstGeom>
                <a:noFill/>
                <a:ln>
                  <a:noFill/>
                </a:ln>
              </p:spPr>
              <p:txBody>
                <a:bodyPr wrap="square" rtlCol="0">
                  <a:spAutoFit/>
                </a:bodyPr>
                <a:lstStyle/>
                <a:p>
                  <a:pPr marL="228600" indent="-228600" algn="ctr"/>
                  <a:r>
                    <a:rPr lang="en-US" sz="400" b="1" dirty="0">
                      <a:latin typeface="Tahoma" pitchFamily="34" charset="0"/>
                      <a:ea typeface="Tahoma" pitchFamily="34" charset="0"/>
                      <a:cs typeface="Tahoma" pitchFamily="34" charset="0"/>
                    </a:rPr>
                    <a:t>X</a:t>
                  </a:r>
                  <a:endParaRPr lang="en-US" sz="400" b="1" dirty="0">
                    <a:latin typeface="Times New Roman" pitchFamily="18" charset="0"/>
                    <a:cs typeface="Times New Roman" pitchFamily="18" charset="0"/>
                  </a:endParaRPr>
                </a:p>
              </p:txBody>
            </p:sp>
          </p:grpSp>
          <p:grpSp>
            <p:nvGrpSpPr>
              <p:cNvPr id="216" name="Group 215"/>
              <p:cNvGrpSpPr/>
              <p:nvPr/>
            </p:nvGrpSpPr>
            <p:grpSpPr>
              <a:xfrm rot="932987">
                <a:off x="3848368" y="1791070"/>
                <a:ext cx="1231266" cy="584876"/>
                <a:chOff x="4248726" y="2436633"/>
                <a:chExt cx="1929456" cy="594971"/>
              </a:xfrm>
            </p:grpSpPr>
            <p:sp>
              <p:nvSpPr>
                <p:cNvPr id="239" name="TextBox 238"/>
                <p:cNvSpPr txBox="1"/>
                <p:nvPr/>
              </p:nvSpPr>
              <p:spPr>
                <a:xfrm rot="20774522">
                  <a:off x="4248726" y="2843750"/>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0" name="TextBox 239"/>
                <p:cNvSpPr txBox="1"/>
                <p:nvPr/>
              </p:nvSpPr>
              <p:spPr>
                <a:xfrm rot="20774522">
                  <a:off x="4479160" y="2787329"/>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1" name="TextBox 240"/>
                <p:cNvSpPr txBox="1"/>
                <p:nvPr/>
              </p:nvSpPr>
              <p:spPr>
                <a:xfrm rot="20774522">
                  <a:off x="4663975" y="2742078"/>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2" name="TextBox 241"/>
                <p:cNvSpPr txBox="1"/>
                <p:nvPr/>
              </p:nvSpPr>
              <p:spPr>
                <a:xfrm rot="20774522">
                  <a:off x="4848789" y="2696827"/>
                  <a:ext cx="266710" cy="187854"/>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3" name="TextBox 242"/>
                <p:cNvSpPr txBox="1"/>
                <p:nvPr/>
              </p:nvSpPr>
              <p:spPr>
                <a:xfrm rot="20774522">
                  <a:off x="5033603" y="2651576"/>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4" name="TextBox 243"/>
                <p:cNvSpPr txBox="1"/>
                <p:nvPr/>
              </p:nvSpPr>
              <p:spPr>
                <a:xfrm rot="20774522">
                  <a:off x="5218418" y="2606325"/>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5" name="TextBox 244"/>
                <p:cNvSpPr txBox="1"/>
                <p:nvPr/>
              </p:nvSpPr>
              <p:spPr>
                <a:xfrm rot="20774522">
                  <a:off x="5403232" y="2561074"/>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6" name="TextBox 245"/>
                <p:cNvSpPr txBox="1"/>
                <p:nvPr/>
              </p:nvSpPr>
              <p:spPr>
                <a:xfrm rot="20774522">
                  <a:off x="5588046" y="2515822"/>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7" name="TextBox 246"/>
                <p:cNvSpPr txBox="1"/>
                <p:nvPr/>
              </p:nvSpPr>
              <p:spPr>
                <a:xfrm rot="20774522">
                  <a:off x="5772861" y="2470571"/>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sp>
              <p:nvSpPr>
                <p:cNvPr id="248" name="TextBox 247"/>
                <p:cNvSpPr txBox="1"/>
                <p:nvPr/>
              </p:nvSpPr>
              <p:spPr>
                <a:xfrm rot="20774522">
                  <a:off x="5911472" y="2436633"/>
                  <a:ext cx="266710" cy="187853"/>
                </a:xfrm>
                <a:prstGeom prst="rect">
                  <a:avLst/>
                </a:prstGeom>
                <a:noFill/>
                <a:ln>
                  <a:noFill/>
                </a:ln>
              </p:spPr>
              <p:txBody>
                <a:bodyPr wrap="square" rtlCol="0">
                  <a:spAutoFit/>
                </a:bodyPr>
                <a:lstStyle/>
                <a:p>
                  <a:pPr marL="228600" indent="-228600" algn="ctr"/>
                  <a:r>
                    <a:rPr lang="en-US" sz="600" b="1" dirty="0">
                      <a:latin typeface="Tahoma" pitchFamily="34" charset="0"/>
                      <a:ea typeface="Tahoma" pitchFamily="34" charset="0"/>
                      <a:cs typeface="Tahoma" pitchFamily="34" charset="0"/>
                    </a:rPr>
                    <a:t>X</a:t>
                  </a:r>
                  <a:endParaRPr lang="en-US" sz="600" b="1" dirty="0">
                    <a:latin typeface="Times New Roman" pitchFamily="18" charset="0"/>
                    <a:cs typeface="Times New Roman" pitchFamily="18" charset="0"/>
                  </a:endParaRPr>
                </a:p>
              </p:txBody>
            </p:sp>
          </p:grpSp>
          <p:grpSp>
            <p:nvGrpSpPr>
              <p:cNvPr id="217" name="Group 216"/>
              <p:cNvGrpSpPr/>
              <p:nvPr/>
            </p:nvGrpSpPr>
            <p:grpSpPr>
              <a:xfrm rot="559321">
                <a:off x="3894605" y="1930997"/>
                <a:ext cx="1269703" cy="497296"/>
                <a:chOff x="4354301" y="2655637"/>
                <a:chExt cx="2148077" cy="671082"/>
              </a:xfrm>
            </p:grpSpPr>
            <p:sp>
              <p:nvSpPr>
                <p:cNvPr id="229" name="TextBox 228"/>
                <p:cNvSpPr txBox="1"/>
                <p:nvPr/>
              </p:nvSpPr>
              <p:spPr>
                <a:xfrm rot="20774522">
                  <a:off x="4354301" y="311127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0" name="TextBox 229"/>
                <p:cNvSpPr txBox="1"/>
                <p:nvPr/>
              </p:nvSpPr>
              <p:spPr>
                <a:xfrm rot="20774522">
                  <a:off x="4576820" y="3053092"/>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1" name="TextBox 230"/>
                <p:cNvSpPr txBox="1"/>
                <p:nvPr/>
              </p:nvSpPr>
              <p:spPr>
                <a:xfrm rot="20774522">
                  <a:off x="4786276" y="300180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2" name="TextBox 231"/>
                <p:cNvSpPr txBox="1"/>
                <p:nvPr/>
              </p:nvSpPr>
              <p:spPr>
                <a:xfrm rot="20774522">
                  <a:off x="4995732" y="2950523"/>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3" name="TextBox 232"/>
                <p:cNvSpPr txBox="1"/>
                <p:nvPr/>
              </p:nvSpPr>
              <p:spPr>
                <a:xfrm rot="20774522">
                  <a:off x="5205189" y="2899238"/>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4" name="TextBox 233"/>
                <p:cNvSpPr txBox="1"/>
                <p:nvPr/>
              </p:nvSpPr>
              <p:spPr>
                <a:xfrm rot="20774522">
                  <a:off x="5414645" y="2847954"/>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5" name="TextBox 234"/>
                <p:cNvSpPr txBox="1"/>
                <p:nvPr/>
              </p:nvSpPr>
              <p:spPr>
                <a:xfrm rot="20774522">
                  <a:off x="5624102" y="2796669"/>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6" name="TextBox 235"/>
                <p:cNvSpPr txBox="1"/>
                <p:nvPr/>
              </p:nvSpPr>
              <p:spPr>
                <a:xfrm rot="20774522">
                  <a:off x="5833558" y="2745385"/>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7" name="TextBox 236"/>
                <p:cNvSpPr txBox="1"/>
                <p:nvPr/>
              </p:nvSpPr>
              <p:spPr>
                <a:xfrm rot="20774522">
                  <a:off x="6043014" y="2694100"/>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38" name="TextBox 237"/>
                <p:cNvSpPr txBox="1"/>
                <p:nvPr/>
              </p:nvSpPr>
              <p:spPr>
                <a:xfrm rot="20774522">
                  <a:off x="6200107" y="2655637"/>
                  <a:ext cx="302271"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nvGrpSpPr>
              <p:cNvPr id="218" name="Group 217"/>
              <p:cNvGrpSpPr/>
              <p:nvPr/>
            </p:nvGrpSpPr>
            <p:grpSpPr>
              <a:xfrm rot="744088">
                <a:off x="3951156" y="1989407"/>
                <a:ext cx="1442489" cy="646410"/>
                <a:chOff x="4405464" y="2924160"/>
                <a:chExt cx="2563455" cy="756026"/>
              </a:xfrm>
            </p:grpSpPr>
            <p:sp>
              <p:nvSpPr>
                <p:cNvPr id="219" name="TextBox 218"/>
                <p:cNvSpPr txBox="1"/>
                <p:nvPr/>
              </p:nvSpPr>
              <p:spPr>
                <a:xfrm rot="20774522">
                  <a:off x="4405464" y="3464742"/>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0" name="TextBox 219"/>
                <p:cNvSpPr txBox="1"/>
                <p:nvPr/>
              </p:nvSpPr>
              <p:spPr>
                <a:xfrm rot="20774522">
                  <a:off x="4703557" y="339175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1" name="TextBox 220"/>
                <p:cNvSpPr txBox="1"/>
                <p:nvPr/>
              </p:nvSpPr>
              <p:spPr>
                <a:xfrm rot="20774522">
                  <a:off x="4949977" y="333142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2" name="TextBox 221"/>
                <p:cNvSpPr txBox="1"/>
                <p:nvPr/>
              </p:nvSpPr>
              <p:spPr>
                <a:xfrm rot="20774522">
                  <a:off x="5196396" y="3271085"/>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3" name="TextBox 222"/>
                <p:cNvSpPr txBox="1"/>
                <p:nvPr/>
              </p:nvSpPr>
              <p:spPr>
                <a:xfrm rot="20774522">
                  <a:off x="5442816" y="321075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4" name="TextBox 223"/>
                <p:cNvSpPr txBox="1"/>
                <p:nvPr/>
              </p:nvSpPr>
              <p:spPr>
                <a:xfrm rot="20774522">
                  <a:off x="5689235" y="315041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5" name="TextBox 224"/>
                <p:cNvSpPr txBox="1"/>
                <p:nvPr/>
              </p:nvSpPr>
              <p:spPr>
                <a:xfrm rot="20774522">
                  <a:off x="5935654" y="309008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6" name="TextBox 225"/>
                <p:cNvSpPr txBox="1"/>
                <p:nvPr/>
              </p:nvSpPr>
              <p:spPr>
                <a:xfrm rot="20774522">
                  <a:off x="6182073" y="3029746"/>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7" name="TextBox 226"/>
                <p:cNvSpPr txBox="1"/>
                <p:nvPr/>
              </p:nvSpPr>
              <p:spPr>
                <a:xfrm rot="20774522">
                  <a:off x="6428493" y="2969411"/>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sp>
              <p:nvSpPr>
                <p:cNvPr id="228" name="TextBox 227"/>
                <p:cNvSpPr txBox="1"/>
                <p:nvPr/>
              </p:nvSpPr>
              <p:spPr>
                <a:xfrm rot="20774522">
                  <a:off x="6613307" y="2924160"/>
                  <a:ext cx="355612" cy="215444"/>
                </a:xfrm>
                <a:prstGeom prst="rect">
                  <a:avLst/>
                </a:prstGeom>
                <a:noFill/>
                <a:ln>
                  <a:noFill/>
                </a:ln>
              </p:spPr>
              <p:txBody>
                <a:bodyPr wrap="square" rtlCol="0">
                  <a:spAutoFit/>
                </a:bodyPr>
                <a:lstStyle/>
                <a:p>
                  <a:pPr marL="228600" indent="-228600" algn="ctr"/>
                  <a:r>
                    <a:rPr lang="en-US" sz="800" b="1" dirty="0">
                      <a:latin typeface="Tahoma" pitchFamily="34" charset="0"/>
                      <a:ea typeface="Tahoma" pitchFamily="34" charset="0"/>
                      <a:cs typeface="Tahoma" pitchFamily="34" charset="0"/>
                    </a:rPr>
                    <a:t>X</a:t>
                  </a:r>
                  <a:endParaRPr lang="en-US" sz="800" b="1" dirty="0">
                    <a:latin typeface="Times New Roman" pitchFamily="18" charset="0"/>
                    <a:cs typeface="Times New Roman" pitchFamily="18" charset="0"/>
                  </a:endParaRPr>
                </a:p>
              </p:txBody>
            </p:sp>
          </p:grpSp>
        </p:grpSp>
        <p:pic>
          <p:nvPicPr>
            <p:cNvPr id="129" name="Picture 1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5774" y="916702"/>
              <a:ext cx="1005334" cy="975826"/>
            </a:xfrm>
            <a:prstGeom prst="rect">
              <a:avLst/>
            </a:prstGeom>
            <a:ln>
              <a:solidFill>
                <a:schemeClr val="tx1"/>
              </a:solidFill>
            </a:ln>
          </p:spPr>
        </p:pic>
        <p:cxnSp>
          <p:nvCxnSpPr>
            <p:cNvPr id="188" name="Straight Arrow Connector 187"/>
            <p:cNvCxnSpPr>
              <a:stCxn id="195" idx="3"/>
            </p:cNvCxnSpPr>
            <p:nvPr/>
          </p:nvCxnSpPr>
          <p:spPr>
            <a:xfrm flipV="1">
              <a:off x="3510296" y="1540245"/>
              <a:ext cx="2337022" cy="187070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a:stCxn id="198" idx="3"/>
            </p:cNvCxnSpPr>
            <p:nvPr/>
          </p:nvCxnSpPr>
          <p:spPr>
            <a:xfrm flipV="1">
              <a:off x="4412539" y="1536482"/>
              <a:ext cx="1453010" cy="424728"/>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a:stCxn id="194" idx="0"/>
            </p:cNvCxnSpPr>
            <p:nvPr/>
          </p:nvCxnSpPr>
          <p:spPr>
            <a:xfrm flipV="1">
              <a:off x="5275816" y="1535638"/>
              <a:ext cx="573152" cy="1081169"/>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stCxn id="197" idx="3"/>
            </p:cNvCxnSpPr>
            <p:nvPr/>
          </p:nvCxnSpPr>
          <p:spPr>
            <a:xfrm flipV="1">
              <a:off x="3438102" y="1535638"/>
              <a:ext cx="2409216" cy="578794"/>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194" name="Picture 19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62891" y="2616807"/>
              <a:ext cx="625849" cy="607481"/>
            </a:xfrm>
            <a:prstGeom prst="rect">
              <a:avLst/>
            </a:prstGeom>
            <a:ln>
              <a:solidFill>
                <a:schemeClr val="tx1"/>
              </a:solidFill>
            </a:ln>
          </p:spPr>
        </p:pic>
        <p:pic>
          <p:nvPicPr>
            <p:cNvPr id="195" name="Picture 1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4447" y="3107208"/>
              <a:ext cx="625849" cy="607481"/>
            </a:xfrm>
            <a:prstGeom prst="rect">
              <a:avLst/>
            </a:prstGeom>
            <a:ln>
              <a:solidFill>
                <a:schemeClr val="tx1"/>
              </a:solidFill>
            </a:ln>
          </p:spPr>
        </p:pic>
        <p:pic>
          <p:nvPicPr>
            <p:cNvPr id="197" name="Picture 19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102" y="1910595"/>
              <a:ext cx="420000" cy="407673"/>
            </a:xfrm>
            <a:prstGeom prst="rect">
              <a:avLst/>
            </a:prstGeom>
            <a:ln>
              <a:solidFill>
                <a:schemeClr val="tx1"/>
              </a:solidFill>
            </a:ln>
          </p:spPr>
        </p:pic>
        <p:pic>
          <p:nvPicPr>
            <p:cNvPr id="198" name="Picture 1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951" y="1792031"/>
              <a:ext cx="348588" cy="338357"/>
            </a:xfrm>
            <a:prstGeom prst="rect">
              <a:avLst/>
            </a:prstGeom>
            <a:ln>
              <a:solidFill>
                <a:schemeClr val="tx1"/>
              </a:solidFill>
            </a:ln>
          </p:spPr>
        </p:pic>
      </p:grpSp>
      <p:sp>
        <p:nvSpPr>
          <p:cNvPr id="193" name="TextBox 192"/>
          <p:cNvSpPr txBox="1"/>
          <p:nvPr/>
        </p:nvSpPr>
        <p:spPr>
          <a:xfrm>
            <a:off x="6934200" y="990600"/>
            <a:ext cx="2171106" cy="1107996"/>
          </a:xfrm>
          <a:prstGeom prst="rect">
            <a:avLst/>
          </a:prstGeom>
          <a:solidFill>
            <a:schemeClr val="bg1"/>
          </a:solidFill>
          <a:ln>
            <a:solidFill>
              <a:schemeClr val="tx1"/>
            </a:solidFill>
          </a:ln>
        </p:spPr>
        <p:txBody>
          <a:bodyPr wrap="square" rtlCol="0">
            <a:spAutoFit/>
          </a:bodyPr>
          <a:lstStyle/>
          <a:p>
            <a:pPr algn="ctr"/>
            <a:r>
              <a:rPr lang="en-US" sz="2200" b="1" dirty="0">
                <a:latin typeface="Times New Roman" pitchFamily="18" charset="0"/>
                <a:cs typeface="Times New Roman" pitchFamily="18" charset="0"/>
              </a:rPr>
              <a:t>“Composited”</a:t>
            </a:r>
          </a:p>
          <a:p>
            <a:pPr algn="ctr"/>
            <a:r>
              <a:rPr lang="en-US" sz="2200" b="1" dirty="0">
                <a:latin typeface="Times New Roman" pitchFamily="18" charset="0"/>
                <a:cs typeface="Times New Roman" pitchFamily="18" charset="0"/>
              </a:rPr>
              <a:t>Multi Increment</a:t>
            </a:r>
          </a:p>
          <a:p>
            <a:pPr algn="ctr"/>
            <a:r>
              <a:rPr lang="en-US" sz="2200" b="1" dirty="0">
                <a:latin typeface="Times New Roman" pitchFamily="18" charset="0"/>
                <a:cs typeface="Times New Roman" pitchFamily="18" charset="0"/>
              </a:rPr>
              <a:t>Samples</a:t>
            </a:r>
          </a:p>
        </p:txBody>
      </p:sp>
      <p:sp>
        <p:nvSpPr>
          <p:cNvPr id="631" name="TextBox 630"/>
          <p:cNvSpPr txBox="1"/>
          <p:nvPr/>
        </p:nvSpPr>
        <p:spPr>
          <a:xfrm>
            <a:off x="4961241" y="31812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DU-4</a:t>
            </a:r>
          </a:p>
        </p:txBody>
      </p:sp>
      <p:sp>
        <p:nvSpPr>
          <p:cNvPr id="632" name="TextBox 631">
            <a:extLst>
              <a:ext uri="{FF2B5EF4-FFF2-40B4-BE49-F238E27FC236}">
                <a16:creationId xmlns:a16="http://schemas.microsoft.com/office/drawing/2014/main" xmlns="" id="{202D5D23-C1E3-4667-9BB5-EA485D4039A3}"/>
              </a:ext>
            </a:extLst>
          </p:cNvPr>
          <p:cNvSpPr txBox="1"/>
          <p:nvPr/>
        </p:nvSpPr>
        <p:spPr>
          <a:xfrm>
            <a:off x="2743200" y="3714690"/>
            <a:ext cx="975292" cy="400110"/>
          </a:xfrm>
          <a:prstGeom prst="rect">
            <a:avLst/>
          </a:prstGeom>
          <a:noFill/>
          <a:ln>
            <a:noFill/>
          </a:ln>
        </p:spPr>
        <p:txBody>
          <a:bodyPr wrap="square" rtlCol="0">
            <a:spAutoFit/>
          </a:bodyPr>
          <a:lstStyle/>
          <a:p>
            <a:pPr algn="ctr"/>
            <a:r>
              <a:rPr lang="en-US" sz="2000" b="1" dirty="0">
                <a:latin typeface="Times New Roman" pitchFamily="18" charset="0"/>
                <a:cs typeface="Times New Roman" pitchFamily="18" charset="0"/>
              </a:rPr>
              <a:t>DU-3</a:t>
            </a:r>
          </a:p>
        </p:txBody>
      </p:sp>
      <p:sp>
        <p:nvSpPr>
          <p:cNvPr id="633" name="TextBox 632">
            <a:extLst>
              <a:ext uri="{FF2B5EF4-FFF2-40B4-BE49-F238E27FC236}">
                <a16:creationId xmlns:a16="http://schemas.microsoft.com/office/drawing/2014/main" xmlns="" id="{202D5D23-C1E3-4667-9BB5-EA485D4039A3}"/>
              </a:ext>
            </a:extLst>
          </p:cNvPr>
          <p:cNvSpPr txBox="1"/>
          <p:nvPr/>
        </p:nvSpPr>
        <p:spPr>
          <a:xfrm>
            <a:off x="2860098" y="2265820"/>
            <a:ext cx="797502"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DU-1</a:t>
            </a:r>
          </a:p>
        </p:txBody>
      </p:sp>
      <p:sp>
        <p:nvSpPr>
          <p:cNvPr id="634" name="TextBox 633"/>
          <p:cNvSpPr txBox="1"/>
          <p:nvPr/>
        </p:nvSpPr>
        <p:spPr>
          <a:xfrm>
            <a:off x="4123618" y="2057400"/>
            <a:ext cx="744363" cy="369332"/>
          </a:xfrm>
          <a:prstGeom prst="rect">
            <a:avLst/>
          </a:prstGeom>
          <a:noFill/>
          <a:ln>
            <a:noFill/>
          </a:ln>
        </p:spPr>
        <p:txBody>
          <a:bodyPr wrap="square" rtlCol="0">
            <a:spAutoFit/>
          </a:bodyPr>
          <a:lstStyle/>
          <a:p>
            <a:pPr algn="ctr"/>
            <a:r>
              <a:rPr lang="en-US" b="1" dirty="0">
                <a:latin typeface="Times New Roman" pitchFamily="18" charset="0"/>
                <a:cs typeface="Times New Roman" pitchFamily="18" charset="0"/>
              </a:rPr>
              <a:t>DU-2</a:t>
            </a:r>
          </a:p>
        </p:txBody>
      </p:sp>
    </p:spTree>
    <p:extLst>
      <p:ext uri="{BB962C8B-B14F-4D97-AF65-F5344CB8AC3E}">
        <p14:creationId xmlns:p14="http://schemas.microsoft.com/office/powerpoint/2010/main" val="222320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53499F58-71E5-4435-B5C3-460ABEFDFD88}"/>
              </a:ext>
            </a:extLst>
          </p:cNvPr>
          <p:cNvGrpSpPr/>
          <p:nvPr/>
        </p:nvGrpSpPr>
        <p:grpSpPr>
          <a:xfrm>
            <a:off x="255231" y="152400"/>
            <a:ext cx="8683982" cy="6558895"/>
            <a:chOff x="255231" y="152400"/>
            <a:chExt cx="8683982" cy="6558895"/>
          </a:xfrm>
        </p:grpSpPr>
        <p:grpSp>
          <p:nvGrpSpPr>
            <p:cNvPr id="11" name="Group 10">
              <a:extLst>
                <a:ext uri="{FF2B5EF4-FFF2-40B4-BE49-F238E27FC236}">
                  <a16:creationId xmlns:a16="http://schemas.microsoft.com/office/drawing/2014/main" xmlns="" id="{D0B66DF4-5893-496B-B1B0-DBAC2DCB72F3}"/>
                </a:ext>
              </a:extLst>
            </p:cNvPr>
            <p:cNvGrpSpPr/>
            <p:nvPr/>
          </p:nvGrpSpPr>
          <p:grpSpPr>
            <a:xfrm>
              <a:off x="255231" y="152400"/>
              <a:ext cx="8683982" cy="6558895"/>
              <a:chOff x="255231" y="152400"/>
              <a:chExt cx="8683982" cy="6558895"/>
            </a:xfrm>
          </p:grpSpPr>
          <p:sp>
            <p:nvSpPr>
              <p:cNvPr id="1033" name="Rectangle 4"/>
              <p:cNvSpPr>
                <a:spLocks noChangeArrowheads="1"/>
              </p:cNvSpPr>
              <p:nvPr/>
            </p:nvSpPr>
            <p:spPr bwMode="auto">
              <a:xfrm>
                <a:off x="314325" y="152400"/>
                <a:ext cx="8610600" cy="2971800"/>
              </a:xfrm>
              <a:prstGeom prst="rect">
                <a:avLst/>
              </a:prstGeom>
              <a:solidFill>
                <a:srgbClr val="66CCFF"/>
              </a:solidFill>
              <a:ln w="9525">
                <a:solidFill>
                  <a:schemeClr val="tx1"/>
                </a:solidFill>
                <a:miter lim="800000"/>
                <a:headEnd/>
                <a:tailEnd/>
              </a:ln>
            </p:spPr>
            <p:txBody>
              <a:bodyPr wrap="none" anchor="ctr"/>
              <a:lstStyle/>
              <a:p>
                <a:pPr algn="ctr" eaLnBrk="0" hangingPunct="0"/>
                <a:endParaRPr lang="en-US" sz="1400" dirty="0">
                  <a:solidFill>
                    <a:schemeClr val="tx1"/>
                  </a:solidFill>
                  <a:latin typeface="Arial" pitchFamily="34" charset="0"/>
                </a:endParaRPr>
              </a:p>
            </p:txBody>
          </p:sp>
          <p:grpSp>
            <p:nvGrpSpPr>
              <p:cNvPr id="10" name="Group 9">
                <a:extLst>
                  <a:ext uri="{FF2B5EF4-FFF2-40B4-BE49-F238E27FC236}">
                    <a16:creationId xmlns:a16="http://schemas.microsoft.com/office/drawing/2014/main" xmlns="" id="{2AAEF1B6-5432-4531-B639-76B235DF5091}"/>
                  </a:ext>
                </a:extLst>
              </p:cNvPr>
              <p:cNvGrpSpPr/>
              <p:nvPr/>
            </p:nvGrpSpPr>
            <p:grpSpPr>
              <a:xfrm>
                <a:off x="255231" y="838200"/>
                <a:ext cx="8683982" cy="5873095"/>
                <a:chOff x="255231" y="838200"/>
                <a:chExt cx="8683982" cy="5873095"/>
              </a:xfrm>
            </p:grpSpPr>
            <p:sp>
              <p:nvSpPr>
                <p:cNvPr id="1031" name="Rectangle 2"/>
                <p:cNvSpPr>
                  <a:spLocks noChangeArrowheads="1"/>
                </p:cNvSpPr>
                <p:nvPr/>
              </p:nvSpPr>
              <p:spPr bwMode="auto">
                <a:xfrm>
                  <a:off x="314325" y="4800600"/>
                  <a:ext cx="8610600" cy="1905000"/>
                </a:xfrm>
                <a:prstGeom prst="rect">
                  <a:avLst/>
                </a:prstGeom>
                <a:solidFill>
                  <a:srgbClr val="CCFFFF"/>
                </a:solidFill>
                <a:ln w="9525">
                  <a:solidFill>
                    <a:schemeClr val="tx1"/>
                  </a:solidFill>
                  <a:miter lim="800000"/>
                  <a:headEnd/>
                  <a:tailEnd/>
                </a:ln>
              </p:spPr>
              <p:txBody>
                <a:bodyPr wrap="none" anchor="ctr"/>
                <a:lstStyle/>
                <a:p>
                  <a:pPr eaLnBrk="0" hangingPunct="0"/>
                  <a:endParaRPr lang="en-US"/>
                </a:p>
              </p:txBody>
            </p:sp>
            <p:sp>
              <p:nvSpPr>
                <p:cNvPr id="1065" name="Freeform 227"/>
                <p:cNvSpPr>
                  <a:spLocks/>
                </p:cNvSpPr>
                <p:nvPr/>
              </p:nvSpPr>
              <p:spPr bwMode="auto">
                <a:xfrm>
                  <a:off x="1600200" y="4343400"/>
                  <a:ext cx="7162800" cy="1828800"/>
                </a:xfrm>
                <a:custGeom>
                  <a:avLst/>
                  <a:gdLst>
                    <a:gd name="T0" fmla="*/ 2147483647 w 4535"/>
                    <a:gd name="T1" fmla="*/ 0 h 1103"/>
                    <a:gd name="T2" fmla="*/ 2147483647 w 4535"/>
                    <a:gd name="T3" fmla="*/ 2147483647 h 1103"/>
                    <a:gd name="T4" fmla="*/ 2147483647 w 4535"/>
                    <a:gd name="T5" fmla="*/ 2147483647 h 1103"/>
                    <a:gd name="T6" fmla="*/ 2147483647 w 4535"/>
                    <a:gd name="T7" fmla="*/ 2147483647 h 1103"/>
                    <a:gd name="T8" fmla="*/ 2147483647 w 4535"/>
                    <a:gd name="T9" fmla="*/ 2147483647 h 1103"/>
                    <a:gd name="T10" fmla="*/ 2147483647 w 4535"/>
                    <a:gd name="T11" fmla="*/ 2147483647 h 1103"/>
                    <a:gd name="T12" fmla="*/ 2147483647 w 4535"/>
                    <a:gd name="T13" fmla="*/ 2147483647 h 1103"/>
                    <a:gd name="T14" fmla="*/ 2147483647 w 4535"/>
                    <a:gd name="T15" fmla="*/ 2147483647 h 1103"/>
                    <a:gd name="T16" fmla="*/ 2147483647 w 4535"/>
                    <a:gd name="T17" fmla="*/ 2147483647 h 1103"/>
                    <a:gd name="T18" fmla="*/ 2147483647 w 4535"/>
                    <a:gd name="T19" fmla="*/ 2147483647 h 1103"/>
                    <a:gd name="T20" fmla="*/ 2147483647 w 4535"/>
                    <a:gd name="T21" fmla="*/ 2147483647 h 1103"/>
                    <a:gd name="T22" fmla="*/ 2147483647 w 4535"/>
                    <a:gd name="T23" fmla="*/ 2147483647 h 1103"/>
                    <a:gd name="T24" fmla="*/ 2147483647 w 4535"/>
                    <a:gd name="T25" fmla="*/ 2147483647 h 1103"/>
                    <a:gd name="T26" fmla="*/ 2147483647 w 4535"/>
                    <a:gd name="T27" fmla="*/ 2147483647 h 1103"/>
                    <a:gd name="T28" fmla="*/ 2147483647 w 4535"/>
                    <a:gd name="T29" fmla="*/ 2147483647 h 1103"/>
                    <a:gd name="T30" fmla="*/ 2147483647 w 4535"/>
                    <a:gd name="T31" fmla="*/ 2147483647 h 1103"/>
                    <a:gd name="T32" fmla="*/ 2147483647 w 4535"/>
                    <a:gd name="T33" fmla="*/ 2147483647 h 1103"/>
                    <a:gd name="T34" fmla="*/ 2147483647 w 4535"/>
                    <a:gd name="T35" fmla="*/ 2147483647 h 1103"/>
                    <a:gd name="T36" fmla="*/ 2147483647 w 4535"/>
                    <a:gd name="T37" fmla="*/ 2147483647 h 1103"/>
                    <a:gd name="T38" fmla="*/ 2147483647 w 4535"/>
                    <a:gd name="T39" fmla="*/ 2147483647 h 1103"/>
                    <a:gd name="T40" fmla="*/ 2147483647 w 4535"/>
                    <a:gd name="T41" fmla="*/ 2147483647 h 1103"/>
                    <a:gd name="T42" fmla="*/ 2147483647 w 4535"/>
                    <a:gd name="T43" fmla="*/ 2147483647 h 1103"/>
                    <a:gd name="T44" fmla="*/ 2147483647 w 4535"/>
                    <a:gd name="T45" fmla="*/ 2147483647 h 1103"/>
                    <a:gd name="T46" fmla="*/ 2147483647 w 4535"/>
                    <a:gd name="T47" fmla="*/ 2147483647 h 1103"/>
                    <a:gd name="T48" fmla="*/ 2147483647 w 4535"/>
                    <a:gd name="T49" fmla="*/ 2147483647 h 1103"/>
                    <a:gd name="T50" fmla="*/ 2147483647 w 4535"/>
                    <a:gd name="T51" fmla="*/ 2147483647 h 1103"/>
                    <a:gd name="T52" fmla="*/ 2147483647 w 4535"/>
                    <a:gd name="T53" fmla="*/ 2147483647 h 1103"/>
                    <a:gd name="T54" fmla="*/ 2147483647 w 4535"/>
                    <a:gd name="T55" fmla="*/ 2147483647 h 1103"/>
                    <a:gd name="T56" fmla="*/ 2147483647 w 4535"/>
                    <a:gd name="T57" fmla="*/ 2147483647 h 1103"/>
                    <a:gd name="T58" fmla="*/ 2147483647 w 4535"/>
                    <a:gd name="T59" fmla="*/ 2147483647 h 1103"/>
                    <a:gd name="T60" fmla="*/ 2147483647 w 4535"/>
                    <a:gd name="T61" fmla="*/ 2147483647 h 1103"/>
                    <a:gd name="T62" fmla="*/ 2147483647 w 4535"/>
                    <a:gd name="T63" fmla="*/ 2147483647 h 1103"/>
                    <a:gd name="T64" fmla="*/ 2147483647 w 4535"/>
                    <a:gd name="T65" fmla="*/ 2147483647 h 1103"/>
                    <a:gd name="T66" fmla="*/ 2147483647 w 4535"/>
                    <a:gd name="T67" fmla="*/ 2147483647 h 1103"/>
                    <a:gd name="T68" fmla="*/ 2147483647 w 4535"/>
                    <a:gd name="T69" fmla="*/ 2147483647 h 1103"/>
                    <a:gd name="T70" fmla="*/ 2147483647 w 4535"/>
                    <a:gd name="T71" fmla="*/ 2147483647 h 1103"/>
                    <a:gd name="T72" fmla="*/ 2147483647 w 4535"/>
                    <a:gd name="T73" fmla="*/ 2147483647 h 1103"/>
                    <a:gd name="T74" fmla="*/ 2147483647 w 4535"/>
                    <a:gd name="T75" fmla="*/ 2147483647 h 1103"/>
                    <a:gd name="T76" fmla="*/ 2147483647 w 4535"/>
                    <a:gd name="T77" fmla="*/ 2147483647 h 1103"/>
                    <a:gd name="T78" fmla="*/ 2147483647 w 4535"/>
                    <a:gd name="T79" fmla="*/ 2147483647 h 1103"/>
                    <a:gd name="T80" fmla="*/ 2147483647 w 4535"/>
                    <a:gd name="T81" fmla="*/ 2147483647 h 1103"/>
                    <a:gd name="T82" fmla="*/ 2147483647 w 4535"/>
                    <a:gd name="T83" fmla="*/ 2147483647 h 1103"/>
                    <a:gd name="T84" fmla="*/ 2147483647 w 4535"/>
                    <a:gd name="T85" fmla="*/ 2147483647 h 1103"/>
                    <a:gd name="T86" fmla="*/ 2147483647 w 4535"/>
                    <a:gd name="T87" fmla="*/ 2147483647 h 1103"/>
                    <a:gd name="T88" fmla="*/ 2147483647 w 4535"/>
                    <a:gd name="T89" fmla="*/ 2147483647 h 1103"/>
                    <a:gd name="T90" fmla="*/ 2147483647 w 4535"/>
                    <a:gd name="T91" fmla="*/ 2147483647 h 1103"/>
                    <a:gd name="T92" fmla="*/ 2147483647 w 4535"/>
                    <a:gd name="T93" fmla="*/ 0 h 1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35"/>
                    <a:gd name="T142" fmla="*/ 0 h 1103"/>
                    <a:gd name="T143" fmla="*/ 4535 w 4535"/>
                    <a:gd name="T144" fmla="*/ 1103 h 11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35" h="1103">
                      <a:moveTo>
                        <a:pt x="776" y="0"/>
                      </a:moveTo>
                      <a:cubicBezTo>
                        <a:pt x="803" y="94"/>
                        <a:pt x="790" y="34"/>
                        <a:pt x="798" y="184"/>
                      </a:cubicBezTo>
                      <a:cubicBezTo>
                        <a:pt x="785" y="225"/>
                        <a:pt x="792" y="228"/>
                        <a:pt x="835" y="236"/>
                      </a:cubicBezTo>
                      <a:cubicBezTo>
                        <a:pt x="865" y="257"/>
                        <a:pt x="848" y="251"/>
                        <a:pt x="887" y="251"/>
                      </a:cubicBezTo>
                      <a:cubicBezTo>
                        <a:pt x="1911" y="255"/>
                        <a:pt x="2935" y="255"/>
                        <a:pt x="3959" y="262"/>
                      </a:cubicBezTo>
                      <a:cubicBezTo>
                        <a:pt x="3979" y="262"/>
                        <a:pt x="4018" y="273"/>
                        <a:pt x="4018" y="273"/>
                      </a:cubicBezTo>
                      <a:cubicBezTo>
                        <a:pt x="4038" y="302"/>
                        <a:pt x="4050" y="309"/>
                        <a:pt x="4085" y="317"/>
                      </a:cubicBezTo>
                      <a:cubicBezTo>
                        <a:pt x="4108" y="392"/>
                        <a:pt x="4106" y="368"/>
                        <a:pt x="4203" y="376"/>
                      </a:cubicBezTo>
                      <a:cubicBezTo>
                        <a:pt x="4222" y="407"/>
                        <a:pt x="4234" y="434"/>
                        <a:pt x="4254" y="465"/>
                      </a:cubicBezTo>
                      <a:cubicBezTo>
                        <a:pt x="4264" y="480"/>
                        <a:pt x="4267" y="503"/>
                        <a:pt x="4284" y="509"/>
                      </a:cubicBezTo>
                      <a:cubicBezTo>
                        <a:pt x="4309" y="518"/>
                        <a:pt x="4333" y="525"/>
                        <a:pt x="4358" y="532"/>
                      </a:cubicBezTo>
                      <a:cubicBezTo>
                        <a:pt x="4370" y="568"/>
                        <a:pt x="4370" y="598"/>
                        <a:pt x="4402" y="620"/>
                      </a:cubicBezTo>
                      <a:cubicBezTo>
                        <a:pt x="4437" y="671"/>
                        <a:pt x="4417" y="654"/>
                        <a:pt x="4454" y="679"/>
                      </a:cubicBezTo>
                      <a:cubicBezTo>
                        <a:pt x="4465" y="714"/>
                        <a:pt x="4477" y="700"/>
                        <a:pt x="4498" y="731"/>
                      </a:cubicBezTo>
                      <a:cubicBezTo>
                        <a:pt x="4510" y="779"/>
                        <a:pt x="4522" y="755"/>
                        <a:pt x="4535" y="797"/>
                      </a:cubicBezTo>
                      <a:cubicBezTo>
                        <a:pt x="4528" y="819"/>
                        <a:pt x="4495" y="901"/>
                        <a:pt x="4476" y="908"/>
                      </a:cubicBezTo>
                      <a:cubicBezTo>
                        <a:pt x="4303" y="971"/>
                        <a:pt x="4180" y="963"/>
                        <a:pt x="3981" y="967"/>
                      </a:cubicBezTo>
                      <a:cubicBezTo>
                        <a:pt x="3744" y="984"/>
                        <a:pt x="3622" y="992"/>
                        <a:pt x="3331" y="997"/>
                      </a:cubicBezTo>
                      <a:cubicBezTo>
                        <a:pt x="3271" y="1016"/>
                        <a:pt x="3290" y="1012"/>
                        <a:pt x="3176" y="1012"/>
                      </a:cubicBezTo>
                      <a:cubicBezTo>
                        <a:pt x="2987" y="1012"/>
                        <a:pt x="2797" y="1007"/>
                        <a:pt x="2608" y="1004"/>
                      </a:cubicBezTo>
                      <a:cubicBezTo>
                        <a:pt x="2387" y="1009"/>
                        <a:pt x="2216" y="1026"/>
                        <a:pt x="2002" y="1034"/>
                      </a:cubicBezTo>
                      <a:cubicBezTo>
                        <a:pt x="1784" y="1103"/>
                        <a:pt x="1544" y="1044"/>
                        <a:pt x="1315" y="1041"/>
                      </a:cubicBezTo>
                      <a:cubicBezTo>
                        <a:pt x="1259" y="1023"/>
                        <a:pt x="1201" y="1016"/>
                        <a:pt x="1145" y="997"/>
                      </a:cubicBezTo>
                      <a:cubicBezTo>
                        <a:pt x="1114" y="987"/>
                        <a:pt x="1088" y="970"/>
                        <a:pt x="1057" y="960"/>
                      </a:cubicBezTo>
                      <a:cubicBezTo>
                        <a:pt x="1050" y="955"/>
                        <a:pt x="1043" y="949"/>
                        <a:pt x="1035" y="945"/>
                      </a:cubicBezTo>
                      <a:cubicBezTo>
                        <a:pt x="1021" y="939"/>
                        <a:pt x="990" y="930"/>
                        <a:pt x="990" y="930"/>
                      </a:cubicBezTo>
                      <a:cubicBezTo>
                        <a:pt x="932" y="872"/>
                        <a:pt x="829" y="877"/>
                        <a:pt x="754" y="871"/>
                      </a:cubicBezTo>
                      <a:cubicBezTo>
                        <a:pt x="684" y="849"/>
                        <a:pt x="617" y="839"/>
                        <a:pt x="555" y="797"/>
                      </a:cubicBezTo>
                      <a:cubicBezTo>
                        <a:pt x="550" y="790"/>
                        <a:pt x="547" y="781"/>
                        <a:pt x="540" y="775"/>
                      </a:cubicBezTo>
                      <a:cubicBezTo>
                        <a:pt x="527" y="764"/>
                        <a:pt x="496" y="746"/>
                        <a:pt x="496" y="746"/>
                      </a:cubicBezTo>
                      <a:cubicBezTo>
                        <a:pt x="491" y="739"/>
                        <a:pt x="488" y="730"/>
                        <a:pt x="481" y="724"/>
                      </a:cubicBezTo>
                      <a:cubicBezTo>
                        <a:pt x="475" y="719"/>
                        <a:pt x="465" y="722"/>
                        <a:pt x="459" y="716"/>
                      </a:cubicBezTo>
                      <a:cubicBezTo>
                        <a:pt x="421" y="678"/>
                        <a:pt x="485" y="705"/>
                        <a:pt x="429" y="687"/>
                      </a:cubicBezTo>
                      <a:cubicBezTo>
                        <a:pt x="344" y="629"/>
                        <a:pt x="465" y="709"/>
                        <a:pt x="385" y="664"/>
                      </a:cubicBezTo>
                      <a:cubicBezTo>
                        <a:pt x="370" y="655"/>
                        <a:pt x="341" y="635"/>
                        <a:pt x="341" y="635"/>
                      </a:cubicBezTo>
                      <a:cubicBezTo>
                        <a:pt x="323" y="609"/>
                        <a:pt x="304" y="611"/>
                        <a:pt x="289" y="583"/>
                      </a:cubicBezTo>
                      <a:cubicBezTo>
                        <a:pt x="282" y="570"/>
                        <a:pt x="268" y="526"/>
                        <a:pt x="259" y="517"/>
                      </a:cubicBezTo>
                      <a:cubicBezTo>
                        <a:pt x="246" y="504"/>
                        <a:pt x="230" y="497"/>
                        <a:pt x="215" y="487"/>
                      </a:cubicBezTo>
                      <a:cubicBezTo>
                        <a:pt x="208" y="482"/>
                        <a:pt x="193" y="472"/>
                        <a:pt x="193" y="472"/>
                      </a:cubicBezTo>
                      <a:cubicBezTo>
                        <a:pt x="183" y="446"/>
                        <a:pt x="141" y="406"/>
                        <a:pt x="141" y="406"/>
                      </a:cubicBezTo>
                      <a:cubicBezTo>
                        <a:pt x="126" y="358"/>
                        <a:pt x="147" y="408"/>
                        <a:pt x="112" y="369"/>
                      </a:cubicBezTo>
                      <a:cubicBezTo>
                        <a:pt x="51" y="300"/>
                        <a:pt x="109" y="344"/>
                        <a:pt x="60" y="310"/>
                      </a:cubicBezTo>
                      <a:cubicBezTo>
                        <a:pt x="55" y="303"/>
                        <a:pt x="52" y="294"/>
                        <a:pt x="45" y="288"/>
                      </a:cubicBezTo>
                      <a:cubicBezTo>
                        <a:pt x="39" y="283"/>
                        <a:pt x="28" y="286"/>
                        <a:pt x="23" y="280"/>
                      </a:cubicBezTo>
                      <a:cubicBezTo>
                        <a:pt x="12" y="269"/>
                        <a:pt x="13" y="251"/>
                        <a:pt x="8" y="236"/>
                      </a:cubicBezTo>
                      <a:cubicBezTo>
                        <a:pt x="0" y="163"/>
                        <a:pt x="1" y="192"/>
                        <a:pt x="1" y="148"/>
                      </a:cubicBezTo>
                      <a:lnTo>
                        <a:pt x="776" y="0"/>
                      </a:lnTo>
                      <a:close/>
                    </a:path>
                  </a:pathLst>
                </a:custGeom>
                <a:solidFill>
                  <a:srgbClr val="FFCC00"/>
                </a:solidFill>
                <a:ln w="9525">
                  <a:solidFill>
                    <a:schemeClr val="tx1"/>
                  </a:solidFill>
                  <a:round/>
                  <a:headEnd/>
                  <a:tailEnd/>
                </a:ln>
              </p:spPr>
              <p:txBody>
                <a:bodyPr/>
                <a:lstStyle/>
                <a:p>
                  <a:endParaRPr lang="en-US"/>
                </a:p>
              </p:txBody>
            </p:sp>
            <p:sp>
              <p:nvSpPr>
                <p:cNvPr id="1032" name="Rectangle 3"/>
                <p:cNvSpPr>
                  <a:spLocks noChangeArrowheads="1"/>
                </p:cNvSpPr>
                <p:nvPr/>
              </p:nvSpPr>
              <p:spPr bwMode="auto">
                <a:xfrm>
                  <a:off x="314325" y="3886200"/>
                  <a:ext cx="8610600" cy="914400"/>
                </a:xfrm>
                <a:prstGeom prst="rect">
                  <a:avLst/>
                </a:prstGeom>
                <a:solidFill>
                  <a:srgbClr val="FFEEDD"/>
                </a:solidFill>
                <a:ln w="9525">
                  <a:solidFill>
                    <a:schemeClr val="tx1"/>
                  </a:solidFill>
                  <a:miter lim="800000"/>
                  <a:headEnd/>
                  <a:tailEnd/>
                </a:ln>
              </p:spPr>
              <p:txBody>
                <a:bodyPr wrap="none" anchor="ctr"/>
                <a:lstStyle/>
                <a:p>
                  <a:pPr eaLnBrk="0" hangingPunct="0"/>
                  <a:endParaRPr lang="en-US"/>
                </a:p>
              </p:txBody>
            </p:sp>
            <p:sp>
              <p:nvSpPr>
                <p:cNvPr id="1034" name="Freeform 5" descr="5%"/>
                <p:cNvSpPr>
                  <a:spLocks/>
                </p:cNvSpPr>
                <p:nvPr/>
              </p:nvSpPr>
              <p:spPr bwMode="auto">
                <a:xfrm>
                  <a:off x="1685925" y="1143000"/>
                  <a:ext cx="7239000" cy="1981200"/>
                </a:xfrm>
                <a:custGeom>
                  <a:avLst/>
                  <a:gdLst>
                    <a:gd name="T0" fmla="*/ 2147483647 w 4560"/>
                    <a:gd name="T1" fmla="*/ 2147483647 h 1248"/>
                    <a:gd name="T2" fmla="*/ 2147483647 w 4560"/>
                    <a:gd name="T3" fmla="*/ 2147483647 h 1248"/>
                    <a:gd name="T4" fmla="*/ 2147483647 w 4560"/>
                    <a:gd name="T5" fmla="*/ 2147483647 h 1248"/>
                    <a:gd name="T6" fmla="*/ 2147483647 w 4560"/>
                    <a:gd name="T7" fmla="*/ 2147483647 h 1248"/>
                    <a:gd name="T8" fmla="*/ 2147483647 w 4560"/>
                    <a:gd name="T9" fmla="*/ 2147483647 h 1248"/>
                    <a:gd name="T10" fmla="*/ 2147483647 w 4560"/>
                    <a:gd name="T11" fmla="*/ 2147483647 h 1248"/>
                    <a:gd name="T12" fmla="*/ 2147483647 w 4560"/>
                    <a:gd name="T13" fmla="*/ 2147483647 h 1248"/>
                    <a:gd name="T14" fmla="*/ 2147483647 w 4560"/>
                    <a:gd name="T15" fmla="*/ 2147483647 h 1248"/>
                    <a:gd name="T16" fmla="*/ 2147483647 w 4560"/>
                    <a:gd name="T17" fmla="*/ 2147483647 h 1248"/>
                    <a:gd name="T18" fmla="*/ 2147483647 w 4560"/>
                    <a:gd name="T19" fmla="*/ 2147483647 h 1248"/>
                    <a:gd name="T20" fmla="*/ 2147483647 w 4560"/>
                    <a:gd name="T21" fmla="*/ 0 h 1248"/>
                    <a:gd name="T22" fmla="*/ 2147483647 w 4560"/>
                    <a:gd name="T23" fmla="*/ 2147483647 h 1248"/>
                    <a:gd name="T24" fmla="*/ 2147483647 w 4560"/>
                    <a:gd name="T25" fmla="*/ 2147483647 h 1248"/>
                    <a:gd name="T26" fmla="*/ 0 w 4560"/>
                    <a:gd name="T27" fmla="*/ 2147483647 h 1248"/>
                    <a:gd name="T28" fmla="*/ 2147483647 w 4560"/>
                    <a:gd name="T29" fmla="*/ 2147483647 h 12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60"/>
                    <a:gd name="T46" fmla="*/ 0 h 1248"/>
                    <a:gd name="T47" fmla="*/ 4560 w 4560"/>
                    <a:gd name="T48" fmla="*/ 1248 h 12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60" h="1248">
                      <a:moveTo>
                        <a:pt x="480" y="1248"/>
                      </a:moveTo>
                      <a:lnTo>
                        <a:pt x="624" y="1152"/>
                      </a:lnTo>
                      <a:lnTo>
                        <a:pt x="912" y="1104"/>
                      </a:lnTo>
                      <a:lnTo>
                        <a:pt x="1728" y="1200"/>
                      </a:lnTo>
                      <a:lnTo>
                        <a:pt x="2256" y="1200"/>
                      </a:lnTo>
                      <a:lnTo>
                        <a:pt x="2880" y="1200"/>
                      </a:lnTo>
                      <a:lnTo>
                        <a:pt x="3456" y="912"/>
                      </a:lnTo>
                      <a:lnTo>
                        <a:pt x="4560" y="1104"/>
                      </a:lnTo>
                      <a:lnTo>
                        <a:pt x="4512" y="384"/>
                      </a:lnTo>
                      <a:lnTo>
                        <a:pt x="3504" y="96"/>
                      </a:lnTo>
                      <a:lnTo>
                        <a:pt x="1968" y="0"/>
                      </a:lnTo>
                      <a:lnTo>
                        <a:pt x="864" y="384"/>
                      </a:lnTo>
                      <a:lnTo>
                        <a:pt x="96" y="960"/>
                      </a:lnTo>
                      <a:lnTo>
                        <a:pt x="0" y="1200"/>
                      </a:lnTo>
                      <a:lnTo>
                        <a:pt x="480" y="1248"/>
                      </a:lnTo>
                      <a:close/>
                    </a:path>
                  </a:pathLst>
                </a:custGeom>
                <a:pattFill prst="pct5">
                  <a:fgClr>
                    <a:schemeClr val="tx1"/>
                  </a:fgClr>
                  <a:bgClr>
                    <a:srgbClr val="66CCFF"/>
                  </a:bgClr>
                </a:pattFill>
                <a:ln w="9525">
                  <a:noFill/>
                  <a:round/>
                  <a:headEnd/>
                  <a:tailEnd/>
                </a:ln>
              </p:spPr>
              <p:txBody>
                <a:bodyPr wrap="none" anchor="ctr"/>
                <a:lstStyle/>
                <a:p>
                  <a:endParaRPr lang="en-US"/>
                </a:p>
              </p:txBody>
            </p:sp>
            <p:sp>
              <p:nvSpPr>
                <p:cNvPr id="1035" name="Freeform 6"/>
                <p:cNvSpPr>
                  <a:spLocks/>
                </p:cNvSpPr>
                <p:nvPr/>
              </p:nvSpPr>
              <p:spPr bwMode="auto">
                <a:xfrm>
                  <a:off x="314325" y="3124200"/>
                  <a:ext cx="8610600" cy="762000"/>
                </a:xfrm>
                <a:custGeom>
                  <a:avLst/>
                  <a:gdLst>
                    <a:gd name="T0" fmla="*/ 0 w 5424"/>
                    <a:gd name="T1" fmla="*/ 2147483647 h 480"/>
                    <a:gd name="T2" fmla="*/ 0 w 5424"/>
                    <a:gd name="T3" fmla="*/ 2147483647 h 480"/>
                    <a:gd name="T4" fmla="*/ 2147483647 w 5424"/>
                    <a:gd name="T5" fmla="*/ 2147483647 h 480"/>
                    <a:gd name="T6" fmla="*/ 2147483647 w 5424"/>
                    <a:gd name="T7" fmla="*/ 0 h 480"/>
                    <a:gd name="T8" fmla="*/ 0 w 5424"/>
                    <a:gd name="T9" fmla="*/ 0 h 480"/>
                    <a:gd name="T10" fmla="*/ 0 60000 65536"/>
                    <a:gd name="T11" fmla="*/ 0 60000 65536"/>
                    <a:gd name="T12" fmla="*/ 0 60000 65536"/>
                    <a:gd name="T13" fmla="*/ 0 60000 65536"/>
                    <a:gd name="T14" fmla="*/ 0 60000 65536"/>
                    <a:gd name="T15" fmla="*/ 0 w 5424"/>
                    <a:gd name="T16" fmla="*/ 0 h 480"/>
                    <a:gd name="T17" fmla="*/ 5424 w 5424"/>
                    <a:gd name="T18" fmla="*/ 480 h 480"/>
                  </a:gdLst>
                  <a:ahLst/>
                  <a:cxnLst>
                    <a:cxn ang="T10">
                      <a:pos x="T0" y="T1"/>
                    </a:cxn>
                    <a:cxn ang="T11">
                      <a:pos x="T2" y="T3"/>
                    </a:cxn>
                    <a:cxn ang="T12">
                      <a:pos x="T4" y="T5"/>
                    </a:cxn>
                    <a:cxn ang="T13">
                      <a:pos x="T6" y="T7"/>
                    </a:cxn>
                    <a:cxn ang="T14">
                      <a:pos x="T8" y="T9"/>
                    </a:cxn>
                  </a:cxnLst>
                  <a:rect l="T15" t="T16" r="T17" b="T18"/>
                  <a:pathLst>
                    <a:path w="5424" h="480">
                      <a:moveTo>
                        <a:pt x="0" y="1"/>
                      </a:moveTo>
                      <a:lnTo>
                        <a:pt x="0" y="480"/>
                      </a:lnTo>
                      <a:lnTo>
                        <a:pt x="5424" y="480"/>
                      </a:lnTo>
                      <a:lnTo>
                        <a:pt x="5424" y="0"/>
                      </a:lnTo>
                      <a:lnTo>
                        <a:pt x="0" y="0"/>
                      </a:lnTo>
                    </a:path>
                  </a:pathLst>
                </a:custGeom>
                <a:gradFill rotWithShape="0">
                  <a:gsLst>
                    <a:gs pos="0">
                      <a:srgbClr val="CC9900"/>
                    </a:gs>
                    <a:gs pos="100000">
                      <a:srgbClr val="30C030"/>
                    </a:gs>
                  </a:gsLst>
                  <a:lin ang="0" scaled="1"/>
                </a:gradFill>
                <a:ln w="9525">
                  <a:solidFill>
                    <a:schemeClr val="tx1"/>
                  </a:solidFill>
                  <a:round/>
                  <a:headEnd/>
                  <a:tailEnd/>
                </a:ln>
              </p:spPr>
              <p:txBody>
                <a:bodyPr wrap="none" anchor="ctr"/>
                <a:lstStyle/>
                <a:p>
                  <a:endParaRPr lang="en-US"/>
                </a:p>
              </p:txBody>
            </p:sp>
            <p:sp>
              <p:nvSpPr>
                <p:cNvPr id="1036" name="Freeform 7"/>
                <p:cNvSpPr>
                  <a:spLocks/>
                </p:cNvSpPr>
                <p:nvPr/>
              </p:nvSpPr>
              <p:spPr bwMode="auto">
                <a:xfrm>
                  <a:off x="314325" y="3886200"/>
                  <a:ext cx="8624888" cy="4763"/>
                </a:xfrm>
                <a:custGeom>
                  <a:avLst/>
                  <a:gdLst>
                    <a:gd name="T0" fmla="*/ 0 w 5433"/>
                    <a:gd name="T1" fmla="*/ 0 h 3"/>
                    <a:gd name="T2" fmla="*/ 2147483647 w 5433"/>
                    <a:gd name="T3" fmla="*/ 2147483647 h 3"/>
                    <a:gd name="T4" fmla="*/ 0 60000 65536"/>
                    <a:gd name="T5" fmla="*/ 0 60000 65536"/>
                    <a:gd name="T6" fmla="*/ 0 w 5433"/>
                    <a:gd name="T7" fmla="*/ 0 h 3"/>
                    <a:gd name="T8" fmla="*/ 5433 w 5433"/>
                    <a:gd name="T9" fmla="*/ 3 h 3"/>
                  </a:gdLst>
                  <a:ahLst/>
                  <a:cxnLst>
                    <a:cxn ang="T4">
                      <a:pos x="T0" y="T1"/>
                    </a:cxn>
                    <a:cxn ang="T5">
                      <a:pos x="T2" y="T3"/>
                    </a:cxn>
                  </a:cxnLst>
                  <a:rect l="T6" t="T7" r="T8" b="T9"/>
                  <a:pathLst>
                    <a:path w="5433" h="3">
                      <a:moveTo>
                        <a:pt x="0" y="0"/>
                      </a:moveTo>
                      <a:lnTo>
                        <a:pt x="5433" y="3"/>
                      </a:lnTo>
                    </a:path>
                  </a:pathLst>
                </a:custGeom>
                <a:noFill/>
                <a:ln w="28575">
                  <a:solidFill>
                    <a:schemeClr val="tx1"/>
                  </a:solidFill>
                  <a:round/>
                  <a:headEnd/>
                  <a:tailEnd/>
                </a:ln>
              </p:spPr>
              <p:txBody>
                <a:bodyPr wrap="none" anchor="ctr"/>
                <a:lstStyle/>
                <a:p>
                  <a:endParaRPr lang="en-US"/>
                </a:p>
              </p:txBody>
            </p:sp>
            <p:sp>
              <p:nvSpPr>
                <p:cNvPr id="1037" name="Freeform 8"/>
                <p:cNvSpPr>
                  <a:spLocks/>
                </p:cNvSpPr>
                <p:nvPr/>
              </p:nvSpPr>
              <p:spPr bwMode="auto">
                <a:xfrm>
                  <a:off x="1981200" y="3452813"/>
                  <a:ext cx="822325" cy="280987"/>
                </a:xfrm>
                <a:custGeom>
                  <a:avLst/>
                  <a:gdLst>
                    <a:gd name="T0" fmla="*/ 2147483647 w 518"/>
                    <a:gd name="T1" fmla="*/ 2147483647 h 177"/>
                    <a:gd name="T2" fmla="*/ 2147483647 w 518"/>
                    <a:gd name="T3" fmla="*/ 2147483647 h 177"/>
                    <a:gd name="T4" fmla="*/ 2147483647 w 518"/>
                    <a:gd name="T5" fmla="*/ 2147483647 h 177"/>
                    <a:gd name="T6" fmla="*/ 2147483647 w 518"/>
                    <a:gd name="T7" fmla="*/ 2147483647 h 177"/>
                    <a:gd name="T8" fmla="*/ 2147483647 w 518"/>
                    <a:gd name="T9" fmla="*/ 2147483647 h 177"/>
                    <a:gd name="T10" fmla="*/ 2147483647 w 518"/>
                    <a:gd name="T11" fmla="*/ 2147483647 h 177"/>
                    <a:gd name="T12" fmla="*/ 2147483647 w 518"/>
                    <a:gd name="T13" fmla="*/ 2147483647 h 177"/>
                    <a:gd name="T14" fmla="*/ 2147483647 w 518"/>
                    <a:gd name="T15" fmla="*/ 2147483647 h 177"/>
                    <a:gd name="T16" fmla="*/ 2147483647 w 518"/>
                    <a:gd name="T17" fmla="*/ 2147483647 h 177"/>
                    <a:gd name="T18" fmla="*/ 2147483647 w 518"/>
                    <a:gd name="T19" fmla="*/ 2147483647 h 177"/>
                    <a:gd name="T20" fmla="*/ 2147483647 w 518"/>
                    <a:gd name="T21" fmla="*/ 2147483647 h 177"/>
                    <a:gd name="T22" fmla="*/ 2147483647 w 518"/>
                    <a:gd name="T23" fmla="*/ 2147483647 h 177"/>
                    <a:gd name="T24" fmla="*/ 2147483647 w 518"/>
                    <a:gd name="T25" fmla="*/ 2147483647 h 177"/>
                    <a:gd name="T26" fmla="*/ 2147483647 w 518"/>
                    <a:gd name="T27" fmla="*/ 2147483647 h 177"/>
                    <a:gd name="T28" fmla="*/ 2147483647 w 518"/>
                    <a:gd name="T29" fmla="*/ 2147483647 h 177"/>
                    <a:gd name="T30" fmla="*/ 2147483647 w 518"/>
                    <a:gd name="T31" fmla="*/ 2147483647 h 177"/>
                    <a:gd name="T32" fmla="*/ 2147483647 w 518"/>
                    <a:gd name="T33" fmla="*/ 2147483647 h 177"/>
                    <a:gd name="T34" fmla="*/ 2147483647 w 518"/>
                    <a:gd name="T35" fmla="*/ 0 h 177"/>
                    <a:gd name="T36" fmla="*/ 2147483647 w 518"/>
                    <a:gd name="T37" fmla="*/ 2147483647 h 17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18"/>
                    <a:gd name="T58" fmla="*/ 0 h 177"/>
                    <a:gd name="T59" fmla="*/ 518 w 518"/>
                    <a:gd name="T60" fmla="*/ 177 h 17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18" h="177">
                      <a:moveTo>
                        <a:pt x="282" y="9"/>
                      </a:moveTo>
                      <a:cubicBezTo>
                        <a:pt x="256" y="11"/>
                        <a:pt x="247" y="8"/>
                        <a:pt x="228" y="21"/>
                      </a:cubicBezTo>
                      <a:cubicBezTo>
                        <a:pt x="214" y="42"/>
                        <a:pt x="185" y="35"/>
                        <a:pt x="162" y="36"/>
                      </a:cubicBezTo>
                      <a:cubicBezTo>
                        <a:pt x="140" y="42"/>
                        <a:pt x="118" y="48"/>
                        <a:pt x="96" y="54"/>
                      </a:cubicBezTo>
                      <a:cubicBezTo>
                        <a:pt x="72" y="90"/>
                        <a:pt x="50" y="96"/>
                        <a:pt x="6" y="99"/>
                      </a:cubicBezTo>
                      <a:cubicBezTo>
                        <a:pt x="3" y="113"/>
                        <a:pt x="0" y="130"/>
                        <a:pt x="12" y="141"/>
                      </a:cubicBezTo>
                      <a:cubicBezTo>
                        <a:pt x="17" y="146"/>
                        <a:pt x="30" y="153"/>
                        <a:pt x="30" y="153"/>
                      </a:cubicBezTo>
                      <a:cubicBezTo>
                        <a:pt x="74" y="147"/>
                        <a:pt x="111" y="149"/>
                        <a:pt x="153" y="159"/>
                      </a:cubicBezTo>
                      <a:cubicBezTo>
                        <a:pt x="171" y="170"/>
                        <a:pt x="186" y="172"/>
                        <a:pt x="207" y="177"/>
                      </a:cubicBezTo>
                      <a:cubicBezTo>
                        <a:pt x="228" y="175"/>
                        <a:pt x="250" y="176"/>
                        <a:pt x="270" y="171"/>
                      </a:cubicBezTo>
                      <a:cubicBezTo>
                        <a:pt x="282" y="168"/>
                        <a:pt x="293" y="123"/>
                        <a:pt x="297" y="114"/>
                      </a:cubicBezTo>
                      <a:cubicBezTo>
                        <a:pt x="355" y="116"/>
                        <a:pt x="407" y="117"/>
                        <a:pt x="462" y="135"/>
                      </a:cubicBezTo>
                      <a:cubicBezTo>
                        <a:pt x="475" y="134"/>
                        <a:pt x="493" y="142"/>
                        <a:pt x="501" y="132"/>
                      </a:cubicBezTo>
                      <a:cubicBezTo>
                        <a:pt x="518" y="113"/>
                        <a:pt x="501" y="91"/>
                        <a:pt x="486" y="84"/>
                      </a:cubicBezTo>
                      <a:cubicBezTo>
                        <a:pt x="464" y="73"/>
                        <a:pt x="430" y="76"/>
                        <a:pt x="405" y="72"/>
                      </a:cubicBezTo>
                      <a:cubicBezTo>
                        <a:pt x="380" y="47"/>
                        <a:pt x="415" y="85"/>
                        <a:pt x="393" y="42"/>
                      </a:cubicBezTo>
                      <a:cubicBezTo>
                        <a:pt x="386" y="28"/>
                        <a:pt x="363" y="37"/>
                        <a:pt x="348" y="36"/>
                      </a:cubicBezTo>
                      <a:cubicBezTo>
                        <a:pt x="337" y="19"/>
                        <a:pt x="338" y="10"/>
                        <a:pt x="318" y="0"/>
                      </a:cubicBezTo>
                      <a:cubicBezTo>
                        <a:pt x="312" y="1"/>
                        <a:pt x="263" y="0"/>
                        <a:pt x="282" y="9"/>
                      </a:cubicBezTo>
                      <a:close/>
                    </a:path>
                  </a:pathLst>
                </a:custGeom>
                <a:solidFill>
                  <a:schemeClr val="tx1"/>
                </a:solidFill>
                <a:ln w="9525">
                  <a:solidFill>
                    <a:schemeClr val="tx1"/>
                  </a:solidFill>
                  <a:round/>
                  <a:headEnd/>
                  <a:tailEnd/>
                </a:ln>
              </p:spPr>
              <p:txBody>
                <a:bodyPr wrap="none" anchor="ctr"/>
                <a:lstStyle/>
                <a:p>
                  <a:endParaRPr lang="en-US"/>
                </a:p>
              </p:txBody>
            </p:sp>
            <p:grpSp>
              <p:nvGrpSpPr>
                <p:cNvPr id="2" name="Group 9"/>
                <p:cNvGrpSpPr>
                  <a:grpSpLocks/>
                </p:cNvGrpSpPr>
                <p:nvPr/>
              </p:nvGrpSpPr>
              <p:grpSpPr bwMode="auto">
                <a:xfrm flipH="1">
                  <a:off x="1752600" y="3276600"/>
                  <a:ext cx="373063" cy="358775"/>
                  <a:chOff x="1540" y="2132"/>
                  <a:chExt cx="235" cy="226"/>
                </a:xfrm>
              </p:grpSpPr>
              <p:sp>
                <p:nvSpPr>
                  <p:cNvPr id="1255" name="Freeform 10"/>
                  <p:cNvSpPr>
                    <a:spLocks/>
                  </p:cNvSpPr>
                  <p:nvPr/>
                </p:nvSpPr>
                <p:spPr bwMode="auto">
                  <a:xfrm>
                    <a:off x="1540" y="2132"/>
                    <a:ext cx="235" cy="226"/>
                  </a:xfrm>
                  <a:custGeom>
                    <a:avLst/>
                    <a:gdLst>
                      <a:gd name="T0" fmla="*/ 1 w 1410"/>
                      <a:gd name="T1" fmla="*/ 0 h 1357"/>
                      <a:gd name="T2" fmla="*/ 2 w 1410"/>
                      <a:gd name="T3" fmla="*/ 0 h 1357"/>
                      <a:gd name="T4" fmla="*/ 2 w 1410"/>
                      <a:gd name="T5" fmla="*/ 0 h 1357"/>
                      <a:gd name="T6" fmla="*/ 2 w 1410"/>
                      <a:gd name="T7" fmla="*/ 0 h 1357"/>
                      <a:gd name="T8" fmla="*/ 3 w 1410"/>
                      <a:gd name="T9" fmla="*/ 1 h 1357"/>
                      <a:gd name="T10" fmla="*/ 3 w 1410"/>
                      <a:gd name="T11" fmla="*/ 1 h 1357"/>
                      <a:gd name="T12" fmla="*/ 3 w 1410"/>
                      <a:gd name="T13" fmla="*/ 1 h 1357"/>
                      <a:gd name="T14" fmla="*/ 4 w 1410"/>
                      <a:gd name="T15" fmla="*/ 1 h 1357"/>
                      <a:gd name="T16" fmla="*/ 4 w 1410"/>
                      <a:gd name="T17" fmla="*/ 1 h 1357"/>
                      <a:gd name="T18" fmla="*/ 5 w 1410"/>
                      <a:gd name="T19" fmla="*/ 1 h 1357"/>
                      <a:gd name="T20" fmla="*/ 6 w 1410"/>
                      <a:gd name="T21" fmla="*/ 2 h 1357"/>
                      <a:gd name="T22" fmla="*/ 6 w 1410"/>
                      <a:gd name="T23" fmla="*/ 2 h 1357"/>
                      <a:gd name="T24" fmla="*/ 6 w 1410"/>
                      <a:gd name="T25" fmla="*/ 2 h 1357"/>
                      <a:gd name="T26" fmla="*/ 7 w 1410"/>
                      <a:gd name="T27" fmla="*/ 2 h 1357"/>
                      <a:gd name="T28" fmla="*/ 6 w 1410"/>
                      <a:gd name="T29" fmla="*/ 3 h 1357"/>
                      <a:gd name="T30" fmla="*/ 6 w 1410"/>
                      <a:gd name="T31" fmla="*/ 3 h 1357"/>
                      <a:gd name="T32" fmla="*/ 6 w 1410"/>
                      <a:gd name="T33" fmla="*/ 3 h 1357"/>
                      <a:gd name="T34" fmla="*/ 6 w 1410"/>
                      <a:gd name="T35" fmla="*/ 3 h 1357"/>
                      <a:gd name="T36" fmla="*/ 6 w 1410"/>
                      <a:gd name="T37" fmla="*/ 3 h 1357"/>
                      <a:gd name="T38" fmla="*/ 6 w 1410"/>
                      <a:gd name="T39" fmla="*/ 5 h 1357"/>
                      <a:gd name="T40" fmla="*/ 6 w 1410"/>
                      <a:gd name="T41" fmla="*/ 6 h 1357"/>
                      <a:gd name="T42" fmla="*/ 6 w 1410"/>
                      <a:gd name="T43" fmla="*/ 6 h 1357"/>
                      <a:gd name="T44" fmla="*/ 5 w 1410"/>
                      <a:gd name="T45" fmla="*/ 6 h 1357"/>
                      <a:gd name="T46" fmla="*/ 5 w 1410"/>
                      <a:gd name="T47" fmla="*/ 6 h 1357"/>
                      <a:gd name="T48" fmla="*/ 4 w 1410"/>
                      <a:gd name="T49" fmla="*/ 6 h 1357"/>
                      <a:gd name="T50" fmla="*/ 4 w 1410"/>
                      <a:gd name="T51" fmla="*/ 6 h 1357"/>
                      <a:gd name="T52" fmla="*/ 4 w 1410"/>
                      <a:gd name="T53" fmla="*/ 6 h 1357"/>
                      <a:gd name="T54" fmla="*/ 4 w 1410"/>
                      <a:gd name="T55" fmla="*/ 5 h 1357"/>
                      <a:gd name="T56" fmla="*/ 4 w 1410"/>
                      <a:gd name="T57" fmla="*/ 4 h 1357"/>
                      <a:gd name="T58" fmla="*/ 4 w 1410"/>
                      <a:gd name="T59" fmla="*/ 4 h 1357"/>
                      <a:gd name="T60" fmla="*/ 4 w 1410"/>
                      <a:gd name="T61" fmla="*/ 4 h 1357"/>
                      <a:gd name="T62" fmla="*/ 4 w 1410"/>
                      <a:gd name="T63" fmla="*/ 5 h 1357"/>
                      <a:gd name="T64" fmla="*/ 4 w 1410"/>
                      <a:gd name="T65" fmla="*/ 5 h 1357"/>
                      <a:gd name="T66" fmla="*/ 3 w 1410"/>
                      <a:gd name="T67" fmla="*/ 5 h 1357"/>
                      <a:gd name="T68" fmla="*/ 2 w 1410"/>
                      <a:gd name="T69" fmla="*/ 5 h 1357"/>
                      <a:gd name="T70" fmla="*/ 3 w 1410"/>
                      <a:gd name="T71" fmla="*/ 5 h 1357"/>
                      <a:gd name="T72" fmla="*/ 3 w 1410"/>
                      <a:gd name="T73" fmla="*/ 5 h 1357"/>
                      <a:gd name="T74" fmla="*/ 3 w 1410"/>
                      <a:gd name="T75" fmla="*/ 4 h 1357"/>
                      <a:gd name="T76" fmla="*/ 3 w 1410"/>
                      <a:gd name="T77" fmla="*/ 3 h 1357"/>
                      <a:gd name="T78" fmla="*/ 2 w 1410"/>
                      <a:gd name="T79" fmla="*/ 3 h 1357"/>
                      <a:gd name="T80" fmla="*/ 2 w 1410"/>
                      <a:gd name="T81" fmla="*/ 4 h 1357"/>
                      <a:gd name="T82" fmla="*/ 2 w 1410"/>
                      <a:gd name="T83" fmla="*/ 5 h 1357"/>
                      <a:gd name="T84" fmla="*/ 1 w 1410"/>
                      <a:gd name="T85" fmla="*/ 5 h 1357"/>
                      <a:gd name="T86" fmla="*/ 1 w 1410"/>
                      <a:gd name="T87" fmla="*/ 5 h 1357"/>
                      <a:gd name="T88" fmla="*/ 1 w 1410"/>
                      <a:gd name="T89" fmla="*/ 5 h 1357"/>
                      <a:gd name="T90" fmla="*/ 0 w 1410"/>
                      <a:gd name="T91" fmla="*/ 5 h 1357"/>
                      <a:gd name="T92" fmla="*/ 1 w 1410"/>
                      <a:gd name="T93" fmla="*/ 5 h 1357"/>
                      <a:gd name="T94" fmla="*/ 1 w 1410"/>
                      <a:gd name="T95" fmla="*/ 4 h 1357"/>
                      <a:gd name="T96" fmla="*/ 1 w 1410"/>
                      <a:gd name="T97" fmla="*/ 3 h 1357"/>
                      <a:gd name="T98" fmla="*/ 2 w 1410"/>
                      <a:gd name="T99" fmla="*/ 3 h 1357"/>
                      <a:gd name="T100" fmla="*/ 1 w 1410"/>
                      <a:gd name="T101" fmla="*/ 3 h 1357"/>
                      <a:gd name="T102" fmla="*/ 1 w 1410"/>
                      <a:gd name="T103" fmla="*/ 3 h 1357"/>
                      <a:gd name="T104" fmla="*/ 0 w 1410"/>
                      <a:gd name="T105" fmla="*/ 3 h 1357"/>
                      <a:gd name="T106" fmla="*/ 0 w 1410"/>
                      <a:gd name="T107" fmla="*/ 2 h 1357"/>
                      <a:gd name="T108" fmla="*/ 0 w 1410"/>
                      <a:gd name="T109" fmla="*/ 2 h 1357"/>
                      <a:gd name="T110" fmla="*/ 0 w 1410"/>
                      <a:gd name="T111" fmla="*/ 1 h 1357"/>
                      <a:gd name="T112" fmla="*/ 0 w 1410"/>
                      <a:gd name="T113" fmla="*/ 1 h 1357"/>
                      <a:gd name="T114" fmla="*/ 0 w 1410"/>
                      <a:gd name="T115" fmla="*/ 1 h 1357"/>
                      <a:gd name="T116" fmla="*/ 1 w 1410"/>
                      <a:gd name="T117" fmla="*/ 0 h 1357"/>
                      <a:gd name="T118" fmla="*/ 1 w 1410"/>
                      <a:gd name="T119" fmla="*/ 0 h 13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410"/>
                      <a:gd name="T181" fmla="*/ 0 h 1357"/>
                      <a:gd name="T182" fmla="*/ 1410 w 1410"/>
                      <a:gd name="T183" fmla="*/ 1357 h 13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410" h="1357">
                        <a:moveTo>
                          <a:pt x="216" y="23"/>
                        </a:moveTo>
                        <a:lnTo>
                          <a:pt x="219" y="21"/>
                        </a:lnTo>
                        <a:lnTo>
                          <a:pt x="222" y="20"/>
                        </a:lnTo>
                        <a:lnTo>
                          <a:pt x="227" y="19"/>
                        </a:lnTo>
                        <a:lnTo>
                          <a:pt x="233" y="18"/>
                        </a:lnTo>
                        <a:lnTo>
                          <a:pt x="239" y="16"/>
                        </a:lnTo>
                        <a:lnTo>
                          <a:pt x="245" y="14"/>
                        </a:lnTo>
                        <a:lnTo>
                          <a:pt x="252" y="13"/>
                        </a:lnTo>
                        <a:lnTo>
                          <a:pt x="259" y="13"/>
                        </a:lnTo>
                        <a:lnTo>
                          <a:pt x="266" y="12"/>
                        </a:lnTo>
                        <a:lnTo>
                          <a:pt x="274" y="10"/>
                        </a:lnTo>
                        <a:lnTo>
                          <a:pt x="284" y="6"/>
                        </a:lnTo>
                        <a:lnTo>
                          <a:pt x="295" y="4"/>
                        </a:lnTo>
                        <a:lnTo>
                          <a:pt x="305" y="2"/>
                        </a:lnTo>
                        <a:lnTo>
                          <a:pt x="317" y="0"/>
                        </a:lnTo>
                        <a:lnTo>
                          <a:pt x="329" y="3"/>
                        </a:lnTo>
                        <a:lnTo>
                          <a:pt x="340" y="7"/>
                        </a:lnTo>
                        <a:lnTo>
                          <a:pt x="351" y="14"/>
                        </a:lnTo>
                        <a:lnTo>
                          <a:pt x="360" y="20"/>
                        </a:lnTo>
                        <a:lnTo>
                          <a:pt x="367" y="26"/>
                        </a:lnTo>
                        <a:lnTo>
                          <a:pt x="373" y="30"/>
                        </a:lnTo>
                        <a:lnTo>
                          <a:pt x="377" y="34"/>
                        </a:lnTo>
                        <a:lnTo>
                          <a:pt x="379" y="37"/>
                        </a:lnTo>
                        <a:lnTo>
                          <a:pt x="381" y="38"/>
                        </a:lnTo>
                        <a:lnTo>
                          <a:pt x="381" y="39"/>
                        </a:lnTo>
                        <a:lnTo>
                          <a:pt x="385" y="37"/>
                        </a:lnTo>
                        <a:lnTo>
                          <a:pt x="393" y="32"/>
                        </a:lnTo>
                        <a:lnTo>
                          <a:pt x="402" y="26"/>
                        </a:lnTo>
                        <a:lnTo>
                          <a:pt x="409" y="21"/>
                        </a:lnTo>
                        <a:lnTo>
                          <a:pt x="415" y="19"/>
                        </a:lnTo>
                        <a:lnTo>
                          <a:pt x="427" y="16"/>
                        </a:lnTo>
                        <a:lnTo>
                          <a:pt x="441" y="13"/>
                        </a:lnTo>
                        <a:lnTo>
                          <a:pt x="459" y="11"/>
                        </a:lnTo>
                        <a:lnTo>
                          <a:pt x="475" y="10"/>
                        </a:lnTo>
                        <a:lnTo>
                          <a:pt x="490" y="10"/>
                        </a:lnTo>
                        <a:lnTo>
                          <a:pt x="503" y="11"/>
                        </a:lnTo>
                        <a:lnTo>
                          <a:pt x="510" y="14"/>
                        </a:lnTo>
                        <a:lnTo>
                          <a:pt x="516" y="21"/>
                        </a:lnTo>
                        <a:lnTo>
                          <a:pt x="525" y="33"/>
                        </a:lnTo>
                        <a:lnTo>
                          <a:pt x="537" y="46"/>
                        </a:lnTo>
                        <a:lnTo>
                          <a:pt x="549" y="61"/>
                        </a:lnTo>
                        <a:lnTo>
                          <a:pt x="559" y="75"/>
                        </a:lnTo>
                        <a:lnTo>
                          <a:pt x="569" y="88"/>
                        </a:lnTo>
                        <a:lnTo>
                          <a:pt x="576" y="97"/>
                        </a:lnTo>
                        <a:lnTo>
                          <a:pt x="579" y="102"/>
                        </a:lnTo>
                        <a:lnTo>
                          <a:pt x="583" y="107"/>
                        </a:lnTo>
                        <a:lnTo>
                          <a:pt x="591" y="114"/>
                        </a:lnTo>
                        <a:lnTo>
                          <a:pt x="599" y="119"/>
                        </a:lnTo>
                        <a:lnTo>
                          <a:pt x="605" y="124"/>
                        </a:lnTo>
                        <a:lnTo>
                          <a:pt x="611" y="132"/>
                        </a:lnTo>
                        <a:lnTo>
                          <a:pt x="618" y="146"/>
                        </a:lnTo>
                        <a:lnTo>
                          <a:pt x="624" y="163"/>
                        </a:lnTo>
                        <a:lnTo>
                          <a:pt x="625" y="175"/>
                        </a:lnTo>
                        <a:lnTo>
                          <a:pt x="622" y="182"/>
                        </a:lnTo>
                        <a:lnTo>
                          <a:pt x="621" y="187"/>
                        </a:lnTo>
                        <a:lnTo>
                          <a:pt x="625" y="189"/>
                        </a:lnTo>
                        <a:lnTo>
                          <a:pt x="632" y="188"/>
                        </a:lnTo>
                        <a:lnTo>
                          <a:pt x="638" y="187"/>
                        </a:lnTo>
                        <a:lnTo>
                          <a:pt x="645" y="185"/>
                        </a:lnTo>
                        <a:lnTo>
                          <a:pt x="653" y="184"/>
                        </a:lnTo>
                        <a:lnTo>
                          <a:pt x="661" y="182"/>
                        </a:lnTo>
                        <a:lnTo>
                          <a:pt x="668" y="181"/>
                        </a:lnTo>
                        <a:lnTo>
                          <a:pt x="674" y="180"/>
                        </a:lnTo>
                        <a:lnTo>
                          <a:pt x="679" y="179"/>
                        </a:lnTo>
                        <a:lnTo>
                          <a:pt x="680" y="179"/>
                        </a:lnTo>
                        <a:lnTo>
                          <a:pt x="694" y="179"/>
                        </a:lnTo>
                        <a:lnTo>
                          <a:pt x="694" y="180"/>
                        </a:lnTo>
                        <a:lnTo>
                          <a:pt x="695" y="182"/>
                        </a:lnTo>
                        <a:lnTo>
                          <a:pt x="697" y="185"/>
                        </a:lnTo>
                        <a:lnTo>
                          <a:pt x="701" y="185"/>
                        </a:lnTo>
                        <a:lnTo>
                          <a:pt x="704" y="185"/>
                        </a:lnTo>
                        <a:lnTo>
                          <a:pt x="711" y="184"/>
                        </a:lnTo>
                        <a:lnTo>
                          <a:pt x="721" y="184"/>
                        </a:lnTo>
                        <a:lnTo>
                          <a:pt x="734" y="182"/>
                        </a:lnTo>
                        <a:lnTo>
                          <a:pt x="749" y="181"/>
                        </a:lnTo>
                        <a:lnTo>
                          <a:pt x="765" y="180"/>
                        </a:lnTo>
                        <a:lnTo>
                          <a:pt x="783" y="180"/>
                        </a:lnTo>
                        <a:lnTo>
                          <a:pt x="801" y="179"/>
                        </a:lnTo>
                        <a:lnTo>
                          <a:pt x="819" y="178"/>
                        </a:lnTo>
                        <a:lnTo>
                          <a:pt x="838" y="177"/>
                        </a:lnTo>
                        <a:lnTo>
                          <a:pt x="854" y="175"/>
                        </a:lnTo>
                        <a:lnTo>
                          <a:pt x="869" y="174"/>
                        </a:lnTo>
                        <a:lnTo>
                          <a:pt x="883" y="174"/>
                        </a:lnTo>
                        <a:lnTo>
                          <a:pt x="894" y="173"/>
                        </a:lnTo>
                        <a:lnTo>
                          <a:pt x="901" y="173"/>
                        </a:lnTo>
                        <a:lnTo>
                          <a:pt x="905" y="173"/>
                        </a:lnTo>
                        <a:lnTo>
                          <a:pt x="913" y="172"/>
                        </a:lnTo>
                        <a:lnTo>
                          <a:pt x="927" y="171"/>
                        </a:lnTo>
                        <a:lnTo>
                          <a:pt x="944" y="168"/>
                        </a:lnTo>
                        <a:lnTo>
                          <a:pt x="964" y="166"/>
                        </a:lnTo>
                        <a:lnTo>
                          <a:pt x="985" y="165"/>
                        </a:lnTo>
                        <a:lnTo>
                          <a:pt x="1005" y="164"/>
                        </a:lnTo>
                        <a:lnTo>
                          <a:pt x="1022" y="165"/>
                        </a:lnTo>
                        <a:lnTo>
                          <a:pt x="1035" y="168"/>
                        </a:lnTo>
                        <a:lnTo>
                          <a:pt x="1047" y="174"/>
                        </a:lnTo>
                        <a:lnTo>
                          <a:pt x="1062" y="184"/>
                        </a:lnTo>
                        <a:lnTo>
                          <a:pt x="1077" y="194"/>
                        </a:lnTo>
                        <a:lnTo>
                          <a:pt x="1094" y="207"/>
                        </a:lnTo>
                        <a:lnTo>
                          <a:pt x="1111" y="220"/>
                        </a:lnTo>
                        <a:lnTo>
                          <a:pt x="1127" y="233"/>
                        </a:lnTo>
                        <a:lnTo>
                          <a:pt x="1141" y="243"/>
                        </a:lnTo>
                        <a:lnTo>
                          <a:pt x="1152" y="252"/>
                        </a:lnTo>
                        <a:lnTo>
                          <a:pt x="1164" y="263"/>
                        </a:lnTo>
                        <a:lnTo>
                          <a:pt x="1178" y="276"/>
                        </a:lnTo>
                        <a:lnTo>
                          <a:pt x="1194" y="292"/>
                        </a:lnTo>
                        <a:lnTo>
                          <a:pt x="1211" y="308"/>
                        </a:lnTo>
                        <a:lnTo>
                          <a:pt x="1226" y="324"/>
                        </a:lnTo>
                        <a:lnTo>
                          <a:pt x="1239" y="336"/>
                        </a:lnTo>
                        <a:lnTo>
                          <a:pt x="1247" y="345"/>
                        </a:lnTo>
                        <a:lnTo>
                          <a:pt x="1251" y="348"/>
                        </a:lnTo>
                        <a:lnTo>
                          <a:pt x="1253" y="350"/>
                        </a:lnTo>
                        <a:lnTo>
                          <a:pt x="1258" y="357"/>
                        </a:lnTo>
                        <a:lnTo>
                          <a:pt x="1262" y="367"/>
                        </a:lnTo>
                        <a:lnTo>
                          <a:pt x="1263" y="375"/>
                        </a:lnTo>
                        <a:lnTo>
                          <a:pt x="1262" y="390"/>
                        </a:lnTo>
                        <a:lnTo>
                          <a:pt x="1260" y="413"/>
                        </a:lnTo>
                        <a:lnTo>
                          <a:pt x="1259" y="434"/>
                        </a:lnTo>
                        <a:lnTo>
                          <a:pt x="1258" y="444"/>
                        </a:lnTo>
                        <a:lnTo>
                          <a:pt x="1259" y="444"/>
                        </a:lnTo>
                        <a:lnTo>
                          <a:pt x="1263" y="444"/>
                        </a:lnTo>
                        <a:lnTo>
                          <a:pt x="1270" y="446"/>
                        </a:lnTo>
                        <a:lnTo>
                          <a:pt x="1276" y="447"/>
                        </a:lnTo>
                        <a:lnTo>
                          <a:pt x="1284" y="448"/>
                        </a:lnTo>
                        <a:lnTo>
                          <a:pt x="1293" y="449"/>
                        </a:lnTo>
                        <a:lnTo>
                          <a:pt x="1303" y="452"/>
                        </a:lnTo>
                        <a:lnTo>
                          <a:pt x="1313" y="453"/>
                        </a:lnTo>
                        <a:lnTo>
                          <a:pt x="1321" y="455"/>
                        </a:lnTo>
                        <a:lnTo>
                          <a:pt x="1328" y="458"/>
                        </a:lnTo>
                        <a:lnTo>
                          <a:pt x="1332" y="461"/>
                        </a:lnTo>
                        <a:lnTo>
                          <a:pt x="1343" y="477"/>
                        </a:lnTo>
                        <a:lnTo>
                          <a:pt x="1351" y="501"/>
                        </a:lnTo>
                        <a:lnTo>
                          <a:pt x="1357" y="522"/>
                        </a:lnTo>
                        <a:lnTo>
                          <a:pt x="1359" y="531"/>
                        </a:lnTo>
                        <a:lnTo>
                          <a:pt x="1363" y="530"/>
                        </a:lnTo>
                        <a:lnTo>
                          <a:pt x="1371" y="529"/>
                        </a:lnTo>
                        <a:lnTo>
                          <a:pt x="1382" y="528"/>
                        </a:lnTo>
                        <a:lnTo>
                          <a:pt x="1392" y="531"/>
                        </a:lnTo>
                        <a:lnTo>
                          <a:pt x="1400" y="538"/>
                        </a:lnTo>
                        <a:lnTo>
                          <a:pt x="1406" y="546"/>
                        </a:lnTo>
                        <a:lnTo>
                          <a:pt x="1410" y="556"/>
                        </a:lnTo>
                        <a:lnTo>
                          <a:pt x="1410" y="563"/>
                        </a:lnTo>
                        <a:lnTo>
                          <a:pt x="1406" y="570"/>
                        </a:lnTo>
                        <a:lnTo>
                          <a:pt x="1399" y="579"/>
                        </a:lnTo>
                        <a:lnTo>
                          <a:pt x="1393" y="587"/>
                        </a:lnTo>
                        <a:lnTo>
                          <a:pt x="1390" y="591"/>
                        </a:lnTo>
                        <a:lnTo>
                          <a:pt x="1384" y="598"/>
                        </a:lnTo>
                        <a:lnTo>
                          <a:pt x="1377" y="607"/>
                        </a:lnTo>
                        <a:lnTo>
                          <a:pt x="1379" y="607"/>
                        </a:lnTo>
                        <a:lnTo>
                          <a:pt x="1384" y="609"/>
                        </a:lnTo>
                        <a:lnTo>
                          <a:pt x="1390" y="610"/>
                        </a:lnTo>
                        <a:lnTo>
                          <a:pt x="1396" y="613"/>
                        </a:lnTo>
                        <a:lnTo>
                          <a:pt x="1398" y="619"/>
                        </a:lnTo>
                        <a:lnTo>
                          <a:pt x="1398" y="629"/>
                        </a:lnTo>
                        <a:lnTo>
                          <a:pt x="1394" y="640"/>
                        </a:lnTo>
                        <a:lnTo>
                          <a:pt x="1387" y="649"/>
                        </a:lnTo>
                        <a:lnTo>
                          <a:pt x="1378" y="652"/>
                        </a:lnTo>
                        <a:lnTo>
                          <a:pt x="1368" y="652"/>
                        </a:lnTo>
                        <a:lnTo>
                          <a:pt x="1359" y="650"/>
                        </a:lnTo>
                        <a:lnTo>
                          <a:pt x="1356" y="649"/>
                        </a:lnTo>
                        <a:lnTo>
                          <a:pt x="1359" y="665"/>
                        </a:lnTo>
                        <a:lnTo>
                          <a:pt x="1358" y="668"/>
                        </a:lnTo>
                        <a:lnTo>
                          <a:pt x="1356" y="673"/>
                        </a:lnTo>
                        <a:lnTo>
                          <a:pt x="1352" y="679"/>
                        </a:lnTo>
                        <a:lnTo>
                          <a:pt x="1345" y="682"/>
                        </a:lnTo>
                        <a:lnTo>
                          <a:pt x="1341" y="682"/>
                        </a:lnTo>
                        <a:lnTo>
                          <a:pt x="1334" y="679"/>
                        </a:lnTo>
                        <a:lnTo>
                          <a:pt x="1325" y="678"/>
                        </a:lnTo>
                        <a:lnTo>
                          <a:pt x="1317" y="675"/>
                        </a:lnTo>
                        <a:lnTo>
                          <a:pt x="1309" y="672"/>
                        </a:lnTo>
                        <a:lnTo>
                          <a:pt x="1302" y="671"/>
                        </a:lnTo>
                        <a:lnTo>
                          <a:pt x="1297" y="669"/>
                        </a:lnTo>
                        <a:lnTo>
                          <a:pt x="1296" y="669"/>
                        </a:lnTo>
                        <a:lnTo>
                          <a:pt x="1275" y="645"/>
                        </a:lnTo>
                        <a:lnTo>
                          <a:pt x="1276" y="651"/>
                        </a:lnTo>
                        <a:lnTo>
                          <a:pt x="1280" y="663"/>
                        </a:lnTo>
                        <a:lnTo>
                          <a:pt x="1284" y="675"/>
                        </a:lnTo>
                        <a:lnTo>
                          <a:pt x="1288" y="680"/>
                        </a:lnTo>
                        <a:lnTo>
                          <a:pt x="1293" y="682"/>
                        </a:lnTo>
                        <a:lnTo>
                          <a:pt x="1297" y="684"/>
                        </a:lnTo>
                        <a:lnTo>
                          <a:pt x="1302" y="689"/>
                        </a:lnTo>
                        <a:lnTo>
                          <a:pt x="1303" y="696"/>
                        </a:lnTo>
                        <a:lnTo>
                          <a:pt x="1303" y="703"/>
                        </a:lnTo>
                        <a:lnTo>
                          <a:pt x="1302" y="710"/>
                        </a:lnTo>
                        <a:lnTo>
                          <a:pt x="1300" y="717"/>
                        </a:lnTo>
                        <a:lnTo>
                          <a:pt x="1296" y="720"/>
                        </a:lnTo>
                        <a:lnTo>
                          <a:pt x="1293" y="721"/>
                        </a:lnTo>
                        <a:lnTo>
                          <a:pt x="1287" y="722"/>
                        </a:lnTo>
                        <a:lnTo>
                          <a:pt x="1279" y="724"/>
                        </a:lnTo>
                        <a:lnTo>
                          <a:pt x="1270" y="725"/>
                        </a:lnTo>
                        <a:lnTo>
                          <a:pt x="1262" y="725"/>
                        </a:lnTo>
                        <a:lnTo>
                          <a:pt x="1255" y="726"/>
                        </a:lnTo>
                        <a:lnTo>
                          <a:pt x="1251" y="726"/>
                        </a:lnTo>
                        <a:lnTo>
                          <a:pt x="1248" y="726"/>
                        </a:lnTo>
                        <a:lnTo>
                          <a:pt x="1246" y="746"/>
                        </a:lnTo>
                        <a:lnTo>
                          <a:pt x="1241" y="798"/>
                        </a:lnTo>
                        <a:lnTo>
                          <a:pt x="1233" y="873"/>
                        </a:lnTo>
                        <a:lnTo>
                          <a:pt x="1225" y="958"/>
                        </a:lnTo>
                        <a:lnTo>
                          <a:pt x="1218" y="1044"/>
                        </a:lnTo>
                        <a:lnTo>
                          <a:pt x="1213" y="1121"/>
                        </a:lnTo>
                        <a:lnTo>
                          <a:pt x="1211" y="1176"/>
                        </a:lnTo>
                        <a:lnTo>
                          <a:pt x="1214" y="1201"/>
                        </a:lnTo>
                        <a:lnTo>
                          <a:pt x="1218" y="1205"/>
                        </a:lnTo>
                        <a:lnTo>
                          <a:pt x="1215" y="1210"/>
                        </a:lnTo>
                        <a:lnTo>
                          <a:pt x="1210" y="1215"/>
                        </a:lnTo>
                        <a:lnTo>
                          <a:pt x="1203" y="1219"/>
                        </a:lnTo>
                        <a:lnTo>
                          <a:pt x="1194" y="1223"/>
                        </a:lnTo>
                        <a:lnTo>
                          <a:pt x="1186" y="1225"/>
                        </a:lnTo>
                        <a:lnTo>
                          <a:pt x="1180" y="1226"/>
                        </a:lnTo>
                        <a:lnTo>
                          <a:pt x="1178" y="1227"/>
                        </a:lnTo>
                        <a:lnTo>
                          <a:pt x="1178" y="1229"/>
                        </a:lnTo>
                        <a:lnTo>
                          <a:pt x="1177" y="1233"/>
                        </a:lnTo>
                        <a:lnTo>
                          <a:pt x="1176" y="1238"/>
                        </a:lnTo>
                        <a:lnTo>
                          <a:pt x="1177" y="1244"/>
                        </a:lnTo>
                        <a:lnTo>
                          <a:pt x="1178" y="1252"/>
                        </a:lnTo>
                        <a:lnTo>
                          <a:pt x="1178" y="1265"/>
                        </a:lnTo>
                        <a:lnTo>
                          <a:pt x="1178" y="1278"/>
                        </a:lnTo>
                        <a:lnTo>
                          <a:pt x="1178" y="1282"/>
                        </a:lnTo>
                        <a:lnTo>
                          <a:pt x="1179" y="1283"/>
                        </a:lnTo>
                        <a:lnTo>
                          <a:pt x="1182" y="1287"/>
                        </a:lnTo>
                        <a:lnTo>
                          <a:pt x="1183" y="1293"/>
                        </a:lnTo>
                        <a:lnTo>
                          <a:pt x="1182" y="1300"/>
                        </a:lnTo>
                        <a:lnTo>
                          <a:pt x="1179" y="1303"/>
                        </a:lnTo>
                        <a:lnTo>
                          <a:pt x="1173" y="1307"/>
                        </a:lnTo>
                        <a:lnTo>
                          <a:pt x="1165" y="1310"/>
                        </a:lnTo>
                        <a:lnTo>
                          <a:pt x="1157" y="1314"/>
                        </a:lnTo>
                        <a:lnTo>
                          <a:pt x="1148" y="1316"/>
                        </a:lnTo>
                        <a:lnTo>
                          <a:pt x="1139" y="1318"/>
                        </a:lnTo>
                        <a:lnTo>
                          <a:pt x="1131" y="1321"/>
                        </a:lnTo>
                        <a:lnTo>
                          <a:pt x="1125" y="1321"/>
                        </a:lnTo>
                        <a:lnTo>
                          <a:pt x="1120" y="1321"/>
                        </a:lnTo>
                        <a:lnTo>
                          <a:pt x="1113" y="1320"/>
                        </a:lnTo>
                        <a:lnTo>
                          <a:pt x="1106" y="1320"/>
                        </a:lnTo>
                        <a:lnTo>
                          <a:pt x="1098" y="1318"/>
                        </a:lnTo>
                        <a:lnTo>
                          <a:pt x="1091" y="1317"/>
                        </a:lnTo>
                        <a:lnTo>
                          <a:pt x="1086" y="1317"/>
                        </a:lnTo>
                        <a:lnTo>
                          <a:pt x="1082" y="1316"/>
                        </a:lnTo>
                        <a:lnTo>
                          <a:pt x="1081" y="1316"/>
                        </a:lnTo>
                        <a:lnTo>
                          <a:pt x="1063" y="1329"/>
                        </a:lnTo>
                        <a:lnTo>
                          <a:pt x="1059" y="1330"/>
                        </a:lnTo>
                        <a:lnTo>
                          <a:pt x="1046" y="1332"/>
                        </a:lnTo>
                        <a:lnTo>
                          <a:pt x="1026" y="1337"/>
                        </a:lnTo>
                        <a:lnTo>
                          <a:pt x="1004" y="1342"/>
                        </a:lnTo>
                        <a:lnTo>
                          <a:pt x="979" y="1348"/>
                        </a:lnTo>
                        <a:lnTo>
                          <a:pt x="956" y="1351"/>
                        </a:lnTo>
                        <a:lnTo>
                          <a:pt x="935" y="1355"/>
                        </a:lnTo>
                        <a:lnTo>
                          <a:pt x="920" y="1357"/>
                        </a:lnTo>
                        <a:lnTo>
                          <a:pt x="905" y="1357"/>
                        </a:lnTo>
                        <a:lnTo>
                          <a:pt x="887" y="1356"/>
                        </a:lnTo>
                        <a:lnTo>
                          <a:pt x="868" y="1353"/>
                        </a:lnTo>
                        <a:lnTo>
                          <a:pt x="848" y="1351"/>
                        </a:lnTo>
                        <a:lnTo>
                          <a:pt x="829" y="1349"/>
                        </a:lnTo>
                        <a:lnTo>
                          <a:pt x="813" y="1345"/>
                        </a:lnTo>
                        <a:lnTo>
                          <a:pt x="803" y="1343"/>
                        </a:lnTo>
                        <a:lnTo>
                          <a:pt x="797" y="1342"/>
                        </a:lnTo>
                        <a:lnTo>
                          <a:pt x="793" y="1335"/>
                        </a:lnTo>
                        <a:lnTo>
                          <a:pt x="792" y="1324"/>
                        </a:lnTo>
                        <a:lnTo>
                          <a:pt x="790" y="1314"/>
                        </a:lnTo>
                        <a:lnTo>
                          <a:pt x="790" y="1309"/>
                        </a:lnTo>
                        <a:lnTo>
                          <a:pt x="800" y="1294"/>
                        </a:lnTo>
                        <a:lnTo>
                          <a:pt x="798" y="1290"/>
                        </a:lnTo>
                        <a:lnTo>
                          <a:pt x="794" y="1280"/>
                        </a:lnTo>
                        <a:lnTo>
                          <a:pt x="797" y="1266"/>
                        </a:lnTo>
                        <a:lnTo>
                          <a:pt x="811" y="1250"/>
                        </a:lnTo>
                        <a:lnTo>
                          <a:pt x="824" y="1243"/>
                        </a:lnTo>
                        <a:lnTo>
                          <a:pt x="838" y="1237"/>
                        </a:lnTo>
                        <a:lnTo>
                          <a:pt x="854" y="1233"/>
                        </a:lnTo>
                        <a:lnTo>
                          <a:pt x="869" y="1231"/>
                        </a:lnTo>
                        <a:lnTo>
                          <a:pt x="884" y="1230"/>
                        </a:lnTo>
                        <a:lnTo>
                          <a:pt x="897" y="1229"/>
                        </a:lnTo>
                        <a:lnTo>
                          <a:pt x="907" y="1229"/>
                        </a:lnTo>
                        <a:lnTo>
                          <a:pt x="914" y="1230"/>
                        </a:lnTo>
                        <a:lnTo>
                          <a:pt x="922" y="1231"/>
                        </a:lnTo>
                        <a:lnTo>
                          <a:pt x="931" y="1229"/>
                        </a:lnTo>
                        <a:lnTo>
                          <a:pt x="938" y="1224"/>
                        </a:lnTo>
                        <a:lnTo>
                          <a:pt x="943" y="1220"/>
                        </a:lnTo>
                        <a:lnTo>
                          <a:pt x="945" y="1213"/>
                        </a:lnTo>
                        <a:lnTo>
                          <a:pt x="948" y="1203"/>
                        </a:lnTo>
                        <a:lnTo>
                          <a:pt x="949" y="1194"/>
                        </a:lnTo>
                        <a:lnTo>
                          <a:pt x="950" y="1189"/>
                        </a:lnTo>
                        <a:lnTo>
                          <a:pt x="959" y="1187"/>
                        </a:lnTo>
                        <a:lnTo>
                          <a:pt x="963" y="1175"/>
                        </a:lnTo>
                        <a:lnTo>
                          <a:pt x="971" y="1146"/>
                        </a:lnTo>
                        <a:lnTo>
                          <a:pt x="978" y="1105"/>
                        </a:lnTo>
                        <a:lnTo>
                          <a:pt x="979" y="1059"/>
                        </a:lnTo>
                        <a:lnTo>
                          <a:pt x="976" y="1015"/>
                        </a:lnTo>
                        <a:lnTo>
                          <a:pt x="971" y="973"/>
                        </a:lnTo>
                        <a:lnTo>
                          <a:pt x="965" y="940"/>
                        </a:lnTo>
                        <a:lnTo>
                          <a:pt x="960" y="924"/>
                        </a:lnTo>
                        <a:lnTo>
                          <a:pt x="955" y="895"/>
                        </a:lnTo>
                        <a:lnTo>
                          <a:pt x="948" y="839"/>
                        </a:lnTo>
                        <a:lnTo>
                          <a:pt x="941" y="785"/>
                        </a:lnTo>
                        <a:lnTo>
                          <a:pt x="938" y="761"/>
                        </a:lnTo>
                        <a:lnTo>
                          <a:pt x="872" y="771"/>
                        </a:lnTo>
                        <a:lnTo>
                          <a:pt x="867" y="775"/>
                        </a:lnTo>
                        <a:lnTo>
                          <a:pt x="858" y="783"/>
                        </a:lnTo>
                        <a:lnTo>
                          <a:pt x="848" y="794"/>
                        </a:lnTo>
                        <a:lnTo>
                          <a:pt x="842" y="802"/>
                        </a:lnTo>
                        <a:lnTo>
                          <a:pt x="842" y="806"/>
                        </a:lnTo>
                        <a:lnTo>
                          <a:pt x="845" y="811"/>
                        </a:lnTo>
                        <a:lnTo>
                          <a:pt x="848" y="816"/>
                        </a:lnTo>
                        <a:lnTo>
                          <a:pt x="854" y="822"/>
                        </a:lnTo>
                        <a:lnTo>
                          <a:pt x="859" y="831"/>
                        </a:lnTo>
                        <a:lnTo>
                          <a:pt x="866" y="851"/>
                        </a:lnTo>
                        <a:lnTo>
                          <a:pt x="875" y="876"/>
                        </a:lnTo>
                        <a:lnTo>
                          <a:pt x="884" y="905"/>
                        </a:lnTo>
                        <a:lnTo>
                          <a:pt x="893" y="933"/>
                        </a:lnTo>
                        <a:lnTo>
                          <a:pt x="901" y="958"/>
                        </a:lnTo>
                        <a:lnTo>
                          <a:pt x="905" y="974"/>
                        </a:lnTo>
                        <a:lnTo>
                          <a:pt x="908" y="981"/>
                        </a:lnTo>
                        <a:lnTo>
                          <a:pt x="897" y="998"/>
                        </a:lnTo>
                        <a:lnTo>
                          <a:pt x="898" y="1000"/>
                        </a:lnTo>
                        <a:lnTo>
                          <a:pt x="901" y="1006"/>
                        </a:lnTo>
                        <a:lnTo>
                          <a:pt x="903" y="1015"/>
                        </a:lnTo>
                        <a:lnTo>
                          <a:pt x="907" y="1027"/>
                        </a:lnTo>
                        <a:lnTo>
                          <a:pt x="907" y="1043"/>
                        </a:lnTo>
                        <a:lnTo>
                          <a:pt x="903" y="1062"/>
                        </a:lnTo>
                        <a:lnTo>
                          <a:pt x="898" y="1079"/>
                        </a:lnTo>
                        <a:lnTo>
                          <a:pt x="895" y="1091"/>
                        </a:lnTo>
                        <a:lnTo>
                          <a:pt x="893" y="1094"/>
                        </a:lnTo>
                        <a:lnTo>
                          <a:pt x="886" y="1098"/>
                        </a:lnTo>
                        <a:lnTo>
                          <a:pt x="877" y="1100"/>
                        </a:lnTo>
                        <a:lnTo>
                          <a:pt x="868" y="1103"/>
                        </a:lnTo>
                        <a:lnTo>
                          <a:pt x="858" y="1105"/>
                        </a:lnTo>
                        <a:lnTo>
                          <a:pt x="849" y="1106"/>
                        </a:lnTo>
                        <a:lnTo>
                          <a:pt x="843" y="1107"/>
                        </a:lnTo>
                        <a:lnTo>
                          <a:pt x="841" y="1107"/>
                        </a:lnTo>
                        <a:lnTo>
                          <a:pt x="818" y="1103"/>
                        </a:lnTo>
                        <a:lnTo>
                          <a:pt x="814" y="1104"/>
                        </a:lnTo>
                        <a:lnTo>
                          <a:pt x="805" y="1106"/>
                        </a:lnTo>
                        <a:lnTo>
                          <a:pt x="796" y="1110"/>
                        </a:lnTo>
                        <a:lnTo>
                          <a:pt x="789" y="1114"/>
                        </a:lnTo>
                        <a:lnTo>
                          <a:pt x="785" y="1115"/>
                        </a:lnTo>
                        <a:lnTo>
                          <a:pt x="778" y="1117"/>
                        </a:lnTo>
                        <a:lnTo>
                          <a:pt x="767" y="1118"/>
                        </a:lnTo>
                        <a:lnTo>
                          <a:pt x="753" y="1120"/>
                        </a:lnTo>
                        <a:lnTo>
                          <a:pt x="738" y="1121"/>
                        </a:lnTo>
                        <a:lnTo>
                          <a:pt x="721" y="1124"/>
                        </a:lnTo>
                        <a:lnTo>
                          <a:pt x="703" y="1125"/>
                        </a:lnTo>
                        <a:lnTo>
                          <a:pt x="684" y="1126"/>
                        </a:lnTo>
                        <a:lnTo>
                          <a:pt x="665" y="1127"/>
                        </a:lnTo>
                        <a:lnTo>
                          <a:pt x="646" y="1128"/>
                        </a:lnTo>
                        <a:lnTo>
                          <a:pt x="628" y="1129"/>
                        </a:lnTo>
                        <a:lnTo>
                          <a:pt x="613" y="1129"/>
                        </a:lnTo>
                        <a:lnTo>
                          <a:pt x="599" y="1131"/>
                        </a:lnTo>
                        <a:lnTo>
                          <a:pt x="587" y="1129"/>
                        </a:lnTo>
                        <a:lnTo>
                          <a:pt x="580" y="1129"/>
                        </a:lnTo>
                        <a:lnTo>
                          <a:pt x="576" y="1128"/>
                        </a:lnTo>
                        <a:lnTo>
                          <a:pt x="565" y="1119"/>
                        </a:lnTo>
                        <a:lnTo>
                          <a:pt x="555" y="1105"/>
                        </a:lnTo>
                        <a:lnTo>
                          <a:pt x="546" y="1092"/>
                        </a:lnTo>
                        <a:lnTo>
                          <a:pt x="543" y="1086"/>
                        </a:lnTo>
                        <a:lnTo>
                          <a:pt x="549" y="1071"/>
                        </a:lnTo>
                        <a:lnTo>
                          <a:pt x="550" y="1066"/>
                        </a:lnTo>
                        <a:lnTo>
                          <a:pt x="552" y="1055"/>
                        </a:lnTo>
                        <a:lnTo>
                          <a:pt x="556" y="1041"/>
                        </a:lnTo>
                        <a:lnTo>
                          <a:pt x="559" y="1031"/>
                        </a:lnTo>
                        <a:lnTo>
                          <a:pt x="563" y="1028"/>
                        </a:lnTo>
                        <a:lnTo>
                          <a:pt x="567" y="1026"/>
                        </a:lnTo>
                        <a:lnTo>
                          <a:pt x="574" y="1023"/>
                        </a:lnTo>
                        <a:lnTo>
                          <a:pt x="584" y="1021"/>
                        </a:lnTo>
                        <a:lnTo>
                          <a:pt x="594" y="1020"/>
                        </a:lnTo>
                        <a:lnTo>
                          <a:pt x="605" y="1019"/>
                        </a:lnTo>
                        <a:lnTo>
                          <a:pt x="617" y="1017"/>
                        </a:lnTo>
                        <a:lnTo>
                          <a:pt x="628" y="1017"/>
                        </a:lnTo>
                        <a:lnTo>
                          <a:pt x="635" y="1016"/>
                        </a:lnTo>
                        <a:lnTo>
                          <a:pt x="642" y="1014"/>
                        </a:lnTo>
                        <a:lnTo>
                          <a:pt x="649" y="1012"/>
                        </a:lnTo>
                        <a:lnTo>
                          <a:pt x="654" y="1008"/>
                        </a:lnTo>
                        <a:lnTo>
                          <a:pt x="659" y="1005"/>
                        </a:lnTo>
                        <a:lnTo>
                          <a:pt x="662" y="1001"/>
                        </a:lnTo>
                        <a:lnTo>
                          <a:pt x="665" y="1000"/>
                        </a:lnTo>
                        <a:lnTo>
                          <a:pt x="666" y="999"/>
                        </a:lnTo>
                        <a:lnTo>
                          <a:pt x="669" y="989"/>
                        </a:lnTo>
                        <a:lnTo>
                          <a:pt x="675" y="967"/>
                        </a:lnTo>
                        <a:lnTo>
                          <a:pt x="679" y="942"/>
                        </a:lnTo>
                        <a:lnTo>
                          <a:pt x="677" y="921"/>
                        </a:lnTo>
                        <a:lnTo>
                          <a:pt x="673" y="910"/>
                        </a:lnTo>
                        <a:lnTo>
                          <a:pt x="667" y="899"/>
                        </a:lnTo>
                        <a:lnTo>
                          <a:pt x="660" y="885"/>
                        </a:lnTo>
                        <a:lnTo>
                          <a:pt x="652" y="869"/>
                        </a:lnTo>
                        <a:lnTo>
                          <a:pt x="645" y="857"/>
                        </a:lnTo>
                        <a:lnTo>
                          <a:pt x="639" y="846"/>
                        </a:lnTo>
                        <a:lnTo>
                          <a:pt x="634" y="838"/>
                        </a:lnTo>
                        <a:lnTo>
                          <a:pt x="633" y="836"/>
                        </a:lnTo>
                        <a:lnTo>
                          <a:pt x="635" y="819"/>
                        </a:lnTo>
                        <a:lnTo>
                          <a:pt x="640" y="783"/>
                        </a:lnTo>
                        <a:lnTo>
                          <a:pt x="643" y="747"/>
                        </a:lnTo>
                        <a:lnTo>
                          <a:pt x="641" y="728"/>
                        </a:lnTo>
                        <a:lnTo>
                          <a:pt x="636" y="726"/>
                        </a:lnTo>
                        <a:lnTo>
                          <a:pt x="628" y="721"/>
                        </a:lnTo>
                        <a:lnTo>
                          <a:pt x="618" y="717"/>
                        </a:lnTo>
                        <a:lnTo>
                          <a:pt x="607" y="711"/>
                        </a:lnTo>
                        <a:lnTo>
                          <a:pt x="598" y="706"/>
                        </a:lnTo>
                        <a:lnTo>
                          <a:pt x="588" y="701"/>
                        </a:lnTo>
                        <a:lnTo>
                          <a:pt x="583" y="699"/>
                        </a:lnTo>
                        <a:lnTo>
                          <a:pt x="580" y="698"/>
                        </a:lnTo>
                        <a:lnTo>
                          <a:pt x="577" y="701"/>
                        </a:lnTo>
                        <a:lnTo>
                          <a:pt x="567" y="712"/>
                        </a:lnTo>
                        <a:lnTo>
                          <a:pt x="555" y="726"/>
                        </a:lnTo>
                        <a:lnTo>
                          <a:pt x="538" y="743"/>
                        </a:lnTo>
                        <a:lnTo>
                          <a:pt x="523" y="761"/>
                        </a:lnTo>
                        <a:lnTo>
                          <a:pt x="508" y="778"/>
                        </a:lnTo>
                        <a:lnTo>
                          <a:pt x="497" y="792"/>
                        </a:lnTo>
                        <a:lnTo>
                          <a:pt x="491" y="802"/>
                        </a:lnTo>
                        <a:lnTo>
                          <a:pt x="486" y="816"/>
                        </a:lnTo>
                        <a:lnTo>
                          <a:pt x="473" y="843"/>
                        </a:lnTo>
                        <a:lnTo>
                          <a:pt x="455" y="876"/>
                        </a:lnTo>
                        <a:lnTo>
                          <a:pt x="436" y="912"/>
                        </a:lnTo>
                        <a:lnTo>
                          <a:pt x="417" y="950"/>
                        </a:lnTo>
                        <a:lnTo>
                          <a:pt x="401" y="980"/>
                        </a:lnTo>
                        <a:lnTo>
                          <a:pt x="390" y="1002"/>
                        </a:lnTo>
                        <a:lnTo>
                          <a:pt x="385" y="1010"/>
                        </a:lnTo>
                        <a:lnTo>
                          <a:pt x="364" y="1012"/>
                        </a:lnTo>
                        <a:lnTo>
                          <a:pt x="365" y="1012"/>
                        </a:lnTo>
                        <a:lnTo>
                          <a:pt x="366" y="1014"/>
                        </a:lnTo>
                        <a:lnTo>
                          <a:pt x="366" y="1019"/>
                        </a:lnTo>
                        <a:lnTo>
                          <a:pt x="364" y="1030"/>
                        </a:lnTo>
                        <a:lnTo>
                          <a:pt x="360" y="1038"/>
                        </a:lnTo>
                        <a:lnTo>
                          <a:pt x="356" y="1048"/>
                        </a:lnTo>
                        <a:lnTo>
                          <a:pt x="349" y="1058"/>
                        </a:lnTo>
                        <a:lnTo>
                          <a:pt x="342" y="1068"/>
                        </a:lnTo>
                        <a:lnTo>
                          <a:pt x="335" y="1077"/>
                        </a:lnTo>
                        <a:lnTo>
                          <a:pt x="328" y="1086"/>
                        </a:lnTo>
                        <a:lnTo>
                          <a:pt x="322" y="1093"/>
                        </a:lnTo>
                        <a:lnTo>
                          <a:pt x="316" y="1099"/>
                        </a:lnTo>
                        <a:lnTo>
                          <a:pt x="305" y="1110"/>
                        </a:lnTo>
                        <a:lnTo>
                          <a:pt x="297" y="1121"/>
                        </a:lnTo>
                        <a:lnTo>
                          <a:pt x="290" y="1134"/>
                        </a:lnTo>
                        <a:lnTo>
                          <a:pt x="288" y="1145"/>
                        </a:lnTo>
                        <a:lnTo>
                          <a:pt x="286" y="1155"/>
                        </a:lnTo>
                        <a:lnTo>
                          <a:pt x="281" y="1167"/>
                        </a:lnTo>
                        <a:lnTo>
                          <a:pt x="274" y="1176"/>
                        </a:lnTo>
                        <a:lnTo>
                          <a:pt x="264" y="1183"/>
                        </a:lnTo>
                        <a:lnTo>
                          <a:pt x="259" y="1185"/>
                        </a:lnTo>
                        <a:lnTo>
                          <a:pt x="254" y="1187"/>
                        </a:lnTo>
                        <a:lnTo>
                          <a:pt x="249" y="1188"/>
                        </a:lnTo>
                        <a:lnTo>
                          <a:pt x="245" y="1188"/>
                        </a:lnTo>
                        <a:lnTo>
                          <a:pt x="240" y="1188"/>
                        </a:lnTo>
                        <a:lnTo>
                          <a:pt x="235" y="1187"/>
                        </a:lnTo>
                        <a:lnTo>
                          <a:pt x="232" y="1184"/>
                        </a:lnTo>
                        <a:lnTo>
                          <a:pt x="228" y="1181"/>
                        </a:lnTo>
                        <a:lnTo>
                          <a:pt x="225" y="1176"/>
                        </a:lnTo>
                        <a:lnTo>
                          <a:pt x="224" y="1173"/>
                        </a:lnTo>
                        <a:lnTo>
                          <a:pt x="224" y="1171"/>
                        </a:lnTo>
                        <a:lnTo>
                          <a:pt x="188" y="1156"/>
                        </a:lnTo>
                        <a:lnTo>
                          <a:pt x="185" y="1157"/>
                        </a:lnTo>
                        <a:lnTo>
                          <a:pt x="178" y="1161"/>
                        </a:lnTo>
                        <a:lnTo>
                          <a:pt x="170" y="1166"/>
                        </a:lnTo>
                        <a:lnTo>
                          <a:pt x="164" y="1171"/>
                        </a:lnTo>
                        <a:lnTo>
                          <a:pt x="160" y="1175"/>
                        </a:lnTo>
                        <a:lnTo>
                          <a:pt x="154" y="1177"/>
                        </a:lnTo>
                        <a:lnTo>
                          <a:pt x="147" y="1180"/>
                        </a:lnTo>
                        <a:lnTo>
                          <a:pt x="139" y="1182"/>
                        </a:lnTo>
                        <a:lnTo>
                          <a:pt x="130" y="1183"/>
                        </a:lnTo>
                        <a:lnTo>
                          <a:pt x="122" y="1184"/>
                        </a:lnTo>
                        <a:lnTo>
                          <a:pt x="116" y="1183"/>
                        </a:lnTo>
                        <a:lnTo>
                          <a:pt x="111" y="1181"/>
                        </a:lnTo>
                        <a:lnTo>
                          <a:pt x="105" y="1175"/>
                        </a:lnTo>
                        <a:lnTo>
                          <a:pt x="101" y="1170"/>
                        </a:lnTo>
                        <a:lnTo>
                          <a:pt x="98" y="1164"/>
                        </a:lnTo>
                        <a:lnTo>
                          <a:pt x="101" y="1156"/>
                        </a:lnTo>
                        <a:lnTo>
                          <a:pt x="105" y="1149"/>
                        </a:lnTo>
                        <a:lnTo>
                          <a:pt x="114" y="1139"/>
                        </a:lnTo>
                        <a:lnTo>
                          <a:pt x="125" y="1126"/>
                        </a:lnTo>
                        <a:lnTo>
                          <a:pt x="138" y="1113"/>
                        </a:lnTo>
                        <a:lnTo>
                          <a:pt x="150" y="1100"/>
                        </a:lnTo>
                        <a:lnTo>
                          <a:pt x="160" y="1089"/>
                        </a:lnTo>
                        <a:lnTo>
                          <a:pt x="169" y="1080"/>
                        </a:lnTo>
                        <a:lnTo>
                          <a:pt x="171" y="1078"/>
                        </a:lnTo>
                        <a:lnTo>
                          <a:pt x="171" y="1073"/>
                        </a:lnTo>
                        <a:lnTo>
                          <a:pt x="171" y="1062"/>
                        </a:lnTo>
                        <a:lnTo>
                          <a:pt x="171" y="1049"/>
                        </a:lnTo>
                        <a:lnTo>
                          <a:pt x="174" y="1042"/>
                        </a:lnTo>
                        <a:lnTo>
                          <a:pt x="183" y="1034"/>
                        </a:lnTo>
                        <a:lnTo>
                          <a:pt x="191" y="1022"/>
                        </a:lnTo>
                        <a:lnTo>
                          <a:pt x="198" y="1009"/>
                        </a:lnTo>
                        <a:lnTo>
                          <a:pt x="206" y="996"/>
                        </a:lnTo>
                        <a:lnTo>
                          <a:pt x="213" y="984"/>
                        </a:lnTo>
                        <a:lnTo>
                          <a:pt x="218" y="973"/>
                        </a:lnTo>
                        <a:lnTo>
                          <a:pt x="221" y="965"/>
                        </a:lnTo>
                        <a:lnTo>
                          <a:pt x="222" y="963"/>
                        </a:lnTo>
                        <a:lnTo>
                          <a:pt x="192" y="942"/>
                        </a:lnTo>
                        <a:lnTo>
                          <a:pt x="197" y="932"/>
                        </a:lnTo>
                        <a:lnTo>
                          <a:pt x="211" y="909"/>
                        </a:lnTo>
                        <a:lnTo>
                          <a:pt x="231" y="875"/>
                        </a:lnTo>
                        <a:lnTo>
                          <a:pt x="254" y="836"/>
                        </a:lnTo>
                        <a:lnTo>
                          <a:pt x="276" y="795"/>
                        </a:lnTo>
                        <a:lnTo>
                          <a:pt x="297" y="759"/>
                        </a:lnTo>
                        <a:lnTo>
                          <a:pt x="314" y="732"/>
                        </a:lnTo>
                        <a:lnTo>
                          <a:pt x="322" y="718"/>
                        </a:lnTo>
                        <a:lnTo>
                          <a:pt x="329" y="706"/>
                        </a:lnTo>
                        <a:lnTo>
                          <a:pt x="335" y="693"/>
                        </a:lnTo>
                        <a:lnTo>
                          <a:pt x="338" y="680"/>
                        </a:lnTo>
                        <a:lnTo>
                          <a:pt x="340" y="669"/>
                        </a:lnTo>
                        <a:lnTo>
                          <a:pt x="342" y="655"/>
                        </a:lnTo>
                        <a:lnTo>
                          <a:pt x="342" y="637"/>
                        </a:lnTo>
                        <a:lnTo>
                          <a:pt x="342" y="622"/>
                        </a:lnTo>
                        <a:lnTo>
                          <a:pt x="342" y="616"/>
                        </a:lnTo>
                        <a:lnTo>
                          <a:pt x="328" y="612"/>
                        </a:lnTo>
                        <a:lnTo>
                          <a:pt x="311" y="585"/>
                        </a:lnTo>
                        <a:lnTo>
                          <a:pt x="309" y="585"/>
                        </a:lnTo>
                        <a:lnTo>
                          <a:pt x="303" y="585"/>
                        </a:lnTo>
                        <a:lnTo>
                          <a:pt x="294" y="585"/>
                        </a:lnTo>
                        <a:lnTo>
                          <a:pt x="283" y="584"/>
                        </a:lnTo>
                        <a:lnTo>
                          <a:pt x="270" y="582"/>
                        </a:lnTo>
                        <a:lnTo>
                          <a:pt x="257" y="580"/>
                        </a:lnTo>
                        <a:lnTo>
                          <a:pt x="246" y="577"/>
                        </a:lnTo>
                        <a:lnTo>
                          <a:pt x="236" y="571"/>
                        </a:lnTo>
                        <a:lnTo>
                          <a:pt x="222" y="564"/>
                        </a:lnTo>
                        <a:lnTo>
                          <a:pt x="213" y="564"/>
                        </a:lnTo>
                        <a:lnTo>
                          <a:pt x="208" y="568"/>
                        </a:lnTo>
                        <a:lnTo>
                          <a:pt x="207" y="574"/>
                        </a:lnTo>
                        <a:lnTo>
                          <a:pt x="207" y="579"/>
                        </a:lnTo>
                        <a:lnTo>
                          <a:pt x="205" y="585"/>
                        </a:lnTo>
                        <a:lnTo>
                          <a:pt x="199" y="589"/>
                        </a:lnTo>
                        <a:lnTo>
                          <a:pt x="191" y="592"/>
                        </a:lnTo>
                        <a:lnTo>
                          <a:pt x="181" y="592"/>
                        </a:lnTo>
                        <a:lnTo>
                          <a:pt x="173" y="591"/>
                        </a:lnTo>
                        <a:lnTo>
                          <a:pt x="166" y="588"/>
                        </a:lnTo>
                        <a:lnTo>
                          <a:pt x="159" y="585"/>
                        </a:lnTo>
                        <a:lnTo>
                          <a:pt x="156" y="584"/>
                        </a:lnTo>
                        <a:lnTo>
                          <a:pt x="151" y="581"/>
                        </a:lnTo>
                        <a:lnTo>
                          <a:pt x="144" y="580"/>
                        </a:lnTo>
                        <a:lnTo>
                          <a:pt x="138" y="579"/>
                        </a:lnTo>
                        <a:lnTo>
                          <a:pt x="130" y="577"/>
                        </a:lnTo>
                        <a:lnTo>
                          <a:pt x="123" y="574"/>
                        </a:lnTo>
                        <a:lnTo>
                          <a:pt x="115" y="572"/>
                        </a:lnTo>
                        <a:lnTo>
                          <a:pt x="107" y="568"/>
                        </a:lnTo>
                        <a:lnTo>
                          <a:pt x="98" y="561"/>
                        </a:lnTo>
                        <a:lnTo>
                          <a:pt x="89" y="550"/>
                        </a:lnTo>
                        <a:lnTo>
                          <a:pt x="81" y="533"/>
                        </a:lnTo>
                        <a:lnTo>
                          <a:pt x="74" y="516"/>
                        </a:lnTo>
                        <a:lnTo>
                          <a:pt x="67" y="498"/>
                        </a:lnTo>
                        <a:lnTo>
                          <a:pt x="62" y="483"/>
                        </a:lnTo>
                        <a:lnTo>
                          <a:pt x="60" y="472"/>
                        </a:lnTo>
                        <a:lnTo>
                          <a:pt x="61" y="466"/>
                        </a:lnTo>
                        <a:lnTo>
                          <a:pt x="66" y="459"/>
                        </a:lnTo>
                        <a:lnTo>
                          <a:pt x="69" y="451"/>
                        </a:lnTo>
                        <a:lnTo>
                          <a:pt x="69" y="445"/>
                        </a:lnTo>
                        <a:lnTo>
                          <a:pt x="61" y="446"/>
                        </a:lnTo>
                        <a:lnTo>
                          <a:pt x="55" y="448"/>
                        </a:lnTo>
                        <a:lnTo>
                          <a:pt x="48" y="451"/>
                        </a:lnTo>
                        <a:lnTo>
                          <a:pt x="41" y="451"/>
                        </a:lnTo>
                        <a:lnTo>
                          <a:pt x="35" y="449"/>
                        </a:lnTo>
                        <a:lnTo>
                          <a:pt x="29" y="446"/>
                        </a:lnTo>
                        <a:lnTo>
                          <a:pt x="25" y="440"/>
                        </a:lnTo>
                        <a:lnTo>
                          <a:pt x="21" y="432"/>
                        </a:lnTo>
                        <a:lnTo>
                          <a:pt x="20" y="422"/>
                        </a:lnTo>
                        <a:lnTo>
                          <a:pt x="16" y="396"/>
                        </a:lnTo>
                        <a:lnTo>
                          <a:pt x="14" y="371"/>
                        </a:lnTo>
                        <a:lnTo>
                          <a:pt x="14" y="353"/>
                        </a:lnTo>
                        <a:lnTo>
                          <a:pt x="21" y="342"/>
                        </a:lnTo>
                        <a:lnTo>
                          <a:pt x="23" y="338"/>
                        </a:lnTo>
                        <a:lnTo>
                          <a:pt x="20" y="326"/>
                        </a:lnTo>
                        <a:lnTo>
                          <a:pt x="14" y="312"/>
                        </a:lnTo>
                        <a:lnTo>
                          <a:pt x="7" y="294"/>
                        </a:lnTo>
                        <a:lnTo>
                          <a:pt x="2" y="277"/>
                        </a:lnTo>
                        <a:lnTo>
                          <a:pt x="0" y="261"/>
                        </a:lnTo>
                        <a:lnTo>
                          <a:pt x="2" y="247"/>
                        </a:lnTo>
                        <a:lnTo>
                          <a:pt x="14" y="237"/>
                        </a:lnTo>
                        <a:lnTo>
                          <a:pt x="29" y="231"/>
                        </a:lnTo>
                        <a:lnTo>
                          <a:pt x="41" y="227"/>
                        </a:lnTo>
                        <a:lnTo>
                          <a:pt x="49" y="224"/>
                        </a:lnTo>
                        <a:lnTo>
                          <a:pt x="56" y="222"/>
                        </a:lnTo>
                        <a:lnTo>
                          <a:pt x="62" y="221"/>
                        </a:lnTo>
                        <a:lnTo>
                          <a:pt x="64" y="221"/>
                        </a:lnTo>
                        <a:lnTo>
                          <a:pt x="67" y="221"/>
                        </a:lnTo>
                        <a:lnTo>
                          <a:pt x="62" y="216"/>
                        </a:lnTo>
                        <a:lnTo>
                          <a:pt x="54" y="205"/>
                        </a:lnTo>
                        <a:lnTo>
                          <a:pt x="47" y="189"/>
                        </a:lnTo>
                        <a:lnTo>
                          <a:pt x="50" y="175"/>
                        </a:lnTo>
                        <a:lnTo>
                          <a:pt x="56" y="168"/>
                        </a:lnTo>
                        <a:lnTo>
                          <a:pt x="63" y="161"/>
                        </a:lnTo>
                        <a:lnTo>
                          <a:pt x="71" y="154"/>
                        </a:lnTo>
                        <a:lnTo>
                          <a:pt x="78" y="149"/>
                        </a:lnTo>
                        <a:lnTo>
                          <a:pt x="87" y="143"/>
                        </a:lnTo>
                        <a:lnTo>
                          <a:pt x="94" y="138"/>
                        </a:lnTo>
                        <a:lnTo>
                          <a:pt x="100" y="136"/>
                        </a:lnTo>
                        <a:lnTo>
                          <a:pt x="105" y="136"/>
                        </a:lnTo>
                        <a:lnTo>
                          <a:pt x="111" y="131"/>
                        </a:lnTo>
                        <a:lnTo>
                          <a:pt x="115" y="116"/>
                        </a:lnTo>
                        <a:lnTo>
                          <a:pt x="118" y="98"/>
                        </a:lnTo>
                        <a:lnTo>
                          <a:pt x="128" y="83"/>
                        </a:lnTo>
                        <a:lnTo>
                          <a:pt x="136" y="79"/>
                        </a:lnTo>
                        <a:lnTo>
                          <a:pt x="146" y="76"/>
                        </a:lnTo>
                        <a:lnTo>
                          <a:pt x="157" y="74"/>
                        </a:lnTo>
                        <a:lnTo>
                          <a:pt x="167" y="74"/>
                        </a:lnTo>
                        <a:lnTo>
                          <a:pt x="177" y="74"/>
                        </a:lnTo>
                        <a:lnTo>
                          <a:pt x="185" y="75"/>
                        </a:lnTo>
                        <a:lnTo>
                          <a:pt x="190" y="76"/>
                        </a:lnTo>
                        <a:lnTo>
                          <a:pt x="192" y="76"/>
                        </a:lnTo>
                        <a:lnTo>
                          <a:pt x="192" y="73"/>
                        </a:lnTo>
                        <a:lnTo>
                          <a:pt x="193" y="66"/>
                        </a:lnTo>
                        <a:lnTo>
                          <a:pt x="195" y="55"/>
                        </a:lnTo>
                        <a:lnTo>
                          <a:pt x="200" y="46"/>
                        </a:lnTo>
                        <a:lnTo>
                          <a:pt x="207" y="38"/>
                        </a:lnTo>
                        <a:lnTo>
                          <a:pt x="212" y="30"/>
                        </a:lnTo>
                        <a:lnTo>
                          <a:pt x="215" y="25"/>
                        </a:lnTo>
                        <a:lnTo>
                          <a:pt x="216" y="23"/>
                        </a:lnTo>
                        <a:close/>
                      </a:path>
                    </a:pathLst>
                  </a:custGeom>
                  <a:solidFill>
                    <a:srgbClr val="000000"/>
                  </a:solidFill>
                  <a:ln w="9525">
                    <a:noFill/>
                    <a:round/>
                    <a:headEnd/>
                    <a:tailEnd/>
                  </a:ln>
                </p:spPr>
                <p:txBody>
                  <a:bodyPr/>
                  <a:lstStyle/>
                  <a:p>
                    <a:endParaRPr lang="en-US"/>
                  </a:p>
                </p:txBody>
              </p:sp>
              <p:sp>
                <p:nvSpPr>
                  <p:cNvPr id="1256" name="Freeform 11"/>
                  <p:cNvSpPr>
                    <a:spLocks/>
                  </p:cNvSpPr>
                  <p:nvPr/>
                </p:nvSpPr>
                <p:spPr bwMode="auto">
                  <a:xfrm>
                    <a:off x="1542" y="2133"/>
                    <a:ext cx="100" cy="96"/>
                  </a:xfrm>
                  <a:custGeom>
                    <a:avLst/>
                    <a:gdLst>
                      <a:gd name="T0" fmla="*/ 1 w 603"/>
                      <a:gd name="T1" fmla="*/ 3 h 575"/>
                      <a:gd name="T2" fmla="*/ 1 w 603"/>
                      <a:gd name="T3" fmla="*/ 3 h 575"/>
                      <a:gd name="T4" fmla="*/ 1 w 603"/>
                      <a:gd name="T5" fmla="*/ 3 h 575"/>
                      <a:gd name="T6" fmla="*/ 1 w 603"/>
                      <a:gd name="T7" fmla="*/ 3 h 575"/>
                      <a:gd name="T8" fmla="*/ 1 w 603"/>
                      <a:gd name="T9" fmla="*/ 2 h 575"/>
                      <a:gd name="T10" fmla="*/ 1 w 603"/>
                      <a:gd name="T11" fmla="*/ 2 h 575"/>
                      <a:gd name="T12" fmla="*/ 1 w 603"/>
                      <a:gd name="T13" fmla="*/ 2 h 575"/>
                      <a:gd name="T14" fmla="*/ 1 w 603"/>
                      <a:gd name="T15" fmla="*/ 2 h 575"/>
                      <a:gd name="T16" fmla="*/ 1 w 603"/>
                      <a:gd name="T17" fmla="*/ 2 h 575"/>
                      <a:gd name="T18" fmla="*/ 1 w 603"/>
                      <a:gd name="T19" fmla="*/ 2 h 575"/>
                      <a:gd name="T20" fmla="*/ 1 w 603"/>
                      <a:gd name="T21" fmla="*/ 2 h 575"/>
                      <a:gd name="T22" fmla="*/ 1 w 603"/>
                      <a:gd name="T23" fmla="*/ 2 h 575"/>
                      <a:gd name="T24" fmla="*/ 1 w 603"/>
                      <a:gd name="T25" fmla="*/ 2 h 575"/>
                      <a:gd name="T26" fmla="*/ 2 w 603"/>
                      <a:gd name="T27" fmla="*/ 2 h 575"/>
                      <a:gd name="T28" fmla="*/ 2 w 603"/>
                      <a:gd name="T29" fmla="*/ 2 h 575"/>
                      <a:gd name="T30" fmla="*/ 2 w 603"/>
                      <a:gd name="T31" fmla="*/ 1 h 575"/>
                      <a:gd name="T32" fmla="*/ 2 w 603"/>
                      <a:gd name="T33" fmla="*/ 1 h 575"/>
                      <a:gd name="T34" fmla="*/ 2 w 603"/>
                      <a:gd name="T35" fmla="*/ 1 h 575"/>
                      <a:gd name="T36" fmla="*/ 2 w 603"/>
                      <a:gd name="T37" fmla="*/ 1 h 575"/>
                      <a:gd name="T38" fmla="*/ 2 w 603"/>
                      <a:gd name="T39" fmla="*/ 1 h 575"/>
                      <a:gd name="T40" fmla="*/ 2 w 603"/>
                      <a:gd name="T41" fmla="*/ 2 h 575"/>
                      <a:gd name="T42" fmla="*/ 2 w 603"/>
                      <a:gd name="T43" fmla="*/ 2 h 575"/>
                      <a:gd name="T44" fmla="*/ 2 w 603"/>
                      <a:gd name="T45" fmla="*/ 1 h 575"/>
                      <a:gd name="T46" fmla="*/ 3 w 603"/>
                      <a:gd name="T47" fmla="*/ 1 h 575"/>
                      <a:gd name="T48" fmla="*/ 3 w 603"/>
                      <a:gd name="T49" fmla="*/ 1 h 575"/>
                      <a:gd name="T50" fmla="*/ 3 w 603"/>
                      <a:gd name="T51" fmla="*/ 1 h 575"/>
                      <a:gd name="T52" fmla="*/ 2 w 603"/>
                      <a:gd name="T53" fmla="*/ 1 h 575"/>
                      <a:gd name="T54" fmla="*/ 2 w 603"/>
                      <a:gd name="T55" fmla="*/ 1 h 575"/>
                      <a:gd name="T56" fmla="*/ 2 w 603"/>
                      <a:gd name="T57" fmla="*/ 0 h 575"/>
                      <a:gd name="T58" fmla="*/ 2 w 603"/>
                      <a:gd name="T59" fmla="*/ 0 h 575"/>
                      <a:gd name="T60" fmla="*/ 2 w 603"/>
                      <a:gd name="T61" fmla="*/ 0 h 575"/>
                      <a:gd name="T62" fmla="*/ 2 w 603"/>
                      <a:gd name="T63" fmla="*/ 0 h 575"/>
                      <a:gd name="T64" fmla="*/ 2 w 603"/>
                      <a:gd name="T65" fmla="*/ 0 h 575"/>
                      <a:gd name="T66" fmla="*/ 2 w 603"/>
                      <a:gd name="T67" fmla="*/ 0 h 575"/>
                      <a:gd name="T68" fmla="*/ 2 w 603"/>
                      <a:gd name="T69" fmla="*/ 0 h 575"/>
                      <a:gd name="T70" fmla="*/ 2 w 603"/>
                      <a:gd name="T71" fmla="*/ 0 h 575"/>
                      <a:gd name="T72" fmla="*/ 1 w 603"/>
                      <a:gd name="T73" fmla="*/ 0 h 575"/>
                      <a:gd name="T74" fmla="*/ 1 w 603"/>
                      <a:gd name="T75" fmla="*/ 0 h 575"/>
                      <a:gd name="T76" fmla="*/ 1 w 603"/>
                      <a:gd name="T77" fmla="*/ 0 h 575"/>
                      <a:gd name="T78" fmla="*/ 1 w 603"/>
                      <a:gd name="T79" fmla="*/ 0 h 575"/>
                      <a:gd name="T80" fmla="*/ 1 w 603"/>
                      <a:gd name="T81" fmla="*/ 0 h 575"/>
                      <a:gd name="T82" fmla="*/ 1 w 603"/>
                      <a:gd name="T83" fmla="*/ 0 h 575"/>
                      <a:gd name="T84" fmla="*/ 1 w 603"/>
                      <a:gd name="T85" fmla="*/ 0 h 575"/>
                      <a:gd name="T86" fmla="*/ 0 w 603"/>
                      <a:gd name="T87" fmla="*/ 1 h 575"/>
                      <a:gd name="T88" fmla="*/ 0 w 603"/>
                      <a:gd name="T89" fmla="*/ 1 h 575"/>
                      <a:gd name="T90" fmla="*/ 0 w 603"/>
                      <a:gd name="T91" fmla="*/ 1 h 575"/>
                      <a:gd name="T92" fmla="*/ 0 w 603"/>
                      <a:gd name="T93" fmla="*/ 1 h 575"/>
                      <a:gd name="T94" fmla="*/ 0 w 603"/>
                      <a:gd name="T95" fmla="*/ 1 h 575"/>
                      <a:gd name="T96" fmla="*/ 0 w 603"/>
                      <a:gd name="T97" fmla="*/ 1 h 575"/>
                      <a:gd name="T98" fmla="*/ 0 w 603"/>
                      <a:gd name="T99" fmla="*/ 1 h 575"/>
                      <a:gd name="T100" fmla="*/ 0 w 603"/>
                      <a:gd name="T101" fmla="*/ 1 h 575"/>
                      <a:gd name="T102" fmla="*/ 0 w 603"/>
                      <a:gd name="T103" fmla="*/ 2 h 575"/>
                      <a:gd name="T104" fmla="*/ 0 w 603"/>
                      <a:gd name="T105" fmla="*/ 2 h 575"/>
                      <a:gd name="T106" fmla="*/ 0 w 603"/>
                      <a:gd name="T107" fmla="*/ 2 h 575"/>
                      <a:gd name="T108" fmla="*/ 0 w 603"/>
                      <a:gd name="T109" fmla="*/ 2 h 575"/>
                      <a:gd name="T110" fmla="*/ 0 w 603"/>
                      <a:gd name="T111" fmla="*/ 2 h 575"/>
                      <a:gd name="T112" fmla="*/ 0 w 603"/>
                      <a:gd name="T113" fmla="*/ 2 h 575"/>
                      <a:gd name="T114" fmla="*/ 0 w 603"/>
                      <a:gd name="T115" fmla="*/ 3 h 5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3"/>
                      <a:gd name="T175" fmla="*/ 0 h 575"/>
                      <a:gd name="T176" fmla="*/ 603 w 603"/>
                      <a:gd name="T177" fmla="*/ 575 h 57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3" h="575">
                        <a:moveTo>
                          <a:pt x="114" y="556"/>
                        </a:moveTo>
                        <a:lnTo>
                          <a:pt x="119" y="551"/>
                        </a:lnTo>
                        <a:lnTo>
                          <a:pt x="125" y="551"/>
                        </a:lnTo>
                        <a:lnTo>
                          <a:pt x="131" y="553"/>
                        </a:lnTo>
                        <a:lnTo>
                          <a:pt x="138" y="557"/>
                        </a:lnTo>
                        <a:lnTo>
                          <a:pt x="144" y="562"/>
                        </a:lnTo>
                        <a:lnTo>
                          <a:pt x="149" y="567"/>
                        </a:lnTo>
                        <a:lnTo>
                          <a:pt x="155" y="571"/>
                        </a:lnTo>
                        <a:lnTo>
                          <a:pt x="158" y="574"/>
                        </a:lnTo>
                        <a:lnTo>
                          <a:pt x="165" y="575"/>
                        </a:lnTo>
                        <a:lnTo>
                          <a:pt x="170" y="575"/>
                        </a:lnTo>
                        <a:lnTo>
                          <a:pt x="174" y="574"/>
                        </a:lnTo>
                        <a:lnTo>
                          <a:pt x="178" y="570"/>
                        </a:lnTo>
                        <a:lnTo>
                          <a:pt x="183" y="564"/>
                        </a:lnTo>
                        <a:lnTo>
                          <a:pt x="187" y="554"/>
                        </a:lnTo>
                        <a:lnTo>
                          <a:pt x="192" y="546"/>
                        </a:lnTo>
                        <a:lnTo>
                          <a:pt x="197" y="542"/>
                        </a:lnTo>
                        <a:lnTo>
                          <a:pt x="202" y="543"/>
                        </a:lnTo>
                        <a:lnTo>
                          <a:pt x="211" y="546"/>
                        </a:lnTo>
                        <a:lnTo>
                          <a:pt x="220" y="549"/>
                        </a:lnTo>
                        <a:lnTo>
                          <a:pt x="227" y="550"/>
                        </a:lnTo>
                        <a:lnTo>
                          <a:pt x="231" y="550"/>
                        </a:lnTo>
                        <a:lnTo>
                          <a:pt x="232" y="548"/>
                        </a:lnTo>
                        <a:lnTo>
                          <a:pt x="235" y="544"/>
                        </a:lnTo>
                        <a:lnTo>
                          <a:pt x="245" y="537"/>
                        </a:lnTo>
                        <a:lnTo>
                          <a:pt x="252" y="533"/>
                        </a:lnTo>
                        <a:lnTo>
                          <a:pt x="257" y="528"/>
                        </a:lnTo>
                        <a:lnTo>
                          <a:pt x="263" y="521"/>
                        </a:lnTo>
                        <a:lnTo>
                          <a:pt x="268" y="514"/>
                        </a:lnTo>
                        <a:lnTo>
                          <a:pt x="273" y="507"/>
                        </a:lnTo>
                        <a:lnTo>
                          <a:pt x="276" y="499"/>
                        </a:lnTo>
                        <a:lnTo>
                          <a:pt x="279" y="492"/>
                        </a:lnTo>
                        <a:lnTo>
                          <a:pt x="280" y="486"/>
                        </a:lnTo>
                        <a:lnTo>
                          <a:pt x="281" y="474"/>
                        </a:lnTo>
                        <a:lnTo>
                          <a:pt x="280" y="464"/>
                        </a:lnTo>
                        <a:lnTo>
                          <a:pt x="276" y="458"/>
                        </a:lnTo>
                        <a:lnTo>
                          <a:pt x="272" y="460"/>
                        </a:lnTo>
                        <a:lnTo>
                          <a:pt x="267" y="469"/>
                        </a:lnTo>
                        <a:lnTo>
                          <a:pt x="260" y="478"/>
                        </a:lnTo>
                        <a:lnTo>
                          <a:pt x="253" y="484"/>
                        </a:lnTo>
                        <a:lnTo>
                          <a:pt x="246" y="485"/>
                        </a:lnTo>
                        <a:lnTo>
                          <a:pt x="241" y="483"/>
                        </a:lnTo>
                        <a:lnTo>
                          <a:pt x="235" y="480"/>
                        </a:lnTo>
                        <a:lnTo>
                          <a:pt x="229" y="476"/>
                        </a:lnTo>
                        <a:lnTo>
                          <a:pt x="224" y="471"/>
                        </a:lnTo>
                        <a:lnTo>
                          <a:pt x="219" y="466"/>
                        </a:lnTo>
                        <a:lnTo>
                          <a:pt x="215" y="460"/>
                        </a:lnTo>
                        <a:lnTo>
                          <a:pt x="214" y="455"/>
                        </a:lnTo>
                        <a:lnTo>
                          <a:pt x="217" y="449"/>
                        </a:lnTo>
                        <a:lnTo>
                          <a:pt x="225" y="437"/>
                        </a:lnTo>
                        <a:lnTo>
                          <a:pt x="233" y="427"/>
                        </a:lnTo>
                        <a:lnTo>
                          <a:pt x="240" y="422"/>
                        </a:lnTo>
                        <a:lnTo>
                          <a:pt x="245" y="428"/>
                        </a:lnTo>
                        <a:lnTo>
                          <a:pt x="248" y="437"/>
                        </a:lnTo>
                        <a:lnTo>
                          <a:pt x="253" y="435"/>
                        </a:lnTo>
                        <a:lnTo>
                          <a:pt x="257" y="431"/>
                        </a:lnTo>
                        <a:lnTo>
                          <a:pt x="263" y="436"/>
                        </a:lnTo>
                        <a:lnTo>
                          <a:pt x="267" y="441"/>
                        </a:lnTo>
                        <a:lnTo>
                          <a:pt x="270" y="444"/>
                        </a:lnTo>
                        <a:lnTo>
                          <a:pt x="274" y="445"/>
                        </a:lnTo>
                        <a:lnTo>
                          <a:pt x="277" y="445"/>
                        </a:lnTo>
                        <a:lnTo>
                          <a:pt x="280" y="443"/>
                        </a:lnTo>
                        <a:lnTo>
                          <a:pt x="283" y="439"/>
                        </a:lnTo>
                        <a:lnTo>
                          <a:pt x="289" y="434"/>
                        </a:lnTo>
                        <a:lnTo>
                          <a:pt x="295" y="428"/>
                        </a:lnTo>
                        <a:lnTo>
                          <a:pt x="302" y="421"/>
                        </a:lnTo>
                        <a:lnTo>
                          <a:pt x="308" y="414"/>
                        </a:lnTo>
                        <a:lnTo>
                          <a:pt x="312" y="408"/>
                        </a:lnTo>
                        <a:lnTo>
                          <a:pt x="315" y="403"/>
                        </a:lnTo>
                        <a:lnTo>
                          <a:pt x="319" y="396"/>
                        </a:lnTo>
                        <a:lnTo>
                          <a:pt x="325" y="389"/>
                        </a:lnTo>
                        <a:lnTo>
                          <a:pt x="329" y="381"/>
                        </a:lnTo>
                        <a:lnTo>
                          <a:pt x="328" y="372"/>
                        </a:lnTo>
                        <a:lnTo>
                          <a:pt x="325" y="358"/>
                        </a:lnTo>
                        <a:lnTo>
                          <a:pt x="325" y="345"/>
                        </a:lnTo>
                        <a:lnTo>
                          <a:pt x="326" y="337"/>
                        </a:lnTo>
                        <a:lnTo>
                          <a:pt x="323" y="332"/>
                        </a:lnTo>
                        <a:lnTo>
                          <a:pt x="317" y="330"/>
                        </a:lnTo>
                        <a:lnTo>
                          <a:pt x="315" y="326"/>
                        </a:lnTo>
                        <a:lnTo>
                          <a:pt x="317" y="323"/>
                        </a:lnTo>
                        <a:lnTo>
                          <a:pt x="324" y="323"/>
                        </a:lnTo>
                        <a:lnTo>
                          <a:pt x="335" y="324"/>
                        </a:lnTo>
                        <a:lnTo>
                          <a:pt x="343" y="328"/>
                        </a:lnTo>
                        <a:lnTo>
                          <a:pt x="349" y="333"/>
                        </a:lnTo>
                        <a:lnTo>
                          <a:pt x="350" y="343"/>
                        </a:lnTo>
                        <a:lnTo>
                          <a:pt x="350" y="351"/>
                        </a:lnTo>
                        <a:lnTo>
                          <a:pt x="351" y="354"/>
                        </a:lnTo>
                        <a:lnTo>
                          <a:pt x="355" y="356"/>
                        </a:lnTo>
                        <a:lnTo>
                          <a:pt x="358" y="356"/>
                        </a:lnTo>
                        <a:lnTo>
                          <a:pt x="363" y="351"/>
                        </a:lnTo>
                        <a:lnTo>
                          <a:pt x="370" y="340"/>
                        </a:lnTo>
                        <a:lnTo>
                          <a:pt x="378" y="326"/>
                        </a:lnTo>
                        <a:lnTo>
                          <a:pt x="385" y="316"/>
                        </a:lnTo>
                        <a:lnTo>
                          <a:pt x="393" y="310"/>
                        </a:lnTo>
                        <a:lnTo>
                          <a:pt x="400" y="304"/>
                        </a:lnTo>
                        <a:lnTo>
                          <a:pt x="404" y="297"/>
                        </a:lnTo>
                        <a:lnTo>
                          <a:pt x="404" y="288"/>
                        </a:lnTo>
                        <a:lnTo>
                          <a:pt x="400" y="277"/>
                        </a:lnTo>
                        <a:lnTo>
                          <a:pt x="397" y="268"/>
                        </a:lnTo>
                        <a:lnTo>
                          <a:pt x="393" y="260"/>
                        </a:lnTo>
                        <a:lnTo>
                          <a:pt x="393" y="249"/>
                        </a:lnTo>
                        <a:lnTo>
                          <a:pt x="394" y="237"/>
                        </a:lnTo>
                        <a:lnTo>
                          <a:pt x="398" y="223"/>
                        </a:lnTo>
                        <a:lnTo>
                          <a:pt x="404" y="212"/>
                        </a:lnTo>
                        <a:lnTo>
                          <a:pt x="415" y="210"/>
                        </a:lnTo>
                        <a:lnTo>
                          <a:pt x="424" y="212"/>
                        </a:lnTo>
                        <a:lnTo>
                          <a:pt x="432" y="216"/>
                        </a:lnTo>
                        <a:lnTo>
                          <a:pt x="440" y="219"/>
                        </a:lnTo>
                        <a:lnTo>
                          <a:pt x="448" y="224"/>
                        </a:lnTo>
                        <a:lnTo>
                          <a:pt x="455" y="228"/>
                        </a:lnTo>
                        <a:lnTo>
                          <a:pt x="461" y="233"/>
                        </a:lnTo>
                        <a:lnTo>
                          <a:pt x="465" y="238"/>
                        </a:lnTo>
                        <a:lnTo>
                          <a:pt x="466" y="242"/>
                        </a:lnTo>
                        <a:lnTo>
                          <a:pt x="468" y="249"/>
                        </a:lnTo>
                        <a:lnTo>
                          <a:pt x="473" y="255"/>
                        </a:lnTo>
                        <a:lnTo>
                          <a:pt x="477" y="262"/>
                        </a:lnTo>
                        <a:lnTo>
                          <a:pt x="477" y="272"/>
                        </a:lnTo>
                        <a:lnTo>
                          <a:pt x="474" y="283"/>
                        </a:lnTo>
                        <a:lnTo>
                          <a:pt x="470" y="294"/>
                        </a:lnTo>
                        <a:lnTo>
                          <a:pt x="467" y="301"/>
                        </a:lnTo>
                        <a:lnTo>
                          <a:pt x="463" y="303"/>
                        </a:lnTo>
                        <a:lnTo>
                          <a:pt x="460" y="304"/>
                        </a:lnTo>
                        <a:lnTo>
                          <a:pt x="457" y="307"/>
                        </a:lnTo>
                        <a:lnTo>
                          <a:pt x="459" y="310"/>
                        </a:lnTo>
                        <a:lnTo>
                          <a:pt x="465" y="312"/>
                        </a:lnTo>
                        <a:lnTo>
                          <a:pt x="469" y="314"/>
                        </a:lnTo>
                        <a:lnTo>
                          <a:pt x="475" y="314"/>
                        </a:lnTo>
                        <a:lnTo>
                          <a:pt x="481" y="315"/>
                        </a:lnTo>
                        <a:lnTo>
                          <a:pt x="487" y="315"/>
                        </a:lnTo>
                        <a:lnTo>
                          <a:pt x="493" y="315"/>
                        </a:lnTo>
                        <a:lnTo>
                          <a:pt x="498" y="314"/>
                        </a:lnTo>
                        <a:lnTo>
                          <a:pt x="504" y="311"/>
                        </a:lnTo>
                        <a:lnTo>
                          <a:pt x="509" y="308"/>
                        </a:lnTo>
                        <a:lnTo>
                          <a:pt x="517" y="302"/>
                        </a:lnTo>
                        <a:lnTo>
                          <a:pt x="523" y="296"/>
                        </a:lnTo>
                        <a:lnTo>
                          <a:pt x="529" y="291"/>
                        </a:lnTo>
                        <a:lnTo>
                          <a:pt x="535" y="286"/>
                        </a:lnTo>
                        <a:lnTo>
                          <a:pt x="541" y="279"/>
                        </a:lnTo>
                        <a:lnTo>
                          <a:pt x="545" y="275"/>
                        </a:lnTo>
                        <a:lnTo>
                          <a:pt x="549" y="275"/>
                        </a:lnTo>
                        <a:lnTo>
                          <a:pt x="551" y="282"/>
                        </a:lnTo>
                        <a:lnTo>
                          <a:pt x="555" y="287"/>
                        </a:lnTo>
                        <a:lnTo>
                          <a:pt x="560" y="284"/>
                        </a:lnTo>
                        <a:lnTo>
                          <a:pt x="564" y="276"/>
                        </a:lnTo>
                        <a:lnTo>
                          <a:pt x="563" y="266"/>
                        </a:lnTo>
                        <a:lnTo>
                          <a:pt x="560" y="253"/>
                        </a:lnTo>
                        <a:lnTo>
                          <a:pt x="560" y="240"/>
                        </a:lnTo>
                        <a:lnTo>
                          <a:pt x="562" y="225"/>
                        </a:lnTo>
                        <a:lnTo>
                          <a:pt x="563" y="211"/>
                        </a:lnTo>
                        <a:lnTo>
                          <a:pt x="564" y="199"/>
                        </a:lnTo>
                        <a:lnTo>
                          <a:pt x="567" y="191"/>
                        </a:lnTo>
                        <a:lnTo>
                          <a:pt x="571" y="185"/>
                        </a:lnTo>
                        <a:lnTo>
                          <a:pt x="579" y="182"/>
                        </a:lnTo>
                        <a:lnTo>
                          <a:pt x="589" y="178"/>
                        </a:lnTo>
                        <a:lnTo>
                          <a:pt x="596" y="175"/>
                        </a:lnTo>
                        <a:lnTo>
                          <a:pt x="600" y="170"/>
                        </a:lnTo>
                        <a:lnTo>
                          <a:pt x="603" y="167"/>
                        </a:lnTo>
                        <a:lnTo>
                          <a:pt x="601" y="157"/>
                        </a:lnTo>
                        <a:lnTo>
                          <a:pt x="598" y="142"/>
                        </a:lnTo>
                        <a:lnTo>
                          <a:pt x="589" y="125"/>
                        </a:lnTo>
                        <a:lnTo>
                          <a:pt x="574" y="109"/>
                        </a:lnTo>
                        <a:lnTo>
                          <a:pt x="560" y="101"/>
                        </a:lnTo>
                        <a:lnTo>
                          <a:pt x="552" y="97"/>
                        </a:lnTo>
                        <a:lnTo>
                          <a:pt x="546" y="95"/>
                        </a:lnTo>
                        <a:lnTo>
                          <a:pt x="541" y="97"/>
                        </a:lnTo>
                        <a:lnTo>
                          <a:pt x="534" y="97"/>
                        </a:lnTo>
                        <a:lnTo>
                          <a:pt x="525" y="95"/>
                        </a:lnTo>
                        <a:lnTo>
                          <a:pt x="521" y="92"/>
                        </a:lnTo>
                        <a:lnTo>
                          <a:pt x="522" y="85"/>
                        </a:lnTo>
                        <a:lnTo>
                          <a:pt x="527" y="77"/>
                        </a:lnTo>
                        <a:lnTo>
                          <a:pt x="529" y="72"/>
                        </a:lnTo>
                        <a:lnTo>
                          <a:pt x="529" y="66"/>
                        </a:lnTo>
                        <a:lnTo>
                          <a:pt x="525" y="58"/>
                        </a:lnTo>
                        <a:lnTo>
                          <a:pt x="522" y="52"/>
                        </a:lnTo>
                        <a:lnTo>
                          <a:pt x="518" y="46"/>
                        </a:lnTo>
                        <a:lnTo>
                          <a:pt x="514" y="39"/>
                        </a:lnTo>
                        <a:lnTo>
                          <a:pt x="509" y="32"/>
                        </a:lnTo>
                        <a:lnTo>
                          <a:pt x="504" y="27"/>
                        </a:lnTo>
                        <a:lnTo>
                          <a:pt x="500" y="21"/>
                        </a:lnTo>
                        <a:lnTo>
                          <a:pt x="495" y="17"/>
                        </a:lnTo>
                        <a:lnTo>
                          <a:pt x="490" y="16"/>
                        </a:lnTo>
                        <a:lnTo>
                          <a:pt x="487" y="15"/>
                        </a:lnTo>
                        <a:lnTo>
                          <a:pt x="481" y="13"/>
                        </a:lnTo>
                        <a:lnTo>
                          <a:pt x="475" y="11"/>
                        </a:lnTo>
                        <a:lnTo>
                          <a:pt x="469" y="9"/>
                        </a:lnTo>
                        <a:lnTo>
                          <a:pt x="462" y="8"/>
                        </a:lnTo>
                        <a:lnTo>
                          <a:pt x="455" y="7"/>
                        </a:lnTo>
                        <a:lnTo>
                          <a:pt x="448" y="7"/>
                        </a:lnTo>
                        <a:lnTo>
                          <a:pt x="441" y="8"/>
                        </a:lnTo>
                        <a:lnTo>
                          <a:pt x="434" y="10"/>
                        </a:lnTo>
                        <a:lnTo>
                          <a:pt x="427" y="11"/>
                        </a:lnTo>
                        <a:lnTo>
                          <a:pt x="420" y="14"/>
                        </a:lnTo>
                        <a:lnTo>
                          <a:pt x="413" y="15"/>
                        </a:lnTo>
                        <a:lnTo>
                          <a:pt x="407" y="17"/>
                        </a:lnTo>
                        <a:lnTo>
                          <a:pt x="403" y="20"/>
                        </a:lnTo>
                        <a:lnTo>
                          <a:pt x="398" y="22"/>
                        </a:lnTo>
                        <a:lnTo>
                          <a:pt x="395" y="24"/>
                        </a:lnTo>
                        <a:lnTo>
                          <a:pt x="392" y="29"/>
                        </a:lnTo>
                        <a:lnTo>
                          <a:pt x="388" y="34"/>
                        </a:lnTo>
                        <a:lnTo>
                          <a:pt x="385" y="39"/>
                        </a:lnTo>
                        <a:lnTo>
                          <a:pt x="385" y="44"/>
                        </a:lnTo>
                        <a:lnTo>
                          <a:pt x="387" y="48"/>
                        </a:lnTo>
                        <a:lnTo>
                          <a:pt x="388" y="52"/>
                        </a:lnTo>
                        <a:lnTo>
                          <a:pt x="390" y="56"/>
                        </a:lnTo>
                        <a:lnTo>
                          <a:pt x="388" y="60"/>
                        </a:lnTo>
                        <a:lnTo>
                          <a:pt x="385" y="64"/>
                        </a:lnTo>
                        <a:lnTo>
                          <a:pt x="378" y="65"/>
                        </a:lnTo>
                        <a:lnTo>
                          <a:pt x="372" y="66"/>
                        </a:lnTo>
                        <a:lnTo>
                          <a:pt x="369" y="66"/>
                        </a:lnTo>
                        <a:lnTo>
                          <a:pt x="367" y="65"/>
                        </a:lnTo>
                        <a:lnTo>
                          <a:pt x="364" y="60"/>
                        </a:lnTo>
                        <a:lnTo>
                          <a:pt x="363" y="57"/>
                        </a:lnTo>
                        <a:lnTo>
                          <a:pt x="366" y="52"/>
                        </a:lnTo>
                        <a:lnTo>
                          <a:pt x="370" y="48"/>
                        </a:lnTo>
                        <a:lnTo>
                          <a:pt x="369" y="41"/>
                        </a:lnTo>
                        <a:lnTo>
                          <a:pt x="365" y="35"/>
                        </a:lnTo>
                        <a:lnTo>
                          <a:pt x="360" y="31"/>
                        </a:lnTo>
                        <a:lnTo>
                          <a:pt x="357" y="29"/>
                        </a:lnTo>
                        <a:lnTo>
                          <a:pt x="350" y="24"/>
                        </a:lnTo>
                        <a:lnTo>
                          <a:pt x="342" y="18"/>
                        </a:lnTo>
                        <a:lnTo>
                          <a:pt x="332" y="13"/>
                        </a:lnTo>
                        <a:lnTo>
                          <a:pt x="323" y="7"/>
                        </a:lnTo>
                        <a:lnTo>
                          <a:pt x="314" y="3"/>
                        </a:lnTo>
                        <a:lnTo>
                          <a:pt x="307" y="0"/>
                        </a:lnTo>
                        <a:lnTo>
                          <a:pt x="302" y="0"/>
                        </a:lnTo>
                        <a:lnTo>
                          <a:pt x="296" y="1"/>
                        </a:lnTo>
                        <a:lnTo>
                          <a:pt x="288" y="2"/>
                        </a:lnTo>
                        <a:lnTo>
                          <a:pt x="276" y="3"/>
                        </a:lnTo>
                        <a:lnTo>
                          <a:pt x="264" y="4"/>
                        </a:lnTo>
                        <a:lnTo>
                          <a:pt x="253" y="6"/>
                        </a:lnTo>
                        <a:lnTo>
                          <a:pt x="242" y="8"/>
                        </a:lnTo>
                        <a:lnTo>
                          <a:pt x="234" y="10"/>
                        </a:lnTo>
                        <a:lnTo>
                          <a:pt x="229" y="14"/>
                        </a:lnTo>
                        <a:lnTo>
                          <a:pt x="222" y="18"/>
                        </a:lnTo>
                        <a:lnTo>
                          <a:pt x="217" y="20"/>
                        </a:lnTo>
                        <a:lnTo>
                          <a:pt x="210" y="21"/>
                        </a:lnTo>
                        <a:lnTo>
                          <a:pt x="205" y="29"/>
                        </a:lnTo>
                        <a:lnTo>
                          <a:pt x="199" y="38"/>
                        </a:lnTo>
                        <a:lnTo>
                          <a:pt x="192" y="44"/>
                        </a:lnTo>
                        <a:lnTo>
                          <a:pt x="188" y="50"/>
                        </a:lnTo>
                        <a:lnTo>
                          <a:pt x="188" y="56"/>
                        </a:lnTo>
                        <a:lnTo>
                          <a:pt x="191" y="62"/>
                        </a:lnTo>
                        <a:lnTo>
                          <a:pt x="193" y="65"/>
                        </a:lnTo>
                        <a:lnTo>
                          <a:pt x="195" y="66"/>
                        </a:lnTo>
                        <a:lnTo>
                          <a:pt x="201" y="65"/>
                        </a:lnTo>
                        <a:lnTo>
                          <a:pt x="206" y="64"/>
                        </a:lnTo>
                        <a:lnTo>
                          <a:pt x="205" y="66"/>
                        </a:lnTo>
                        <a:lnTo>
                          <a:pt x="202" y="71"/>
                        </a:lnTo>
                        <a:lnTo>
                          <a:pt x="200" y="76"/>
                        </a:lnTo>
                        <a:lnTo>
                          <a:pt x="197" y="78"/>
                        </a:lnTo>
                        <a:lnTo>
                          <a:pt x="191" y="80"/>
                        </a:lnTo>
                        <a:lnTo>
                          <a:pt x="183" y="80"/>
                        </a:lnTo>
                        <a:lnTo>
                          <a:pt x="170" y="80"/>
                        </a:lnTo>
                        <a:lnTo>
                          <a:pt x="163" y="79"/>
                        </a:lnTo>
                        <a:lnTo>
                          <a:pt x="156" y="77"/>
                        </a:lnTo>
                        <a:lnTo>
                          <a:pt x="150" y="74"/>
                        </a:lnTo>
                        <a:lnTo>
                          <a:pt x="145" y="73"/>
                        </a:lnTo>
                        <a:lnTo>
                          <a:pt x="140" y="72"/>
                        </a:lnTo>
                        <a:lnTo>
                          <a:pt x="136" y="72"/>
                        </a:lnTo>
                        <a:lnTo>
                          <a:pt x="132" y="73"/>
                        </a:lnTo>
                        <a:lnTo>
                          <a:pt x="129" y="76"/>
                        </a:lnTo>
                        <a:lnTo>
                          <a:pt x="122" y="83"/>
                        </a:lnTo>
                        <a:lnTo>
                          <a:pt x="114" y="91"/>
                        </a:lnTo>
                        <a:lnTo>
                          <a:pt x="108" y="99"/>
                        </a:lnTo>
                        <a:lnTo>
                          <a:pt x="105" y="109"/>
                        </a:lnTo>
                        <a:lnTo>
                          <a:pt x="104" y="120"/>
                        </a:lnTo>
                        <a:lnTo>
                          <a:pt x="101" y="127"/>
                        </a:lnTo>
                        <a:lnTo>
                          <a:pt x="96" y="133"/>
                        </a:lnTo>
                        <a:lnTo>
                          <a:pt x="91" y="136"/>
                        </a:lnTo>
                        <a:lnTo>
                          <a:pt x="88" y="137"/>
                        </a:lnTo>
                        <a:lnTo>
                          <a:pt x="84" y="137"/>
                        </a:lnTo>
                        <a:lnTo>
                          <a:pt x="80" y="139"/>
                        </a:lnTo>
                        <a:lnTo>
                          <a:pt x="73" y="142"/>
                        </a:lnTo>
                        <a:lnTo>
                          <a:pt x="64" y="148"/>
                        </a:lnTo>
                        <a:lnTo>
                          <a:pt x="55" y="154"/>
                        </a:lnTo>
                        <a:lnTo>
                          <a:pt x="47" y="161"/>
                        </a:lnTo>
                        <a:lnTo>
                          <a:pt x="43" y="169"/>
                        </a:lnTo>
                        <a:lnTo>
                          <a:pt x="45" y="178"/>
                        </a:lnTo>
                        <a:lnTo>
                          <a:pt x="47" y="188"/>
                        </a:lnTo>
                        <a:lnTo>
                          <a:pt x="50" y="196"/>
                        </a:lnTo>
                        <a:lnTo>
                          <a:pt x="56" y="202"/>
                        </a:lnTo>
                        <a:lnTo>
                          <a:pt x="63" y="205"/>
                        </a:lnTo>
                        <a:lnTo>
                          <a:pt x="69" y="209"/>
                        </a:lnTo>
                        <a:lnTo>
                          <a:pt x="74" y="209"/>
                        </a:lnTo>
                        <a:lnTo>
                          <a:pt x="78" y="206"/>
                        </a:lnTo>
                        <a:lnTo>
                          <a:pt x="81" y="204"/>
                        </a:lnTo>
                        <a:lnTo>
                          <a:pt x="82" y="207"/>
                        </a:lnTo>
                        <a:lnTo>
                          <a:pt x="81" y="211"/>
                        </a:lnTo>
                        <a:lnTo>
                          <a:pt x="81" y="213"/>
                        </a:lnTo>
                        <a:lnTo>
                          <a:pt x="81" y="214"/>
                        </a:lnTo>
                        <a:lnTo>
                          <a:pt x="80" y="218"/>
                        </a:lnTo>
                        <a:lnTo>
                          <a:pt x="77" y="221"/>
                        </a:lnTo>
                        <a:lnTo>
                          <a:pt x="73" y="224"/>
                        </a:lnTo>
                        <a:lnTo>
                          <a:pt x="67" y="225"/>
                        </a:lnTo>
                        <a:lnTo>
                          <a:pt x="59" y="224"/>
                        </a:lnTo>
                        <a:lnTo>
                          <a:pt x="50" y="223"/>
                        </a:lnTo>
                        <a:lnTo>
                          <a:pt x="43" y="223"/>
                        </a:lnTo>
                        <a:lnTo>
                          <a:pt x="40" y="223"/>
                        </a:lnTo>
                        <a:lnTo>
                          <a:pt x="35" y="224"/>
                        </a:lnTo>
                        <a:lnTo>
                          <a:pt x="29" y="225"/>
                        </a:lnTo>
                        <a:lnTo>
                          <a:pt x="24" y="226"/>
                        </a:lnTo>
                        <a:lnTo>
                          <a:pt x="18" y="228"/>
                        </a:lnTo>
                        <a:lnTo>
                          <a:pt x="13" y="230"/>
                        </a:lnTo>
                        <a:lnTo>
                          <a:pt x="9" y="233"/>
                        </a:lnTo>
                        <a:lnTo>
                          <a:pt x="6" y="235"/>
                        </a:lnTo>
                        <a:lnTo>
                          <a:pt x="2" y="242"/>
                        </a:lnTo>
                        <a:lnTo>
                          <a:pt x="0" y="249"/>
                        </a:lnTo>
                        <a:lnTo>
                          <a:pt x="0" y="258"/>
                        </a:lnTo>
                        <a:lnTo>
                          <a:pt x="2" y="266"/>
                        </a:lnTo>
                        <a:lnTo>
                          <a:pt x="6" y="277"/>
                        </a:lnTo>
                        <a:lnTo>
                          <a:pt x="9" y="295"/>
                        </a:lnTo>
                        <a:lnTo>
                          <a:pt x="14" y="312"/>
                        </a:lnTo>
                        <a:lnTo>
                          <a:pt x="20" y="324"/>
                        </a:lnTo>
                        <a:lnTo>
                          <a:pt x="24" y="331"/>
                        </a:lnTo>
                        <a:lnTo>
                          <a:pt x="25" y="337"/>
                        </a:lnTo>
                        <a:lnTo>
                          <a:pt x="22" y="343"/>
                        </a:lnTo>
                        <a:lnTo>
                          <a:pt x="19" y="347"/>
                        </a:lnTo>
                        <a:lnTo>
                          <a:pt x="15" y="357"/>
                        </a:lnTo>
                        <a:lnTo>
                          <a:pt x="12" y="372"/>
                        </a:lnTo>
                        <a:lnTo>
                          <a:pt x="11" y="389"/>
                        </a:lnTo>
                        <a:lnTo>
                          <a:pt x="12" y="400"/>
                        </a:lnTo>
                        <a:lnTo>
                          <a:pt x="15" y="407"/>
                        </a:lnTo>
                        <a:lnTo>
                          <a:pt x="21" y="415"/>
                        </a:lnTo>
                        <a:lnTo>
                          <a:pt x="27" y="422"/>
                        </a:lnTo>
                        <a:lnTo>
                          <a:pt x="34" y="424"/>
                        </a:lnTo>
                        <a:lnTo>
                          <a:pt x="41" y="427"/>
                        </a:lnTo>
                        <a:lnTo>
                          <a:pt x="47" y="429"/>
                        </a:lnTo>
                        <a:lnTo>
                          <a:pt x="52" y="430"/>
                        </a:lnTo>
                        <a:lnTo>
                          <a:pt x="56" y="424"/>
                        </a:lnTo>
                        <a:lnTo>
                          <a:pt x="61" y="414"/>
                        </a:lnTo>
                        <a:lnTo>
                          <a:pt x="66" y="405"/>
                        </a:lnTo>
                        <a:lnTo>
                          <a:pt x="67" y="396"/>
                        </a:lnTo>
                        <a:lnTo>
                          <a:pt x="67" y="391"/>
                        </a:lnTo>
                        <a:lnTo>
                          <a:pt x="66" y="391"/>
                        </a:lnTo>
                        <a:lnTo>
                          <a:pt x="68" y="396"/>
                        </a:lnTo>
                        <a:lnTo>
                          <a:pt x="69" y="405"/>
                        </a:lnTo>
                        <a:lnTo>
                          <a:pt x="69" y="412"/>
                        </a:lnTo>
                        <a:lnTo>
                          <a:pt x="68" y="420"/>
                        </a:lnTo>
                        <a:lnTo>
                          <a:pt x="67" y="431"/>
                        </a:lnTo>
                        <a:lnTo>
                          <a:pt x="64" y="443"/>
                        </a:lnTo>
                        <a:lnTo>
                          <a:pt x="63" y="452"/>
                        </a:lnTo>
                        <a:lnTo>
                          <a:pt x="62" y="460"/>
                        </a:lnTo>
                        <a:lnTo>
                          <a:pt x="61" y="472"/>
                        </a:lnTo>
                        <a:lnTo>
                          <a:pt x="61" y="484"/>
                        </a:lnTo>
                        <a:lnTo>
                          <a:pt x="64" y="493"/>
                        </a:lnTo>
                        <a:lnTo>
                          <a:pt x="69" y="504"/>
                        </a:lnTo>
                        <a:lnTo>
                          <a:pt x="73" y="515"/>
                        </a:lnTo>
                        <a:lnTo>
                          <a:pt x="78" y="528"/>
                        </a:lnTo>
                        <a:lnTo>
                          <a:pt x="88" y="537"/>
                        </a:lnTo>
                        <a:lnTo>
                          <a:pt x="98" y="544"/>
                        </a:lnTo>
                        <a:lnTo>
                          <a:pt x="107" y="550"/>
                        </a:lnTo>
                        <a:lnTo>
                          <a:pt x="112" y="555"/>
                        </a:lnTo>
                        <a:lnTo>
                          <a:pt x="114" y="556"/>
                        </a:lnTo>
                        <a:close/>
                      </a:path>
                    </a:pathLst>
                  </a:custGeom>
                  <a:solidFill>
                    <a:srgbClr val="CC664C"/>
                  </a:solidFill>
                  <a:ln w="9525">
                    <a:noFill/>
                    <a:round/>
                    <a:headEnd/>
                    <a:tailEnd/>
                  </a:ln>
                </p:spPr>
                <p:txBody>
                  <a:bodyPr/>
                  <a:lstStyle/>
                  <a:p>
                    <a:endParaRPr lang="en-US"/>
                  </a:p>
                </p:txBody>
              </p:sp>
              <p:sp>
                <p:nvSpPr>
                  <p:cNvPr id="1257" name="Freeform 12"/>
                  <p:cNvSpPr>
                    <a:spLocks/>
                  </p:cNvSpPr>
                  <p:nvPr/>
                </p:nvSpPr>
                <p:spPr bwMode="auto">
                  <a:xfrm>
                    <a:off x="1576" y="2229"/>
                    <a:ext cx="60" cy="70"/>
                  </a:xfrm>
                  <a:custGeom>
                    <a:avLst/>
                    <a:gdLst>
                      <a:gd name="T0" fmla="*/ 1 w 361"/>
                      <a:gd name="T1" fmla="*/ 0 h 419"/>
                      <a:gd name="T2" fmla="*/ 1 w 361"/>
                      <a:gd name="T3" fmla="*/ 0 h 419"/>
                      <a:gd name="T4" fmla="*/ 1 w 361"/>
                      <a:gd name="T5" fmla="*/ 0 h 419"/>
                      <a:gd name="T6" fmla="*/ 1 w 361"/>
                      <a:gd name="T7" fmla="*/ 0 h 419"/>
                      <a:gd name="T8" fmla="*/ 1 w 361"/>
                      <a:gd name="T9" fmla="*/ 0 h 419"/>
                      <a:gd name="T10" fmla="*/ 1 w 361"/>
                      <a:gd name="T11" fmla="*/ 0 h 419"/>
                      <a:gd name="T12" fmla="*/ 1 w 361"/>
                      <a:gd name="T13" fmla="*/ 0 h 419"/>
                      <a:gd name="T14" fmla="*/ 1 w 361"/>
                      <a:gd name="T15" fmla="*/ 0 h 419"/>
                      <a:gd name="T16" fmla="*/ 1 w 361"/>
                      <a:gd name="T17" fmla="*/ 0 h 419"/>
                      <a:gd name="T18" fmla="*/ 1 w 361"/>
                      <a:gd name="T19" fmla="*/ 0 h 419"/>
                      <a:gd name="T20" fmla="*/ 1 w 361"/>
                      <a:gd name="T21" fmla="*/ 0 h 419"/>
                      <a:gd name="T22" fmla="*/ 1 w 361"/>
                      <a:gd name="T23" fmla="*/ 0 h 419"/>
                      <a:gd name="T24" fmla="*/ 1 w 361"/>
                      <a:gd name="T25" fmla="*/ 0 h 419"/>
                      <a:gd name="T26" fmla="*/ 1 w 361"/>
                      <a:gd name="T27" fmla="*/ 0 h 419"/>
                      <a:gd name="T28" fmla="*/ 1 w 361"/>
                      <a:gd name="T29" fmla="*/ 0 h 419"/>
                      <a:gd name="T30" fmla="*/ 1 w 361"/>
                      <a:gd name="T31" fmla="*/ 0 h 419"/>
                      <a:gd name="T32" fmla="*/ 2 w 361"/>
                      <a:gd name="T33" fmla="*/ 0 h 419"/>
                      <a:gd name="T34" fmla="*/ 2 w 361"/>
                      <a:gd name="T35" fmla="*/ 0 h 419"/>
                      <a:gd name="T36" fmla="*/ 2 w 361"/>
                      <a:gd name="T37" fmla="*/ 0 h 419"/>
                      <a:gd name="T38" fmla="*/ 2 w 361"/>
                      <a:gd name="T39" fmla="*/ 1 h 419"/>
                      <a:gd name="T40" fmla="*/ 1 w 361"/>
                      <a:gd name="T41" fmla="*/ 1 h 419"/>
                      <a:gd name="T42" fmla="*/ 1 w 361"/>
                      <a:gd name="T43" fmla="*/ 1 h 419"/>
                      <a:gd name="T44" fmla="*/ 1 w 361"/>
                      <a:gd name="T45" fmla="*/ 1 h 419"/>
                      <a:gd name="T46" fmla="*/ 1 w 361"/>
                      <a:gd name="T47" fmla="*/ 1 h 419"/>
                      <a:gd name="T48" fmla="*/ 1 w 361"/>
                      <a:gd name="T49" fmla="*/ 1 h 419"/>
                      <a:gd name="T50" fmla="*/ 1 w 361"/>
                      <a:gd name="T51" fmla="*/ 1 h 419"/>
                      <a:gd name="T52" fmla="*/ 1 w 361"/>
                      <a:gd name="T53" fmla="*/ 2 h 419"/>
                      <a:gd name="T54" fmla="*/ 1 w 361"/>
                      <a:gd name="T55" fmla="*/ 2 h 419"/>
                      <a:gd name="T56" fmla="*/ 1 w 361"/>
                      <a:gd name="T57" fmla="*/ 2 h 419"/>
                      <a:gd name="T58" fmla="*/ 1 w 361"/>
                      <a:gd name="T59" fmla="*/ 2 h 419"/>
                      <a:gd name="T60" fmla="*/ 1 w 361"/>
                      <a:gd name="T61" fmla="*/ 2 h 419"/>
                      <a:gd name="T62" fmla="*/ 1 w 361"/>
                      <a:gd name="T63" fmla="*/ 2 h 419"/>
                      <a:gd name="T64" fmla="*/ 1 w 361"/>
                      <a:gd name="T65" fmla="*/ 2 h 419"/>
                      <a:gd name="T66" fmla="*/ 0 w 361"/>
                      <a:gd name="T67" fmla="*/ 2 h 419"/>
                      <a:gd name="T68" fmla="*/ 0 w 361"/>
                      <a:gd name="T69" fmla="*/ 2 h 419"/>
                      <a:gd name="T70" fmla="*/ 0 w 361"/>
                      <a:gd name="T71" fmla="*/ 2 h 419"/>
                      <a:gd name="T72" fmla="*/ 0 w 361"/>
                      <a:gd name="T73" fmla="*/ 2 h 419"/>
                      <a:gd name="T74" fmla="*/ 0 w 361"/>
                      <a:gd name="T75" fmla="*/ 2 h 419"/>
                      <a:gd name="T76" fmla="*/ 0 w 361"/>
                      <a:gd name="T77" fmla="*/ 2 h 419"/>
                      <a:gd name="T78" fmla="*/ 0 w 361"/>
                      <a:gd name="T79" fmla="*/ 2 h 419"/>
                      <a:gd name="T80" fmla="*/ 0 w 361"/>
                      <a:gd name="T81" fmla="*/ 2 h 419"/>
                      <a:gd name="T82" fmla="*/ 0 w 361"/>
                      <a:gd name="T83" fmla="*/ 2 h 419"/>
                      <a:gd name="T84" fmla="*/ 0 w 361"/>
                      <a:gd name="T85" fmla="*/ 1 h 419"/>
                      <a:gd name="T86" fmla="*/ 0 w 361"/>
                      <a:gd name="T87" fmla="*/ 1 h 419"/>
                      <a:gd name="T88" fmla="*/ 0 w 361"/>
                      <a:gd name="T89" fmla="*/ 1 h 419"/>
                      <a:gd name="T90" fmla="*/ 1 w 361"/>
                      <a:gd name="T91" fmla="*/ 1 h 419"/>
                      <a:gd name="T92" fmla="*/ 1 w 361"/>
                      <a:gd name="T93" fmla="*/ 0 h 419"/>
                      <a:gd name="T94" fmla="*/ 1 w 361"/>
                      <a:gd name="T95" fmla="*/ 0 h 419"/>
                      <a:gd name="T96" fmla="*/ 1 w 361"/>
                      <a:gd name="T97" fmla="*/ 0 h 41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1"/>
                      <a:gd name="T148" fmla="*/ 0 h 419"/>
                      <a:gd name="T149" fmla="*/ 361 w 361"/>
                      <a:gd name="T150" fmla="*/ 419 h 41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1" h="419">
                        <a:moveTo>
                          <a:pt x="139" y="29"/>
                        </a:moveTo>
                        <a:lnTo>
                          <a:pt x="141" y="28"/>
                        </a:lnTo>
                        <a:lnTo>
                          <a:pt x="147" y="26"/>
                        </a:lnTo>
                        <a:lnTo>
                          <a:pt x="156" y="25"/>
                        </a:lnTo>
                        <a:lnTo>
                          <a:pt x="165" y="24"/>
                        </a:lnTo>
                        <a:lnTo>
                          <a:pt x="170" y="24"/>
                        </a:lnTo>
                        <a:lnTo>
                          <a:pt x="175" y="25"/>
                        </a:lnTo>
                        <a:lnTo>
                          <a:pt x="179" y="25"/>
                        </a:lnTo>
                        <a:lnTo>
                          <a:pt x="184" y="25"/>
                        </a:lnTo>
                        <a:lnTo>
                          <a:pt x="189" y="26"/>
                        </a:lnTo>
                        <a:lnTo>
                          <a:pt x="193" y="25"/>
                        </a:lnTo>
                        <a:lnTo>
                          <a:pt x="198" y="24"/>
                        </a:lnTo>
                        <a:lnTo>
                          <a:pt x="203" y="23"/>
                        </a:lnTo>
                        <a:lnTo>
                          <a:pt x="209" y="21"/>
                        </a:lnTo>
                        <a:lnTo>
                          <a:pt x="216" y="17"/>
                        </a:lnTo>
                        <a:lnTo>
                          <a:pt x="223" y="14"/>
                        </a:lnTo>
                        <a:lnTo>
                          <a:pt x="231" y="11"/>
                        </a:lnTo>
                        <a:lnTo>
                          <a:pt x="237" y="8"/>
                        </a:lnTo>
                        <a:lnTo>
                          <a:pt x="243" y="7"/>
                        </a:lnTo>
                        <a:lnTo>
                          <a:pt x="246" y="4"/>
                        </a:lnTo>
                        <a:lnTo>
                          <a:pt x="247" y="4"/>
                        </a:lnTo>
                        <a:lnTo>
                          <a:pt x="255" y="0"/>
                        </a:lnTo>
                        <a:lnTo>
                          <a:pt x="257" y="2"/>
                        </a:lnTo>
                        <a:lnTo>
                          <a:pt x="261" y="8"/>
                        </a:lnTo>
                        <a:lnTo>
                          <a:pt x="268" y="16"/>
                        </a:lnTo>
                        <a:lnTo>
                          <a:pt x="277" y="25"/>
                        </a:lnTo>
                        <a:lnTo>
                          <a:pt x="287" y="36"/>
                        </a:lnTo>
                        <a:lnTo>
                          <a:pt x="298" y="46"/>
                        </a:lnTo>
                        <a:lnTo>
                          <a:pt x="308" y="54"/>
                        </a:lnTo>
                        <a:lnTo>
                          <a:pt x="319" y="60"/>
                        </a:lnTo>
                        <a:lnTo>
                          <a:pt x="328" y="65"/>
                        </a:lnTo>
                        <a:lnTo>
                          <a:pt x="336" y="68"/>
                        </a:lnTo>
                        <a:lnTo>
                          <a:pt x="343" y="73"/>
                        </a:lnTo>
                        <a:lnTo>
                          <a:pt x="349" y="77"/>
                        </a:lnTo>
                        <a:lnTo>
                          <a:pt x="354" y="80"/>
                        </a:lnTo>
                        <a:lnTo>
                          <a:pt x="357" y="82"/>
                        </a:lnTo>
                        <a:lnTo>
                          <a:pt x="360" y="85"/>
                        </a:lnTo>
                        <a:lnTo>
                          <a:pt x="361" y="85"/>
                        </a:lnTo>
                        <a:lnTo>
                          <a:pt x="360" y="86"/>
                        </a:lnTo>
                        <a:lnTo>
                          <a:pt x="356" y="91"/>
                        </a:lnTo>
                        <a:lnTo>
                          <a:pt x="350" y="95"/>
                        </a:lnTo>
                        <a:lnTo>
                          <a:pt x="344" y="102"/>
                        </a:lnTo>
                        <a:lnTo>
                          <a:pt x="337" y="110"/>
                        </a:lnTo>
                        <a:lnTo>
                          <a:pt x="330" y="119"/>
                        </a:lnTo>
                        <a:lnTo>
                          <a:pt x="323" y="126"/>
                        </a:lnTo>
                        <a:lnTo>
                          <a:pt x="319" y="131"/>
                        </a:lnTo>
                        <a:lnTo>
                          <a:pt x="310" y="143"/>
                        </a:lnTo>
                        <a:lnTo>
                          <a:pt x="296" y="164"/>
                        </a:lnTo>
                        <a:lnTo>
                          <a:pt x="278" y="193"/>
                        </a:lnTo>
                        <a:lnTo>
                          <a:pt x="258" y="227"/>
                        </a:lnTo>
                        <a:lnTo>
                          <a:pt x="238" y="260"/>
                        </a:lnTo>
                        <a:lnTo>
                          <a:pt x="220" y="291"/>
                        </a:lnTo>
                        <a:lnTo>
                          <a:pt x="208" y="315"/>
                        </a:lnTo>
                        <a:lnTo>
                          <a:pt x="202" y="330"/>
                        </a:lnTo>
                        <a:lnTo>
                          <a:pt x="198" y="340"/>
                        </a:lnTo>
                        <a:lnTo>
                          <a:pt x="193" y="352"/>
                        </a:lnTo>
                        <a:lnTo>
                          <a:pt x="186" y="363"/>
                        </a:lnTo>
                        <a:lnTo>
                          <a:pt x="181" y="376"/>
                        </a:lnTo>
                        <a:lnTo>
                          <a:pt x="174" y="388"/>
                        </a:lnTo>
                        <a:lnTo>
                          <a:pt x="168" y="397"/>
                        </a:lnTo>
                        <a:lnTo>
                          <a:pt x="163" y="403"/>
                        </a:lnTo>
                        <a:lnTo>
                          <a:pt x="162" y="405"/>
                        </a:lnTo>
                        <a:lnTo>
                          <a:pt x="160" y="408"/>
                        </a:lnTo>
                        <a:lnTo>
                          <a:pt x="155" y="412"/>
                        </a:lnTo>
                        <a:lnTo>
                          <a:pt x="147" y="417"/>
                        </a:lnTo>
                        <a:lnTo>
                          <a:pt x="136" y="419"/>
                        </a:lnTo>
                        <a:lnTo>
                          <a:pt x="129" y="418"/>
                        </a:lnTo>
                        <a:lnTo>
                          <a:pt x="121" y="417"/>
                        </a:lnTo>
                        <a:lnTo>
                          <a:pt x="110" y="414"/>
                        </a:lnTo>
                        <a:lnTo>
                          <a:pt x="100" y="410"/>
                        </a:lnTo>
                        <a:lnTo>
                          <a:pt x="89" y="407"/>
                        </a:lnTo>
                        <a:lnTo>
                          <a:pt x="80" y="403"/>
                        </a:lnTo>
                        <a:lnTo>
                          <a:pt x="71" y="401"/>
                        </a:lnTo>
                        <a:lnTo>
                          <a:pt x="64" y="398"/>
                        </a:lnTo>
                        <a:lnTo>
                          <a:pt x="57" y="396"/>
                        </a:lnTo>
                        <a:lnTo>
                          <a:pt x="47" y="391"/>
                        </a:lnTo>
                        <a:lnTo>
                          <a:pt x="38" y="386"/>
                        </a:lnTo>
                        <a:lnTo>
                          <a:pt x="27" y="379"/>
                        </a:lnTo>
                        <a:lnTo>
                          <a:pt x="18" y="373"/>
                        </a:lnTo>
                        <a:lnTo>
                          <a:pt x="10" y="366"/>
                        </a:lnTo>
                        <a:lnTo>
                          <a:pt x="4" y="360"/>
                        </a:lnTo>
                        <a:lnTo>
                          <a:pt x="0" y="356"/>
                        </a:lnTo>
                        <a:lnTo>
                          <a:pt x="5" y="345"/>
                        </a:lnTo>
                        <a:lnTo>
                          <a:pt x="17" y="319"/>
                        </a:lnTo>
                        <a:lnTo>
                          <a:pt x="36" y="284"/>
                        </a:lnTo>
                        <a:lnTo>
                          <a:pt x="57" y="245"/>
                        </a:lnTo>
                        <a:lnTo>
                          <a:pt x="79" y="204"/>
                        </a:lnTo>
                        <a:lnTo>
                          <a:pt x="99" y="168"/>
                        </a:lnTo>
                        <a:lnTo>
                          <a:pt x="114" y="140"/>
                        </a:lnTo>
                        <a:lnTo>
                          <a:pt x="122" y="126"/>
                        </a:lnTo>
                        <a:lnTo>
                          <a:pt x="129" y="112"/>
                        </a:lnTo>
                        <a:lnTo>
                          <a:pt x="133" y="96"/>
                        </a:lnTo>
                        <a:lnTo>
                          <a:pt x="135" y="81"/>
                        </a:lnTo>
                        <a:lnTo>
                          <a:pt x="137" y="67"/>
                        </a:lnTo>
                        <a:lnTo>
                          <a:pt x="141" y="51"/>
                        </a:lnTo>
                        <a:lnTo>
                          <a:pt x="141" y="39"/>
                        </a:lnTo>
                        <a:lnTo>
                          <a:pt x="140" y="31"/>
                        </a:lnTo>
                        <a:lnTo>
                          <a:pt x="139" y="29"/>
                        </a:lnTo>
                        <a:close/>
                      </a:path>
                    </a:pathLst>
                  </a:custGeom>
                  <a:solidFill>
                    <a:srgbClr val="FFFFFF"/>
                  </a:solidFill>
                  <a:ln w="9525">
                    <a:noFill/>
                    <a:round/>
                    <a:headEnd/>
                    <a:tailEnd/>
                  </a:ln>
                </p:spPr>
                <p:txBody>
                  <a:bodyPr/>
                  <a:lstStyle/>
                  <a:p>
                    <a:endParaRPr lang="en-US"/>
                  </a:p>
                </p:txBody>
              </p:sp>
              <p:sp>
                <p:nvSpPr>
                  <p:cNvPr id="1258" name="Freeform 13"/>
                  <p:cNvSpPr>
                    <a:spLocks/>
                  </p:cNvSpPr>
                  <p:nvPr/>
                </p:nvSpPr>
                <p:spPr bwMode="auto">
                  <a:xfrm>
                    <a:off x="1631" y="2179"/>
                    <a:ext cx="31" cy="54"/>
                  </a:xfrm>
                  <a:custGeom>
                    <a:avLst/>
                    <a:gdLst>
                      <a:gd name="T0" fmla="*/ 0 w 187"/>
                      <a:gd name="T1" fmla="*/ 0 h 328"/>
                      <a:gd name="T2" fmla="*/ 0 w 187"/>
                      <a:gd name="T3" fmla="*/ 0 h 328"/>
                      <a:gd name="T4" fmla="*/ 0 w 187"/>
                      <a:gd name="T5" fmla="*/ 0 h 328"/>
                      <a:gd name="T6" fmla="*/ 0 w 187"/>
                      <a:gd name="T7" fmla="*/ 0 h 328"/>
                      <a:gd name="T8" fmla="*/ 0 w 187"/>
                      <a:gd name="T9" fmla="*/ 0 h 328"/>
                      <a:gd name="T10" fmla="*/ 1 w 187"/>
                      <a:gd name="T11" fmla="*/ 1 h 328"/>
                      <a:gd name="T12" fmla="*/ 1 w 187"/>
                      <a:gd name="T13" fmla="*/ 1 h 328"/>
                      <a:gd name="T14" fmla="*/ 1 w 187"/>
                      <a:gd name="T15" fmla="*/ 1 h 328"/>
                      <a:gd name="T16" fmla="*/ 1 w 187"/>
                      <a:gd name="T17" fmla="*/ 1 h 328"/>
                      <a:gd name="T18" fmla="*/ 1 w 187"/>
                      <a:gd name="T19" fmla="*/ 1 h 328"/>
                      <a:gd name="T20" fmla="*/ 1 w 187"/>
                      <a:gd name="T21" fmla="*/ 1 h 328"/>
                      <a:gd name="T22" fmla="*/ 1 w 187"/>
                      <a:gd name="T23" fmla="*/ 1 h 328"/>
                      <a:gd name="T24" fmla="*/ 0 w 187"/>
                      <a:gd name="T25" fmla="*/ 1 h 328"/>
                      <a:gd name="T26" fmla="*/ 0 w 187"/>
                      <a:gd name="T27" fmla="*/ 1 h 328"/>
                      <a:gd name="T28" fmla="*/ 0 w 187"/>
                      <a:gd name="T29" fmla="*/ 1 h 328"/>
                      <a:gd name="T30" fmla="*/ 0 w 187"/>
                      <a:gd name="T31" fmla="*/ 1 h 328"/>
                      <a:gd name="T32" fmla="*/ 0 w 187"/>
                      <a:gd name="T33" fmla="*/ 1 h 328"/>
                      <a:gd name="T34" fmla="*/ 0 w 187"/>
                      <a:gd name="T35" fmla="*/ 1 h 328"/>
                      <a:gd name="T36" fmla="*/ 0 w 187"/>
                      <a:gd name="T37" fmla="*/ 1 h 328"/>
                      <a:gd name="T38" fmla="*/ 0 w 187"/>
                      <a:gd name="T39" fmla="*/ 1 h 328"/>
                      <a:gd name="T40" fmla="*/ 0 w 187"/>
                      <a:gd name="T41" fmla="*/ 1 h 328"/>
                      <a:gd name="T42" fmla="*/ 0 w 187"/>
                      <a:gd name="T43" fmla="*/ 1 h 328"/>
                      <a:gd name="T44" fmla="*/ 0 w 187"/>
                      <a:gd name="T45" fmla="*/ 1 h 328"/>
                      <a:gd name="T46" fmla="*/ 0 w 187"/>
                      <a:gd name="T47" fmla="*/ 1 h 328"/>
                      <a:gd name="T48" fmla="*/ 0 w 187"/>
                      <a:gd name="T49" fmla="*/ 1 h 328"/>
                      <a:gd name="T50" fmla="*/ 0 w 187"/>
                      <a:gd name="T51" fmla="*/ 1 h 328"/>
                      <a:gd name="T52" fmla="*/ 0 w 187"/>
                      <a:gd name="T53" fmla="*/ 1 h 328"/>
                      <a:gd name="T54" fmla="*/ 0 w 187"/>
                      <a:gd name="T55" fmla="*/ 1 h 328"/>
                      <a:gd name="T56" fmla="*/ 0 w 187"/>
                      <a:gd name="T57" fmla="*/ 1 h 328"/>
                      <a:gd name="T58" fmla="*/ 0 w 187"/>
                      <a:gd name="T59" fmla="*/ 1 h 328"/>
                      <a:gd name="T60" fmla="*/ 0 w 187"/>
                      <a:gd name="T61" fmla="*/ 0 h 328"/>
                      <a:gd name="T62" fmla="*/ 0 w 187"/>
                      <a:gd name="T63" fmla="*/ 0 h 328"/>
                      <a:gd name="T64" fmla="*/ 0 w 187"/>
                      <a:gd name="T65" fmla="*/ 0 h 328"/>
                      <a:gd name="T66" fmla="*/ 0 w 187"/>
                      <a:gd name="T67" fmla="*/ 0 h 328"/>
                      <a:gd name="T68" fmla="*/ 0 w 187"/>
                      <a:gd name="T69" fmla="*/ 0 h 328"/>
                      <a:gd name="T70" fmla="*/ 0 w 187"/>
                      <a:gd name="T71" fmla="*/ 0 h 32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87"/>
                      <a:gd name="T109" fmla="*/ 0 h 328"/>
                      <a:gd name="T110" fmla="*/ 187 w 187"/>
                      <a:gd name="T111" fmla="*/ 328 h 32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87" h="328">
                        <a:moveTo>
                          <a:pt x="46" y="0"/>
                        </a:moveTo>
                        <a:lnTo>
                          <a:pt x="47" y="3"/>
                        </a:lnTo>
                        <a:lnTo>
                          <a:pt x="50" y="12"/>
                        </a:lnTo>
                        <a:lnTo>
                          <a:pt x="55" y="26"/>
                        </a:lnTo>
                        <a:lnTo>
                          <a:pt x="61" y="42"/>
                        </a:lnTo>
                        <a:lnTo>
                          <a:pt x="68" y="59"/>
                        </a:lnTo>
                        <a:lnTo>
                          <a:pt x="77" y="75"/>
                        </a:lnTo>
                        <a:lnTo>
                          <a:pt x="86" y="91"/>
                        </a:lnTo>
                        <a:lnTo>
                          <a:pt x="95" y="101"/>
                        </a:lnTo>
                        <a:lnTo>
                          <a:pt x="105" y="112"/>
                        </a:lnTo>
                        <a:lnTo>
                          <a:pt x="120" y="123"/>
                        </a:lnTo>
                        <a:lnTo>
                          <a:pt x="135" y="136"/>
                        </a:lnTo>
                        <a:lnTo>
                          <a:pt x="150" y="149"/>
                        </a:lnTo>
                        <a:lnTo>
                          <a:pt x="165" y="161"/>
                        </a:lnTo>
                        <a:lnTo>
                          <a:pt x="177" y="170"/>
                        </a:lnTo>
                        <a:lnTo>
                          <a:pt x="184" y="177"/>
                        </a:lnTo>
                        <a:lnTo>
                          <a:pt x="187" y="179"/>
                        </a:lnTo>
                        <a:lnTo>
                          <a:pt x="187" y="187"/>
                        </a:lnTo>
                        <a:lnTo>
                          <a:pt x="185" y="207"/>
                        </a:lnTo>
                        <a:lnTo>
                          <a:pt x="180" y="229"/>
                        </a:lnTo>
                        <a:lnTo>
                          <a:pt x="173" y="244"/>
                        </a:lnTo>
                        <a:lnTo>
                          <a:pt x="167" y="250"/>
                        </a:lnTo>
                        <a:lnTo>
                          <a:pt x="158" y="260"/>
                        </a:lnTo>
                        <a:lnTo>
                          <a:pt x="146" y="270"/>
                        </a:lnTo>
                        <a:lnTo>
                          <a:pt x="135" y="282"/>
                        </a:lnTo>
                        <a:lnTo>
                          <a:pt x="122" y="293"/>
                        </a:lnTo>
                        <a:lnTo>
                          <a:pt x="111" y="304"/>
                        </a:lnTo>
                        <a:lnTo>
                          <a:pt x="102" y="312"/>
                        </a:lnTo>
                        <a:lnTo>
                          <a:pt x="95" y="317"/>
                        </a:lnTo>
                        <a:lnTo>
                          <a:pt x="90" y="319"/>
                        </a:lnTo>
                        <a:lnTo>
                          <a:pt x="84" y="323"/>
                        </a:lnTo>
                        <a:lnTo>
                          <a:pt x="80" y="324"/>
                        </a:lnTo>
                        <a:lnTo>
                          <a:pt x="74" y="326"/>
                        </a:lnTo>
                        <a:lnTo>
                          <a:pt x="69" y="327"/>
                        </a:lnTo>
                        <a:lnTo>
                          <a:pt x="65" y="327"/>
                        </a:lnTo>
                        <a:lnTo>
                          <a:pt x="61" y="328"/>
                        </a:lnTo>
                        <a:lnTo>
                          <a:pt x="59" y="328"/>
                        </a:lnTo>
                        <a:lnTo>
                          <a:pt x="54" y="326"/>
                        </a:lnTo>
                        <a:lnTo>
                          <a:pt x="47" y="320"/>
                        </a:lnTo>
                        <a:lnTo>
                          <a:pt x="38" y="312"/>
                        </a:lnTo>
                        <a:lnTo>
                          <a:pt x="28" y="303"/>
                        </a:lnTo>
                        <a:lnTo>
                          <a:pt x="19" y="295"/>
                        </a:lnTo>
                        <a:lnTo>
                          <a:pt x="11" y="286"/>
                        </a:lnTo>
                        <a:lnTo>
                          <a:pt x="5" y="281"/>
                        </a:lnTo>
                        <a:lnTo>
                          <a:pt x="3" y="278"/>
                        </a:lnTo>
                        <a:lnTo>
                          <a:pt x="1" y="276"/>
                        </a:lnTo>
                        <a:lnTo>
                          <a:pt x="0" y="271"/>
                        </a:lnTo>
                        <a:lnTo>
                          <a:pt x="0" y="265"/>
                        </a:lnTo>
                        <a:lnTo>
                          <a:pt x="4" y="261"/>
                        </a:lnTo>
                        <a:lnTo>
                          <a:pt x="8" y="255"/>
                        </a:lnTo>
                        <a:lnTo>
                          <a:pt x="13" y="247"/>
                        </a:lnTo>
                        <a:lnTo>
                          <a:pt x="18" y="237"/>
                        </a:lnTo>
                        <a:lnTo>
                          <a:pt x="24" y="225"/>
                        </a:lnTo>
                        <a:lnTo>
                          <a:pt x="29" y="206"/>
                        </a:lnTo>
                        <a:lnTo>
                          <a:pt x="29" y="186"/>
                        </a:lnTo>
                        <a:lnTo>
                          <a:pt x="28" y="171"/>
                        </a:lnTo>
                        <a:lnTo>
                          <a:pt x="27" y="164"/>
                        </a:lnTo>
                        <a:lnTo>
                          <a:pt x="29" y="161"/>
                        </a:lnTo>
                        <a:lnTo>
                          <a:pt x="33" y="151"/>
                        </a:lnTo>
                        <a:lnTo>
                          <a:pt x="40" y="142"/>
                        </a:lnTo>
                        <a:lnTo>
                          <a:pt x="46" y="136"/>
                        </a:lnTo>
                        <a:lnTo>
                          <a:pt x="50" y="127"/>
                        </a:lnTo>
                        <a:lnTo>
                          <a:pt x="54" y="110"/>
                        </a:lnTo>
                        <a:lnTo>
                          <a:pt x="54" y="91"/>
                        </a:lnTo>
                        <a:lnTo>
                          <a:pt x="54" y="75"/>
                        </a:lnTo>
                        <a:lnTo>
                          <a:pt x="52" y="65"/>
                        </a:lnTo>
                        <a:lnTo>
                          <a:pt x="50" y="61"/>
                        </a:lnTo>
                        <a:lnTo>
                          <a:pt x="48" y="59"/>
                        </a:lnTo>
                        <a:lnTo>
                          <a:pt x="46" y="47"/>
                        </a:lnTo>
                        <a:lnTo>
                          <a:pt x="45" y="28"/>
                        </a:lnTo>
                        <a:lnTo>
                          <a:pt x="45" y="12"/>
                        </a:lnTo>
                        <a:lnTo>
                          <a:pt x="46" y="3"/>
                        </a:lnTo>
                        <a:lnTo>
                          <a:pt x="46" y="0"/>
                        </a:lnTo>
                        <a:close/>
                      </a:path>
                    </a:pathLst>
                  </a:custGeom>
                  <a:solidFill>
                    <a:srgbClr val="FFFFFF"/>
                  </a:solidFill>
                  <a:ln w="9525">
                    <a:noFill/>
                    <a:round/>
                    <a:headEnd/>
                    <a:tailEnd/>
                  </a:ln>
                </p:spPr>
                <p:txBody>
                  <a:bodyPr/>
                  <a:lstStyle/>
                  <a:p>
                    <a:endParaRPr lang="en-US"/>
                  </a:p>
                </p:txBody>
              </p:sp>
              <p:sp>
                <p:nvSpPr>
                  <p:cNvPr id="1259" name="Freeform 14"/>
                  <p:cNvSpPr>
                    <a:spLocks/>
                  </p:cNvSpPr>
                  <p:nvPr/>
                </p:nvSpPr>
                <p:spPr bwMode="auto">
                  <a:xfrm>
                    <a:off x="1647" y="2162"/>
                    <a:ext cx="102" cy="58"/>
                  </a:xfrm>
                  <a:custGeom>
                    <a:avLst/>
                    <a:gdLst>
                      <a:gd name="T0" fmla="*/ 0 w 607"/>
                      <a:gd name="T1" fmla="*/ 0 h 348"/>
                      <a:gd name="T2" fmla="*/ 0 w 607"/>
                      <a:gd name="T3" fmla="*/ 0 h 348"/>
                      <a:gd name="T4" fmla="*/ 0 w 607"/>
                      <a:gd name="T5" fmla="*/ 0 h 348"/>
                      <a:gd name="T6" fmla="*/ 0 w 607"/>
                      <a:gd name="T7" fmla="*/ 1 h 348"/>
                      <a:gd name="T8" fmla="*/ 0 w 607"/>
                      <a:gd name="T9" fmla="*/ 1 h 348"/>
                      <a:gd name="T10" fmla="*/ 0 w 607"/>
                      <a:gd name="T11" fmla="*/ 1 h 348"/>
                      <a:gd name="T12" fmla="*/ 1 w 607"/>
                      <a:gd name="T13" fmla="*/ 1 h 348"/>
                      <a:gd name="T14" fmla="*/ 1 w 607"/>
                      <a:gd name="T15" fmla="*/ 1 h 348"/>
                      <a:gd name="T16" fmla="*/ 1 w 607"/>
                      <a:gd name="T17" fmla="*/ 1 h 348"/>
                      <a:gd name="T18" fmla="*/ 1 w 607"/>
                      <a:gd name="T19" fmla="*/ 1 h 348"/>
                      <a:gd name="T20" fmla="*/ 1 w 607"/>
                      <a:gd name="T21" fmla="*/ 1 h 348"/>
                      <a:gd name="T22" fmla="*/ 1 w 607"/>
                      <a:gd name="T23" fmla="*/ 1 h 348"/>
                      <a:gd name="T24" fmla="*/ 1 w 607"/>
                      <a:gd name="T25" fmla="*/ 1 h 348"/>
                      <a:gd name="T26" fmla="*/ 1 w 607"/>
                      <a:gd name="T27" fmla="*/ 1 h 348"/>
                      <a:gd name="T28" fmla="*/ 2 w 607"/>
                      <a:gd name="T29" fmla="*/ 1 h 348"/>
                      <a:gd name="T30" fmla="*/ 2 w 607"/>
                      <a:gd name="T31" fmla="*/ 1 h 348"/>
                      <a:gd name="T32" fmla="*/ 2 w 607"/>
                      <a:gd name="T33" fmla="*/ 1 h 348"/>
                      <a:gd name="T34" fmla="*/ 2 w 607"/>
                      <a:gd name="T35" fmla="*/ 1 h 348"/>
                      <a:gd name="T36" fmla="*/ 2 w 607"/>
                      <a:gd name="T37" fmla="*/ 1 h 348"/>
                      <a:gd name="T38" fmla="*/ 2 w 607"/>
                      <a:gd name="T39" fmla="*/ 1 h 348"/>
                      <a:gd name="T40" fmla="*/ 2 w 607"/>
                      <a:gd name="T41" fmla="*/ 1 h 348"/>
                      <a:gd name="T42" fmla="*/ 2 w 607"/>
                      <a:gd name="T43" fmla="*/ 1 h 348"/>
                      <a:gd name="T44" fmla="*/ 2 w 607"/>
                      <a:gd name="T45" fmla="*/ 1 h 348"/>
                      <a:gd name="T46" fmla="*/ 2 w 607"/>
                      <a:gd name="T47" fmla="*/ 2 h 348"/>
                      <a:gd name="T48" fmla="*/ 3 w 607"/>
                      <a:gd name="T49" fmla="*/ 2 h 348"/>
                      <a:gd name="T50" fmla="*/ 3 w 607"/>
                      <a:gd name="T51" fmla="*/ 2 h 348"/>
                      <a:gd name="T52" fmla="*/ 3 w 607"/>
                      <a:gd name="T53" fmla="*/ 2 h 348"/>
                      <a:gd name="T54" fmla="*/ 3 w 607"/>
                      <a:gd name="T55" fmla="*/ 2 h 348"/>
                      <a:gd name="T56" fmla="*/ 3 w 607"/>
                      <a:gd name="T57" fmla="*/ 1 h 348"/>
                      <a:gd name="T58" fmla="*/ 3 w 607"/>
                      <a:gd name="T59" fmla="*/ 1 h 348"/>
                      <a:gd name="T60" fmla="*/ 3 w 607"/>
                      <a:gd name="T61" fmla="*/ 1 h 348"/>
                      <a:gd name="T62" fmla="*/ 3 w 607"/>
                      <a:gd name="T63" fmla="*/ 1 h 348"/>
                      <a:gd name="T64" fmla="*/ 3 w 607"/>
                      <a:gd name="T65" fmla="*/ 0 h 348"/>
                      <a:gd name="T66" fmla="*/ 2 w 607"/>
                      <a:gd name="T67" fmla="*/ 0 h 348"/>
                      <a:gd name="T68" fmla="*/ 2 w 607"/>
                      <a:gd name="T69" fmla="*/ 0 h 348"/>
                      <a:gd name="T70" fmla="*/ 2 w 607"/>
                      <a:gd name="T71" fmla="*/ 0 h 348"/>
                      <a:gd name="T72" fmla="*/ 2 w 607"/>
                      <a:gd name="T73" fmla="*/ 0 h 348"/>
                      <a:gd name="T74" fmla="*/ 1 w 607"/>
                      <a:gd name="T75" fmla="*/ 0 h 348"/>
                      <a:gd name="T76" fmla="*/ 1 w 607"/>
                      <a:gd name="T77" fmla="*/ 0 h 348"/>
                      <a:gd name="T78" fmla="*/ 1 w 607"/>
                      <a:gd name="T79" fmla="*/ 0 h 348"/>
                      <a:gd name="T80" fmla="*/ 1 w 607"/>
                      <a:gd name="T81" fmla="*/ 0 h 348"/>
                      <a:gd name="T82" fmla="*/ 1 w 607"/>
                      <a:gd name="T83" fmla="*/ 0 h 348"/>
                      <a:gd name="T84" fmla="*/ 0 w 607"/>
                      <a:gd name="T85" fmla="*/ 0 h 348"/>
                      <a:gd name="T86" fmla="*/ 0 w 607"/>
                      <a:gd name="T87" fmla="*/ 0 h 34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07"/>
                      <a:gd name="T133" fmla="*/ 0 h 348"/>
                      <a:gd name="T134" fmla="*/ 607 w 607"/>
                      <a:gd name="T135" fmla="*/ 348 h 34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07" h="348">
                        <a:moveTo>
                          <a:pt x="26" y="16"/>
                        </a:moveTo>
                        <a:lnTo>
                          <a:pt x="23" y="16"/>
                        </a:lnTo>
                        <a:lnTo>
                          <a:pt x="16" y="16"/>
                        </a:lnTo>
                        <a:lnTo>
                          <a:pt x="8" y="20"/>
                        </a:lnTo>
                        <a:lnTo>
                          <a:pt x="1" y="27"/>
                        </a:lnTo>
                        <a:lnTo>
                          <a:pt x="0" y="35"/>
                        </a:lnTo>
                        <a:lnTo>
                          <a:pt x="1" y="50"/>
                        </a:lnTo>
                        <a:lnTo>
                          <a:pt x="5" y="70"/>
                        </a:lnTo>
                        <a:lnTo>
                          <a:pt x="10" y="91"/>
                        </a:lnTo>
                        <a:lnTo>
                          <a:pt x="16" y="113"/>
                        </a:lnTo>
                        <a:lnTo>
                          <a:pt x="25" y="133"/>
                        </a:lnTo>
                        <a:lnTo>
                          <a:pt x="32" y="149"/>
                        </a:lnTo>
                        <a:lnTo>
                          <a:pt x="39" y="159"/>
                        </a:lnTo>
                        <a:lnTo>
                          <a:pt x="47" y="166"/>
                        </a:lnTo>
                        <a:lnTo>
                          <a:pt x="55" y="174"/>
                        </a:lnTo>
                        <a:lnTo>
                          <a:pt x="65" y="183"/>
                        </a:lnTo>
                        <a:lnTo>
                          <a:pt x="75" y="191"/>
                        </a:lnTo>
                        <a:lnTo>
                          <a:pt x="84" y="200"/>
                        </a:lnTo>
                        <a:lnTo>
                          <a:pt x="92" y="205"/>
                        </a:lnTo>
                        <a:lnTo>
                          <a:pt x="98" y="211"/>
                        </a:lnTo>
                        <a:lnTo>
                          <a:pt x="103" y="214"/>
                        </a:lnTo>
                        <a:lnTo>
                          <a:pt x="108" y="215"/>
                        </a:lnTo>
                        <a:lnTo>
                          <a:pt x="115" y="217"/>
                        </a:lnTo>
                        <a:lnTo>
                          <a:pt x="124" y="221"/>
                        </a:lnTo>
                        <a:lnTo>
                          <a:pt x="133" y="223"/>
                        </a:lnTo>
                        <a:lnTo>
                          <a:pt x="143" y="225"/>
                        </a:lnTo>
                        <a:lnTo>
                          <a:pt x="151" y="226"/>
                        </a:lnTo>
                        <a:lnTo>
                          <a:pt x="158" y="228"/>
                        </a:lnTo>
                        <a:lnTo>
                          <a:pt x="161" y="226"/>
                        </a:lnTo>
                        <a:lnTo>
                          <a:pt x="164" y="224"/>
                        </a:lnTo>
                        <a:lnTo>
                          <a:pt x="167" y="219"/>
                        </a:lnTo>
                        <a:lnTo>
                          <a:pt x="171" y="214"/>
                        </a:lnTo>
                        <a:lnTo>
                          <a:pt x="177" y="207"/>
                        </a:lnTo>
                        <a:lnTo>
                          <a:pt x="182" y="200"/>
                        </a:lnTo>
                        <a:lnTo>
                          <a:pt x="188" y="193"/>
                        </a:lnTo>
                        <a:lnTo>
                          <a:pt x="195" y="188"/>
                        </a:lnTo>
                        <a:lnTo>
                          <a:pt x="202" y="184"/>
                        </a:lnTo>
                        <a:lnTo>
                          <a:pt x="212" y="181"/>
                        </a:lnTo>
                        <a:lnTo>
                          <a:pt x="222" y="177"/>
                        </a:lnTo>
                        <a:lnTo>
                          <a:pt x="236" y="174"/>
                        </a:lnTo>
                        <a:lnTo>
                          <a:pt x="250" y="169"/>
                        </a:lnTo>
                        <a:lnTo>
                          <a:pt x="264" y="166"/>
                        </a:lnTo>
                        <a:lnTo>
                          <a:pt x="280" y="162"/>
                        </a:lnTo>
                        <a:lnTo>
                          <a:pt x="292" y="161"/>
                        </a:lnTo>
                        <a:lnTo>
                          <a:pt x="304" y="161"/>
                        </a:lnTo>
                        <a:lnTo>
                          <a:pt x="313" y="162"/>
                        </a:lnTo>
                        <a:lnTo>
                          <a:pt x="322" y="163"/>
                        </a:lnTo>
                        <a:lnTo>
                          <a:pt x="328" y="163"/>
                        </a:lnTo>
                        <a:lnTo>
                          <a:pt x="333" y="165"/>
                        </a:lnTo>
                        <a:lnTo>
                          <a:pt x="337" y="165"/>
                        </a:lnTo>
                        <a:lnTo>
                          <a:pt x="340" y="165"/>
                        </a:lnTo>
                        <a:lnTo>
                          <a:pt x="344" y="162"/>
                        </a:lnTo>
                        <a:lnTo>
                          <a:pt x="347" y="159"/>
                        </a:lnTo>
                        <a:lnTo>
                          <a:pt x="353" y="152"/>
                        </a:lnTo>
                        <a:lnTo>
                          <a:pt x="358" y="147"/>
                        </a:lnTo>
                        <a:lnTo>
                          <a:pt x="361" y="146"/>
                        </a:lnTo>
                        <a:lnTo>
                          <a:pt x="364" y="149"/>
                        </a:lnTo>
                        <a:lnTo>
                          <a:pt x="364" y="154"/>
                        </a:lnTo>
                        <a:lnTo>
                          <a:pt x="361" y="160"/>
                        </a:lnTo>
                        <a:lnTo>
                          <a:pt x="360" y="165"/>
                        </a:lnTo>
                        <a:lnTo>
                          <a:pt x="364" y="170"/>
                        </a:lnTo>
                        <a:lnTo>
                          <a:pt x="370" y="177"/>
                        </a:lnTo>
                        <a:lnTo>
                          <a:pt x="381" y="190"/>
                        </a:lnTo>
                        <a:lnTo>
                          <a:pt x="395" y="207"/>
                        </a:lnTo>
                        <a:lnTo>
                          <a:pt x="412" y="226"/>
                        </a:lnTo>
                        <a:lnTo>
                          <a:pt x="428" y="245"/>
                        </a:lnTo>
                        <a:lnTo>
                          <a:pt x="443" y="263"/>
                        </a:lnTo>
                        <a:lnTo>
                          <a:pt x="455" y="276"/>
                        </a:lnTo>
                        <a:lnTo>
                          <a:pt x="462" y="283"/>
                        </a:lnTo>
                        <a:lnTo>
                          <a:pt x="468" y="289"/>
                        </a:lnTo>
                        <a:lnTo>
                          <a:pt x="476" y="299"/>
                        </a:lnTo>
                        <a:lnTo>
                          <a:pt x="485" y="309"/>
                        </a:lnTo>
                        <a:lnTo>
                          <a:pt x="496" y="320"/>
                        </a:lnTo>
                        <a:lnTo>
                          <a:pt x="506" y="330"/>
                        </a:lnTo>
                        <a:lnTo>
                          <a:pt x="516" y="339"/>
                        </a:lnTo>
                        <a:lnTo>
                          <a:pt x="523" y="345"/>
                        </a:lnTo>
                        <a:lnTo>
                          <a:pt x="528" y="348"/>
                        </a:lnTo>
                        <a:lnTo>
                          <a:pt x="532" y="346"/>
                        </a:lnTo>
                        <a:lnTo>
                          <a:pt x="539" y="344"/>
                        </a:lnTo>
                        <a:lnTo>
                          <a:pt x="547" y="341"/>
                        </a:lnTo>
                        <a:lnTo>
                          <a:pt x="557" y="336"/>
                        </a:lnTo>
                        <a:lnTo>
                          <a:pt x="565" y="330"/>
                        </a:lnTo>
                        <a:lnTo>
                          <a:pt x="573" y="324"/>
                        </a:lnTo>
                        <a:lnTo>
                          <a:pt x="580" y="318"/>
                        </a:lnTo>
                        <a:lnTo>
                          <a:pt x="585" y="314"/>
                        </a:lnTo>
                        <a:lnTo>
                          <a:pt x="592" y="299"/>
                        </a:lnTo>
                        <a:lnTo>
                          <a:pt x="599" y="276"/>
                        </a:lnTo>
                        <a:lnTo>
                          <a:pt x="604" y="254"/>
                        </a:lnTo>
                        <a:lnTo>
                          <a:pt x="605" y="237"/>
                        </a:lnTo>
                        <a:lnTo>
                          <a:pt x="604" y="219"/>
                        </a:lnTo>
                        <a:lnTo>
                          <a:pt x="605" y="205"/>
                        </a:lnTo>
                        <a:lnTo>
                          <a:pt x="606" y="197"/>
                        </a:lnTo>
                        <a:lnTo>
                          <a:pt x="607" y="194"/>
                        </a:lnTo>
                        <a:lnTo>
                          <a:pt x="604" y="189"/>
                        </a:lnTo>
                        <a:lnTo>
                          <a:pt x="593" y="177"/>
                        </a:lnTo>
                        <a:lnTo>
                          <a:pt x="578" y="162"/>
                        </a:lnTo>
                        <a:lnTo>
                          <a:pt x="560" y="142"/>
                        </a:lnTo>
                        <a:lnTo>
                          <a:pt x="542" y="124"/>
                        </a:lnTo>
                        <a:lnTo>
                          <a:pt x="525" y="106"/>
                        </a:lnTo>
                        <a:lnTo>
                          <a:pt x="512" y="93"/>
                        </a:lnTo>
                        <a:lnTo>
                          <a:pt x="505" y="88"/>
                        </a:lnTo>
                        <a:lnTo>
                          <a:pt x="498" y="82"/>
                        </a:lnTo>
                        <a:lnTo>
                          <a:pt x="487" y="71"/>
                        </a:lnTo>
                        <a:lnTo>
                          <a:pt x="470" y="58"/>
                        </a:lnTo>
                        <a:lnTo>
                          <a:pt x="453" y="43"/>
                        </a:lnTo>
                        <a:lnTo>
                          <a:pt x="434" y="29"/>
                        </a:lnTo>
                        <a:lnTo>
                          <a:pt x="416" y="15"/>
                        </a:lnTo>
                        <a:lnTo>
                          <a:pt x="399" y="6"/>
                        </a:lnTo>
                        <a:lnTo>
                          <a:pt x="385" y="1"/>
                        </a:lnTo>
                        <a:lnTo>
                          <a:pt x="373" y="0"/>
                        </a:lnTo>
                        <a:lnTo>
                          <a:pt x="359" y="0"/>
                        </a:lnTo>
                        <a:lnTo>
                          <a:pt x="340" y="1"/>
                        </a:lnTo>
                        <a:lnTo>
                          <a:pt x="320" y="1"/>
                        </a:lnTo>
                        <a:lnTo>
                          <a:pt x="298" y="2"/>
                        </a:lnTo>
                        <a:lnTo>
                          <a:pt x="275" y="4"/>
                        </a:lnTo>
                        <a:lnTo>
                          <a:pt x="251" y="6"/>
                        </a:lnTo>
                        <a:lnTo>
                          <a:pt x="229" y="7"/>
                        </a:lnTo>
                        <a:lnTo>
                          <a:pt x="208" y="9"/>
                        </a:lnTo>
                        <a:lnTo>
                          <a:pt x="188" y="11"/>
                        </a:lnTo>
                        <a:lnTo>
                          <a:pt x="171" y="12"/>
                        </a:lnTo>
                        <a:lnTo>
                          <a:pt x="158" y="13"/>
                        </a:lnTo>
                        <a:lnTo>
                          <a:pt x="147" y="13"/>
                        </a:lnTo>
                        <a:lnTo>
                          <a:pt x="143" y="13"/>
                        </a:lnTo>
                        <a:lnTo>
                          <a:pt x="144" y="13"/>
                        </a:lnTo>
                        <a:lnTo>
                          <a:pt x="151" y="12"/>
                        </a:lnTo>
                        <a:lnTo>
                          <a:pt x="139" y="13"/>
                        </a:lnTo>
                        <a:lnTo>
                          <a:pt x="123" y="14"/>
                        </a:lnTo>
                        <a:lnTo>
                          <a:pt x="102" y="15"/>
                        </a:lnTo>
                        <a:lnTo>
                          <a:pt x="81" y="15"/>
                        </a:lnTo>
                        <a:lnTo>
                          <a:pt x="60" y="16"/>
                        </a:lnTo>
                        <a:lnTo>
                          <a:pt x="42" y="16"/>
                        </a:lnTo>
                        <a:lnTo>
                          <a:pt x="30" y="16"/>
                        </a:lnTo>
                        <a:lnTo>
                          <a:pt x="26" y="16"/>
                        </a:lnTo>
                        <a:close/>
                      </a:path>
                    </a:pathLst>
                  </a:custGeom>
                  <a:solidFill>
                    <a:srgbClr val="FFFFFF"/>
                  </a:solidFill>
                  <a:ln w="9525">
                    <a:noFill/>
                    <a:round/>
                    <a:headEnd/>
                    <a:tailEnd/>
                  </a:ln>
                </p:spPr>
                <p:txBody>
                  <a:bodyPr/>
                  <a:lstStyle/>
                  <a:p>
                    <a:endParaRPr lang="en-US"/>
                  </a:p>
                </p:txBody>
              </p:sp>
              <p:sp>
                <p:nvSpPr>
                  <p:cNvPr id="1260" name="Freeform 15"/>
                  <p:cNvSpPr>
                    <a:spLocks/>
                  </p:cNvSpPr>
                  <p:nvPr/>
                </p:nvSpPr>
                <p:spPr bwMode="auto">
                  <a:xfrm>
                    <a:off x="1645" y="2192"/>
                    <a:ext cx="100" cy="142"/>
                  </a:xfrm>
                  <a:custGeom>
                    <a:avLst/>
                    <a:gdLst>
                      <a:gd name="T0" fmla="*/ 1 w 602"/>
                      <a:gd name="T1" fmla="*/ 1 h 851"/>
                      <a:gd name="T2" fmla="*/ 1 w 602"/>
                      <a:gd name="T3" fmla="*/ 0 h 851"/>
                      <a:gd name="T4" fmla="*/ 1 w 602"/>
                      <a:gd name="T5" fmla="*/ 0 h 851"/>
                      <a:gd name="T6" fmla="*/ 1 w 602"/>
                      <a:gd name="T7" fmla="*/ 0 h 851"/>
                      <a:gd name="T8" fmla="*/ 1 w 602"/>
                      <a:gd name="T9" fmla="*/ 0 h 851"/>
                      <a:gd name="T10" fmla="*/ 1 w 602"/>
                      <a:gd name="T11" fmla="*/ 0 h 851"/>
                      <a:gd name="T12" fmla="*/ 1 w 602"/>
                      <a:gd name="T13" fmla="*/ 0 h 851"/>
                      <a:gd name="T14" fmla="*/ 2 w 602"/>
                      <a:gd name="T15" fmla="*/ 0 h 851"/>
                      <a:gd name="T16" fmla="*/ 2 w 602"/>
                      <a:gd name="T17" fmla="*/ 0 h 851"/>
                      <a:gd name="T18" fmla="*/ 2 w 602"/>
                      <a:gd name="T19" fmla="*/ 0 h 851"/>
                      <a:gd name="T20" fmla="*/ 2 w 602"/>
                      <a:gd name="T21" fmla="*/ 1 h 851"/>
                      <a:gd name="T22" fmla="*/ 2 w 602"/>
                      <a:gd name="T23" fmla="*/ 1 h 851"/>
                      <a:gd name="T24" fmla="*/ 2 w 602"/>
                      <a:gd name="T25" fmla="*/ 1 h 851"/>
                      <a:gd name="T26" fmla="*/ 3 w 602"/>
                      <a:gd name="T27" fmla="*/ 1 h 851"/>
                      <a:gd name="T28" fmla="*/ 3 w 602"/>
                      <a:gd name="T29" fmla="*/ 1 h 851"/>
                      <a:gd name="T30" fmla="*/ 3 w 602"/>
                      <a:gd name="T31" fmla="*/ 2 h 851"/>
                      <a:gd name="T32" fmla="*/ 3 w 602"/>
                      <a:gd name="T33" fmla="*/ 2 h 851"/>
                      <a:gd name="T34" fmla="*/ 3 w 602"/>
                      <a:gd name="T35" fmla="*/ 2 h 851"/>
                      <a:gd name="T36" fmla="*/ 3 w 602"/>
                      <a:gd name="T37" fmla="*/ 3 h 851"/>
                      <a:gd name="T38" fmla="*/ 3 w 602"/>
                      <a:gd name="T39" fmla="*/ 4 h 851"/>
                      <a:gd name="T40" fmla="*/ 2 w 602"/>
                      <a:gd name="T41" fmla="*/ 4 h 851"/>
                      <a:gd name="T42" fmla="*/ 2 w 602"/>
                      <a:gd name="T43" fmla="*/ 4 h 851"/>
                      <a:gd name="T44" fmla="*/ 2 w 602"/>
                      <a:gd name="T45" fmla="*/ 4 h 851"/>
                      <a:gd name="T46" fmla="*/ 2 w 602"/>
                      <a:gd name="T47" fmla="*/ 4 h 851"/>
                      <a:gd name="T48" fmla="*/ 1 w 602"/>
                      <a:gd name="T49" fmla="*/ 4 h 851"/>
                      <a:gd name="T50" fmla="*/ 2 w 602"/>
                      <a:gd name="T51" fmla="*/ 4 h 851"/>
                      <a:gd name="T52" fmla="*/ 2 w 602"/>
                      <a:gd name="T53" fmla="*/ 3 h 851"/>
                      <a:gd name="T54" fmla="*/ 1 w 602"/>
                      <a:gd name="T55" fmla="*/ 2 h 851"/>
                      <a:gd name="T56" fmla="*/ 1 w 602"/>
                      <a:gd name="T57" fmla="*/ 2 h 851"/>
                      <a:gd name="T58" fmla="*/ 2 w 602"/>
                      <a:gd name="T59" fmla="*/ 2 h 851"/>
                      <a:gd name="T60" fmla="*/ 1 w 602"/>
                      <a:gd name="T61" fmla="*/ 2 h 851"/>
                      <a:gd name="T62" fmla="*/ 1 w 602"/>
                      <a:gd name="T63" fmla="*/ 2 h 851"/>
                      <a:gd name="T64" fmla="*/ 1 w 602"/>
                      <a:gd name="T65" fmla="*/ 2 h 851"/>
                      <a:gd name="T66" fmla="*/ 1 w 602"/>
                      <a:gd name="T67" fmla="*/ 2 h 851"/>
                      <a:gd name="T68" fmla="*/ 1 w 602"/>
                      <a:gd name="T69" fmla="*/ 2 h 851"/>
                      <a:gd name="T70" fmla="*/ 1 w 602"/>
                      <a:gd name="T71" fmla="*/ 2 h 851"/>
                      <a:gd name="T72" fmla="*/ 1 w 602"/>
                      <a:gd name="T73" fmla="*/ 2 h 851"/>
                      <a:gd name="T74" fmla="*/ 1 w 602"/>
                      <a:gd name="T75" fmla="*/ 2 h 851"/>
                      <a:gd name="T76" fmla="*/ 0 w 602"/>
                      <a:gd name="T77" fmla="*/ 2 h 851"/>
                      <a:gd name="T78" fmla="*/ 0 w 602"/>
                      <a:gd name="T79" fmla="*/ 2 h 851"/>
                      <a:gd name="T80" fmla="*/ 0 w 602"/>
                      <a:gd name="T81" fmla="*/ 2 h 851"/>
                      <a:gd name="T82" fmla="*/ 0 w 602"/>
                      <a:gd name="T83" fmla="*/ 2 h 851"/>
                      <a:gd name="T84" fmla="*/ 0 w 602"/>
                      <a:gd name="T85" fmla="*/ 2 h 851"/>
                      <a:gd name="T86" fmla="*/ 0 w 602"/>
                      <a:gd name="T87" fmla="*/ 2 h 851"/>
                      <a:gd name="T88" fmla="*/ 0 w 602"/>
                      <a:gd name="T89" fmla="*/ 1 h 851"/>
                      <a:gd name="T90" fmla="*/ 0 w 602"/>
                      <a:gd name="T91" fmla="*/ 1 h 851"/>
                      <a:gd name="T92" fmla="*/ 0 w 602"/>
                      <a:gd name="T93" fmla="*/ 1 h 851"/>
                      <a:gd name="T94" fmla="*/ 0 w 602"/>
                      <a:gd name="T95" fmla="*/ 1 h 851"/>
                      <a:gd name="T96" fmla="*/ 0 w 602"/>
                      <a:gd name="T97" fmla="*/ 1 h 851"/>
                      <a:gd name="T98" fmla="*/ 0 w 602"/>
                      <a:gd name="T99" fmla="*/ 1 h 851"/>
                      <a:gd name="T100" fmla="*/ 0 w 602"/>
                      <a:gd name="T101" fmla="*/ 1 h 851"/>
                      <a:gd name="T102" fmla="*/ 0 w 602"/>
                      <a:gd name="T103" fmla="*/ 1 h 851"/>
                      <a:gd name="T104" fmla="*/ 0 w 602"/>
                      <a:gd name="T105" fmla="*/ 1 h 851"/>
                      <a:gd name="T106" fmla="*/ 0 w 602"/>
                      <a:gd name="T107" fmla="*/ 1 h 851"/>
                      <a:gd name="T108" fmla="*/ 1 w 602"/>
                      <a:gd name="T109" fmla="*/ 1 h 851"/>
                      <a:gd name="T110" fmla="*/ 1 w 602"/>
                      <a:gd name="T111" fmla="*/ 1 h 851"/>
                      <a:gd name="T112" fmla="*/ 1 w 602"/>
                      <a:gd name="T113" fmla="*/ 1 h 8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02"/>
                      <a:gd name="T172" fmla="*/ 0 h 851"/>
                      <a:gd name="T173" fmla="*/ 602 w 602"/>
                      <a:gd name="T174" fmla="*/ 851 h 8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02" h="851">
                        <a:moveTo>
                          <a:pt x="215" y="118"/>
                        </a:moveTo>
                        <a:lnTo>
                          <a:pt x="221" y="113"/>
                        </a:lnTo>
                        <a:lnTo>
                          <a:pt x="223" y="108"/>
                        </a:lnTo>
                        <a:lnTo>
                          <a:pt x="224" y="100"/>
                        </a:lnTo>
                        <a:lnTo>
                          <a:pt x="224" y="89"/>
                        </a:lnTo>
                        <a:lnTo>
                          <a:pt x="224" y="75"/>
                        </a:lnTo>
                        <a:lnTo>
                          <a:pt x="224" y="64"/>
                        </a:lnTo>
                        <a:lnTo>
                          <a:pt x="224" y="57"/>
                        </a:lnTo>
                        <a:lnTo>
                          <a:pt x="224" y="55"/>
                        </a:lnTo>
                        <a:lnTo>
                          <a:pt x="223" y="53"/>
                        </a:lnTo>
                        <a:lnTo>
                          <a:pt x="221" y="48"/>
                        </a:lnTo>
                        <a:lnTo>
                          <a:pt x="221" y="43"/>
                        </a:lnTo>
                        <a:lnTo>
                          <a:pt x="227" y="41"/>
                        </a:lnTo>
                        <a:lnTo>
                          <a:pt x="231" y="41"/>
                        </a:lnTo>
                        <a:lnTo>
                          <a:pt x="237" y="40"/>
                        </a:lnTo>
                        <a:lnTo>
                          <a:pt x="243" y="39"/>
                        </a:lnTo>
                        <a:lnTo>
                          <a:pt x="249" y="36"/>
                        </a:lnTo>
                        <a:lnTo>
                          <a:pt x="256" y="33"/>
                        </a:lnTo>
                        <a:lnTo>
                          <a:pt x="263" y="29"/>
                        </a:lnTo>
                        <a:lnTo>
                          <a:pt x="270" y="25"/>
                        </a:lnTo>
                        <a:lnTo>
                          <a:pt x="277" y="19"/>
                        </a:lnTo>
                        <a:lnTo>
                          <a:pt x="285" y="13"/>
                        </a:lnTo>
                        <a:lnTo>
                          <a:pt x="293" y="8"/>
                        </a:lnTo>
                        <a:lnTo>
                          <a:pt x="301" y="6"/>
                        </a:lnTo>
                        <a:lnTo>
                          <a:pt x="311" y="2"/>
                        </a:lnTo>
                        <a:lnTo>
                          <a:pt x="319" y="1"/>
                        </a:lnTo>
                        <a:lnTo>
                          <a:pt x="328" y="0"/>
                        </a:lnTo>
                        <a:lnTo>
                          <a:pt x="336" y="0"/>
                        </a:lnTo>
                        <a:lnTo>
                          <a:pt x="344" y="0"/>
                        </a:lnTo>
                        <a:lnTo>
                          <a:pt x="349" y="1"/>
                        </a:lnTo>
                        <a:lnTo>
                          <a:pt x="355" y="1"/>
                        </a:lnTo>
                        <a:lnTo>
                          <a:pt x="361" y="2"/>
                        </a:lnTo>
                        <a:lnTo>
                          <a:pt x="366" y="2"/>
                        </a:lnTo>
                        <a:lnTo>
                          <a:pt x="370" y="5"/>
                        </a:lnTo>
                        <a:lnTo>
                          <a:pt x="374" y="7"/>
                        </a:lnTo>
                        <a:lnTo>
                          <a:pt x="379" y="11"/>
                        </a:lnTo>
                        <a:lnTo>
                          <a:pt x="382" y="15"/>
                        </a:lnTo>
                        <a:lnTo>
                          <a:pt x="391" y="26"/>
                        </a:lnTo>
                        <a:lnTo>
                          <a:pt x="410" y="47"/>
                        </a:lnTo>
                        <a:lnTo>
                          <a:pt x="435" y="74"/>
                        </a:lnTo>
                        <a:lnTo>
                          <a:pt x="462" y="103"/>
                        </a:lnTo>
                        <a:lnTo>
                          <a:pt x="489" y="132"/>
                        </a:lnTo>
                        <a:lnTo>
                          <a:pt x="512" y="157"/>
                        </a:lnTo>
                        <a:lnTo>
                          <a:pt x="528" y="176"/>
                        </a:lnTo>
                        <a:lnTo>
                          <a:pt x="535" y="184"/>
                        </a:lnTo>
                        <a:lnTo>
                          <a:pt x="540" y="187"/>
                        </a:lnTo>
                        <a:lnTo>
                          <a:pt x="547" y="187"/>
                        </a:lnTo>
                        <a:lnTo>
                          <a:pt x="553" y="187"/>
                        </a:lnTo>
                        <a:lnTo>
                          <a:pt x="555" y="187"/>
                        </a:lnTo>
                        <a:lnTo>
                          <a:pt x="556" y="188"/>
                        </a:lnTo>
                        <a:lnTo>
                          <a:pt x="558" y="190"/>
                        </a:lnTo>
                        <a:lnTo>
                          <a:pt x="561" y="196"/>
                        </a:lnTo>
                        <a:lnTo>
                          <a:pt x="565" y="204"/>
                        </a:lnTo>
                        <a:lnTo>
                          <a:pt x="569" y="213"/>
                        </a:lnTo>
                        <a:lnTo>
                          <a:pt x="575" y="223"/>
                        </a:lnTo>
                        <a:lnTo>
                          <a:pt x="580" y="233"/>
                        </a:lnTo>
                        <a:lnTo>
                          <a:pt x="583" y="245"/>
                        </a:lnTo>
                        <a:lnTo>
                          <a:pt x="586" y="259"/>
                        </a:lnTo>
                        <a:lnTo>
                          <a:pt x="586" y="275"/>
                        </a:lnTo>
                        <a:lnTo>
                          <a:pt x="584" y="289"/>
                        </a:lnTo>
                        <a:lnTo>
                          <a:pt x="583" y="297"/>
                        </a:lnTo>
                        <a:lnTo>
                          <a:pt x="583" y="300"/>
                        </a:lnTo>
                        <a:lnTo>
                          <a:pt x="583" y="302"/>
                        </a:lnTo>
                        <a:lnTo>
                          <a:pt x="584" y="307"/>
                        </a:lnTo>
                        <a:lnTo>
                          <a:pt x="590" y="315"/>
                        </a:lnTo>
                        <a:lnTo>
                          <a:pt x="596" y="327"/>
                        </a:lnTo>
                        <a:lnTo>
                          <a:pt x="600" y="338"/>
                        </a:lnTo>
                        <a:lnTo>
                          <a:pt x="602" y="350"/>
                        </a:lnTo>
                        <a:lnTo>
                          <a:pt x="601" y="359"/>
                        </a:lnTo>
                        <a:lnTo>
                          <a:pt x="599" y="372"/>
                        </a:lnTo>
                        <a:lnTo>
                          <a:pt x="594" y="391"/>
                        </a:lnTo>
                        <a:lnTo>
                          <a:pt x="589" y="414"/>
                        </a:lnTo>
                        <a:lnTo>
                          <a:pt x="587" y="439"/>
                        </a:lnTo>
                        <a:lnTo>
                          <a:pt x="584" y="476"/>
                        </a:lnTo>
                        <a:lnTo>
                          <a:pt x="580" y="530"/>
                        </a:lnTo>
                        <a:lnTo>
                          <a:pt x="576" y="578"/>
                        </a:lnTo>
                        <a:lnTo>
                          <a:pt x="575" y="608"/>
                        </a:lnTo>
                        <a:lnTo>
                          <a:pt x="575" y="648"/>
                        </a:lnTo>
                        <a:lnTo>
                          <a:pt x="574" y="723"/>
                        </a:lnTo>
                        <a:lnTo>
                          <a:pt x="572" y="795"/>
                        </a:lnTo>
                        <a:lnTo>
                          <a:pt x="572" y="827"/>
                        </a:lnTo>
                        <a:lnTo>
                          <a:pt x="572" y="828"/>
                        </a:lnTo>
                        <a:lnTo>
                          <a:pt x="568" y="832"/>
                        </a:lnTo>
                        <a:lnTo>
                          <a:pt x="561" y="836"/>
                        </a:lnTo>
                        <a:lnTo>
                          <a:pt x="548" y="842"/>
                        </a:lnTo>
                        <a:lnTo>
                          <a:pt x="539" y="844"/>
                        </a:lnTo>
                        <a:lnTo>
                          <a:pt x="527" y="847"/>
                        </a:lnTo>
                        <a:lnTo>
                          <a:pt x="514" y="848"/>
                        </a:lnTo>
                        <a:lnTo>
                          <a:pt x="500" y="849"/>
                        </a:lnTo>
                        <a:lnTo>
                          <a:pt x="485" y="850"/>
                        </a:lnTo>
                        <a:lnTo>
                          <a:pt x="470" y="851"/>
                        </a:lnTo>
                        <a:lnTo>
                          <a:pt x="456" y="851"/>
                        </a:lnTo>
                        <a:lnTo>
                          <a:pt x="442" y="851"/>
                        </a:lnTo>
                        <a:lnTo>
                          <a:pt x="428" y="850"/>
                        </a:lnTo>
                        <a:lnTo>
                          <a:pt x="411" y="849"/>
                        </a:lnTo>
                        <a:lnTo>
                          <a:pt x="394" y="847"/>
                        </a:lnTo>
                        <a:lnTo>
                          <a:pt x="377" y="844"/>
                        </a:lnTo>
                        <a:lnTo>
                          <a:pt x="363" y="842"/>
                        </a:lnTo>
                        <a:lnTo>
                          <a:pt x="351" y="840"/>
                        </a:lnTo>
                        <a:lnTo>
                          <a:pt x="344" y="839"/>
                        </a:lnTo>
                        <a:lnTo>
                          <a:pt x="340" y="837"/>
                        </a:lnTo>
                        <a:lnTo>
                          <a:pt x="344" y="828"/>
                        </a:lnTo>
                        <a:lnTo>
                          <a:pt x="352" y="806"/>
                        </a:lnTo>
                        <a:lnTo>
                          <a:pt x="360" y="780"/>
                        </a:lnTo>
                        <a:lnTo>
                          <a:pt x="365" y="760"/>
                        </a:lnTo>
                        <a:lnTo>
                          <a:pt x="365" y="729"/>
                        </a:lnTo>
                        <a:lnTo>
                          <a:pt x="362" y="676"/>
                        </a:lnTo>
                        <a:lnTo>
                          <a:pt x="359" y="623"/>
                        </a:lnTo>
                        <a:lnTo>
                          <a:pt x="354" y="589"/>
                        </a:lnTo>
                        <a:lnTo>
                          <a:pt x="347" y="557"/>
                        </a:lnTo>
                        <a:lnTo>
                          <a:pt x="338" y="506"/>
                        </a:lnTo>
                        <a:lnTo>
                          <a:pt x="329" y="456"/>
                        </a:lnTo>
                        <a:lnTo>
                          <a:pt x="327" y="427"/>
                        </a:lnTo>
                        <a:lnTo>
                          <a:pt x="328" y="416"/>
                        </a:lnTo>
                        <a:lnTo>
                          <a:pt x="331" y="408"/>
                        </a:lnTo>
                        <a:lnTo>
                          <a:pt x="334" y="402"/>
                        </a:lnTo>
                        <a:lnTo>
                          <a:pt x="341" y="395"/>
                        </a:lnTo>
                        <a:lnTo>
                          <a:pt x="348" y="387"/>
                        </a:lnTo>
                        <a:lnTo>
                          <a:pt x="352" y="377"/>
                        </a:lnTo>
                        <a:lnTo>
                          <a:pt x="353" y="366"/>
                        </a:lnTo>
                        <a:lnTo>
                          <a:pt x="354" y="359"/>
                        </a:lnTo>
                        <a:lnTo>
                          <a:pt x="352" y="358"/>
                        </a:lnTo>
                        <a:lnTo>
                          <a:pt x="344" y="360"/>
                        </a:lnTo>
                        <a:lnTo>
                          <a:pt x="335" y="364"/>
                        </a:lnTo>
                        <a:lnTo>
                          <a:pt x="332" y="366"/>
                        </a:lnTo>
                        <a:lnTo>
                          <a:pt x="331" y="366"/>
                        </a:lnTo>
                        <a:lnTo>
                          <a:pt x="327" y="369"/>
                        </a:lnTo>
                        <a:lnTo>
                          <a:pt x="322" y="371"/>
                        </a:lnTo>
                        <a:lnTo>
                          <a:pt x="317" y="373"/>
                        </a:lnTo>
                        <a:lnTo>
                          <a:pt x="311" y="377"/>
                        </a:lnTo>
                        <a:lnTo>
                          <a:pt x="304" y="380"/>
                        </a:lnTo>
                        <a:lnTo>
                          <a:pt x="298" y="384"/>
                        </a:lnTo>
                        <a:lnTo>
                          <a:pt x="292" y="386"/>
                        </a:lnTo>
                        <a:lnTo>
                          <a:pt x="287" y="388"/>
                        </a:lnTo>
                        <a:lnTo>
                          <a:pt x="283" y="390"/>
                        </a:lnTo>
                        <a:lnTo>
                          <a:pt x="278" y="391"/>
                        </a:lnTo>
                        <a:lnTo>
                          <a:pt x="273" y="392"/>
                        </a:lnTo>
                        <a:lnTo>
                          <a:pt x="267" y="392"/>
                        </a:lnTo>
                        <a:lnTo>
                          <a:pt x="263" y="393"/>
                        </a:lnTo>
                        <a:lnTo>
                          <a:pt x="257" y="393"/>
                        </a:lnTo>
                        <a:lnTo>
                          <a:pt x="251" y="394"/>
                        </a:lnTo>
                        <a:lnTo>
                          <a:pt x="241" y="397"/>
                        </a:lnTo>
                        <a:lnTo>
                          <a:pt x="232" y="399"/>
                        </a:lnTo>
                        <a:lnTo>
                          <a:pt x="227" y="400"/>
                        </a:lnTo>
                        <a:lnTo>
                          <a:pt x="222" y="401"/>
                        </a:lnTo>
                        <a:lnTo>
                          <a:pt x="218" y="401"/>
                        </a:lnTo>
                        <a:lnTo>
                          <a:pt x="212" y="401"/>
                        </a:lnTo>
                        <a:lnTo>
                          <a:pt x="204" y="400"/>
                        </a:lnTo>
                        <a:lnTo>
                          <a:pt x="196" y="400"/>
                        </a:lnTo>
                        <a:lnTo>
                          <a:pt x="187" y="399"/>
                        </a:lnTo>
                        <a:lnTo>
                          <a:pt x="177" y="399"/>
                        </a:lnTo>
                        <a:lnTo>
                          <a:pt x="168" y="398"/>
                        </a:lnTo>
                        <a:lnTo>
                          <a:pt x="161" y="398"/>
                        </a:lnTo>
                        <a:lnTo>
                          <a:pt x="153" y="397"/>
                        </a:lnTo>
                        <a:lnTo>
                          <a:pt x="141" y="394"/>
                        </a:lnTo>
                        <a:lnTo>
                          <a:pt x="128" y="393"/>
                        </a:lnTo>
                        <a:lnTo>
                          <a:pt x="115" y="390"/>
                        </a:lnTo>
                        <a:lnTo>
                          <a:pt x="101" y="387"/>
                        </a:lnTo>
                        <a:lnTo>
                          <a:pt x="88" y="385"/>
                        </a:lnTo>
                        <a:lnTo>
                          <a:pt x="78" y="381"/>
                        </a:lnTo>
                        <a:lnTo>
                          <a:pt x="70" y="379"/>
                        </a:lnTo>
                        <a:lnTo>
                          <a:pt x="59" y="374"/>
                        </a:lnTo>
                        <a:lnTo>
                          <a:pt x="52" y="372"/>
                        </a:lnTo>
                        <a:lnTo>
                          <a:pt x="48" y="369"/>
                        </a:lnTo>
                        <a:lnTo>
                          <a:pt x="42" y="364"/>
                        </a:lnTo>
                        <a:lnTo>
                          <a:pt x="35" y="358"/>
                        </a:lnTo>
                        <a:lnTo>
                          <a:pt x="30" y="352"/>
                        </a:lnTo>
                        <a:lnTo>
                          <a:pt x="29" y="349"/>
                        </a:lnTo>
                        <a:lnTo>
                          <a:pt x="35" y="346"/>
                        </a:lnTo>
                        <a:lnTo>
                          <a:pt x="43" y="346"/>
                        </a:lnTo>
                        <a:lnTo>
                          <a:pt x="49" y="346"/>
                        </a:lnTo>
                        <a:lnTo>
                          <a:pt x="55" y="344"/>
                        </a:lnTo>
                        <a:lnTo>
                          <a:pt x="62" y="336"/>
                        </a:lnTo>
                        <a:lnTo>
                          <a:pt x="69" y="328"/>
                        </a:lnTo>
                        <a:lnTo>
                          <a:pt x="76" y="325"/>
                        </a:lnTo>
                        <a:lnTo>
                          <a:pt x="77" y="322"/>
                        </a:lnTo>
                        <a:lnTo>
                          <a:pt x="70" y="310"/>
                        </a:lnTo>
                        <a:lnTo>
                          <a:pt x="60" y="297"/>
                        </a:lnTo>
                        <a:lnTo>
                          <a:pt x="55" y="290"/>
                        </a:lnTo>
                        <a:lnTo>
                          <a:pt x="48" y="287"/>
                        </a:lnTo>
                        <a:lnTo>
                          <a:pt x="38" y="281"/>
                        </a:lnTo>
                        <a:lnTo>
                          <a:pt x="32" y="276"/>
                        </a:lnTo>
                        <a:lnTo>
                          <a:pt x="28" y="273"/>
                        </a:lnTo>
                        <a:lnTo>
                          <a:pt x="23" y="269"/>
                        </a:lnTo>
                        <a:lnTo>
                          <a:pt x="18" y="267"/>
                        </a:lnTo>
                        <a:lnTo>
                          <a:pt x="15" y="264"/>
                        </a:lnTo>
                        <a:lnTo>
                          <a:pt x="11" y="261"/>
                        </a:lnTo>
                        <a:lnTo>
                          <a:pt x="7" y="260"/>
                        </a:lnTo>
                        <a:lnTo>
                          <a:pt x="2" y="258"/>
                        </a:lnTo>
                        <a:lnTo>
                          <a:pt x="0" y="255"/>
                        </a:lnTo>
                        <a:lnTo>
                          <a:pt x="2" y="252"/>
                        </a:lnTo>
                        <a:lnTo>
                          <a:pt x="8" y="248"/>
                        </a:lnTo>
                        <a:lnTo>
                          <a:pt x="15" y="244"/>
                        </a:lnTo>
                        <a:lnTo>
                          <a:pt x="23" y="240"/>
                        </a:lnTo>
                        <a:lnTo>
                          <a:pt x="31" y="238"/>
                        </a:lnTo>
                        <a:lnTo>
                          <a:pt x="36" y="236"/>
                        </a:lnTo>
                        <a:lnTo>
                          <a:pt x="38" y="234"/>
                        </a:lnTo>
                        <a:lnTo>
                          <a:pt x="39" y="233"/>
                        </a:lnTo>
                        <a:lnTo>
                          <a:pt x="44" y="229"/>
                        </a:lnTo>
                        <a:lnTo>
                          <a:pt x="50" y="222"/>
                        </a:lnTo>
                        <a:lnTo>
                          <a:pt x="57" y="215"/>
                        </a:lnTo>
                        <a:lnTo>
                          <a:pt x="64" y="206"/>
                        </a:lnTo>
                        <a:lnTo>
                          <a:pt x="72" y="198"/>
                        </a:lnTo>
                        <a:lnTo>
                          <a:pt x="78" y="191"/>
                        </a:lnTo>
                        <a:lnTo>
                          <a:pt x="83" y="187"/>
                        </a:lnTo>
                        <a:lnTo>
                          <a:pt x="90" y="178"/>
                        </a:lnTo>
                        <a:lnTo>
                          <a:pt x="97" y="168"/>
                        </a:lnTo>
                        <a:lnTo>
                          <a:pt x="104" y="159"/>
                        </a:lnTo>
                        <a:lnTo>
                          <a:pt x="111" y="149"/>
                        </a:lnTo>
                        <a:lnTo>
                          <a:pt x="114" y="143"/>
                        </a:lnTo>
                        <a:lnTo>
                          <a:pt x="115" y="136"/>
                        </a:lnTo>
                        <a:lnTo>
                          <a:pt x="115" y="129"/>
                        </a:lnTo>
                        <a:lnTo>
                          <a:pt x="117" y="121"/>
                        </a:lnTo>
                        <a:lnTo>
                          <a:pt x="120" y="117"/>
                        </a:lnTo>
                        <a:lnTo>
                          <a:pt x="125" y="115"/>
                        </a:lnTo>
                        <a:lnTo>
                          <a:pt x="128" y="117"/>
                        </a:lnTo>
                        <a:lnTo>
                          <a:pt x="131" y="118"/>
                        </a:lnTo>
                        <a:lnTo>
                          <a:pt x="134" y="120"/>
                        </a:lnTo>
                        <a:lnTo>
                          <a:pt x="142" y="125"/>
                        </a:lnTo>
                        <a:lnTo>
                          <a:pt x="153" y="131"/>
                        </a:lnTo>
                        <a:lnTo>
                          <a:pt x="163" y="134"/>
                        </a:lnTo>
                        <a:lnTo>
                          <a:pt x="169" y="134"/>
                        </a:lnTo>
                        <a:lnTo>
                          <a:pt x="177" y="133"/>
                        </a:lnTo>
                        <a:lnTo>
                          <a:pt x="186" y="131"/>
                        </a:lnTo>
                        <a:lnTo>
                          <a:pt x="195" y="127"/>
                        </a:lnTo>
                        <a:lnTo>
                          <a:pt x="202" y="124"/>
                        </a:lnTo>
                        <a:lnTo>
                          <a:pt x="209" y="121"/>
                        </a:lnTo>
                        <a:lnTo>
                          <a:pt x="214" y="119"/>
                        </a:lnTo>
                        <a:lnTo>
                          <a:pt x="215" y="118"/>
                        </a:lnTo>
                        <a:close/>
                      </a:path>
                    </a:pathLst>
                  </a:custGeom>
                  <a:solidFill>
                    <a:srgbClr val="B20000"/>
                  </a:solidFill>
                  <a:ln w="9525">
                    <a:noFill/>
                    <a:round/>
                    <a:headEnd/>
                    <a:tailEnd/>
                  </a:ln>
                </p:spPr>
                <p:txBody>
                  <a:bodyPr/>
                  <a:lstStyle/>
                  <a:p>
                    <a:endParaRPr lang="en-US"/>
                  </a:p>
                </p:txBody>
              </p:sp>
              <p:sp>
                <p:nvSpPr>
                  <p:cNvPr id="1261" name="Freeform 16"/>
                  <p:cNvSpPr>
                    <a:spLocks/>
                  </p:cNvSpPr>
                  <p:nvPr/>
                </p:nvSpPr>
                <p:spPr bwMode="auto">
                  <a:xfrm>
                    <a:off x="1648" y="2253"/>
                    <a:ext cx="41" cy="47"/>
                  </a:xfrm>
                  <a:custGeom>
                    <a:avLst/>
                    <a:gdLst>
                      <a:gd name="T0" fmla="*/ 0 w 247"/>
                      <a:gd name="T1" fmla="*/ 0 h 279"/>
                      <a:gd name="T2" fmla="*/ 0 w 247"/>
                      <a:gd name="T3" fmla="*/ 0 h 279"/>
                      <a:gd name="T4" fmla="*/ 0 w 247"/>
                      <a:gd name="T5" fmla="*/ 0 h 279"/>
                      <a:gd name="T6" fmla="*/ 0 w 247"/>
                      <a:gd name="T7" fmla="*/ 0 h 279"/>
                      <a:gd name="T8" fmla="*/ 0 w 247"/>
                      <a:gd name="T9" fmla="*/ 0 h 279"/>
                      <a:gd name="T10" fmla="*/ 0 w 247"/>
                      <a:gd name="T11" fmla="*/ 0 h 279"/>
                      <a:gd name="T12" fmla="*/ 0 w 247"/>
                      <a:gd name="T13" fmla="*/ 0 h 279"/>
                      <a:gd name="T14" fmla="*/ 0 w 247"/>
                      <a:gd name="T15" fmla="*/ 0 h 279"/>
                      <a:gd name="T16" fmla="*/ 0 w 247"/>
                      <a:gd name="T17" fmla="*/ 0 h 279"/>
                      <a:gd name="T18" fmla="*/ 1 w 247"/>
                      <a:gd name="T19" fmla="*/ 0 h 279"/>
                      <a:gd name="T20" fmla="*/ 1 w 247"/>
                      <a:gd name="T21" fmla="*/ 0 h 279"/>
                      <a:gd name="T22" fmla="*/ 1 w 247"/>
                      <a:gd name="T23" fmla="*/ 0 h 279"/>
                      <a:gd name="T24" fmla="*/ 1 w 247"/>
                      <a:gd name="T25" fmla="*/ 0 h 279"/>
                      <a:gd name="T26" fmla="*/ 1 w 247"/>
                      <a:gd name="T27" fmla="*/ 0 h 279"/>
                      <a:gd name="T28" fmla="*/ 1 w 247"/>
                      <a:gd name="T29" fmla="*/ 0 h 279"/>
                      <a:gd name="T30" fmla="*/ 1 w 247"/>
                      <a:gd name="T31" fmla="*/ 1 h 279"/>
                      <a:gd name="T32" fmla="*/ 1 w 247"/>
                      <a:gd name="T33" fmla="*/ 1 h 279"/>
                      <a:gd name="T34" fmla="*/ 1 w 247"/>
                      <a:gd name="T35" fmla="*/ 1 h 279"/>
                      <a:gd name="T36" fmla="*/ 1 w 247"/>
                      <a:gd name="T37" fmla="*/ 1 h 279"/>
                      <a:gd name="T38" fmla="*/ 1 w 247"/>
                      <a:gd name="T39" fmla="*/ 1 h 279"/>
                      <a:gd name="T40" fmla="*/ 1 w 247"/>
                      <a:gd name="T41" fmla="*/ 1 h 279"/>
                      <a:gd name="T42" fmla="*/ 1 w 247"/>
                      <a:gd name="T43" fmla="*/ 1 h 279"/>
                      <a:gd name="T44" fmla="*/ 1 w 247"/>
                      <a:gd name="T45" fmla="*/ 1 h 279"/>
                      <a:gd name="T46" fmla="*/ 1 w 247"/>
                      <a:gd name="T47" fmla="*/ 1 h 279"/>
                      <a:gd name="T48" fmla="*/ 1 w 247"/>
                      <a:gd name="T49" fmla="*/ 1 h 279"/>
                      <a:gd name="T50" fmla="*/ 1 w 247"/>
                      <a:gd name="T51" fmla="*/ 1 h 279"/>
                      <a:gd name="T52" fmla="*/ 1 w 247"/>
                      <a:gd name="T53" fmla="*/ 1 h 279"/>
                      <a:gd name="T54" fmla="*/ 1 w 247"/>
                      <a:gd name="T55" fmla="*/ 1 h 279"/>
                      <a:gd name="T56" fmla="*/ 0 w 247"/>
                      <a:gd name="T57" fmla="*/ 1 h 279"/>
                      <a:gd name="T58" fmla="*/ 0 w 247"/>
                      <a:gd name="T59" fmla="*/ 1 h 279"/>
                      <a:gd name="T60" fmla="*/ 0 w 247"/>
                      <a:gd name="T61" fmla="*/ 1 h 279"/>
                      <a:gd name="T62" fmla="*/ 0 w 247"/>
                      <a:gd name="T63" fmla="*/ 1 h 279"/>
                      <a:gd name="T64" fmla="*/ 0 w 247"/>
                      <a:gd name="T65" fmla="*/ 1 h 279"/>
                      <a:gd name="T66" fmla="*/ 0 w 247"/>
                      <a:gd name="T67" fmla="*/ 1 h 279"/>
                      <a:gd name="T68" fmla="*/ 0 w 247"/>
                      <a:gd name="T69" fmla="*/ 1 h 279"/>
                      <a:gd name="T70" fmla="*/ 0 w 247"/>
                      <a:gd name="T71" fmla="*/ 1 h 279"/>
                      <a:gd name="T72" fmla="*/ 0 w 247"/>
                      <a:gd name="T73" fmla="*/ 1 h 279"/>
                      <a:gd name="T74" fmla="*/ 0 w 247"/>
                      <a:gd name="T75" fmla="*/ 1 h 279"/>
                      <a:gd name="T76" fmla="*/ 0 w 247"/>
                      <a:gd name="T77" fmla="*/ 0 h 279"/>
                      <a:gd name="T78" fmla="*/ 0 w 247"/>
                      <a:gd name="T79" fmla="*/ 0 h 279"/>
                      <a:gd name="T80" fmla="*/ 0 w 247"/>
                      <a:gd name="T81" fmla="*/ 0 h 27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7"/>
                      <a:gd name="T124" fmla="*/ 0 h 279"/>
                      <a:gd name="T125" fmla="*/ 247 w 247"/>
                      <a:gd name="T126" fmla="*/ 279 h 27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7" h="279">
                        <a:moveTo>
                          <a:pt x="8" y="5"/>
                        </a:moveTo>
                        <a:lnTo>
                          <a:pt x="11" y="6"/>
                        </a:lnTo>
                        <a:lnTo>
                          <a:pt x="15" y="9"/>
                        </a:lnTo>
                        <a:lnTo>
                          <a:pt x="22" y="12"/>
                        </a:lnTo>
                        <a:lnTo>
                          <a:pt x="31" y="16"/>
                        </a:lnTo>
                        <a:lnTo>
                          <a:pt x="39" y="20"/>
                        </a:lnTo>
                        <a:lnTo>
                          <a:pt x="47" y="24"/>
                        </a:lnTo>
                        <a:lnTo>
                          <a:pt x="53" y="27"/>
                        </a:lnTo>
                        <a:lnTo>
                          <a:pt x="57" y="28"/>
                        </a:lnTo>
                        <a:lnTo>
                          <a:pt x="63" y="31"/>
                        </a:lnTo>
                        <a:lnTo>
                          <a:pt x="69" y="33"/>
                        </a:lnTo>
                        <a:lnTo>
                          <a:pt x="76" y="35"/>
                        </a:lnTo>
                        <a:lnTo>
                          <a:pt x="83" y="37"/>
                        </a:lnTo>
                        <a:lnTo>
                          <a:pt x="89" y="38"/>
                        </a:lnTo>
                        <a:lnTo>
                          <a:pt x="95" y="39"/>
                        </a:lnTo>
                        <a:lnTo>
                          <a:pt x="101" y="40"/>
                        </a:lnTo>
                        <a:lnTo>
                          <a:pt x="105" y="40"/>
                        </a:lnTo>
                        <a:lnTo>
                          <a:pt x="112" y="41"/>
                        </a:lnTo>
                        <a:lnTo>
                          <a:pt x="124" y="41"/>
                        </a:lnTo>
                        <a:lnTo>
                          <a:pt x="139" y="41"/>
                        </a:lnTo>
                        <a:lnTo>
                          <a:pt x="156" y="41"/>
                        </a:lnTo>
                        <a:lnTo>
                          <a:pt x="171" y="41"/>
                        </a:lnTo>
                        <a:lnTo>
                          <a:pt x="184" y="40"/>
                        </a:lnTo>
                        <a:lnTo>
                          <a:pt x="193" y="40"/>
                        </a:lnTo>
                        <a:lnTo>
                          <a:pt x="197" y="40"/>
                        </a:lnTo>
                        <a:lnTo>
                          <a:pt x="195" y="42"/>
                        </a:lnTo>
                        <a:lnTo>
                          <a:pt x="194" y="49"/>
                        </a:lnTo>
                        <a:lnTo>
                          <a:pt x="192" y="59"/>
                        </a:lnTo>
                        <a:lnTo>
                          <a:pt x="188" y="68"/>
                        </a:lnTo>
                        <a:lnTo>
                          <a:pt x="184" y="77"/>
                        </a:lnTo>
                        <a:lnTo>
                          <a:pt x="179" y="84"/>
                        </a:lnTo>
                        <a:lnTo>
                          <a:pt x="176" y="89"/>
                        </a:lnTo>
                        <a:lnTo>
                          <a:pt x="174" y="90"/>
                        </a:lnTo>
                        <a:lnTo>
                          <a:pt x="174" y="91"/>
                        </a:lnTo>
                        <a:lnTo>
                          <a:pt x="174" y="95"/>
                        </a:lnTo>
                        <a:lnTo>
                          <a:pt x="177" y="97"/>
                        </a:lnTo>
                        <a:lnTo>
                          <a:pt x="181" y="96"/>
                        </a:lnTo>
                        <a:lnTo>
                          <a:pt x="187" y="95"/>
                        </a:lnTo>
                        <a:lnTo>
                          <a:pt x="191" y="97"/>
                        </a:lnTo>
                        <a:lnTo>
                          <a:pt x="195" y="103"/>
                        </a:lnTo>
                        <a:lnTo>
                          <a:pt x="199" y="111"/>
                        </a:lnTo>
                        <a:lnTo>
                          <a:pt x="203" y="121"/>
                        </a:lnTo>
                        <a:lnTo>
                          <a:pt x="210" y="138"/>
                        </a:lnTo>
                        <a:lnTo>
                          <a:pt x="218" y="161"/>
                        </a:lnTo>
                        <a:lnTo>
                          <a:pt x="226" y="187"/>
                        </a:lnTo>
                        <a:lnTo>
                          <a:pt x="234" y="211"/>
                        </a:lnTo>
                        <a:lnTo>
                          <a:pt x="240" y="232"/>
                        </a:lnTo>
                        <a:lnTo>
                          <a:pt x="245" y="248"/>
                        </a:lnTo>
                        <a:lnTo>
                          <a:pt x="247" y="253"/>
                        </a:lnTo>
                        <a:lnTo>
                          <a:pt x="241" y="258"/>
                        </a:lnTo>
                        <a:lnTo>
                          <a:pt x="227" y="262"/>
                        </a:lnTo>
                        <a:lnTo>
                          <a:pt x="210" y="266"/>
                        </a:lnTo>
                        <a:lnTo>
                          <a:pt x="188" y="270"/>
                        </a:lnTo>
                        <a:lnTo>
                          <a:pt x="167" y="273"/>
                        </a:lnTo>
                        <a:lnTo>
                          <a:pt x="149" y="276"/>
                        </a:lnTo>
                        <a:lnTo>
                          <a:pt x="133" y="277"/>
                        </a:lnTo>
                        <a:lnTo>
                          <a:pt x="124" y="278"/>
                        </a:lnTo>
                        <a:lnTo>
                          <a:pt x="116" y="279"/>
                        </a:lnTo>
                        <a:lnTo>
                          <a:pt x="105" y="279"/>
                        </a:lnTo>
                        <a:lnTo>
                          <a:pt x="93" y="279"/>
                        </a:lnTo>
                        <a:lnTo>
                          <a:pt x="79" y="278"/>
                        </a:lnTo>
                        <a:lnTo>
                          <a:pt x="66" y="278"/>
                        </a:lnTo>
                        <a:lnTo>
                          <a:pt x="54" y="277"/>
                        </a:lnTo>
                        <a:lnTo>
                          <a:pt x="45" y="276"/>
                        </a:lnTo>
                        <a:lnTo>
                          <a:pt x="40" y="274"/>
                        </a:lnTo>
                        <a:lnTo>
                          <a:pt x="38" y="270"/>
                        </a:lnTo>
                        <a:lnTo>
                          <a:pt x="38" y="259"/>
                        </a:lnTo>
                        <a:lnTo>
                          <a:pt x="40" y="245"/>
                        </a:lnTo>
                        <a:lnTo>
                          <a:pt x="42" y="230"/>
                        </a:lnTo>
                        <a:lnTo>
                          <a:pt x="43" y="211"/>
                        </a:lnTo>
                        <a:lnTo>
                          <a:pt x="40" y="186"/>
                        </a:lnTo>
                        <a:lnTo>
                          <a:pt x="35" y="161"/>
                        </a:lnTo>
                        <a:lnTo>
                          <a:pt x="29" y="145"/>
                        </a:lnTo>
                        <a:lnTo>
                          <a:pt x="21" y="136"/>
                        </a:lnTo>
                        <a:lnTo>
                          <a:pt x="11" y="128"/>
                        </a:lnTo>
                        <a:lnTo>
                          <a:pt x="2" y="118"/>
                        </a:lnTo>
                        <a:lnTo>
                          <a:pt x="0" y="107"/>
                        </a:lnTo>
                        <a:lnTo>
                          <a:pt x="1" y="82"/>
                        </a:lnTo>
                        <a:lnTo>
                          <a:pt x="4" y="46"/>
                        </a:lnTo>
                        <a:lnTo>
                          <a:pt x="5" y="14"/>
                        </a:lnTo>
                        <a:lnTo>
                          <a:pt x="6" y="0"/>
                        </a:lnTo>
                        <a:lnTo>
                          <a:pt x="8" y="5"/>
                        </a:lnTo>
                        <a:close/>
                      </a:path>
                    </a:pathLst>
                  </a:custGeom>
                  <a:solidFill>
                    <a:srgbClr val="B20000"/>
                  </a:solidFill>
                  <a:ln w="9525">
                    <a:noFill/>
                    <a:round/>
                    <a:headEnd/>
                    <a:tailEnd/>
                  </a:ln>
                </p:spPr>
                <p:txBody>
                  <a:bodyPr/>
                  <a:lstStyle/>
                  <a:p>
                    <a:endParaRPr lang="en-US"/>
                  </a:p>
                </p:txBody>
              </p:sp>
              <p:sp>
                <p:nvSpPr>
                  <p:cNvPr id="1262" name="Freeform 17"/>
                  <p:cNvSpPr>
                    <a:spLocks/>
                  </p:cNvSpPr>
                  <p:nvPr/>
                </p:nvSpPr>
                <p:spPr bwMode="auto">
                  <a:xfrm>
                    <a:off x="1620" y="2225"/>
                    <a:ext cx="34" cy="25"/>
                  </a:xfrm>
                  <a:custGeom>
                    <a:avLst/>
                    <a:gdLst>
                      <a:gd name="T0" fmla="*/ 0 w 206"/>
                      <a:gd name="T1" fmla="*/ 0 h 149"/>
                      <a:gd name="T2" fmla="*/ 0 w 206"/>
                      <a:gd name="T3" fmla="*/ 0 h 149"/>
                      <a:gd name="T4" fmla="*/ 0 w 206"/>
                      <a:gd name="T5" fmla="*/ 0 h 149"/>
                      <a:gd name="T6" fmla="*/ 0 w 206"/>
                      <a:gd name="T7" fmla="*/ 0 h 149"/>
                      <a:gd name="T8" fmla="*/ 0 w 206"/>
                      <a:gd name="T9" fmla="*/ 0 h 149"/>
                      <a:gd name="T10" fmla="*/ 0 w 206"/>
                      <a:gd name="T11" fmla="*/ 0 h 149"/>
                      <a:gd name="T12" fmla="*/ 0 w 206"/>
                      <a:gd name="T13" fmla="*/ 0 h 149"/>
                      <a:gd name="T14" fmla="*/ 0 w 206"/>
                      <a:gd name="T15" fmla="*/ 0 h 149"/>
                      <a:gd name="T16" fmla="*/ 0 w 206"/>
                      <a:gd name="T17" fmla="*/ 0 h 149"/>
                      <a:gd name="T18" fmla="*/ 0 w 206"/>
                      <a:gd name="T19" fmla="*/ 0 h 149"/>
                      <a:gd name="T20" fmla="*/ 0 w 206"/>
                      <a:gd name="T21" fmla="*/ 0 h 149"/>
                      <a:gd name="T22" fmla="*/ 0 w 206"/>
                      <a:gd name="T23" fmla="*/ 0 h 149"/>
                      <a:gd name="T24" fmla="*/ 0 w 206"/>
                      <a:gd name="T25" fmla="*/ 0 h 149"/>
                      <a:gd name="T26" fmla="*/ 0 w 206"/>
                      <a:gd name="T27" fmla="*/ 0 h 149"/>
                      <a:gd name="T28" fmla="*/ 0 w 206"/>
                      <a:gd name="T29" fmla="*/ 0 h 149"/>
                      <a:gd name="T30" fmla="*/ 0 w 206"/>
                      <a:gd name="T31" fmla="*/ 0 h 149"/>
                      <a:gd name="T32" fmla="*/ 0 w 206"/>
                      <a:gd name="T33" fmla="*/ 0 h 149"/>
                      <a:gd name="T34" fmla="*/ 0 w 206"/>
                      <a:gd name="T35" fmla="*/ 0 h 149"/>
                      <a:gd name="T36" fmla="*/ 0 w 206"/>
                      <a:gd name="T37" fmla="*/ 0 h 149"/>
                      <a:gd name="T38" fmla="*/ 0 w 206"/>
                      <a:gd name="T39" fmla="*/ 0 h 149"/>
                      <a:gd name="T40" fmla="*/ 0 w 206"/>
                      <a:gd name="T41" fmla="*/ 0 h 149"/>
                      <a:gd name="T42" fmla="*/ 0 w 206"/>
                      <a:gd name="T43" fmla="*/ 0 h 149"/>
                      <a:gd name="T44" fmla="*/ 0 w 206"/>
                      <a:gd name="T45" fmla="*/ 0 h 149"/>
                      <a:gd name="T46" fmla="*/ 1 w 206"/>
                      <a:gd name="T47" fmla="*/ 0 h 149"/>
                      <a:gd name="T48" fmla="*/ 1 w 206"/>
                      <a:gd name="T49" fmla="*/ 0 h 149"/>
                      <a:gd name="T50" fmla="*/ 1 w 206"/>
                      <a:gd name="T51" fmla="*/ 0 h 149"/>
                      <a:gd name="T52" fmla="*/ 1 w 206"/>
                      <a:gd name="T53" fmla="*/ 0 h 149"/>
                      <a:gd name="T54" fmla="*/ 1 w 206"/>
                      <a:gd name="T55" fmla="*/ 0 h 149"/>
                      <a:gd name="T56" fmla="*/ 1 w 206"/>
                      <a:gd name="T57" fmla="*/ 0 h 149"/>
                      <a:gd name="T58" fmla="*/ 1 w 206"/>
                      <a:gd name="T59" fmla="*/ 0 h 149"/>
                      <a:gd name="T60" fmla="*/ 1 w 206"/>
                      <a:gd name="T61" fmla="*/ 1 h 149"/>
                      <a:gd name="T62" fmla="*/ 1 w 206"/>
                      <a:gd name="T63" fmla="*/ 1 h 149"/>
                      <a:gd name="T64" fmla="*/ 1 w 206"/>
                      <a:gd name="T65" fmla="*/ 1 h 149"/>
                      <a:gd name="T66" fmla="*/ 1 w 206"/>
                      <a:gd name="T67" fmla="*/ 1 h 149"/>
                      <a:gd name="T68" fmla="*/ 1 w 206"/>
                      <a:gd name="T69" fmla="*/ 1 h 149"/>
                      <a:gd name="T70" fmla="*/ 1 w 206"/>
                      <a:gd name="T71" fmla="*/ 1 h 149"/>
                      <a:gd name="T72" fmla="*/ 1 w 206"/>
                      <a:gd name="T73" fmla="*/ 1 h 149"/>
                      <a:gd name="T74" fmla="*/ 1 w 206"/>
                      <a:gd name="T75" fmla="*/ 1 h 149"/>
                      <a:gd name="T76" fmla="*/ 1 w 206"/>
                      <a:gd name="T77" fmla="*/ 1 h 149"/>
                      <a:gd name="T78" fmla="*/ 1 w 206"/>
                      <a:gd name="T79" fmla="*/ 1 h 149"/>
                      <a:gd name="T80" fmla="*/ 1 w 206"/>
                      <a:gd name="T81" fmla="*/ 1 h 149"/>
                      <a:gd name="T82" fmla="*/ 1 w 206"/>
                      <a:gd name="T83" fmla="*/ 1 h 149"/>
                      <a:gd name="T84" fmla="*/ 1 w 206"/>
                      <a:gd name="T85" fmla="*/ 1 h 149"/>
                      <a:gd name="T86" fmla="*/ 1 w 206"/>
                      <a:gd name="T87" fmla="*/ 1 h 149"/>
                      <a:gd name="T88" fmla="*/ 1 w 206"/>
                      <a:gd name="T89" fmla="*/ 1 h 149"/>
                      <a:gd name="T90" fmla="*/ 1 w 206"/>
                      <a:gd name="T91" fmla="*/ 1 h 149"/>
                      <a:gd name="T92" fmla="*/ 1 w 206"/>
                      <a:gd name="T93" fmla="*/ 1 h 149"/>
                      <a:gd name="T94" fmla="*/ 0 w 206"/>
                      <a:gd name="T95" fmla="*/ 1 h 149"/>
                      <a:gd name="T96" fmla="*/ 0 w 206"/>
                      <a:gd name="T97" fmla="*/ 1 h 149"/>
                      <a:gd name="T98" fmla="*/ 0 w 206"/>
                      <a:gd name="T99" fmla="*/ 1 h 149"/>
                      <a:gd name="T100" fmla="*/ 0 w 206"/>
                      <a:gd name="T101" fmla="*/ 1 h 149"/>
                      <a:gd name="T102" fmla="*/ 0 w 206"/>
                      <a:gd name="T103" fmla="*/ 1 h 149"/>
                      <a:gd name="T104" fmla="*/ 0 w 206"/>
                      <a:gd name="T105" fmla="*/ 1 h 149"/>
                      <a:gd name="T106" fmla="*/ 0 w 206"/>
                      <a:gd name="T107" fmla="*/ 1 h 149"/>
                      <a:gd name="T108" fmla="*/ 0 w 206"/>
                      <a:gd name="T109" fmla="*/ 1 h 149"/>
                      <a:gd name="T110" fmla="*/ 0 w 206"/>
                      <a:gd name="T111" fmla="*/ 1 h 149"/>
                      <a:gd name="T112" fmla="*/ 0 w 206"/>
                      <a:gd name="T113" fmla="*/ 1 h 149"/>
                      <a:gd name="T114" fmla="*/ 0 w 206"/>
                      <a:gd name="T115" fmla="*/ 0 h 149"/>
                      <a:gd name="T116" fmla="*/ 0 w 206"/>
                      <a:gd name="T117" fmla="*/ 0 h 149"/>
                      <a:gd name="T118" fmla="*/ 0 w 206"/>
                      <a:gd name="T119" fmla="*/ 0 h 149"/>
                      <a:gd name="T120" fmla="*/ 0 w 206"/>
                      <a:gd name="T121" fmla="*/ 0 h 1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6"/>
                      <a:gd name="T184" fmla="*/ 0 h 149"/>
                      <a:gd name="T185" fmla="*/ 206 w 206"/>
                      <a:gd name="T186" fmla="*/ 149 h 1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6" h="149">
                        <a:moveTo>
                          <a:pt x="46" y="70"/>
                        </a:moveTo>
                        <a:lnTo>
                          <a:pt x="35" y="61"/>
                        </a:lnTo>
                        <a:lnTo>
                          <a:pt x="27" y="52"/>
                        </a:lnTo>
                        <a:lnTo>
                          <a:pt x="19" y="44"/>
                        </a:lnTo>
                        <a:lnTo>
                          <a:pt x="13" y="37"/>
                        </a:lnTo>
                        <a:lnTo>
                          <a:pt x="7" y="31"/>
                        </a:lnTo>
                        <a:lnTo>
                          <a:pt x="4" y="27"/>
                        </a:lnTo>
                        <a:lnTo>
                          <a:pt x="1" y="23"/>
                        </a:lnTo>
                        <a:lnTo>
                          <a:pt x="0" y="22"/>
                        </a:lnTo>
                        <a:lnTo>
                          <a:pt x="7" y="19"/>
                        </a:lnTo>
                        <a:lnTo>
                          <a:pt x="14" y="15"/>
                        </a:lnTo>
                        <a:lnTo>
                          <a:pt x="22" y="13"/>
                        </a:lnTo>
                        <a:lnTo>
                          <a:pt x="28" y="9"/>
                        </a:lnTo>
                        <a:lnTo>
                          <a:pt x="33" y="6"/>
                        </a:lnTo>
                        <a:lnTo>
                          <a:pt x="39" y="3"/>
                        </a:lnTo>
                        <a:lnTo>
                          <a:pt x="43" y="1"/>
                        </a:lnTo>
                        <a:lnTo>
                          <a:pt x="44" y="0"/>
                        </a:lnTo>
                        <a:lnTo>
                          <a:pt x="48" y="3"/>
                        </a:lnTo>
                        <a:lnTo>
                          <a:pt x="57" y="12"/>
                        </a:lnTo>
                        <a:lnTo>
                          <a:pt x="71" y="23"/>
                        </a:lnTo>
                        <a:lnTo>
                          <a:pt x="87" y="37"/>
                        </a:lnTo>
                        <a:lnTo>
                          <a:pt x="103" y="51"/>
                        </a:lnTo>
                        <a:lnTo>
                          <a:pt x="118" y="63"/>
                        </a:lnTo>
                        <a:lnTo>
                          <a:pt x="131" y="72"/>
                        </a:lnTo>
                        <a:lnTo>
                          <a:pt x="138" y="77"/>
                        </a:lnTo>
                        <a:lnTo>
                          <a:pt x="143" y="78"/>
                        </a:lnTo>
                        <a:lnTo>
                          <a:pt x="149" y="79"/>
                        </a:lnTo>
                        <a:lnTo>
                          <a:pt x="154" y="82"/>
                        </a:lnTo>
                        <a:lnTo>
                          <a:pt x="161" y="84"/>
                        </a:lnTo>
                        <a:lnTo>
                          <a:pt x="167" y="86"/>
                        </a:lnTo>
                        <a:lnTo>
                          <a:pt x="173" y="90"/>
                        </a:lnTo>
                        <a:lnTo>
                          <a:pt x="179" y="93"/>
                        </a:lnTo>
                        <a:lnTo>
                          <a:pt x="184" y="98"/>
                        </a:lnTo>
                        <a:lnTo>
                          <a:pt x="193" y="106"/>
                        </a:lnTo>
                        <a:lnTo>
                          <a:pt x="201" y="112"/>
                        </a:lnTo>
                        <a:lnTo>
                          <a:pt x="206" y="118"/>
                        </a:lnTo>
                        <a:lnTo>
                          <a:pt x="204" y="124"/>
                        </a:lnTo>
                        <a:lnTo>
                          <a:pt x="198" y="131"/>
                        </a:lnTo>
                        <a:lnTo>
                          <a:pt x="192" y="136"/>
                        </a:lnTo>
                        <a:lnTo>
                          <a:pt x="185" y="140"/>
                        </a:lnTo>
                        <a:lnTo>
                          <a:pt x="179" y="142"/>
                        </a:lnTo>
                        <a:lnTo>
                          <a:pt x="174" y="145"/>
                        </a:lnTo>
                        <a:lnTo>
                          <a:pt x="171" y="148"/>
                        </a:lnTo>
                        <a:lnTo>
                          <a:pt x="164" y="149"/>
                        </a:lnTo>
                        <a:lnTo>
                          <a:pt x="151" y="143"/>
                        </a:lnTo>
                        <a:lnTo>
                          <a:pt x="143" y="139"/>
                        </a:lnTo>
                        <a:lnTo>
                          <a:pt x="136" y="133"/>
                        </a:lnTo>
                        <a:lnTo>
                          <a:pt x="130" y="128"/>
                        </a:lnTo>
                        <a:lnTo>
                          <a:pt x="125" y="122"/>
                        </a:lnTo>
                        <a:lnTo>
                          <a:pt x="121" y="119"/>
                        </a:lnTo>
                        <a:lnTo>
                          <a:pt x="117" y="114"/>
                        </a:lnTo>
                        <a:lnTo>
                          <a:pt x="113" y="112"/>
                        </a:lnTo>
                        <a:lnTo>
                          <a:pt x="110" y="110"/>
                        </a:lnTo>
                        <a:lnTo>
                          <a:pt x="104" y="106"/>
                        </a:lnTo>
                        <a:lnTo>
                          <a:pt x="95" y="101"/>
                        </a:lnTo>
                        <a:lnTo>
                          <a:pt x="84" y="94"/>
                        </a:lnTo>
                        <a:lnTo>
                          <a:pt x="74" y="87"/>
                        </a:lnTo>
                        <a:lnTo>
                          <a:pt x="63" y="80"/>
                        </a:lnTo>
                        <a:lnTo>
                          <a:pt x="54" y="76"/>
                        </a:lnTo>
                        <a:lnTo>
                          <a:pt x="48" y="71"/>
                        </a:lnTo>
                        <a:lnTo>
                          <a:pt x="46" y="70"/>
                        </a:lnTo>
                        <a:close/>
                      </a:path>
                    </a:pathLst>
                  </a:custGeom>
                  <a:solidFill>
                    <a:srgbClr val="B20000"/>
                  </a:solidFill>
                  <a:ln w="9525">
                    <a:noFill/>
                    <a:round/>
                    <a:headEnd/>
                    <a:tailEnd/>
                  </a:ln>
                </p:spPr>
                <p:txBody>
                  <a:bodyPr/>
                  <a:lstStyle/>
                  <a:p>
                    <a:endParaRPr lang="en-US"/>
                  </a:p>
                </p:txBody>
              </p:sp>
              <p:sp>
                <p:nvSpPr>
                  <p:cNvPr id="1263" name="Freeform 18"/>
                  <p:cNvSpPr>
                    <a:spLocks/>
                  </p:cNvSpPr>
                  <p:nvPr/>
                </p:nvSpPr>
                <p:spPr bwMode="auto">
                  <a:xfrm>
                    <a:off x="1638" y="2164"/>
                    <a:ext cx="42" cy="49"/>
                  </a:xfrm>
                  <a:custGeom>
                    <a:avLst/>
                    <a:gdLst>
                      <a:gd name="T0" fmla="*/ 0 w 257"/>
                      <a:gd name="T1" fmla="*/ 0 h 293"/>
                      <a:gd name="T2" fmla="*/ 0 w 257"/>
                      <a:gd name="T3" fmla="*/ 0 h 293"/>
                      <a:gd name="T4" fmla="*/ 0 w 257"/>
                      <a:gd name="T5" fmla="*/ 0 h 293"/>
                      <a:gd name="T6" fmla="*/ 0 w 257"/>
                      <a:gd name="T7" fmla="*/ 0 h 293"/>
                      <a:gd name="T8" fmla="*/ 0 w 257"/>
                      <a:gd name="T9" fmla="*/ 1 h 293"/>
                      <a:gd name="T10" fmla="*/ 0 w 257"/>
                      <a:gd name="T11" fmla="*/ 1 h 293"/>
                      <a:gd name="T12" fmla="*/ 0 w 257"/>
                      <a:gd name="T13" fmla="*/ 1 h 293"/>
                      <a:gd name="T14" fmla="*/ 0 w 257"/>
                      <a:gd name="T15" fmla="*/ 1 h 293"/>
                      <a:gd name="T16" fmla="*/ 0 w 257"/>
                      <a:gd name="T17" fmla="*/ 1 h 293"/>
                      <a:gd name="T18" fmla="*/ 1 w 257"/>
                      <a:gd name="T19" fmla="*/ 1 h 293"/>
                      <a:gd name="T20" fmla="*/ 1 w 257"/>
                      <a:gd name="T21" fmla="*/ 1 h 293"/>
                      <a:gd name="T22" fmla="*/ 1 w 257"/>
                      <a:gd name="T23" fmla="*/ 1 h 293"/>
                      <a:gd name="T24" fmla="*/ 1 w 257"/>
                      <a:gd name="T25" fmla="*/ 1 h 293"/>
                      <a:gd name="T26" fmla="*/ 1 w 257"/>
                      <a:gd name="T27" fmla="*/ 1 h 293"/>
                      <a:gd name="T28" fmla="*/ 1 w 257"/>
                      <a:gd name="T29" fmla="*/ 1 h 293"/>
                      <a:gd name="T30" fmla="*/ 1 w 257"/>
                      <a:gd name="T31" fmla="*/ 1 h 293"/>
                      <a:gd name="T32" fmla="*/ 1 w 257"/>
                      <a:gd name="T33" fmla="*/ 1 h 293"/>
                      <a:gd name="T34" fmla="*/ 1 w 257"/>
                      <a:gd name="T35" fmla="*/ 1 h 293"/>
                      <a:gd name="T36" fmla="*/ 1 w 257"/>
                      <a:gd name="T37" fmla="*/ 1 h 293"/>
                      <a:gd name="T38" fmla="*/ 1 w 257"/>
                      <a:gd name="T39" fmla="*/ 1 h 293"/>
                      <a:gd name="T40" fmla="*/ 1 w 257"/>
                      <a:gd name="T41" fmla="*/ 1 h 293"/>
                      <a:gd name="T42" fmla="*/ 1 w 257"/>
                      <a:gd name="T43" fmla="*/ 1 h 293"/>
                      <a:gd name="T44" fmla="*/ 1 w 257"/>
                      <a:gd name="T45" fmla="*/ 1 h 293"/>
                      <a:gd name="T46" fmla="*/ 1 w 257"/>
                      <a:gd name="T47" fmla="*/ 1 h 293"/>
                      <a:gd name="T48" fmla="*/ 1 w 257"/>
                      <a:gd name="T49" fmla="*/ 1 h 293"/>
                      <a:gd name="T50" fmla="*/ 1 w 257"/>
                      <a:gd name="T51" fmla="*/ 1 h 293"/>
                      <a:gd name="T52" fmla="*/ 1 w 257"/>
                      <a:gd name="T53" fmla="*/ 1 h 293"/>
                      <a:gd name="T54" fmla="*/ 1 w 257"/>
                      <a:gd name="T55" fmla="*/ 1 h 293"/>
                      <a:gd name="T56" fmla="*/ 0 w 257"/>
                      <a:gd name="T57" fmla="*/ 1 h 293"/>
                      <a:gd name="T58" fmla="*/ 0 w 257"/>
                      <a:gd name="T59" fmla="*/ 1 h 293"/>
                      <a:gd name="T60" fmla="*/ 0 w 257"/>
                      <a:gd name="T61" fmla="*/ 1 h 293"/>
                      <a:gd name="T62" fmla="*/ 0 w 257"/>
                      <a:gd name="T63" fmla="*/ 1 h 293"/>
                      <a:gd name="T64" fmla="*/ 0 w 257"/>
                      <a:gd name="T65" fmla="*/ 1 h 293"/>
                      <a:gd name="T66" fmla="*/ 0 w 257"/>
                      <a:gd name="T67" fmla="*/ 1 h 293"/>
                      <a:gd name="T68" fmla="*/ 0 w 257"/>
                      <a:gd name="T69" fmla="*/ 1 h 293"/>
                      <a:gd name="T70" fmla="*/ 0 w 257"/>
                      <a:gd name="T71" fmla="*/ 0 h 293"/>
                      <a:gd name="T72" fmla="*/ 0 w 257"/>
                      <a:gd name="T73" fmla="*/ 0 h 293"/>
                      <a:gd name="T74" fmla="*/ 0 w 257"/>
                      <a:gd name="T75" fmla="*/ 0 h 293"/>
                      <a:gd name="T76" fmla="*/ 0 w 257"/>
                      <a:gd name="T77" fmla="*/ 0 h 2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57"/>
                      <a:gd name="T118" fmla="*/ 0 h 293"/>
                      <a:gd name="T119" fmla="*/ 257 w 257"/>
                      <a:gd name="T120" fmla="*/ 293 h 2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57" h="293">
                        <a:moveTo>
                          <a:pt x="20" y="3"/>
                        </a:moveTo>
                        <a:lnTo>
                          <a:pt x="55" y="0"/>
                        </a:lnTo>
                        <a:lnTo>
                          <a:pt x="54" y="2"/>
                        </a:lnTo>
                        <a:lnTo>
                          <a:pt x="51" y="8"/>
                        </a:lnTo>
                        <a:lnTo>
                          <a:pt x="47" y="17"/>
                        </a:lnTo>
                        <a:lnTo>
                          <a:pt x="45" y="27"/>
                        </a:lnTo>
                        <a:lnTo>
                          <a:pt x="46" y="35"/>
                        </a:lnTo>
                        <a:lnTo>
                          <a:pt x="50" y="50"/>
                        </a:lnTo>
                        <a:lnTo>
                          <a:pt x="54" y="69"/>
                        </a:lnTo>
                        <a:lnTo>
                          <a:pt x="61" y="90"/>
                        </a:lnTo>
                        <a:lnTo>
                          <a:pt x="69" y="111"/>
                        </a:lnTo>
                        <a:lnTo>
                          <a:pt x="79" y="131"/>
                        </a:lnTo>
                        <a:lnTo>
                          <a:pt x="87" y="147"/>
                        </a:lnTo>
                        <a:lnTo>
                          <a:pt x="96" y="157"/>
                        </a:lnTo>
                        <a:lnTo>
                          <a:pt x="102" y="163"/>
                        </a:lnTo>
                        <a:lnTo>
                          <a:pt x="109" y="170"/>
                        </a:lnTo>
                        <a:lnTo>
                          <a:pt x="116" y="177"/>
                        </a:lnTo>
                        <a:lnTo>
                          <a:pt x="124" y="184"/>
                        </a:lnTo>
                        <a:lnTo>
                          <a:pt x="131" y="191"/>
                        </a:lnTo>
                        <a:lnTo>
                          <a:pt x="139" y="196"/>
                        </a:lnTo>
                        <a:lnTo>
                          <a:pt x="146" y="201"/>
                        </a:lnTo>
                        <a:lnTo>
                          <a:pt x="153" y="204"/>
                        </a:lnTo>
                        <a:lnTo>
                          <a:pt x="155" y="205"/>
                        </a:lnTo>
                        <a:lnTo>
                          <a:pt x="163" y="208"/>
                        </a:lnTo>
                        <a:lnTo>
                          <a:pt x="174" y="210"/>
                        </a:lnTo>
                        <a:lnTo>
                          <a:pt x="186" y="213"/>
                        </a:lnTo>
                        <a:lnTo>
                          <a:pt x="199" y="217"/>
                        </a:lnTo>
                        <a:lnTo>
                          <a:pt x="212" y="219"/>
                        </a:lnTo>
                        <a:lnTo>
                          <a:pt x="223" y="222"/>
                        </a:lnTo>
                        <a:lnTo>
                          <a:pt x="229" y="222"/>
                        </a:lnTo>
                        <a:lnTo>
                          <a:pt x="236" y="223"/>
                        </a:lnTo>
                        <a:lnTo>
                          <a:pt x="241" y="225"/>
                        </a:lnTo>
                        <a:lnTo>
                          <a:pt x="247" y="230"/>
                        </a:lnTo>
                        <a:lnTo>
                          <a:pt x="253" y="234"/>
                        </a:lnTo>
                        <a:lnTo>
                          <a:pt x="257" y="241"/>
                        </a:lnTo>
                        <a:lnTo>
                          <a:pt x="257" y="252"/>
                        </a:lnTo>
                        <a:lnTo>
                          <a:pt x="255" y="263"/>
                        </a:lnTo>
                        <a:lnTo>
                          <a:pt x="253" y="273"/>
                        </a:lnTo>
                        <a:lnTo>
                          <a:pt x="251" y="276"/>
                        </a:lnTo>
                        <a:lnTo>
                          <a:pt x="247" y="280"/>
                        </a:lnTo>
                        <a:lnTo>
                          <a:pt x="241" y="283"/>
                        </a:lnTo>
                        <a:lnTo>
                          <a:pt x="237" y="286"/>
                        </a:lnTo>
                        <a:lnTo>
                          <a:pt x="231" y="289"/>
                        </a:lnTo>
                        <a:lnTo>
                          <a:pt x="225" y="290"/>
                        </a:lnTo>
                        <a:lnTo>
                          <a:pt x="219" y="293"/>
                        </a:lnTo>
                        <a:lnTo>
                          <a:pt x="215" y="293"/>
                        </a:lnTo>
                        <a:lnTo>
                          <a:pt x="210" y="291"/>
                        </a:lnTo>
                        <a:lnTo>
                          <a:pt x="206" y="290"/>
                        </a:lnTo>
                        <a:lnTo>
                          <a:pt x="202" y="287"/>
                        </a:lnTo>
                        <a:lnTo>
                          <a:pt x="196" y="283"/>
                        </a:lnTo>
                        <a:lnTo>
                          <a:pt x="191" y="280"/>
                        </a:lnTo>
                        <a:lnTo>
                          <a:pt x="186" y="276"/>
                        </a:lnTo>
                        <a:lnTo>
                          <a:pt x="181" y="273"/>
                        </a:lnTo>
                        <a:lnTo>
                          <a:pt x="176" y="270"/>
                        </a:lnTo>
                        <a:lnTo>
                          <a:pt x="168" y="267"/>
                        </a:lnTo>
                        <a:lnTo>
                          <a:pt x="156" y="260"/>
                        </a:lnTo>
                        <a:lnTo>
                          <a:pt x="141" y="251"/>
                        </a:lnTo>
                        <a:lnTo>
                          <a:pt x="124" y="240"/>
                        </a:lnTo>
                        <a:lnTo>
                          <a:pt x="108" y="230"/>
                        </a:lnTo>
                        <a:lnTo>
                          <a:pt x="94" y="219"/>
                        </a:lnTo>
                        <a:lnTo>
                          <a:pt x="82" y="211"/>
                        </a:lnTo>
                        <a:lnTo>
                          <a:pt x="77" y="204"/>
                        </a:lnTo>
                        <a:lnTo>
                          <a:pt x="72" y="197"/>
                        </a:lnTo>
                        <a:lnTo>
                          <a:pt x="65" y="189"/>
                        </a:lnTo>
                        <a:lnTo>
                          <a:pt x="58" y="180"/>
                        </a:lnTo>
                        <a:lnTo>
                          <a:pt x="50" y="168"/>
                        </a:lnTo>
                        <a:lnTo>
                          <a:pt x="41" y="156"/>
                        </a:lnTo>
                        <a:lnTo>
                          <a:pt x="34" y="145"/>
                        </a:lnTo>
                        <a:lnTo>
                          <a:pt x="29" y="132"/>
                        </a:lnTo>
                        <a:lnTo>
                          <a:pt x="24" y="120"/>
                        </a:lnTo>
                        <a:lnTo>
                          <a:pt x="16" y="98"/>
                        </a:lnTo>
                        <a:lnTo>
                          <a:pt x="7" y="77"/>
                        </a:lnTo>
                        <a:lnTo>
                          <a:pt x="0" y="57"/>
                        </a:lnTo>
                        <a:lnTo>
                          <a:pt x="0" y="38"/>
                        </a:lnTo>
                        <a:lnTo>
                          <a:pt x="6" y="22"/>
                        </a:lnTo>
                        <a:lnTo>
                          <a:pt x="13" y="12"/>
                        </a:lnTo>
                        <a:lnTo>
                          <a:pt x="18" y="6"/>
                        </a:lnTo>
                        <a:lnTo>
                          <a:pt x="20" y="3"/>
                        </a:lnTo>
                        <a:close/>
                      </a:path>
                    </a:pathLst>
                  </a:custGeom>
                  <a:solidFill>
                    <a:srgbClr val="B20000"/>
                  </a:solidFill>
                  <a:ln w="9525">
                    <a:noFill/>
                    <a:round/>
                    <a:headEnd/>
                    <a:tailEnd/>
                  </a:ln>
                </p:spPr>
                <p:txBody>
                  <a:bodyPr/>
                  <a:lstStyle/>
                  <a:p>
                    <a:endParaRPr lang="en-US"/>
                  </a:p>
                </p:txBody>
              </p:sp>
              <p:sp>
                <p:nvSpPr>
                  <p:cNvPr id="1264" name="Freeform 19"/>
                  <p:cNvSpPr>
                    <a:spLocks/>
                  </p:cNvSpPr>
                  <p:nvPr/>
                </p:nvSpPr>
                <p:spPr bwMode="auto">
                  <a:xfrm>
                    <a:off x="1572" y="2317"/>
                    <a:ext cx="8" cy="8"/>
                  </a:xfrm>
                  <a:custGeom>
                    <a:avLst/>
                    <a:gdLst>
                      <a:gd name="T0" fmla="*/ 0 w 48"/>
                      <a:gd name="T1" fmla="*/ 0 h 51"/>
                      <a:gd name="T2" fmla="*/ 0 w 48"/>
                      <a:gd name="T3" fmla="*/ 0 h 51"/>
                      <a:gd name="T4" fmla="*/ 0 w 48"/>
                      <a:gd name="T5" fmla="*/ 0 h 51"/>
                      <a:gd name="T6" fmla="*/ 0 w 48"/>
                      <a:gd name="T7" fmla="*/ 0 h 51"/>
                      <a:gd name="T8" fmla="*/ 0 w 48"/>
                      <a:gd name="T9" fmla="*/ 0 h 51"/>
                      <a:gd name="T10" fmla="*/ 0 w 48"/>
                      <a:gd name="T11" fmla="*/ 0 h 51"/>
                      <a:gd name="T12" fmla="*/ 0 w 48"/>
                      <a:gd name="T13" fmla="*/ 0 h 51"/>
                      <a:gd name="T14" fmla="*/ 0 w 48"/>
                      <a:gd name="T15" fmla="*/ 0 h 51"/>
                      <a:gd name="T16" fmla="*/ 0 w 48"/>
                      <a:gd name="T17" fmla="*/ 0 h 51"/>
                      <a:gd name="T18" fmla="*/ 0 w 48"/>
                      <a:gd name="T19" fmla="*/ 0 h 51"/>
                      <a:gd name="T20" fmla="*/ 0 w 48"/>
                      <a:gd name="T21" fmla="*/ 0 h 51"/>
                      <a:gd name="T22" fmla="*/ 0 w 48"/>
                      <a:gd name="T23" fmla="*/ 0 h 51"/>
                      <a:gd name="T24" fmla="*/ 0 w 48"/>
                      <a:gd name="T25" fmla="*/ 0 h 51"/>
                      <a:gd name="T26" fmla="*/ 0 w 48"/>
                      <a:gd name="T27" fmla="*/ 0 h 51"/>
                      <a:gd name="T28" fmla="*/ 0 w 48"/>
                      <a:gd name="T29" fmla="*/ 0 h 51"/>
                      <a:gd name="T30" fmla="*/ 0 w 48"/>
                      <a:gd name="T31" fmla="*/ 0 h 51"/>
                      <a:gd name="T32" fmla="*/ 0 w 48"/>
                      <a:gd name="T33" fmla="*/ 0 h 51"/>
                      <a:gd name="T34" fmla="*/ 0 w 48"/>
                      <a:gd name="T35" fmla="*/ 0 h 51"/>
                      <a:gd name="T36" fmla="*/ 0 w 48"/>
                      <a:gd name="T37" fmla="*/ 0 h 51"/>
                      <a:gd name="T38" fmla="*/ 0 w 48"/>
                      <a:gd name="T39" fmla="*/ 0 h 51"/>
                      <a:gd name="T40" fmla="*/ 0 w 48"/>
                      <a:gd name="T41" fmla="*/ 0 h 51"/>
                      <a:gd name="T42" fmla="*/ 0 w 48"/>
                      <a:gd name="T43" fmla="*/ 0 h 51"/>
                      <a:gd name="T44" fmla="*/ 0 w 48"/>
                      <a:gd name="T45" fmla="*/ 0 h 51"/>
                      <a:gd name="T46" fmla="*/ 0 w 48"/>
                      <a:gd name="T47" fmla="*/ 0 h 51"/>
                      <a:gd name="T48" fmla="*/ 0 w 48"/>
                      <a:gd name="T49" fmla="*/ 0 h 51"/>
                      <a:gd name="T50" fmla="*/ 0 w 48"/>
                      <a:gd name="T51" fmla="*/ 0 h 51"/>
                      <a:gd name="T52" fmla="*/ 0 w 48"/>
                      <a:gd name="T53" fmla="*/ 0 h 51"/>
                      <a:gd name="T54" fmla="*/ 0 w 48"/>
                      <a:gd name="T55" fmla="*/ 0 h 51"/>
                      <a:gd name="T56" fmla="*/ 0 w 48"/>
                      <a:gd name="T57" fmla="*/ 0 h 5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8"/>
                      <a:gd name="T88" fmla="*/ 0 h 51"/>
                      <a:gd name="T89" fmla="*/ 48 w 48"/>
                      <a:gd name="T90" fmla="*/ 51 h 51"/>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8" h="51">
                        <a:moveTo>
                          <a:pt x="0" y="33"/>
                        </a:moveTo>
                        <a:lnTo>
                          <a:pt x="6" y="28"/>
                        </a:lnTo>
                        <a:lnTo>
                          <a:pt x="11" y="22"/>
                        </a:lnTo>
                        <a:lnTo>
                          <a:pt x="14" y="17"/>
                        </a:lnTo>
                        <a:lnTo>
                          <a:pt x="16" y="15"/>
                        </a:lnTo>
                        <a:lnTo>
                          <a:pt x="17" y="11"/>
                        </a:lnTo>
                        <a:lnTo>
                          <a:pt x="20" y="5"/>
                        </a:lnTo>
                        <a:lnTo>
                          <a:pt x="25" y="0"/>
                        </a:lnTo>
                        <a:lnTo>
                          <a:pt x="27" y="1"/>
                        </a:lnTo>
                        <a:lnTo>
                          <a:pt x="27" y="5"/>
                        </a:lnTo>
                        <a:lnTo>
                          <a:pt x="27" y="10"/>
                        </a:lnTo>
                        <a:lnTo>
                          <a:pt x="29" y="12"/>
                        </a:lnTo>
                        <a:lnTo>
                          <a:pt x="32" y="14"/>
                        </a:lnTo>
                        <a:lnTo>
                          <a:pt x="37" y="12"/>
                        </a:lnTo>
                        <a:lnTo>
                          <a:pt x="43" y="12"/>
                        </a:lnTo>
                        <a:lnTo>
                          <a:pt x="47" y="12"/>
                        </a:lnTo>
                        <a:lnTo>
                          <a:pt x="48" y="12"/>
                        </a:lnTo>
                        <a:lnTo>
                          <a:pt x="47" y="15"/>
                        </a:lnTo>
                        <a:lnTo>
                          <a:pt x="44" y="21"/>
                        </a:lnTo>
                        <a:lnTo>
                          <a:pt x="39" y="26"/>
                        </a:lnTo>
                        <a:lnTo>
                          <a:pt x="33" y="32"/>
                        </a:lnTo>
                        <a:lnTo>
                          <a:pt x="32" y="37"/>
                        </a:lnTo>
                        <a:lnTo>
                          <a:pt x="32" y="45"/>
                        </a:lnTo>
                        <a:lnTo>
                          <a:pt x="32" y="51"/>
                        </a:lnTo>
                        <a:lnTo>
                          <a:pt x="29" y="51"/>
                        </a:lnTo>
                        <a:lnTo>
                          <a:pt x="20" y="46"/>
                        </a:lnTo>
                        <a:lnTo>
                          <a:pt x="11" y="40"/>
                        </a:lnTo>
                        <a:lnTo>
                          <a:pt x="4" y="36"/>
                        </a:lnTo>
                        <a:lnTo>
                          <a:pt x="0" y="33"/>
                        </a:lnTo>
                        <a:close/>
                      </a:path>
                    </a:pathLst>
                  </a:custGeom>
                  <a:solidFill>
                    <a:srgbClr val="F2CCBF"/>
                  </a:solidFill>
                  <a:ln w="9525">
                    <a:noFill/>
                    <a:round/>
                    <a:headEnd/>
                    <a:tailEnd/>
                  </a:ln>
                </p:spPr>
                <p:txBody>
                  <a:bodyPr/>
                  <a:lstStyle/>
                  <a:p>
                    <a:endParaRPr lang="en-US"/>
                  </a:p>
                </p:txBody>
              </p:sp>
              <p:sp>
                <p:nvSpPr>
                  <p:cNvPr id="1265" name="Freeform 20"/>
                  <p:cNvSpPr>
                    <a:spLocks/>
                  </p:cNvSpPr>
                  <p:nvPr/>
                </p:nvSpPr>
                <p:spPr bwMode="auto">
                  <a:xfrm>
                    <a:off x="1578" y="2170"/>
                    <a:ext cx="60" cy="62"/>
                  </a:xfrm>
                  <a:custGeom>
                    <a:avLst/>
                    <a:gdLst>
                      <a:gd name="T0" fmla="*/ 0 w 355"/>
                      <a:gd name="T1" fmla="*/ 2 h 373"/>
                      <a:gd name="T2" fmla="*/ 0 w 355"/>
                      <a:gd name="T3" fmla="*/ 1 h 373"/>
                      <a:gd name="T4" fmla="*/ 1 w 355"/>
                      <a:gd name="T5" fmla="*/ 2 h 373"/>
                      <a:gd name="T6" fmla="*/ 1 w 355"/>
                      <a:gd name="T7" fmla="*/ 2 h 373"/>
                      <a:gd name="T8" fmla="*/ 1 w 355"/>
                      <a:gd name="T9" fmla="*/ 2 h 373"/>
                      <a:gd name="T10" fmla="*/ 1 w 355"/>
                      <a:gd name="T11" fmla="*/ 2 h 373"/>
                      <a:gd name="T12" fmla="*/ 1 w 355"/>
                      <a:gd name="T13" fmla="*/ 2 h 373"/>
                      <a:gd name="T14" fmla="*/ 1 w 355"/>
                      <a:gd name="T15" fmla="*/ 2 h 373"/>
                      <a:gd name="T16" fmla="*/ 1 w 355"/>
                      <a:gd name="T17" fmla="*/ 2 h 373"/>
                      <a:gd name="T18" fmla="*/ 1 w 355"/>
                      <a:gd name="T19" fmla="*/ 2 h 373"/>
                      <a:gd name="T20" fmla="*/ 1 w 355"/>
                      <a:gd name="T21" fmla="*/ 1 h 373"/>
                      <a:gd name="T22" fmla="*/ 1 w 355"/>
                      <a:gd name="T23" fmla="*/ 1 h 373"/>
                      <a:gd name="T24" fmla="*/ 1 w 355"/>
                      <a:gd name="T25" fmla="*/ 1 h 373"/>
                      <a:gd name="T26" fmla="*/ 2 w 355"/>
                      <a:gd name="T27" fmla="*/ 1 h 373"/>
                      <a:gd name="T28" fmla="*/ 2 w 355"/>
                      <a:gd name="T29" fmla="*/ 1 h 373"/>
                      <a:gd name="T30" fmla="*/ 2 w 355"/>
                      <a:gd name="T31" fmla="*/ 1 h 373"/>
                      <a:gd name="T32" fmla="*/ 2 w 355"/>
                      <a:gd name="T33" fmla="*/ 1 h 373"/>
                      <a:gd name="T34" fmla="*/ 2 w 355"/>
                      <a:gd name="T35" fmla="*/ 0 h 373"/>
                      <a:gd name="T36" fmla="*/ 2 w 355"/>
                      <a:gd name="T37" fmla="*/ 0 h 373"/>
                      <a:gd name="T38" fmla="*/ 2 w 355"/>
                      <a:gd name="T39" fmla="*/ 0 h 373"/>
                      <a:gd name="T40" fmla="*/ 2 w 355"/>
                      <a:gd name="T41" fmla="*/ 0 h 373"/>
                      <a:gd name="T42" fmla="*/ 1 w 355"/>
                      <a:gd name="T43" fmla="*/ 0 h 373"/>
                      <a:gd name="T44" fmla="*/ 1 w 355"/>
                      <a:gd name="T45" fmla="*/ 0 h 373"/>
                      <a:gd name="T46" fmla="*/ 1 w 355"/>
                      <a:gd name="T47" fmla="*/ 0 h 373"/>
                      <a:gd name="T48" fmla="*/ 1 w 355"/>
                      <a:gd name="T49" fmla="*/ 0 h 373"/>
                      <a:gd name="T50" fmla="*/ 1 w 355"/>
                      <a:gd name="T51" fmla="*/ 0 h 373"/>
                      <a:gd name="T52" fmla="*/ 1 w 355"/>
                      <a:gd name="T53" fmla="*/ 0 h 373"/>
                      <a:gd name="T54" fmla="*/ 1 w 355"/>
                      <a:gd name="T55" fmla="*/ 0 h 373"/>
                      <a:gd name="T56" fmla="*/ 1 w 355"/>
                      <a:gd name="T57" fmla="*/ 0 h 373"/>
                      <a:gd name="T58" fmla="*/ 1 w 355"/>
                      <a:gd name="T59" fmla="*/ 0 h 373"/>
                      <a:gd name="T60" fmla="*/ 1 w 355"/>
                      <a:gd name="T61" fmla="*/ 0 h 373"/>
                      <a:gd name="T62" fmla="*/ 1 w 355"/>
                      <a:gd name="T63" fmla="*/ 1 h 373"/>
                      <a:gd name="T64" fmla="*/ 1 w 355"/>
                      <a:gd name="T65" fmla="*/ 1 h 373"/>
                      <a:gd name="T66" fmla="*/ 1 w 355"/>
                      <a:gd name="T67" fmla="*/ 0 h 373"/>
                      <a:gd name="T68" fmla="*/ 1 w 355"/>
                      <a:gd name="T69" fmla="*/ 1 h 373"/>
                      <a:gd name="T70" fmla="*/ 1 w 355"/>
                      <a:gd name="T71" fmla="*/ 1 h 373"/>
                      <a:gd name="T72" fmla="*/ 0 w 355"/>
                      <a:gd name="T73" fmla="*/ 1 h 373"/>
                      <a:gd name="T74" fmla="*/ 0 w 355"/>
                      <a:gd name="T75" fmla="*/ 1 h 373"/>
                      <a:gd name="T76" fmla="*/ 0 w 355"/>
                      <a:gd name="T77" fmla="*/ 1 h 373"/>
                      <a:gd name="T78" fmla="*/ 0 w 355"/>
                      <a:gd name="T79" fmla="*/ 1 h 373"/>
                      <a:gd name="T80" fmla="*/ 0 w 355"/>
                      <a:gd name="T81" fmla="*/ 1 h 373"/>
                      <a:gd name="T82" fmla="*/ 0 w 355"/>
                      <a:gd name="T83" fmla="*/ 1 h 373"/>
                      <a:gd name="T84" fmla="*/ 0 w 355"/>
                      <a:gd name="T85" fmla="*/ 1 h 373"/>
                      <a:gd name="T86" fmla="*/ 0 w 355"/>
                      <a:gd name="T87" fmla="*/ 1 h 373"/>
                      <a:gd name="T88" fmla="*/ 0 w 355"/>
                      <a:gd name="T89" fmla="*/ 1 h 373"/>
                      <a:gd name="T90" fmla="*/ 0 w 355"/>
                      <a:gd name="T91" fmla="*/ 1 h 373"/>
                      <a:gd name="T92" fmla="*/ 0 w 355"/>
                      <a:gd name="T93" fmla="*/ 1 h 373"/>
                      <a:gd name="T94" fmla="*/ 0 w 355"/>
                      <a:gd name="T95" fmla="*/ 1 h 373"/>
                      <a:gd name="T96" fmla="*/ 0 w 355"/>
                      <a:gd name="T97" fmla="*/ 1 h 3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5"/>
                      <a:gd name="T148" fmla="*/ 0 h 373"/>
                      <a:gd name="T149" fmla="*/ 355 w 355"/>
                      <a:gd name="T150" fmla="*/ 373 h 3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5" h="373">
                        <a:moveTo>
                          <a:pt x="20" y="335"/>
                        </a:moveTo>
                        <a:lnTo>
                          <a:pt x="24" y="338"/>
                        </a:lnTo>
                        <a:lnTo>
                          <a:pt x="31" y="343"/>
                        </a:lnTo>
                        <a:lnTo>
                          <a:pt x="41" y="346"/>
                        </a:lnTo>
                        <a:lnTo>
                          <a:pt x="51" y="346"/>
                        </a:lnTo>
                        <a:lnTo>
                          <a:pt x="57" y="345"/>
                        </a:lnTo>
                        <a:lnTo>
                          <a:pt x="64" y="345"/>
                        </a:lnTo>
                        <a:lnTo>
                          <a:pt x="70" y="345"/>
                        </a:lnTo>
                        <a:lnTo>
                          <a:pt x="76" y="345"/>
                        </a:lnTo>
                        <a:lnTo>
                          <a:pt x="81" y="346"/>
                        </a:lnTo>
                        <a:lnTo>
                          <a:pt x="84" y="346"/>
                        </a:lnTo>
                        <a:lnTo>
                          <a:pt x="88" y="349"/>
                        </a:lnTo>
                        <a:lnTo>
                          <a:pt x="89" y="350"/>
                        </a:lnTo>
                        <a:lnTo>
                          <a:pt x="92" y="356"/>
                        </a:lnTo>
                        <a:lnTo>
                          <a:pt x="96" y="363"/>
                        </a:lnTo>
                        <a:lnTo>
                          <a:pt x="100" y="369"/>
                        </a:lnTo>
                        <a:lnTo>
                          <a:pt x="105" y="372"/>
                        </a:lnTo>
                        <a:lnTo>
                          <a:pt x="110" y="373"/>
                        </a:lnTo>
                        <a:lnTo>
                          <a:pt x="114" y="373"/>
                        </a:lnTo>
                        <a:lnTo>
                          <a:pt x="120" y="373"/>
                        </a:lnTo>
                        <a:lnTo>
                          <a:pt x="129" y="371"/>
                        </a:lnTo>
                        <a:lnTo>
                          <a:pt x="134" y="365"/>
                        </a:lnTo>
                        <a:lnTo>
                          <a:pt x="136" y="356"/>
                        </a:lnTo>
                        <a:lnTo>
                          <a:pt x="133" y="346"/>
                        </a:lnTo>
                        <a:lnTo>
                          <a:pt x="132" y="343"/>
                        </a:lnTo>
                        <a:lnTo>
                          <a:pt x="134" y="346"/>
                        </a:lnTo>
                        <a:lnTo>
                          <a:pt x="139" y="353"/>
                        </a:lnTo>
                        <a:lnTo>
                          <a:pt x="145" y="362"/>
                        </a:lnTo>
                        <a:lnTo>
                          <a:pt x="150" y="366"/>
                        </a:lnTo>
                        <a:lnTo>
                          <a:pt x="153" y="367"/>
                        </a:lnTo>
                        <a:lnTo>
                          <a:pt x="160" y="367"/>
                        </a:lnTo>
                        <a:lnTo>
                          <a:pt x="167" y="367"/>
                        </a:lnTo>
                        <a:lnTo>
                          <a:pt x="175" y="367"/>
                        </a:lnTo>
                        <a:lnTo>
                          <a:pt x="185" y="366"/>
                        </a:lnTo>
                        <a:lnTo>
                          <a:pt x="193" y="366"/>
                        </a:lnTo>
                        <a:lnTo>
                          <a:pt x="200" y="365"/>
                        </a:lnTo>
                        <a:lnTo>
                          <a:pt x="205" y="364"/>
                        </a:lnTo>
                        <a:lnTo>
                          <a:pt x="209" y="363"/>
                        </a:lnTo>
                        <a:lnTo>
                          <a:pt x="214" y="360"/>
                        </a:lnTo>
                        <a:lnTo>
                          <a:pt x="220" y="357"/>
                        </a:lnTo>
                        <a:lnTo>
                          <a:pt x="226" y="352"/>
                        </a:lnTo>
                        <a:lnTo>
                          <a:pt x="233" y="348"/>
                        </a:lnTo>
                        <a:lnTo>
                          <a:pt x="238" y="344"/>
                        </a:lnTo>
                        <a:lnTo>
                          <a:pt x="243" y="339"/>
                        </a:lnTo>
                        <a:lnTo>
                          <a:pt x="247" y="337"/>
                        </a:lnTo>
                        <a:lnTo>
                          <a:pt x="250" y="335"/>
                        </a:lnTo>
                        <a:lnTo>
                          <a:pt x="254" y="334"/>
                        </a:lnTo>
                        <a:lnTo>
                          <a:pt x="257" y="331"/>
                        </a:lnTo>
                        <a:lnTo>
                          <a:pt x="262" y="331"/>
                        </a:lnTo>
                        <a:lnTo>
                          <a:pt x="267" y="330"/>
                        </a:lnTo>
                        <a:lnTo>
                          <a:pt x="271" y="330"/>
                        </a:lnTo>
                        <a:lnTo>
                          <a:pt x="276" y="329"/>
                        </a:lnTo>
                        <a:lnTo>
                          <a:pt x="282" y="329"/>
                        </a:lnTo>
                        <a:lnTo>
                          <a:pt x="291" y="325"/>
                        </a:lnTo>
                        <a:lnTo>
                          <a:pt x="297" y="321"/>
                        </a:lnTo>
                        <a:lnTo>
                          <a:pt x="303" y="313"/>
                        </a:lnTo>
                        <a:lnTo>
                          <a:pt x="311" y="302"/>
                        </a:lnTo>
                        <a:lnTo>
                          <a:pt x="318" y="288"/>
                        </a:lnTo>
                        <a:lnTo>
                          <a:pt x="323" y="269"/>
                        </a:lnTo>
                        <a:lnTo>
                          <a:pt x="326" y="251"/>
                        </a:lnTo>
                        <a:lnTo>
                          <a:pt x="330" y="233"/>
                        </a:lnTo>
                        <a:lnTo>
                          <a:pt x="330" y="219"/>
                        </a:lnTo>
                        <a:lnTo>
                          <a:pt x="327" y="210"/>
                        </a:lnTo>
                        <a:lnTo>
                          <a:pt x="326" y="204"/>
                        </a:lnTo>
                        <a:lnTo>
                          <a:pt x="331" y="201"/>
                        </a:lnTo>
                        <a:lnTo>
                          <a:pt x="339" y="197"/>
                        </a:lnTo>
                        <a:lnTo>
                          <a:pt x="346" y="194"/>
                        </a:lnTo>
                        <a:lnTo>
                          <a:pt x="351" y="187"/>
                        </a:lnTo>
                        <a:lnTo>
                          <a:pt x="354" y="177"/>
                        </a:lnTo>
                        <a:lnTo>
                          <a:pt x="355" y="156"/>
                        </a:lnTo>
                        <a:lnTo>
                          <a:pt x="354" y="127"/>
                        </a:lnTo>
                        <a:lnTo>
                          <a:pt x="351" y="99"/>
                        </a:lnTo>
                        <a:lnTo>
                          <a:pt x="350" y="88"/>
                        </a:lnTo>
                        <a:lnTo>
                          <a:pt x="348" y="85"/>
                        </a:lnTo>
                        <a:lnTo>
                          <a:pt x="345" y="82"/>
                        </a:lnTo>
                        <a:lnTo>
                          <a:pt x="340" y="76"/>
                        </a:lnTo>
                        <a:lnTo>
                          <a:pt x="334" y="72"/>
                        </a:lnTo>
                        <a:lnTo>
                          <a:pt x="330" y="71"/>
                        </a:lnTo>
                        <a:lnTo>
                          <a:pt x="325" y="72"/>
                        </a:lnTo>
                        <a:lnTo>
                          <a:pt x="322" y="76"/>
                        </a:lnTo>
                        <a:lnTo>
                          <a:pt x="316" y="81"/>
                        </a:lnTo>
                        <a:lnTo>
                          <a:pt x="312" y="84"/>
                        </a:lnTo>
                        <a:lnTo>
                          <a:pt x="308" y="88"/>
                        </a:lnTo>
                        <a:lnTo>
                          <a:pt x="302" y="90"/>
                        </a:lnTo>
                        <a:lnTo>
                          <a:pt x="295" y="93"/>
                        </a:lnTo>
                        <a:lnTo>
                          <a:pt x="288" y="96"/>
                        </a:lnTo>
                        <a:lnTo>
                          <a:pt x="281" y="98"/>
                        </a:lnTo>
                        <a:lnTo>
                          <a:pt x="274" y="100"/>
                        </a:lnTo>
                        <a:lnTo>
                          <a:pt x="267" y="100"/>
                        </a:lnTo>
                        <a:lnTo>
                          <a:pt x="260" y="100"/>
                        </a:lnTo>
                        <a:lnTo>
                          <a:pt x="253" y="100"/>
                        </a:lnTo>
                        <a:lnTo>
                          <a:pt x="246" y="99"/>
                        </a:lnTo>
                        <a:lnTo>
                          <a:pt x="238" y="99"/>
                        </a:lnTo>
                        <a:lnTo>
                          <a:pt x="233" y="98"/>
                        </a:lnTo>
                        <a:lnTo>
                          <a:pt x="229" y="96"/>
                        </a:lnTo>
                        <a:lnTo>
                          <a:pt x="227" y="93"/>
                        </a:lnTo>
                        <a:lnTo>
                          <a:pt x="227" y="91"/>
                        </a:lnTo>
                        <a:lnTo>
                          <a:pt x="231" y="84"/>
                        </a:lnTo>
                        <a:lnTo>
                          <a:pt x="235" y="77"/>
                        </a:lnTo>
                        <a:lnTo>
                          <a:pt x="240" y="69"/>
                        </a:lnTo>
                        <a:lnTo>
                          <a:pt x="244" y="61"/>
                        </a:lnTo>
                        <a:lnTo>
                          <a:pt x="248" y="53"/>
                        </a:lnTo>
                        <a:lnTo>
                          <a:pt x="249" y="44"/>
                        </a:lnTo>
                        <a:lnTo>
                          <a:pt x="247" y="35"/>
                        </a:lnTo>
                        <a:lnTo>
                          <a:pt x="241" y="28"/>
                        </a:lnTo>
                        <a:lnTo>
                          <a:pt x="236" y="25"/>
                        </a:lnTo>
                        <a:lnTo>
                          <a:pt x="231" y="20"/>
                        </a:lnTo>
                        <a:lnTo>
                          <a:pt x="226" y="15"/>
                        </a:lnTo>
                        <a:lnTo>
                          <a:pt x="220" y="11"/>
                        </a:lnTo>
                        <a:lnTo>
                          <a:pt x="215" y="7"/>
                        </a:lnTo>
                        <a:lnTo>
                          <a:pt x="210" y="4"/>
                        </a:lnTo>
                        <a:lnTo>
                          <a:pt x="206" y="1"/>
                        </a:lnTo>
                        <a:lnTo>
                          <a:pt x="202" y="0"/>
                        </a:lnTo>
                        <a:lnTo>
                          <a:pt x="196" y="4"/>
                        </a:lnTo>
                        <a:lnTo>
                          <a:pt x="191" y="12"/>
                        </a:lnTo>
                        <a:lnTo>
                          <a:pt x="186" y="21"/>
                        </a:lnTo>
                        <a:lnTo>
                          <a:pt x="185" y="30"/>
                        </a:lnTo>
                        <a:lnTo>
                          <a:pt x="186" y="41"/>
                        </a:lnTo>
                        <a:lnTo>
                          <a:pt x="188" y="56"/>
                        </a:lnTo>
                        <a:lnTo>
                          <a:pt x="191" y="70"/>
                        </a:lnTo>
                        <a:lnTo>
                          <a:pt x="194" y="76"/>
                        </a:lnTo>
                        <a:lnTo>
                          <a:pt x="195" y="82"/>
                        </a:lnTo>
                        <a:lnTo>
                          <a:pt x="188" y="95"/>
                        </a:lnTo>
                        <a:lnTo>
                          <a:pt x="179" y="109"/>
                        </a:lnTo>
                        <a:lnTo>
                          <a:pt x="168" y="120"/>
                        </a:lnTo>
                        <a:lnTo>
                          <a:pt x="162" y="125"/>
                        </a:lnTo>
                        <a:lnTo>
                          <a:pt x="155" y="130"/>
                        </a:lnTo>
                        <a:lnTo>
                          <a:pt x="148" y="135"/>
                        </a:lnTo>
                        <a:lnTo>
                          <a:pt x="140" y="140"/>
                        </a:lnTo>
                        <a:lnTo>
                          <a:pt x="132" y="146"/>
                        </a:lnTo>
                        <a:lnTo>
                          <a:pt x="126" y="151"/>
                        </a:lnTo>
                        <a:lnTo>
                          <a:pt x="122" y="153"/>
                        </a:lnTo>
                        <a:lnTo>
                          <a:pt x="120" y="154"/>
                        </a:lnTo>
                        <a:lnTo>
                          <a:pt x="122" y="127"/>
                        </a:lnTo>
                        <a:lnTo>
                          <a:pt x="113" y="116"/>
                        </a:lnTo>
                        <a:lnTo>
                          <a:pt x="113" y="123"/>
                        </a:lnTo>
                        <a:lnTo>
                          <a:pt x="114" y="137"/>
                        </a:lnTo>
                        <a:lnTo>
                          <a:pt x="114" y="152"/>
                        </a:lnTo>
                        <a:lnTo>
                          <a:pt x="113" y="161"/>
                        </a:lnTo>
                        <a:lnTo>
                          <a:pt x="111" y="169"/>
                        </a:lnTo>
                        <a:lnTo>
                          <a:pt x="106" y="184"/>
                        </a:lnTo>
                        <a:lnTo>
                          <a:pt x="100" y="200"/>
                        </a:lnTo>
                        <a:lnTo>
                          <a:pt x="96" y="210"/>
                        </a:lnTo>
                        <a:lnTo>
                          <a:pt x="91" y="217"/>
                        </a:lnTo>
                        <a:lnTo>
                          <a:pt x="85" y="224"/>
                        </a:lnTo>
                        <a:lnTo>
                          <a:pt x="78" y="231"/>
                        </a:lnTo>
                        <a:lnTo>
                          <a:pt x="72" y="234"/>
                        </a:lnTo>
                        <a:lnTo>
                          <a:pt x="69" y="236"/>
                        </a:lnTo>
                        <a:lnTo>
                          <a:pt x="64" y="234"/>
                        </a:lnTo>
                        <a:lnTo>
                          <a:pt x="58" y="233"/>
                        </a:lnTo>
                        <a:lnTo>
                          <a:pt x="53" y="232"/>
                        </a:lnTo>
                        <a:lnTo>
                          <a:pt x="45" y="231"/>
                        </a:lnTo>
                        <a:lnTo>
                          <a:pt x="40" y="231"/>
                        </a:lnTo>
                        <a:lnTo>
                          <a:pt x="35" y="231"/>
                        </a:lnTo>
                        <a:lnTo>
                          <a:pt x="31" y="232"/>
                        </a:lnTo>
                        <a:lnTo>
                          <a:pt x="27" y="232"/>
                        </a:lnTo>
                        <a:lnTo>
                          <a:pt x="23" y="226"/>
                        </a:lnTo>
                        <a:lnTo>
                          <a:pt x="20" y="220"/>
                        </a:lnTo>
                        <a:lnTo>
                          <a:pt x="19" y="217"/>
                        </a:lnTo>
                        <a:lnTo>
                          <a:pt x="0" y="234"/>
                        </a:lnTo>
                        <a:lnTo>
                          <a:pt x="2" y="238"/>
                        </a:lnTo>
                        <a:lnTo>
                          <a:pt x="7" y="245"/>
                        </a:lnTo>
                        <a:lnTo>
                          <a:pt x="13" y="252"/>
                        </a:lnTo>
                        <a:lnTo>
                          <a:pt x="19" y="257"/>
                        </a:lnTo>
                        <a:lnTo>
                          <a:pt x="23" y="257"/>
                        </a:lnTo>
                        <a:lnTo>
                          <a:pt x="27" y="257"/>
                        </a:lnTo>
                        <a:lnTo>
                          <a:pt x="29" y="254"/>
                        </a:lnTo>
                        <a:lnTo>
                          <a:pt x="34" y="251"/>
                        </a:lnTo>
                        <a:lnTo>
                          <a:pt x="38" y="246"/>
                        </a:lnTo>
                        <a:lnTo>
                          <a:pt x="42" y="240"/>
                        </a:lnTo>
                        <a:lnTo>
                          <a:pt x="45" y="236"/>
                        </a:lnTo>
                        <a:lnTo>
                          <a:pt x="47" y="234"/>
                        </a:lnTo>
                        <a:lnTo>
                          <a:pt x="48" y="234"/>
                        </a:lnTo>
                        <a:lnTo>
                          <a:pt x="50" y="234"/>
                        </a:lnTo>
                        <a:lnTo>
                          <a:pt x="53" y="234"/>
                        </a:lnTo>
                        <a:lnTo>
                          <a:pt x="56" y="234"/>
                        </a:lnTo>
                        <a:lnTo>
                          <a:pt x="60" y="237"/>
                        </a:lnTo>
                        <a:lnTo>
                          <a:pt x="64" y="240"/>
                        </a:lnTo>
                        <a:lnTo>
                          <a:pt x="67" y="244"/>
                        </a:lnTo>
                        <a:lnTo>
                          <a:pt x="69" y="248"/>
                        </a:lnTo>
                        <a:lnTo>
                          <a:pt x="71" y="253"/>
                        </a:lnTo>
                        <a:lnTo>
                          <a:pt x="72" y="260"/>
                        </a:lnTo>
                        <a:lnTo>
                          <a:pt x="72" y="267"/>
                        </a:lnTo>
                        <a:lnTo>
                          <a:pt x="71" y="273"/>
                        </a:lnTo>
                        <a:lnTo>
                          <a:pt x="70" y="276"/>
                        </a:lnTo>
                        <a:lnTo>
                          <a:pt x="69" y="280"/>
                        </a:lnTo>
                        <a:lnTo>
                          <a:pt x="67" y="285"/>
                        </a:lnTo>
                        <a:lnTo>
                          <a:pt x="60" y="294"/>
                        </a:lnTo>
                        <a:lnTo>
                          <a:pt x="54" y="301"/>
                        </a:lnTo>
                        <a:lnTo>
                          <a:pt x="48" y="307"/>
                        </a:lnTo>
                        <a:lnTo>
                          <a:pt x="41" y="314"/>
                        </a:lnTo>
                        <a:lnTo>
                          <a:pt x="35" y="321"/>
                        </a:lnTo>
                        <a:lnTo>
                          <a:pt x="29" y="327"/>
                        </a:lnTo>
                        <a:lnTo>
                          <a:pt x="24" y="330"/>
                        </a:lnTo>
                        <a:lnTo>
                          <a:pt x="21" y="334"/>
                        </a:lnTo>
                        <a:lnTo>
                          <a:pt x="20" y="335"/>
                        </a:lnTo>
                        <a:close/>
                      </a:path>
                    </a:pathLst>
                  </a:custGeom>
                  <a:solidFill>
                    <a:srgbClr val="F2CCBF"/>
                  </a:solidFill>
                  <a:ln w="9525">
                    <a:noFill/>
                    <a:round/>
                    <a:headEnd/>
                    <a:tailEnd/>
                  </a:ln>
                </p:spPr>
                <p:txBody>
                  <a:bodyPr/>
                  <a:lstStyle/>
                  <a:p>
                    <a:endParaRPr lang="en-US"/>
                  </a:p>
                </p:txBody>
              </p:sp>
              <p:sp>
                <p:nvSpPr>
                  <p:cNvPr id="1266" name="Freeform 21"/>
                  <p:cNvSpPr>
                    <a:spLocks/>
                  </p:cNvSpPr>
                  <p:nvPr/>
                </p:nvSpPr>
                <p:spPr bwMode="auto">
                  <a:xfrm>
                    <a:off x="1559" y="2294"/>
                    <a:ext cx="39" cy="35"/>
                  </a:xfrm>
                  <a:custGeom>
                    <a:avLst/>
                    <a:gdLst>
                      <a:gd name="T0" fmla="*/ 1 w 233"/>
                      <a:gd name="T1" fmla="*/ 0 h 209"/>
                      <a:gd name="T2" fmla="*/ 1 w 233"/>
                      <a:gd name="T3" fmla="*/ 0 h 209"/>
                      <a:gd name="T4" fmla="*/ 1 w 233"/>
                      <a:gd name="T5" fmla="*/ 0 h 209"/>
                      <a:gd name="T6" fmla="*/ 1 w 233"/>
                      <a:gd name="T7" fmla="*/ 0 h 209"/>
                      <a:gd name="T8" fmla="*/ 1 w 233"/>
                      <a:gd name="T9" fmla="*/ 0 h 209"/>
                      <a:gd name="T10" fmla="*/ 1 w 233"/>
                      <a:gd name="T11" fmla="*/ 0 h 209"/>
                      <a:gd name="T12" fmla="*/ 1 w 233"/>
                      <a:gd name="T13" fmla="*/ 0 h 209"/>
                      <a:gd name="T14" fmla="*/ 1 w 233"/>
                      <a:gd name="T15" fmla="*/ 1 h 209"/>
                      <a:gd name="T16" fmla="*/ 1 w 233"/>
                      <a:gd name="T17" fmla="*/ 1 h 209"/>
                      <a:gd name="T18" fmla="*/ 1 w 233"/>
                      <a:gd name="T19" fmla="*/ 1 h 209"/>
                      <a:gd name="T20" fmla="*/ 1 w 233"/>
                      <a:gd name="T21" fmla="*/ 1 h 209"/>
                      <a:gd name="T22" fmla="*/ 1 w 233"/>
                      <a:gd name="T23" fmla="*/ 1 h 209"/>
                      <a:gd name="T24" fmla="*/ 1 w 233"/>
                      <a:gd name="T25" fmla="*/ 1 h 209"/>
                      <a:gd name="T26" fmla="*/ 1 w 233"/>
                      <a:gd name="T27" fmla="*/ 1 h 209"/>
                      <a:gd name="T28" fmla="*/ 1 w 233"/>
                      <a:gd name="T29" fmla="*/ 1 h 209"/>
                      <a:gd name="T30" fmla="*/ 1 w 233"/>
                      <a:gd name="T31" fmla="*/ 1 h 209"/>
                      <a:gd name="T32" fmla="*/ 1 w 233"/>
                      <a:gd name="T33" fmla="*/ 1 h 209"/>
                      <a:gd name="T34" fmla="*/ 1 w 233"/>
                      <a:gd name="T35" fmla="*/ 1 h 209"/>
                      <a:gd name="T36" fmla="*/ 1 w 233"/>
                      <a:gd name="T37" fmla="*/ 1 h 209"/>
                      <a:gd name="T38" fmla="*/ 1 w 233"/>
                      <a:gd name="T39" fmla="*/ 1 h 209"/>
                      <a:gd name="T40" fmla="*/ 1 w 233"/>
                      <a:gd name="T41" fmla="*/ 1 h 209"/>
                      <a:gd name="T42" fmla="*/ 1 w 233"/>
                      <a:gd name="T43" fmla="*/ 1 h 209"/>
                      <a:gd name="T44" fmla="*/ 1 w 233"/>
                      <a:gd name="T45" fmla="*/ 1 h 209"/>
                      <a:gd name="T46" fmla="*/ 1 w 233"/>
                      <a:gd name="T47" fmla="*/ 1 h 209"/>
                      <a:gd name="T48" fmla="*/ 0 w 233"/>
                      <a:gd name="T49" fmla="*/ 1 h 209"/>
                      <a:gd name="T50" fmla="*/ 0 w 233"/>
                      <a:gd name="T51" fmla="*/ 1 h 209"/>
                      <a:gd name="T52" fmla="*/ 0 w 233"/>
                      <a:gd name="T53" fmla="*/ 1 h 209"/>
                      <a:gd name="T54" fmla="*/ 0 w 233"/>
                      <a:gd name="T55" fmla="*/ 1 h 209"/>
                      <a:gd name="T56" fmla="*/ 0 w 233"/>
                      <a:gd name="T57" fmla="*/ 1 h 209"/>
                      <a:gd name="T58" fmla="*/ 0 w 233"/>
                      <a:gd name="T59" fmla="*/ 1 h 209"/>
                      <a:gd name="T60" fmla="*/ 0 w 233"/>
                      <a:gd name="T61" fmla="*/ 1 h 209"/>
                      <a:gd name="T62" fmla="*/ 0 w 233"/>
                      <a:gd name="T63" fmla="*/ 1 h 209"/>
                      <a:gd name="T64" fmla="*/ 0 w 233"/>
                      <a:gd name="T65" fmla="*/ 1 h 209"/>
                      <a:gd name="T66" fmla="*/ 0 w 233"/>
                      <a:gd name="T67" fmla="*/ 1 h 209"/>
                      <a:gd name="T68" fmla="*/ 0 w 233"/>
                      <a:gd name="T69" fmla="*/ 1 h 209"/>
                      <a:gd name="T70" fmla="*/ 0 w 233"/>
                      <a:gd name="T71" fmla="*/ 1 h 209"/>
                      <a:gd name="T72" fmla="*/ 0 w 233"/>
                      <a:gd name="T73" fmla="*/ 1 h 209"/>
                      <a:gd name="T74" fmla="*/ 0 w 233"/>
                      <a:gd name="T75" fmla="*/ 1 h 209"/>
                      <a:gd name="T76" fmla="*/ 0 w 233"/>
                      <a:gd name="T77" fmla="*/ 0 h 209"/>
                      <a:gd name="T78" fmla="*/ 0 w 233"/>
                      <a:gd name="T79" fmla="*/ 0 h 209"/>
                      <a:gd name="T80" fmla="*/ 1 w 233"/>
                      <a:gd name="T81" fmla="*/ 0 h 209"/>
                      <a:gd name="T82" fmla="*/ 1 w 233"/>
                      <a:gd name="T83" fmla="*/ 0 h 209"/>
                      <a:gd name="T84" fmla="*/ 1 w 233"/>
                      <a:gd name="T85" fmla="*/ 0 h 209"/>
                      <a:gd name="T86" fmla="*/ 1 w 233"/>
                      <a:gd name="T87" fmla="*/ 0 h 20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33"/>
                      <a:gd name="T133" fmla="*/ 0 h 209"/>
                      <a:gd name="T134" fmla="*/ 233 w 233"/>
                      <a:gd name="T135" fmla="*/ 209 h 20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33" h="209">
                        <a:moveTo>
                          <a:pt x="119" y="0"/>
                        </a:moveTo>
                        <a:lnTo>
                          <a:pt x="122" y="2"/>
                        </a:lnTo>
                        <a:lnTo>
                          <a:pt x="132" y="7"/>
                        </a:lnTo>
                        <a:lnTo>
                          <a:pt x="145" y="14"/>
                        </a:lnTo>
                        <a:lnTo>
                          <a:pt x="161" y="22"/>
                        </a:lnTo>
                        <a:lnTo>
                          <a:pt x="179" y="30"/>
                        </a:lnTo>
                        <a:lnTo>
                          <a:pt x="195" y="37"/>
                        </a:lnTo>
                        <a:lnTo>
                          <a:pt x="208" y="42"/>
                        </a:lnTo>
                        <a:lnTo>
                          <a:pt x="218" y="44"/>
                        </a:lnTo>
                        <a:lnTo>
                          <a:pt x="229" y="44"/>
                        </a:lnTo>
                        <a:lnTo>
                          <a:pt x="233" y="46"/>
                        </a:lnTo>
                        <a:lnTo>
                          <a:pt x="233" y="50"/>
                        </a:lnTo>
                        <a:lnTo>
                          <a:pt x="231" y="57"/>
                        </a:lnTo>
                        <a:lnTo>
                          <a:pt x="225" y="71"/>
                        </a:lnTo>
                        <a:lnTo>
                          <a:pt x="216" y="91"/>
                        </a:lnTo>
                        <a:lnTo>
                          <a:pt x="205" y="109"/>
                        </a:lnTo>
                        <a:lnTo>
                          <a:pt x="197" y="118"/>
                        </a:lnTo>
                        <a:lnTo>
                          <a:pt x="189" y="125"/>
                        </a:lnTo>
                        <a:lnTo>
                          <a:pt x="180" y="138"/>
                        </a:lnTo>
                        <a:lnTo>
                          <a:pt x="172" y="152"/>
                        </a:lnTo>
                        <a:lnTo>
                          <a:pt x="166" y="163"/>
                        </a:lnTo>
                        <a:lnTo>
                          <a:pt x="163" y="173"/>
                        </a:lnTo>
                        <a:lnTo>
                          <a:pt x="161" y="183"/>
                        </a:lnTo>
                        <a:lnTo>
                          <a:pt x="159" y="193"/>
                        </a:lnTo>
                        <a:lnTo>
                          <a:pt x="153" y="198"/>
                        </a:lnTo>
                        <a:lnTo>
                          <a:pt x="146" y="203"/>
                        </a:lnTo>
                        <a:lnTo>
                          <a:pt x="140" y="207"/>
                        </a:lnTo>
                        <a:lnTo>
                          <a:pt x="134" y="209"/>
                        </a:lnTo>
                        <a:lnTo>
                          <a:pt x="127" y="205"/>
                        </a:lnTo>
                        <a:lnTo>
                          <a:pt x="121" y="197"/>
                        </a:lnTo>
                        <a:lnTo>
                          <a:pt x="118" y="188"/>
                        </a:lnTo>
                        <a:lnTo>
                          <a:pt x="119" y="177"/>
                        </a:lnTo>
                        <a:lnTo>
                          <a:pt x="126" y="170"/>
                        </a:lnTo>
                        <a:lnTo>
                          <a:pt x="135" y="163"/>
                        </a:lnTo>
                        <a:lnTo>
                          <a:pt x="138" y="156"/>
                        </a:lnTo>
                        <a:lnTo>
                          <a:pt x="138" y="149"/>
                        </a:lnTo>
                        <a:lnTo>
                          <a:pt x="139" y="142"/>
                        </a:lnTo>
                        <a:lnTo>
                          <a:pt x="140" y="139"/>
                        </a:lnTo>
                        <a:lnTo>
                          <a:pt x="138" y="139"/>
                        </a:lnTo>
                        <a:lnTo>
                          <a:pt x="133" y="139"/>
                        </a:lnTo>
                        <a:lnTo>
                          <a:pt x="127" y="135"/>
                        </a:lnTo>
                        <a:lnTo>
                          <a:pt x="124" y="130"/>
                        </a:lnTo>
                        <a:lnTo>
                          <a:pt x="121" y="124"/>
                        </a:lnTo>
                        <a:lnTo>
                          <a:pt x="118" y="123"/>
                        </a:lnTo>
                        <a:lnTo>
                          <a:pt x="113" y="126"/>
                        </a:lnTo>
                        <a:lnTo>
                          <a:pt x="106" y="131"/>
                        </a:lnTo>
                        <a:lnTo>
                          <a:pt x="100" y="132"/>
                        </a:lnTo>
                        <a:lnTo>
                          <a:pt x="94" y="134"/>
                        </a:lnTo>
                        <a:lnTo>
                          <a:pt x="91" y="138"/>
                        </a:lnTo>
                        <a:lnTo>
                          <a:pt x="85" y="147"/>
                        </a:lnTo>
                        <a:lnTo>
                          <a:pt x="77" y="160"/>
                        </a:lnTo>
                        <a:lnTo>
                          <a:pt x="67" y="172"/>
                        </a:lnTo>
                        <a:lnTo>
                          <a:pt x="60" y="179"/>
                        </a:lnTo>
                        <a:lnTo>
                          <a:pt x="57" y="181"/>
                        </a:lnTo>
                        <a:lnTo>
                          <a:pt x="52" y="183"/>
                        </a:lnTo>
                        <a:lnTo>
                          <a:pt x="48" y="187"/>
                        </a:lnTo>
                        <a:lnTo>
                          <a:pt x="42" y="190"/>
                        </a:lnTo>
                        <a:lnTo>
                          <a:pt x="36" y="194"/>
                        </a:lnTo>
                        <a:lnTo>
                          <a:pt x="31" y="197"/>
                        </a:lnTo>
                        <a:lnTo>
                          <a:pt x="25" y="198"/>
                        </a:lnTo>
                        <a:lnTo>
                          <a:pt x="22" y="200"/>
                        </a:lnTo>
                        <a:lnTo>
                          <a:pt x="15" y="200"/>
                        </a:lnTo>
                        <a:lnTo>
                          <a:pt x="7" y="198"/>
                        </a:lnTo>
                        <a:lnTo>
                          <a:pt x="1" y="195"/>
                        </a:lnTo>
                        <a:lnTo>
                          <a:pt x="0" y="188"/>
                        </a:lnTo>
                        <a:lnTo>
                          <a:pt x="3" y="179"/>
                        </a:lnTo>
                        <a:lnTo>
                          <a:pt x="10" y="166"/>
                        </a:lnTo>
                        <a:lnTo>
                          <a:pt x="19" y="154"/>
                        </a:lnTo>
                        <a:lnTo>
                          <a:pt x="31" y="146"/>
                        </a:lnTo>
                        <a:lnTo>
                          <a:pt x="42" y="138"/>
                        </a:lnTo>
                        <a:lnTo>
                          <a:pt x="51" y="128"/>
                        </a:lnTo>
                        <a:lnTo>
                          <a:pt x="59" y="118"/>
                        </a:lnTo>
                        <a:lnTo>
                          <a:pt x="65" y="111"/>
                        </a:lnTo>
                        <a:lnTo>
                          <a:pt x="69" y="105"/>
                        </a:lnTo>
                        <a:lnTo>
                          <a:pt x="70" y="99"/>
                        </a:lnTo>
                        <a:lnTo>
                          <a:pt x="69" y="92"/>
                        </a:lnTo>
                        <a:lnTo>
                          <a:pt x="66" y="85"/>
                        </a:lnTo>
                        <a:lnTo>
                          <a:pt x="66" y="78"/>
                        </a:lnTo>
                        <a:lnTo>
                          <a:pt x="69" y="71"/>
                        </a:lnTo>
                        <a:lnTo>
                          <a:pt x="74" y="64"/>
                        </a:lnTo>
                        <a:lnTo>
                          <a:pt x="84" y="57"/>
                        </a:lnTo>
                        <a:lnTo>
                          <a:pt x="92" y="48"/>
                        </a:lnTo>
                        <a:lnTo>
                          <a:pt x="98" y="39"/>
                        </a:lnTo>
                        <a:lnTo>
                          <a:pt x="102" y="29"/>
                        </a:lnTo>
                        <a:lnTo>
                          <a:pt x="108" y="21"/>
                        </a:lnTo>
                        <a:lnTo>
                          <a:pt x="113" y="14"/>
                        </a:lnTo>
                        <a:lnTo>
                          <a:pt x="117" y="7"/>
                        </a:lnTo>
                        <a:lnTo>
                          <a:pt x="119" y="2"/>
                        </a:lnTo>
                        <a:lnTo>
                          <a:pt x="119" y="0"/>
                        </a:lnTo>
                        <a:close/>
                      </a:path>
                    </a:pathLst>
                  </a:custGeom>
                  <a:solidFill>
                    <a:srgbClr val="F2CCBF"/>
                  </a:solidFill>
                  <a:ln w="9525">
                    <a:noFill/>
                    <a:round/>
                    <a:headEnd/>
                    <a:tailEnd/>
                  </a:ln>
                </p:spPr>
                <p:txBody>
                  <a:bodyPr/>
                  <a:lstStyle/>
                  <a:p>
                    <a:endParaRPr lang="en-US"/>
                  </a:p>
                </p:txBody>
              </p:sp>
              <p:sp>
                <p:nvSpPr>
                  <p:cNvPr id="1267" name="Freeform 22"/>
                  <p:cNvSpPr>
                    <a:spLocks/>
                  </p:cNvSpPr>
                  <p:nvPr/>
                </p:nvSpPr>
                <p:spPr bwMode="auto">
                  <a:xfrm>
                    <a:off x="1737" y="2208"/>
                    <a:ext cx="36" cy="42"/>
                  </a:xfrm>
                  <a:custGeom>
                    <a:avLst/>
                    <a:gdLst>
                      <a:gd name="T0" fmla="*/ 0 w 214"/>
                      <a:gd name="T1" fmla="*/ 0 h 257"/>
                      <a:gd name="T2" fmla="*/ 0 w 214"/>
                      <a:gd name="T3" fmla="*/ 0 h 257"/>
                      <a:gd name="T4" fmla="*/ 0 w 214"/>
                      <a:gd name="T5" fmla="*/ 0 h 257"/>
                      <a:gd name="T6" fmla="*/ 0 w 214"/>
                      <a:gd name="T7" fmla="*/ 0 h 257"/>
                      <a:gd name="T8" fmla="*/ 0 w 214"/>
                      <a:gd name="T9" fmla="*/ 0 h 257"/>
                      <a:gd name="T10" fmla="*/ 1 w 214"/>
                      <a:gd name="T11" fmla="*/ 0 h 257"/>
                      <a:gd name="T12" fmla="*/ 1 w 214"/>
                      <a:gd name="T13" fmla="*/ 0 h 257"/>
                      <a:gd name="T14" fmla="*/ 1 w 214"/>
                      <a:gd name="T15" fmla="*/ 0 h 257"/>
                      <a:gd name="T16" fmla="*/ 1 w 214"/>
                      <a:gd name="T17" fmla="*/ 0 h 257"/>
                      <a:gd name="T18" fmla="*/ 1 w 214"/>
                      <a:gd name="T19" fmla="*/ 0 h 257"/>
                      <a:gd name="T20" fmla="*/ 1 w 214"/>
                      <a:gd name="T21" fmla="*/ 0 h 257"/>
                      <a:gd name="T22" fmla="*/ 1 w 214"/>
                      <a:gd name="T23" fmla="*/ 0 h 257"/>
                      <a:gd name="T24" fmla="*/ 1 w 214"/>
                      <a:gd name="T25" fmla="*/ 0 h 257"/>
                      <a:gd name="T26" fmla="*/ 1 w 214"/>
                      <a:gd name="T27" fmla="*/ 0 h 257"/>
                      <a:gd name="T28" fmla="*/ 1 w 214"/>
                      <a:gd name="T29" fmla="*/ 0 h 257"/>
                      <a:gd name="T30" fmla="*/ 1 w 214"/>
                      <a:gd name="T31" fmla="*/ 0 h 257"/>
                      <a:gd name="T32" fmla="*/ 1 w 214"/>
                      <a:gd name="T33" fmla="*/ 0 h 257"/>
                      <a:gd name="T34" fmla="*/ 1 w 214"/>
                      <a:gd name="T35" fmla="*/ 0 h 257"/>
                      <a:gd name="T36" fmla="*/ 1 w 214"/>
                      <a:gd name="T37" fmla="*/ 0 h 257"/>
                      <a:gd name="T38" fmla="*/ 1 w 214"/>
                      <a:gd name="T39" fmla="*/ 0 h 257"/>
                      <a:gd name="T40" fmla="*/ 1 w 214"/>
                      <a:gd name="T41" fmla="*/ 0 h 257"/>
                      <a:gd name="T42" fmla="*/ 1 w 214"/>
                      <a:gd name="T43" fmla="*/ 1 h 257"/>
                      <a:gd name="T44" fmla="*/ 1 w 214"/>
                      <a:gd name="T45" fmla="*/ 1 h 257"/>
                      <a:gd name="T46" fmla="*/ 1 w 214"/>
                      <a:gd name="T47" fmla="*/ 1 h 257"/>
                      <a:gd name="T48" fmla="*/ 1 w 214"/>
                      <a:gd name="T49" fmla="*/ 1 h 257"/>
                      <a:gd name="T50" fmla="*/ 1 w 214"/>
                      <a:gd name="T51" fmla="*/ 1 h 257"/>
                      <a:gd name="T52" fmla="*/ 1 w 214"/>
                      <a:gd name="T53" fmla="*/ 1 h 257"/>
                      <a:gd name="T54" fmla="*/ 1 w 214"/>
                      <a:gd name="T55" fmla="*/ 1 h 257"/>
                      <a:gd name="T56" fmla="*/ 1 w 214"/>
                      <a:gd name="T57" fmla="*/ 1 h 257"/>
                      <a:gd name="T58" fmla="*/ 1 w 214"/>
                      <a:gd name="T59" fmla="*/ 1 h 257"/>
                      <a:gd name="T60" fmla="*/ 1 w 214"/>
                      <a:gd name="T61" fmla="*/ 1 h 257"/>
                      <a:gd name="T62" fmla="*/ 1 w 214"/>
                      <a:gd name="T63" fmla="*/ 1 h 257"/>
                      <a:gd name="T64" fmla="*/ 1 w 214"/>
                      <a:gd name="T65" fmla="*/ 1 h 257"/>
                      <a:gd name="T66" fmla="*/ 1 w 214"/>
                      <a:gd name="T67" fmla="*/ 1 h 257"/>
                      <a:gd name="T68" fmla="*/ 1 w 214"/>
                      <a:gd name="T69" fmla="*/ 1 h 257"/>
                      <a:gd name="T70" fmla="*/ 1 w 214"/>
                      <a:gd name="T71" fmla="*/ 1 h 257"/>
                      <a:gd name="T72" fmla="*/ 1 w 214"/>
                      <a:gd name="T73" fmla="*/ 1 h 257"/>
                      <a:gd name="T74" fmla="*/ 1 w 214"/>
                      <a:gd name="T75" fmla="*/ 1 h 257"/>
                      <a:gd name="T76" fmla="*/ 1 w 214"/>
                      <a:gd name="T77" fmla="*/ 1 h 257"/>
                      <a:gd name="T78" fmla="*/ 1 w 214"/>
                      <a:gd name="T79" fmla="*/ 1 h 257"/>
                      <a:gd name="T80" fmla="*/ 1 w 214"/>
                      <a:gd name="T81" fmla="*/ 1 h 257"/>
                      <a:gd name="T82" fmla="*/ 0 w 214"/>
                      <a:gd name="T83" fmla="*/ 1 h 257"/>
                      <a:gd name="T84" fmla="*/ 0 w 214"/>
                      <a:gd name="T85" fmla="*/ 1 h 257"/>
                      <a:gd name="T86" fmla="*/ 0 w 214"/>
                      <a:gd name="T87" fmla="*/ 1 h 257"/>
                      <a:gd name="T88" fmla="*/ 1 w 214"/>
                      <a:gd name="T89" fmla="*/ 1 h 257"/>
                      <a:gd name="T90" fmla="*/ 1 w 214"/>
                      <a:gd name="T91" fmla="*/ 1 h 257"/>
                      <a:gd name="T92" fmla="*/ 1 w 214"/>
                      <a:gd name="T93" fmla="*/ 1 h 257"/>
                      <a:gd name="T94" fmla="*/ 1 w 214"/>
                      <a:gd name="T95" fmla="*/ 1 h 257"/>
                      <a:gd name="T96" fmla="*/ 0 w 214"/>
                      <a:gd name="T97" fmla="*/ 1 h 257"/>
                      <a:gd name="T98" fmla="*/ 0 w 214"/>
                      <a:gd name="T99" fmla="*/ 1 h 257"/>
                      <a:gd name="T100" fmla="*/ 0 w 214"/>
                      <a:gd name="T101" fmla="*/ 1 h 257"/>
                      <a:gd name="T102" fmla="*/ 0 w 214"/>
                      <a:gd name="T103" fmla="*/ 1 h 257"/>
                      <a:gd name="T104" fmla="*/ 0 w 214"/>
                      <a:gd name="T105" fmla="*/ 1 h 257"/>
                      <a:gd name="T106" fmla="*/ 0 w 214"/>
                      <a:gd name="T107" fmla="*/ 0 h 257"/>
                      <a:gd name="T108" fmla="*/ 0 w 214"/>
                      <a:gd name="T109" fmla="*/ 0 h 25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14"/>
                      <a:gd name="T166" fmla="*/ 0 h 257"/>
                      <a:gd name="T167" fmla="*/ 214 w 214"/>
                      <a:gd name="T168" fmla="*/ 257 h 25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14" h="257">
                        <a:moveTo>
                          <a:pt x="13" y="76"/>
                        </a:moveTo>
                        <a:lnTo>
                          <a:pt x="14" y="75"/>
                        </a:lnTo>
                        <a:lnTo>
                          <a:pt x="18" y="74"/>
                        </a:lnTo>
                        <a:lnTo>
                          <a:pt x="22" y="71"/>
                        </a:lnTo>
                        <a:lnTo>
                          <a:pt x="28" y="68"/>
                        </a:lnTo>
                        <a:lnTo>
                          <a:pt x="34" y="64"/>
                        </a:lnTo>
                        <a:lnTo>
                          <a:pt x="40" y="61"/>
                        </a:lnTo>
                        <a:lnTo>
                          <a:pt x="45" y="57"/>
                        </a:lnTo>
                        <a:lnTo>
                          <a:pt x="48" y="55"/>
                        </a:lnTo>
                        <a:lnTo>
                          <a:pt x="53" y="48"/>
                        </a:lnTo>
                        <a:lnTo>
                          <a:pt x="58" y="38"/>
                        </a:lnTo>
                        <a:lnTo>
                          <a:pt x="61" y="27"/>
                        </a:lnTo>
                        <a:lnTo>
                          <a:pt x="66" y="20"/>
                        </a:lnTo>
                        <a:lnTo>
                          <a:pt x="70" y="14"/>
                        </a:lnTo>
                        <a:lnTo>
                          <a:pt x="74" y="6"/>
                        </a:lnTo>
                        <a:lnTo>
                          <a:pt x="77" y="0"/>
                        </a:lnTo>
                        <a:lnTo>
                          <a:pt x="84" y="0"/>
                        </a:lnTo>
                        <a:lnTo>
                          <a:pt x="89" y="3"/>
                        </a:lnTo>
                        <a:lnTo>
                          <a:pt x="95" y="5"/>
                        </a:lnTo>
                        <a:lnTo>
                          <a:pt x="101" y="6"/>
                        </a:lnTo>
                        <a:lnTo>
                          <a:pt x="107" y="7"/>
                        </a:lnTo>
                        <a:lnTo>
                          <a:pt x="114" y="8"/>
                        </a:lnTo>
                        <a:lnTo>
                          <a:pt x="120" y="10"/>
                        </a:lnTo>
                        <a:lnTo>
                          <a:pt x="124" y="10"/>
                        </a:lnTo>
                        <a:lnTo>
                          <a:pt x="129" y="11"/>
                        </a:lnTo>
                        <a:lnTo>
                          <a:pt x="136" y="13"/>
                        </a:lnTo>
                        <a:lnTo>
                          <a:pt x="143" y="19"/>
                        </a:lnTo>
                        <a:lnTo>
                          <a:pt x="150" y="25"/>
                        </a:lnTo>
                        <a:lnTo>
                          <a:pt x="153" y="31"/>
                        </a:lnTo>
                        <a:lnTo>
                          <a:pt x="157" y="40"/>
                        </a:lnTo>
                        <a:lnTo>
                          <a:pt x="160" y="55"/>
                        </a:lnTo>
                        <a:lnTo>
                          <a:pt x="163" y="70"/>
                        </a:lnTo>
                        <a:lnTo>
                          <a:pt x="162" y="80"/>
                        </a:lnTo>
                        <a:lnTo>
                          <a:pt x="158" y="84"/>
                        </a:lnTo>
                        <a:lnTo>
                          <a:pt x="155" y="88"/>
                        </a:lnTo>
                        <a:lnTo>
                          <a:pt x="151" y="92"/>
                        </a:lnTo>
                        <a:lnTo>
                          <a:pt x="150" y="94"/>
                        </a:lnTo>
                        <a:lnTo>
                          <a:pt x="151" y="94"/>
                        </a:lnTo>
                        <a:lnTo>
                          <a:pt x="153" y="92"/>
                        </a:lnTo>
                        <a:lnTo>
                          <a:pt x="157" y="90"/>
                        </a:lnTo>
                        <a:lnTo>
                          <a:pt x="163" y="88"/>
                        </a:lnTo>
                        <a:lnTo>
                          <a:pt x="168" y="84"/>
                        </a:lnTo>
                        <a:lnTo>
                          <a:pt x="171" y="83"/>
                        </a:lnTo>
                        <a:lnTo>
                          <a:pt x="176" y="82"/>
                        </a:lnTo>
                        <a:lnTo>
                          <a:pt x="182" y="83"/>
                        </a:lnTo>
                        <a:lnTo>
                          <a:pt x="187" y="83"/>
                        </a:lnTo>
                        <a:lnTo>
                          <a:pt x="193" y="83"/>
                        </a:lnTo>
                        <a:lnTo>
                          <a:pt x="198" y="85"/>
                        </a:lnTo>
                        <a:lnTo>
                          <a:pt x="203" y="91"/>
                        </a:lnTo>
                        <a:lnTo>
                          <a:pt x="208" y="98"/>
                        </a:lnTo>
                        <a:lnTo>
                          <a:pt x="213" y="106"/>
                        </a:lnTo>
                        <a:lnTo>
                          <a:pt x="214" y="113"/>
                        </a:lnTo>
                        <a:lnTo>
                          <a:pt x="210" y="120"/>
                        </a:lnTo>
                        <a:lnTo>
                          <a:pt x="205" y="125"/>
                        </a:lnTo>
                        <a:lnTo>
                          <a:pt x="204" y="127"/>
                        </a:lnTo>
                        <a:lnTo>
                          <a:pt x="201" y="127"/>
                        </a:lnTo>
                        <a:lnTo>
                          <a:pt x="193" y="125"/>
                        </a:lnTo>
                        <a:lnTo>
                          <a:pt x="182" y="123"/>
                        </a:lnTo>
                        <a:lnTo>
                          <a:pt x="173" y="119"/>
                        </a:lnTo>
                        <a:lnTo>
                          <a:pt x="168" y="118"/>
                        </a:lnTo>
                        <a:lnTo>
                          <a:pt x="163" y="119"/>
                        </a:lnTo>
                        <a:lnTo>
                          <a:pt x="162" y="120"/>
                        </a:lnTo>
                        <a:lnTo>
                          <a:pt x="163" y="123"/>
                        </a:lnTo>
                        <a:lnTo>
                          <a:pt x="165" y="126"/>
                        </a:lnTo>
                        <a:lnTo>
                          <a:pt x="166" y="133"/>
                        </a:lnTo>
                        <a:lnTo>
                          <a:pt x="166" y="141"/>
                        </a:lnTo>
                        <a:lnTo>
                          <a:pt x="168" y="147"/>
                        </a:lnTo>
                        <a:lnTo>
                          <a:pt x="169" y="151"/>
                        </a:lnTo>
                        <a:lnTo>
                          <a:pt x="173" y="152"/>
                        </a:lnTo>
                        <a:lnTo>
                          <a:pt x="179" y="152"/>
                        </a:lnTo>
                        <a:lnTo>
                          <a:pt x="184" y="153"/>
                        </a:lnTo>
                        <a:lnTo>
                          <a:pt x="187" y="154"/>
                        </a:lnTo>
                        <a:lnTo>
                          <a:pt x="191" y="158"/>
                        </a:lnTo>
                        <a:lnTo>
                          <a:pt x="194" y="164"/>
                        </a:lnTo>
                        <a:lnTo>
                          <a:pt x="197" y="171"/>
                        </a:lnTo>
                        <a:lnTo>
                          <a:pt x="198" y="176"/>
                        </a:lnTo>
                        <a:lnTo>
                          <a:pt x="194" y="180"/>
                        </a:lnTo>
                        <a:lnTo>
                          <a:pt x="189" y="181"/>
                        </a:lnTo>
                        <a:lnTo>
                          <a:pt x="180" y="182"/>
                        </a:lnTo>
                        <a:lnTo>
                          <a:pt x="173" y="182"/>
                        </a:lnTo>
                        <a:lnTo>
                          <a:pt x="166" y="182"/>
                        </a:lnTo>
                        <a:lnTo>
                          <a:pt x="159" y="183"/>
                        </a:lnTo>
                        <a:lnTo>
                          <a:pt x="152" y="183"/>
                        </a:lnTo>
                        <a:lnTo>
                          <a:pt x="144" y="180"/>
                        </a:lnTo>
                        <a:lnTo>
                          <a:pt x="138" y="169"/>
                        </a:lnTo>
                        <a:lnTo>
                          <a:pt x="134" y="155"/>
                        </a:lnTo>
                        <a:lnTo>
                          <a:pt x="130" y="147"/>
                        </a:lnTo>
                        <a:lnTo>
                          <a:pt x="127" y="141"/>
                        </a:lnTo>
                        <a:lnTo>
                          <a:pt x="125" y="140"/>
                        </a:lnTo>
                        <a:lnTo>
                          <a:pt x="110" y="150"/>
                        </a:lnTo>
                        <a:lnTo>
                          <a:pt x="110" y="151"/>
                        </a:lnTo>
                        <a:lnTo>
                          <a:pt x="111" y="154"/>
                        </a:lnTo>
                        <a:lnTo>
                          <a:pt x="114" y="158"/>
                        </a:lnTo>
                        <a:lnTo>
                          <a:pt x="118" y="161"/>
                        </a:lnTo>
                        <a:lnTo>
                          <a:pt x="124" y="165"/>
                        </a:lnTo>
                        <a:lnTo>
                          <a:pt x="129" y="169"/>
                        </a:lnTo>
                        <a:lnTo>
                          <a:pt x="132" y="175"/>
                        </a:lnTo>
                        <a:lnTo>
                          <a:pt x="135" y="181"/>
                        </a:lnTo>
                        <a:lnTo>
                          <a:pt x="136" y="185"/>
                        </a:lnTo>
                        <a:lnTo>
                          <a:pt x="137" y="186"/>
                        </a:lnTo>
                        <a:lnTo>
                          <a:pt x="141" y="187"/>
                        </a:lnTo>
                        <a:lnTo>
                          <a:pt x="146" y="188"/>
                        </a:lnTo>
                        <a:lnTo>
                          <a:pt x="153" y="189"/>
                        </a:lnTo>
                        <a:lnTo>
                          <a:pt x="158" y="190"/>
                        </a:lnTo>
                        <a:lnTo>
                          <a:pt x="160" y="193"/>
                        </a:lnTo>
                        <a:lnTo>
                          <a:pt x="163" y="196"/>
                        </a:lnTo>
                        <a:lnTo>
                          <a:pt x="165" y="201"/>
                        </a:lnTo>
                        <a:lnTo>
                          <a:pt x="166" y="204"/>
                        </a:lnTo>
                        <a:lnTo>
                          <a:pt x="166" y="209"/>
                        </a:lnTo>
                        <a:lnTo>
                          <a:pt x="162" y="213"/>
                        </a:lnTo>
                        <a:lnTo>
                          <a:pt x="155" y="215"/>
                        </a:lnTo>
                        <a:lnTo>
                          <a:pt x="149" y="217"/>
                        </a:lnTo>
                        <a:lnTo>
                          <a:pt x="142" y="217"/>
                        </a:lnTo>
                        <a:lnTo>
                          <a:pt x="137" y="216"/>
                        </a:lnTo>
                        <a:lnTo>
                          <a:pt x="131" y="213"/>
                        </a:lnTo>
                        <a:lnTo>
                          <a:pt x="124" y="209"/>
                        </a:lnTo>
                        <a:lnTo>
                          <a:pt x="117" y="204"/>
                        </a:lnTo>
                        <a:lnTo>
                          <a:pt x="110" y="201"/>
                        </a:lnTo>
                        <a:lnTo>
                          <a:pt x="103" y="196"/>
                        </a:lnTo>
                        <a:lnTo>
                          <a:pt x="97" y="189"/>
                        </a:lnTo>
                        <a:lnTo>
                          <a:pt x="93" y="183"/>
                        </a:lnTo>
                        <a:lnTo>
                          <a:pt x="90" y="181"/>
                        </a:lnTo>
                        <a:lnTo>
                          <a:pt x="90" y="179"/>
                        </a:lnTo>
                        <a:lnTo>
                          <a:pt x="88" y="175"/>
                        </a:lnTo>
                        <a:lnTo>
                          <a:pt x="86" y="173"/>
                        </a:lnTo>
                        <a:lnTo>
                          <a:pt x="82" y="173"/>
                        </a:lnTo>
                        <a:lnTo>
                          <a:pt x="80" y="178"/>
                        </a:lnTo>
                        <a:lnTo>
                          <a:pt x="79" y="183"/>
                        </a:lnTo>
                        <a:lnTo>
                          <a:pt x="79" y="189"/>
                        </a:lnTo>
                        <a:lnTo>
                          <a:pt x="80" y="194"/>
                        </a:lnTo>
                        <a:lnTo>
                          <a:pt x="81" y="200"/>
                        </a:lnTo>
                        <a:lnTo>
                          <a:pt x="83" y="208"/>
                        </a:lnTo>
                        <a:lnTo>
                          <a:pt x="87" y="216"/>
                        </a:lnTo>
                        <a:lnTo>
                          <a:pt x="90" y="222"/>
                        </a:lnTo>
                        <a:lnTo>
                          <a:pt x="95" y="225"/>
                        </a:lnTo>
                        <a:lnTo>
                          <a:pt x="101" y="229"/>
                        </a:lnTo>
                        <a:lnTo>
                          <a:pt x="106" y="234"/>
                        </a:lnTo>
                        <a:lnTo>
                          <a:pt x="109" y="237"/>
                        </a:lnTo>
                        <a:lnTo>
                          <a:pt x="110" y="241"/>
                        </a:lnTo>
                        <a:lnTo>
                          <a:pt x="109" y="243"/>
                        </a:lnTo>
                        <a:lnTo>
                          <a:pt x="108" y="246"/>
                        </a:lnTo>
                        <a:lnTo>
                          <a:pt x="104" y="250"/>
                        </a:lnTo>
                        <a:lnTo>
                          <a:pt x="97" y="253"/>
                        </a:lnTo>
                        <a:lnTo>
                          <a:pt x="89" y="256"/>
                        </a:lnTo>
                        <a:lnTo>
                          <a:pt x="81" y="257"/>
                        </a:lnTo>
                        <a:lnTo>
                          <a:pt x="73" y="257"/>
                        </a:lnTo>
                        <a:lnTo>
                          <a:pt x="66" y="255"/>
                        </a:lnTo>
                        <a:lnTo>
                          <a:pt x="60" y="251"/>
                        </a:lnTo>
                        <a:lnTo>
                          <a:pt x="56" y="246"/>
                        </a:lnTo>
                        <a:lnTo>
                          <a:pt x="53" y="241"/>
                        </a:lnTo>
                        <a:lnTo>
                          <a:pt x="49" y="230"/>
                        </a:lnTo>
                        <a:lnTo>
                          <a:pt x="44" y="218"/>
                        </a:lnTo>
                        <a:lnTo>
                          <a:pt x="40" y="206"/>
                        </a:lnTo>
                        <a:lnTo>
                          <a:pt x="38" y="197"/>
                        </a:lnTo>
                        <a:lnTo>
                          <a:pt x="38" y="189"/>
                        </a:lnTo>
                        <a:lnTo>
                          <a:pt x="38" y="180"/>
                        </a:lnTo>
                        <a:lnTo>
                          <a:pt x="39" y="169"/>
                        </a:lnTo>
                        <a:lnTo>
                          <a:pt x="41" y="160"/>
                        </a:lnTo>
                        <a:lnTo>
                          <a:pt x="42" y="150"/>
                        </a:lnTo>
                        <a:lnTo>
                          <a:pt x="40" y="138"/>
                        </a:lnTo>
                        <a:lnTo>
                          <a:pt x="36" y="126"/>
                        </a:lnTo>
                        <a:lnTo>
                          <a:pt x="32" y="116"/>
                        </a:lnTo>
                        <a:lnTo>
                          <a:pt x="24" y="105"/>
                        </a:lnTo>
                        <a:lnTo>
                          <a:pt x="13" y="94"/>
                        </a:lnTo>
                        <a:lnTo>
                          <a:pt x="4" y="84"/>
                        </a:lnTo>
                        <a:lnTo>
                          <a:pt x="0" y="81"/>
                        </a:lnTo>
                        <a:lnTo>
                          <a:pt x="13" y="76"/>
                        </a:lnTo>
                        <a:close/>
                      </a:path>
                    </a:pathLst>
                  </a:custGeom>
                  <a:solidFill>
                    <a:srgbClr val="F2CCBF"/>
                  </a:solidFill>
                  <a:ln w="9525">
                    <a:noFill/>
                    <a:round/>
                    <a:headEnd/>
                    <a:tailEnd/>
                  </a:ln>
                </p:spPr>
                <p:txBody>
                  <a:bodyPr/>
                  <a:lstStyle/>
                  <a:p>
                    <a:endParaRPr lang="en-US"/>
                  </a:p>
                </p:txBody>
              </p:sp>
              <p:sp>
                <p:nvSpPr>
                  <p:cNvPr id="1268" name="Freeform 23"/>
                  <p:cNvSpPr>
                    <a:spLocks/>
                  </p:cNvSpPr>
                  <p:nvPr/>
                </p:nvSpPr>
                <p:spPr bwMode="auto">
                  <a:xfrm>
                    <a:off x="1667" y="2202"/>
                    <a:ext cx="11" cy="9"/>
                  </a:xfrm>
                  <a:custGeom>
                    <a:avLst/>
                    <a:gdLst>
                      <a:gd name="T0" fmla="*/ 0 w 64"/>
                      <a:gd name="T1" fmla="*/ 0 h 52"/>
                      <a:gd name="T2" fmla="*/ 0 w 64"/>
                      <a:gd name="T3" fmla="*/ 0 h 52"/>
                      <a:gd name="T4" fmla="*/ 0 w 64"/>
                      <a:gd name="T5" fmla="*/ 0 h 52"/>
                      <a:gd name="T6" fmla="*/ 0 w 64"/>
                      <a:gd name="T7" fmla="*/ 0 h 52"/>
                      <a:gd name="T8" fmla="*/ 0 w 64"/>
                      <a:gd name="T9" fmla="*/ 0 h 52"/>
                      <a:gd name="T10" fmla="*/ 0 w 64"/>
                      <a:gd name="T11" fmla="*/ 0 h 52"/>
                      <a:gd name="T12" fmla="*/ 0 w 64"/>
                      <a:gd name="T13" fmla="*/ 0 h 52"/>
                      <a:gd name="T14" fmla="*/ 0 w 64"/>
                      <a:gd name="T15" fmla="*/ 0 h 52"/>
                      <a:gd name="T16" fmla="*/ 0 w 64"/>
                      <a:gd name="T17" fmla="*/ 0 h 52"/>
                      <a:gd name="T18" fmla="*/ 0 w 64"/>
                      <a:gd name="T19" fmla="*/ 0 h 52"/>
                      <a:gd name="T20" fmla="*/ 0 w 64"/>
                      <a:gd name="T21" fmla="*/ 0 h 52"/>
                      <a:gd name="T22" fmla="*/ 0 w 64"/>
                      <a:gd name="T23" fmla="*/ 0 h 52"/>
                      <a:gd name="T24" fmla="*/ 0 w 64"/>
                      <a:gd name="T25" fmla="*/ 0 h 52"/>
                      <a:gd name="T26" fmla="*/ 0 w 64"/>
                      <a:gd name="T27" fmla="*/ 0 h 52"/>
                      <a:gd name="T28" fmla="*/ 0 w 64"/>
                      <a:gd name="T29" fmla="*/ 0 h 52"/>
                      <a:gd name="T30" fmla="*/ 0 w 64"/>
                      <a:gd name="T31" fmla="*/ 0 h 52"/>
                      <a:gd name="T32" fmla="*/ 0 w 64"/>
                      <a:gd name="T33" fmla="*/ 0 h 52"/>
                      <a:gd name="T34" fmla="*/ 0 w 64"/>
                      <a:gd name="T35" fmla="*/ 0 h 52"/>
                      <a:gd name="T36" fmla="*/ 0 w 64"/>
                      <a:gd name="T37" fmla="*/ 0 h 52"/>
                      <a:gd name="T38" fmla="*/ 0 w 64"/>
                      <a:gd name="T39" fmla="*/ 0 h 52"/>
                      <a:gd name="T40" fmla="*/ 0 w 64"/>
                      <a:gd name="T41" fmla="*/ 0 h 52"/>
                      <a:gd name="T42" fmla="*/ 0 w 64"/>
                      <a:gd name="T43" fmla="*/ 0 h 52"/>
                      <a:gd name="T44" fmla="*/ 0 w 64"/>
                      <a:gd name="T45" fmla="*/ 0 h 52"/>
                      <a:gd name="T46" fmla="*/ 0 w 64"/>
                      <a:gd name="T47" fmla="*/ 0 h 52"/>
                      <a:gd name="T48" fmla="*/ 0 w 64"/>
                      <a:gd name="T49" fmla="*/ 0 h 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4"/>
                      <a:gd name="T76" fmla="*/ 0 h 52"/>
                      <a:gd name="T77" fmla="*/ 64 w 64"/>
                      <a:gd name="T78" fmla="*/ 52 h 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4" h="52">
                        <a:moveTo>
                          <a:pt x="62" y="51"/>
                        </a:moveTo>
                        <a:lnTo>
                          <a:pt x="64" y="45"/>
                        </a:lnTo>
                        <a:lnTo>
                          <a:pt x="61" y="38"/>
                        </a:lnTo>
                        <a:lnTo>
                          <a:pt x="54" y="27"/>
                        </a:lnTo>
                        <a:lnTo>
                          <a:pt x="43" y="18"/>
                        </a:lnTo>
                        <a:lnTo>
                          <a:pt x="36" y="14"/>
                        </a:lnTo>
                        <a:lnTo>
                          <a:pt x="30" y="9"/>
                        </a:lnTo>
                        <a:lnTo>
                          <a:pt x="24" y="5"/>
                        </a:lnTo>
                        <a:lnTo>
                          <a:pt x="18" y="2"/>
                        </a:lnTo>
                        <a:lnTo>
                          <a:pt x="13" y="1"/>
                        </a:lnTo>
                        <a:lnTo>
                          <a:pt x="8" y="0"/>
                        </a:lnTo>
                        <a:lnTo>
                          <a:pt x="4" y="0"/>
                        </a:lnTo>
                        <a:lnTo>
                          <a:pt x="2" y="1"/>
                        </a:lnTo>
                        <a:lnTo>
                          <a:pt x="0" y="5"/>
                        </a:lnTo>
                        <a:lnTo>
                          <a:pt x="3" y="14"/>
                        </a:lnTo>
                        <a:lnTo>
                          <a:pt x="10" y="23"/>
                        </a:lnTo>
                        <a:lnTo>
                          <a:pt x="21" y="33"/>
                        </a:lnTo>
                        <a:lnTo>
                          <a:pt x="27" y="38"/>
                        </a:lnTo>
                        <a:lnTo>
                          <a:pt x="34" y="43"/>
                        </a:lnTo>
                        <a:lnTo>
                          <a:pt x="40" y="46"/>
                        </a:lnTo>
                        <a:lnTo>
                          <a:pt x="45" y="48"/>
                        </a:lnTo>
                        <a:lnTo>
                          <a:pt x="50" y="51"/>
                        </a:lnTo>
                        <a:lnTo>
                          <a:pt x="55" y="52"/>
                        </a:lnTo>
                        <a:lnTo>
                          <a:pt x="59" y="52"/>
                        </a:lnTo>
                        <a:lnTo>
                          <a:pt x="62" y="51"/>
                        </a:lnTo>
                        <a:close/>
                      </a:path>
                    </a:pathLst>
                  </a:custGeom>
                  <a:solidFill>
                    <a:srgbClr val="000000"/>
                  </a:solidFill>
                  <a:ln w="9525">
                    <a:noFill/>
                    <a:round/>
                    <a:headEnd/>
                    <a:tailEnd/>
                  </a:ln>
                </p:spPr>
                <p:txBody>
                  <a:bodyPr/>
                  <a:lstStyle/>
                  <a:p>
                    <a:endParaRPr lang="en-US"/>
                  </a:p>
                </p:txBody>
              </p:sp>
              <p:sp>
                <p:nvSpPr>
                  <p:cNvPr id="1269" name="Freeform 24"/>
                  <p:cNvSpPr>
                    <a:spLocks/>
                  </p:cNvSpPr>
                  <p:nvPr/>
                </p:nvSpPr>
                <p:spPr bwMode="auto">
                  <a:xfrm>
                    <a:off x="1640" y="2239"/>
                    <a:ext cx="11" cy="8"/>
                  </a:xfrm>
                  <a:custGeom>
                    <a:avLst/>
                    <a:gdLst>
                      <a:gd name="T0" fmla="*/ 0 w 65"/>
                      <a:gd name="T1" fmla="*/ 0 h 51"/>
                      <a:gd name="T2" fmla="*/ 0 w 65"/>
                      <a:gd name="T3" fmla="*/ 0 h 51"/>
                      <a:gd name="T4" fmla="*/ 0 w 65"/>
                      <a:gd name="T5" fmla="*/ 0 h 51"/>
                      <a:gd name="T6" fmla="*/ 0 w 65"/>
                      <a:gd name="T7" fmla="*/ 0 h 51"/>
                      <a:gd name="T8" fmla="*/ 0 w 65"/>
                      <a:gd name="T9" fmla="*/ 0 h 51"/>
                      <a:gd name="T10" fmla="*/ 0 w 65"/>
                      <a:gd name="T11" fmla="*/ 0 h 51"/>
                      <a:gd name="T12" fmla="*/ 0 w 65"/>
                      <a:gd name="T13" fmla="*/ 0 h 51"/>
                      <a:gd name="T14" fmla="*/ 0 w 65"/>
                      <a:gd name="T15" fmla="*/ 0 h 51"/>
                      <a:gd name="T16" fmla="*/ 0 w 65"/>
                      <a:gd name="T17" fmla="*/ 0 h 51"/>
                      <a:gd name="T18" fmla="*/ 0 w 65"/>
                      <a:gd name="T19" fmla="*/ 0 h 51"/>
                      <a:gd name="T20" fmla="*/ 0 w 65"/>
                      <a:gd name="T21" fmla="*/ 0 h 51"/>
                      <a:gd name="T22" fmla="*/ 0 w 65"/>
                      <a:gd name="T23" fmla="*/ 0 h 51"/>
                      <a:gd name="T24" fmla="*/ 0 w 65"/>
                      <a:gd name="T25" fmla="*/ 0 h 51"/>
                      <a:gd name="T26" fmla="*/ 0 w 65"/>
                      <a:gd name="T27" fmla="*/ 0 h 51"/>
                      <a:gd name="T28" fmla="*/ 0 w 65"/>
                      <a:gd name="T29" fmla="*/ 0 h 51"/>
                      <a:gd name="T30" fmla="*/ 0 w 65"/>
                      <a:gd name="T31" fmla="*/ 0 h 51"/>
                      <a:gd name="T32" fmla="*/ 0 w 65"/>
                      <a:gd name="T33" fmla="*/ 0 h 51"/>
                      <a:gd name="T34" fmla="*/ 0 w 65"/>
                      <a:gd name="T35" fmla="*/ 0 h 51"/>
                      <a:gd name="T36" fmla="*/ 0 w 65"/>
                      <a:gd name="T37" fmla="*/ 0 h 51"/>
                      <a:gd name="T38" fmla="*/ 0 w 65"/>
                      <a:gd name="T39" fmla="*/ 0 h 51"/>
                      <a:gd name="T40" fmla="*/ 0 w 65"/>
                      <a:gd name="T41" fmla="*/ 0 h 51"/>
                      <a:gd name="T42" fmla="*/ 0 w 65"/>
                      <a:gd name="T43" fmla="*/ 0 h 51"/>
                      <a:gd name="T44" fmla="*/ 0 w 65"/>
                      <a:gd name="T45" fmla="*/ 0 h 51"/>
                      <a:gd name="T46" fmla="*/ 0 w 65"/>
                      <a:gd name="T47" fmla="*/ 0 h 51"/>
                      <a:gd name="T48" fmla="*/ 0 w 65"/>
                      <a:gd name="T49" fmla="*/ 0 h 5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5"/>
                      <a:gd name="T76" fmla="*/ 0 h 51"/>
                      <a:gd name="T77" fmla="*/ 65 w 65"/>
                      <a:gd name="T78" fmla="*/ 51 h 5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5" h="51">
                        <a:moveTo>
                          <a:pt x="62" y="50"/>
                        </a:moveTo>
                        <a:lnTo>
                          <a:pt x="65" y="45"/>
                        </a:lnTo>
                        <a:lnTo>
                          <a:pt x="61" y="37"/>
                        </a:lnTo>
                        <a:lnTo>
                          <a:pt x="54" y="28"/>
                        </a:lnTo>
                        <a:lnTo>
                          <a:pt x="42" y="17"/>
                        </a:lnTo>
                        <a:lnTo>
                          <a:pt x="37" y="13"/>
                        </a:lnTo>
                        <a:lnTo>
                          <a:pt x="30" y="8"/>
                        </a:lnTo>
                        <a:lnTo>
                          <a:pt x="24" y="5"/>
                        </a:lnTo>
                        <a:lnTo>
                          <a:pt x="19" y="2"/>
                        </a:lnTo>
                        <a:lnTo>
                          <a:pt x="13" y="1"/>
                        </a:lnTo>
                        <a:lnTo>
                          <a:pt x="9" y="0"/>
                        </a:lnTo>
                        <a:lnTo>
                          <a:pt x="5" y="0"/>
                        </a:lnTo>
                        <a:lnTo>
                          <a:pt x="2" y="1"/>
                        </a:lnTo>
                        <a:lnTo>
                          <a:pt x="0" y="6"/>
                        </a:lnTo>
                        <a:lnTo>
                          <a:pt x="3" y="13"/>
                        </a:lnTo>
                        <a:lnTo>
                          <a:pt x="11" y="23"/>
                        </a:lnTo>
                        <a:lnTo>
                          <a:pt x="21" y="33"/>
                        </a:lnTo>
                        <a:lnTo>
                          <a:pt x="27" y="37"/>
                        </a:lnTo>
                        <a:lnTo>
                          <a:pt x="34" y="42"/>
                        </a:lnTo>
                        <a:lnTo>
                          <a:pt x="40" y="45"/>
                        </a:lnTo>
                        <a:lnTo>
                          <a:pt x="46" y="48"/>
                        </a:lnTo>
                        <a:lnTo>
                          <a:pt x="51" y="50"/>
                        </a:lnTo>
                        <a:lnTo>
                          <a:pt x="55" y="51"/>
                        </a:lnTo>
                        <a:lnTo>
                          <a:pt x="60" y="51"/>
                        </a:lnTo>
                        <a:lnTo>
                          <a:pt x="62" y="50"/>
                        </a:lnTo>
                        <a:close/>
                      </a:path>
                    </a:pathLst>
                  </a:custGeom>
                  <a:solidFill>
                    <a:srgbClr val="000000"/>
                  </a:solidFill>
                  <a:ln w="9525">
                    <a:noFill/>
                    <a:round/>
                    <a:headEnd/>
                    <a:tailEnd/>
                  </a:ln>
                </p:spPr>
                <p:txBody>
                  <a:bodyPr/>
                  <a:lstStyle/>
                  <a:p>
                    <a:endParaRPr lang="en-US"/>
                  </a:p>
                </p:txBody>
              </p:sp>
              <p:sp>
                <p:nvSpPr>
                  <p:cNvPr id="1270" name="Freeform 25"/>
                  <p:cNvSpPr>
                    <a:spLocks/>
                  </p:cNvSpPr>
                  <p:nvPr/>
                </p:nvSpPr>
                <p:spPr bwMode="auto">
                  <a:xfrm>
                    <a:off x="1632" y="2298"/>
                    <a:ext cx="57" cy="17"/>
                  </a:xfrm>
                  <a:custGeom>
                    <a:avLst/>
                    <a:gdLst>
                      <a:gd name="T0" fmla="*/ 1 w 339"/>
                      <a:gd name="T1" fmla="*/ 0 h 105"/>
                      <a:gd name="T2" fmla="*/ 1 w 339"/>
                      <a:gd name="T3" fmla="*/ 0 h 105"/>
                      <a:gd name="T4" fmla="*/ 1 w 339"/>
                      <a:gd name="T5" fmla="*/ 0 h 105"/>
                      <a:gd name="T6" fmla="*/ 1 w 339"/>
                      <a:gd name="T7" fmla="*/ 0 h 105"/>
                      <a:gd name="T8" fmla="*/ 1 w 339"/>
                      <a:gd name="T9" fmla="*/ 0 h 105"/>
                      <a:gd name="T10" fmla="*/ 1 w 339"/>
                      <a:gd name="T11" fmla="*/ 0 h 105"/>
                      <a:gd name="T12" fmla="*/ 1 w 339"/>
                      <a:gd name="T13" fmla="*/ 0 h 105"/>
                      <a:gd name="T14" fmla="*/ 1 w 339"/>
                      <a:gd name="T15" fmla="*/ 0 h 105"/>
                      <a:gd name="T16" fmla="*/ 2 w 339"/>
                      <a:gd name="T17" fmla="*/ 0 h 105"/>
                      <a:gd name="T18" fmla="*/ 2 w 339"/>
                      <a:gd name="T19" fmla="*/ 0 h 105"/>
                      <a:gd name="T20" fmla="*/ 2 w 339"/>
                      <a:gd name="T21" fmla="*/ 0 h 105"/>
                      <a:gd name="T22" fmla="*/ 2 w 339"/>
                      <a:gd name="T23" fmla="*/ 0 h 105"/>
                      <a:gd name="T24" fmla="*/ 2 w 339"/>
                      <a:gd name="T25" fmla="*/ 0 h 105"/>
                      <a:gd name="T26" fmla="*/ 2 w 339"/>
                      <a:gd name="T27" fmla="*/ 0 h 105"/>
                      <a:gd name="T28" fmla="*/ 2 w 339"/>
                      <a:gd name="T29" fmla="*/ 0 h 105"/>
                      <a:gd name="T30" fmla="*/ 2 w 339"/>
                      <a:gd name="T31" fmla="*/ 0 h 105"/>
                      <a:gd name="T32" fmla="*/ 2 w 339"/>
                      <a:gd name="T33" fmla="*/ 0 h 105"/>
                      <a:gd name="T34" fmla="*/ 2 w 339"/>
                      <a:gd name="T35" fmla="*/ 0 h 105"/>
                      <a:gd name="T36" fmla="*/ 2 w 339"/>
                      <a:gd name="T37" fmla="*/ 0 h 105"/>
                      <a:gd name="T38" fmla="*/ 1 w 339"/>
                      <a:gd name="T39" fmla="*/ 0 h 105"/>
                      <a:gd name="T40" fmla="*/ 1 w 339"/>
                      <a:gd name="T41" fmla="*/ 0 h 105"/>
                      <a:gd name="T42" fmla="*/ 1 w 339"/>
                      <a:gd name="T43" fmla="*/ 0 h 105"/>
                      <a:gd name="T44" fmla="*/ 1 w 339"/>
                      <a:gd name="T45" fmla="*/ 0 h 105"/>
                      <a:gd name="T46" fmla="*/ 1 w 339"/>
                      <a:gd name="T47" fmla="*/ 0 h 105"/>
                      <a:gd name="T48" fmla="*/ 1 w 339"/>
                      <a:gd name="T49" fmla="*/ 0 h 105"/>
                      <a:gd name="T50" fmla="*/ 1 w 339"/>
                      <a:gd name="T51" fmla="*/ 0 h 105"/>
                      <a:gd name="T52" fmla="*/ 1 w 339"/>
                      <a:gd name="T53" fmla="*/ 0 h 105"/>
                      <a:gd name="T54" fmla="*/ 1 w 339"/>
                      <a:gd name="T55" fmla="*/ 0 h 105"/>
                      <a:gd name="T56" fmla="*/ 1 w 339"/>
                      <a:gd name="T57" fmla="*/ 0 h 105"/>
                      <a:gd name="T58" fmla="*/ 1 w 339"/>
                      <a:gd name="T59" fmla="*/ 0 h 105"/>
                      <a:gd name="T60" fmla="*/ 1 w 339"/>
                      <a:gd name="T61" fmla="*/ 0 h 105"/>
                      <a:gd name="T62" fmla="*/ 1 w 339"/>
                      <a:gd name="T63" fmla="*/ 0 h 105"/>
                      <a:gd name="T64" fmla="*/ 0 w 339"/>
                      <a:gd name="T65" fmla="*/ 0 h 105"/>
                      <a:gd name="T66" fmla="*/ 0 w 339"/>
                      <a:gd name="T67" fmla="*/ 0 h 105"/>
                      <a:gd name="T68" fmla="*/ 0 w 339"/>
                      <a:gd name="T69" fmla="*/ 0 h 105"/>
                      <a:gd name="T70" fmla="*/ 0 w 339"/>
                      <a:gd name="T71" fmla="*/ 0 h 105"/>
                      <a:gd name="T72" fmla="*/ 0 w 339"/>
                      <a:gd name="T73" fmla="*/ 0 h 105"/>
                      <a:gd name="T74" fmla="*/ 0 w 339"/>
                      <a:gd name="T75" fmla="*/ 0 h 105"/>
                      <a:gd name="T76" fmla="*/ 0 w 339"/>
                      <a:gd name="T77" fmla="*/ 0 h 105"/>
                      <a:gd name="T78" fmla="*/ 0 w 339"/>
                      <a:gd name="T79" fmla="*/ 0 h 105"/>
                      <a:gd name="T80" fmla="*/ 0 w 339"/>
                      <a:gd name="T81" fmla="*/ 0 h 105"/>
                      <a:gd name="T82" fmla="*/ 0 w 339"/>
                      <a:gd name="T83" fmla="*/ 0 h 105"/>
                      <a:gd name="T84" fmla="*/ 1 w 339"/>
                      <a:gd name="T85" fmla="*/ 0 h 105"/>
                      <a:gd name="T86" fmla="*/ 1 w 339"/>
                      <a:gd name="T87" fmla="*/ 0 h 10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9"/>
                      <a:gd name="T133" fmla="*/ 0 h 105"/>
                      <a:gd name="T134" fmla="*/ 339 w 339"/>
                      <a:gd name="T135" fmla="*/ 105 h 10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9" h="105">
                        <a:moveTo>
                          <a:pt x="115" y="17"/>
                        </a:moveTo>
                        <a:lnTo>
                          <a:pt x="118" y="17"/>
                        </a:lnTo>
                        <a:lnTo>
                          <a:pt x="126" y="17"/>
                        </a:lnTo>
                        <a:lnTo>
                          <a:pt x="136" y="18"/>
                        </a:lnTo>
                        <a:lnTo>
                          <a:pt x="149" y="18"/>
                        </a:lnTo>
                        <a:lnTo>
                          <a:pt x="162" y="18"/>
                        </a:lnTo>
                        <a:lnTo>
                          <a:pt x="175" y="19"/>
                        </a:lnTo>
                        <a:lnTo>
                          <a:pt x="184" y="19"/>
                        </a:lnTo>
                        <a:lnTo>
                          <a:pt x="189" y="19"/>
                        </a:lnTo>
                        <a:lnTo>
                          <a:pt x="195" y="19"/>
                        </a:lnTo>
                        <a:lnTo>
                          <a:pt x="208" y="18"/>
                        </a:lnTo>
                        <a:lnTo>
                          <a:pt x="224" y="17"/>
                        </a:lnTo>
                        <a:lnTo>
                          <a:pt x="244" y="16"/>
                        </a:lnTo>
                        <a:lnTo>
                          <a:pt x="263" y="15"/>
                        </a:lnTo>
                        <a:lnTo>
                          <a:pt x="280" y="12"/>
                        </a:lnTo>
                        <a:lnTo>
                          <a:pt x="293" y="11"/>
                        </a:lnTo>
                        <a:lnTo>
                          <a:pt x="300" y="9"/>
                        </a:lnTo>
                        <a:lnTo>
                          <a:pt x="304" y="8"/>
                        </a:lnTo>
                        <a:lnTo>
                          <a:pt x="310" y="5"/>
                        </a:lnTo>
                        <a:lnTo>
                          <a:pt x="315" y="4"/>
                        </a:lnTo>
                        <a:lnTo>
                          <a:pt x="321" y="2"/>
                        </a:lnTo>
                        <a:lnTo>
                          <a:pt x="326" y="1"/>
                        </a:lnTo>
                        <a:lnTo>
                          <a:pt x="331" y="1"/>
                        </a:lnTo>
                        <a:lnTo>
                          <a:pt x="334" y="0"/>
                        </a:lnTo>
                        <a:lnTo>
                          <a:pt x="335" y="0"/>
                        </a:lnTo>
                        <a:lnTo>
                          <a:pt x="335" y="1"/>
                        </a:lnTo>
                        <a:lnTo>
                          <a:pt x="338" y="4"/>
                        </a:lnTo>
                        <a:lnTo>
                          <a:pt x="339" y="10"/>
                        </a:lnTo>
                        <a:lnTo>
                          <a:pt x="339" y="19"/>
                        </a:lnTo>
                        <a:lnTo>
                          <a:pt x="339" y="32"/>
                        </a:lnTo>
                        <a:lnTo>
                          <a:pt x="336" y="50"/>
                        </a:lnTo>
                        <a:lnTo>
                          <a:pt x="335" y="65"/>
                        </a:lnTo>
                        <a:lnTo>
                          <a:pt x="334" y="74"/>
                        </a:lnTo>
                        <a:lnTo>
                          <a:pt x="332" y="78"/>
                        </a:lnTo>
                        <a:lnTo>
                          <a:pt x="328" y="80"/>
                        </a:lnTo>
                        <a:lnTo>
                          <a:pt x="322" y="81"/>
                        </a:lnTo>
                        <a:lnTo>
                          <a:pt x="314" y="84"/>
                        </a:lnTo>
                        <a:lnTo>
                          <a:pt x="308" y="85"/>
                        </a:lnTo>
                        <a:lnTo>
                          <a:pt x="303" y="85"/>
                        </a:lnTo>
                        <a:lnTo>
                          <a:pt x="296" y="86"/>
                        </a:lnTo>
                        <a:lnTo>
                          <a:pt x="288" y="86"/>
                        </a:lnTo>
                        <a:lnTo>
                          <a:pt x="281" y="86"/>
                        </a:lnTo>
                        <a:lnTo>
                          <a:pt x="276" y="86"/>
                        </a:lnTo>
                        <a:lnTo>
                          <a:pt x="269" y="86"/>
                        </a:lnTo>
                        <a:lnTo>
                          <a:pt x="263" y="86"/>
                        </a:lnTo>
                        <a:lnTo>
                          <a:pt x="257" y="86"/>
                        </a:lnTo>
                        <a:lnTo>
                          <a:pt x="251" y="85"/>
                        </a:lnTo>
                        <a:lnTo>
                          <a:pt x="245" y="85"/>
                        </a:lnTo>
                        <a:lnTo>
                          <a:pt x="239" y="85"/>
                        </a:lnTo>
                        <a:lnTo>
                          <a:pt x="232" y="85"/>
                        </a:lnTo>
                        <a:lnTo>
                          <a:pt x="226" y="86"/>
                        </a:lnTo>
                        <a:lnTo>
                          <a:pt x="221" y="87"/>
                        </a:lnTo>
                        <a:lnTo>
                          <a:pt x="215" y="89"/>
                        </a:lnTo>
                        <a:lnTo>
                          <a:pt x="209" y="92"/>
                        </a:lnTo>
                        <a:lnTo>
                          <a:pt x="203" y="94"/>
                        </a:lnTo>
                        <a:lnTo>
                          <a:pt x="196" y="96"/>
                        </a:lnTo>
                        <a:lnTo>
                          <a:pt x="190" y="98"/>
                        </a:lnTo>
                        <a:lnTo>
                          <a:pt x="182" y="99"/>
                        </a:lnTo>
                        <a:lnTo>
                          <a:pt x="174" y="100"/>
                        </a:lnTo>
                        <a:lnTo>
                          <a:pt x="166" y="101"/>
                        </a:lnTo>
                        <a:lnTo>
                          <a:pt x="157" y="102"/>
                        </a:lnTo>
                        <a:lnTo>
                          <a:pt x="146" y="103"/>
                        </a:lnTo>
                        <a:lnTo>
                          <a:pt x="128" y="105"/>
                        </a:lnTo>
                        <a:lnTo>
                          <a:pt x="108" y="105"/>
                        </a:lnTo>
                        <a:lnTo>
                          <a:pt x="87" y="105"/>
                        </a:lnTo>
                        <a:lnTo>
                          <a:pt x="66" y="103"/>
                        </a:lnTo>
                        <a:lnTo>
                          <a:pt x="49" y="102"/>
                        </a:lnTo>
                        <a:lnTo>
                          <a:pt x="35" y="102"/>
                        </a:lnTo>
                        <a:lnTo>
                          <a:pt x="28" y="101"/>
                        </a:lnTo>
                        <a:lnTo>
                          <a:pt x="21" y="100"/>
                        </a:lnTo>
                        <a:lnTo>
                          <a:pt x="16" y="98"/>
                        </a:lnTo>
                        <a:lnTo>
                          <a:pt x="11" y="93"/>
                        </a:lnTo>
                        <a:lnTo>
                          <a:pt x="4" y="84"/>
                        </a:lnTo>
                        <a:lnTo>
                          <a:pt x="1" y="77"/>
                        </a:lnTo>
                        <a:lnTo>
                          <a:pt x="0" y="68"/>
                        </a:lnTo>
                        <a:lnTo>
                          <a:pt x="1" y="60"/>
                        </a:lnTo>
                        <a:lnTo>
                          <a:pt x="3" y="52"/>
                        </a:lnTo>
                        <a:lnTo>
                          <a:pt x="8" y="45"/>
                        </a:lnTo>
                        <a:lnTo>
                          <a:pt x="12" y="39"/>
                        </a:lnTo>
                        <a:lnTo>
                          <a:pt x="19" y="35"/>
                        </a:lnTo>
                        <a:lnTo>
                          <a:pt x="28" y="32"/>
                        </a:lnTo>
                        <a:lnTo>
                          <a:pt x="39" y="31"/>
                        </a:lnTo>
                        <a:lnTo>
                          <a:pt x="52" y="29"/>
                        </a:lnTo>
                        <a:lnTo>
                          <a:pt x="66" y="26"/>
                        </a:lnTo>
                        <a:lnTo>
                          <a:pt x="81" y="23"/>
                        </a:lnTo>
                        <a:lnTo>
                          <a:pt x="94" y="21"/>
                        </a:lnTo>
                        <a:lnTo>
                          <a:pt x="105" y="19"/>
                        </a:lnTo>
                        <a:lnTo>
                          <a:pt x="113" y="17"/>
                        </a:lnTo>
                        <a:lnTo>
                          <a:pt x="115" y="17"/>
                        </a:lnTo>
                        <a:close/>
                      </a:path>
                    </a:pathLst>
                  </a:custGeom>
                  <a:solidFill>
                    <a:srgbClr val="9EA8A8"/>
                  </a:solidFill>
                  <a:ln w="9525">
                    <a:noFill/>
                    <a:round/>
                    <a:headEnd/>
                    <a:tailEnd/>
                  </a:ln>
                </p:spPr>
                <p:txBody>
                  <a:bodyPr/>
                  <a:lstStyle/>
                  <a:p>
                    <a:endParaRPr lang="en-US"/>
                  </a:p>
                </p:txBody>
              </p:sp>
              <p:sp>
                <p:nvSpPr>
                  <p:cNvPr id="1271" name="Freeform 26"/>
                  <p:cNvSpPr>
                    <a:spLocks/>
                  </p:cNvSpPr>
                  <p:nvPr/>
                </p:nvSpPr>
                <p:spPr bwMode="auto">
                  <a:xfrm>
                    <a:off x="1673" y="2333"/>
                    <a:ext cx="60" cy="19"/>
                  </a:xfrm>
                  <a:custGeom>
                    <a:avLst/>
                    <a:gdLst>
                      <a:gd name="T0" fmla="*/ 0 w 362"/>
                      <a:gd name="T1" fmla="*/ 0 h 114"/>
                      <a:gd name="T2" fmla="*/ 0 w 362"/>
                      <a:gd name="T3" fmla="*/ 0 h 114"/>
                      <a:gd name="T4" fmla="*/ 0 w 362"/>
                      <a:gd name="T5" fmla="*/ 0 h 114"/>
                      <a:gd name="T6" fmla="*/ 0 w 362"/>
                      <a:gd name="T7" fmla="*/ 0 h 114"/>
                      <a:gd name="T8" fmla="*/ 0 w 362"/>
                      <a:gd name="T9" fmla="*/ 0 h 114"/>
                      <a:gd name="T10" fmla="*/ 0 w 362"/>
                      <a:gd name="T11" fmla="*/ 0 h 114"/>
                      <a:gd name="T12" fmla="*/ 0 w 362"/>
                      <a:gd name="T13" fmla="*/ 0 h 114"/>
                      <a:gd name="T14" fmla="*/ 0 w 362"/>
                      <a:gd name="T15" fmla="*/ 0 h 114"/>
                      <a:gd name="T16" fmla="*/ 0 w 362"/>
                      <a:gd name="T17" fmla="*/ 0 h 114"/>
                      <a:gd name="T18" fmla="*/ 0 w 362"/>
                      <a:gd name="T19" fmla="*/ 0 h 114"/>
                      <a:gd name="T20" fmla="*/ 0 w 362"/>
                      <a:gd name="T21" fmla="*/ 0 h 114"/>
                      <a:gd name="T22" fmla="*/ 0 w 362"/>
                      <a:gd name="T23" fmla="*/ 0 h 114"/>
                      <a:gd name="T24" fmla="*/ 0 w 362"/>
                      <a:gd name="T25" fmla="*/ 0 h 114"/>
                      <a:gd name="T26" fmla="*/ 1 w 362"/>
                      <a:gd name="T27" fmla="*/ 0 h 114"/>
                      <a:gd name="T28" fmla="*/ 1 w 362"/>
                      <a:gd name="T29" fmla="*/ 0 h 114"/>
                      <a:gd name="T30" fmla="*/ 1 w 362"/>
                      <a:gd name="T31" fmla="*/ 0 h 114"/>
                      <a:gd name="T32" fmla="*/ 1 w 362"/>
                      <a:gd name="T33" fmla="*/ 0 h 114"/>
                      <a:gd name="T34" fmla="*/ 1 w 362"/>
                      <a:gd name="T35" fmla="*/ 0 h 114"/>
                      <a:gd name="T36" fmla="*/ 1 w 362"/>
                      <a:gd name="T37" fmla="*/ 0 h 114"/>
                      <a:gd name="T38" fmla="*/ 1 w 362"/>
                      <a:gd name="T39" fmla="*/ 0 h 114"/>
                      <a:gd name="T40" fmla="*/ 1 w 362"/>
                      <a:gd name="T41" fmla="*/ 0 h 114"/>
                      <a:gd name="T42" fmla="*/ 1 w 362"/>
                      <a:gd name="T43" fmla="*/ 0 h 114"/>
                      <a:gd name="T44" fmla="*/ 1 w 362"/>
                      <a:gd name="T45" fmla="*/ 0 h 114"/>
                      <a:gd name="T46" fmla="*/ 1 w 362"/>
                      <a:gd name="T47" fmla="*/ 0 h 114"/>
                      <a:gd name="T48" fmla="*/ 1 w 362"/>
                      <a:gd name="T49" fmla="*/ 0 h 114"/>
                      <a:gd name="T50" fmla="*/ 2 w 362"/>
                      <a:gd name="T51" fmla="*/ 0 h 114"/>
                      <a:gd name="T52" fmla="*/ 2 w 362"/>
                      <a:gd name="T53" fmla="*/ 0 h 114"/>
                      <a:gd name="T54" fmla="*/ 2 w 362"/>
                      <a:gd name="T55" fmla="*/ 0 h 114"/>
                      <a:gd name="T56" fmla="*/ 2 w 362"/>
                      <a:gd name="T57" fmla="*/ 0 h 114"/>
                      <a:gd name="T58" fmla="*/ 2 w 362"/>
                      <a:gd name="T59" fmla="*/ 0 h 114"/>
                      <a:gd name="T60" fmla="*/ 2 w 362"/>
                      <a:gd name="T61" fmla="*/ 0 h 114"/>
                      <a:gd name="T62" fmla="*/ 1 w 362"/>
                      <a:gd name="T63" fmla="*/ 0 h 114"/>
                      <a:gd name="T64" fmla="*/ 1 w 362"/>
                      <a:gd name="T65" fmla="*/ 0 h 114"/>
                      <a:gd name="T66" fmla="*/ 1 w 362"/>
                      <a:gd name="T67" fmla="*/ 1 h 114"/>
                      <a:gd name="T68" fmla="*/ 1 w 362"/>
                      <a:gd name="T69" fmla="*/ 0 h 114"/>
                      <a:gd name="T70" fmla="*/ 1 w 362"/>
                      <a:gd name="T71" fmla="*/ 0 h 114"/>
                      <a:gd name="T72" fmla="*/ 1 w 362"/>
                      <a:gd name="T73" fmla="*/ 1 h 114"/>
                      <a:gd name="T74" fmla="*/ 1 w 362"/>
                      <a:gd name="T75" fmla="*/ 1 h 114"/>
                      <a:gd name="T76" fmla="*/ 1 w 362"/>
                      <a:gd name="T77" fmla="*/ 1 h 114"/>
                      <a:gd name="T78" fmla="*/ 1 w 362"/>
                      <a:gd name="T79" fmla="*/ 1 h 114"/>
                      <a:gd name="T80" fmla="*/ 1 w 362"/>
                      <a:gd name="T81" fmla="*/ 1 h 114"/>
                      <a:gd name="T82" fmla="*/ 0 w 362"/>
                      <a:gd name="T83" fmla="*/ 1 h 114"/>
                      <a:gd name="T84" fmla="*/ 0 w 362"/>
                      <a:gd name="T85" fmla="*/ 1 h 114"/>
                      <a:gd name="T86" fmla="*/ 0 w 362"/>
                      <a:gd name="T87" fmla="*/ 1 h 114"/>
                      <a:gd name="T88" fmla="*/ 0 w 362"/>
                      <a:gd name="T89" fmla="*/ 1 h 114"/>
                      <a:gd name="T90" fmla="*/ 0 w 362"/>
                      <a:gd name="T91" fmla="*/ 1 h 11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2"/>
                      <a:gd name="T139" fmla="*/ 0 h 114"/>
                      <a:gd name="T140" fmla="*/ 362 w 362"/>
                      <a:gd name="T141" fmla="*/ 114 h 11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2" h="114">
                        <a:moveTo>
                          <a:pt x="9" y="95"/>
                        </a:moveTo>
                        <a:lnTo>
                          <a:pt x="7" y="91"/>
                        </a:lnTo>
                        <a:lnTo>
                          <a:pt x="4" y="83"/>
                        </a:lnTo>
                        <a:lnTo>
                          <a:pt x="0" y="75"/>
                        </a:lnTo>
                        <a:lnTo>
                          <a:pt x="2" y="68"/>
                        </a:lnTo>
                        <a:lnTo>
                          <a:pt x="4" y="66"/>
                        </a:lnTo>
                        <a:lnTo>
                          <a:pt x="7" y="62"/>
                        </a:lnTo>
                        <a:lnTo>
                          <a:pt x="11" y="58"/>
                        </a:lnTo>
                        <a:lnTo>
                          <a:pt x="16" y="53"/>
                        </a:lnTo>
                        <a:lnTo>
                          <a:pt x="20" y="49"/>
                        </a:lnTo>
                        <a:lnTo>
                          <a:pt x="25" y="46"/>
                        </a:lnTo>
                        <a:lnTo>
                          <a:pt x="31" y="44"/>
                        </a:lnTo>
                        <a:lnTo>
                          <a:pt x="37" y="42"/>
                        </a:lnTo>
                        <a:lnTo>
                          <a:pt x="44" y="42"/>
                        </a:lnTo>
                        <a:lnTo>
                          <a:pt x="51" y="41"/>
                        </a:lnTo>
                        <a:lnTo>
                          <a:pt x="59" y="39"/>
                        </a:lnTo>
                        <a:lnTo>
                          <a:pt x="67" y="38"/>
                        </a:lnTo>
                        <a:lnTo>
                          <a:pt x="74" y="37"/>
                        </a:lnTo>
                        <a:lnTo>
                          <a:pt x="82" y="34"/>
                        </a:lnTo>
                        <a:lnTo>
                          <a:pt x="88" y="33"/>
                        </a:lnTo>
                        <a:lnTo>
                          <a:pt x="94" y="33"/>
                        </a:lnTo>
                        <a:lnTo>
                          <a:pt x="100" y="33"/>
                        </a:lnTo>
                        <a:lnTo>
                          <a:pt x="106" y="32"/>
                        </a:lnTo>
                        <a:lnTo>
                          <a:pt x="113" y="31"/>
                        </a:lnTo>
                        <a:lnTo>
                          <a:pt x="120" y="30"/>
                        </a:lnTo>
                        <a:lnTo>
                          <a:pt x="127" y="27"/>
                        </a:lnTo>
                        <a:lnTo>
                          <a:pt x="133" y="26"/>
                        </a:lnTo>
                        <a:lnTo>
                          <a:pt x="137" y="25"/>
                        </a:lnTo>
                        <a:lnTo>
                          <a:pt x="141" y="24"/>
                        </a:lnTo>
                        <a:lnTo>
                          <a:pt x="145" y="20"/>
                        </a:lnTo>
                        <a:lnTo>
                          <a:pt x="150" y="14"/>
                        </a:lnTo>
                        <a:lnTo>
                          <a:pt x="154" y="7"/>
                        </a:lnTo>
                        <a:lnTo>
                          <a:pt x="155" y="5"/>
                        </a:lnTo>
                        <a:lnTo>
                          <a:pt x="158" y="4"/>
                        </a:lnTo>
                        <a:lnTo>
                          <a:pt x="165" y="2"/>
                        </a:lnTo>
                        <a:lnTo>
                          <a:pt x="175" y="0"/>
                        </a:lnTo>
                        <a:lnTo>
                          <a:pt x="183" y="2"/>
                        </a:lnTo>
                        <a:lnTo>
                          <a:pt x="189" y="3"/>
                        </a:lnTo>
                        <a:lnTo>
                          <a:pt x="198" y="5"/>
                        </a:lnTo>
                        <a:lnTo>
                          <a:pt x="209" y="9"/>
                        </a:lnTo>
                        <a:lnTo>
                          <a:pt x="220" y="11"/>
                        </a:lnTo>
                        <a:lnTo>
                          <a:pt x="232" y="13"/>
                        </a:lnTo>
                        <a:lnTo>
                          <a:pt x="243" y="16"/>
                        </a:lnTo>
                        <a:lnTo>
                          <a:pt x="251" y="18"/>
                        </a:lnTo>
                        <a:lnTo>
                          <a:pt x="257" y="18"/>
                        </a:lnTo>
                        <a:lnTo>
                          <a:pt x="264" y="18"/>
                        </a:lnTo>
                        <a:lnTo>
                          <a:pt x="276" y="18"/>
                        </a:lnTo>
                        <a:lnTo>
                          <a:pt x="292" y="17"/>
                        </a:lnTo>
                        <a:lnTo>
                          <a:pt x="308" y="17"/>
                        </a:lnTo>
                        <a:lnTo>
                          <a:pt x="324" y="17"/>
                        </a:lnTo>
                        <a:lnTo>
                          <a:pt x="338" y="16"/>
                        </a:lnTo>
                        <a:lnTo>
                          <a:pt x="349" y="16"/>
                        </a:lnTo>
                        <a:lnTo>
                          <a:pt x="352" y="16"/>
                        </a:lnTo>
                        <a:lnTo>
                          <a:pt x="354" y="18"/>
                        </a:lnTo>
                        <a:lnTo>
                          <a:pt x="357" y="21"/>
                        </a:lnTo>
                        <a:lnTo>
                          <a:pt x="361" y="28"/>
                        </a:lnTo>
                        <a:lnTo>
                          <a:pt x="362" y="35"/>
                        </a:lnTo>
                        <a:lnTo>
                          <a:pt x="362" y="46"/>
                        </a:lnTo>
                        <a:lnTo>
                          <a:pt x="362" y="58"/>
                        </a:lnTo>
                        <a:lnTo>
                          <a:pt x="362" y="67"/>
                        </a:lnTo>
                        <a:lnTo>
                          <a:pt x="362" y="72"/>
                        </a:lnTo>
                        <a:lnTo>
                          <a:pt x="359" y="73"/>
                        </a:lnTo>
                        <a:lnTo>
                          <a:pt x="351" y="76"/>
                        </a:lnTo>
                        <a:lnTo>
                          <a:pt x="341" y="81"/>
                        </a:lnTo>
                        <a:lnTo>
                          <a:pt x="329" y="86"/>
                        </a:lnTo>
                        <a:lnTo>
                          <a:pt x="316" y="90"/>
                        </a:lnTo>
                        <a:lnTo>
                          <a:pt x="305" y="94"/>
                        </a:lnTo>
                        <a:lnTo>
                          <a:pt x="294" y="96"/>
                        </a:lnTo>
                        <a:lnTo>
                          <a:pt x="288" y="95"/>
                        </a:lnTo>
                        <a:lnTo>
                          <a:pt x="281" y="91"/>
                        </a:lnTo>
                        <a:lnTo>
                          <a:pt x="274" y="90"/>
                        </a:lnTo>
                        <a:lnTo>
                          <a:pt x="267" y="91"/>
                        </a:lnTo>
                        <a:lnTo>
                          <a:pt x="262" y="94"/>
                        </a:lnTo>
                        <a:lnTo>
                          <a:pt x="257" y="95"/>
                        </a:lnTo>
                        <a:lnTo>
                          <a:pt x="244" y="97"/>
                        </a:lnTo>
                        <a:lnTo>
                          <a:pt x="227" y="101"/>
                        </a:lnTo>
                        <a:lnTo>
                          <a:pt x="209" y="103"/>
                        </a:lnTo>
                        <a:lnTo>
                          <a:pt x="190" y="107"/>
                        </a:lnTo>
                        <a:lnTo>
                          <a:pt x="171" y="109"/>
                        </a:lnTo>
                        <a:lnTo>
                          <a:pt x="157" y="111"/>
                        </a:lnTo>
                        <a:lnTo>
                          <a:pt x="147" y="112"/>
                        </a:lnTo>
                        <a:lnTo>
                          <a:pt x="136" y="114"/>
                        </a:lnTo>
                        <a:lnTo>
                          <a:pt x="121" y="114"/>
                        </a:lnTo>
                        <a:lnTo>
                          <a:pt x="101" y="114"/>
                        </a:lnTo>
                        <a:lnTo>
                          <a:pt x="80" y="112"/>
                        </a:lnTo>
                        <a:lnTo>
                          <a:pt x="60" y="111"/>
                        </a:lnTo>
                        <a:lnTo>
                          <a:pt x="41" y="110"/>
                        </a:lnTo>
                        <a:lnTo>
                          <a:pt x="28" y="109"/>
                        </a:lnTo>
                        <a:lnTo>
                          <a:pt x="21" y="107"/>
                        </a:lnTo>
                        <a:lnTo>
                          <a:pt x="17" y="102"/>
                        </a:lnTo>
                        <a:lnTo>
                          <a:pt x="13" y="98"/>
                        </a:lnTo>
                        <a:lnTo>
                          <a:pt x="10" y="96"/>
                        </a:lnTo>
                        <a:lnTo>
                          <a:pt x="9" y="95"/>
                        </a:lnTo>
                        <a:close/>
                      </a:path>
                    </a:pathLst>
                  </a:custGeom>
                  <a:solidFill>
                    <a:srgbClr val="9EA8A8"/>
                  </a:solidFill>
                  <a:ln w="9525">
                    <a:noFill/>
                    <a:round/>
                    <a:headEnd/>
                    <a:tailEnd/>
                  </a:ln>
                </p:spPr>
                <p:txBody>
                  <a:bodyPr/>
                  <a:lstStyle/>
                  <a:p>
                    <a:endParaRPr lang="en-US"/>
                  </a:p>
                </p:txBody>
              </p:sp>
              <p:sp>
                <p:nvSpPr>
                  <p:cNvPr id="1272" name="Freeform 27"/>
                  <p:cNvSpPr>
                    <a:spLocks/>
                  </p:cNvSpPr>
                  <p:nvPr/>
                </p:nvSpPr>
                <p:spPr bwMode="auto">
                  <a:xfrm>
                    <a:off x="1633" y="2312"/>
                    <a:ext cx="54" cy="7"/>
                  </a:xfrm>
                  <a:custGeom>
                    <a:avLst/>
                    <a:gdLst>
                      <a:gd name="T0" fmla="*/ 0 w 327"/>
                      <a:gd name="T1" fmla="*/ 0 h 39"/>
                      <a:gd name="T2" fmla="*/ 0 w 327"/>
                      <a:gd name="T3" fmla="*/ 0 h 39"/>
                      <a:gd name="T4" fmla="*/ 0 w 327"/>
                      <a:gd name="T5" fmla="*/ 0 h 39"/>
                      <a:gd name="T6" fmla="*/ 0 w 327"/>
                      <a:gd name="T7" fmla="*/ 0 h 39"/>
                      <a:gd name="T8" fmla="*/ 0 w 327"/>
                      <a:gd name="T9" fmla="*/ 0 h 39"/>
                      <a:gd name="T10" fmla="*/ 0 w 327"/>
                      <a:gd name="T11" fmla="*/ 0 h 39"/>
                      <a:gd name="T12" fmla="*/ 1 w 327"/>
                      <a:gd name="T13" fmla="*/ 0 h 39"/>
                      <a:gd name="T14" fmla="*/ 1 w 327"/>
                      <a:gd name="T15" fmla="*/ 0 h 39"/>
                      <a:gd name="T16" fmla="*/ 1 w 327"/>
                      <a:gd name="T17" fmla="*/ 0 h 39"/>
                      <a:gd name="T18" fmla="*/ 1 w 327"/>
                      <a:gd name="T19" fmla="*/ 0 h 39"/>
                      <a:gd name="T20" fmla="*/ 1 w 327"/>
                      <a:gd name="T21" fmla="*/ 0 h 39"/>
                      <a:gd name="T22" fmla="*/ 1 w 327"/>
                      <a:gd name="T23" fmla="*/ 0 h 39"/>
                      <a:gd name="T24" fmla="*/ 1 w 327"/>
                      <a:gd name="T25" fmla="*/ 0 h 39"/>
                      <a:gd name="T26" fmla="*/ 1 w 327"/>
                      <a:gd name="T27" fmla="*/ 0 h 39"/>
                      <a:gd name="T28" fmla="*/ 1 w 327"/>
                      <a:gd name="T29" fmla="*/ 0 h 39"/>
                      <a:gd name="T30" fmla="*/ 1 w 327"/>
                      <a:gd name="T31" fmla="*/ 0 h 39"/>
                      <a:gd name="T32" fmla="*/ 1 w 327"/>
                      <a:gd name="T33" fmla="*/ 0 h 39"/>
                      <a:gd name="T34" fmla="*/ 1 w 327"/>
                      <a:gd name="T35" fmla="*/ 0 h 39"/>
                      <a:gd name="T36" fmla="*/ 1 w 327"/>
                      <a:gd name="T37" fmla="*/ 0 h 39"/>
                      <a:gd name="T38" fmla="*/ 1 w 327"/>
                      <a:gd name="T39" fmla="*/ 0 h 39"/>
                      <a:gd name="T40" fmla="*/ 1 w 327"/>
                      <a:gd name="T41" fmla="*/ 0 h 39"/>
                      <a:gd name="T42" fmla="*/ 1 w 327"/>
                      <a:gd name="T43" fmla="*/ 0 h 39"/>
                      <a:gd name="T44" fmla="*/ 1 w 327"/>
                      <a:gd name="T45" fmla="*/ 0 h 39"/>
                      <a:gd name="T46" fmla="*/ 1 w 327"/>
                      <a:gd name="T47" fmla="*/ 0 h 39"/>
                      <a:gd name="T48" fmla="*/ 1 w 327"/>
                      <a:gd name="T49" fmla="*/ 0 h 39"/>
                      <a:gd name="T50" fmla="*/ 1 w 327"/>
                      <a:gd name="T51" fmla="*/ 0 h 39"/>
                      <a:gd name="T52" fmla="*/ 0 w 327"/>
                      <a:gd name="T53" fmla="*/ 0 h 39"/>
                      <a:gd name="T54" fmla="*/ 0 w 327"/>
                      <a:gd name="T55" fmla="*/ 0 h 39"/>
                      <a:gd name="T56" fmla="*/ 0 w 327"/>
                      <a:gd name="T57" fmla="*/ 0 h 39"/>
                      <a:gd name="T58" fmla="*/ 0 w 327"/>
                      <a:gd name="T59" fmla="*/ 0 h 39"/>
                      <a:gd name="T60" fmla="*/ 0 w 327"/>
                      <a:gd name="T61" fmla="*/ 0 h 39"/>
                      <a:gd name="T62" fmla="*/ 0 w 327"/>
                      <a:gd name="T63" fmla="*/ 0 h 39"/>
                      <a:gd name="T64" fmla="*/ 0 w 327"/>
                      <a:gd name="T65" fmla="*/ 0 h 39"/>
                      <a:gd name="T66" fmla="*/ 0 w 327"/>
                      <a:gd name="T67" fmla="*/ 0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27"/>
                      <a:gd name="T103" fmla="*/ 0 h 39"/>
                      <a:gd name="T104" fmla="*/ 327 w 327"/>
                      <a:gd name="T105" fmla="*/ 39 h 3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27" h="39">
                        <a:moveTo>
                          <a:pt x="4" y="23"/>
                        </a:moveTo>
                        <a:lnTo>
                          <a:pt x="6" y="25"/>
                        </a:lnTo>
                        <a:lnTo>
                          <a:pt x="12" y="31"/>
                        </a:lnTo>
                        <a:lnTo>
                          <a:pt x="18" y="37"/>
                        </a:lnTo>
                        <a:lnTo>
                          <a:pt x="24" y="39"/>
                        </a:lnTo>
                        <a:lnTo>
                          <a:pt x="29" y="39"/>
                        </a:lnTo>
                        <a:lnTo>
                          <a:pt x="41" y="39"/>
                        </a:lnTo>
                        <a:lnTo>
                          <a:pt x="58" y="39"/>
                        </a:lnTo>
                        <a:lnTo>
                          <a:pt x="75" y="39"/>
                        </a:lnTo>
                        <a:lnTo>
                          <a:pt x="94" y="39"/>
                        </a:lnTo>
                        <a:lnTo>
                          <a:pt x="110" y="39"/>
                        </a:lnTo>
                        <a:lnTo>
                          <a:pt x="123" y="39"/>
                        </a:lnTo>
                        <a:lnTo>
                          <a:pt x="130" y="39"/>
                        </a:lnTo>
                        <a:lnTo>
                          <a:pt x="136" y="38"/>
                        </a:lnTo>
                        <a:lnTo>
                          <a:pt x="144" y="36"/>
                        </a:lnTo>
                        <a:lnTo>
                          <a:pt x="156" y="34"/>
                        </a:lnTo>
                        <a:lnTo>
                          <a:pt x="169" y="31"/>
                        </a:lnTo>
                        <a:lnTo>
                          <a:pt x="180" y="28"/>
                        </a:lnTo>
                        <a:lnTo>
                          <a:pt x="192" y="25"/>
                        </a:lnTo>
                        <a:lnTo>
                          <a:pt x="200" y="24"/>
                        </a:lnTo>
                        <a:lnTo>
                          <a:pt x="206" y="23"/>
                        </a:lnTo>
                        <a:lnTo>
                          <a:pt x="211" y="22"/>
                        </a:lnTo>
                        <a:lnTo>
                          <a:pt x="217" y="21"/>
                        </a:lnTo>
                        <a:lnTo>
                          <a:pt x="224" y="20"/>
                        </a:lnTo>
                        <a:lnTo>
                          <a:pt x="232" y="18"/>
                        </a:lnTo>
                        <a:lnTo>
                          <a:pt x="240" y="17"/>
                        </a:lnTo>
                        <a:lnTo>
                          <a:pt x="246" y="16"/>
                        </a:lnTo>
                        <a:lnTo>
                          <a:pt x="251" y="15"/>
                        </a:lnTo>
                        <a:lnTo>
                          <a:pt x="252" y="15"/>
                        </a:lnTo>
                        <a:lnTo>
                          <a:pt x="283" y="17"/>
                        </a:lnTo>
                        <a:lnTo>
                          <a:pt x="321" y="9"/>
                        </a:lnTo>
                        <a:lnTo>
                          <a:pt x="327" y="0"/>
                        </a:lnTo>
                        <a:lnTo>
                          <a:pt x="324" y="0"/>
                        </a:lnTo>
                        <a:lnTo>
                          <a:pt x="318" y="1"/>
                        </a:lnTo>
                        <a:lnTo>
                          <a:pt x="309" y="1"/>
                        </a:lnTo>
                        <a:lnTo>
                          <a:pt x="299" y="2"/>
                        </a:lnTo>
                        <a:lnTo>
                          <a:pt x="288" y="3"/>
                        </a:lnTo>
                        <a:lnTo>
                          <a:pt x="279" y="4"/>
                        </a:lnTo>
                        <a:lnTo>
                          <a:pt x="270" y="6"/>
                        </a:lnTo>
                        <a:lnTo>
                          <a:pt x="267" y="7"/>
                        </a:lnTo>
                        <a:lnTo>
                          <a:pt x="260" y="8"/>
                        </a:lnTo>
                        <a:lnTo>
                          <a:pt x="249" y="8"/>
                        </a:lnTo>
                        <a:lnTo>
                          <a:pt x="240" y="8"/>
                        </a:lnTo>
                        <a:lnTo>
                          <a:pt x="235" y="8"/>
                        </a:lnTo>
                        <a:lnTo>
                          <a:pt x="232" y="9"/>
                        </a:lnTo>
                        <a:lnTo>
                          <a:pt x="221" y="10"/>
                        </a:lnTo>
                        <a:lnTo>
                          <a:pt x="206" y="14"/>
                        </a:lnTo>
                        <a:lnTo>
                          <a:pt x="189" y="17"/>
                        </a:lnTo>
                        <a:lnTo>
                          <a:pt x="170" y="21"/>
                        </a:lnTo>
                        <a:lnTo>
                          <a:pt x="153" y="24"/>
                        </a:lnTo>
                        <a:lnTo>
                          <a:pt x="142" y="27"/>
                        </a:lnTo>
                        <a:lnTo>
                          <a:pt x="135" y="29"/>
                        </a:lnTo>
                        <a:lnTo>
                          <a:pt x="130" y="30"/>
                        </a:lnTo>
                        <a:lnTo>
                          <a:pt x="121" y="30"/>
                        </a:lnTo>
                        <a:lnTo>
                          <a:pt x="110" y="30"/>
                        </a:lnTo>
                        <a:lnTo>
                          <a:pt x="98" y="30"/>
                        </a:lnTo>
                        <a:lnTo>
                          <a:pt x="86" y="30"/>
                        </a:lnTo>
                        <a:lnTo>
                          <a:pt x="75" y="30"/>
                        </a:lnTo>
                        <a:lnTo>
                          <a:pt x="66" y="30"/>
                        </a:lnTo>
                        <a:lnTo>
                          <a:pt x="61" y="31"/>
                        </a:lnTo>
                        <a:lnTo>
                          <a:pt x="55" y="31"/>
                        </a:lnTo>
                        <a:lnTo>
                          <a:pt x="46" y="30"/>
                        </a:lnTo>
                        <a:lnTo>
                          <a:pt x="36" y="27"/>
                        </a:lnTo>
                        <a:lnTo>
                          <a:pt x="26" y="23"/>
                        </a:lnTo>
                        <a:lnTo>
                          <a:pt x="17" y="18"/>
                        </a:lnTo>
                        <a:lnTo>
                          <a:pt x="8" y="15"/>
                        </a:lnTo>
                        <a:lnTo>
                          <a:pt x="3" y="13"/>
                        </a:lnTo>
                        <a:lnTo>
                          <a:pt x="0" y="11"/>
                        </a:lnTo>
                        <a:lnTo>
                          <a:pt x="4" y="23"/>
                        </a:lnTo>
                        <a:close/>
                      </a:path>
                    </a:pathLst>
                  </a:custGeom>
                  <a:solidFill>
                    <a:srgbClr val="384F4F"/>
                  </a:solidFill>
                  <a:ln w="9525">
                    <a:noFill/>
                    <a:round/>
                    <a:headEnd/>
                    <a:tailEnd/>
                  </a:ln>
                </p:spPr>
                <p:txBody>
                  <a:bodyPr/>
                  <a:lstStyle/>
                  <a:p>
                    <a:endParaRPr lang="en-US"/>
                  </a:p>
                </p:txBody>
              </p:sp>
              <p:sp>
                <p:nvSpPr>
                  <p:cNvPr id="1273" name="Freeform 28"/>
                  <p:cNvSpPr>
                    <a:spLocks/>
                  </p:cNvSpPr>
                  <p:nvPr/>
                </p:nvSpPr>
                <p:spPr bwMode="auto">
                  <a:xfrm>
                    <a:off x="1673" y="2347"/>
                    <a:ext cx="61" cy="10"/>
                  </a:xfrm>
                  <a:custGeom>
                    <a:avLst/>
                    <a:gdLst>
                      <a:gd name="T0" fmla="*/ 0 w 371"/>
                      <a:gd name="T1" fmla="*/ 0 h 60"/>
                      <a:gd name="T2" fmla="*/ 0 w 371"/>
                      <a:gd name="T3" fmla="*/ 0 h 60"/>
                      <a:gd name="T4" fmla="*/ 0 w 371"/>
                      <a:gd name="T5" fmla="*/ 0 h 60"/>
                      <a:gd name="T6" fmla="*/ 0 w 371"/>
                      <a:gd name="T7" fmla="*/ 0 h 60"/>
                      <a:gd name="T8" fmla="*/ 0 w 371"/>
                      <a:gd name="T9" fmla="*/ 0 h 60"/>
                      <a:gd name="T10" fmla="*/ 0 w 371"/>
                      <a:gd name="T11" fmla="*/ 0 h 60"/>
                      <a:gd name="T12" fmla="*/ 0 w 371"/>
                      <a:gd name="T13" fmla="*/ 0 h 60"/>
                      <a:gd name="T14" fmla="*/ 0 w 371"/>
                      <a:gd name="T15" fmla="*/ 0 h 60"/>
                      <a:gd name="T16" fmla="*/ 0 w 371"/>
                      <a:gd name="T17" fmla="*/ 0 h 60"/>
                      <a:gd name="T18" fmla="*/ 1 w 371"/>
                      <a:gd name="T19" fmla="*/ 0 h 60"/>
                      <a:gd name="T20" fmla="*/ 1 w 371"/>
                      <a:gd name="T21" fmla="*/ 0 h 60"/>
                      <a:gd name="T22" fmla="*/ 1 w 371"/>
                      <a:gd name="T23" fmla="*/ 0 h 60"/>
                      <a:gd name="T24" fmla="*/ 1 w 371"/>
                      <a:gd name="T25" fmla="*/ 0 h 60"/>
                      <a:gd name="T26" fmla="*/ 1 w 371"/>
                      <a:gd name="T27" fmla="*/ 0 h 60"/>
                      <a:gd name="T28" fmla="*/ 1 w 371"/>
                      <a:gd name="T29" fmla="*/ 0 h 60"/>
                      <a:gd name="T30" fmla="*/ 1 w 371"/>
                      <a:gd name="T31" fmla="*/ 0 h 60"/>
                      <a:gd name="T32" fmla="*/ 1 w 371"/>
                      <a:gd name="T33" fmla="*/ 0 h 60"/>
                      <a:gd name="T34" fmla="*/ 1 w 371"/>
                      <a:gd name="T35" fmla="*/ 0 h 60"/>
                      <a:gd name="T36" fmla="*/ 1 w 371"/>
                      <a:gd name="T37" fmla="*/ 0 h 60"/>
                      <a:gd name="T38" fmla="*/ 1 w 371"/>
                      <a:gd name="T39" fmla="*/ 0 h 60"/>
                      <a:gd name="T40" fmla="*/ 1 w 371"/>
                      <a:gd name="T41" fmla="*/ 0 h 60"/>
                      <a:gd name="T42" fmla="*/ 1 w 371"/>
                      <a:gd name="T43" fmla="*/ 0 h 60"/>
                      <a:gd name="T44" fmla="*/ 1 w 371"/>
                      <a:gd name="T45" fmla="*/ 0 h 60"/>
                      <a:gd name="T46" fmla="*/ 1 w 371"/>
                      <a:gd name="T47" fmla="*/ 0 h 60"/>
                      <a:gd name="T48" fmla="*/ 2 w 371"/>
                      <a:gd name="T49" fmla="*/ 0 h 60"/>
                      <a:gd name="T50" fmla="*/ 2 w 371"/>
                      <a:gd name="T51" fmla="*/ 0 h 60"/>
                      <a:gd name="T52" fmla="*/ 2 w 371"/>
                      <a:gd name="T53" fmla="*/ 0 h 60"/>
                      <a:gd name="T54" fmla="*/ 2 w 371"/>
                      <a:gd name="T55" fmla="*/ 0 h 60"/>
                      <a:gd name="T56" fmla="*/ 2 w 371"/>
                      <a:gd name="T57" fmla="*/ 0 h 60"/>
                      <a:gd name="T58" fmla="*/ 1 w 371"/>
                      <a:gd name="T59" fmla="*/ 0 h 60"/>
                      <a:gd name="T60" fmla="*/ 1 w 371"/>
                      <a:gd name="T61" fmla="*/ 0 h 60"/>
                      <a:gd name="T62" fmla="*/ 1 w 371"/>
                      <a:gd name="T63" fmla="*/ 0 h 60"/>
                      <a:gd name="T64" fmla="*/ 1 w 371"/>
                      <a:gd name="T65" fmla="*/ 0 h 60"/>
                      <a:gd name="T66" fmla="*/ 1 w 371"/>
                      <a:gd name="T67" fmla="*/ 0 h 60"/>
                      <a:gd name="T68" fmla="*/ 1 w 371"/>
                      <a:gd name="T69" fmla="*/ 0 h 60"/>
                      <a:gd name="T70" fmla="*/ 1 w 371"/>
                      <a:gd name="T71" fmla="*/ 0 h 60"/>
                      <a:gd name="T72" fmla="*/ 1 w 371"/>
                      <a:gd name="T73" fmla="*/ 0 h 60"/>
                      <a:gd name="T74" fmla="*/ 1 w 371"/>
                      <a:gd name="T75" fmla="*/ 0 h 60"/>
                      <a:gd name="T76" fmla="*/ 1 w 371"/>
                      <a:gd name="T77" fmla="*/ 0 h 60"/>
                      <a:gd name="T78" fmla="*/ 1 w 371"/>
                      <a:gd name="T79" fmla="*/ 0 h 60"/>
                      <a:gd name="T80" fmla="*/ 1 w 371"/>
                      <a:gd name="T81" fmla="*/ 0 h 60"/>
                      <a:gd name="T82" fmla="*/ 1 w 371"/>
                      <a:gd name="T83" fmla="*/ 0 h 60"/>
                      <a:gd name="T84" fmla="*/ 1 w 371"/>
                      <a:gd name="T85" fmla="*/ 0 h 60"/>
                      <a:gd name="T86" fmla="*/ 0 w 371"/>
                      <a:gd name="T87" fmla="*/ 0 h 60"/>
                      <a:gd name="T88" fmla="*/ 0 w 371"/>
                      <a:gd name="T89" fmla="*/ 0 h 60"/>
                      <a:gd name="T90" fmla="*/ 0 w 371"/>
                      <a:gd name="T91" fmla="*/ 0 h 60"/>
                      <a:gd name="T92" fmla="*/ 0 w 371"/>
                      <a:gd name="T93" fmla="*/ 0 h 60"/>
                      <a:gd name="T94" fmla="*/ 0 w 371"/>
                      <a:gd name="T95" fmla="*/ 0 h 60"/>
                      <a:gd name="T96" fmla="*/ 0 w 371"/>
                      <a:gd name="T97" fmla="*/ 0 h 60"/>
                      <a:gd name="T98" fmla="*/ 0 w 371"/>
                      <a:gd name="T99" fmla="*/ 0 h 60"/>
                      <a:gd name="T100" fmla="*/ 0 w 371"/>
                      <a:gd name="T101" fmla="*/ 0 h 60"/>
                      <a:gd name="T102" fmla="*/ 0 w 371"/>
                      <a:gd name="T103" fmla="*/ 0 h 60"/>
                      <a:gd name="T104" fmla="*/ 0 w 371"/>
                      <a:gd name="T105" fmla="*/ 0 h 6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71"/>
                      <a:gd name="T160" fmla="*/ 0 h 60"/>
                      <a:gd name="T161" fmla="*/ 371 w 371"/>
                      <a:gd name="T162" fmla="*/ 60 h 6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71" h="60">
                        <a:moveTo>
                          <a:pt x="3" y="21"/>
                        </a:moveTo>
                        <a:lnTo>
                          <a:pt x="0" y="41"/>
                        </a:lnTo>
                        <a:lnTo>
                          <a:pt x="3" y="42"/>
                        </a:lnTo>
                        <a:lnTo>
                          <a:pt x="12" y="47"/>
                        </a:lnTo>
                        <a:lnTo>
                          <a:pt x="22" y="52"/>
                        </a:lnTo>
                        <a:lnTo>
                          <a:pt x="33" y="55"/>
                        </a:lnTo>
                        <a:lnTo>
                          <a:pt x="37" y="56"/>
                        </a:lnTo>
                        <a:lnTo>
                          <a:pt x="42" y="56"/>
                        </a:lnTo>
                        <a:lnTo>
                          <a:pt x="48" y="56"/>
                        </a:lnTo>
                        <a:lnTo>
                          <a:pt x="54" y="56"/>
                        </a:lnTo>
                        <a:lnTo>
                          <a:pt x="58" y="56"/>
                        </a:lnTo>
                        <a:lnTo>
                          <a:pt x="63" y="58"/>
                        </a:lnTo>
                        <a:lnTo>
                          <a:pt x="68" y="58"/>
                        </a:lnTo>
                        <a:lnTo>
                          <a:pt x="71" y="58"/>
                        </a:lnTo>
                        <a:lnTo>
                          <a:pt x="77" y="59"/>
                        </a:lnTo>
                        <a:lnTo>
                          <a:pt x="89" y="59"/>
                        </a:lnTo>
                        <a:lnTo>
                          <a:pt x="103" y="60"/>
                        </a:lnTo>
                        <a:lnTo>
                          <a:pt x="118" y="60"/>
                        </a:lnTo>
                        <a:lnTo>
                          <a:pt x="133" y="60"/>
                        </a:lnTo>
                        <a:lnTo>
                          <a:pt x="147" y="60"/>
                        </a:lnTo>
                        <a:lnTo>
                          <a:pt x="158" y="59"/>
                        </a:lnTo>
                        <a:lnTo>
                          <a:pt x="162" y="58"/>
                        </a:lnTo>
                        <a:lnTo>
                          <a:pt x="167" y="56"/>
                        </a:lnTo>
                        <a:lnTo>
                          <a:pt x="175" y="54"/>
                        </a:lnTo>
                        <a:lnTo>
                          <a:pt x="187" y="52"/>
                        </a:lnTo>
                        <a:lnTo>
                          <a:pt x="201" y="48"/>
                        </a:lnTo>
                        <a:lnTo>
                          <a:pt x="214" y="45"/>
                        </a:lnTo>
                        <a:lnTo>
                          <a:pt x="226" y="42"/>
                        </a:lnTo>
                        <a:lnTo>
                          <a:pt x="236" y="40"/>
                        </a:lnTo>
                        <a:lnTo>
                          <a:pt x="242" y="38"/>
                        </a:lnTo>
                        <a:lnTo>
                          <a:pt x="247" y="37"/>
                        </a:lnTo>
                        <a:lnTo>
                          <a:pt x="253" y="34"/>
                        </a:lnTo>
                        <a:lnTo>
                          <a:pt x="260" y="32"/>
                        </a:lnTo>
                        <a:lnTo>
                          <a:pt x="267" y="28"/>
                        </a:lnTo>
                        <a:lnTo>
                          <a:pt x="272" y="26"/>
                        </a:lnTo>
                        <a:lnTo>
                          <a:pt x="278" y="24"/>
                        </a:lnTo>
                        <a:lnTo>
                          <a:pt x="282" y="23"/>
                        </a:lnTo>
                        <a:lnTo>
                          <a:pt x="283" y="21"/>
                        </a:lnTo>
                        <a:lnTo>
                          <a:pt x="284" y="21"/>
                        </a:lnTo>
                        <a:lnTo>
                          <a:pt x="289" y="21"/>
                        </a:lnTo>
                        <a:lnTo>
                          <a:pt x="295" y="23"/>
                        </a:lnTo>
                        <a:lnTo>
                          <a:pt x="302" y="23"/>
                        </a:lnTo>
                        <a:lnTo>
                          <a:pt x="309" y="23"/>
                        </a:lnTo>
                        <a:lnTo>
                          <a:pt x="315" y="24"/>
                        </a:lnTo>
                        <a:lnTo>
                          <a:pt x="320" y="24"/>
                        </a:lnTo>
                        <a:lnTo>
                          <a:pt x="324" y="24"/>
                        </a:lnTo>
                        <a:lnTo>
                          <a:pt x="331" y="23"/>
                        </a:lnTo>
                        <a:lnTo>
                          <a:pt x="340" y="20"/>
                        </a:lnTo>
                        <a:lnTo>
                          <a:pt x="350" y="18"/>
                        </a:lnTo>
                        <a:lnTo>
                          <a:pt x="357" y="17"/>
                        </a:lnTo>
                        <a:lnTo>
                          <a:pt x="361" y="14"/>
                        </a:lnTo>
                        <a:lnTo>
                          <a:pt x="366" y="9"/>
                        </a:lnTo>
                        <a:lnTo>
                          <a:pt x="370" y="3"/>
                        </a:lnTo>
                        <a:lnTo>
                          <a:pt x="371" y="0"/>
                        </a:lnTo>
                        <a:lnTo>
                          <a:pt x="368" y="0"/>
                        </a:lnTo>
                        <a:lnTo>
                          <a:pt x="362" y="0"/>
                        </a:lnTo>
                        <a:lnTo>
                          <a:pt x="357" y="2"/>
                        </a:lnTo>
                        <a:lnTo>
                          <a:pt x="351" y="4"/>
                        </a:lnTo>
                        <a:lnTo>
                          <a:pt x="347" y="5"/>
                        </a:lnTo>
                        <a:lnTo>
                          <a:pt x="343" y="7"/>
                        </a:lnTo>
                        <a:lnTo>
                          <a:pt x="337" y="9"/>
                        </a:lnTo>
                        <a:lnTo>
                          <a:pt x="331" y="10"/>
                        </a:lnTo>
                        <a:lnTo>
                          <a:pt x="325" y="12"/>
                        </a:lnTo>
                        <a:lnTo>
                          <a:pt x="320" y="12"/>
                        </a:lnTo>
                        <a:lnTo>
                          <a:pt x="317" y="13"/>
                        </a:lnTo>
                        <a:lnTo>
                          <a:pt x="316" y="13"/>
                        </a:lnTo>
                        <a:lnTo>
                          <a:pt x="279" y="16"/>
                        </a:lnTo>
                        <a:lnTo>
                          <a:pt x="278" y="16"/>
                        </a:lnTo>
                        <a:lnTo>
                          <a:pt x="276" y="17"/>
                        </a:lnTo>
                        <a:lnTo>
                          <a:pt x="271" y="17"/>
                        </a:lnTo>
                        <a:lnTo>
                          <a:pt x="267" y="18"/>
                        </a:lnTo>
                        <a:lnTo>
                          <a:pt x="261" y="19"/>
                        </a:lnTo>
                        <a:lnTo>
                          <a:pt x="254" y="21"/>
                        </a:lnTo>
                        <a:lnTo>
                          <a:pt x="248" y="23"/>
                        </a:lnTo>
                        <a:lnTo>
                          <a:pt x="242" y="25"/>
                        </a:lnTo>
                        <a:lnTo>
                          <a:pt x="234" y="27"/>
                        </a:lnTo>
                        <a:lnTo>
                          <a:pt x="222" y="31"/>
                        </a:lnTo>
                        <a:lnTo>
                          <a:pt x="208" y="34"/>
                        </a:lnTo>
                        <a:lnTo>
                          <a:pt x="193" y="37"/>
                        </a:lnTo>
                        <a:lnTo>
                          <a:pt x="179" y="40"/>
                        </a:lnTo>
                        <a:lnTo>
                          <a:pt x="165" y="42"/>
                        </a:lnTo>
                        <a:lnTo>
                          <a:pt x="155" y="44"/>
                        </a:lnTo>
                        <a:lnTo>
                          <a:pt x="150" y="45"/>
                        </a:lnTo>
                        <a:lnTo>
                          <a:pt x="146" y="46"/>
                        </a:lnTo>
                        <a:lnTo>
                          <a:pt x="140" y="46"/>
                        </a:lnTo>
                        <a:lnTo>
                          <a:pt x="133" y="46"/>
                        </a:lnTo>
                        <a:lnTo>
                          <a:pt x="125" y="45"/>
                        </a:lnTo>
                        <a:lnTo>
                          <a:pt x="118" y="45"/>
                        </a:lnTo>
                        <a:lnTo>
                          <a:pt x="111" y="44"/>
                        </a:lnTo>
                        <a:lnTo>
                          <a:pt x="104" y="44"/>
                        </a:lnTo>
                        <a:lnTo>
                          <a:pt x="99" y="44"/>
                        </a:lnTo>
                        <a:lnTo>
                          <a:pt x="93" y="44"/>
                        </a:lnTo>
                        <a:lnTo>
                          <a:pt x="86" y="42"/>
                        </a:lnTo>
                        <a:lnTo>
                          <a:pt x="78" y="42"/>
                        </a:lnTo>
                        <a:lnTo>
                          <a:pt x="69" y="41"/>
                        </a:lnTo>
                        <a:lnTo>
                          <a:pt x="60" y="40"/>
                        </a:lnTo>
                        <a:lnTo>
                          <a:pt x="51" y="40"/>
                        </a:lnTo>
                        <a:lnTo>
                          <a:pt x="45" y="39"/>
                        </a:lnTo>
                        <a:lnTo>
                          <a:pt x="41" y="38"/>
                        </a:lnTo>
                        <a:lnTo>
                          <a:pt x="37" y="37"/>
                        </a:lnTo>
                        <a:lnTo>
                          <a:pt x="31" y="34"/>
                        </a:lnTo>
                        <a:lnTo>
                          <a:pt x="26" y="32"/>
                        </a:lnTo>
                        <a:lnTo>
                          <a:pt x="19" y="30"/>
                        </a:lnTo>
                        <a:lnTo>
                          <a:pt x="13" y="26"/>
                        </a:lnTo>
                        <a:lnTo>
                          <a:pt x="8" y="24"/>
                        </a:lnTo>
                        <a:lnTo>
                          <a:pt x="5" y="23"/>
                        </a:lnTo>
                        <a:lnTo>
                          <a:pt x="3" y="21"/>
                        </a:lnTo>
                        <a:close/>
                      </a:path>
                    </a:pathLst>
                  </a:custGeom>
                  <a:solidFill>
                    <a:srgbClr val="384F4F"/>
                  </a:solidFill>
                  <a:ln w="9525">
                    <a:noFill/>
                    <a:round/>
                    <a:headEnd/>
                    <a:tailEnd/>
                  </a:ln>
                </p:spPr>
                <p:txBody>
                  <a:bodyPr/>
                  <a:lstStyle/>
                  <a:p>
                    <a:endParaRPr lang="en-US"/>
                  </a:p>
                </p:txBody>
              </p:sp>
              <p:sp>
                <p:nvSpPr>
                  <p:cNvPr id="1274" name="Freeform 29"/>
                  <p:cNvSpPr>
                    <a:spLocks/>
                  </p:cNvSpPr>
                  <p:nvPr/>
                </p:nvSpPr>
                <p:spPr bwMode="auto">
                  <a:xfrm>
                    <a:off x="1598" y="2220"/>
                    <a:ext cx="8" cy="6"/>
                  </a:xfrm>
                  <a:custGeom>
                    <a:avLst/>
                    <a:gdLst>
                      <a:gd name="T0" fmla="*/ 0 w 49"/>
                      <a:gd name="T1" fmla="*/ 0 h 39"/>
                      <a:gd name="T2" fmla="*/ 0 w 49"/>
                      <a:gd name="T3" fmla="*/ 0 h 39"/>
                      <a:gd name="T4" fmla="*/ 0 w 49"/>
                      <a:gd name="T5" fmla="*/ 0 h 39"/>
                      <a:gd name="T6" fmla="*/ 0 w 49"/>
                      <a:gd name="T7" fmla="*/ 0 h 39"/>
                      <a:gd name="T8" fmla="*/ 0 w 49"/>
                      <a:gd name="T9" fmla="*/ 0 h 39"/>
                      <a:gd name="T10" fmla="*/ 0 w 49"/>
                      <a:gd name="T11" fmla="*/ 0 h 39"/>
                      <a:gd name="T12" fmla="*/ 0 w 49"/>
                      <a:gd name="T13" fmla="*/ 0 h 39"/>
                      <a:gd name="T14" fmla="*/ 0 w 49"/>
                      <a:gd name="T15" fmla="*/ 0 h 39"/>
                      <a:gd name="T16" fmla="*/ 0 w 49"/>
                      <a:gd name="T17" fmla="*/ 0 h 39"/>
                      <a:gd name="T18" fmla="*/ 0 w 49"/>
                      <a:gd name="T19" fmla="*/ 0 h 39"/>
                      <a:gd name="T20" fmla="*/ 0 w 49"/>
                      <a:gd name="T21" fmla="*/ 0 h 39"/>
                      <a:gd name="T22" fmla="*/ 0 w 49"/>
                      <a:gd name="T23" fmla="*/ 0 h 39"/>
                      <a:gd name="T24" fmla="*/ 0 w 49"/>
                      <a:gd name="T25" fmla="*/ 0 h 39"/>
                      <a:gd name="T26" fmla="*/ 0 w 49"/>
                      <a:gd name="T27" fmla="*/ 0 h 39"/>
                      <a:gd name="T28" fmla="*/ 0 w 49"/>
                      <a:gd name="T29" fmla="*/ 0 h 39"/>
                      <a:gd name="T30" fmla="*/ 0 w 49"/>
                      <a:gd name="T31" fmla="*/ 0 h 39"/>
                      <a:gd name="T32" fmla="*/ 0 w 49"/>
                      <a:gd name="T33" fmla="*/ 0 h 39"/>
                      <a:gd name="T34" fmla="*/ 0 w 49"/>
                      <a:gd name="T35" fmla="*/ 0 h 39"/>
                      <a:gd name="T36" fmla="*/ 0 w 49"/>
                      <a:gd name="T37" fmla="*/ 0 h 39"/>
                      <a:gd name="T38" fmla="*/ 0 w 49"/>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9"/>
                      <a:gd name="T61" fmla="*/ 0 h 39"/>
                      <a:gd name="T62" fmla="*/ 49 w 49"/>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9" h="39">
                        <a:moveTo>
                          <a:pt x="21" y="28"/>
                        </a:moveTo>
                        <a:lnTo>
                          <a:pt x="23" y="26"/>
                        </a:lnTo>
                        <a:lnTo>
                          <a:pt x="27" y="25"/>
                        </a:lnTo>
                        <a:lnTo>
                          <a:pt x="31" y="22"/>
                        </a:lnTo>
                        <a:lnTo>
                          <a:pt x="35" y="19"/>
                        </a:lnTo>
                        <a:lnTo>
                          <a:pt x="37" y="15"/>
                        </a:lnTo>
                        <a:lnTo>
                          <a:pt x="39" y="8"/>
                        </a:lnTo>
                        <a:lnTo>
                          <a:pt x="41" y="2"/>
                        </a:lnTo>
                        <a:lnTo>
                          <a:pt x="41" y="0"/>
                        </a:lnTo>
                        <a:lnTo>
                          <a:pt x="49" y="11"/>
                        </a:lnTo>
                        <a:lnTo>
                          <a:pt x="48" y="14"/>
                        </a:lnTo>
                        <a:lnTo>
                          <a:pt x="45" y="19"/>
                        </a:lnTo>
                        <a:lnTo>
                          <a:pt x="43" y="26"/>
                        </a:lnTo>
                        <a:lnTo>
                          <a:pt x="39" y="33"/>
                        </a:lnTo>
                        <a:lnTo>
                          <a:pt x="35" y="38"/>
                        </a:lnTo>
                        <a:lnTo>
                          <a:pt x="25" y="39"/>
                        </a:lnTo>
                        <a:lnTo>
                          <a:pt x="17" y="38"/>
                        </a:lnTo>
                        <a:lnTo>
                          <a:pt x="14" y="38"/>
                        </a:lnTo>
                        <a:lnTo>
                          <a:pt x="0" y="28"/>
                        </a:lnTo>
                        <a:lnTo>
                          <a:pt x="21" y="28"/>
                        </a:lnTo>
                        <a:close/>
                      </a:path>
                    </a:pathLst>
                  </a:custGeom>
                  <a:solidFill>
                    <a:srgbClr val="000000"/>
                  </a:solidFill>
                  <a:ln w="9525">
                    <a:noFill/>
                    <a:round/>
                    <a:headEnd/>
                    <a:tailEnd/>
                  </a:ln>
                </p:spPr>
                <p:txBody>
                  <a:bodyPr/>
                  <a:lstStyle/>
                  <a:p>
                    <a:endParaRPr lang="en-US"/>
                  </a:p>
                </p:txBody>
              </p:sp>
            </p:grpSp>
            <p:sp>
              <p:nvSpPr>
                <p:cNvPr id="1039" name="AutoShape 30"/>
                <p:cNvSpPr>
                  <a:spLocks noChangeArrowheads="1"/>
                </p:cNvSpPr>
                <p:nvPr/>
              </p:nvSpPr>
              <p:spPr bwMode="auto">
                <a:xfrm flipV="1">
                  <a:off x="8696325" y="4648200"/>
                  <a:ext cx="152400" cy="152400"/>
                </a:xfrm>
                <a:prstGeom prst="triangle">
                  <a:avLst>
                    <a:gd name="adj" fmla="val 50000"/>
                  </a:avLst>
                </a:prstGeom>
                <a:solidFill>
                  <a:schemeClr val="tx1"/>
                </a:solidFill>
                <a:ln w="9525">
                  <a:solidFill>
                    <a:schemeClr val="tx1"/>
                  </a:solidFill>
                  <a:miter lim="800000"/>
                  <a:headEnd/>
                  <a:tailEnd/>
                </a:ln>
              </p:spPr>
              <p:txBody>
                <a:bodyPr wrap="none" anchor="ctr"/>
                <a:lstStyle/>
                <a:p>
                  <a:pPr eaLnBrk="0" hangingPunct="0"/>
                  <a:endParaRPr lang="en-US"/>
                </a:p>
              </p:txBody>
            </p:sp>
            <p:pic>
              <p:nvPicPr>
                <p:cNvPr id="1040" name="Picture 31" descr="Sprinkler"/>
                <p:cNvPicPr>
                  <a:picLocks noChangeAspect="1" noChangeArrowheads="1"/>
                </p:cNvPicPr>
                <p:nvPr/>
              </p:nvPicPr>
              <p:blipFill>
                <a:blip r:embed="rId4"/>
                <a:srcRect/>
                <a:stretch>
                  <a:fillRect/>
                </a:stretch>
              </p:blipFill>
              <p:spPr bwMode="auto">
                <a:xfrm>
                  <a:off x="5853113" y="3152775"/>
                  <a:ext cx="928687" cy="684213"/>
                </a:xfrm>
                <a:prstGeom prst="rect">
                  <a:avLst/>
                </a:prstGeom>
                <a:noFill/>
                <a:ln w="9525">
                  <a:noFill/>
                  <a:miter lim="800000"/>
                  <a:headEnd/>
                  <a:tailEnd/>
                </a:ln>
              </p:spPr>
            </p:pic>
            <p:sp>
              <p:nvSpPr>
                <p:cNvPr id="1041" name="Text Box 33"/>
                <p:cNvSpPr txBox="1">
                  <a:spLocks noChangeArrowheads="1"/>
                </p:cNvSpPr>
                <p:nvPr/>
              </p:nvSpPr>
              <p:spPr bwMode="auto">
                <a:xfrm>
                  <a:off x="1900797" y="2590800"/>
                  <a:ext cx="1000595" cy="523220"/>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Direct</a:t>
                  </a:r>
                </a:p>
                <a:p>
                  <a:pPr algn="ctr" eaLnBrk="0" hangingPunct="0"/>
                  <a:r>
                    <a:rPr lang="en-US" sz="1400" b="1">
                      <a:solidFill>
                        <a:schemeClr val="tx1"/>
                      </a:solidFill>
                      <a:latin typeface="Arial" pitchFamily="34" charset="0"/>
                    </a:rPr>
                    <a:t>Exposure</a:t>
                  </a:r>
                </a:p>
              </p:txBody>
            </p:sp>
            <p:sp>
              <p:nvSpPr>
                <p:cNvPr id="1042" name="AutoShape 195"/>
                <p:cNvSpPr>
                  <a:spLocks noChangeArrowheads="1"/>
                </p:cNvSpPr>
                <p:nvPr/>
              </p:nvSpPr>
              <p:spPr bwMode="auto">
                <a:xfrm rot="4442141">
                  <a:off x="2600325" y="16764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3" name="AutoShape 196"/>
                <p:cNvSpPr>
                  <a:spLocks noChangeArrowheads="1"/>
                </p:cNvSpPr>
                <p:nvPr/>
              </p:nvSpPr>
              <p:spPr bwMode="auto">
                <a:xfrm rot="5400000">
                  <a:off x="3514725" y="13716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4" name="AutoShape 197"/>
                <p:cNvSpPr>
                  <a:spLocks noChangeArrowheads="1"/>
                </p:cNvSpPr>
                <p:nvPr/>
              </p:nvSpPr>
              <p:spPr bwMode="auto">
                <a:xfrm rot="5400000">
                  <a:off x="4429125" y="19050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5" name="AutoShape 198"/>
                <p:cNvSpPr>
                  <a:spLocks noChangeArrowheads="1"/>
                </p:cNvSpPr>
                <p:nvPr/>
              </p:nvSpPr>
              <p:spPr bwMode="auto">
                <a:xfrm rot="5400000">
                  <a:off x="5495925" y="12192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6" name="AutoShape 199"/>
                <p:cNvSpPr>
                  <a:spLocks noChangeArrowheads="1"/>
                </p:cNvSpPr>
                <p:nvPr/>
              </p:nvSpPr>
              <p:spPr bwMode="auto">
                <a:xfrm rot="5400000">
                  <a:off x="4038600" y="25908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7" name="AutoShape 200"/>
                <p:cNvSpPr>
                  <a:spLocks noChangeArrowheads="1"/>
                </p:cNvSpPr>
                <p:nvPr/>
              </p:nvSpPr>
              <p:spPr bwMode="auto">
                <a:xfrm rot="5400000">
                  <a:off x="8571103" y="1851756"/>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48" name="AutoShape 201"/>
                <p:cNvSpPr>
                  <a:spLocks noChangeArrowheads="1"/>
                </p:cNvSpPr>
                <p:nvPr/>
              </p:nvSpPr>
              <p:spPr bwMode="auto">
                <a:xfrm rot="5400000">
                  <a:off x="7391400" y="1447800"/>
                  <a:ext cx="76200" cy="381000"/>
                </a:xfrm>
                <a:prstGeom prst="up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sp>
              <p:nvSpPr>
                <p:cNvPr id="1050" name="Text Box 204"/>
                <p:cNvSpPr txBox="1">
                  <a:spLocks noChangeArrowheads="1"/>
                </p:cNvSpPr>
                <p:nvPr/>
              </p:nvSpPr>
              <p:spPr bwMode="auto">
                <a:xfrm>
                  <a:off x="2819400" y="6175375"/>
                  <a:ext cx="2079625" cy="457200"/>
                </a:xfrm>
                <a:prstGeom prst="rect">
                  <a:avLst/>
                </a:prstGeom>
                <a:noFill/>
                <a:ln w="9525">
                  <a:noFill/>
                  <a:miter lim="800000"/>
                  <a:headEnd/>
                  <a:tailEnd/>
                </a:ln>
              </p:spPr>
              <p:txBody>
                <a:bodyPr wrap="none">
                  <a:spAutoFit/>
                </a:bodyPr>
                <a:lstStyle/>
                <a:p>
                  <a:pPr algn="ctr" eaLnBrk="0" hangingPunct="0"/>
                  <a:r>
                    <a:rPr lang="en-US" sz="2400" b="1">
                      <a:solidFill>
                        <a:schemeClr val="tx1"/>
                      </a:solidFill>
                      <a:latin typeface="Arial" pitchFamily="34" charset="0"/>
                    </a:rPr>
                    <a:t>Groundwater</a:t>
                  </a:r>
                </a:p>
              </p:txBody>
            </p:sp>
            <p:graphicFrame>
              <p:nvGraphicFramePr>
                <p:cNvPr id="1026" name="Object 208"/>
                <p:cNvGraphicFramePr>
                  <a:graphicFrameLocks noChangeAspect="1"/>
                </p:cNvGraphicFramePr>
                <p:nvPr>
                  <p:extLst>
                    <p:ext uri="{D42A27DB-BD31-4B8C-83A1-F6EECF244321}">
                      <p14:modId xmlns:p14="http://schemas.microsoft.com/office/powerpoint/2010/main" val="209524639"/>
                    </p:ext>
                  </p:extLst>
                </p:nvPr>
              </p:nvGraphicFramePr>
              <p:xfrm>
                <a:off x="6161088" y="3276600"/>
                <a:ext cx="315912" cy="561975"/>
              </p:xfrm>
              <a:graphic>
                <a:graphicData uri="http://schemas.openxmlformats.org/presentationml/2006/ole">
                  <mc:AlternateContent xmlns:mc="http://schemas.openxmlformats.org/markup-compatibility/2006">
                    <mc:Choice xmlns:v="urn:schemas-microsoft-com:vml" Requires="v">
                      <p:oleObj spid="_x0000_s1436" name="Clip" r:id="rId5" imgW="973440" imgH="1734120" progId="">
                        <p:embed/>
                      </p:oleObj>
                    </mc:Choice>
                    <mc:Fallback>
                      <p:oleObj name="Clip" r:id="rId5" imgW="973440" imgH="1734120" progId="">
                        <p:embed/>
                        <p:pic>
                          <p:nvPicPr>
                            <p:cNvPr id="1026" name="Object 20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1088" y="3276600"/>
                              <a:ext cx="315912"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4" name="Text Box 210"/>
                <p:cNvSpPr txBox="1">
                  <a:spLocks noChangeArrowheads="1"/>
                </p:cNvSpPr>
                <p:nvPr/>
              </p:nvSpPr>
              <p:spPr bwMode="auto">
                <a:xfrm>
                  <a:off x="1600200" y="4343400"/>
                  <a:ext cx="960438" cy="304800"/>
                </a:xfrm>
                <a:prstGeom prst="rect">
                  <a:avLst/>
                </a:prstGeom>
                <a:noFill/>
                <a:ln w="9525">
                  <a:noFill/>
                  <a:miter lim="800000"/>
                  <a:headEnd/>
                  <a:tailEnd/>
                </a:ln>
              </p:spPr>
              <p:txBody>
                <a:bodyPr wrap="none">
                  <a:spAutoFit/>
                </a:bodyPr>
                <a:lstStyle/>
                <a:p>
                  <a:pPr algn="ctr" eaLnBrk="0" hangingPunct="0"/>
                  <a:r>
                    <a:rPr lang="en-US" sz="1400">
                      <a:solidFill>
                        <a:schemeClr val="tx1"/>
                      </a:solidFill>
                      <a:latin typeface="Arial" pitchFamily="34" charset="0"/>
                    </a:rPr>
                    <a:t>Leaching</a:t>
                  </a:r>
                </a:p>
              </p:txBody>
            </p:sp>
            <p:sp>
              <p:nvSpPr>
                <p:cNvPr id="1055" name="Line 211"/>
                <p:cNvSpPr>
                  <a:spLocks noChangeShapeType="1"/>
                </p:cNvSpPr>
                <p:nvPr/>
              </p:nvSpPr>
              <p:spPr bwMode="auto">
                <a:xfrm rot="6813031" flipV="1">
                  <a:off x="1981200" y="4805363"/>
                  <a:ext cx="301625" cy="127000"/>
                </a:xfrm>
                <a:prstGeom prst="line">
                  <a:avLst/>
                </a:prstGeom>
                <a:noFill/>
                <a:ln w="28575">
                  <a:solidFill>
                    <a:schemeClr val="tx1"/>
                  </a:solidFill>
                  <a:round/>
                  <a:headEnd/>
                  <a:tailEnd type="triangle" w="med" len="med"/>
                </a:ln>
              </p:spPr>
              <p:txBody>
                <a:bodyPr wrap="none" anchor="ctr"/>
                <a:lstStyle/>
                <a:p>
                  <a:endParaRPr lang="en-US"/>
                </a:p>
              </p:txBody>
            </p:sp>
            <p:sp>
              <p:nvSpPr>
                <p:cNvPr id="1056" name="Line 212"/>
                <p:cNvSpPr>
                  <a:spLocks noChangeShapeType="1"/>
                </p:cNvSpPr>
                <p:nvPr/>
              </p:nvSpPr>
              <p:spPr bwMode="auto">
                <a:xfrm flipH="1" flipV="1">
                  <a:off x="2514600" y="4038600"/>
                  <a:ext cx="533400" cy="304800"/>
                </a:xfrm>
                <a:prstGeom prst="line">
                  <a:avLst/>
                </a:prstGeom>
                <a:noFill/>
                <a:ln w="28575">
                  <a:solidFill>
                    <a:schemeClr val="tx1"/>
                  </a:solidFill>
                  <a:round/>
                  <a:headEnd/>
                  <a:tailEnd type="triangle" w="med" len="med"/>
                </a:ln>
              </p:spPr>
              <p:txBody>
                <a:bodyPr wrap="none" anchor="ctr"/>
                <a:lstStyle/>
                <a:p>
                  <a:endParaRPr lang="en-US"/>
                </a:p>
              </p:txBody>
            </p:sp>
            <p:graphicFrame>
              <p:nvGraphicFramePr>
                <p:cNvPr id="1027" name="Object 215"/>
                <p:cNvGraphicFramePr>
                  <a:graphicFrameLocks noChangeAspect="1"/>
                </p:cNvGraphicFramePr>
                <p:nvPr>
                  <p:extLst>
                    <p:ext uri="{D42A27DB-BD31-4B8C-83A1-F6EECF244321}">
                      <p14:modId xmlns:p14="http://schemas.microsoft.com/office/powerpoint/2010/main" val="2365651010"/>
                    </p:ext>
                  </p:extLst>
                </p:nvPr>
              </p:nvGraphicFramePr>
              <p:xfrm>
                <a:off x="3352800" y="2971800"/>
                <a:ext cx="531813" cy="811213"/>
              </p:xfrm>
              <a:graphic>
                <a:graphicData uri="http://schemas.openxmlformats.org/presentationml/2006/ole">
                  <mc:AlternateContent xmlns:mc="http://schemas.openxmlformats.org/markup-compatibility/2006">
                    <mc:Choice xmlns:v="urn:schemas-microsoft-com:vml" Requires="v">
                      <p:oleObj spid="_x0000_s1437" name="Clip" r:id="rId7" imgW="1032120" imgH="1573560" progId="">
                        <p:embed/>
                      </p:oleObj>
                    </mc:Choice>
                    <mc:Fallback>
                      <p:oleObj name="Clip" r:id="rId7" imgW="1032120" imgH="1573560" progId="">
                        <p:embed/>
                        <p:pic>
                          <p:nvPicPr>
                            <p:cNvPr id="1027" name="Object 2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2971800"/>
                              <a:ext cx="531813" cy="811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58" name="Text Box 220"/>
                <p:cNvSpPr txBox="1">
                  <a:spLocks noChangeArrowheads="1"/>
                </p:cNvSpPr>
                <p:nvPr/>
              </p:nvSpPr>
              <p:spPr bwMode="auto">
                <a:xfrm>
                  <a:off x="527088" y="5181600"/>
                  <a:ext cx="1436612" cy="523220"/>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Gross</a:t>
                  </a:r>
                </a:p>
                <a:p>
                  <a:pPr algn="ctr" eaLnBrk="0" hangingPunct="0"/>
                  <a:r>
                    <a:rPr lang="en-US" sz="1400" b="1">
                      <a:solidFill>
                        <a:schemeClr val="tx1"/>
                      </a:solidFill>
                      <a:latin typeface="Arial" pitchFamily="34" charset="0"/>
                    </a:rPr>
                    <a:t>Contamination</a:t>
                  </a:r>
                </a:p>
              </p:txBody>
            </p:sp>
            <p:pic>
              <p:nvPicPr>
                <p:cNvPr id="1059" name="Picture 221" descr="an02097_"/>
                <p:cNvPicPr>
                  <a:picLocks noChangeAspect="1" noChangeArrowheads="1"/>
                </p:cNvPicPr>
                <p:nvPr/>
              </p:nvPicPr>
              <p:blipFill>
                <a:blip r:embed="rId9"/>
                <a:srcRect/>
                <a:stretch>
                  <a:fillRect/>
                </a:stretch>
              </p:blipFill>
              <p:spPr bwMode="auto">
                <a:xfrm>
                  <a:off x="5094288" y="2857500"/>
                  <a:ext cx="439737" cy="514350"/>
                </a:xfrm>
                <a:prstGeom prst="rect">
                  <a:avLst/>
                </a:prstGeom>
                <a:noFill/>
                <a:ln w="9525">
                  <a:noFill/>
                  <a:miter lim="800000"/>
                  <a:headEnd/>
                  <a:tailEnd/>
                </a:ln>
              </p:spPr>
            </p:pic>
            <p:sp>
              <p:nvSpPr>
                <p:cNvPr id="1060" name="Text Box 222"/>
                <p:cNvSpPr txBox="1">
                  <a:spLocks noChangeArrowheads="1"/>
                </p:cNvSpPr>
                <p:nvPr/>
              </p:nvSpPr>
              <p:spPr bwMode="auto">
                <a:xfrm>
                  <a:off x="4764773" y="2565400"/>
                  <a:ext cx="1138453" cy="307777"/>
                </a:xfrm>
                <a:prstGeom prst="rect">
                  <a:avLst/>
                </a:prstGeom>
                <a:noFill/>
                <a:ln w="9525">
                  <a:noFill/>
                  <a:miter lim="800000"/>
                  <a:headEnd/>
                  <a:tailEnd/>
                </a:ln>
              </p:spPr>
              <p:txBody>
                <a:bodyPr wrap="none">
                  <a:spAutoFit/>
                </a:bodyPr>
                <a:lstStyle/>
                <a:p>
                  <a:pPr algn="ctr" eaLnBrk="0" hangingPunct="0"/>
                  <a:r>
                    <a:rPr lang="en-US" sz="1400" b="1" dirty="0" err="1">
                      <a:solidFill>
                        <a:schemeClr val="tx1"/>
                      </a:solidFill>
                      <a:latin typeface="Arial" pitchFamily="34" charset="0"/>
                    </a:rPr>
                    <a:t>Ecotoxicity</a:t>
                  </a:r>
                  <a:endParaRPr lang="en-US" sz="1400" b="1" dirty="0">
                    <a:solidFill>
                      <a:schemeClr val="tx1"/>
                    </a:solidFill>
                    <a:latin typeface="Arial" pitchFamily="34" charset="0"/>
                  </a:endParaRPr>
                </a:p>
              </p:txBody>
            </p:sp>
            <p:sp>
              <p:nvSpPr>
                <p:cNvPr id="1061" name="Text Box 223"/>
                <p:cNvSpPr txBox="1">
                  <a:spLocks noChangeArrowheads="1"/>
                </p:cNvSpPr>
                <p:nvPr/>
              </p:nvSpPr>
              <p:spPr bwMode="auto">
                <a:xfrm>
                  <a:off x="4495800" y="4114800"/>
                  <a:ext cx="787400" cy="304800"/>
                </a:xfrm>
                <a:prstGeom prst="rect">
                  <a:avLst/>
                </a:prstGeom>
                <a:noFill/>
                <a:ln w="9525">
                  <a:noFill/>
                  <a:miter lim="800000"/>
                  <a:headEnd/>
                  <a:tailEnd/>
                </a:ln>
              </p:spPr>
              <p:txBody>
                <a:bodyPr wrap="none">
                  <a:spAutoFit/>
                </a:bodyPr>
                <a:lstStyle/>
                <a:p>
                  <a:pPr algn="ctr" eaLnBrk="0" hangingPunct="0"/>
                  <a:r>
                    <a:rPr lang="en-US" sz="1400">
                      <a:solidFill>
                        <a:schemeClr val="tx1"/>
                      </a:solidFill>
                      <a:latin typeface="Arial" pitchFamily="34" charset="0"/>
                    </a:rPr>
                    <a:t>Stream</a:t>
                  </a:r>
                </a:p>
              </p:txBody>
            </p:sp>
            <p:sp>
              <p:nvSpPr>
                <p:cNvPr id="1062" name="Freeform 224"/>
                <p:cNvSpPr>
                  <a:spLocks/>
                </p:cNvSpPr>
                <p:nvPr/>
              </p:nvSpPr>
              <p:spPr bwMode="auto">
                <a:xfrm>
                  <a:off x="4114800" y="3886200"/>
                  <a:ext cx="1606550" cy="920750"/>
                </a:xfrm>
                <a:custGeom>
                  <a:avLst/>
                  <a:gdLst>
                    <a:gd name="T0" fmla="*/ 2147483647 w 1012"/>
                    <a:gd name="T1" fmla="*/ 0 h 580"/>
                    <a:gd name="T2" fmla="*/ 2147483647 w 1012"/>
                    <a:gd name="T3" fmla="*/ 2147483647 h 580"/>
                    <a:gd name="T4" fmla="*/ 2147483647 w 1012"/>
                    <a:gd name="T5" fmla="*/ 2147483647 h 580"/>
                    <a:gd name="T6" fmla="*/ 2147483647 w 1012"/>
                    <a:gd name="T7" fmla="*/ 2147483647 h 580"/>
                    <a:gd name="T8" fmla="*/ 2147483647 w 1012"/>
                    <a:gd name="T9" fmla="*/ 2147483647 h 580"/>
                    <a:gd name="T10" fmla="*/ 2147483647 w 1012"/>
                    <a:gd name="T11" fmla="*/ 2147483647 h 580"/>
                    <a:gd name="T12" fmla="*/ 2147483647 w 1012"/>
                    <a:gd name="T13" fmla="*/ 2147483647 h 580"/>
                    <a:gd name="T14" fmla="*/ 2147483647 w 1012"/>
                    <a:gd name="T15" fmla="*/ 2147483647 h 580"/>
                    <a:gd name="T16" fmla="*/ 2147483647 w 1012"/>
                    <a:gd name="T17" fmla="*/ 2147483647 h 580"/>
                    <a:gd name="T18" fmla="*/ 2147483647 w 1012"/>
                    <a:gd name="T19" fmla="*/ 2147483647 h 580"/>
                    <a:gd name="T20" fmla="*/ 2147483647 w 1012"/>
                    <a:gd name="T21" fmla="*/ 2147483647 h 580"/>
                    <a:gd name="T22" fmla="*/ 2147483647 w 1012"/>
                    <a:gd name="T23" fmla="*/ 2147483647 h 580"/>
                    <a:gd name="T24" fmla="*/ 2147483647 w 1012"/>
                    <a:gd name="T25" fmla="*/ 2147483647 h 580"/>
                    <a:gd name="T26" fmla="*/ 2147483647 w 1012"/>
                    <a:gd name="T27" fmla="*/ 2147483647 h 580"/>
                    <a:gd name="T28" fmla="*/ 2147483647 w 1012"/>
                    <a:gd name="T29" fmla="*/ 0 h 5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12"/>
                    <a:gd name="T46" fmla="*/ 0 h 580"/>
                    <a:gd name="T47" fmla="*/ 1012 w 1012"/>
                    <a:gd name="T48" fmla="*/ 580 h 5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12" h="580">
                      <a:moveTo>
                        <a:pt x="8" y="0"/>
                      </a:moveTo>
                      <a:cubicBezTo>
                        <a:pt x="13" y="67"/>
                        <a:pt x="0" y="205"/>
                        <a:pt x="67" y="251"/>
                      </a:cubicBezTo>
                      <a:cubicBezTo>
                        <a:pt x="98" y="297"/>
                        <a:pt x="71" y="250"/>
                        <a:pt x="89" y="339"/>
                      </a:cubicBezTo>
                      <a:cubicBezTo>
                        <a:pt x="92" y="355"/>
                        <a:pt x="104" y="384"/>
                        <a:pt x="104" y="384"/>
                      </a:cubicBezTo>
                      <a:cubicBezTo>
                        <a:pt x="104" y="387"/>
                        <a:pt x="109" y="499"/>
                        <a:pt x="134" y="517"/>
                      </a:cubicBezTo>
                      <a:cubicBezTo>
                        <a:pt x="147" y="526"/>
                        <a:pt x="178" y="531"/>
                        <a:pt x="178" y="531"/>
                      </a:cubicBezTo>
                      <a:cubicBezTo>
                        <a:pt x="180" y="539"/>
                        <a:pt x="182" y="546"/>
                        <a:pt x="185" y="554"/>
                      </a:cubicBezTo>
                      <a:cubicBezTo>
                        <a:pt x="187" y="561"/>
                        <a:pt x="193" y="576"/>
                        <a:pt x="193" y="576"/>
                      </a:cubicBezTo>
                      <a:cubicBezTo>
                        <a:pt x="400" y="575"/>
                        <a:pt x="606" y="580"/>
                        <a:pt x="813" y="572"/>
                      </a:cubicBezTo>
                      <a:cubicBezTo>
                        <a:pt x="822" y="572"/>
                        <a:pt x="794" y="563"/>
                        <a:pt x="791" y="554"/>
                      </a:cubicBezTo>
                      <a:cubicBezTo>
                        <a:pt x="790" y="552"/>
                        <a:pt x="805" y="511"/>
                        <a:pt x="806" y="509"/>
                      </a:cubicBezTo>
                      <a:cubicBezTo>
                        <a:pt x="813" y="459"/>
                        <a:pt x="826" y="416"/>
                        <a:pt x="843" y="369"/>
                      </a:cubicBezTo>
                      <a:cubicBezTo>
                        <a:pt x="849" y="310"/>
                        <a:pt x="854" y="256"/>
                        <a:pt x="887" y="206"/>
                      </a:cubicBezTo>
                      <a:cubicBezTo>
                        <a:pt x="908" y="139"/>
                        <a:pt x="918" y="14"/>
                        <a:pt x="1012" y="14"/>
                      </a:cubicBezTo>
                      <a:lnTo>
                        <a:pt x="8" y="0"/>
                      </a:lnTo>
                      <a:close/>
                    </a:path>
                  </a:pathLst>
                </a:custGeom>
                <a:solidFill>
                  <a:srgbClr val="FFEEDD"/>
                </a:solidFill>
                <a:ln w="9525">
                  <a:solidFill>
                    <a:schemeClr val="tx1"/>
                  </a:solidFill>
                  <a:round/>
                  <a:headEnd/>
                  <a:tailEnd/>
                </a:ln>
              </p:spPr>
              <p:txBody>
                <a:bodyPr wrap="none" anchor="ctr"/>
                <a:lstStyle/>
                <a:p>
                  <a:endParaRPr lang="en-US"/>
                </a:p>
              </p:txBody>
            </p:sp>
            <p:sp>
              <p:nvSpPr>
                <p:cNvPr id="1063" name="Freeform 225"/>
                <p:cNvSpPr>
                  <a:spLocks/>
                </p:cNvSpPr>
                <p:nvPr/>
              </p:nvSpPr>
              <p:spPr bwMode="auto">
                <a:xfrm>
                  <a:off x="4408488" y="4184650"/>
                  <a:ext cx="1125537" cy="644525"/>
                </a:xfrm>
                <a:custGeom>
                  <a:avLst/>
                  <a:gdLst>
                    <a:gd name="T0" fmla="*/ 0 w 709"/>
                    <a:gd name="T1" fmla="*/ 2147483647 h 406"/>
                    <a:gd name="T2" fmla="*/ 2147483647 w 709"/>
                    <a:gd name="T3" fmla="*/ 2147483647 h 406"/>
                    <a:gd name="T4" fmla="*/ 2147483647 w 709"/>
                    <a:gd name="T5" fmla="*/ 2147483647 h 406"/>
                    <a:gd name="T6" fmla="*/ 2147483647 w 709"/>
                    <a:gd name="T7" fmla="*/ 2147483647 h 406"/>
                    <a:gd name="T8" fmla="*/ 2147483647 w 709"/>
                    <a:gd name="T9" fmla="*/ 2147483647 h 406"/>
                    <a:gd name="T10" fmla="*/ 2147483647 w 709"/>
                    <a:gd name="T11" fmla="*/ 2147483647 h 406"/>
                    <a:gd name="T12" fmla="*/ 2147483647 w 709"/>
                    <a:gd name="T13" fmla="*/ 2147483647 h 406"/>
                    <a:gd name="T14" fmla="*/ 2147483647 w 709"/>
                    <a:gd name="T15" fmla="*/ 2147483647 h 406"/>
                    <a:gd name="T16" fmla="*/ 2147483647 w 709"/>
                    <a:gd name="T17" fmla="*/ 2147483647 h 406"/>
                    <a:gd name="T18" fmla="*/ 2147483647 w 709"/>
                    <a:gd name="T19" fmla="*/ 2147483647 h 406"/>
                    <a:gd name="T20" fmla="*/ 2147483647 w 709"/>
                    <a:gd name="T21" fmla="*/ 2147483647 h 406"/>
                    <a:gd name="T22" fmla="*/ 2147483647 w 709"/>
                    <a:gd name="T23" fmla="*/ 2147483647 h 406"/>
                    <a:gd name="T24" fmla="*/ 2147483647 w 709"/>
                    <a:gd name="T25" fmla="*/ 2147483647 h 406"/>
                    <a:gd name="T26" fmla="*/ 2147483647 w 709"/>
                    <a:gd name="T27" fmla="*/ 2147483647 h 406"/>
                    <a:gd name="T28" fmla="*/ 2147483647 w 709"/>
                    <a:gd name="T29" fmla="*/ 2147483647 h 406"/>
                    <a:gd name="T30" fmla="*/ 2147483647 w 709"/>
                    <a:gd name="T31" fmla="*/ 0 h 406"/>
                    <a:gd name="T32" fmla="*/ 2147483647 w 709"/>
                    <a:gd name="T33" fmla="*/ 2147483647 h 406"/>
                    <a:gd name="T34" fmla="*/ 2147483647 w 709"/>
                    <a:gd name="T35" fmla="*/ 2147483647 h 406"/>
                    <a:gd name="T36" fmla="*/ 2147483647 w 709"/>
                    <a:gd name="T37" fmla="*/ 2147483647 h 406"/>
                    <a:gd name="T38" fmla="*/ 2147483647 w 709"/>
                    <a:gd name="T39" fmla="*/ 2147483647 h 406"/>
                    <a:gd name="T40" fmla="*/ 2147483647 w 709"/>
                    <a:gd name="T41" fmla="*/ 2147483647 h 406"/>
                    <a:gd name="T42" fmla="*/ 2147483647 w 709"/>
                    <a:gd name="T43" fmla="*/ 2147483647 h 406"/>
                    <a:gd name="T44" fmla="*/ 2147483647 w 709"/>
                    <a:gd name="T45" fmla="*/ 2147483647 h 406"/>
                    <a:gd name="T46" fmla="*/ 0 w 709"/>
                    <a:gd name="T47" fmla="*/ 2147483647 h 40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709"/>
                    <a:gd name="T73" fmla="*/ 0 h 406"/>
                    <a:gd name="T74" fmla="*/ 709 w 709"/>
                    <a:gd name="T75" fmla="*/ 406 h 40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709" h="406">
                      <a:moveTo>
                        <a:pt x="0" y="384"/>
                      </a:moveTo>
                      <a:cubicBezTo>
                        <a:pt x="26" y="367"/>
                        <a:pt x="52" y="364"/>
                        <a:pt x="81" y="355"/>
                      </a:cubicBezTo>
                      <a:cubicBezTo>
                        <a:pt x="144" y="312"/>
                        <a:pt x="64" y="363"/>
                        <a:pt x="125" y="333"/>
                      </a:cubicBezTo>
                      <a:cubicBezTo>
                        <a:pt x="155" y="318"/>
                        <a:pt x="141" y="317"/>
                        <a:pt x="169" y="296"/>
                      </a:cubicBezTo>
                      <a:cubicBezTo>
                        <a:pt x="183" y="285"/>
                        <a:pt x="214" y="266"/>
                        <a:pt x="214" y="266"/>
                      </a:cubicBezTo>
                      <a:cubicBezTo>
                        <a:pt x="235" y="235"/>
                        <a:pt x="261" y="218"/>
                        <a:pt x="295" y="207"/>
                      </a:cubicBezTo>
                      <a:cubicBezTo>
                        <a:pt x="302" y="200"/>
                        <a:pt x="308" y="191"/>
                        <a:pt x="317" y="185"/>
                      </a:cubicBezTo>
                      <a:cubicBezTo>
                        <a:pt x="323" y="181"/>
                        <a:pt x="333" y="183"/>
                        <a:pt x="339" y="178"/>
                      </a:cubicBezTo>
                      <a:cubicBezTo>
                        <a:pt x="346" y="172"/>
                        <a:pt x="348" y="161"/>
                        <a:pt x="354" y="155"/>
                      </a:cubicBezTo>
                      <a:cubicBezTo>
                        <a:pt x="360" y="149"/>
                        <a:pt x="369" y="146"/>
                        <a:pt x="376" y="141"/>
                      </a:cubicBezTo>
                      <a:cubicBezTo>
                        <a:pt x="391" y="118"/>
                        <a:pt x="409" y="107"/>
                        <a:pt x="435" y="96"/>
                      </a:cubicBezTo>
                      <a:cubicBezTo>
                        <a:pt x="449" y="90"/>
                        <a:pt x="480" y="82"/>
                        <a:pt x="480" y="82"/>
                      </a:cubicBezTo>
                      <a:cubicBezTo>
                        <a:pt x="524" y="52"/>
                        <a:pt x="543" y="57"/>
                        <a:pt x="605" y="52"/>
                      </a:cubicBezTo>
                      <a:cubicBezTo>
                        <a:pt x="608" y="51"/>
                        <a:pt x="647" y="39"/>
                        <a:pt x="649" y="37"/>
                      </a:cubicBezTo>
                      <a:cubicBezTo>
                        <a:pt x="655" y="31"/>
                        <a:pt x="652" y="21"/>
                        <a:pt x="657" y="15"/>
                      </a:cubicBezTo>
                      <a:cubicBezTo>
                        <a:pt x="663" y="8"/>
                        <a:pt x="672" y="5"/>
                        <a:pt x="679" y="0"/>
                      </a:cubicBezTo>
                      <a:cubicBezTo>
                        <a:pt x="686" y="3"/>
                        <a:pt x="699" y="1"/>
                        <a:pt x="701" y="8"/>
                      </a:cubicBezTo>
                      <a:cubicBezTo>
                        <a:pt x="709" y="35"/>
                        <a:pt x="686" y="74"/>
                        <a:pt x="672" y="96"/>
                      </a:cubicBezTo>
                      <a:cubicBezTo>
                        <a:pt x="669" y="126"/>
                        <a:pt x="672" y="156"/>
                        <a:pt x="664" y="185"/>
                      </a:cubicBezTo>
                      <a:cubicBezTo>
                        <a:pt x="662" y="194"/>
                        <a:pt x="647" y="193"/>
                        <a:pt x="642" y="200"/>
                      </a:cubicBezTo>
                      <a:cubicBezTo>
                        <a:pt x="637" y="206"/>
                        <a:pt x="637" y="215"/>
                        <a:pt x="635" y="222"/>
                      </a:cubicBezTo>
                      <a:cubicBezTo>
                        <a:pt x="632" y="264"/>
                        <a:pt x="633" y="306"/>
                        <a:pt x="627" y="347"/>
                      </a:cubicBezTo>
                      <a:cubicBezTo>
                        <a:pt x="624" y="369"/>
                        <a:pt x="605" y="381"/>
                        <a:pt x="605" y="406"/>
                      </a:cubicBezTo>
                      <a:lnTo>
                        <a:pt x="0" y="384"/>
                      </a:lnTo>
                      <a:close/>
                    </a:path>
                  </a:pathLst>
                </a:custGeom>
                <a:solidFill>
                  <a:srgbClr val="00FFFF"/>
                </a:solidFill>
                <a:ln w="9525">
                  <a:solidFill>
                    <a:schemeClr val="tx1"/>
                  </a:solidFill>
                  <a:round/>
                  <a:headEnd/>
                  <a:tailEnd/>
                </a:ln>
              </p:spPr>
              <p:txBody>
                <a:bodyPr/>
                <a:lstStyle/>
                <a:p>
                  <a:endParaRPr lang="en-US"/>
                </a:p>
              </p:txBody>
            </p:sp>
            <p:sp>
              <p:nvSpPr>
                <p:cNvPr id="1064" name="Text Box 226"/>
                <p:cNvSpPr txBox="1">
                  <a:spLocks noChangeArrowheads="1"/>
                </p:cNvSpPr>
                <p:nvPr/>
              </p:nvSpPr>
              <p:spPr bwMode="auto">
                <a:xfrm>
                  <a:off x="4648200" y="4495800"/>
                  <a:ext cx="787400" cy="304800"/>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Stream</a:t>
                  </a:r>
                </a:p>
              </p:txBody>
            </p:sp>
            <p:sp>
              <p:nvSpPr>
                <p:cNvPr id="1066" name="Freeform 228" descr="Light downward diagonal"/>
                <p:cNvSpPr>
                  <a:spLocks/>
                </p:cNvSpPr>
                <p:nvPr/>
              </p:nvSpPr>
              <p:spPr bwMode="auto">
                <a:xfrm>
                  <a:off x="533400" y="3810000"/>
                  <a:ext cx="2830513" cy="990600"/>
                </a:xfrm>
                <a:custGeom>
                  <a:avLst/>
                  <a:gdLst>
                    <a:gd name="T0" fmla="*/ 2147483647 w 1777"/>
                    <a:gd name="T1" fmla="*/ 2147483647 h 657"/>
                    <a:gd name="T2" fmla="*/ 2147483647 w 1777"/>
                    <a:gd name="T3" fmla="*/ 2147483647 h 657"/>
                    <a:gd name="T4" fmla="*/ 2147483647 w 1777"/>
                    <a:gd name="T5" fmla="*/ 2147483647 h 657"/>
                    <a:gd name="T6" fmla="*/ 2147483647 w 1777"/>
                    <a:gd name="T7" fmla="*/ 2147483647 h 657"/>
                    <a:gd name="T8" fmla="*/ 2147483647 w 1777"/>
                    <a:gd name="T9" fmla="*/ 2147483647 h 657"/>
                    <a:gd name="T10" fmla="*/ 2147483647 w 1777"/>
                    <a:gd name="T11" fmla="*/ 2147483647 h 657"/>
                    <a:gd name="T12" fmla="*/ 2147483647 w 1777"/>
                    <a:gd name="T13" fmla="*/ 2147483647 h 657"/>
                    <a:gd name="T14" fmla="*/ 2147483647 w 1777"/>
                    <a:gd name="T15" fmla="*/ 2147483647 h 657"/>
                    <a:gd name="T16" fmla="*/ 0 60000 65536"/>
                    <a:gd name="T17" fmla="*/ 0 60000 65536"/>
                    <a:gd name="T18" fmla="*/ 0 60000 65536"/>
                    <a:gd name="T19" fmla="*/ 0 60000 65536"/>
                    <a:gd name="T20" fmla="*/ 0 60000 65536"/>
                    <a:gd name="T21" fmla="*/ 0 60000 65536"/>
                    <a:gd name="T22" fmla="*/ 0 60000 65536"/>
                    <a:gd name="T23" fmla="*/ 0 60000 65536"/>
                    <a:gd name="T24" fmla="*/ 0 w 1777"/>
                    <a:gd name="T25" fmla="*/ 0 h 657"/>
                    <a:gd name="T26" fmla="*/ 1777 w 1777"/>
                    <a:gd name="T27" fmla="*/ 657 h 6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7" h="657">
                      <a:moveTo>
                        <a:pt x="14" y="62"/>
                      </a:moveTo>
                      <a:cubicBezTo>
                        <a:pt x="0" y="113"/>
                        <a:pt x="33" y="252"/>
                        <a:pt x="160" y="345"/>
                      </a:cubicBezTo>
                      <a:cubicBezTo>
                        <a:pt x="287" y="438"/>
                        <a:pt x="581" y="588"/>
                        <a:pt x="779" y="622"/>
                      </a:cubicBezTo>
                      <a:cubicBezTo>
                        <a:pt x="977" y="657"/>
                        <a:pt x="1195" y="643"/>
                        <a:pt x="1346" y="553"/>
                      </a:cubicBezTo>
                      <a:cubicBezTo>
                        <a:pt x="1497" y="463"/>
                        <a:pt x="1777" y="166"/>
                        <a:pt x="1685" y="83"/>
                      </a:cubicBezTo>
                      <a:cubicBezTo>
                        <a:pt x="1593" y="0"/>
                        <a:pt x="1031" y="59"/>
                        <a:pt x="791" y="53"/>
                      </a:cubicBezTo>
                      <a:cubicBezTo>
                        <a:pt x="551" y="47"/>
                        <a:pt x="374" y="46"/>
                        <a:pt x="245" y="47"/>
                      </a:cubicBezTo>
                      <a:cubicBezTo>
                        <a:pt x="116" y="48"/>
                        <a:pt x="62" y="59"/>
                        <a:pt x="14" y="62"/>
                      </a:cubicBezTo>
                      <a:close/>
                    </a:path>
                  </a:pathLst>
                </a:custGeom>
                <a:pattFill prst="ltDnDiag">
                  <a:fgClr>
                    <a:schemeClr val="folHlink"/>
                  </a:fgClr>
                  <a:bgClr>
                    <a:srgbClr val="FFFFFF"/>
                  </a:bgClr>
                </a:pattFill>
                <a:ln w="9525">
                  <a:solidFill>
                    <a:schemeClr val="tx1"/>
                  </a:solidFill>
                  <a:round/>
                  <a:headEnd/>
                  <a:tailEnd/>
                </a:ln>
              </p:spPr>
              <p:txBody>
                <a:bodyPr wrap="none" anchor="ctr"/>
                <a:lstStyle/>
                <a:p>
                  <a:endParaRPr lang="en-US"/>
                </a:p>
              </p:txBody>
            </p:sp>
            <p:grpSp>
              <p:nvGrpSpPr>
                <p:cNvPr id="3" name="Group 234"/>
                <p:cNvGrpSpPr>
                  <a:grpSpLocks/>
                </p:cNvGrpSpPr>
                <p:nvPr/>
              </p:nvGrpSpPr>
              <p:grpSpPr bwMode="auto">
                <a:xfrm rot="16200000">
                  <a:off x="2637631" y="3915569"/>
                  <a:ext cx="290513" cy="536575"/>
                  <a:chOff x="1248" y="2016"/>
                  <a:chExt cx="288" cy="528"/>
                </a:xfrm>
              </p:grpSpPr>
              <p:sp>
                <p:nvSpPr>
                  <p:cNvPr id="1251" name="AutoShape 235"/>
                  <p:cNvSpPr>
                    <a:spLocks noChangeArrowheads="1"/>
                  </p:cNvSpPr>
                  <p:nvPr/>
                </p:nvSpPr>
                <p:spPr bwMode="auto">
                  <a:xfrm>
                    <a:off x="1248" y="2016"/>
                    <a:ext cx="288" cy="528"/>
                  </a:xfrm>
                  <a:prstGeom prst="can">
                    <a:avLst>
                      <a:gd name="adj" fmla="val 45833"/>
                    </a:avLst>
                  </a:prstGeom>
                  <a:solidFill>
                    <a:srgbClr val="00CC99"/>
                  </a:solidFill>
                  <a:ln w="9525">
                    <a:solidFill>
                      <a:schemeClr val="tx1"/>
                    </a:solidFill>
                    <a:round/>
                    <a:headEnd/>
                    <a:tailEnd/>
                  </a:ln>
                </p:spPr>
                <p:txBody>
                  <a:bodyPr wrap="none" anchor="ctr"/>
                  <a:lstStyle/>
                  <a:p>
                    <a:pPr eaLnBrk="0" hangingPunct="0"/>
                    <a:endParaRPr lang="en-US"/>
                  </a:p>
                </p:txBody>
              </p:sp>
              <p:sp>
                <p:nvSpPr>
                  <p:cNvPr id="1252" name="Freeform 236"/>
                  <p:cNvSpPr>
                    <a:spLocks/>
                  </p:cNvSpPr>
                  <p:nvPr/>
                </p:nvSpPr>
                <p:spPr bwMode="auto">
                  <a:xfrm>
                    <a:off x="1248" y="2208"/>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sp>
                <p:nvSpPr>
                  <p:cNvPr id="1253" name="Freeform 237"/>
                  <p:cNvSpPr>
                    <a:spLocks/>
                  </p:cNvSpPr>
                  <p:nvPr/>
                </p:nvSpPr>
                <p:spPr bwMode="auto">
                  <a:xfrm>
                    <a:off x="1248" y="2304"/>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sp>
                <p:nvSpPr>
                  <p:cNvPr id="1254" name="Freeform 238"/>
                  <p:cNvSpPr>
                    <a:spLocks/>
                  </p:cNvSpPr>
                  <p:nvPr/>
                </p:nvSpPr>
                <p:spPr bwMode="auto">
                  <a:xfrm>
                    <a:off x="1248" y="2400"/>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grpSp>
            <p:grpSp>
              <p:nvGrpSpPr>
                <p:cNvPr id="4" name="Group 239"/>
                <p:cNvGrpSpPr>
                  <a:grpSpLocks/>
                </p:cNvGrpSpPr>
                <p:nvPr/>
              </p:nvGrpSpPr>
              <p:grpSpPr bwMode="auto">
                <a:xfrm rot="4270898">
                  <a:off x="1723231" y="3839369"/>
                  <a:ext cx="288925" cy="534988"/>
                  <a:chOff x="1248" y="2016"/>
                  <a:chExt cx="288" cy="528"/>
                </a:xfrm>
              </p:grpSpPr>
              <p:sp>
                <p:nvSpPr>
                  <p:cNvPr id="1247" name="AutoShape 240"/>
                  <p:cNvSpPr>
                    <a:spLocks noChangeArrowheads="1"/>
                  </p:cNvSpPr>
                  <p:nvPr/>
                </p:nvSpPr>
                <p:spPr bwMode="auto">
                  <a:xfrm>
                    <a:off x="1248" y="2016"/>
                    <a:ext cx="288" cy="528"/>
                  </a:xfrm>
                  <a:prstGeom prst="can">
                    <a:avLst>
                      <a:gd name="adj" fmla="val 45833"/>
                    </a:avLst>
                  </a:prstGeom>
                  <a:solidFill>
                    <a:srgbClr val="00CC99"/>
                  </a:solidFill>
                  <a:ln w="9525">
                    <a:solidFill>
                      <a:schemeClr val="tx1"/>
                    </a:solidFill>
                    <a:round/>
                    <a:headEnd/>
                    <a:tailEnd/>
                  </a:ln>
                </p:spPr>
                <p:txBody>
                  <a:bodyPr wrap="none" anchor="ctr"/>
                  <a:lstStyle/>
                  <a:p>
                    <a:pPr eaLnBrk="0" hangingPunct="0"/>
                    <a:endParaRPr lang="en-US"/>
                  </a:p>
                </p:txBody>
              </p:sp>
              <p:sp>
                <p:nvSpPr>
                  <p:cNvPr id="1248" name="Freeform 241"/>
                  <p:cNvSpPr>
                    <a:spLocks/>
                  </p:cNvSpPr>
                  <p:nvPr/>
                </p:nvSpPr>
                <p:spPr bwMode="auto">
                  <a:xfrm>
                    <a:off x="1248" y="2208"/>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sp>
                <p:nvSpPr>
                  <p:cNvPr id="1249" name="Freeform 242"/>
                  <p:cNvSpPr>
                    <a:spLocks/>
                  </p:cNvSpPr>
                  <p:nvPr/>
                </p:nvSpPr>
                <p:spPr bwMode="auto">
                  <a:xfrm>
                    <a:off x="1248" y="2304"/>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sp>
                <p:nvSpPr>
                  <p:cNvPr id="1250" name="Freeform 243"/>
                  <p:cNvSpPr>
                    <a:spLocks/>
                  </p:cNvSpPr>
                  <p:nvPr/>
                </p:nvSpPr>
                <p:spPr bwMode="auto">
                  <a:xfrm>
                    <a:off x="1248" y="2400"/>
                    <a:ext cx="288" cy="48"/>
                  </a:xfrm>
                  <a:custGeom>
                    <a:avLst/>
                    <a:gdLst>
                      <a:gd name="T0" fmla="*/ 0 w 288"/>
                      <a:gd name="T1" fmla="*/ 0 h 48"/>
                      <a:gd name="T2" fmla="*/ 144 w 288"/>
                      <a:gd name="T3" fmla="*/ 48 h 48"/>
                      <a:gd name="T4" fmla="*/ 288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0" y="0"/>
                        </a:moveTo>
                        <a:cubicBezTo>
                          <a:pt x="48" y="24"/>
                          <a:pt x="96" y="48"/>
                          <a:pt x="144" y="48"/>
                        </a:cubicBezTo>
                        <a:cubicBezTo>
                          <a:pt x="192" y="48"/>
                          <a:pt x="240" y="24"/>
                          <a:pt x="288" y="0"/>
                        </a:cubicBezTo>
                      </a:path>
                    </a:pathLst>
                  </a:custGeom>
                  <a:solidFill>
                    <a:srgbClr val="00CC99"/>
                  </a:solidFill>
                  <a:ln w="9525">
                    <a:solidFill>
                      <a:schemeClr val="tx1"/>
                    </a:solidFill>
                    <a:round/>
                    <a:headEnd/>
                    <a:tailEnd/>
                  </a:ln>
                </p:spPr>
                <p:txBody>
                  <a:bodyPr wrap="none" anchor="ctr"/>
                  <a:lstStyle/>
                  <a:p>
                    <a:endParaRPr lang="en-US"/>
                  </a:p>
                </p:txBody>
              </p:sp>
            </p:grpSp>
            <p:sp>
              <p:nvSpPr>
                <p:cNvPr id="1069" name="Text Box 244"/>
                <p:cNvSpPr txBox="1">
                  <a:spLocks noChangeArrowheads="1"/>
                </p:cNvSpPr>
                <p:nvPr/>
              </p:nvSpPr>
              <p:spPr bwMode="auto">
                <a:xfrm>
                  <a:off x="3193569" y="4892675"/>
                  <a:ext cx="1544013" cy="523220"/>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Discharge to</a:t>
                  </a:r>
                </a:p>
                <a:p>
                  <a:pPr algn="ctr" eaLnBrk="0" hangingPunct="0"/>
                  <a:r>
                    <a:rPr lang="en-US" sz="1400" b="1">
                      <a:solidFill>
                        <a:schemeClr val="tx1"/>
                      </a:solidFill>
                      <a:latin typeface="Arial" pitchFamily="34" charset="0"/>
                    </a:rPr>
                    <a:t>aquatic habitats</a:t>
                  </a:r>
                </a:p>
              </p:txBody>
            </p:sp>
            <p:sp>
              <p:nvSpPr>
                <p:cNvPr id="1070" name="Text Box 245"/>
                <p:cNvSpPr txBox="1">
                  <a:spLocks noChangeArrowheads="1"/>
                </p:cNvSpPr>
                <p:nvPr/>
              </p:nvSpPr>
              <p:spPr bwMode="auto">
                <a:xfrm>
                  <a:off x="1975601" y="4953000"/>
                  <a:ext cx="1289135" cy="307777"/>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Free Product</a:t>
                  </a:r>
                </a:p>
              </p:txBody>
            </p:sp>
            <p:sp>
              <p:nvSpPr>
                <p:cNvPr id="1071" name="Freeform 246"/>
                <p:cNvSpPr>
                  <a:spLocks/>
                </p:cNvSpPr>
                <p:nvPr/>
              </p:nvSpPr>
              <p:spPr bwMode="auto">
                <a:xfrm rot="21426177">
                  <a:off x="1219200" y="4664075"/>
                  <a:ext cx="2057400" cy="304800"/>
                </a:xfrm>
                <a:custGeom>
                  <a:avLst/>
                  <a:gdLst>
                    <a:gd name="T0" fmla="*/ 2147483647 w 1698"/>
                    <a:gd name="T1" fmla="*/ 2147483647 h 215"/>
                    <a:gd name="T2" fmla="*/ 2147483647 w 1698"/>
                    <a:gd name="T3" fmla="*/ 2147483647 h 215"/>
                    <a:gd name="T4" fmla="*/ 2147483647 w 1698"/>
                    <a:gd name="T5" fmla="*/ 2147483647 h 215"/>
                    <a:gd name="T6" fmla="*/ 2147483647 w 1698"/>
                    <a:gd name="T7" fmla="*/ 2147483647 h 215"/>
                    <a:gd name="T8" fmla="*/ 2147483647 w 1698"/>
                    <a:gd name="T9" fmla="*/ 2147483647 h 215"/>
                    <a:gd name="T10" fmla="*/ 2147483647 w 1698"/>
                    <a:gd name="T11" fmla="*/ 2147483647 h 215"/>
                    <a:gd name="T12" fmla="*/ 2147483647 w 1698"/>
                    <a:gd name="T13" fmla="*/ 2147483647 h 215"/>
                    <a:gd name="T14" fmla="*/ 2147483647 w 1698"/>
                    <a:gd name="T15" fmla="*/ 2147483647 h 215"/>
                    <a:gd name="T16" fmla="*/ 2147483647 w 169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98"/>
                    <a:gd name="T28" fmla="*/ 0 h 215"/>
                    <a:gd name="T29" fmla="*/ 1698 w 169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98" h="215">
                      <a:moveTo>
                        <a:pt x="1680" y="137"/>
                      </a:moveTo>
                      <a:cubicBezTo>
                        <a:pt x="1642" y="125"/>
                        <a:pt x="1602" y="123"/>
                        <a:pt x="1562" y="123"/>
                      </a:cubicBezTo>
                      <a:cubicBezTo>
                        <a:pt x="565" y="120"/>
                        <a:pt x="0" y="0"/>
                        <a:pt x="432" y="137"/>
                      </a:cubicBezTo>
                      <a:cubicBezTo>
                        <a:pt x="442" y="201"/>
                        <a:pt x="432" y="204"/>
                        <a:pt x="498" y="204"/>
                      </a:cubicBezTo>
                      <a:lnTo>
                        <a:pt x="1676" y="215"/>
                      </a:lnTo>
                      <a:cubicBezTo>
                        <a:pt x="1677" y="189"/>
                        <a:pt x="1670" y="161"/>
                        <a:pt x="1680" y="137"/>
                      </a:cubicBezTo>
                      <a:cubicBezTo>
                        <a:pt x="1685" y="125"/>
                        <a:pt x="1698" y="162"/>
                        <a:pt x="1694" y="174"/>
                      </a:cubicBezTo>
                      <a:cubicBezTo>
                        <a:pt x="1691" y="182"/>
                        <a:pt x="1679" y="165"/>
                        <a:pt x="1672" y="160"/>
                      </a:cubicBezTo>
                      <a:cubicBezTo>
                        <a:pt x="1654" y="131"/>
                        <a:pt x="1649" y="137"/>
                        <a:pt x="1680" y="137"/>
                      </a:cubicBezTo>
                      <a:close/>
                    </a:path>
                  </a:pathLst>
                </a:custGeom>
                <a:solidFill>
                  <a:srgbClr val="FF0000"/>
                </a:solidFill>
                <a:ln w="9525">
                  <a:solidFill>
                    <a:schemeClr val="tx1"/>
                  </a:solidFill>
                  <a:round/>
                  <a:headEnd/>
                  <a:tailEnd/>
                </a:ln>
              </p:spPr>
              <p:txBody>
                <a:bodyPr/>
                <a:lstStyle/>
                <a:p>
                  <a:endParaRPr lang="en-US"/>
                </a:p>
              </p:txBody>
            </p:sp>
            <p:sp>
              <p:nvSpPr>
                <p:cNvPr id="1072" name="Line 247"/>
                <p:cNvSpPr>
                  <a:spLocks noChangeShapeType="1"/>
                </p:cNvSpPr>
                <p:nvPr/>
              </p:nvSpPr>
              <p:spPr bwMode="auto">
                <a:xfrm flipH="1">
                  <a:off x="304800" y="4800600"/>
                  <a:ext cx="8610600" cy="0"/>
                </a:xfrm>
                <a:prstGeom prst="line">
                  <a:avLst/>
                </a:prstGeom>
                <a:noFill/>
                <a:ln w="38100">
                  <a:solidFill>
                    <a:schemeClr val="tx1"/>
                  </a:solidFill>
                  <a:round/>
                  <a:headEnd/>
                  <a:tailEnd/>
                </a:ln>
              </p:spPr>
              <p:txBody>
                <a:bodyPr wrap="none" anchor="ctr"/>
                <a:lstStyle/>
                <a:p>
                  <a:endParaRPr lang="en-US"/>
                </a:p>
              </p:txBody>
            </p:sp>
            <p:sp>
              <p:nvSpPr>
                <p:cNvPr id="1073" name="Freeform 248"/>
                <p:cNvSpPr>
                  <a:spLocks/>
                </p:cNvSpPr>
                <p:nvPr/>
              </p:nvSpPr>
              <p:spPr bwMode="auto">
                <a:xfrm>
                  <a:off x="6772275" y="3308350"/>
                  <a:ext cx="177800" cy="2921000"/>
                </a:xfrm>
                <a:custGeom>
                  <a:avLst/>
                  <a:gdLst>
                    <a:gd name="T0" fmla="*/ 2147483647 w 112"/>
                    <a:gd name="T1" fmla="*/ 0 h 1840"/>
                    <a:gd name="T2" fmla="*/ 0 w 112"/>
                    <a:gd name="T3" fmla="*/ 0 h 1840"/>
                    <a:gd name="T4" fmla="*/ 0 w 112"/>
                    <a:gd name="T5" fmla="*/ 2147483647 h 1840"/>
                    <a:gd name="T6" fmla="*/ 2147483647 w 112"/>
                    <a:gd name="T7" fmla="*/ 2147483647 h 1840"/>
                    <a:gd name="T8" fmla="*/ 2147483647 w 112"/>
                    <a:gd name="T9" fmla="*/ 2147483647 h 1840"/>
                    <a:gd name="T10" fmla="*/ 2147483647 w 112"/>
                    <a:gd name="T11" fmla="*/ 2147483647 h 1840"/>
                    <a:gd name="T12" fmla="*/ 2147483647 w 112"/>
                    <a:gd name="T13" fmla="*/ 0 h 1840"/>
                    <a:gd name="T14" fmla="*/ 0 60000 65536"/>
                    <a:gd name="T15" fmla="*/ 0 60000 65536"/>
                    <a:gd name="T16" fmla="*/ 0 60000 65536"/>
                    <a:gd name="T17" fmla="*/ 0 60000 65536"/>
                    <a:gd name="T18" fmla="*/ 0 60000 65536"/>
                    <a:gd name="T19" fmla="*/ 0 60000 65536"/>
                    <a:gd name="T20" fmla="*/ 0 60000 65536"/>
                    <a:gd name="T21" fmla="*/ 0 w 112"/>
                    <a:gd name="T22" fmla="*/ 0 h 1840"/>
                    <a:gd name="T23" fmla="*/ 112 w 112"/>
                    <a:gd name="T24" fmla="*/ 1840 h 184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1840">
                      <a:moveTo>
                        <a:pt x="104" y="0"/>
                      </a:moveTo>
                      <a:lnTo>
                        <a:pt x="0" y="0"/>
                      </a:lnTo>
                      <a:lnTo>
                        <a:pt x="0" y="1840"/>
                      </a:lnTo>
                      <a:lnTo>
                        <a:pt x="24" y="1840"/>
                      </a:lnTo>
                      <a:lnTo>
                        <a:pt x="24" y="20"/>
                      </a:lnTo>
                      <a:lnTo>
                        <a:pt x="112" y="24"/>
                      </a:lnTo>
                      <a:lnTo>
                        <a:pt x="104" y="0"/>
                      </a:lnTo>
                      <a:close/>
                    </a:path>
                  </a:pathLst>
                </a:custGeom>
                <a:solidFill>
                  <a:srgbClr val="CCFFCC"/>
                </a:solidFill>
                <a:ln w="12700">
                  <a:solidFill>
                    <a:schemeClr val="tx1"/>
                  </a:solidFill>
                  <a:round/>
                  <a:headEnd/>
                  <a:tailEnd/>
                </a:ln>
              </p:spPr>
              <p:txBody>
                <a:bodyPr wrap="none" anchor="ctr"/>
                <a:lstStyle/>
                <a:p>
                  <a:endParaRPr lang="en-US"/>
                </a:p>
              </p:txBody>
            </p:sp>
            <p:sp>
              <p:nvSpPr>
                <p:cNvPr id="1074" name="Freeform 250"/>
                <p:cNvSpPr>
                  <a:spLocks/>
                </p:cNvSpPr>
                <p:nvPr/>
              </p:nvSpPr>
              <p:spPr bwMode="auto">
                <a:xfrm>
                  <a:off x="4419600" y="4800600"/>
                  <a:ext cx="914400" cy="304800"/>
                </a:xfrm>
                <a:custGeom>
                  <a:avLst/>
                  <a:gdLst>
                    <a:gd name="T0" fmla="*/ 0 w 1012"/>
                    <a:gd name="T1" fmla="*/ 0 h 650"/>
                    <a:gd name="T2" fmla="*/ 2147483647 w 1012"/>
                    <a:gd name="T3" fmla="*/ 2147483647 h 650"/>
                    <a:gd name="T4" fmla="*/ 2147483647 w 1012"/>
                    <a:gd name="T5" fmla="*/ 2147483647 h 650"/>
                    <a:gd name="T6" fmla="*/ 2147483647 w 1012"/>
                    <a:gd name="T7" fmla="*/ 2147483647 h 650"/>
                    <a:gd name="T8" fmla="*/ 2147483647 w 1012"/>
                    <a:gd name="T9" fmla="*/ 2147483647 h 650"/>
                    <a:gd name="T10" fmla="*/ 2147483647 w 1012"/>
                    <a:gd name="T11" fmla="*/ 2147483647 h 650"/>
                    <a:gd name="T12" fmla="*/ 2147483647 w 1012"/>
                    <a:gd name="T13" fmla="*/ 2147483647 h 650"/>
                    <a:gd name="T14" fmla="*/ 2147483647 w 1012"/>
                    <a:gd name="T15" fmla="*/ 2147483647 h 650"/>
                    <a:gd name="T16" fmla="*/ 2147483647 w 1012"/>
                    <a:gd name="T17" fmla="*/ 2147483647 h 650"/>
                    <a:gd name="T18" fmla="*/ 2147483647 w 1012"/>
                    <a:gd name="T19" fmla="*/ 2147483647 h 650"/>
                    <a:gd name="T20" fmla="*/ 2147483647 w 1012"/>
                    <a:gd name="T21" fmla="*/ 2147483647 h 650"/>
                    <a:gd name="T22" fmla="*/ 2147483647 w 1012"/>
                    <a:gd name="T23" fmla="*/ 2147483647 h 650"/>
                    <a:gd name="T24" fmla="*/ 2147483647 w 1012"/>
                    <a:gd name="T25" fmla="*/ 2147483647 h 650"/>
                    <a:gd name="T26" fmla="*/ 2147483647 w 1012"/>
                    <a:gd name="T27" fmla="*/ 2147483647 h 650"/>
                    <a:gd name="T28" fmla="*/ 2147483647 w 1012"/>
                    <a:gd name="T29" fmla="*/ 2147483647 h 650"/>
                    <a:gd name="T30" fmla="*/ 2147483647 w 1012"/>
                    <a:gd name="T31" fmla="*/ 2147483647 h 650"/>
                    <a:gd name="T32" fmla="*/ 2147483647 w 1012"/>
                    <a:gd name="T33" fmla="*/ 2147483647 h 650"/>
                    <a:gd name="T34" fmla="*/ 2147483647 w 1012"/>
                    <a:gd name="T35" fmla="*/ 2147483647 h 650"/>
                    <a:gd name="T36" fmla="*/ 2147483647 w 1012"/>
                    <a:gd name="T37" fmla="*/ 2147483647 h 650"/>
                    <a:gd name="T38" fmla="*/ 2147483647 w 1012"/>
                    <a:gd name="T39" fmla="*/ 721674923 h 650"/>
                    <a:gd name="T40" fmla="*/ 0 w 1012"/>
                    <a:gd name="T41" fmla="*/ 0 h 6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2"/>
                    <a:gd name="T64" fmla="*/ 0 h 650"/>
                    <a:gd name="T65" fmla="*/ 1012 w 1012"/>
                    <a:gd name="T66" fmla="*/ 650 h 6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2" h="650">
                      <a:moveTo>
                        <a:pt x="0" y="0"/>
                      </a:moveTo>
                      <a:cubicBezTo>
                        <a:pt x="7" y="76"/>
                        <a:pt x="0" y="99"/>
                        <a:pt x="59" y="140"/>
                      </a:cubicBezTo>
                      <a:cubicBezTo>
                        <a:pt x="77" y="166"/>
                        <a:pt x="93" y="166"/>
                        <a:pt x="111" y="192"/>
                      </a:cubicBezTo>
                      <a:cubicBezTo>
                        <a:pt x="120" y="221"/>
                        <a:pt x="130" y="234"/>
                        <a:pt x="155" y="251"/>
                      </a:cubicBezTo>
                      <a:cubicBezTo>
                        <a:pt x="173" y="277"/>
                        <a:pt x="173" y="292"/>
                        <a:pt x="199" y="310"/>
                      </a:cubicBezTo>
                      <a:cubicBezTo>
                        <a:pt x="218" y="362"/>
                        <a:pt x="225" y="374"/>
                        <a:pt x="281" y="391"/>
                      </a:cubicBezTo>
                      <a:cubicBezTo>
                        <a:pt x="291" y="423"/>
                        <a:pt x="292" y="456"/>
                        <a:pt x="303" y="487"/>
                      </a:cubicBezTo>
                      <a:cubicBezTo>
                        <a:pt x="304" y="493"/>
                        <a:pt x="311" y="550"/>
                        <a:pt x="317" y="554"/>
                      </a:cubicBezTo>
                      <a:cubicBezTo>
                        <a:pt x="336" y="568"/>
                        <a:pt x="362" y="569"/>
                        <a:pt x="384" y="576"/>
                      </a:cubicBezTo>
                      <a:cubicBezTo>
                        <a:pt x="399" y="581"/>
                        <a:pt x="428" y="590"/>
                        <a:pt x="428" y="590"/>
                      </a:cubicBezTo>
                      <a:cubicBezTo>
                        <a:pt x="464" y="615"/>
                        <a:pt x="504" y="638"/>
                        <a:pt x="546" y="650"/>
                      </a:cubicBezTo>
                      <a:cubicBezTo>
                        <a:pt x="563" y="647"/>
                        <a:pt x="582" y="649"/>
                        <a:pt x="598" y="642"/>
                      </a:cubicBezTo>
                      <a:cubicBezTo>
                        <a:pt x="623" y="631"/>
                        <a:pt x="622" y="574"/>
                        <a:pt x="642" y="554"/>
                      </a:cubicBezTo>
                      <a:cubicBezTo>
                        <a:pt x="664" y="532"/>
                        <a:pt x="663" y="545"/>
                        <a:pt x="687" y="531"/>
                      </a:cubicBezTo>
                      <a:cubicBezTo>
                        <a:pt x="763" y="489"/>
                        <a:pt x="703" y="512"/>
                        <a:pt x="753" y="494"/>
                      </a:cubicBezTo>
                      <a:cubicBezTo>
                        <a:pt x="772" y="467"/>
                        <a:pt x="780" y="437"/>
                        <a:pt x="790" y="406"/>
                      </a:cubicBezTo>
                      <a:cubicBezTo>
                        <a:pt x="798" y="346"/>
                        <a:pt x="824" y="264"/>
                        <a:pt x="879" y="229"/>
                      </a:cubicBezTo>
                      <a:cubicBezTo>
                        <a:pt x="895" y="203"/>
                        <a:pt x="909" y="183"/>
                        <a:pt x="930" y="162"/>
                      </a:cubicBezTo>
                      <a:cubicBezTo>
                        <a:pt x="941" y="133"/>
                        <a:pt x="957" y="120"/>
                        <a:pt x="982" y="103"/>
                      </a:cubicBezTo>
                      <a:cubicBezTo>
                        <a:pt x="993" y="68"/>
                        <a:pt x="1012" y="46"/>
                        <a:pt x="1012" y="7"/>
                      </a:cubicBezTo>
                      <a:lnTo>
                        <a:pt x="0" y="0"/>
                      </a:lnTo>
                      <a:close/>
                    </a:path>
                  </a:pathLst>
                </a:custGeom>
                <a:solidFill>
                  <a:srgbClr val="00FFFF">
                    <a:alpha val="50195"/>
                  </a:srgbClr>
                </a:solidFill>
                <a:ln w="9525">
                  <a:solidFill>
                    <a:schemeClr val="tx1"/>
                  </a:solidFill>
                  <a:round/>
                  <a:headEnd/>
                  <a:tailEnd/>
                </a:ln>
              </p:spPr>
              <p:txBody>
                <a:bodyPr/>
                <a:lstStyle/>
                <a:p>
                  <a:endParaRPr lang="en-US"/>
                </a:p>
              </p:txBody>
            </p:sp>
            <p:sp>
              <p:nvSpPr>
                <p:cNvPr id="1075" name="Line 252"/>
                <p:cNvSpPr>
                  <a:spLocks noChangeShapeType="1"/>
                </p:cNvSpPr>
                <p:nvPr/>
              </p:nvSpPr>
              <p:spPr bwMode="auto">
                <a:xfrm flipV="1">
                  <a:off x="1600200" y="4876800"/>
                  <a:ext cx="381000" cy="457200"/>
                </a:xfrm>
                <a:prstGeom prst="line">
                  <a:avLst/>
                </a:prstGeom>
                <a:noFill/>
                <a:ln w="38100">
                  <a:solidFill>
                    <a:schemeClr val="tx1"/>
                  </a:solidFill>
                  <a:round/>
                  <a:headEnd/>
                  <a:tailEnd type="triangle" w="med" len="med"/>
                </a:ln>
              </p:spPr>
              <p:txBody>
                <a:bodyPr/>
                <a:lstStyle/>
                <a:p>
                  <a:endParaRPr lang="en-US"/>
                </a:p>
              </p:txBody>
            </p:sp>
            <p:sp>
              <p:nvSpPr>
                <p:cNvPr id="1076" name="Line 253"/>
                <p:cNvSpPr>
                  <a:spLocks noChangeShapeType="1"/>
                </p:cNvSpPr>
                <p:nvPr/>
              </p:nvSpPr>
              <p:spPr bwMode="auto">
                <a:xfrm flipV="1">
                  <a:off x="4572000" y="4953000"/>
                  <a:ext cx="304800" cy="152400"/>
                </a:xfrm>
                <a:prstGeom prst="line">
                  <a:avLst/>
                </a:prstGeom>
                <a:noFill/>
                <a:ln w="38100">
                  <a:solidFill>
                    <a:schemeClr val="tx1"/>
                  </a:solidFill>
                  <a:round/>
                  <a:headEnd/>
                  <a:tailEnd type="triangle" w="med" len="med"/>
                </a:ln>
              </p:spPr>
              <p:txBody>
                <a:bodyPr/>
                <a:lstStyle/>
                <a:p>
                  <a:endParaRPr lang="en-US"/>
                </a:p>
              </p:txBody>
            </p:sp>
            <p:sp>
              <p:nvSpPr>
                <p:cNvPr id="1077" name="Text Box 254"/>
                <p:cNvSpPr txBox="1">
                  <a:spLocks noChangeArrowheads="1"/>
                </p:cNvSpPr>
                <p:nvPr/>
              </p:nvSpPr>
              <p:spPr bwMode="auto">
                <a:xfrm>
                  <a:off x="4198154" y="5638800"/>
                  <a:ext cx="1606530" cy="307777"/>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Dissolved plume</a:t>
                  </a:r>
                </a:p>
              </p:txBody>
            </p:sp>
            <p:sp>
              <p:nvSpPr>
                <p:cNvPr id="1078" name="Freeform 255" descr="Small grid"/>
                <p:cNvSpPr>
                  <a:spLocks/>
                </p:cNvSpPr>
                <p:nvPr/>
              </p:nvSpPr>
              <p:spPr bwMode="auto">
                <a:xfrm>
                  <a:off x="568325" y="3886200"/>
                  <a:ext cx="912813" cy="336550"/>
                </a:xfrm>
                <a:custGeom>
                  <a:avLst/>
                  <a:gdLst>
                    <a:gd name="T0" fmla="*/ 2147483647 w 575"/>
                    <a:gd name="T1" fmla="*/ 2147483647 h 212"/>
                    <a:gd name="T2" fmla="*/ 2147483647 w 575"/>
                    <a:gd name="T3" fmla="*/ 2147483647 h 212"/>
                    <a:gd name="T4" fmla="*/ 2147483647 w 575"/>
                    <a:gd name="T5" fmla="*/ 2147483647 h 212"/>
                    <a:gd name="T6" fmla="*/ 2147483647 w 575"/>
                    <a:gd name="T7" fmla="*/ 2147483647 h 212"/>
                    <a:gd name="T8" fmla="*/ 2147483647 w 575"/>
                    <a:gd name="T9" fmla="*/ 2147483647 h 212"/>
                    <a:gd name="T10" fmla="*/ 2147483647 w 575"/>
                    <a:gd name="T11" fmla="*/ 2147483647 h 212"/>
                    <a:gd name="T12" fmla="*/ 2147483647 w 575"/>
                    <a:gd name="T13" fmla="*/ 2147483647 h 212"/>
                    <a:gd name="T14" fmla="*/ 2147483647 w 575"/>
                    <a:gd name="T15" fmla="*/ 2147483647 h 212"/>
                    <a:gd name="T16" fmla="*/ 2147483647 w 575"/>
                    <a:gd name="T17" fmla="*/ 2147483647 h 212"/>
                    <a:gd name="T18" fmla="*/ 2147483647 w 575"/>
                    <a:gd name="T19" fmla="*/ 2147483647 h 212"/>
                    <a:gd name="T20" fmla="*/ 2147483647 w 575"/>
                    <a:gd name="T21" fmla="*/ 2147483647 h 212"/>
                    <a:gd name="T22" fmla="*/ 2147483647 w 575"/>
                    <a:gd name="T23" fmla="*/ 2147483647 h 212"/>
                    <a:gd name="T24" fmla="*/ 2147483647 w 575"/>
                    <a:gd name="T25" fmla="*/ 2147483647 h 212"/>
                    <a:gd name="T26" fmla="*/ 2147483647 w 575"/>
                    <a:gd name="T27" fmla="*/ 2147483647 h 212"/>
                    <a:gd name="T28" fmla="*/ 2147483647 w 575"/>
                    <a:gd name="T29" fmla="*/ 2147483647 h 2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75"/>
                    <a:gd name="T46" fmla="*/ 0 h 212"/>
                    <a:gd name="T47" fmla="*/ 575 w 575"/>
                    <a:gd name="T48" fmla="*/ 212 h 21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75" h="212">
                      <a:moveTo>
                        <a:pt x="4" y="6"/>
                      </a:moveTo>
                      <a:cubicBezTo>
                        <a:pt x="26" y="6"/>
                        <a:pt x="48" y="6"/>
                        <a:pt x="70" y="6"/>
                      </a:cubicBezTo>
                      <a:cubicBezTo>
                        <a:pt x="231" y="7"/>
                        <a:pt x="393" y="0"/>
                        <a:pt x="554" y="10"/>
                      </a:cubicBezTo>
                      <a:cubicBezTo>
                        <a:pt x="575" y="11"/>
                        <a:pt x="533" y="52"/>
                        <a:pt x="513" y="58"/>
                      </a:cubicBezTo>
                      <a:cubicBezTo>
                        <a:pt x="471" y="87"/>
                        <a:pt x="481" y="93"/>
                        <a:pt x="425" y="102"/>
                      </a:cubicBezTo>
                      <a:cubicBezTo>
                        <a:pt x="374" y="136"/>
                        <a:pt x="397" y="127"/>
                        <a:pt x="358" y="139"/>
                      </a:cubicBezTo>
                      <a:cubicBezTo>
                        <a:pt x="351" y="144"/>
                        <a:pt x="342" y="148"/>
                        <a:pt x="336" y="154"/>
                      </a:cubicBezTo>
                      <a:cubicBezTo>
                        <a:pt x="330" y="160"/>
                        <a:pt x="328" y="170"/>
                        <a:pt x="321" y="176"/>
                      </a:cubicBezTo>
                      <a:cubicBezTo>
                        <a:pt x="308" y="186"/>
                        <a:pt x="291" y="189"/>
                        <a:pt x="277" y="198"/>
                      </a:cubicBezTo>
                      <a:cubicBezTo>
                        <a:pt x="232" y="195"/>
                        <a:pt x="173" y="212"/>
                        <a:pt x="137" y="176"/>
                      </a:cubicBezTo>
                      <a:cubicBezTo>
                        <a:pt x="78" y="117"/>
                        <a:pt x="197" y="203"/>
                        <a:pt x="78" y="124"/>
                      </a:cubicBezTo>
                      <a:cubicBezTo>
                        <a:pt x="71" y="119"/>
                        <a:pt x="56" y="110"/>
                        <a:pt x="56" y="110"/>
                      </a:cubicBezTo>
                      <a:cubicBezTo>
                        <a:pt x="46" y="95"/>
                        <a:pt x="39" y="78"/>
                        <a:pt x="26" y="65"/>
                      </a:cubicBezTo>
                      <a:cubicBezTo>
                        <a:pt x="19" y="58"/>
                        <a:pt x="8" y="53"/>
                        <a:pt x="4" y="43"/>
                      </a:cubicBezTo>
                      <a:cubicBezTo>
                        <a:pt x="0" y="31"/>
                        <a:pt x="4" y="18"/>
                        <a:pt x="4" y="6"/>
                      </a:cubicBezTo>
                      <a:close/>
                    </a:path>
                  </a:pathLst>
                </a:custGeom>
                <a:pattFill prst="smGrid">
                  <a:fgClr>
                    <a:schemeClr val="tx1"/>
                  </a:fgClr>
                  <a:bgClr>
                    <a:schemeClr val="bg1"/>
                  </a:bgClr>
                </a:pattFill>
                <a:ln w="9525">
                  <a:solidFill>
                    <a:schemeClr val="tx1"/>
                  </a:solidFill>
                  <a:round/>
                  <a:headEnd/>
                  <a:tailEnd/>
                </a:ln>
              </p:spPr>
              <p:txBody>
                <a:bodyPr/>
                <a:lstStyle/>
                <a:p>
                  <a:endParaRPr lang="en-US"/>
                </a:p>
              </p:txBody>
            </p:sp>
            <p:sp>
              <p:nvSpPr>
                <p:cNvPr id="1079" name="Line 256"/>
                <p:cNvSpPr>
                  <a:spLocks noChangeShapeType="1"/>
                </p:cNvSpPr>
                <p:nvPr/>
              </p:nvSpPr>
              <p:spPr bwMode="auto">
                <a:xfrm flipH="1" flipV="1">
                  <a:off x="990600" y="4038600"/>
                  <a:ext cx="152400" cy="1143000"/>
                </a:xfrm>
                <a:prstGeom prst="line">
                  <a:avLst/>
                </a:prstGeom>
                <a:noFill/>
                <a:ln w="38100">
                  <a:solidFill>
                    <a:schemeClr val="tx1"/>
                  </a:solidFill>
                  <a:round/>
                  <a:headEnd/>
                  <a:tailEnd type="triangle" w="med" len="med"/>
                </a:ln>
              </p:spPr>
              <p:txBody>
                <a:bodyPr/>
                <a:lstStyle/>
                <a:p>
                  <a:endParaRPr lang="en-US"/>
                </a:p>
              </p:txBody>
            </p:sp>
            <p:sp>
              <p:nvSpPr>
                <p:cNvPr id="1080" name="Text Box 257"/>
                <p:cNvSpPr txBox="1">
                  <a:spLocks noChangeArrowheads="1"/>
                </p:cNvSpPr>
                <p:nvPr/>
              </p:nvSpPr>
              <p:spPr bwMode="auto">
                <a:xfrm>
                  <a:off x="1729501" y="4267200"/>
                  <a:ext cx="968535" cy="307777"/>
                </a:xfrm>
                <a:prstGeom prst="rect">
                  <a:avLst/>
                </a:prstGeom>
                <a:noFill/>
                <a:ln w="9525">
                  <a:noFill/>
                  <a:miter lim="800000"/>
                  <a:headEnd/>
                  <a:tailEnd/>
                </a:ln>
              </p:spPr>
              <p:txBody>
                <a:bodyPr wrap="none">
                  <a:spAutoFit/>
                </a:bodyPr>
                <a:lstStyle/>
                <a:p>
                  <a:pPr algn="ctr" eaLnBrk="0" hangingPunct="0"/>
                  <a:r>
                    <a:rPr lang="en-US" sz="1400" b="1" dirty="0">
                      <a:solidFill>
                        <a:schemeClr val="tx1"/>
                      </a:solidFill>
                      <a:latin typeface="Arial" pitchFamily="34" charset="0"/>
                    </a:rPr>
                    <a:t>Leaching</a:t>
                  </a:r>
                </a:p>
              </p:txBody>
            </p:sp>
            <p:sp>
              <p:nvSpPr>
                <p:cNvPr id="1081" name="Line 259"/>
                <p:cNvSpPr>
                  <a:spLocks noChangeShapeType="1"/>
                </p:cNvSpPr>
                <p:nvPr/>
              </p:nvSpPr>
              <p:spPr bwMode="auto">
                <a:xfrm>
                  <a:off x="2133600" y="4495800"/>
                  <a:ext cx="0" cy="304800"/>
                </a:xfrm>
                <a:prstGeom prst="line">
                  <a:avLst/>
                </a:prstGeom>
                <a:noFill/>
                <a:ln w="38100">
                  <a:solidFill>
                    <a:schemeClr val="tx1"/>
                  </a:solidFill>
                  <a:round/>
                  <a:headEnd/>
                  <a:tailEnd type="triangle" w="med" len="med"/>
                </a:ln>
              </p:spPr>
              <p:txBody>
                <a:bodyPr/>
                <a:lstStyle/>
                <a:p>
                  <a:endParaRPr lang="en-US"/>
                </a:p>
              </p:txBody>
            </p:sp>
            <p:sp>
              <p:nvSpPr>
                <p:cNvPr id="1082" name="Freeform 260"/>
                <p:cNvSpPr>
                  <a:spLocks/>
                </p:cNvSpPr>
                <p:nvPr/>
              </p:nvSpPr>
              <p:spPr bwMode="auto">
                <a:xfrm>
                  <a:off x="561975" y="3200400"/>
                  <a:ext cx="2725738" cy="703263"/>
                </a:xfrm>
                <a:custGeom>
                  <a:avLst/>
                  <a:gdLst>
                    <a:gd name="T0" fmla="*/ 0 w 1717"/>
                    <a:gd name="T1" fmla="*/ 2147483647 h 344"/>
                    <a:gd name="T2" fmla="*/ 2147483647 w 1717"/>
                    <a:gd name="T3" fmla="*/ 2147483647 h 344"/>
                    <a:gd name="T4" fmla="*/ 2147483647 w 1717"/>
                    <a:gd name="T5" fmla="*/ 2147483647 h 344"/>
                    <a:gd name="T6" fmla="*/ 2147483647 w 1717"/>
                    <a:gd name="T7" fmla="*/ 2147483647 h 344"/>
                    <a:gd name="T8" fmla="*/ 2147483647 w 1717"/>
                    <a:gd name="T9" fmla="*/ 2147483647 h 344"/>
                    <a:gd name="T10" fmla="*/ 2147483647 w 1717"/>
                    <a:gd name="T11" fmla="*/ 2147483647 h 344"/>
                    <a:gd name="T12" fmla="*/ 2147483647 w 1717"/>
                    <a:gd name="T13" fmla="*/ 2147483647 h 344"/>
                    <a:gd name="T14" fmla="*/ 2147483647 w 1717"/>
                    <a:gd name="T15" fmla="*/ 2147483647 h 344"/>
                    <a:gd name="T16" fmla="*/ 2147483647 w 1717"/>
                    <a:gd name="T17" fmla="*/ 2147483647 h 344"/>
                    <a:gd name="T18" fmla="*/ 2147483647 w 1717"/>
                    <a:gd name="T19" fmla="*/ 2147483647 h 344"/>
                    <a:gd name="T20" fmla="*/ 2147483647 w 1717"/>
                    <a:gd name="T21" fmla="*/ 2147483647 h 344"/>
                    <a:gd name="T22" fmla="*/ 2147483647 w 1717"/>
                    <a:gd name="T23" fmla="*/ 2147483647 h 344"/>
                    <a:gd name="T24" fmla="*/ 2147483647 w 1717"/>
                    <a:gd name="T25" fmla="*/ 2147483647 h 344"/>
                    <a:gd name="T26" fmla="*/ 2147483647 w 1717"/>
                    <a:gd name="T27" fmla="*/ 2147483647 h 344"/>
                    <a:gd name="T28" fmla="*/ 2147483647 w 1717"/>
                    <a:gd name="T29" fmla="*/ 2147483647 h 344"/>
                    <a:gd name="T30" fmla="*/ 2147483647 w 1717"/>
                    <a:gd name="T31" fmla="*/ 2147483647 h 344"/>
                    <a:gd name="T32" fmla="*/ 2147483647 w 1717"/>
                    <a:gd name="T33" fmla="*/ 2147483647 h 344"/>
                    <a:gd name="T34" fmla="*/ 2147483647 w 1717"/>
                    <a:gd name="T35" fmla="*/ 2147483647 h 344"/>
                    <a:gd name="T36" fmla="*/ 2147483647 w 1717"/>
                    <a:gd name="T37" fmla="*/ 2147483647 h 344"/>
                    <a:gd name="T38" fmla="*/ 2147483647 w 1717"/>
                    <a:gd name="T39" fmla="*/ 2147483647 h 344"/>
                    <a:gd name="T40" fmla="*/ 2147483647 w 1717"/>
                    <a:gd name="T41" fmla="*/ 2147483647 h 344"/>
                    <a:gd name="T42" fmla="*/ 2147483647 w 1717"/>
                    <a:gd name="T43" fmla="*/ 2147483647 h 344"/>
                    <a:gd name="T44" fmla="*/ 2147483647 w 1717"/>
                    <a:gd name="T45" fmla="*/ 2147483647 h 344"/>
                    <a:gd name="T46" fmla="*/ 2147483647 w 1717"/>
                    <a:gd name="T47" fmla="*/ 2147483647 h 344"/>
                    <a:gd name="T48" fmla="*/ 0 w 1717"/>
                    <a:gd name="T49" fmla="*/ 2147483647 h 3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17"/>
                    <a:gd name="T76" fmla="*/ 0 h 344"/>
                    <a:gd name="T77" fmla="*/ 1717 w 1717"/>
                    <a:gd name="T78" fmla="*/ 344 h 34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17" h="344">
                      <a:moveTo>
                        <a:pt x="0" y="322"/>
                      </a:moveTo>
                      <a:cubicBezTo>
                        <a:pt x="8" y="320"/>
                        <a:pt x="17" y="321"/>
                        <a:pt x="23" y="315"/>
                      </a:cubicBezTo>
                      <a:cubicBezTo>
                        <a:pt x="29" y="309"/>
                        <a:pt x="23" y="297"/>
                        <a:pt x="30" y="292"/>
                      </a:cubicBezTo>
                      <a:cubicBezTo>
                        <a:pt x="61" y="271"/>
                        <a:pt x="104" y="282"/>
                        <a:pt x="141" y="278"/>
                      </a:cubicBezTo>
                      <a:cubicBezTo>
                        <a:pt x="169" y="236"/>
                        <a:pt x="183" y="240"/>
                        <a:pt x="237" y="233"/>
                      </a:cubicBezTo>
                      <a:cubicBezTo>
                        <a:pt x="285" y="185"/>
                        <a:pt x="287" y="195"/>
                        <a:pt x="370" y="189"/>
                      </a:cubicBezTo>
                      <a:cubicBezTo>
                        <a:pt x="432" y="179"/>
                        <a:pt x="406" y="194"/>
                        <a:pt x="444" y="137"/>
                      </a:cubicBezTo>
                      <a:cubicBezTo>
                        <a:pt x="458" y="117"/>
                        <a:pt x="493" y="132"/>
                        <a:pt x="517" y="130"/>
                      </a:cubicBezTo>
                      <a:cubicBezTo>
                        <a:pt x="567" y="115"/>
                        <a:pt x="513" y="134"/>
                        <a:pt x="562" y="108"/>
                      </a:cubicBezTo>
                      <a:cubicBezTo>
                        <a:pt x="591" y="93"/>
                        <a:pt x="626" y="90"/>
                        <a:pt x="658" y="86"/>
                      </a:cubicBezTo>
                      <a:cubicBezTo>
                        <a:pt x="682" y="46"/>
                        <a:pt x="698" y="49"/>
                        <a:pt x="746" y="41"/>
                      </a:cubicBezTo>
                      <a:cubicBezTo>
                        <a:pt x="762" y="36"/>
                        <a:pt x="775" y="24"/>
                        <a:pt x="791" y="19"/>
                      </a:cubicBezTo>
                      <a:cubicBezTo>
                        <a:pt x="817" y="11"/>
                        <a:pt x="872" y="4"/>
                        <a:pt x="872" y="4"/>
                      </a:cubicBezTo>
                      <a:cubicBezTo>
                        <a:pt x="1027" y="7"/>
                        <a:pt x="1182" y="0"/>
                        <a:pt x="1337" y="12"/>
                      </a:cubicBezTo>
                      <a:cubicBezTo>
                        <a:pt x="1347" y="13"/>
                        <a:pt x="1335" y="38"/>
                        <a:pt x="1344" y="41"/>
                      </a:cubicBezTo>
                      <a:cubicBezTo>
                        <a:pt x="1374" y="52"/>
                        <a:pt x="1408" y="46"/>
                        <a:pt x="1440" y="49"/>
                      </a:cubicBezTo>
                      <a:cubicBezTo>
                        <a:pt x="1443" y="66"/>
                        <a:pt x="1440" y="85"/>
                        <a:pt x="1448" y="100"/>
                      </a:cubicBezTo>
                      <a:cubicBezTo>
                        <a:pt x="1449" y="102"/>
                        <a:pt x="1508" y="121"/>
                        <a:pt x="1514" y="123"/>
                      </a:cubicBezTo>
                      <a:cubicBezTo>
                        <a:pt x="1523" y="137"/>
                        <a:pt x="1523" y="157"/>
                        <a:pt x="1536" y="167"/>
                      </a:cubicBezTo>
                      <a:cubicBezTo>
                        <a:pt x="1565" y="190"/>
                        <a:pt x="1610" y="178"/>
                        <a:pt x="1647" y="182"/>
                      </a:cubicBezTo>
                      <a:cubicBezTo>
                        <a:pt x="1696" y="164"/>
                        <a:pt x="1692" y="200"/>
                        <a:pt x="1714" y="233"/>
                      </a:cubicBezTo>
                      <a:cubicBezTo>
                        <a:pt x="1711" y="248"/>
                        <a:pt x="1717" y="267"/>
                        <a:pt x="1706" y="278"/>
                      </a:cubicBezTo>
                      <a:cubicBezTo>
                        <a:pt x="1690" y="294"/>
                        <a:pt x="1661" y="285"/>
                        <a:pt x="1640" y="292"/>
                      </a:cubicBezTo>
                      <a:cubicBezTo>
                        <a:pt x="1618" y="307"/>
                        <a:pt x="1607" y="320"/>
                        <a:pt x="1596" y="344"/>
                      </a:cubicBezTo>
                      <a:lnTo>
                        <a:pt x="0" y="322"/>
                      </a:lnTo>
                      <a:close/>
                    </a:path>
                  </a:pathLst>
                </a:custGeom>
                <a:noFill/>
                <a:ln w="38100">
                  <a:solidFill>
                    <a:schemeClr val="tx1"/>
                  </a:solidFill>
                  <a:prstDash val="sysDot"/>
                  <a:round/>
                  <a:headEnd/>
                  <a:tailEnd/>
                </a:ln>
              </p:spPr>
              <p:txBody>
                <a:bodyPr/>
                <a:lstStyle/>
                <a:p>
                  <a:endParaRPr lang="en-US"/>
                </a:p>
              </p:txBody>
            </p:sp>
            <p:sp>
              <p:nvSpPr>
                <p:cNvPr id="1083" name="Freeform 261"/>
                <p:cNvSpPr>
                  <a:spLocks/>
                </p:cNvSpPr>
                <p:nvPr/>
              </p:nvSpPr>
              <p:spPr bwMode="auto">
                <a:xfrm>
                  <a:off x="561975" y="3694113"/>
                  <a:ext cx="1112838" cy="209550"/>
                </a:xfrm>
                <a:custGeom>
                  <a:avLst/>
                  <a:gdLst>
                    <a:gd name="T0" fmla="*/ 0 w 701"/>
                    <a:gd name="T1" fmla="*/ 2147483647 h 132"/>
                    <a:gd name="T2" fmla="*/ 2147483647 w 701"/>
                    <a:gd name="T3" fmla="*/ 2147483647 h 132"/>
                    <a:gd name="T4" fmla="*/ 2147483647 w 701"/>
                    <a:gd name="T5" fmla="*/ 2147483647 h 132"/>
                    <a:gd name="T6" fmla="*/ 2147483647 w 701"/>
                    <a:gd name="T7" fmla="*/ 2147483647 h 132"/>
                    <a:gd name="T8" fmla="*/ 2147483647 w 701"/>
                    <a:gd name="T9" fmla="*/ 2147483647 h 132"/>
                    <a:gd name="T10" fmla="*/ 2147483647 w 701"/>
                    <a:gd name="T11" fmla="*/ 2147483647 h 132"/>
                    <a:gd name="T12" fmla="*/ 2147483647 w 701"/>
                    <a:gd name="T13" fmla="*/ 2147483647 h 132"/>
                    <a:gd name="T14" fmla="*/ 2147483647 w 701"/>
                    <a:gd name="T15" fmla="*/ 2147483647 h 132"/>
                    <a:gd name="T16" fmla="*/ 2147483647 w 701"/>
                    <a:gd name="T17" fmla="*/ 2147483647 h 132"/>
                    <a:gd name="T18" fmla="*/ 2147483647 w 701"/>
                    <a:gd name="T19" fmla="*/ 2147483647 h 132"/>
                    <a:gd name="T20" fmla="*/ 0 w 701"/>
                    <a:gd name="T21" fmla="*/ 2147483647 h 1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01"/>
                    <a:gd name="T34" fmla="*/ 0 h 132"/>
                    <a:gd name="T35" fmla="*/ 701 w 701"/>
                    <a:gd name="T36" fmla="*/ 132 h 1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01" h="132">
                      <a:moveTo>
                        <a:pt x="0" y="103"/>
                      </a:moveTo>
                      <a:cubicBezTo>
                        <a:pt x="55" y="67"/>
                        <a:pt x="75" y="78"/>
                        <a:pt x="156" y="73"/>
                      </a:cubicBezTo>
                      <a:cubicBezTo>
                        <a:pt x="237" y="18"/>
                        <a:pt x="112" y="42"/>
                        <a:pt x="274" y="29"/>
                      </a:cubicBezTo>
                      <a:cubicBezTo>
                        <a:pt x="332" y="8"/>
                        <a:pt x="352" y="12"/>
                        <a:pt x="429" y="7"/>
                      </a:cubicBezTo>
                      <a:cubicBezTo>
                        <a:pt x="495" y="9"/>
                        <a:pt x="563" y="0"/>
                        <a:pt x="628" y="14"/>
                      </a:cubicBezTo>
                      <a:cubicBezTo>
                        <a:pt x="645" y="18"/>
                        <a:pt x="658" y="58"/>
                        <a:pt x="658" y="58"/>
                      </a:cubicBezTo>
                      <a:cubicBezTo>
                        <a:pt x="595" y="101"/>
                        <a:pt x="701" y="34"/>
                        <a:pt x="554" y="80"/>
                      </a:cubicBezTo>
                      <a:cubicBezTo>
                        <a:pt x="545" y="83"/>
                        <a:pt x="547" y="97"/>
                        <a:pt x="540" y="103"/>
                      </a:cubicBezTo>
                      <a:cubicBezTo>
                        <a:pt x="534" y="108"/>
                        <a:pt x="525" y="108"/>
                        <a:pt x="517" y="110"/>
                      </a:cubicBezTo>
                      <a:cubicBezTo>
                        <a:pt x="512" y="117"/>
                        <a:pt x="503" y="132"/>
                        <a:pt x="503" y="132"/>
                      </a:cubicBezTo>
                      <a:lnTo>
                        <a:pt x="0" y="103"/>
                      </a:lnTo>
                      <a:close/>
                    </a:path>
                  </a:pathLst>
                </a:custGeom>
                <a:solidFill>
                  <a:schemeClr val="tx1"/>
                </a:solidFill>
                <a:ln w="9525">
                  <a:solidFill>
                    <a:schemeClr val="tx1"/>
                  </a:solidFill>
                  <a:round/>
                  <a:headEnd/>
                  <a:tailEnd/>
                </a:ln>
              </p:spPr>
              <p:txBody>
                <a:bodyPr/>
                <a:lstStyle/>
                <a:p>
                  <a:endParaRPr lang="en-US"/>
                </a:p>
              </p:txBody>
            </p:sp>
            <p:sp>
              <p:nvSpPr>
                <p:cNvPr id="1084" name="Freeform 264"/>
                <p:cNvSpPr>
                  <a:spLocks/>
                </p:cNvSpPr>
                <p:nvPr/>
              </p:nvSpPr>
              <p:spPr bwMode="auto">
                <a:xfrm>
                  <a:off x="4178300" y="3116263"/>
                  <a:ext cx="2054225" cy="785812"/>
                </a:xfrm>
                <a:custGeom>
                  <a:avLst/>
                  <a:gdLst>
                    <a:gd name="T0" fmla="*/ 0 w 1294"/>
                    <a:gd name="T1" fmla="*/ 2147483647 h 495"/>
                    <a:gd name="T2" fmla="*/ 2147483647 w 1294"/>
                    <a:gd name="T3" fmla="*/ 2147483647 h 495"/>
                    <a:gd name="T4" fmla="*/ 2147483647 w 1294"/>
                    <a:gd name="T5" fmla="*/ 2147483647 h 495"/>
                    <a:gd name="T6" fmla="*/ 2147483647 w 1294"/>
                    <a:gd name="T7" fmla="*/ 2147483647 h 495"/>
                    <a:gd name="T8" fmla="*/ 2147483647 w 1294"/>
                    <a:gd name="T9" fmla="*/ 2147483647 h 495"/>
                    <a:gd name="T10" fmla="*/ 2147483647 w 1294"/>
                    <a:gd name="T11" fmla="*/ 2147483647 h 495"/>
                    <a:gd name="T12" fmla="*/ 2147483647 w 1294"/>
                    <a:gd name="T13" fmla="*/ 2147483647 h 495"/>
                    <a:gd name="T14" fmla="*/ 2147483647 w 1294"/>
                    <a:gd name="T15" fmla="*/ 2147483647 h 495"/>
                    <a:gd name="T16" fmla="*/ 2147483647 w 1294"/>
                    <a:gd name="T17" fmla="*/ 2147483647 h 495"/>
                    <a:gd name="T18" fmla="*/ 2147483647 w 1294"/>
                    <a:gd name="T19" fmla="*/ 2147483647 h 495"/>
                    <a:gd name="T20" fmla="*/ 2147483647 w 1294"/>
                    <a:gd name="T21" fmla="*/ 2147483647 h 495"/>
                    <a:gd name="T22" fmla="*/ 2147483647 w 1294"/>
                    <a:gd name="T23" fmla="*/ 2147483647 h 495"/>
                    <a:gd name="T24" fmla="*/ 2147483647 w 1294"/>
                    <a:gd name="T25" fmla="*/ 2147483647 h 495"/>
                    <a:gd name="T26" fmla="*/ 2147483647 w 1294"/>
                    <a:gd name="T27" fmla="*/ 2147483647 h 495"/>
                    <a:gd name="T28" fmla="*/ 2147483647 w 1294"/>
                    <a:gd name="T29" fmla="*/ 2147483647 h 495"/>
                    <a:gd name="T30" fmla="*/ 2147483647 w 1294"/>
                    <a:gd name="T31" fmla="*/ 2147483647 h 495"/>
                    <a:gd name="T32" fmla="*/ 2147483647 w 1294"/>
                    <a:gd name="T33" fmla="*/ 2147483647 h 495"/>
                    <a:gd name="T34" fmla="*/ 2147483647 w 1294"/>
                    <a:gd name="T35" fmla="*/ 2147483647 h 495"/>
                    <a:gd name="T36" fmla="*/ 2147483647 w 1294"/>
                    <a:gd name="T37" fmla="*/ 2147483647 h 495"/>
                    <a:gd name="T38" fmla="*/ 2147483647 w 1294"/>
                    <a:gd name="T39" fmla="*/ 2147483647 h 495"/>
                    <a:gd name="T40" fmla="*/ 2147483647 w 1294"/>
                    <a:gd name="T41" fmla="*/ 2147483647 h 495"/>
                    <a:gd name="T42" fmla="*/ 2147483647 w 1294"/>
                    <a:gd name="T43" fmla="*/ 2147483647 h 495"/>
                    <a:gd name="T44" fmla="*/ 2147483647 w 1294"/>
                    <a:gd name="T45" fmla="*/ 2147483647 h 495"/>
                    <a:gd name="T46" fmla="*/ 2147483647 w 1294"/>
                    <a:gd name="T47" fmla="*/ 2147483647 h 495"/>
                    <a:gd name="T48" fmla="*/ 2147483647 w 1294"/>
                    <a:gd name="T49" fmla="*/ 2147483647 h 495"/>
                    <a:gd name="T50" fmla="*/ 2147483647 w 1294"/>
                    <a:gd name="T51" fmla="*/ 2147483647 h 495"/>
                    <a:gd name="T52" fmla="*/ 2147483647 w 1294"/>
                    <a:gd name="T53" fmla="*/ 2147483647 h 495"/>
                    <a:gd name="T54" fmla="*/ 2147483647 w 1294"/>
                    <a:gd name="T55" fmla="*/ 2147483647 h 495"/>
                    <a:gd name="T56" fmla="*/ 2147483647 w 1294"/>
                    <a:gd name="T57" fmla="*/ 2147483647 h 49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294"/>
                    <a:gd name="T88" fmla="*/ 0 h 495"/>
                    <a:gd name="T89" fmla="*/ 1294 w 1294"/>
                    <a:gd name="T90" fmla="*/ 495 h 49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294" h="495">
                      <a:moveTo>
                        <a:pt x="0" y="488"/>
                      </a:moveTo>
                      <a:cubicBezTo>
                        <a:pt x="34" y="478"/>
                        <a:pt x="57" y="473"/>
                        <a:pt x="94" y="468"/>
                      </a:cubicBezTo>
                      <a:cubicBezTo>
                        <a:pt x="125" y="420"/>
                        <a:pt x="127" y="434"/>
                        <a:pt x="201" y="428"/>
                      </a:cubicBezTo>
                      <a:cubicBezTo>
                        <a:pt x="243" y="413"/>
                        <a:pt x="291" y="413"/>
                        <a:pt x="335" y="408"/>
                      </a:cubicBezTo>
                      <a:cubicBezTo>
                        <a:pt x="344" y="406"/>
                        <a:pt x="354" y="406"/>
                        <a:pt x="362" y="401"/>
                      </a:cubicBezTo>
                      <a:cubicBezTo>
                        <a:pt x="369" y="397"/>
                        <a:pt x="370" y="387"/>
                        <a:pt x="375" y="381"/>
                      </a:cubicBezTo>
                      <a:cubicBezTo>
                        <a:pt x="386" y="367"/>
                        <a:pt x="440" y="318"/>
                        <a:pt x="456" y="314"/>
                      </a:cubicBezTo>
                      <a:cubicBezTo>
                        <a:pt x="478" y="309"/>
                        <a:pt x="501" y="310"/>
                        <a:pt x="523" y="308"/>
                      </a:cubicBezTo>
                      <a:cubicBezTo>
                        <a:pt x="539" y="291"/>
                        <a:pt x="554" y="258"/>
                        <a:pt x="576" y="247"/>
                      </a:cubicBezTo>
                      <a:cubicBezTo>
                        <a:pt x="584" y="243"/>
                        <a:pt x="594" y="244"/>
                        <a:pt x="603" y="241"/>
                      </a:cubicBezTo>
                      <a:cubicBezTo>
                        <a:pt x="617" y="237"/>
                        <a:pt x="643" y="227"/>
                        <a:pt x="643" y="227"/>
                      </a:cubicBezTo>
                      <a:cubicBezTo>
                        <a:pt x="668" y="204"/>
                        <a:pt x="688" y="205"/>
                        <a:pt x="724" y="200"/>
                      </a:cubicBezTo>
                      <a:cubicBezTo>
                        <a:pt x="780" y="183"/>
                        <a:pt x="712" y="207"/>
                        <a:pt x="757" y="180"/>
                      </a:cubicBezTo>
                      <a:cubicBezTo>
                        <a:pt x="771" y="172"/>
                        <a:pt x="788" y="171"/>
                        <a:pt x="804" y="167"/>
                      </a:cubicBezTo>
                      <a:cubicBezTo>
                        <a:pt x="827" y="142"/>
                        <a:pt x="849" y="145"/>
                        <a:pt x="884" y="140"/>
                      </a:cubicBezTo>
                      <a:cubicBezTo>
                        <a:pt x="911" y="122"/>
                        <a:pt x="905" y="103"/>
                        <a:pt x="924" y="93"/>
                      </a:cubicBezTo>
                      <a:cubicBezTo>
                        <a:pt x="960" y="75"/>
                        <a:pt x="1006" y="66"/>
                        <a:pt x="1045" y="60"/>
                      </a:cubicBezTo>
                      <a:cubicBezTo>
                        <a:pt x="1074" y="40"/>
                        <a:pt x="1055" y="50"/>
                        <a:pt x="1085" y="40"/>
                      </a:cubicBezTo>
                      <a:cubicBezTo>
                        <a:pt x="1098" y="36"/>
                        <a:pt x="1125" y="26"/>
                        <a:pt x="1125" y="26"/>
                      </a:cubicBezTo>
                      <a:cubicBezTo>
                        <a:pt x="1143" y="10"/>
                        <a:pt x="1133" y="16"/>
                        <a:pt x="1152" y="6"/>
                      </a:cubicBezTo>
                      <a:cubicBezTo>
                        <a:pt x="1294" y="5"/>
                        <a:pt x="1277" y="0"/>
                        <a:pt x="1219" y="20"/>
                      </a:cubicBezTo>
                      <a:cubicBezTo>
                        <a:pt x="1211" y="32"/>
                        <a:pt x="1196" y="40"/>
                        <a:pt x="1192" y="53"/>
                      </a:cubicBezTo>
                      <a:cubicBezTo>
                        <a:pt x="1176" y="100"/>
                        <a:pt x="1197" y="104"/>
                        <a:pt x="1152" y="120"/>
                      </a:cubicBezTo>
                      <a:cubicBezTo>
                        <a:pt x="1138" y="141"/>
                        <a:pt x="1122" y="150"/>
                        <a:pt x="1105" y="167"/>
                      </a:cubicBezTo>
                      <a:cubicBezTo>
                        <a:pt x="1100" y="184"/>
                        <a:pt x="1094" y="220"/>
                        <a:pt x="1085" y="234"/>
                      </a:cubicBezTo>
                      <a:cubicBezTo>
                        <a:pt x="1082" y="238"/>
                        <a:pt x="1045" y="268"/>
                        <a:pt x="1038" y="274"/>
                      </a:cubicBezTo>
                      <a:cubicBezTo>
                        <a:pt x="1022" y="326"/>
                        <a:pt x="1007" y="388"/>
                        <a:pt x="951" y="408"/>
                      </a:cubicBezTo>
                      <a:cubicBezTo>
                        <a:pt x="935" y="433"/>
                        <a:pt x="931" y="495"/>
                        <a:pt x="931" y="495"/>
                      </a:cubicBezTo>
                      <a:lnTo>
                        <a:pt x="56" y="485"/>
                      </a:lnTo>
                    </a:path>
                  </a:pathLst>
                </a:custGeom>
                <a:solidFill>
                  <a:srgbClr val="FFEEDD"/>
                </a:solidFill>
                <a:ln w="9525">
                  <a:solidFill>
                    <a:schemeClr val="tx1"/>
                  </a:solidFill>
                  <a:round/>
                  <a:headEnd/>
                  <a:tailEnd/>
                </a:ln>
              </p:spPr>
              <p:txBody>
                <a:bodyPr/>
                <a:lstStyle/>
                <a:p>
                  <a:endParaRPr lang="en-US"/>
                </a:p>
              </p:txBody>
            </p:sp>
            <p:sp>
              <p:nvSpPr>
                <p:cNvPr id="1085" name="Text Box 265"/>
                <p:cNvSpPr txBox="1">
                  <a:spLocks noChangeArrowheads="1"/>
                </p:cNvSpPr>
                <p:nvPr/>
              </p:nvSpPr>
              <p:spPr bwMode="auto">
                <a:xfrm>
                  <a:off x="6324600" y="6188075"/>
                  <a:ext cx="936625" cy="523220"/>
                </a:xfrm>
                <a:prstGeom prst="rect">
                  <a:avLst/>
                </a:prstGeom>
                <a:noFill/>
                <a:ln w="9525">
                  <a:noFill/>
                  <a:miter lim="800000"/>
                  <a:headEnd/>
                  <a:tailEnd/>
                </a:ln>
              </p:spPr>
              <p:txBody>
                <a:bodyPr>
                  <a:spAutoFit/>
                </a:bodyPr>
                <a:lstStyle/>
                <a:p>
                  <a:pPr algn="ctr" eaLnBrk="0" hangingPunct="0"/>
                  <a:r>
                    <a:rPr lang="en-US" sz="1400" b="1">
                      <a:solidFill>
                        <a:schemeClr val="tx1"/>
                      </a:solidFill>
                      <a:latin typeface="Arial" pitchFamily="34" charset="0"/>
                    </a:rPr>
                    <a:t>Drinking Water</a:t>
                  </a:r>
                </a:p>
              </p:txBody>
            </p:sp>
            <p:sp>
              <p:nvSpPr>
                <p:cNvPr id="1086" name="Freeform 266" descr="Light downward diagonal"/>
                <p:cNvSpPr>
                  <a:spLocks/>
                </p:cNvSpPr>
                <p:nvPr/>
              </p:nvSpPr>
              <p:spPr bwMode="auto">
                <a:xfrm>
                  <a:off x="6999288" y="3886200"/>
                  <a:ext cx="1077912" cy="381000"/>
                </a:xfrm>
                <a:custGeom>
                  <a:avLst/>
                  <a:gdLst>
                    <a:gd name="T0" fmla="*/ 2147483647 w 1777"/>
                    <a:gd name="T1" fmla="*/ 2147483647 h 657"/>
                    <a:gd name="T2" fmla="*/ 2147483647 w 1777"/>
                    <a:gd name="T3" fmla="*/ 2147483647 h 657"/>
                    <a:gd name="T4" fmla="*/ 2147483647 w 1777"/>
                    <a:gd name="T5" fmla="*/ 2147483647 h 657"/>
                    <a:gd name="T6" fmla="*/ 2147483647 w 1777"/>
                    <a:gd name="T7" fmla="*/ 2147483647 h 657"/>
                    <a:gd name="T8" fmla="*/ 2147483647 w 1777"/>
                    <a:gd name="T9" fmla="*/ 2147483647 h 657"/>
                    <a:gd name="T10" fmla="*/ 2147483647 w 1777"/>
                    <a:gd name="T11" fmla="*/ 2147483647 h 657"/>
                    <a:gd name="T12" fmla="*/ 2147483647 w 1777"/>
                    <a:gd name="T13" fmla="*/ 2147483647 h 657"/>
                    <a:gd name="T14" fmla="*/ 2147483647 w 1777"/>
                    <a:gd name="T15" fmla="*/ 2147483647 h 657"/>
                    <a:gd name="T16" fmla="*/ 0 60000 65536"/>
                    <a:gd name="T17" fmla="*/ 0 60000 65536"/>
                    <a:gd name="T18" fmla="*/ 0 60000 65536"/>
                    <a:gd name="T19" fmla="*/ 0 60000 65536"/>
                    <a:gd name="T20" fmla="*/ 0 60000 65536"/>
                    <a:gd name="T21" fmla="*/ 0 60000 65536"/>
                    <a:gd name="T22" fmla="*/ 0 60000 65536"/>
                    <a:gd name="T23" fmla="*/ 0 60000 65536"/>
                    <a:gd name="T24" fmla="*/ 0 w 1777"/>
                    <a:gd name="T25" fmla="*/ 0 h 657"/>
                    <a:gd name="T26" fmla="*/ 1777 w 1777"/>
                    <a:gd name="T27" fmla="*/ 657 h 65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77" h="657">
                      <a:moveTo>
                        <a:pt x="14" y="62"/>
                      </a:moveTo>
                      <a:cubicBezTo>
                        <a:pt x="0" y="113"/>
                        <a:pt x="33" y="252"/>
                        <a:pt x="160" y="345"/>
                      </a:cubicBezTo>
                      <a:cubicBezTo>
                        <a:pt x="287" y="438"/>
                        <a:pt x="581" y="588"/>
                        <a:pt x="779" y="622"/>
                      </a:cubicBezTo>
                      <a:cubicBezTo>
                        <a:pt x="977" y="657"/>
                        <a:pt x="1195" y="643"/>
                        <a:pt x="1346" y="553"/>
                      </a:cubicBezTo>
                      <a:cubicBezTo>
                        <a:pt x="1497" y="463"/>
                        <a:pt x="1777" y="166"/>
                        <a:pt x="1685" y="83"/>
                      </a:cubicBezTo>
                      <a:cubicBezTo>
                        <a:pt x="1593" y="0"/>
                        <a:pt x="1031" y="59"/>
                        <a:pt x="791" y="53"/>
                      </a:cubicBezTo>
                      <a:cubicBezTo>
                        <a:pt x="551" y="47"/>
                        <a:pt x="374" y="46"/>
                        <a:pt x="245" y="47"/>
                      </a:cubicBezTo>
                      <a:cubicBezTo>
                        <a:pt x="116" y="48"/>
                        <a:pt x="62" y="59"/>
                        <a:pt x="14" y="62"/>
                      </a:cubicBezTo>
                      <a:close/>
                    </a:path>
                  </a:pathLst>
                </a:custGeom>
                <a:pattFill prst="ltDnDiag">
                  <a:fgClr>
                    <a:schemeClr val="folHlink"/>
                  </a:fgClr>
                  <a:bgClr>
                    <a:srgbClr val="FFFFFF"/>
                  </a:bgClr>
                </a:pattFill>
                <a:ln w="9525">
                  <a:solidFill>
                    <a:schemeClr val="tx1"/>
                  </a:solidFill>
                  <a:round/>
                  <a:headEnd/>
                  <a:tailEnd/>
                </a:ln>
              </p:spPr>
              <p:txBody>
                <a:bodyPr wrap="none" anchor="ctr"/>
                <a:lstStyle/>
                <a:p>
                  <a:endParaRPr lang="en-US"/>
                </a:p>
              </p:txBody>
            </p:sp>
            <p:graphicFrame>
              <p:nvGraphicFramePr>
                <p:cNvPr id="1028" name="Object 267"/>
                <p:cNvGraphicFramePr>
                  <a:graphicFrameLocks noChangeAspect="1"/>
                </p:cNvGraphicFramePr>
                <p:nvPr>
                  <p:extLst>
                    <p:ext uri="{D42A27DB-BD31-4B8C-83A1-F6EECF244321}">
                      <p14:modId xmlns:p14="http://schemas.microsoft.com/office/powerpoint/2010/main" val="586448729"/>
                    </p:ext>
                  </p:extLst>
                </p:nvPr>
              </p:nvGraphicFramePr>
              <p:xfrm>
                <a:off x="5867400" y="2298700"/>
                <a:ext cx="1447800" cy="1130300"/>
              </p:xfrm>
              <a:graphic>
                <a:graphicData uri="http://schemas.openxmlformats.org/presentationml/2006/ole">
                  <mc:AlternateContent xmlns:mc="http://schemas.openxmlformats.org/markup-compatibility/2006">
                    <mc:Choice xmlns:v="urn:schemas-microsoft-com:vml" Requires="v">
                      <p:oleObj spid="_x0000_s1438" name="Clip" r:id="rId10" imgW="831600" imgH="889560" progId="">
                        <p:embed/>
                      </p:oleObj>
                    </mc:Choice>
                    <mc:Fallback>
                      <p:oleObj name="Clip" r:id="rId10" imgW="831600" imgH="889560" progId="">
                        <p:embed/>
                        <p:pic>
                          <p:nvPicPr>
                            <p:cNvPr id="1028" name="Object 26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2298700"/>
                              <a:ext cx="1447800" cy="1130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7" name="AutoShape 251"/>
                <p:cNvSpPr>
                  <a:spLocks noChangeArrowheads="1"/>
                </p:cNvSpPr>
                <p:nvPr/>
              </p:nvSpPr>
              <p:spPr bwMode="auto">
                <a:xfrm>
                  <a:off x="7239000" y="3886200"/>
                  <a:ext cx="609600" cy="914400"/>
                </a:xfrm>
                <a:prstGeom prst="upArrow">
                  <a:avLst>
                    <a:gd name="adj1" fmla="val 50000"/>
                    <a:gd name="adj2" fmla="val 37500"/>
                  </a:avLst>
                </a:prstGeom>
                <a:solidFill>
                  <a:srgbClr val="FFCC00"/>
                </a:solidFill>
                <a:ln w="9525">
                  <a:solidFill>
                    <a:schemeClr val="tx1"/>
                  </a:solidFill>
                  <a:miter lim="800000"/>
                  <a:headEnd/>
                  <a:tailEnd/>
                </a:ln>
              </p:spPr>
              <p:txBody>
                <a:bodyPr wrap="none" anchor="ctr"/>
                <a:lstStyle/>
                <a:p>
                  <a:pPr eaLnBrk="0" hangingPunct="0"/>
                  <a:endParaRPr lang="en-US"/>
                </a:p>
              </p:txBody>
            </p:sp>
            <p:sp>
              <p:nvSpPr>
                <p:cNvPr id="1088" name="Text Box 249"/>
                <p:cNvSpPr txBox="1">
                  <a:spLocks noChangeArrowheads="1"/>
                </p:cNvSpPr>
                <p:nvPr/>
              </p:nvSpPr>
              <p:spPr bwMode="auto">
                <a:xfrm>
                  <a:off x="7131857" y="3886200"/>
                  <a:ext cx="949299" cy="523220"/>
                </a:xfrm>
                <a:prstGeom prst="rect">
                  <a:avLst/>
                </a:prstGeom>
                <a:noFill/>
                <a:ln w="9525">
                  <a:noFill/>
                  <a:miter lim="800000"/>
                  <a:headEnd/>
                  <a:tailEnd/>
                </a:ln>
              </p:spPr>
              <p:txBody>
                <a:bodyPr wrap="none">
                  <a:spAutoFit/>
                </a:bodyPr>
                <a:lstStyle/>
                <a:p>
                  <a:pPr algn="ctr" eaLnBrk="0" hangingPunct="0"/>
                  <a:r>
                    <a:rPr lang="en-US" sz="1400" b="1">
                      <a:solidFill>
                        <a:schemeClr val="tx1"/>
                      </a:solidFill>
                      <a:latin typeface="Arial" pitchFamily="34" charset="0"/>
                    </a:rPr>
                    <a:t>Vapor</a:t>
                  </a:r>
                </a:p>
                <a:p>
                  <a:pPr algn="ctr" eaLnBrk="0" hangingPunct="0"/>
                  <a:r>
                    <a:rPr lang="en-US" sz="1400" b="1">
                      <a:solidFill>
                        <a:schemeClr val="tx1"/>
                      </a:solidFill>
                      <a:latin typeface="Arial" pitchFamily="34" charset="0"/>
                    </a:rPr>
                    <a:t>Intrusion</a:t>
                  </a:r>
                </a:p>
              </p:txBody>
            </p:sp>
            <p:grpSp>
              <p:nvGrpSpPr>
                <p:cNvPr id="5" name="Group 35"/>
                <p:cNvGrpSpPr>
                  <a:grpSpLocks/>
                </p:cNvGrpSpPr>
                <p:nvPr/>
              </p:nvGrpSpPr>
              <p:grpSpPr bwMode="auto">
                <a:xfrm>
                  <a:off x="6858000" y="2362200"/>
                  <a:ext cx="1981200" cy="1557338"/>
                  <a:chOff x="4272" y="1488"/>
                  <a:chExt cx="1248" cy="981"/>
                </a:xfrm>
              </p:grpSpPr>
              <p:sp>
                <p:nvSpPr>
                  <p:cNvPr id="1091" name="Rectangle 36"/>
                  <p:cNvSpPr>
                    <a:spLocks noChangeArrowheads="1"/>
                  </p:cNvSpPr>
                  <p:nvPr/>
                </p:nvSpPr>
                <p:spPr bwMode="auto">
                  <a:xfrm>
                    <a:off x="4320" y="1728"/>
                    <a:ext cx="1152" cy="720"/>
                  </a:xfrm>
                  <a:prstGeom prst="rect">
                    <a:avLst/>
                  </a:prstGeom>
                  <a:solidFill>
                    <a:schemeClr val="bg1"/>
                  </a:solidFill>
                  <a:ln w="19050">
                    <a:solidFill>
                      <a:schemeClr val="tx1"/>
                    </a:solidFill>
                    <a:miter lim="800000"/>
                    <a:headEnd/>
                    <a:tailEnd/>
                  </a:ln>
                </p:spPr>
                <p:txBody>
                  <a:bodyPr wrap="none" anchor="ctr"/>
                  <a:lstStyle/>
                  <a:p>
                    <a:pPr eaLnBrk="0" hangingPunct="0"/>
                    <a:endParaRPr lang="en-US"/>
                  </a:p>
                </p:txBody>
              </p:sp>
              <p:sp>
                <p:nvSpPr>
                  <p:cNvPr id="1092" name="Freeform 37"/>
                  <p:cNvSpPr>
                    <a:spLocks/>
                  </p:cNvSpPr>
                  <p:nvPr/>
                </p:nvSpPr>
                <p:spPr bwMode="auto">
                  <a:xfrm>
                    <a:off x="4315" y="2055"/>
                    <a:ext cx="146" cy="139"/>
                  </a:xfrm>
                  <a:custGeom>
                    <a:avLst/>
                    <a:gdLst>
                      <a:gd name="T0" fmla="*/ 5 w 146"/>
                      <a:gd name="T1" fmla="*/ 9 h 139"/>
                      <a:gd name="T2" fmla="*/ 38 w 146"/>
                      <a:gd name="T3" fmla="*/ 17 h 139"/>
                      <a:gd name="T4" fmla="*/ 41 w 146"/>
                      <a:gd name="T5" fmla="*/ 68 h 139"/>
                      <a:gd name="T6" fmla="*/ 52 w 146"/>
                      <a:gd name="T7" fmla="*/ 74 h 139"/>
                      <a:gd name="T8" fmla="*/ 79 w 146"/>
                      <a:gd name="T9" fmla="*/ 74 h 139"/>
                      <a:gd name="T10" fmla="*/ 115 w 146"/>
                      <a:gd name="T11" fmla="*/ 74 h 139"/>
                      <a:gd name="T12" fmla="*/ 139 w 146"/>
                      <a:gd name="T13" fmla="*/ 77 h 139"/>
                      <a:gd name="T14" fmla="*/ 145 w 146"/>
                      <a:gd name="T15" fmla="*/ 96 h 139"/>
                      <a:gd name="T16" fmla="*/ 145 w 146"/>
                      <a:gd name="T17" fmla="*/ 122 h 139"/>
                      <a:gd name="T18" fmla="*/ 136 w 146"/>
                      <a:gd name="T19" fmla="*/ 129 h 139"/>
                      <a:gd name="T20" fmla="*/ 100 w 146"/>
                      <a:gd name="T21" fmla="*/ 129 h 139"/>
                      <a:gd name="T22" fmla="*/ 71 w 146"/>
                      <a:gd name="T23" fmla="*/ 129 h 139"/>
                      <a:gd name="T24" fmla="*/ 43 w 146"/>
                      <a:gd name="T25" fmla="*/ 129 h 139"/>
                      <a:gd name="T26" fmla="*/ 10 w 146"/>
                      <a:gd name="T27" fmla="*/ 129 h 139"/>
                      <a:gd name="T28" fmla="*/ 5 w 146"/>
                      <a:gd name="T29" fmla="*/ 72 h 139"/>
                      <a:gd name="T30" fmla="*/ 5 w 146"/>
                      <a:gd name="T31" fmla="*/ 9 h 13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46"/>
                      <a:gd name="T49" fmla="*/ 0 h 139"/>
                      <a:gd name="T50" fmla="*/ 146 w 146"/>
                      <a:gd name="T51" fmla="*/ 139 h 13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46" h="139">
                        <a:moveTo>
                          <a:pt x="5" y="9"/>
                        </a:moveTo>
                        <a:cubicBezTo>
                          <a:pt x="10" y="0"/>
                          <a:pt x="32" y="7"/>
                          <a:pt x="38" y="17"/>
                        </a:cubicBezTo>
                        <a:cubicBezTo>
                          <a:pt x="44" y="27"/>
                          <a:pt x="39" y="59"/>
                          <a:pt x="41" y="68"/>
                        </a:cubicBezTo>
                        <a:cubicBezTo>
                          <a:pt x="43" y="77"/>
                          <a:pt x="46" y="73"/>
                          <a:pt x="52" y="74"/>
                        </a:cubicBezTo>
                        <a:cubicBezTo>
                          <a:pt x="58" y="75"/>
                          <a:pt x="69" y="74"/>
                          <a:pt x="79" y="74"/>
                        </a:cubicBezTo>
                        <a:cubicBezTo>
                          <a:pt x="89" y="74"/>
                          <a:pt x="105" y="73"/>
                          <a:pt x="115" y="74"/>
                        </a:cubicBezTo>
                        <a:cubicBezTo>
                          <a:pt x="125" y="75"/>
                          <a:pt x="134" y="73"/>
                          <a:pt x="139" y="77"/>
                        </a:cubicBezTo>
                        <a:cubicBezTo>
                          <a:pt x="144" y="81"/>
                          <a:pt x="144" y="89"/>
                          <a:pt x="145" y="96"/>
                        </a:cubicBezTo>
                        <a:cubicBezTo>
                          <a:pt x="146" y="103"/>
                          <a:pt x="146" y="117"/>
                          <a:pt x="145" y="122"/>
                        </a:cubicBezTo>
                        <a:cubicBezTo>
                          <a:pt x="144" y="127"/>
                          <a:pt x="143" y="128"/>
                          <a:pt x="136" y="129"/>
                        </a:cubicBezTo>
                        <a:cubicBezTo>
                          <a:pt x="129" y="130"/>
                          <a:pt x="111" y="129"/>
                          <a:pt x="100" y="129"/>
                        </a:cubicBezTo>
                        <a:cubicBezTo>
                          <a:pt x="89" y="129"/>
                          <a:pt x="80" y="129"/>
                          <a:pt x="71" y="129"/>
                        </a:cubicBezTo>
                        <a:cubicBezTo>
                          <a:pt x="62" y="129"/>
                          <a:pt x="53" y="129"/>
                          <a:pt x="43" y="129"/>
                        </a:cubicBezTo>
                        <a:cubicBezTo>
                          <a:pt x="33" y="129"/>
                          <a:pt x="16" y="139"/>
                          <a:pt x="10" y="129"/>
                        </a:cubicBezTo>
                        <a:cubicBezTo>
                          <a:pt x="4" y="119"/>
                          <a:pt x="6" y="92"/>
                          <a:pt x="5" y="72"/>
                        </a:cubicBezTo>
                        <a:cubicBezTo>
                          <a:pt x="4" y="52"/>
                          <a:pt x="0" y="18"/>
                          <a:pt x="5" y="9"/>
                        </a:cubicBezTo>
                        <a:close/>
                      </a:path>
                    </a:pathLst>
                  </a:custGeom>
                  <a:solidFill>
                    <a:schemeClr val="bg1"/>
                  </a:solidFill>
                  <a:ln w="9525">
                    <a:solidFill>
                      <a:schemeClr val="tx1"/>
                    </a:solidFill>
                    <a:round/>
                    <a:headEnd/>
                    <a:tailEnd/>
                  </a:ln>
                </p:spPr>
                <p:txBody>
                  <a:bodyPr wrap="none" anchor="ctr"/>
                  <a:lstStyle/>
                  <a:p>
                    <a:endParaRPr lang="en-US"/>
                  </a:p>
                </p:txBody>
              </p:sp>
              <p:grpSp>
                <p:nvGrpSpPr>
                  <p:cNvPr id="6" name="Group 38"/>
                  <p:cNvGrpSpPr>
                    <a:grpSpLocks/>
                  </p:cNvGrpSpPr>
                  <p:nvPr/>
                </p:nvGrpSpPr>
                <p:grpSpPr bwMode="auto">
                  <a:xfrm>
                    <a:off x="4356" y="2086"/>
                    <a:ext cx="48" cy="14"/>
                    <a:chOff x="4176" y="2172"/>
                    <a:chExt cx="48" cy="14"/>
                  </a:xfrm>
                </p:grpSpPr>
                <p:sp>
                  <p:nvSpPr>
                    <p:cNvPr id="1245" name="Line 39"/>
                    <p:cNvSpPr>
                      <a:spLocks noChangeShapeType="1"/>
                    </p:cNvSpPr>
                    <p:nvPr/>
                  </p:nvSpPr>
                  <p:spPr bwMode="auto">
                    <a:xfrm>
                      <a:off x="4176" y="2172"/>
                      <a:ext cx="48" cy="0"/>
                    </a:xfrm>
                    <a:prstGeom prst="line">
                      <a:avLst/>
                    </a:prstGeom>
                    <a:noFill/>
                    <a:ln w="9525">
                      <a:solidFill>
                        <a:schemeClr val="tx1"/>
                      </a:solidFill>
                      <a:round/>
                      <a:headEnd/>
                      <a:tailEnd/>
                    </a:ln>
                  </p:spPr>
                  <p:txBody>
                    <a:bodyPr wrap="none" anchor="ctr"/>
                    <a:lstStyle/>
                    <a:p>
                      <a:endParaRPr lang="en-US"/>
                    </a:p>
                  </p:txBody>
                </p:sp>
                <p:sp>
                  <p:nvSpPr>
                    <p:cNvPr id="1246" name="Line 40"/>
                    <p:cNvSpPr>
                      <a:spLocks noChangeShapeType="1"/>
                    </p:cNvSpPr>
                    <p:nvPr/>
                  </p:nvSpPr>
                  <p:spPr bwMode="auto">
                    <a:xfrm>
                      <a:off x="4176" y="2186"/>
                      <a:ext cx="48" cy="0"/>
                    </a:xfrm>
                    <a:prstGeom prst="line">
                      <a:avLst/>
                    </a:prstGeom>
                    <a:noFill/>
                    <a:ln w="9525">
                      <a:solidFill>
                        <a:schemeClr val="tx1"/>
                      </a:solidFill>
                      <a:round/>
                      <a:headEnd/>
                      <a:tailEnd/>
                    </a:ln>
                  </p:spPr>
                  <p:txBody>
                    <a:bodyPr wrap="none" anchor="ctr"/>
                    <a:lstStyle/>
                    <a:p>
                      <a:endParaRPr lang="en-US"/>
                    </a:p>
                  </p:txBody>
                </p:sp>
              </p:grpSp>
              <p:grpSp>
                <p:nvGrpSpPr>
                  <p:cNvPr id="7" name="Group 41"/>
                  <p:cNvGrpSpPr>
                    <a:grpSpLocks/>
                  </p:cNvGrpSpPr>
                  <p:nvPr/>
                </p:nvGrpSpPr>
                <p:grpSpPr bwMode="auto">
                  <a:xfrm flipH="1">
                    <a:off x="4608" y="1872"/>
                    <a:ext cx="192" cy="597"/>
                    <a:chOff x="3029" y="1442"/>
                    <a:chExt cx="330" cy="1075"/>
                  </a:xfrm>
                </p:grpSpPr>
                <p:sp>
                  <p:nvSpPr>
                    <p:cNvPr id="1203" name="Freeform 42"/>
                    <p:cNvSpPr>
                      <a:spLocks/>
                    </p:cNvSpPr>
                    <p:nvPr/>
                  </p:nvSpPr>
                  <p:spPr bwMode="auto">
                    <a:xfrm>
                      <a:off x="3058" y="1905"/>
                      <a:ext cx="132" cy="555"/>
                    </a:xfrm>
                    <a:custGeom>
                      <a:avLst/>
                      <a:gdLst>
                        <a:gd name="T0" fmla="*/ 6 w 263"/>
                        <a:gd name="T1" fmla="*/ 2 h 1108"/>
                        <a:gd name="T2" fmla="*/ 2 w 263"/>
                        <a:gd name="T3" fmla="*/ 6 h 1108"/>
                        <a:gd name="T4" fmla="*/ 1 w 263"/>
                        <a:gd name="T5" fmla="*/ 13 h 1108"/>
                        <a:gd name="T6" fmla="*/ 1 w 263"/>
                        <a:gd name="T7" fmla="*/ 20 h 1108"/>
                        <a:gd name="T8" fmla="*/ 3 w 263"/>
                        <a:gd name="T9" fmla="*/ 29 h 1108"/>
                        <a:gd name="T10" fmla="*/ 8 w 263"/>
                        <a:gd name="T11" fmla="*/ 43 h 1108"/>
                        <a:gd name="T12" fmla="*/ 15 w 263"/>
                        <a:gd name="T13" fmla="*/ 58 h 1108"/>
                        <a:gd name="T14" fmla="*/ 20 w 263"/>
                        <a:gd name="T15" fmla="*/ 69 h 1108"/>
                        <a:gd name="T16" fmla="*/ 20 w 263"/>
                        <a:gd name="T17" fmla="*/ 73 h 1108"/>
                        <a:gd name="T18" fmla="*/ 19 w 263"/>
                        <a:gd name="T19" fmla="*/ 77 h 1108"/>
                        <a:gd name="T20" fmla="*/ 16 w 263"/>
                        <a:gd name="T21" fmla="*/ 83 h 1108"/>
                        <a:gd name="T22" fmla="*/ 14 w 263"/>
                        <a:gd name="T23" fmla="*/ 89 h 1108"/>
                        <a:gd name="T24" fmla="*/ 14 w 263"/>
                        <a:gd name="T25" fmla="*/ 95 h 1108"/>
                        <a:gd name="T26" fmla="*/ 14 w 263"/>
                        <a:gd name="T27" fmla="*/ 99 h 1108"/>
                        <a:gd name="T28" fmla="*/ 15 w 263"/>
                        <a:gd name="T29" fmla="*/ 107 h 1108"/>
                        <a:gd name="T30" fmla="*/ 16 w 263"/>
                        <a:gd name="T31" fmla="*/ 121 h 1108"/>
                        <a:gd name="T32" fmla="*/ 15 w 263"/>
                        <a:gd name="T33" fmla="*/ 128 h 1108"/>
                        <a:gd name="T34" fmla="*/ 15 w 263"/>
                        <a:gd name="T35" fmla="*/ 135 h 1108"/>
                        <a:gd name="T36" fmla="*/ 16 w 263"/>
                        <a:gd name="T37" fmla="*/ 137 h 1108"/>
                        <a:gd name="T38" fmla="*/ 18 w 263"/>
                        <a:gd name="T39" fmla="*/ 138 h 1108"/>
                        <a:gd name="T40" fmla="*/ 19 w 263"/>
                        <a:gd name="T41" fmla="*/ 139 h 1108"/>
                        <a:gd name="T42" fmla="*/ 21 w 263"/>
                        <a:gd name="T43" fmla="*/ 139 h 1108"/>
                        <a:gd name="T44" fmla="*/ 22 w 263"/>
                        <a:gd name="T45" fmla="*/ 138 h 1108"/>
                        <a:gd name="T46" fmla="*/ 23 w 263"/>
                        <a:gd name="T47" fmla="*/ 133 h 1108"/>
                        <a:gd name="T48" fmla="*/ 23 w 263"/>
                        <a:gd name="T49" fmla="*/ 125 h 1108"/>
                        <a:gd name="T50" fmla="*/ 24 w 263"/>
                        <a:gd name="T51" fmla="*/ 110 h 1108"/>
                        <a:gd name="T52" fmla="*/ 27 w 263"/>
                        <a:gd name="T53" fmla="*/ 94 h 1108"/>
                        <a:gd name="T54" fmla="*/ 29 w 263"/>
                        <a:gd name="T55" fmla="*/ 83 h 1108"/>
                        <a:gd name="T56" fmla="*/ 31 w 263"/>
                        <a:gd name="T57" fmla="*/ 77 h 1108"/>
                        <a:gd name="T58" fmla="*/ 33 w 263"/>
                        <a:gd name="T59" fmla="*/ 72 h 1108"/>
                        <a:gd name="T60" fmla="*/ 33 w 263"/>
                        <a:gd name="T61" fmla="*/ 68 h 1108"/>
                        <a:gd name="T62" fmla="*/ 32 w 263"/>
                        <a:gd name="T63" fmla="*/ 63 h 1108"/>
                        <a:gd name="T64" fmla="*/ 31 w 263"/>
                        <a:gd name="T65" fmla="*/ 54 h 1108"/>
                        <a:gd name="T66" fmla="*/ 30 w 263"/>
                        <a:gd name="T67" fmla="*/ 38 h 1108"/>
                        <a:gd name="T68" fmla="*/ 26 w 263"/>
                        <a:gd name="T69" fmla="*/ 20 h 1108"/>
                        <a:gd name="T70" fmla="*/ 21 w 263"/>
                        <a:gd name="T71" fmla="*/ 7 h 1108"/>
                        <a:gd name="T72" fmla="*/ 15 w 263"/>
                        <a:gd name="T73" fmla="*/ 2 h 1108"/>
                        <a:gd name="T74" fmla="*/ 10 w 263"/>
                        <a:gd name="T75" fmla="*/ 0 h 110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3"/>
                        <a:gd name="T115" fmla="*/ 0 h 1108"/>
                        <a:gd name="T116" fmla="*/ 263 w 263"/>
                        <a:gd name="T117" fmla="*/ 1108 h 110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3" h="1108">
                          <a:moveTo>
                            <a:pt x="63" y="2"/>
                          </a:moveTo>
                          <a:lnTo>
                            <a:pt x="41" y="11"/>
                          </a:lnTo>
                          <a:lnTo>
                            <a:pt x="25" y="26"/>
                          </a:lnTo>
                          <a:lnTo>
                            <a:pt x="14" y="48"/>
                          </a:lnTo>
                          <a:lnTo>
                            <a:pt x="6" y="73"/>
                          </a:lnTo>
                          <a:lnTo>
                            <a:pt x="1" y="100"/>
                          </a:lnTo>
                          <a:lnTo>
                            <a:pt x="0" y="129"/>
                          </a:lnTo>
                          <a:lnTo>
                            <a:pt x="2" y="157"/>
                          </a:lnTo>
                          <a:lnTo>
                            <a:pt x="6" y="182"/>
                          </a:lnTo>
                          <a:lnTo>
                            <a:pt x="18" y="227"/>
                          </a:lnTo>
                          <a:lnTo>
                            <a:pt x="38" y="281"/>
                          </a:lnTo>
                          <a:lnTo>
                            <a:pt x="63" y="341"/>
                          </a:lnTo>
                          <a:lnTo>
                            <a:pt x="90" y="402"/>
                          </a:lnTo>
                          <a:lnTo>
                            <a:pt x="115" y="460"/>
                          </a:lnTo>
                          <a:lnTo>
                            <a:pt x="138" y="510"/>
                          </a:lnTo>
                          <a:lnTo>
                            <a:pt x="154" y="548"/>
                          </a:lnTo>
                          <a:lnTo>
                            <a:pt x="162" y="571"/>
                          </a:lnTo>
                          <a:lnTo>
                            <a:pt x="160" y="577"/>
                          </a:lnTo>
                          <a:lnTo>
                            <a:pt x="154" y="590"/>
                          </a:lnTo>
                          <a:lnTo>
                            <a:pt x="146" y="608"/>
                          </a:lnTo>
                          <a:lnTo>
                            <a:pt x="137" y="630"/>
                          </a:lnTo>
                          <a:lnTo>
                            <a:pt x="126" y="656"/>
                          </a:lnTo>
                          <a:lnTo>
                            <a:pt x="117" y="682"/>
                          </a:lnTo>
                          <a:lnTo>
                            <a:pt x="110" y="710"/>
                          </a:lnTo>
                          <a:lnTo>
                            <a:pt x="107" y="736"/>
                          </a:lnTo>
                          <a:lnTo>
                            <a:pt x="106" y="753"/>
                          </a:lnTo>
                          <a:lnTo>
                            <a:pt x="105" y="772"/>
                          </a:lnTo>
                          <a:lnTo>
                            <a:pt x="106" y="791"/>
                          </a:lnTo>
                          <a:lnTo>
                            <a:pt x="108" y="812"/>
                          </a:lnTo>
                          <a:lnTo>
                            <a:pt x="114" y="849"/>
                          </a:lnTo>
                          <a:lnTo>
                            <a:pt x="121" y="907"/>
                          </a:lnTo>
                          <a:lnTo>
                            <a:pt x="125" y="962"/>
                          </a:lnTo>
                          <a:lnTo>
                            <a:pt x="125" y="995"/>
                          </a:lnTo>
                          <a:lnTo>
                            <a:pt x="119" y="1023"/>
                          </a:lnTo>
                          <a:lnTo>
                            <a:pt x="118" y="1051"/>
                          </a:lnTo>
                          <a:lnTo>
                            <a:pt x="119" y="1074"/>
                          </a:lnTo>
                          <a:lnTo>
                            <a:pt x="124" y="1088"/>
                          </a:lnTo>
                          <a:lnTo>
                            <a:pt x="128" y="1091"/>
                          </a:lnTo>
                          <a:lnTo>
                            <a:pt x="132" y="1096"/>
                          </a:lnTo>
                          <a:lnTo>
                            <a:pt x="138" y="1099"/>
                          </a:lnTo>
                          <a:lnTo>
                            <a:pt x="145" y="1103"/>
                          </a:lnTo>
                          <a:lnTo>
                            <a:pt x="152" y="1105"/>
                          </a:lnTo>
                          <a:lnTo>
                            <a:pt x="157" y="1107"/>
                          </a:lnTo>
                          <a:lnTo>
                            <a:pt x="163" y="1108"/>
                          </a:lnTo>
                          <a:lnTo>
                            <a:pt x="167" y="1108"/>
                          </a:lnTo>
                          <a:lnTo>
                            <a:pt x="171" y="1100"/>
                          </a:lnTo>
                          <a:lnTo>
                            <a:pt x="175" y="1084"/>
                          </a:lnTo>
                          <a:lnTo>
                            <a:pt x="177" y="1063"/>
                          </a:lnTo>
                          <a:lnTo>
                            <a:pt x="177" y="1042"/>
                          </a:lnTo>
                          <a:lnTo>
                            <a:pt x="178" y="993"/>
                          </a:lnTo>
                          <a:lnTo>
                            <a:pt x="184" y="936"/>
                          </a:lnTo>
                          <a:lnTo>
                            <a:pt x="192" y="873"/>
                          </a:lnTo>
                          <a:lnTo>
                            <a:pt x="201" y="811"/>
                          </a:lnTo>
                          <a:lnTo>
                            <a:pt x="211" y="751"/>
                          </a:lnTo>
                          <a:lnTo>
                            <a:pt x="221" y="699"/>
                          </a:lnTo>
                          <a:lnTo>
                            <a:pt x="229" y="659"/>
                          </a:lnTo>
                          <a:lnTo>
                            <a:pt x="234" y="634"/>
                          </a:lnTo>
                          <a:lnTo>
                            <a:pt x="246" y="615"/>
                          </a:lnTo>
                          <a:lnTo>
                            <a:pt x="256" y="594"/>
                          </a:lnTo>
                          <a:lnTo>
                            <a:pt x="263" y="575"/>
                          </a:lnTo>
                          <a:lnTo>
                            <a:pt x="263" y="556"/>
                          </a:lnTo>
                          <a:lnTo>
                            <a:pt x="260" y="539"/>
                          </a:lnTo>
                          <a:lnTo>
                            <a:pt x="255" y="520"/>
                          </a:lnTo>
                          <a:lnTo>
                            <a:pt x="250" y="499"/>
                          </a:lnTo>
                          <a:lnTo>
                            <a:pt x="248" y="473"/>
                          </a:lnTo>
                          <a:lnTo>
                            <a:pt x="246" y="432"/>
                          </a:lnTo>
                          <a:lnTo>
                            <a:pt x="242" y="370"/>
                          </a:lnTo>
                          <a:lnTo>
                            <a:pt x="237" y="300"/>
                          </a:lnTo>
                          <a:lnTo>
                            <a:pt x="228" y="237"/>
                          </a:lnTo>
                          <a:lnTo>
                            <a:pt x="208" y="159"/>
                          </a:lnTo>
                          <a:lnTo>
                            <a:pt x="187" y="99"/>
                          </a:lnTo>
                          <a:lnTo>
                            <a:pt x="164" y="56"/>
                          </a:lnTo>
                          <a:lnTo>
                            <a:pt x="142" y="28"/>
                          </a:lnTo>
                          <a:lnTo>
                            <a:pt x="119" y="10"/>
                          </a:lnTo>
                          <a:lnTo>
                            <a:pt x="99" y="2"/>
                          </a:lnTo>
                          <a:lnTo>
                            <a:pt x="79" y="0"/>
                          </a:lnTo>
                          <a:lnTo>
                            <a:pt x="63" y="2"/>
                          </a:lnTo>
                          <a:close/>
                        </a:path>
                      </a:pathLst>
                    </a:custGeom>
                    <a:solidFill>
                      <a:srgbClr val="8C1902"/>
                    </a:solidFill>
                    <a:ln w="9525">
                      <a:noFill/>
                      <a:round/>
                      <a:headEnd/>
                      <a:tailEnd/>
                    </a:ln>
                  </p:spPr>
                  <p:txBody>
                    <a:bodyPr/>
                    <a:lstStyle/>
                    <a:p>
                      <a:endParaRPr lang="en-US"/>
                    </a:p>
                  </p:txBody>
                </p:sp>
                <p:sp>
                  <p:nvSpPr>
                    <p:cNvPr id="1204" name="Freeform 43"/>
                    <p:cNvSpPr>
                      <a:spLocks/>
                    </p:cNvSpPr>
                    <p:nvPr/>
                  </p:nvSpPr>
                  <p:spPr bwMode="auto">
                    <a:xfrm>
                      <a:off x="3090" y="1947"/>
                      <a:ext cx="14" cy="14"/>
                    </a:xfrm>
                    <a:custGeom>
                      <a:avLst/>
                      <a:gdLst>
                        <a:gd name="T0" fmla="*/ 2 w 28"/>
                        <a:gd name="T1" fmla="*/ 3 h 29"/>
                        <a:gd name="T2" fmla="*/ 3 w 28"/>
                        <a:gd name="T3" fmla="*/ 3 h 29"/>
                        <a:gd name="T4" fmla="*/ 4 w 28"/>
                        <a:gd name="T5" fmla="*/ 2 h 29"/>
                        <a:gd name="T6" fmla="*/ 4 w 28"/>
                        <a:gd name="T7" fmla="*/ 2 h 29"/>
                        <a:gd name="T8" fmla="*/ 4 w 28"/>
                        <a:gd name="T9" fmla="*/ 1 h 29"/>
                        <a:gd name="T10" fmla="*/ 4 w 28"/>
                        <a:gd name="T11" fmla="*/ 0 h 29"/>
                        <a:gd name="T12" fmla="*/ 3 w 28"/>
                        <a:gd name="T13" fmla="*/ 0 h 29"/>
                        <a:gd name="T14" fmla="*/ 2 w 28"/>
                        <a:gd name="T15" fmla="*/ 0 h 29"/>
                        <a:gd name="T16" fmla="*/ 2 w 28"/>
                        <a:gd name="T17" fmla="*/ 0 h 29"/>
                        <a:gd name="T18" fmla="*/ 1 w 28"/>
                        <a:gd name="T19" fmla="*/ 0 h 29"/>
                        <a:gd name="T20" fmla="*/ 1 w 28"/>
                        <a:gd name="T21" fmla="*/ 0 h 29"/>
                        <a:gd name="T22" fmla="*/ 0 w 28"/>
                        <a:gd name="T23" fmla="*/ 1 h 29"/>
                        <a:gd name="T24" fmla="*/ 0 w 28"/>
                        <a:gd name="T25" fmla="*/ 2 h 29"/>
                        <a:gd name="T26" fmla="*/ 1 w 28"/>
                        <a:gd name="T27" fmla="*/ 2 h 29"/>
                        <a:gd name="T28" fmla="*/ 1 w 28"/>
                        <a:gd name="T29" fmla="*/ 3 h 29"/>
                        <a:gd name="T30" fmla="*/ 2 w 28"/>
                        <a:gd name="T31" fmla="*/ 3 h 29"/>
                        <a:gd name="T32" fmla="*/ 2 w 28"/>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9"/>
                        <a:gd name="T53" fmla="*/ 28 w 28"/>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9">
                          <a:moveTo>
                            <a:pt x="16" y="29"/>
                          </a:moveTo>
                          <a:lnTo>
                            <a:pt x="22" y="26"/>
                          </a:lnTo>
                          <a:lnTo>
                            <a:pt x="25" y="23"/>
                          </a:lnTo>
                          <a:lnTo>
                            <a:pt x="28" y="17"/>
                          </a:lnTo>
                          <a:lnTo>
                            <a:pt x="28" y="11"/>
                          </a:lnTo>
                          <a:lnTo>
                            <a:pt x="25" y="6"/>
                          </a:lnTo>
                          <a:lnTo>
                            <a:pt x="22" y="2"/>
                          </a:lnTo>
                          <a:lnTo>
                            <a:pt x="16" y="0"/>
                          </a:lnTo>
                          <a:lnTo>
                            <a:pt x="11" y="0"/>
                          </a:lnTo>
                          <a:lnTo>
                            <a:pt x="6" y="2"/>
                          </a:lnTo>
                          <a:lnTo>
                            <a:pt x="2" y="7"/>
                          </a:lnTo>
                          <a:lnTo>
                            <a:pt x="0" y="11"/>
                          </a:lnTo>
                          <a:lnTo>
                            <a:pt x="0" y="17"/>
                          </a:lnTo>
                          <a:lnTo>
                            <a:pt x="2" y="23"/>
                          </a:lnTo>
                          <a:lnTo>
                            <a:pt x="6" y="26"/>
                          </a:lnTo>
                          <a:lnTo>
                            <a:pt x="11" y="29"/>
                          </a:lnTo>
                          <a:lnTo>
                            <a:pt x="16" y="29"/>
                          </a:lnTo>
                          <a:close/>
                        </a:path>
                      </a:pathLst>
                    </a:custGeom>
                    <a:solidFill>
                      <a:srgbClr val="8C1902"/>
                    </a:solidFill>
                    <a:ln w="9525">
                      <a:noFill/>
                      <a:round/>
                      <a:headEnd/>
                      <a:tailEnd/>
                    </a:ln>
                  </p:spPr>
                  <p:txBody>
                    <a:bodyPr/>
                    <a:lstStyle/>
                    <a:p>
                      <a:endParaRPr lang="en-US"/>
                    </a:p>
                  </p:txBody>
                </p:sp>
                <p:sp>
                  <p:nvSpPr>
                    <p:cNvPr id="1205" name="Freeform 44"/>
                    <p:cNvSpPr>
                      <a:spLocks/>
                    </p:cNvSpPr>
                    <p:nvPr/>
                  </p:nvSpPr>
                  <p:spPr bwMode="auto">
                    <a:xfrm>
                      <a:off x="3125" y="2430"/>
                      <a:ext cx="15" cy="15"/>
                    </a:xfrm>
                    <a:custGeom>
                      <a:avLst/>
                      <a:gdLst>
                        <a:gd name="T0" fmla="*/ 3 w 29"/>
                        <a:gd name="T1" fmla="*/ 4 h 28"/>
                        <a:gd name="T2" fmla="*/ 3 w 29"/>
                        <a:gd name="T3" fmla="*/ 4 h 28"/>
                        <a:gd name="T4" fmla="*/ 4 w 29"/>
                        <a:gd name="T5" fmla="*/ 3 h 28"/>
                        <a:gd name="T6" fmla="*/ 4 w 29"/>
                        <a:gd name="T7" fmla="*/ 3 h 28"/>
                        <a:gd name="T8" fmla="*/ 4 w 29"/>
                        <a:gd name="T9" fmla="*/ 2 h 28"/>
                        <a:gd name="T10" fmla="*/ 4 w 29"/>
                        <a:gd name="T11" fmla="*/ 1 h 28"/>
                        <a:gd name="T12" fmla="*/ 3 w 29"/>
                        <a:gd name="T13" fmla="*/ 1 h 28"/>
                        <a:gd name="T14" fmla="*/ 3 w 29"/>
                        <a:gd name="T15" fmla="*/ 0 h 28"/>
                        <a:gd name="T16" fmla="*/ 2 w 29"/>
                        <a:gd name="T17" fmla="*/ 0 h 28"/>
                        <a:gd name="T18" fmla="*/ 1 w 29"/>
                        <a:gd name="T19" fmla="*/ 1 h 28"/>
                        <a:gd name="T20" fmla="*/ 1 w 29"/>
                        <a:gd name="T21" fmla="*/ 1 h 28"/>
                        <a:gd name="T22" fmla="*/ 0 w 29"/>
                        <a:gd name="T23" fmla="*/ 2 h 28"/>
                        <a:gd name="T24" fmla="*/ 0 w 29"/>
                        <a:gd name="T25" fmla="*/ 3 h 28"/>
                        <a:gd name="T26" fmla="*/ 1 w 29"/>
                        <a:gd name="T27" fmla="*/ 3 h 28"/>
                        <a:gd name="T28" fmla="*/ 1 w 29"/>
                        <a:gd name="T29" fmla="*/ 4 h 28"/>
                        <a:gd name="T30" fmla="*/ 2 w 29"/>
                        <a:gd name="T31" fmla="*/ 4 h 28"/>
                        <a:gd name="T32" fmla="*/ 3 w 29"/>
                        <a:gd name="T33" fmla="*/ 4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8"/>
                        <a:gd name="T53" fmla="*/ 29 w 2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8">
                          <a:moveTo>
                            <a:pt x="18" y="28"/>
                          </a:moveTo>
                          <a:lnTo>
                            <a:pt x="22" y="26"/>
                          </a:lnTo>
                          <a:lnTo>
                            <a:pt x="27" y="23"/>
                          </a:lnTo>
                          <a:lnTo>
                            <a:pt x="29" y="17"/>
                          </a:lnTo>
                          <a:lnTo>
                            <a:pt x="29" y="11"/>
                          </a:lnTo>
                          <a:lnTo>
                            <a:pt x="27" y="5"/>
                          </a:lnTo>
                          <a:lnTo>
                            <a:pt x="22" y="2"/>
                          </a:lnTo>
                          <a:lnTo>
                            <a:pt x="18" y="0"/>
                          </a:lnTo>
                          <a:lnTo>
                            <a:pt x="12" y="0"/>
                          </a:lnTo>
                          <a:lnTo>
                            <a:pt x="6" y="2"/>
                          </a:lnTo>
                          <a:lnTo>
                            <a:pt x="3" y="6"/>
                          </a:lnTo>
                          <a:lnTo>
                            <a:pt x="0" y="11"/>
                          </a:lnTo>
                          <a:lnTo>
                            <a:pt x="0" y="17"/>
                          </a:lnTo>
                          <a:lnTo>
                            <a:pt x="3" y="23"/>
                          </a:lnTo>
                          <a:lnTo>
                            <a:pt x="6" y="26"/>
                          </a:lnTo>
                          <a:lnTo>
                            <a:pt x="12" y="28"/>
                          </a:lnTo>
                          <a:lnTo>
                            <a:pt x="18" y="28"/>
                          </a:lnTo>
                          <a:close/>
                        </a:path>
                      </a:pathLst>
                    </a:custGeom>
                    <a:solidFill>
                      <a:srgbClr val="8C1902"/>
                    </a:solidFill>
                    <a:ln w="9525">
                      <a:noFill/>
                      <a:round/>
                      <a:headEnd/>
                      <a:tailEnd/>
                    </a:ln>
                  </p:spPr>
                  <p:txBody>
                    <a:bodyPr/>
                    <a:lstStyle/>
                    <a:p>
                      <a:endParaRPr lang="en-US"/>
                    </a:p>
                  </p:txBody>
                </p:sp>
                <p:sp>
                  <p:nvSpPr>
                    <p:cNvPr id="1206" name="Freeform 45"/>
                    <p:cNvSpPr>
                      <a:spLocks/>
                    </p:cNvSpPr>
                    <p:nvPr/>
                  </p:nvSpPr>
                  <p:spPr bwMode="auto">
                    <a:xfrm>
                      <a:off x="3108" y="2425"/>
                      <a:ext cx="114" cy="60"/>
                    </a:xfrm>
                    <a:custGeom>
                      <a:avLst/>
                      <a:gdLst>
                        <a:gd name="T0" fmla="*/ 5 w 228"/>
                        <a:gd name="T1" fmla="*/ 0 h 121"/>
                        <a:gd name="T2" fmla="*/ 5 w 228"/>
                        <a:gd name="T3" fmla="*/ 0 h 121"/>
                        <a:gd name="T4" fmla="*/ 4 w 228"/>
                        <a:gd name="T5" fmla="*/ 1 h 121"/>
                        <a:gd name="T6" fmla="*/ 3 w 228"/>
                        <a:gd name="T7" fmla="*/ 2 h 121"/>
                        <a:gd name="T8" fmla="*/ 2 w 228"/>
                        <a:gd name="T9" fmla="*/ 3 h 121"/>
                        <a:gd name="T10" fmla="*/ 1 w 228"/>
                        <a:gd name="T11" fmla="*/ 4 h 121"/>
                        <a:gd name="T12" fmla="*/ 1 w 228"/>
                        <a:gd name="T13" fmla="*/ 6 h 121"/>
                        <a:gd name="T14" fmla="*/ 1 w 228"/>
                        <a:gd name="T15" fmla="*/ 7 h 121"/>
                        <a:gd name="T16" fmla="*/ 0 w 228"/>
                        <a:gd name="T17" fmla="*/ 8 h 121"/>
                        <a:gd name="T18" fmla="*/ 0 w 228"/>
                        <a:gd name="T19" fmla="*/ 9 h 121"/>
                        <a:gd name="T20" fmla="*/ 1 w 228"/>
                        <a:gd name="T21" fmla="*/ 10 h 121"/>
                        <a:gd name="T22" fmla="*/ 1 w 228"/>
                        <a:gd name="T23" fmla="*/ 10 h 121"/>
                        <a:gd name="T24" fmla="*/ 2 w 228"/>
                        <a:gd name="T25" fmla="*/ 11 h 121"/>
                        <a:gd name="T26" fmla="*/ 2 w 228"/>
                        <a:gd name="T27" fmla="*/ 11 h 121"/>
                        <a:gd name="T28" fmla="*/ 3 w 228"/>
                        <a:gd name="T29" fmla="*/ 12 h 121"/>
                        <a:gd name="T30" fmla="*/ 5 w 228"/>
                        <a:gd name="T31" fmla="*/ 12 h 121"/>
                        <a:gd name="T32" fmla="*/ 6 w 228"/>
                        <a:gd name="T33" fmla="*/ 12 h 121"/>
                        <a:gd name="T34" fmla="*/ 8 w 228"/>
                        <a:gd name="T35" fmla="*/ 12 h 121"/>
                        <a:gd name="T36" fmla="*/ 11 w 228"/>
                        <a:gd name="T37" fmla="*/ 12 h 121"/>
                        <a:gd name="T38" fmla="*/ 13 w 228"/>
                        <a:gd name="T39" fmla="*/ 13 h 121"/>
                        <a:gd name="T40" fmla="*/ 15 w 228"/>
                        <a:gd name="T41" fmla="*/ 13 h 121"/>
                        <a:gd name="T42" fmla="*/ 18 w 228"/>
                        <a:gd name="T43" fmla="*/ 14 h 121"/>
                        <a:gd name="T44" fmla="*/ 20 w 228"/>
                        <a:gd name="T45" fmla="*/ 14 h 121"/>
                        <a:gd name="T46" fmla="*/ 22 w 228"/>
                        <a:gd name="T47" fmla="*/ 15 h 121"/>
                        <a:gd name="T48" fmla="*/ 23 w 228"/>
                        <a:gd name="T49" fmla="*/ 15 h 121"/>
                        <a:gd name="T50" fmla="*/ 24 w 228"/>
                        <a:gd name="T51" fmla="*/ 15 h 121"/>
                        <a:gd name="T52" fmla="*/ 25 w 228"/>
                        <a:gd name="T53" fmla="*/ 15 h 121"/>
                        <a:gd name="T54" fmla="*/ 26 w 228"/>
                        <a:gd name="T55" fmla="*/ 14 h 121"/>
                        <a:gd name="T56" fmla="*/ 27 w 228"/>
                        <a:gd name="T57" fmla="*/ 14 h 121"/>
                        <a:gd name="T58" fmla="*/ 28 w 228"/>
                        <a:gd name="T59" fmla="*/ 14 h 121"/>
                        <a:gd name="T60" fmla="*/ 28 w 228"/>
                        <a:gd name="T61" fmla="*/ 14 h 121"/>
                        <a:gd name="T62" fmla="*/ 29 w 228"/>
                        <a:gd name="T63" fmla="*/ 13 h 121"/>
                        <a:gd name="T64" fmla="*/ 29 w 228"/>
                        <a:gd name="T65" fmla="*/ 13 h 121"/>
                        <a:gd name="T66" fmla="*/ 29 w 228"/>
                        <a:gd name="T67" fmla="*/ 13 h 121"/>
                        <a:gd name="T68" fmla="*/ 28 w 228"/>
                        <a:gd name="T69" fmla="*/ 12 h 121"/>
                        <a:gd name="T70" fmla="*/ 28 w 228"/>
                        <a:gd name="T71" fmla="*/ 12 h 121"/>
                        <a:gd name="T72" fmla="*/ 27 w 228"/>
                        <a:gd name="T73" fmla="*/ 12 h 121"/>
                        <a:gd name="T74" fmla="*/ 26 w 228"/>
                        <a:gd name="T75" fmla="*/ 12 h 121"/>
                        <a:gd name="T76" fmla="*/ 25 w 228"/>
                        <a:gd name="T77" fmla="*/ 11 h 121"/>
                        <a:gd name="T78" fmla="*/ 24 w 228"/>
                        <a:gd name="T79" fmla="*/ 11 h 121"/>
                        <a:gd name="T80" fmla="*/ 24 w 228"/>
                        <a:gd name="T81" fmla="*/ 11 h 121"/>
                        <a:gd name="T82" fmla="*/ 23 w 228"/>
                        <a:gd name="T83" fmla="*/ 11 h 121"/>
                        <a:gd name="T84" fmla="*/ 22 w 228"/>
                        <a:gd name="T85" fmla="*/ 10 h 121"/>
                        <a:gd name="T86" fmla="*/ 21 w 228"/>
                        <a:gd name="T87" fmla="*/ 9 h 121"/>
                        <a:gd name="T88" fmla="*/ 19 w 228"/>
                        <a:gd name="T89" fmla="*/ 8 h 121"/>
                        <a:gd name="T90" fmla="*/ 18 w 228"/>
                        <a:gd name="T91" fmla="*/ 7 h 121"/>
                        <a:gd name="T92" fmla="*/ 16 w 228"/>
                        <a:gd name="T93" fmla="*/ 6 h 121"/>
                        <a:gd name="T94" fmla="*/ 14 w 228"/>
                        <a:gd name="T95" fmla="*/ 5 h 121"/>
                        <a:gd name="T96" fmla="*/ 14 w 228"/>
                        <a:gd name="T97" fmla="*/ 5 h 121"/>
                        <a:gd name="T98" fmla="*/ 14 w 228"/>
                        <a:gd name="T99" fmla="*/ 4 h 121"/>
                        <a:gd name="T100" fmla="*/ 13 w 228"/>
                        <a:gd name="T101" fmla="*/ 3 h 121"/>
                        <a:gd name="T102" fmla="*/ 11 w 228"/>
                        <a:gd name="T103" fmla="*/ 2 h 121"/>
                        <a:gd name="T104" fmla="*/ 10 w 228"/>
                        <a:gd name="T105" fmla="*/ 2 h 121"/>
                        <a:gd name="T106" fmla="*/ 9 w 228"/>
                        <a:gd name="T107" fmla="*/ 1 h 121"/>
                        <a:gd name="T108" fmla="*/ 7 w 228"/>
                        <a:gd name="T109" fmla="*/ 0 h 121"/>
                        <a:gd name="T110" fmla="*/ 6 w 228"/>
                        <a:gd name="T111" fmla="*/ 0 h 121"/>
                        <a:gd name="T112" fmla="*/ 5 w 228"/>
                        <a:gd name="T113" fmla="*/ 0 h 12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8"/>
                        <a:gd name="T172" fmla="*/ 0 h 121"/>
                        <a:gd name="T173" fmla="*/ 228 w 228"/>
                        <a:gd name="T174" fmla="*/ 121 h 12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8" h="121">
                          <a:moveTo>
                            <a:pt x="39" y="0"/>
                          </a:moveTo>
                          <a:lnTo>
                            <a:pt x="33" y="2"/>
                          </a:lnTo>
                          <a:lnTo>
                            <a:pt x="26" y="9"/>
                          </a:lnTo>
                          <a:lnTo>
                            <a:pt x="19" y="17"/>
                          </a:lnTo>
                          <a:lnTo>
                            <a:pt x="14" y="29"/>
                          </a:lnTo>
                          <a:lnTo>
                            <a:pt x="8" y="39"/>
                          </a:lnTo>
                          <a:lnTo>
                            <a:pt x="3" y="51"/>
                          </a:lnTo>
                          <a:lnTo>
                            <a:pt x="1" y="60"/>
                          </a:lnTo>
                          <a:lnTo>
                            <a:pt x="0" y="68"/>
                          </a:lnTo>
                          <a:lnTo>
                            <a:pt x="0" y="74"/>
                          </a:lnTo>
                          <a:lnTo>
                            <a:pt x="1" y="80"/>
                          </a:lnTo>
                          <a:lnTo>
                            <a:pt x="5" y="85"/>
                          </a:lnTo>
                          <a:lnTo>
                            <a:pt x="9" y="90"/>
                          </a:lnTo>
                          <a:lnTo>
                            <a:pt x="15" y="95"/>
                          </a:lnTo>
                          <a:lnTo>
                            <a:pt x="23" y="97"/>
                          </a:lnTo>
                          <a:lnTo>
                            <a:pt x="33" y="99"/>
                          </a:lnTo>
                          <a:lnTo>
                            <a:pt x="46" y="100"/>
                          </a:lnTo>
                          <a:lnTo>
                            <a:pt x="64" y="100"/>
                          </a:lnTo>
                          <a:lnTo>
                            <a:pt x="83" y="103"/>
                          </a:lnTo>
                          <a:lnTo>
                            <a:pt x="102" y="106"/>
                          </a:lnTo>
                          <a:lnTo>
                            <a:pt x="122" y="110"/>
                          </a:lnTo>
                          <a:lnTo>
                            <a:pt x="140" y="114"/>
                          </a:lnTo>
                          <a:lnTo>
                            <a:pt x="157" y="118"/>
                          </a:lnTo>
                          <a:lnTo>
                            <a:pt x="172" y="120"/>
                          </a:lnTo>
                          <a:lnTo>
                            <a:pt x="184" y="121"/>
                          </a:lnTo>
                          <a:lnTo>
                            <a:pt x="192" y="121"/>
                          </a:lnTo>
                          <a:lnTo>
                            <a:pt x="200" y="120"/>
                          </a:lnTo>
                          <a:lnTo>
                            <a:pt x="207" y="119"/>
                          </a:lnTo>
                          <a:lnTo>
                            <a:pt x="214" y="118"/>
                          </a:lnTo>
                          <a:lnTo>
                            <a:pt x="219" y="115"/>
                          </a:lnTo>
                          <a:lnTo>
                            <a:pt x="223" y="113"/>
                          </a:lnTo>
                          <a:lnTo>
                            <a:pt x="226" y="111"/>
                          </a:lnTo>
                          <a:lnTo>
                            <a:pt x="228" y="107"/>
                          </a:lnTo>
                          <a:lnTo>
                            <a:pt x="226" y="105"/>
                          </a:lnTo>
                          <a:lnTo>
                            <a:pt x="223" y="101"/>
                          </a:lnTo>
                          <a:lnTo>
                            <a:pt x="218" y="99"/>
                          </a:lnTo>
                          <a:lnTo>
                            <a:pt x="211" y="97"/>
                          </a:lnTo>
                          <a:lnTo>
                            <a:pt x="205" y="96"/>
                          </a:lnTo>
                          <a:lnTo>
                            <a:pt x="199" y="93"/>
                          </a:lnTo>
                          <a:lnTo>
                            <a:pt x="192" y="92"/>
                          </a:lnTo>
                          <a:lnTo>
                            <a:pt x="187" y="91"/>
                          </a:lnTo>
                          <a:lnTo>
                            <a:pt x="182" y="89"/>
                          </a:lnTo>
                          <a:lnTo>
                            <a:pt x="172" y="83"/>
                          </a:lnTo>
                          <a:lnTo>
                            <a:pt x="162" y="76"/>
                          </a:lnTo>
                          <a:lnTo>
                            <a:pt x="150" y="69"/>
                          </a:lnTo>
                          <a:lnTo>
                            <a:pt x="139" y="61"/>
                          </a:lnTo>
                          <a:lnTo>
                            <a:pt x="128" y="53"/>
                          </a:lnTo>
                          <a:lnTo>
                            <a:pt x="118" y="46"/>
                          </a:lnTo>
                          <a:lnTo>
                            <a:pt x="111" y="42"/>
                          </a:lnTo>
                          <a:lnTo>
                            <a:pt x="106" y="37"/>
                          </a:lnTo>
                          <a:lnTo>
                            <a:pt x="98" y="31"/>
                          </a:lnTo>
                          <a:lnTo>
                            <a:pt x="88" y="23"/>
                          </a:lnTo>
                          <a:lnTo>
                            <a:pt x="79" y="16"/>
                          </a:lnTo>
                          <a:lnTo>
                            <a:pt x="69" y="9"/>
                          </a:lnTo>
                          <a:lnTo>
                            <a:pt x="59" y="4"/>
                          </a:lnTo>
                          <a:lnTo>
                            <a:pt x="48" y="0"/>
                          </a:lnTo>
                          <a:lnTo>
                            <a:pt x="39" y="0"/>
                          </a:lnTo>
                          <a:close/>
                        </a:path>
                      </a:pathLst>
                    </a:custGeom>
                    <a:solidFill>
                      <a:srgbClr val="8C1902"/>
                    </a:solidFill>
                    <a:ln w="9525">
                      <a:noFill/>
                      <a:round/>
                      <a:headEnd/>
                      <a:tailEnd/>
                    </a:ln>
                  </p:spPr>
                  <p:txBody>
                    <a:bodyPr/>
                    <a:lstStyle/>
                    <a:p>
                      <a:endParaRPr lang="en-US"/>
                    </a:p>
                  </p:txBody>
                </p:sp>
                <p:sp>
                  <p:nvSpPr>
                    <p:cNvPr id="1207" name="Freeform 46"/>
                    <p:cNvSpPr>
                      <a:spLocks/>
                    </p:cNvSpPr>
                    <p:nvPr/>
                  </p:nvSpPr>
                  <p:spPr bwMode="auto">
                    <a:xfrm>
                      <a:off x="3125" y="2430"/>
                      <a:ext cx="15" cy="15"/>
                    </a:xfrm>
                    <a:custGeom>
                      <a:avLst/>
                      <a:gdLst>
                        <a:gd name="T0" fmla="*/ 2 w 29"/>
                        <a:gd name="T1" fmla="*/ 4 h 28"/>
                        <a:gd name="T2" fmla="*/ 3 w 29"/>
                        <a:gd name="T3" fmla="*/ 4 h 28"/>
                        <a:gd name="T4" fmla="*/ 3 w 29"/>
                        <a:gd name="T5" fmla="*/ 4 h 28"/>
                        <a:gd name="T6" fmla="*/ 4 w 29"/>
                        <a:gd name="T7" fmla="*/ 3 h 28"/>
                        <a:gd name="T8" fmla="*/ 4 w 29"/>
                        <a:gd name="T9" fmla="*/ 2 h 28"/>
                        <a:gd name="T10" fmla="*/ 4 w 29"/>
                        <a:gd name="T11" fmla="*/ 2 h 28"/>
                        <a:gd name="T12" fmla="*/ 3 w 29"/>
                        <a:gd name="T13" fmla="*/ 1 h 28"/>
                        <a:gd name="T14" fmla="*/ 3 w 29"/>
                        <a:gd name="T15" fmla="*/ 1 h 28"/>
                        <a:gd name="T16" fmla="*/ 2 w 29"/>
                        <a:gd name="T17" fmla="*/ 0 h 28"/>
                        <a:gd name="T18" fmla="*/ 1 w 29"/>
                        <a:gd name="T19" fmla="*/ 1 h 28"/>
                        <a:gd name="T20" fmla="*/ 1 w 29"/>
                        <a:gd name="T21" fmla="*/ 1 h 28"/>
                        <a:gd name="T22" fmla="*/ 1 w 29"/>
                        <a:gd name="T23" fmla="*/ 1 h 28"/>
                        <a:gd name="T24" fmla="*/ 0 w 29"/>
                        <a:gd name="T25" fmla="*/ 2 h 28"/>
                        <a:gd name="T26" fmla="*/ 0 w 29"/>
                        <a:gd name="T27" fmla="*/ 3 h 28"/>
                        <a:gd name="T28" fmla="*/ 1 w 29"/>
                        <a:gd name="T29" fmla="*/ 4 h 28"/>
                        <a:gd name="T30" fmla="*/ 1 w 29"/>
                        <a:gd name="T31" fmla="*/ 4 h 28"/>
                        <a:gd name="T32" fmla="*/ 2 w 29"/>
                        <a:gd name="T33" fmla="*/ 4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8"/>
                        <a:gd name="T53" fmla="*/ 29 w 2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8">
                          <a:moveTo>
                            <a:pt x="14" y="28"/>
                          </a:moveTo>
                          <a:lnTo>
                            <a:pt x="20" y="27"/>
                          </a:lnTo>
                          <a:lnTo>
                            <a:pt x="24" y="25"/>
                          </a:lnTo>
                          <a:lnTo>
                            <a:pt x="28" y="20"/>
                          </a:lnTo>
                          <a:lnTo>
                            <a:pt x="29" y="15"/>
                          </a:lnTo>
                          <a:lnTo>
                            <a:pt x="28" y="9"/>
                          </a:lnTo>
                          <a:lnTo>
                            <a:pt x="24" y="4"/>
                          </a:lnTo>
                          <a:lnTo>
                            <a:pt x="20" y="1"/>
                          </a:lnTo>
                          <a:lnTo>
                            <a:pt x="14" y="0"/>
                          </a:lnTo>
                          <a:lnTo>
                            <a:pt x="8" y="1"/>
                          </a:lnTo>
                          <a:lnTo>
                            <a:pt x="4" y="3"/>
                          </a:lnTo>
                          <a:lnTo>
                            <a:pt x="1" y="8"/>
                          </a:lnTo>
                          <a:lnTo>
                            <a:pt x="0" y="13"/>
                          </a:lnTo>
                          <a:lnTo>
                            <a:pt x="0" y="19"/>
                          </a:lnTo>
                          <a:lnTo>
                            <a:pt x="4" y="24"/>
                          </a:lnTo>
                          <a:lnTo>
                            <a:pt x="8" y="27"/>
                          </a:lnTo>
                          <a:lnTo>
                            <a:pt x="14" y="28"/>
                          </a:lnTo>
                          <a:close/>
                        </a:path>
                      </a:pathLst>
                    </a:custGeom>
                    <a:solidFill>
                      <a:srgbClr val="8C1902"/>
                    </a:solidFill>
                    <a:ln w="9525">
                      <a:noFill/>
                      <a:round/>
                      <a:headEnd/>
                      <a:tailEnd/>
                    </a:ln>
                  </p:spPr>
                  <p:txBody>
                    <a:bodyPr/>
                    <a:lstStyle/>
                    <a:p>
                      <a:endParaRPr lang="en-US"/>
                    </a:p>
                  </p:txBody>
                </p:sp>
                <p:sp>
                  <p:nvSpPr>
                    <p:cNvPr id="1208" name="Freeform 47"/>
                    <p:cNvSpPr>
                      <a:spLocks/>
                    </p:cNvSpPr>
                    <p:nvPr/>
                  </p:nvSpPr>
                  <p:spPr bwMode="auto">
                    <a:xfrm>
                      <a:off x="3107" y="2432"/>
                      <a:ext cx="117" cy="54"/>
                    </a:xfrm>
                    <a:custGeom>
                      <a:avLst/>
                      <a:gdLst>
                        <a:gd name="T0" fmla="*/ 14 w 233"/>
                        <a:gd name="T1" fmla="*/ 3 h 108"/>
                        <a:gd name="T2" fmla="*/ 12 w 233"/>
                        <a:gd name="T3" fmla="*/ 5 h 108"/>
                        <a:gd name="T4" fmla="*/ 10 w 233"/>
                        <a:gd name="T5" fmla="*/ 7 h 108"/>
                        <a:gd name="T6" fmla="*/ 8 w 233"/>
                        <a:gd name="T7" fmla="*/ 6 h 108"/>
                        <a:gd name="T8" fmla="*/ 6 w 233"/>
                        <a:gd name="T9" fmla="*/ 5 h 108"/>
                        <a:gd name="T10" fmla="*/ 5 w 233"/>
                        <a:gd name="T11" fmla="*/ 3 h 108"/>
                        <a:gd name="T12" fmla="*/ 4 w 233"/>
                        <a:gd name="T13" fmla="*/ 3 h 108"/>
                        <a:gd name="T14" fmla="*/ 3 w 233"/>
                        <a:gd name="T15" fmla="*/ 1 h 108"/>
                        <a:gd name="T16" fmla="*/ 2 w 233"/>
                        <a:gd name="T17" fmla="*/ 1 h 108"/>
                        <a:gd name="T18" fmla="*/ 1 w 233"/>
                        <a:gd name="T19" fmla="*/ 5 h 108"/>
                        <a:gd name="T20" fmla="*/ 0 w 233"/>
                        <a:gd name="T21" fmla="*/ 7 h 108"/>
                        <a:gd name="T22" fmla="*/ 1 w 233"/>
                        <a:gd name="T23" fmla="*/ 10 h 108"/>
                        <a:gd name="T24" fmla="*/ 2 w 233"/>
                        <a:gd name="T25" fmla="*/ 11 h 108"/>
                        <a:gd name="T26" fmla="*/ 5 w 233"/>
                        <a:gd name="T27" fmla="*/ 11 h 108"/>
                        <a:gd name="T28" fmla="*/ 7 w 233"/>
                        <a:gd name="T29" fmla="*/ 12 h 108"/>
                        <a:gd name="T30" fmla="*/ 10 w 233"/>
                        <a:gd name="T31" fmla="*/ 12 h 108"/>
                        <a:gd name="T32" fmla="*/ 11 w 233"/>
                        <a:gd name="T33" fmla="*/ 12 h 108"/>
                        <a:gd name="T34" fmla="*/ 15 w 233"/>
                        <a:gd name="T35" fmla="*/ 13 h 108"/>
                        <a:gd name="T36" fmla="*/ 19 w 233"/>
                        <a:gd name="T37" fmla="*/ 13 h 108"/>
                        <a:gd name="T38" fmla="*/ 23 w 233"/>
                        <a:gd name="T39" fmla="*/ 14 h 108"/>
                        <a:gd name="T40" fmla="*/ 25 w 233"/>
                        <a:gd name="T41" fmla="*/ 14 h 108"/>
                        <a:gd name="T42" fmla="*/ 26 w 233"/>
                        <a:gd name="T43" fmla="*/ 14 h 108"/>
                        <a:gd name="T44" fmla="*/ 28 w 233"/>
                        <a:gd name="T45" fmla="*/ 14 h 108"/>
                        <a:gd name="T46" fmla="*/ 29 w 233"/>
                        <a:gd name="T47" fmla="*/ 13 h 108"/>
                        <a:gd name="T48" fmla="*/ 30 w 233"/>
                        <a:gd name="T49" fmla="*/ 12 h 108"/>
                        <a:gd name="T50" fmla="*/ 29 w 233"/>
                        <a:gd name="T51" fmla="*/ 11 h 108"/>
                        <a:gd name="T52" fmla="*/ 28 w 233"/>
                        <a:gd name="T53" fmla="*/ 11 h 108"/>
                        <a:gd name="T54" fmla="*/ 27 w 233"/>
                        <a:gd name="T55" fmla="*/ 10 h 108"/>
                        <a:gd name="T56" fmla="*/ 25 w 233"/>
                        <a:gd name="T57" fmla="*/ 10 h 108"/>
                        <a:gd name="T58" fmla="*/ 24 w 233"/>
                        <a:gd name="T59" fmla="*/ 9 h 108"/>
                        <a:gd name="T60" fmla="*/ 23 w 233"/>
                        <a:gd name="T61" fmla="*/ 7 h 108"/>
                        <a:gd name="T62" fmla="*/ 20 w 233"/>
                        <a:gd name="T63" fmla="*/ 7 h 108"/>
                        <a:gd name="T64" fmla="*/ 17 w 233"/>
                        <a:gd name="T65" fmla="*/ 5 h 108"/>
                        <a:gd name="T66" fmla="*/ 15 w 233"/>
                        <a:gd name="T67" fmla="*/ 3 h 10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3"/>
                        <a:gd name="T103" fmla="*/ 0 h 108"/>
                        <a:gd name="T104" fmla="*/ 233 w 233"/>
                        <a:gd name="T105" fmla="*/ 108 h 10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3" h="108">
                          <a:moveTo>
                            <a:pt x="109" y="20"/>
                          </a:moveTo>
                          <a:lnTo>
                            <a:pt x="105" y="21"/>
                          </a:lnTo>
                          <a:lnTo>
                            <a:pt x="100" y="25"/>
                          </a:lnTo>
                          <a:lnTo>
                            <a:pt x="93" y="37"/>
                          </a:lnTo>
                          <a:lnTo>
                            <a:pt x="88" y="53"/>
                          </a:lnTo>
                          <a:lnTo>
                            <a:pt x="79" y="51"/>
                          </a:lnTo>
                          <a:lnTo>
                            <a:pt x="70" y="48"/>
                          </a:lnTo>
                          <a:lnTo>
                            <a:pt x="62" y="45"/>
                          </a:lnTo>
                          <a:lnTo>
                            <a:pt x="53" y="40"/>
                          </a:lnTo>
                          <a:lnTo>
                            <a:pt x="46" y="36"/>
                          </a:lnTo>
                          <a:lnTo>
                            <a:pt x="39" y="32"/>
                          </a:lnTo>
                          <a:lnTo>
                            <a:pt x="33" y="29"/>
                          </a:lnTo>
                          <a:lnTo>
                            <a:pt x="30" y="25"/>
                          </a:lnTo>
                          <a:lnTo>
                            <a:pt x="26" y="18"/>
                          </a:lnTo>
                          <a:lnTo>
                            <a:pt x="24" y="9"/>
                          </a:lnTo>
                          <a:lnTo>
                            <a:pt x="23" y="1"/>
                          </a:lnTo>
                          <a:lnTo>
                            <a:pt x="20" y="0"/>
                          </a:lnTo>
                          <a:lnTo>
                            <a:pt x="16" y="7"/>
                          </a:lnTo>
                          <a:lnTo>
                            <a:pt x="9" y="21"/>
                          </a:lnTo>
                          <a:lnTo>
                            <a:pt x="3" y="36"/>
                          </a:lnTo>
                          <a:lnTo>
                            <a:pt x="0" y="48"/>
                          </a:lnTo>
                          <a:lnTo>
                            <a:pt x="0" y="59"/>
                          </a:lnTo>
                          <a:lnTo>
                            <a:pt x="1" y="68"/>
                          </a:lnTo>
                          <a:lnTo>
                            <a:pt x="3" y="77"/>
                          </a:lnTo>
                          <a:lnTo>
                            <a:pt x="7" y="83"/>
                          </a:lnTo>
                          <a:lnTo>
                            <a:pt x="13" y="84"/>
                          </a:lnTo>
                          <a:lnTo>
                            <a:pt x="23" y="86"/>
                          </a:lnTo>
                          <a:lnTo>
                            <a:pt x="34" y="88"/>
                          </a:lnTo>
                          <a:lnTo>
                            <a:pt x="44" y="89"/>
                          </a:lnTo>
                          <a:lnTo>
                            <a:pt x="56" y="90"/>
                          </a:lnTo>
                          <a:lnTo>
                            <a:pt x="65" y="90"/>
                          </a:lnTo>
                          <a:lnTo>
                            <a:pt x="73" y="91"/>
                          </a:lnTo>
                          <a:lnTo>
                            <a:pt x="78" y="92"/>
                          </a:lnTo>
                          <a:lnTo>
                            <a:pt x="85" y="93"/>
                          </a:lnTo>
                          <a:lnTo>
                            <a:pt x="97" y="96"/>
                          </a:lnTo>
                          <a:lnTo>
                            <a:pt x="115" y="98"/>
                          </a:lnTo>
                          <a:lnTo>
                            <a:pt x="133" y="101"/>
                          </a:lnTo>
                          <a:lnTo>
                            <a:pt x="152" y="104"/>
                          </a:lnTo>
                          <a:lnTo>
                            <a:pt x="170" y="106"/>
                          </a:lnTo>
                          <a:lnTo>
                            <a:pt x="184" y="108"/>
                          </a:lnTo>
                          <a:lnTo>
                            <a:pt x="192" y="108"/>
                          </a:lnTo>
                          <a:lnTo>
                            <a:pt x="196" y="108"/>
                          </a:lnTo>
                          <a:lnTo>
                            <a:pt x="202" y="108"/>
                          </a:lnTo>
                          <a:lnTo>
                            <a:pt x="207" y="107"/>
                          </a:lnTo>
                          <a:lnTo>
                            <a:pt x="212" y="106"/>
                          </a:lnTo>
                          <a:lnTo>
                            <a:pt x="217" y="105"/>
                          </a:lnTo>
                          <a:lnTo>
                            <a:pt x="221" y="104"/>
                          </a:lnTo>
                          <a:lnTo>
                            <a:pt x="226" y="101"/>
                          </a:lnTo>
                          <a:lnTo>
                            <a:pt x="230" y="99"/>
                          </a:lnTo>
                          <a:lnTo>
                            <a:pt x="233" y="95"/>
                          </a:lnTo>
                          <a:lnTo>
                            <a:pt x="232" y="90"/>
                          </a:lnTo>
                          <a:lnTo>
                            <a:pt x="228" y="86"/>
                          </a:lnTo>
                          <a:lnTo>
                            <a:pt x="224" y="84"/>
                          </a:lnTo>
                          <a:lnTo>
                            <a:pt x="220" y="83"/>
                          </a:lnTo>
                          <a:lnTo>
                            <a:pt x="216" y="82"/>
                          </a:lnTo>
                          <a:lnTo>
                            <a:pt x="211" y="80"/>
                          </a:lnTo>
                          <a:lnTo>
                            <a:pt x="205" y="77"/>
                          </a:lnTo>
                          <a:lnTo>
                            <a:pt x="200" y="75"/>
                          </a:lnTo>
                          <a:lnTo>
                            <a:pt x="194" y="73"/>
                          </a:lnTo>
                          <a:lnTo>
                            <a:pt x="189" y="69"/>
                          </a:lnTo>
                          <a:lnTo>
                            <a:pt x="185" y="67"/>
                          </a:lnTo>
                          <a:lnTo>
                            <a:pt x="179" y="63"/>
                          </a:lnTo>
                          <a:lnTo>
                            <a:pt x="170" y="58"/>
                          </a:lnTo>
                          <a:lnTo>
                            <a:pt x="158" y="52"/>
                          </a:lnTo>
                          <a:lnTo>
                            <a:pt x="146" y="44"/>
                          </a:lnTo>
                          <a:lnTo>
                            <a:pt x="134" y="37"/>
                          </a:lnTo>
                          <a:lnTo>
                            <a:pt x="123" y="30"/>
                          </a:lnTo>
                          <a:lnTo>
                            <a:pt x="113" y="24"/>
                          </a:lnTo>
                          <a:lnTo>
                            <a:pt x="109" y="20"/>
                          </a:lnTo>
                          <a:close/>
                        </a:path>
                      </a:pathLst>
                    </a:custGeom>
                    <a:solidFill>
                      <a:srgbClr val="B2B2FF"/>
                    </a:solidFill>
                    <a:ln w="9525">
                      <a:noFill/>
                      <a:round/>
                      <a:headEnd/>
                      <a:tailEnd/>
                    </a:ln>
                  </p:spPr>
                  <p:txBody>
                    <a:bodyPr/>
                    <a:lstStyle/>
                    <a:p>
                      <a:endParaRPr lang="en-US"/>
                    </a:p>
                  </p:txBody>
                </p:sp>
                <p:sp>
                  <p:nvSpPr>
                    <p:cNvPr id="1209" name="Freeform 48"/>
                    <p:cNvSpPr>
                      <a:spLocks/>
                    </p:cNvSpPr>
                    <p:nvPr/>
                  </p:nvSpPr>
                  <p:spPr bwMode="auto">
                    <a:xfrm>
                      <a:off x="3111" y="2473"/>
                      <a:ext cx="112" cy="15"/>
                    </a:xfrm>
                    <a:custGeom>
                      <a:avLst/>
                      <a:gdLst>
                        <a:gd name="T0" fmla="*/ 27 w 225"/>
                        <a:gd name="T1" fmla="*/ 2 h 30"/>
                        <a:gd name="T2" fmla="*/ 27 w 225"/>
                        <a:gd name="T3" fmla="*/ 3 h 30"/>
                        <a:gd name="T4" fmla="*/ 26 w 225"/>
                        <a:gd name="T5" fmla="*/ 3 h 30"/>
                        <a:gd name="T6" fmla="*/ 26 w 225"/>
                        <a:gd name="T7" fmla="*/ 3 h 30"/>
                        <a:gd name="T8" fmla="*/ 25 w 225"/>
                        <a:gd name="T9" fmla="*/ 3 h 30"/>
                        <a:gd name="T10" fmla="*/ 25 w 225"/>
                        <a:gd name="T11" fmla="*/ 3 h 30"/>
                        <a:gd name="T12" fmla="*/ 24 w 225"/>
                        <a:gd name="T13" fmla="*/ 4 h 30"/>
                        <a:gd name="T14" fmla="*/ 23 w 225"/>
                        <a:gd name="T15" fmla="*/ 4 h 30"/>
                        <a:gd name="T16" fmla="*/ 23 w 225"/>
                        <a:gd name="T17" fmla="*/ 4 h 30"/>
                        <a:gd name="T18" fmla="*/ 22 w 225"/>
                        <a:gd name="T19" fmla="*/ 4 h 30"/>
                        <a:gd name="T20" fmla="*/ 20 w 225"/>
                        <a:gd name="T21" fmla="*/ 3 h 30"/>
                        <a:gd name="T22" fmla="*/ 18 w 225"/>
                        <a:gd name="T23" fmla="*/ 3 h 30"/>
                        <a:gd name="T24" fmla="*/ 15 w 225"/>
                        <a:gd name="T25" fmla="*/ 3 h 30"/>
                        <a:gd name="T26" fmla="*/ 13 w 225"/>
                        <a:gd name="T27" fmla="*/ 2 h 30"/>
                        <a:gd name="T28" fmla="*/ 11 w 225"/>
                        <a:gd name="T29" fmla="*/ 2 h 30"/>
                        <a:gd name="T30" fmla="*/ 9 w 225"/>
                        <a:gd name="T31" fmla="*/ 2 h 30"/>
                        <a:gd name="T32" fmla="*/ 8 w 225"/>
                        <a:gd name="T33" fmla="*/ 2 h 30"/>
                        <a:gd name="T34" fmla="*/ 8 w 225"/>
                        <a:gd name="T35" fmla="*/ 1 h 30"/>
                        <a:gd name="T36" fmla="*/ 7 w 225"/>
                        <a:gd name="T37" fmla="*/ 1 h 30"/>
                        <a:gd name="T38" fmla="*/ 6 w 225"/>
                        <a:gd name="T39" fmla="*/ 1 h 30"/>
                        <a:gd name="T40" fmla="*/ 4 w 225"/>
                        <a:gd name="T41" fmla="*/ 1 h 30"/>
                        <a:gd name="T42" fmla="*/ 3 w 225"/>
                        <a:gd name="T43" fmla="*/ 1 h 30"/>
                        <a:gd name="T44" fmla="*/ 2 w 225"/>
                        <a:gd name="T45" fmla="*/ 1 h 30"/>
                        <a:gd name="T46" fmla="*/ 0 w 225"/>
                        <a:gd name="T47" fmla="*/ 1 h 30"/>
                        <a:gd name="T48" fmla="*/ 0 w 225"/>
                        <a:gd name="T49" fmla="*/ 0 h 30"/>
                        <a:gd name="T50" fmla="*/ 0 w 225"/>
                        <a:gd name="T51" fmla="*/ 1 h 30"/>
                        <a:gd name="T52" fmla="*/ 0 w 225"/>
                        <a:gd name="T53" fmla="*/ 1 h 30"/>
                        <a:gd name="T54" fmla="*/ 0 w 225"/>
                        <a:gd name="T55" fmla="*/ 2 h 30"/>
                        <a:gd name="T56" fmla="*/ 0 w 225"/>
                        <a:gd name="T57" fmla="*/ 2 h 30"/>
                        <a:gd name="T58" fmla="*/ 0 w 225"/>
                        <a:gd name="T59" fmla="*/ 2 h 30"/>
                        <a:gd name="T60" fmla="*/ 1 w 225"/>
                        <a:gd name="T61" fmla="*/ 2 h 30"/>
                        <a:gd name="T62" fmla="*/ 3 w 225"/>
                        <a:gd name="T63" fmla="*/ 2 h 30"/>
                        <a:gd name="T64" fmla="*/ 4 w 225"/>
                        <a:gd name="T65" fmla="*/ 2 h 30"/>
                        <a:gd name="T66" fmla="*/ 6 w 225"/>
                        <a:gd name="T67" fmla="*/ 2 h 30"/>
                        <a:gd name="T68" fmla="*/ 7 w 225"/>
                        <a:gd name="T69" fmla="*/ 3 h 30"/>
                        <a:gd name="T70" fmla="*/ 8 w 225"/>
                        <a:gd name="T71" fmla="*/ 2 h 30"/>
                        <a:gd name="T72" fmla="*/ 8 w 225"/>
                        <a:gd name="T73" fmla="*/ 2 h 30"/>
                        <a:gd name="T74" fmla="*/ 9 w 225"/>
                        <a:gd name="T75" fmla="*/ 2 h 30"/>
                        <a:gd name="T76" fmla="*/ 9 w 225"/>
                        <a:gd name="T77" fmla="*/ 2 h 30"/>
                        <a:gd name="T78" fmla="*/ 9 w 225"/>
                        <a:gd name="T79" fmla="*/ 2 h 30"/>
                        <a:gd name="T80" fmla="*/ 10 w 225"/>
                        <a:gd name="T81" fmla="*/ 2 h 30"/>
                        <a:gd name="T82" fmla="*/ 10 w 225"/>
                        <a:gd name="T83" fmla="*/ 2 h 30"/>
                        <a:gd name="T84" fmla="*/ 12 w 225"/>
                        <a:gd name="T85" fmla="*/ 3 h 30"/>
                        <a:gd name="T86" fmla="*/ 14 w 225"/>
                        <a:gd name="T87" fmla="*/ 3 h 30"/>
                        <a:gd name="T88" fmla="*/ 16 w 225"/>
                        <a:gd name="T89" fmla="*/ 3 h 30"/>
                        <a:gd name="T90" fmla="*/ 18 w 225"/>
                        <a:gd name="T91" fmla="*/ 4 h 30"/>
                        <a:gd name="T92" fmla="*/ 20 w 225"/>
                        <a:gd name="T93" fmla="*/ 4 h 30"/>
                        <a:gd name="T94" fmla="*/ 22 w 225"/>
                        <a:gd name="T95" fmla="*/ 4 h 30"/>
                        <a:gd name="T96" fmla="*/ 23 w 225"/>
                        <a:gd name="T97" fmla="*/ 4 h 30"/>
                        <a:gd name="T98" fmla="*/ 23 w 225"/>
                        <a:gd name="T99" fmla="*/ 4 h 30"/>
                        <a:gd name="T100" fmla="*/ 24 w 225"/>
                        <a:gd name="T101" fmla="*/ 4 h 30"/>
                        <a:gd name="T102" fmla="*/ 25 w 225"/>
                        <a:gd name="T103" fmla="*/ 4 h 30"/>
                        <a:gd name="T104" fmla="*/ 26 w 225"/>
                        <a:gd name="T105" fmla="*/ 4 h 30"/>
                        <a:gd name="T106" fmla="*/ 27 w 225"/>
                        <a:gd name="T107" fmla="*/ 3 h 30"/>
                        <a:gd name="T108" fmla="*/ 27 w 225"/>
                        <a:gd name="T109" fmla="*/ 3 h 30"/>
                        <a:gd name="T110" fmla="*/ 28 w 225"/>
                        <a:gd name="T111" fmla="*/ 3 h 30"/>
                        <a:gd name="T112" fmla="*/ 27 w 225"/>
                        <a:gd name="T113" fmla="*/ 2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5"/>
                        <a:gd name="T172" fmla="*/ 0 h 30"/>
                        <a:gd name="T173" fmla="*/ 225 w 225"/>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5" h="30">
                          <a:moveTo>
                            <a:pt x="223" y="16"/>
                          </a:moveTo>
                          <a:lnTo>
                            <a:pt x="219" y="18"/>
                          </a:lnTo>
                          <a:lnTo>
                            <a:pt x="214" y="21"/>
                          </a:lnTo>
                          <a:lnTo>
                            <a:pt x="210" y="22"/>
                          </a:lnTo>
                          <a:lnTo>
                            <a:pt x="205" y="23"/>
                          </a:lnTo>
                          <a:lnTo>
                            <a:pt x="200" y="24"/>
                          </a:lnTo>
                          <a:lnTo>
                            <a:pt x="195" y="25"/>
                          </a:lnTo>
                          <a:lnTo>
                            <a:pt x="189" y="25"/>
                          </a:lnTo>
                          <a:lnTo>
                            <a:pt x="185" y="25"/>
                          </a:lnTo>
                          <a:lnTo>
                            <a:pt x="177" y="25"/>
                          </a:lnTo>
                          <a:lnTo>
                            <a:pt x="163" y="23"/>
                          </a:lnTo>
                          <a:lnTo>
                            <a:pt x="145" y="21"/>
                          </a:lnTo>
                          <a:lnTo>
                            <a:pt x="126" y="18"/>
                          </a:lnTo>
                          <a:lnTo>
                            <a:pt x="108" y="15"/>
                          </a:lnTo>
                          <a:lnTo>
                            <a:pt x="90" y="13"/>
                          </a:lnTo>
                          <a:lnTo>
                            <a:pt x="78" y="10"/>
                          </a:lnTo>
                          <a:lnTo>
                            <a:pt x="71" y="9"/>
                          </a:lnTo>
                          <a:lnTo>
                            <a:pt x="66" y="8"/>
                          </a:lnTo>
                          <a:lnTo>
                            <a:pt x="58" y="7"/>
                          </a:lnTo>
                          <a:lnTo>
                            <a:pt x="49" y="7"/>
                          </a:lnTo>
                          <a:lnTo>
                            <a:pt x="37" y="6"/>
                          </a:lnTo>
                          <a:lnTo>
                            <a:pt x="27" y="5"/>
                          </a:lnTo>
                          <a:lnTo>
                            <a:pt x="16" y="3"/>
                          </a:lnTo>
                          <a:lnTo>
                            <a:pt x="6" y="1"/>
                          </a:lnTo>
                          <a:lnTo>
                            <a:pt x="0" y="0"/>
                          </a:lnTo>
                          <a:lnTo>
                            <a:pt x="0" y="5"/>
                          </a:lnTo>
                          <a:lnTo>
                            <a:pt x="0" y="8"/>
                          </a:lnTo>
                          <a:lnTo>
                            <a:pt x="0" y="12"/>
                          </a:lnTo>
                          <a:lnTo>
                            <a:pt x="2" y="13"/>
                          </a:lnTo>
                          <a:lnTo>
                            <a:pt x="5" y="13"/>
                          </a:lnTo>
                          <a:lnTo>
                            <a:pt x="13" y="14"/>
                          </a:lnTo>
                          <a:lnTo>
                            <a:pt x="24" y="15"/>
                          </a:lnTo>
                          <a:lnTo>
                            <a:pt x="36" y="16"/>
                          </a:lnTo>
                          <a:lnTo>
                            <a:pt x="48" y="16"/>
                          </a:lnTo>
                          <a:lnTo>
                            <a:pt x="58" y="17"/>
                          </a:lnTo>
                          <a:lnTo>
                            <a:pt x="66" y="16"/>
                          </a:lnTo>
                          <a:lnTo>
                            <a:pt x="70" y="16"/>
                          </a:lnTo>
                          <a:lnTo>
                            <a:pt x="72" y="15"/>
                          </a:lnTo>
                          <a:lnTo>
                            <a:pt x="74" y="14"/>
                          </a:lnTo>
                          <a:lnTo>
                            <a:pt x="77" y="14"/>
                          </a:lnTo>
                          <a:lnTo>
                            <a:pt x="80" y="14"/>
                          </a:lnTo>
                          <a:lnTo>
                            <a:pt x="86" y="15"/>
                          </a:lnTo>
                          <a:lnTo>
                            <a:pt x="97" y="17"/>
                          </a:lnTo>
                          <a:lnTo>
                            <a:pt x="113" y="20"/>
                          </a:lnTo>
                          <a:lnTo>
                            <a:pt x="132" y="22"/>
                          </a:lnTo>
                          <a:lnTo>
                            <a:pt x="149" y="25"/>
                          </a:lnTo>
                          <a:lnTo>
                            <a:pt x="166" y="28"/>
                          </a:lnTo>
                          <a:lnTo>
                            <a:pt x="178" y="29"/>
                          </a:lnTo>
                          <a:lnTo>
                            <a:pt x="185" y="30"/>
                          </a:lnTo>
                          <a:lnTo>
                            <a:pt x="189" y="30"/>
                          </a:lnTo>
                          <a:lnTo>
                            <a:pt x="196" y="29"/>
                          </a:lnTo>
                          <a:lnTo>
                            <a:pt x="203" y="28"/>
                          </a:lnTo>
                          <a:lnTo>
                            <a:pt x="211" y="26"/>
                          </a:lnTo>
                          <a:lnTo>
                            <a:pt x="218" y="24"/>
                          </a:lnTo>
                          <a:lnTo>
                            <a:pt x="223" y="22"/>
                          </a:lnTo>
                          <a:lnTo>
                            <a:pt x="225" y="20"/>
                          </a:lnTo>
                          <a:lnTo>
                            <a:pt x="223" y="16"/>
                          </a:lnTo>
                          <a:close/>
                        </a:path>
                      </a:pathLst>
                    </a:custGeom>
                    <a:solidFill>
                      <a:srgbClr val="4C4C4C"/>
                    </a:solidFill>
                    <a:ln w="9525">
                      <a:noFill/>
                      <a:round/>
                      <a:headEnd/>
                      <a:tailEnd/>
                    </a:ln>
                  </p:spPr>
                  <p:txBody>
                    <a:bodyPr/>
                    <a:lstStyle/>
                    <a:p>
                      <a:endParaRPr lang="en-US"/>
                    </a:p>
                  </p:txBody>
                </p:sp>
                <p:sp>
                  <p:nvSpPr>
                    <p:cNvPr id="1210" name="Freeform 49"/>
                    <p:cNvSpPr>
                      <a:spLocks/>
                    </p:cNvSpPr>
                    <p:nvPr/>
                  </p:nvSpPr>
                  <p:spPr bwMode="auto">
                    <a:xfrm>
                      <a:off x="3284" y="1799"/>
                      <a:ext cx="15" cy="14"/>
                    </a:xfrm>
                    <a:custGeom>
                      <a:avLst/>
                      <a:gdLst>
                        <a:gd name="T0" fmla="*/ 4 w 28"/>
                        <a:gd name="T1" fmla="*/ 1 h 29"/>
                        <a:gd name="T2" fmla="*/ 4 w 28"/>
                        <a:gd name="T3" fmla="*/ 2 h 29"/>
                        <a:gd name="T4" fmla="*/ 4 w 28"/>
                        <a:gd name="T5" fmla="*/ 2 h 29"/>
                        <a:gd name="T6" fmla="*/ 3 w 28"/>
                        <a:gd name="T7" fmla="*/ 3 h 29"/>
                        <a:gd name="T8" fmla="*/ 3 w 28"/>
                        <a:gd name="T9" fmla="*/ 3 h 29"/>
                        <a:gd name="T10" fmla="*/ 2 w 28"/>
                        <a:gd name="T11" fmla="*/ 3 h 29"/>
                        <a:gd name="T12" fmla="*/ 1 w 28"/>
                        <a:gd name="T13" fmla="*/ 3 h 29"/>
                        <a:gd name="T14" fmla="*/ 1 w 28"/>
                        <a:gd name="T15" fmla="*/ 2 h 29"/>
                        <a:gd name="T16" fmla="*/ 0 w 28"/>
                        <a:gd name="T17" fmla="*/ 2 h 29"/>
                        <a:gd name="T18" fmla="*/ 0 w 28"/>
                        <a:gd name="T19" fmla="*/ 1 h 29"/>
                        <a:gd name="T20" fmla="*/ 1 w 28"/>
                        <a:gd name="T21" fmla="*/ 0 h 29"/>
                        <a:gd name="T22" fmla="*/ 1 w 28"/>
                        <a:gd name="T23" fmla="*/ 0 h 29"/>
                        <a:gd name="T24" fmla="*/ 2 w 28"/>
                        <a:gd name="T25" fmla="*/ 0 h 29"/>
                        <a:gd name="T26" fmla="*/ 3 w 28"/>
                        <a:gd name="T27" fmla="*/ 0 h 29"/>
                        <a:gd name="T28" fmla="*/ 3 w 28"/>
                        <a:gd name="T29" fmla="*/ 0 h 29"/>
                        <a:gd name="T30" fmla="*/ 4 w 28"/>
                        <a:gd name="T31" fmla="*/ 0 h 29"/>
                        <a:gd name="T32" fmla="*/ 4 w 28"/>
                        <a:gd name="T33" fmla="*/ 1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9"/>
                        <a:gd name="T53" fmla="*/ 28 w 28"/>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9">
                          <a:moveTo>
                            <a:pt x="28" y="11"/>
                          </a:moveTo>
                          <a:lnTo>
                            <a:pt x="28" y="17"/>
                          </a:lnTo>
                          <a:lnTo>
                            <a:pt x="26" y="23"/>
                          </a:lnTo>
                          <a:lnTo>
                            <a:pt x="21" y="26"/>
                          </a:lnTo>
                          <a:lnTo>
                            <a:pt x="16" y="29"/>
                          </a:lnTo>
                          <a:lnTo>
                            <a:pt x="10" y="29"/>
                          </a:lnTo>
                          <a:lnTo>
                            <a:pt x="5" y="25"/>
                          </a:lnTo>
                          <a:lnTo>
                            <a:pt x="2" y="22"/>
                          </a:lnTo>
                          <a:lnTo>
                            <a:pt x="0" y="16"/>
                          </a:lnTo>
                          <a:lnTo>
                            <a:pt x="0" y="10"/>
                          </a:lnTo>
                          <a:lnTo>
                            <a:pt x="3" y="6"/>
                          </a:lnTo>
                          <a:lnTo>
                            <a:pt x="7" y="2"/>
                          </a:lnTo>
                          <a:lnTo>
                            <a:pt x="12" y="0"/>
                          </a:lnTo>
                          <a:lnTo>
                            <a:pt x="18" y="0"/>
                          </a:lnTo>
                          <a:lnTo>
                            <a:pt x="23" y="2"/>
                          </a:lnTo>
                          <a:lnTo>
                            <a:pt x="26" y="6"/>
                          </a:lnTo>
                          <a:lnTo>
                            <a:pt x="28" y="11"/>
                          </a:lnTo>
                          <a:close/>
                        </a:path>
                      </a:pathLst>
                    </a:custGeom>
                    <a:solidFill>
                      <a:srgbClr val="8C1902"/>
                    </a:solidFill>
                    <a:ln w="9525">
                      <a:noFill/>
                      <a:round/>
                      <a:headEnd/>
                      <a:tailEnd/>
                    </a:ln>
                  </p:spPr>
                  <p:txBody>
                    <a:bodyPr/>
                    <a:lstStyle/>
                    <a:p>
                      <a:endParaRPr lang="en-US"/>
                    </a:p>
                  </p:txBody>
                </p:sp>
                <p:sp>
                  <p:nvSpPr>
                    <p:cNvPr id="1211" name="Freeform 50"/>
                    <p:cNvSpPr>
                      <a:spLocks/>
                    </p:cNvSpPr>
                    <p:nvPr/>
                  </p:nvSpPr>
                  <p:spPr bwMode="auto">
                    <a:xfrm>
                      <a:off x="3088" y="1624"/>
                      <a:ext cx="211" cy="195"/>
                    </a:xfrm>
                    <a:custGeom>
                      <a:avLst/>
                      <a:gdLst>
                        <a:gd name="T0" fmla="*/ 38 w 420"/>
                        <a:gd name="T1" fmla="*/ 42 h 390"/>
                        <a:gd name="T2" fmla="*/ 33 w 420"/>
                        <a:gd name="T3" fmla="*/ 41 h 390"/>
                        <a:gd name="T4" fmla="*/ 28 w 420"/>
                        <a:gd name="T5" fmla="*/ 39 h 390"/>
                        <a:gd name="T6" fmla="*/ 23 w 420"/>
                        <a:gd name="T7" fmla="*/ 38 h 390"/>
                        <a:gd name="T8" fmla="*/ 20 w 420"/>
                        <a:gd name="T9" fmla="*/ 38 h 390"/>
                        <a:gd name="T10" fmla="*/ 19 w 420"/>
                        <a:gd name="T11" fmla="*/ 36 h 390"/>
                        <a:gd name="T12" fmla="*/ 18 w 420"/>
                        <a:gd name="T13" fmla="*/ 31 h 390"/>
                        <a:gd name="T14" fmla="*/ 17 w 420"/>
                        <a:gd name="T15" fmla="*/ 24 h 390"/>
                        <a:gd name="T16" fmla="*/ 16 w 420"/>
                        <a:gd name="T17" fmla="*/ 18 h 390"/>
                        <a:gd name="T18" fmla="*/ 15 w 420"/>
                        <a:gd name="T19" fmla="*/ 12 h 390"/>
                        <a:gd name="T20" fmla="*/ 14 w 420"/>
                        <a:gd name="T21" fmla="*/ 11 h 390"/>
                        <a:gd name="T22" fmla="*/ 14 w 420"/>
                        <a:gd name="T23" fmla="*/ 7 h 390"/>
                        <a:gd name="T24" fmla="*/ 12 w 420"/>
                        <a:gd name="T25" fmla="*/ 3 h 390"/>
                        <a:gd name="T26" fmla="*/ 8 w 420"/>
                        <a:gd name="T27" fmla="*/ 0 h 390"/>
                        <a:gd name="T28" fmla="*/ 3 w 420"/>
                        <a:gd name="T29" fmla="*/ 2 h 390"/>
                        <a:gd name="T30" fmla="*/ 0 w 420"/>
                        <a:gd name="T31" fmla="*/ 6 h 390"/>
                        <a:gd name="T32" fmla="*/ 1 w 420"/>
                        <a:gd name="T33" fmla="*/ 11 h 390"/>
                        <a:gd name="T34" fmla="*/ 2 w 420"/>
                        <a:gd name="T35" fmla="*/ 15 h 390"/>
                        <a:gd name="T36" fmla="*/ 3 w 420"/>
                        <a:gd name="T37" fmla="*/ 20 h 390"/>
                        <a:gd name="T38" fmla="*/ 5 w 420"/>
                        <a:gd name="T39" fmla="*/ 28 h 390"/>
                        <a:gd name="T40" fmla="*/ 7 w 420"/>
                        <a:gd name="T41" fmla="*/ 34 h 390"/>
                        <a:gd name="T42" fmla="*/ 8 w 420"/>
                        <a:gd name="T43" fmla="*/ 37 h 390"/>
                        <a:gd name="T44" fmla="*/ 10 w 420"/>
                        <a:gd name="T45" fmla="*/ 41 h 390"/>
                        <a:gd name="T46" fmla="*/ 11 w 420"/>
                        <a:gd name="T47" fmla="*/ 44 h 390"/>
                        <a:gd name="T48" fmla="*/ 12 w 420"/>
                        <a:gd name="T49" fmla="*/ 46 h 390"/>
                        <a:gd name="T50" fmla="*/ 13 w 420"/>
                        <a:gd name="T51" fmla="*/ 47 h 390"/>
                        <a:gd name="T52" fmla="*/ 14 w 420"/>
                        <a:gd name="T53" fmla="*/ 47 h 390"/>
                        <a:gd name="T54" fmla="*/ 17 w 420"/>
                        <a:gd name="T55" fmla="*/ 48 h 390"/>
                        <a:gd name="T56" fmla="*/ 19 w 420"/>
                        <a:gd name="T57" fmla="*/ 49 h 390"/>
                        <a:gd name="T58" fmla="*/ 22 w 420"/>
                        <a:gd name="T59" fmla="*/ 49 h 390"/>
                        <a:gd name="T60" fmla="*/ 26 w 420"/>
                        <a:gd name="T61" fmla="*/ 49 h 390"/>
                        <a:gd name="T62" fmla="*/ 31 w 420"/>
                        <a:gd name="T63" fmla="*/ 49 h 390"/>
                        <a:gd name="T64" fmla="*/ 36 w 420"/>
                        <a:gd name="T65" fmla="*/ 49 h 390"/>
                        <a:gd name="T66" fmla="*/ 40 w 420"/>
                        <a:gd name="T67" fmla="*/ 49 h 390"/>
                        <a:gd name="T68" fmla="*/ 42 w 420"/>
                        <a:gd name="T69" fmla="*/ 49 h 390"/>
                        <a:gd name="T70" fmla="*/ 46 w 420"/>
                        <a:gd name="T71" fmla="*/ 48 h 390"/>
                        <a:gd name="T72" fmla="*/ 49 w 420"/>
                        <a:gd name="T73" fmla="*/ 48 h 390"/>
                        <a:gd name="T74" fmla="*/ 51 w 420"/>
                        <a:gd name="T75" fmla="*/ 48 h 390"/>
                        <a:gd name="T76" fmla="*/ 52 w 420"/>
                        <a:gd name="T77" fmla="*/ 48 h 390"/>
                        <a:gd name="T78" fmla="*/ 52 w 420"/>
                        <a:gd name="T79" fmla="*/ 48 h 390"/>
                        <a:gd name="T80" fmla="*/ 53 w 420"/>
                        <a:gd name="T81" fmla="*/ 47 h 390"/>
                        <a:gd name="T82" fmla="*/ 53 w 420"/>
                        <a:gd name="T83" fmla="*/ 46 h 390"/>
                        <a:gd name="T84" fmla="*/ 53 w 420"/>
                        <a:gd name="T85" fmla="*/ 45 h 390"/>
                        <a:gd name="T86" fmla="*/ 52 w 420"/>
                        <a:gd name="T87" fmla="*/ 44 h 390"/>
                        <a:gd name="T88" fmla="*/ 51 w 420"/>
                        <a:gd name="T89" fmla="*/ 44 h 390"/>
                        <a:gd name="T90" fmla="*/ 48 w 420"/>
                        <a:gd name="T91" fmla="*/ 44 h 390"/>
                        <a:gd name="T92" fmla="*/ 44 w 420"/>
                        <a:gd name="T93" fmla="*/ 43 h 390"/>
                        <a:gd name="T94" fmla="*/ 41 w 420"/>
                        <a:gd name="T95" fmla="*/ 43 h 39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20"/>
                        <a:gd name="T145" fmla="*/ 0 h 390"/>
                        <a:gd name="T146" fmla="*/ 420 w 420"/>
                        <a:gd name="T147" fmla="*/ 390 h 39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20" h="390">
                          <a:moveTo>
                            <a:pt x="317" y="336"/>
                          </a:moveTo>
                          <a:lnTo>
                            <a:pt x="302" y="333"/>
                          </a:lnTo>
                          <a:lnTo>
                            <a:pt x="284" y="328"/>
                          </a:lnTo>
                          <a:lnTo>
                            <a:pt x="263" y="322"/>
                          </a:lnTo>
                          <a:lnTo>
                            <a:pt x="241" y="316"/>
                          </a:lnTo>
                          <a:lnTo>
                            <a:pt x="219" y="311"/>
                          </a:lnTo>
                          <a:lnTo>
                            <a:pt x="199" y="306"/>
                          </a:lnTo>
                          <a:lnTo>
                            <a:pt x="178" y="303"/>
                          </a:lnTo>
                          <a:lnTo>
                            <a:pt x="161" y="300"/>
                          </a:lnTo>
                          <a:lnTo>
                            <a:pt x="154" y="298"/>
                          </a:lnTo>
                          <a:lnTo>
                            <a:pt x="149" y="292"/>
                          </a:lnTo>
                          <a:lnTo>
                            <a:pt x="146" y="284"/>
                          </a:lnTo>
                          <a:lnTo>
                            <a:pt x="145" y="275"/>
                          </a:lnTo>
                          <a:lnTo>
                            <a:pt x="142" y="248"/>
                          </a:lnTo>
                          <a:lnTo>
                            <a:pt x="139" y="221"/>
                          </a:lnTo>
                          <a:lnTo>
                            <a:pt x="134" y="193"/>
                          </a:lnTo>
                          <a:lnTo>
                            <a:pt x="128" y="165"/>
                          </a:lnTo>
                          <a:lnTo>
                            <a:pt x="123" y="141"/>
                          </a:lnTo>
                          <a:lnTo>
                            <a:pt x="118" y="121"/>
                          </a:lnTo>
                          <a:lnTo>
                            <a:pt x="113" y="103"/>
                          </a:lnTo>
                          <a:lnTo>
                            <a:pt x="110" y="93"/>
                          </a:lnTo>
                          <a:lnTo>
                            <a:pt x="108" y="85"/>
                          </a:lnTo>
                          <a:lnTo>
                            <a:pt x="108" y="73"/>
                          </a:lnTo>
                          <a:lnTo>
                            <a:pt x="107" y="62"/>
                          </a:lnTo>
                          <a:lnTo>
                            <a:pt x="105" y="50"/>
                          </a:lnTo>
                          <a:lnTo>
                            <a:pt x="95" y="24"/>
                          </a:lnTo>
                          <a:lnTo>
                            <a:pt x="79" y="8"/>
                          </a:lnTo>
                          <a:lnTo>
                            <a:pt x="61" y="0"/>
                          </a:lnTo>
                          <a:lnTo>
                            <a:pt x="40" y="0"/>
                          </a:lnTo>
                          <a:lnTo>
                            <a:pt x="22" y="9"/>
                          </a:lnTo>
                          <a:lnTo>
                            <a:pt x="8" y="24"/>
                          </a:lnTo>
                          <a:lnTo>
                            <a:pt x="0" y="46"/>
                          </a:lnTo>
                          <a:lnTo>
                            <a:pt x="1" y="74"/>
                          </a:lnTo>
                          <a:lnTo>
                            <a:pt x="4" y="88"/>
                          </a:lnTo>
                          <a:lnTo>
                            <a:pt x="10" y="107"/>
                          </a:lnTo>
                          <a:lnTo>
                            <a:pt x="16" y="125"/>
                          </a:lnTo>
                          <a:lnTo>
                            <a:pt x="19" y="138"/>
                          </a:lnTo>
                          <a:lnTo>
                            <a:pt x="24" y="156"/>
                          </a:lnTo>
                          <a:lnTo>
                            <a:pt x="31" y="188"/>
                          </a:lnTo>
                          <a:lnTo>
                            <a:pt x="39" y="224"/>
                          </a:lnTo>
                          <a:lnTo>
                            <a:pt x="47" y="253"/>
                          </a:lnTo>
                          <a:lnTo>
                            <a:pt x="51" y="265"/>
                          </a:lnTo>
                          <a:lnTo>
                            <a:pt x="57" y="278"/>
                          </a:lnTo>
                          <a:lnTo>
                            <a:pt x="63" y="293"/>
                          </a:lnTo>
                          <a:lnTo>
                            <a:pt x="69" y="308"/>
                          </a:lnTo>
                          <a:lnTo>
                            <a:pt x="74" y="322"/>
                          </a:lnTo>
                          <a:lnTo>
                            <a:pt x="80" y="336"/>
                          </a:lnTo>
                          <a:lnTo>
                            <a:pt x="84" y="347"/>
                          </a:lnTo>
                          <a:lnTo>
                            <a:pt x="87" y="356"/>
                          </a:lnTo>
                          <a:lnTo>
                            <a:pt x="91" y="367"/>
                          </a:lnTo>
                          <a:lnTo>
                            <a:pt x="94" y="372"/>
                          </a:lnTo>
                          <a:lnTo>
                            <a:pt x="99" y="373"/>
                          </a:lnTo>
                          <a:lnTo>
                            <a:pt x="103" y="374"/>
                          </a:lnTo>
                          <a:lnTo>
                            <a:pt x="112" y="375"/>
                          </a:lnTo>
                          <a:lnTo>
                            <a:pt x="120" y="377"/>
                          </a:lnTo>
                          <a:lnTo>
                            <a:pt x="131" y="380"/>
                          </a:lnTo>
                          <a:lnTo>
                            <a:pt x="140" y="383"/>
                          </a:lnTo>
                          <a:lnTo>
                            <a:pt x="150" y="386"/>
                          </a:lnTo>
                          <a:lnTo>
                            <a:pt x="161" y="388"/>
                          </a:lnTo>
                          <a:lnTo>
                            <a:pt x="171" y="389"/>
                          </a:lnTo>
                          <a:lnTo>
                            <a:pt x="182" y="390"/>
                          </a:lnTo>
                          <a:lnTo>
                            <a:pt x="204" y="390"/>
                          </a:lnTo>
                          <a:lnTo>
                            <a:pt x="225" y="390"/>
                          </a:lnTo>
                          <a:lnTo>
                            <a:pt x="246" y="389"/>
                          </a:lnTo>
                          <a:lnTo>
                            <a:pt x="265" y="389"/>
                          </a:lnTo>
                          <a:lnTo>
                            <a:pt x="282" y="388"/>
                          </a:lnTo>
                          <a:lnTo>
                            <a:pt x="299" y="388"/>
                          </a:lnTo>
                          <a:lnTo>
                            <a:pt x="312" y="387"/>
                          </a:lnTo>
                          <a:lnTo>
                            <a:pt x="323" y="387"/>
                          </a:lnTo>
                          <a:lnTo>
                            <a:pt x="335" y="387"/>
                          </a:lnTo>
                          <a:lnTo>
                            <a:pt x="349" y="386"/>
                          </a:lnTo>
                          <a:lnTo>
                            <a:pt x="363" y="384"/>
                          </a:lnTo>
                          <a:lnTo>
                            <a:pt x="376" y="382"/>
                          </a:lnTo>
                          <a:lnTo>
                            <a:pt x="388" y="381"/>
                          </a:lnTo>
                          <a:lnTo>
                            <a:pt x="399" y="380"/>
                          </a:lnTo>
                          <a:lnTo>
                            <a:pt x="405" y="379"/>
                          </a:lnTo>
                          <a:lnTo>
                            <a:pt x="410" y="377"/>
                          </a:lnTo>
                          <a:lnTo>
                            <a:pt x="411" y="377"/>
                          </a:lnTo>
                          <a:lnTo>
                            <a:pt x="412" y="377"/>
                          </a:lnTo>
                          <a:lnTo>
                            <a:pt x="413" y="376"/>
                          </a:lnTo>
                          <a:lnTo>
                            <a:pt x="418" y="372"/>
                          </a:lnTo>
                          <a:lnTo>
                            <a:pt x="420" y="367"/>
                          </a:lnTo>
                          <a:lnTo>
                            <a:pt x="420" y="361"/>
                          </a:lnTo>
                          <a:lnTo>
                            <a:pt x="418" y="356"/>
                          </a:lnTo>
                          <a:lnTo>
                            <a:pt x="416" y="353"/>
                          </a:lnTo>
                          <a:lnTo>
                            <a:pt x="413" y="351"/>
                          </a:lnTo>
                          <a:lnTo>
                            <a:pt x="411" y="350"/>
                          </a:lnTo>
                          <a:lnTo>
                            <a:pt x="409" y="350"/>
                          </a:lnTo>
                          <a:lnTo>
                            <a:pt x="403" y="349"/>
                          </a:lnTo>
                          <a:lnTo>
                            <a:pt x="393" y="347"/>
                          </a:lnTo>
                          <a:lnTo>
                            <a:pt x="379" y="345"/>
                          </a:lnTo>
                          <a:lnTo>
                            <a:pt x="365" y="343"/>
                          </a:lnTo>
                          <a:lnTo>
                            <a:pt x="350" y="342"/>
                          </a:lnTo>
                          <a:lnTo>
                            <a:pt x="336" y="339"/>
                          </a:lnTo>
                          <a:lnTo>
                            <a:pt x="325" y="337"/>
                          </a:lnTo>
                          <a:lnTo>
                            <a:pt x="317" y="336"/>
                          </a:lnTo>
                          <a:close/>
                        </a:path>
                      </a:pathLst>
                    </a:custGeom>
                    <a:solidFill>
                      <a:srgbClr val="8C1902"/>
                    </a:solidFill>
                    <a:ln w="9525">
                      <a:noFill/>
                      <a:round/>
                      <a:headEnd/>
                      <a:tailEnd/>
                    </a:ln>
                  </p:spPr>
                  <p:txBody>
                    <a:bodyPr/>
                    <a:lstStyle/>
                    <a:p>
                      <a:endParaRPr lang="en-US"/>
                    </a:p>
                  </p:txBody>
                </p:sp>
                <p:sp>
                  <p:nvSpPr>
                    <p:cNvPr id="1212" name="Freeform 51"/>
                    <p:cNvSpPr>
                      <a:spLocks/>
                    </p:cNvSpPr>
                    <p:nvPr/>
                  </p:nvSpPr>
                  <p:spPr bwMode="auto">
                    <a:xfrm>
                      <a:off x="3284" y="1799"/>
                      <a:ext cx="15" cy="14"/>
                    </a:xfrm>
                    <a:custGeom>
                      <a:avLst/>
                      <a:gdLst>
                        <a:gd name="T0" fmla="*/ 3 w 28"/>
                        <a:gd name="T1" fmla="*/ 3 h 29"/>
                        <a:gd name="T2" fmla="*/ 4 w 28"/>
                        <a:gd name="T3" fmla="*/ 2 h 29"/>
                        <a:gd name="T4" fmla="*/ 4 w 28"/>
                        <a:gd name="T5" fmla="*/ 2 h 29"/>
                        <a:gd name="T6" fmla="*/ 4 w 28"/>
                        <a:gd name="T7" fmla="*/ 1 h 29"/>
                        <a:gd name="T8" fmla="*/ 4 w 28"/>
                        <a:gd name="T9" fmla="*/ 0 h 29"/>
                        <a:gd name="T10" fmla="*/ 3 w 28"/>
                        <a:gd name="T11" fmla="*/ 0 h 29"/>
                        <a:gd name="T12" fmla="*/ 3 w 28"/>
                        <a:gd name="T13" fmla="*/ 0 h 29"/>
                        <a:gd name="T14" fmla="*/ 2 w 28"/>
                        <a:gd name="T15" fmla="*/ 0 h 29"/>
                        <a:gd name="T16" fmla="*/ 1 w 28"/>
                        <a:gd name="T17" fmla="*/ 0 h 29"/>
                        <a:gd name="T18" fmla="*/ 1 w 28"/>
                        <a:gd name="T19" fmla="*/ 0 h 29"/>
                        <a:gd name="T20" fmla="*/ 0 w 28"/>
                        <a:gd name="T21" fmla="*/ 1 h 29"/>
                        <a:gd name="T22" fmla="*/ 0 w 28"/>
                        <a:gd name="T23" fmla="*/ 2 h 29"/>
                        <a:gd name="T24" fmla="*/ 1 w 28"/>
                        <a:gd name="T25" fmla="*/ 2 h 29"/>
                        <a:gd name="T26" fmla="*/ 1 w 28"/>
                        <a:gd name="T27" fmla="*/ 3 h 29"/>
                        <a:gd name="T28" fmla="*/ 2 w 28"/>
                        <a:gd name="T29" fmla="*/ 3 h 29"/>
                        <a:gd name="T30" fmla="*/ 3 w 28"/>
                        <a:gd name="T31" fmla="*/ 3 h 29"/>
                        <a:gd name="T32" fmla="*/ 3 w 28"/>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9"/>
                        <a:gd name="T53" fmla="*/ 28 w 28"/>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9">
                          <a:moveTo>
                            <a:pt x="21" y="26"/>
                          </a:moveTo>
                          <a:lnTo>
                            <a:pt x="26" y="22"/>
                          </a:lnTo>
                          <a:lnTo>
                            <a:pt x="28" y="17"/>
                          </a:lnTo>
                          <a:lnTo>
                            <a:pt x="28" y="11"/>
                          </a:lnTo>
                          <a:lnTo>
                            <a:pt x="26" y="6"/>
                          </a:lnTo>
                          <a:lnTo>
                            <a:pt x="23" y="2"/>
                          </a:lnTo>
                          <a:lnTo>
                            <a:pt x="17" y="0"/>
                          </a:lnTo>
                          <a:lnTo>
                            <a:pt x="12" y="0"/>
                          </a:lnTo>
                          <a:lnTo>
                            <a:pt x="7" y="2"/>
                          </a:lnTo>
                          <a:lnTo>
                            <a:pt x="2" y="6"/>
                          </a:lnTo>
                          <a:lnTo>
                            <a:pt x="0" y="10"/>
                          </a:lnTo>
                          <a:lnTo>
                            <a:pt x="0" y="16"/>
                          </a:lnTo>
                          <a:lnTo>
                            <a:pt x="2" y="22"/>
                          </a:lnTo>
                          <a:lnTo>
                            <a:pt x="7" y="26"/>
                          </a:lnTo>
                          <a:lnTo>
                            <a:pt x="11" y="29"/>
                          </a:lnTo>
                          <a:lnTo>
                            <a:pt x="16" y="29"/>
                          </a:lnTo>
                          <a:lnTo>
                            <a:pt x="21" y="26"/>
                          </a:lnTo>
                          <a:close/>
                        </a:path>
                      </a:pathLst>
                    </a:custGeom>
                    <a:solidFill>
                      <a:srgbClr val="8C1902"/>
                    </a:solidFill>
                    <a:ln w="9525">
                      <a:noFill/>
                      <a:round/>
                      <a:headEnd/>
                      <a:tailEnd/>
                    </a:ln>
                  </p:spPr>
                  <p:txBody>
                    <a:bodyPr/>
                    <a:lstStyle/>
                    <a:p>
                      <a:endParaRPr lang="en-US"/>
                    </a:p>
                  </p:txBody>
                </p:sp>
                <p:sp>
                  <p:nvSpPr>
                    <p:cNvPr id="1213" name="Freeform 52"/>
                    <p:cNvSpPr>
                      <a:spLocks/>
                    </p:cNvSpPr>
                    <p:nvPr/>
                  </p:nvSpPr>
                  <p:spPr bwMode="auto">
                    <a:xfrm>
                      <a:off x="3108" y="1653"/>
                      <a:ext cx="14" cy="14"/>
                    </a:xfrm>
                    <a:custGeom>
                      <a:avLst/>
                      <a:gdLst>
                        <a:gd name="T0" fmla="*/ 2 w 29"/>
                        <a:gd name="T1" fmla="*/ 3 h 29"/>
                        <a:gd name="T2" fmla="*/ 3 w 29"/>
                        <a:gd name="T3" fmla="*/ 2 h 29"/>
                        <a:gd name="T4" fmla="*/ 3 w 29"/>
                        <a:gd name="T5" fmla="*/ 2 h 29"/>
                        <a:gd name="T6" fmla="*/ 3 w 29"/>
                        <a:gd name="T7" fmla="*/ 1 h 29"/>
                        <a:gd name="T8" fmla="*/ 3 w 29"/>
                        <a:gd name="T9" fmla="*/ 0 h 29"/>
                        <a:gd name="T10" fmla="*/ 2 w 29"/>
                        <a:gd name="T11" fmla="*/ 0 h 29"/>
                        <a:gd name="T12" fmla="*/ 2 w 29"/>
                        <a:gd name="T13" fmla="*/ 0 h 29"/>
                        <a:gd name="T14" fmla="*/ 1 w 29"/>
                        <a:gd name="T15" fmla="*/ 0 h 29"/>
                        <a:gd name="T16" fmla="*/ 0 w 29"/>
                        <a:gd name="T17" fmla="*/ 0 h 29"/>
                        <a:gd name="T18" fmla="*/ 0 w 29"/>
                        <a:gd name="T19" fmla="*/ 0 h 29"/>
                        <a:gd name="T20" fmla="*/ 0 w 29"/>
                        <a:gd name="T21" fmla="*/ 1 h 29"/>
                        <a:gd name="T22" fmla="*/ 0 w 29"/>
                        <a:gd name="T23" fmla="*/ 2 h 29"/>
                        <a:gd name="T24" fmla="*/ 0 w 29"/>
                        <a:gd name="T25" fmla="*/ 2 h 29"/>
                        <a:gd name="T26" fmla="*/ 0 w 29"/>
                        <a:gd name="T27" fmla="*/ 3 h 29"/>
                        <a:gd name="T28" fmla="*/ 1 w 29"/>
                        <a:gd name="T29" fmla="*/ 3 h 29"/>
                        <a:gd name="T30" fmla="*/ 2 w 29"/>
                        <a:gd name="T31" fmla="*/ 3 h 29"/>
                        <a:gd name="T32" fmla="*/ 2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22" y="27"/>
                          </a:moveTo>
                          <a:lnTo>
                            <a:pt x="26" y="23"/>
                          </a:lnTo>
                          <a:lnTo>
                            <a:pt x="29" y="19"/>
                          </a:lnTo>
                          <a:lnTo>
                            <a:pt x="29" y="13"/>
                          </a:lnTo>
                          <a:lnTo>
                            <a:pt x="26" y="7"/>
                          </a:lnTo>
                          <a:lnTo>
                            <a:pt x="23" y="2"/>
                          </a:lnTo>
                          <a:lnTo>
                            <a:pt x="17" y="0"/>
                          </a:lnTo>
                          <a:lnTo>
                            <a:pt x="12" y="0"/>
                          </a:lnTo>
                          <a:lnTo>
                            <a:pt x="7" y="2"/>
                          </a:lnTo>
                          <a:lnTo>
                            <a:pt x="2" y="6"/>
                          </a:lnTo>
                          <a:lnTo>
                            <a:pt x="0" y="12"/>
                          </a:lnTo>
                          <a:lnTo>
                            <a:pt x="0" y="16"/>
                          </a:lnTo>
                          <a:lnTo>
                            <a:pt x="2" y="22"/>
                          </a:lnTo>
                          <a:lnTo>
                            <a:pt x="6" y="27"/>
                          </a:lnTo>
                          <a:lnTo>
                            <a:pt x="10" y="29"/>
                          </a:lnTo>
                          <a:lnTo>
                            <a:pt x="16" y="29"/>
                          </a:lnTo>
                          <a:lnTo>
                            <a:pt x="22" y="27"/>
                          </a:lnTo>
                          <a:close/>
                        </a:path>
                      </a:pathLst>
                    </a:custGeom>
                    <a:solidFill>
                      <a:srgbClr val="8C1902"/>
                    </a:solidFill>
                    <a:ln w="9525">
                      <a:noFill/>
                      <a:round/>
                      <a:headEnd/>
                      <a:tailEnd/>
                    </a:ln>
                  </p:spPr>
                  <p:txBody>
                    <a:bodyPr/>
                    <a:lstStyle/>
                    <a:p>
                      <a:endParaRPr lang="en-US"/>
                    </a:p>
                  </p:txBody>
                </p:sp>
                <p:sp>
                  <p:nvSpPr>
                    <p:cNvPr id="1214" name="Freeform 53"/>
                    <p:cNvSpPr>
                      <a:spLocks/>
                    </p:cNvSpPr>
                    <p:nvPr/>
                  </p:nvSpPr>
                  <p:spPr bwMode="auto">
                    <a:xfrm>
                      <a:off x="3085" y="1622"/>
                      <a:ext cx="154" cy="204"/>
                    </a:xfrm>
                    <a:custGeom>
                      <a:avLst/>
                      <a:gdLst>
                        <a:gd name="T0" fmla="*/ 27 w 307"/>
                        <a:gd name="T1" fmla="*/ 50 h 408"/>
                        <a:gd name="T2" fmla="*/ 28 w 307"/>
                        <a:gd name="T3" fmla="*/ 51 h 408"/>
                        <a:gd name="T4" fmla="*/ 29 w 307"/>
                        <a:gd name="T5" fmla="*/ 51 h 408"/>
                        <a:gd name="T6" fmla="*/ 30 w 307"/>
                        <a:gd name="T7" fmla="*/ 51 h 408"/>
                        <a:gd name="T8" fmla="*/ 31 w 307"/>
                        <a:gd name="T9" fmla="*/ 51 h 408"/>
                        <a:gd name="T10" fmla="*/ 33 w 307"/>
                        <a:gd name="T11" fmla="*/ 51 h 408"/>
                        <a:gd name="T12" fmla="*/ 34 w 307"/>
                        <a:gd name="T13" fmla="*/ 50 h 408"/>
                        <a:gd name="T14" fmla="*/ 35 w 307"/>
                        <a:gd name="T15" fmla="*/ 50 h 408"/>
                        <a:gd name="T16" fmla="*/ 36 w 307"/>
                        <a:gd name="T17" fmla="*/ 50 h 408"/>
                        <a:gd name="T18" fmla="*/ 37 w 307"/>
                        <a:gd name="T19" fmla="*/ 50 h 408"/>
                        <a:gd name="T20" fmla="*/ 38 w 307"/>
                        <a:gd name="T21" fmla="*/ 49 h 408"/>
                        <a:gd name="T22" fmla="*/ 39 w 307"/>
                        <a:gd name="T23" fmla="*/ 44 h 408"/>
                        <a:gd name="T24" fmla="*/ 38 w 307"/>
                        <a:gd name="T25" fmla="*/ 42 h 408"/>
                        <a:gd name="T26" fmla="*/ 37 w 307"/>
                        <a:gd name="T27" fmla="*/ 41 h 408"/>
                        <a:gd name="T28" fmla="*/ 35 w 307"/>
                        <a:gd name="T29" fmla="*/ 41 h 408"/>
                        <a:gd name="T30" fmla="*/ 34 w 307"/>
                        <a:gd name="T31" fmla="*/ 40 h 408"/>
                        <a:gd name="T32" fmla="*/ 32 w 307"/>
                        <a:gd name="T33" fmla="*/ 40 h 408"/>
                        <a:gd name="T34" fmla="*/ 31 w 307"/>
                        <a:gd name="T35" fmla="*/ 40 h 408"/>
                        <a:gd name="T36" fmla="*/ 29 w 307"/>
                        <a:gd name="T37" fmla="*/ 39 h 408"/>
                        <a:gd name="T38" fmla="*/ 28 w 307"/>
                        <a:gd name="T39" fmla="*/ 39 h 408"/>
                        <a:gd name="T40" fmla="*/ 26 w 307"/>
                        <a:gd name="T41" fmla="*/ 39 h 408"/>
                        <a:gd name="T42" fmla="*/ 25 w 307"/>
                        <a:gd name="T43" fmla="*/ 38 h 408"/>
                        <a:gd name="T44" fmla="*/ 23 w 307"/>
                        <a:gd name="T45" fmla="*/ 38 h 408"/>
                        <a:gd name="T46" fmla="*/ 22 w 307"/>
                        <a:gd name="T47" fmla="*/ 37 h 408"/>
                        <a:gd name="T48" fmla="*/ 21 w 307"/>
                        <a:gd name="T49" fmla="*/ 36 h 408"/>
                        <a:gd name="T50" fmla="*/ 20 w 307"/>
                        <a:gd name="T51" fmla="*/ 31 h 408"/>
                        <a:gd name="T52" fmla="*/ 19 w 307"/>
                        <a:gd name="T53" fmla="*/ 25 h 408"/>
                        <a:gd name="T54" fmla="*/ 18 w 307"/>
                        <a:gd name="T55" fmla="*/ 13 h 408"/>
                        <a:gd name="T56" fmla="*/ 16 w 307"/>
                        <a:gd name="T57" fmla="*/ 7 h 408"/>
                        <a:gd name="T58" fmla="*/ 15 w 307"/>
                        <a:gd name="T59" fmla="*/ 5 h 408"/>
                        <a:gd name="T60" fmla="*/ 13 w 307"/>
                        <a:gd name="T61" fmla="*/ 2 h 408"/>
                        <a:gd name="T62" fmla="*/ 10 w 307"/>
                        <a:gd name="T63" fmla="*/ 1 h 408"/>
                        <a:gd name="T64" fmla="*/ 7 w 307"/>
                        <a:gd name="T65" fmla="*/ 1 h 408"/>
                        <a:gd name="T66" fmla="*/ 4 w 307"/>
                        <a:gd name="T67" fmla="*/ 1 h 408"/>
                        <a:gd name="T68" fmla="*/ 2 w 307"/>
                        <a:gd name="T69" fmla="*/ 3 h 408"/>
                        <a:gd name="T70" fmla="*/ 1 w 307"/>
                        <a:gd name="T71" fmla="*/ 6 h 408"/>
                        <a:gd name="T72" fmla="*/ 1 w 307"/>
                        <a:gd name="T73" fmla="*/ 13 h 408"/>
                        <a:gd name="T74" fmla="*/ 3 w 307"/>
                        <a:gd name="T75" fmla="*/ 24 h 408"/>
                        <a:gd name="T76" fmla="*/ 4 w 307"/>
                        <a:gd name="T77" fmla="*/ 28 h 408"/>
                        <a:gd name="T78" fmla="*/ 6 w 307"/>
                        <a:gd name="T79" fmla="*/ 34 h 408"/>
                        <a:gd name="T80" fmla="*/ 8 w 307"/>
                        <a:gd name="T81" fmla="*/ 39 h 408"/>
                        <a:gd name="T82" fmla="*/ 9 w 307"/>
                        <a:gd name="T83" fmla="*/ 43 h 408"/>
                        <a:gd name="T84" fmla="*/ 10 w 307"/>
                        <a:gd name="T85" fmla="*/ 45 h 408"/>
                        <a:gd name="T86" fmla="*/ 10 w 307"/>
                        <a:gd name="T87" fmla="*/ 46 h 408"/>
                        <a:gd name="T88" fmla="*/ 12 w 307"/>
                        <a:gd name="T89" fmla="*/ 47 h 408"/>
                        <a:gd name="T90" fmla="*/ 13 w 307"/>
                        <a:gd name="T91" fmla="*/ 48 h 408"/>
                        <a:gd name="T92" fmla="*/ 16 w 307"/>
                        <a:gd name="T93" fmla="*/ 49 h 408"/>
                        <a:gd name="T94" fmla="*/ 18 w 307"/>
                        <a:gd name="T95" fmla="*/ 50 h 408"/>
                        <a:gd name="T96" fmla="*/ 22 w 307"/>
                        <a:gd name="T97" fmla="*/ 50 h 408"/>
                        <a:gd name="T98" fmla="*/ 25 w 307"/>
                        <a:gd name="T99" fmla="*/ 51 h 40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07"/>
                        <a:gd name="T151" fmla="*/ 0 h 408"/>
                        <a:gd name="T152" fmla="*/ 307 w 307"/>
                        <a:gd name="T153" fmla="*/ 408 h 40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07" h="408">
                          <a:moveTo>
                            <a:pt x="206" y="400"/>
                          </a:moveTo>
                          <a:lnTo>
                            <a:pt x="210" y="399"/>
                          </a:lnTo>
                          <a:lnTo>
                            <a:pt x="215" y="400"/>
                          </a:lnTo>
                          <a:lnTo>
                            <a:pt x="218" y="401"/>
                          </a:lnTo>
                          <a:lnTo>
                            <a:pt x="223" y="402"/>
                          </a:lnTo>
                          <a:lnTo>
                            <a:pt x="228" y="404"/>
                          </a:lnTo>
                          <a:lnTo>
                            <a:pt x="232" y="406"/>
                          </a:lnTo>
                          <a:lnTo>
                            <a:pt x="238" y="408"/>
                          </a:lnTo>
                          <a:lnTo>
                            <a:pt x="242" y="408"/>
                          </a:lnTo>
                          <a:lnTo>
                            <a:pt x="248" y="407"/>
                          </a:lnTo>
                          <a:lnTo>
                            <a:pt x="254" y="406"/>
                          </a:lnTo>
                          <a:lnTo>
                            <a:pt x="259" y="404"/>
                          </a:lnTo>
                          <a:lnTo>
                            <a:pt x="263" y="402"/>
                          </a:lnTo>
                          <a:lnTo>
                            <a:pt x="268" y="400"/>
                          </a:lnTo>
                          <a:lnTo>
                            <a:pt x="272" y="399"/>
                          </a:lnTo>
                          <a:lnTo>
                            <a:pt x="277" y="399"/>
                          </a:lnTo>
                          <a:lnTo>
                            <a:pt x="280" y="399"/>
                          </a:lnTo>
                          <a:lnTo>
                            <a:pt x="284" y="400"/>
                          </a:lnTo>
                          <a:lnTo>
                            <a:pt x="287" y="400"/>
                          </a:lnTo>
                          <a:lnTo>
                            <a:pt x="291" y="400"/>
                          </a:lnTo>
                          <a:lnTo>
                            <a:pt x="294" y="399"/>
                          </a:lnTo>
                          <a:lnTo>
                            <a:pt x="299" y="390"/>
                          </a:lnTo>
                          <a:lnTo>
                            <a:pt x="303" y="370"/>
                          </a:lnTo>
                          <a:lnTo>
                            <a:pt x="307" y="349"/>
                          </a:lnTo>
                          <a:lnTo>
                            <a:pt x="306" y="334"/>
                          </a:lnTo>
                          <a:lnTo>
                            <a:pt x="301" y="332"/>
                          </a:lnTo>
                          <a:lnTo>
                            <a:pt x="295" y="330"/>
                          </a:lnTo>
                          <a:lnTo>
                            <a:pt x="290" y="327"/>
                          </a:lnTo>
                          <a:lnTo>
                            <a:pt x="284" y="326"/>
                          </a:lnTo>
                          <a:lnTo>
                            <a:pt x="277" y="324"/>
                          </a:lnTo>
                          <a:lnTo>
                            <a:pt x="271" y="323"/>
                          </a:lnTo>
                          <a:lnTo>
                            <a:pt x="265" y="320"/>
                          </a:lnTo>
                          <a:lnTo>
                            <a:pt x="261" y="319"/>
                          </a:lnTo>
                          <a:lnTo>
                            <a:pt x="255" y="317"/>
                          </a:lnTo>
                          <a:lnTo>
                            <a:pt x="248" y="316"/>
                          </a:lnTo>
                          <a:lnTo>
                            <a:pt x="242" y="313"/>
                          </a:lnTo>
                          <a:lnTo>
                            <a:pt x="236" y="312"/>
                          </a:lnTo>
                          <a:lnTo>
                            <a:pt x="230" y="310"/>
                          </a:lnTo>
                          <a:lnTo>
                            <a:pt x="224" y="309"/>
                          </a:lnTo>
                          <a:lnTo>
                            <a:pt x="218" y="308"/>
                          </a:lnTo>
                          <a:lnTo>
                            <a:pt x="213" y="307"/>
                          </a:lnTo>
                          <a:lnTo>
                            <a:pt x="207" y="305"/>
                          </a:lnTo>
                          <a:lnTo>
                            <a:pt x="201" y="304"/>
                          </a:lnTo>
                          <a:lnTo>
                            <a:pt x="194" y="303"/>
                          </a:lnTo>
                          <a:lnTo>
                            <a:pt x="187" y="302"/>
                          </a:lnTo>
                          <a:lnTo>
                            <a:pt x="182" y="301"/>
                          </a:lnTo>
                          <a:lnTo>
                            <a:pt x="176" y="298"/>
                          </a:lnTo>
                          <a:lnTo>
                            <a:pt x="171" y="296"/>
                          </a:lnTo>
                          <a:lnTo>
                            <a:pt x="169" y="293"/>
                          </a:lnTo>
                          <a:lnTo>
                            <a:pt x="164" y="284"/>
                          </a:lnTo>
                          <a:lnTo>
                            <a:pt x="159" y="271"/>
                          </a:lnTo>
                          <a:lnTo>
                            <a:pt x="154" y="254"/>
                          </a:lnTo>
                          <a:lnTo>
                            <a:pt x="152" y="232"/>
                          </a:lnTo>
                          <a:lnTo>
                            <a:pt x="148" y="197"/>
                          </a:lnTo>
                          <a:lnTo>
                            <a:pt x="144" y="151"/>
                          </a:lnTo>
                          <a:lnTo>
                            <a:pt x="138" y="105"/>
                          </a:lnTo>
                          <a:lnTo>
                            <a:pt x="131" y="74"/>
                          </a:lnTo>
                          <a:lnTo>
                            <a:pt x="128" y="63"/>
                          </a:lnTo>
                          <a:lnTo>
                            <a:pt x="123" y="51"/>
                          </a:lnTo>
                          <a:lnTo>
                            <a:pt x="117" y="39"/>
                          </a:lnTo>
                          <a:lnTo>
                            <a:pt x="110" y="27"/>
                          </a:lnTo>
                          <a:lnTo>
                            <a:pt x="102" y="16"/>
                          </a:lnTo>
                          <a:lnTo>
                            <a:pt x="92" y="8"/>
                          </a:lnTo>
                          <a:lnTo>
                            <a:pt x="80" y="2"/>
                          </a:lnTo>
                          <a:lnTo>
                            <a:pt x="65" y="0"/>
                          </a:lnTo>
                          <a:lnTo>
                            <a:pt x="51" y="1"/>
                          </a:lnTo>
                          <a:lnTo>
                            <a:pt x="38" y="2"/>
                          </a:lnTo>
                          <a:lnTo>
                            <a:pt x="26" y="7"/>
                          </a:lnTo>
                          <a:lnTo>
                            <a:pt x="17" y="13"/>
                          </a:lnTo>
                          <a:lnTo>
                            <a:pt x="10" y="21"/>
                          </a:lnTo>
                          <a:lnTo>
                            <a:pt x="5" y="31"/>
                          </a:lnTo>
                          <a:lnTo>
                            <a:pt x="1" y="45"/>
                          </a:lnTo>
                          <a:lnTo>
                            <a:pt x="0" y="61"/>
                          </a:lnTo>
                          <a:lnTo>
                            <a:pt x="3" y="101"/>
                          </a:lnTo>
                          <a:lnTo>
                            <a:pt x="11" y="146"/>
                          </a:lnTo>
                          <a:lnTo>
                            <a:pt x="21" y="187"/>
                          </a:lnTo>
                          <a:lnTo>
                            <a:pt x="28" y="214"/>
                          </a:lnTo>
                          <a:lnTo>
                            <a:pt x="31" y="227"/>
                          </a:lnTo>
                          <a:lnTo>
                            <a:pt x="37" y="244"/>
                          </a:lnTo>
                          <a:lnTo>
                            <a:pt x="45" y="265"/>
                          </a:lnTo>
                          <a:lnTo>
                            <a:pt x="53" y="287"/>
                          </a:lnTo>
                          <a:lnTo>
                            <a:pt x="61" y="309"/>
                          </a:lnTo>
                          <a:lnTo>
                            <a:pt x="67" y="327"/>
                          </a:lnTo>
                          <a:lnTo>
                            <a:pt x="71" y="342"/>
                          </a:lnTo>
                          <a:lnTo>
                            <a:pt x="74" y="351"/>
                          </a:lnTo>
                          <a:lnTo>
                            <a:pt x="75" y="356"/>
                          </a:lnTo>
                          <a:lnTo>
                            <a:pt x="77" y="362"/>
                          </a:lnTo>
                          <a:lnTo>
                            <a:pt x="80" y="366"/>
                          </a:lnTo>
                          <a:lnTo>
                            <a:pt x="84" y="371"/>
                          </a:lnTo>
                          <a:lnTo>
                            <a:pt x="90" y="376"/>
                          </a:lnTo>
                          <a:lnTo>
                            <a:pt x="97" y="380"/>
                          </a:lnTo>
                          <a:lnTo>
                            <a:pt x="103" y="383"/>
                          </a:lnTo>
                          <a:lnTo>
                            <a:pt x="111" y="385"/>
                          </a:lnTo>
                          <a:lnTo>
                            <a:pt x="121" y="387"/>
                          </a:lnTo>
                          <a:lnTo>
                            <a:pt x="132" y="391"/>
                          </a:lnTo>
                          <a:lnTo>
                            <a:pt x="144" y="394"/>
                          </a:lnTo>
                          <a:lnTo>
                            <a:pt x="156" y="398"/>
                          </a:lnTo>
                          <a:lnTo>
                            <a:pt x="169" y="400"/>
                          </a:lnTo>
                          <a:lnTo>
                            <a:pt x="182" y="401"/>
                          </a:lnTo>
                          <a:lnTo>
                            <a:pt x="194" y="402"/>
                          </a:lnTo>
                          <a:lnTo>
                            <a:pt x="206" y="400"/>
                          </a:lnTo>
                          <a:close/>
                        </a:path>
                      </a:pathLst>
                    </a:custGeom>
                    <a:solidFill>
                      <a:srgbClr val="9999FF"/>
                    </a:solidFill>
                    <a:ln w="9525">
                      <a:noFill/>
                      <a:round/>
                      <a:headEnd/>
                      <a:tailEnd/>
                    </a:ln>
                  </p:spPr>
                  <p:txBody>
                    <a:bodyPr/>
                    <a:lstStyle/>
                    <a:p>
                      <a:endParaRPr lang="en-US"/>
                    </a:p>
                  </p:txBody>
                </p:sp>
                <p:sp>
                  <p:nvSpPr>
                    <p:cNvPr id="1215" name="Freeform 54"/>
                    <p:cNvSpPr>
                      <a:spLocks/>
                    </p:cNvSpPr>
                    <p:nvPr/>
                  </p:nvSpPr>
                  <p:spPr bwMode="auto">
                    <a:xfrm>
                      <a:off x="3225" y="1771"/>
                      <a:ext cx="134" cy="46"/>
                    </a:xfrm>
                    <a:custGeom>
                      <a:avLst/>
                      <a:gdLst>
                        <a:gd name="T0" fmla="*/ 29 w 268"/>
                        <a:gd name="T1" fmla="*/ 0 h 93"/>
                        <a:gd name="T2" fmla="*/ 34 w 268"/>
                        <a:gd name="T3" fmla="*/ 8 h 93"/>
                        <a:gd name="T4" fmla="*/ 3 w 268"/>
                        <a:gd name="T5" fmla="*/ 11 h 93"/>
                        <a:gd name="T6" fmla="*/ 0 w 268"/>
                        <a:gd name="T7" fmla="*/ 2 h 93"/>
                        <a:gd name="T8" fmla="*/ 29 w 268"/>
                        <a:gd name="T9" fmla="*/ 0 h 93"/>
                        <a:gd name="T10" fmla="*/ 0 60000 65536"/>
                        <a:gd name="T11" fmla="*/ 0 60000 65536"/>
                        <a:gd name="T12" fmla="*/ 0 60000 65536"/>
                        <a:gd name="T13" fmla="*/ 0 60000 65536"/>
                        <a:gd name="T14" fmla="*/ 0 60000 65536"/>
                        <a:gd name="T15" fmla="*/ 0 w 268"/>
                        <a:gd name="T16" fmla="*/ 0 h 93"/>
                        <a:gd name="T17" fmla="*/ 268 w 268"/>
                        <a:gd name="T18" fmla="*/ 93 h 93"/>
                      </a:gdLst>
                      <a:ahLst/>
                      <a:cxnLst>
                        <a:cxn ang="T10">
                          <a:pos x="T0" y="T1"/>
                        </a:cxn>
                        <a:cxn ang="T11">
                          <a:pos x="T2" y="T3"/>
                        </a:cxn>
                        <a:cxn ang="T12">
                          <a:pos x="T4" y="T5"/>
                        </a:cxn>
                        <a:cxn ang="T13">
                          <a:pos x="T6" y="T7"/>
                        </a:cxn>
                        <a:cxn ang="T14">
                          <a:pos x="T8" y="T9"/>
                        </a:cxn>
                      </a:cxnLst>
                      <a:rect l="T15" t="T16" r="T17" b="T18"/>
                      <a:pathLst>
                        <a:path w="268" h="93">
                          <a:moveTo>
                            <a:pt x="237" y="0"/>
                          </a:moveTo>
                          <a:lnTo>
                            <a:pt x="268" y="68"/>
                          </a:lnTo>
                          <a:lnTo>
                            <a:pt x="31" y="93"/>
                          </a:lnTo>
                          <a:lnTo>
                            <a:pt x="0" y="22"/>
                          </a:lnTo>
                          <a:lnTo>
                            <a:pt x="237" y="0"/>
                          </a:lnTo>
                          <a:close/>
                        </a:path>
                      </a:pathLst>
                    </a:custGeom>
                    <a:solidFill>
                      <a:srgbClr val="FFFFFF"/>
                    </a:solidFill>
                    <a:ln w="9525">
                      <a:noFill/>
                      <a:round/>
                      <a:headEnd/>
                      <a:tailEnd/>
                    </a:ln>
                  </p:spPr>
                  <p:txBody>
                    <a:bodyPr/>
                    <a:lstStyle/>
                    <a:p>
                      <a:endParaRPr lang="en-US"/>
                    </a:p>
                  </p:txBody>
                </p:sp>
                <p:sp>
                  <p:nvSpPr>
                    <p:cNvPr id="1216" name="Freeform 55"/>
                    <p:cNvSpPr>
                      <a:spLocks/>
                    </p:cNvSpPr>
                    <p:nvPr/>
                  </p:nvSpPr>
                  <p:spPr bwMode="auto">
                    <a:xfrm>
                      <a:off x="3044" y="1906"/>
                      <a:ext cx="105" cy="563"/>
                    </a:xfrm>
                    <a:custGeom>
                      <a:avLst/>
                      <a:gdLst>
                        <a:gd name="T0" fmla="*/ 7 w 210"/>
                        <a:gd name="T1" fmla="*/ 123 h 1126"/>
                        <a:gd name="T2" fmla="*/ 5 w 210"/>
                        <a:gd name="T3" fmla="*/ 116 h 1126"/>
                        <a:gd name="T4" fmla="*/ 3 w 210"/>
                        <a:gd name="T5" fmla="*/ 108 h 1126"/>
                        <a:gd name="T6" fmla="*/ 1 w 210"/>
                        <a:gd name="T7" fmla="*/ 98 h 1126"/>
                        <a:gd name="T8" fmla="*/ 1 w 210"/>
                        <a:gd name="T9" fmla="*/ 88 h 1126"/>
                        <a:gd name="T10" fmla="*/ 3 w 210"/>
                        <a:gd name="T11" fmla="*/ 78 h 1126"/>
                        <a:gd name="T12" fmla="*/ 3 w 210"/>
                        <a:gd name="T13" fmla="*/ 74 h 1126"/>
                        <a:gd name="T14" fmla="*/ 3 w 210"/>
                        <a:gd name="T15" fmla="*/ 70 h 1126"/>
                        <a:gd name="T16" fmla="*/ 3 w 210"/>
                        <a:gd name="T17" fmla="*/ 58 h 1126"/>
                        <a:gd name="T18" fmla="*/ 2 w 210"/>
                        <a:gd name="T19" fmla="*/ 31 h 1126"/>
                        <a:gd name="T20" fmla="*/ 2 w 210"/>
                        <a:gd name="T21" fmla="*/ 21 h 1126"/>
                        <a:gd name="T22" fmla="*/ 3 w 210"/>
                        <a:gd name="T23" fmla="*/ 13 h 1126"/>
                        <a:gd name="T24" fmla="*/ 6 w 210"/>
                        <a:gd name="T25" fmla="*/ 5 h 1126"/>
                        <a:gd name="T26" fmla="*/ 11 w 210"/>
                        <a:gd name="T27" fmla="*/ 1 h 1126"/>
                        <a:gd name="T28" fmla="*/ 18 w 210"/>
                        <a:gd name="T29" fmla="*/ 1 h 1126"/>
                        <a:gd name="T30" fmla="*/ 23 w 210"/>
                        <a:gd name="T31" fmla="*/ 5 h 1126"/>
                        <a:gd name="T32" fmla="*/ 25 w 210"/>
                        <a:gd name="T33" fmla="*/ 13 h 1126"/>
                        <a:gd name="T34" fmla="*/ 26 w 210"/>
                        <a:gd name="T35" fmla="*/ 20 h 1126"/>
                        <a:gd name="T36" fmla="*/ 26 w 210"/>
                        <a:gd name="T37" fmla="*/ 27 h 1126"/>
                        <a:gd name="T38" fmla="*/ 26 w 210"/>
                        <a:gd name="T39" fmla="*/ 36 h 1126"/>
                        <a:gd name="T40" fmla="*/ 24 w 210"/>
                        <a:gd name="T41" fmla="*/ 44 h 1126"/>
                        <a:gd name="T42" fmla="*/ 23 w 210"/>
                        <a:gd name="T43" fmla="*/ 50 h 1126"/>
                        <a:gd name="T44" fmla="*/ 20 w 210"/>
                        <a:gd name="T45" fmla="*/ 57 h 1126"/>
                        <a:gd name="T46" fmla="*/ 18 w 210"/>
                        <a:gd name="T47" fmla="*/ 64 h 1126"/>
                        <a:gd name="T48" fmla="*/ 17 w 210"/>
                        <a:gd name="T49" fmla="*/ 69 h 1126"/>
                        <a:gd name="T50" fmla="*/ 17 w 210"/>
                        <a:gd name="T51" fmla="*/ 73 h 1126"/>
                        <a:gd name="T52" fmla="*/ 17 w 210"/>
                        <a:gd name="T53" fmla="*/ 77 h 1126"/>
                        <a:gd name="T54" fmla="*/ 14 w 210"/>
                        <a:gd name="T55" fmla="*/ 81 h 1126"/>
                        <a:gd name="T56" fmla="*/ 13 w 210"/>
                        <a:gd name="T57" fmla="*/ 88 h 1126"/>
                        <a:gd name="T58" fmla="*/ 13 w 210"/>
                        <a:gd name="T59" fmla="*/ 116 h 1126"/>
                        <a:gd name="T60" fmla="*/ 15 w 210"/>
                        <a:gd name="T61" fmla="*/ 135 h 1126"/>
                        <a:gd name="T62" fmla="*/ 14 w 210"/>
                        <a:gd name="T63" fmla="*/ 138 h 1126"/>
                        <a:gd name="T64" fmla="*/ 13 w 210"/>
                        <a:gd name="T65" fmla="*/ 140 h 1126"/>
                        <a:gd name="T66" fmla="*/ 12 w 210"/>
                        <a:gd name="T67" fmla="*/ 141 h 1126"/>
                        <a:gd name="T68" fmla="*/ 9 w 210"/>
                        <a:gd name="T69" fmla="*/ 139 h 1126"/>
                        <a:gd name="T70" fmla="*/ 7 w 210"/>
                        <a:gd name="T71" fmla="*/ 131 h 11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0"/>
                        <a:gd name="T109" fmla="*/ 0 h 1126"/>
                        <a:gd name="T110" fmla="*/ 210 w 210"/>
                        <a:gd name="T111" fmla="*/ 1126 h 112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0" h="1126">
                          <a:moveTo>
                            <a:pt x="58" y="1015"/>
                          </a:moveTo>
                          <a:lnTo>
                            <a:pt x="55" y="991"/>
                          </a:lnTo>
                          <a:lnTo>
                            <a:pt x="48" y="964"/>
                          </a:lnTo>
                          <a:lnTo>
                            <a:pt x="40" y="935"/>
                          </a:lnTo>
                          <a:lnTo>
                            <a:pt x="30" y="902"/>
                          </a:lnTo>
                          <a:lnTo>
                            <a:pt x="20" y="868"/>
                          </a:lnTo>
                          <a:lnTo>
                            <a:pt x="10" y="830"/>
                          </a:lnTo>
                          <a:lnTo>
                            <a:pt x="4" y="789"/>
                          </a:lnTo>
                          <a:lnTo>
                            <a:pt x="0" y="747"/>
                          </a:lnTo>
                          <a:lnTo>
                            <a:pt x="2" y="710"/>
                          </a:lnTo>
                          <a:lnTo>
                            <a:pt x="10" y="668"/>
                          </a:lnTo>
                          <a:lnTo>
                            <a:pt x="18" y="631"/>
                          </a:lnTo>
                          <a:lnTo>
                            <a:pt x="24" y="610"/>
                          </a:lnTo>
                          <a:lnTo>
                            <a:pt x="27" y="597"/>
                          </a:lnTo>
                          <a:lnTo>
                            <a:pt x="28" y="582"/>
                          </a:lnTo>
                          <a:lnTo>
                            <a:pt x="28" y="565"/>
                          </a:lnTo>
                          <a:lnTo>
                            <a:pt x="30" y="546"/>
                          </a:lnTo>
                          <a:lnTo>
                            <a:pt x="30" y="464"/>
                          </a:lnTo>
                          <a:lnTo>
                            <a:pt x="23" y="352"/>
                          </a:lnTo>
                          <a:lnTo>
                            <a:pt x="13" y="250"/>
                          </a:lnTo>
                          <a:lnTo>
                            <a:pt x="8" y="199"/>
                          </a:lnTo>
                          <a:lnTo>
                            <a:pt x="9" y="169"/>
                          </a:lnTo>
                          <a:lnTo>
                            <a:pt x="14" y="137"/>
                          </a:lnTo>
                          <a:lnTo>
                            <a:pt x="22" y="104"/>
                          </a:lnTo>
                          <a:lnTo>
                            <a:pt x="33" y="72"/>
                          </a:lnTo>
                          <a:lnTo>
                            <a:pt x="47" y="44"/>
                          </a:lnTo>
                          <a:lnTo>
                            <a:pt x="66" y="21"/>
                          </a:lnTo>
                          <a:lnTo>
                            <a:pt x="87" y="6"/>
                          </a:lnTo>
                          <a:lnTo>
                            <a:pt x="112" y="0"/>
                          </a:lnTo>
                          <a:lnTo>
                            <a:pt x="138" y="6"/>
                          </a:lnTo>
                          <a:lnTo>
                            <a:pt x="160" y="21"/>
                          </a:lnTo>
                          <a:lnTo>
                            <a:pt x="177" y="44"/>
                          </a:lnTo>
                          <a:lnTo>
                            <a:pt x="191" y="73"/>
                          </a:lnTo>
                          <a:lnTo>
                            <a:pt x="200" y="104"/>
                          </a:lnTo>
                          <a:lnTo>
                            <a:pt x="206" y="136"/>
                          </a:lnTo>
                          <a:lnTo>
                            <a:pt x="209" y="165"/>
                          </a:lnTo>
                          <a:lnTo>
                            <a:pt x="210" y="190"/>
                          </a:lnTo>
                          <a:lnTo>
                            <a:pt x="209" y="219"/>
                          </a:lnTo>
                          <a:lnTo>
                            <a:pt x="207" y="256"/>
                          </a:lnTo>
                          <a:lnTo>
                            <a:pt x="202" y="295"/>
                          </a:lnTo>
                          <a:lnTo>
                            <a:pt x="197" y="333"/>
                          </a:lnTo>
                          <a:lnTo>
                            <a:pt x="192" y="354"/>
                          </a:lnTo>
                          <a:lnTo>
                            <a:pt x="186" y="379"/>
                          </a:lnTo>
                          <a:lnTo>
                            <a:pt x="178" y="407"/>
                          </a:lnTo>
                          <a:lnTo>
                            <a:pt x="169" y="436"/>
                          </a:lnTo>
                          <a:lnTo>
                            <a:pt x="159" y="463"/>
                          </a:lnTo>
                          <a:lnTo>
                            <a:pt x="151" y="490"/>
                          </a:lnTo>
                          <a:lnTo>
                            <a:pt x="141" y="512"/>
                          </a:lnTo>
                          <a:lnTo>
                            <a:pt x="136" y="529"/>
                          </a:lnTo>
                          <a:lnTo>
                            <a:pt x="132" y="545"/>
                          </a:lnTo>
                          <a:lnTo>
                            <a:pt x="132" y="567"/>
                          </a:lnTo>
                          <a:lnTo>
                            <a:pt x="132" y="588"/>
                          </a:lnTo>
                          <a:lnTo>
                            <a:pt x="132" y="605"/>
                          </a:lnTo>
                          <a:lnTo>
                            <a:pt x="129" y="620"/>
                          </a:lnTo>
                          <a:lnTo>
                            <a:pt x="123" y="636"/>
                          </a:lnTo>
                          <a:lnTo>
                            <a:pt x="116" y="652"/>
                          </a:lnTo>
                          <a:lnTo>
                            <a:pt x="110" y="665"/>
                          </a:lnTo>
                          <a:lnTo>
                            <a:pt x="106" y="706"/>
                          </a:lnTo>
                          <a:lnTo>
                            <a:pt x="105" y="801"/>
                          </a:lnTo>
                          <a:lnTo>
                            <a:pt x="108" y="928"/>
                          </a:lnTo>
                          <a:lnTo>
                            <a:pt x="120" y="1068"/>
                          </a:lnTo>
                          <a:lnTo>
                            <a:pt x="120" y="1079"/>
                          </a:lnTo>
                          <a:lnTo>
                            <a:pt x="118" y="1090"/>
                          </a:lnTo>
                          <a:lnTo>
                            <a:pt x="115" y="1100"/>
                          </a:lnTo>
                          <a:lnTo>
                            <a:pt x="112" y="1110"/>
                          </a:lnTo>
                          <a:lnTo>
                            <a:pt x="106" y="1118"/>
                          </a:lnTo>
                          <a:lnTo>
                            <a:pt x="99" y="1123"/>
                          </a:lnTo>
                          <a:lnTo>
                            <a:pt x="92" y="1126"/>
                          </a:lnTo>
                          <a:lnTo>
                            <a:pt x="85" y="1123"/>
                          </a:lnTo>
                          <a:lnTo>
                            <a:pt x="70" y="1106"/>
                          </a:lnTo>
                          <a:lnTo>
                            <a:pt x="62" y="1080"/>
                          </a:lnTo>
                          <a:lnTo>
                            <a:pt x="59" y="1047"/>
                          </a:lnTo>
                          <a:lnTo>
                            <a:pt x="58" y="1015"/>
                          </a:lnTo>
                          <a:close/>
                        </a:path>
                      </a:pathLst>
                    </a:custGeom>
                    <a:solidFill>
                      <a:srgbClr val="8C1902"/>
                    </a:solidFill>
                    <a:ln w="9525">
                      <a:noFill/>
                      <a:round/>
                      <a:headEnd/>
                      <a:tailEnd/>
                    </a:ln>
                  </p:spPr>
                  <p:txBody>
                    <a:bodyPr/>
                    <a:lstStyle/>
                    <a:p>
                      <a:endParaRPr lang="en-US"/>
                    </a:p>
                  </p:txBody>
                </p:sp>
                <p:sp>
                  <p:nvSpPr>
                    <p:cNvPr id="1217" name="Freeform 56"/>
                    <p:cNvSpPr>
                      <a:spLocks/>
                    </p:cNvSpPr>
                    <p:nvPr/>
                  </p:nvSpPr>
                  <p:spPr bwMode="auto">
                    <a:xfrm>
                      <a:off x="3090" y="1947"/>
                      <a:ext cx="14" cy="14"/>
                    </a:xfrm>
                    <a:custGeom>
                      <a:avLst/>
                      <a:gdLst>
                        <a:gd name="T0" fmla="*/ 1 w 30"/>
                        <a:gd name="T1" fmla="*/ 3 h 29"/>
                        <a:gd name="T2" fmla="*/ 2 w 30"/>
                        <a:gd name="T3" fmla="*/ 3 h 29"/>
                        <a:gd name="T4" fmla="*/ 3 w 30"/>
                        <a:gd name="T5" fmla="*/ 3 h 29"/>
                        <a:gd name="T6" fmla="*/ 3 w 30"/>
                        <a:gd name="T7" fmla="*/ 2 h 29"/>
                        <a:gd name="T8" fmla="*/ 3 w 30"/>
                        <a:gd name="T9" fmla="*/ 1 h 29"/>
                        <a:gd name="T10" fmla="*/ 3 w 30"/>
                        <a:gd name="T11" fmla="*/ 1 h 29"/>
                        <a:gd name="T12" fmla="*/ 3 w 30"/>
                        <a:gd name="T13" fmla="*/ 0 h 29"/>
                        <a:gd name="T14" fmla="*/ 2 w 30"/>
                        <a:gd name="T15" fmla="*/ 0 h 29"/>
                        <a:gd name="T16" fmla="*/ 1 w 30"/>
                        <a:gd name="T17" fmla="*/ 0 h 29"/>
                        <a:gd name="T18" fmla="*/ 1 w 30"/>
                        <a:gd name="T19" fmla="*/ 0 h 29"/>
                        <a:gd name="T20" fmla="*/ 0 w 30"/>
                        <a:gd name="T21" fmla="*/ 0 h 29"/>
                        <a:gd name="T22" fmla="*/ 0 w 30"/>
                        <a:gd name="T23" fmla="*/ 1 h 29"/>
                        <a:gd name="T24" fmla="*/ 0 w 30"/>
                        <a:gd name="T25" fmla="*/ 1 h 29"/>
                        <a:gd name="T26" fmla="*/ 0 w 30"/>
                        <a:gd name="T27" fmla="*/ 2 h 29"/>
                        <a:gd name="T28" fmla="*/ 0 w 30"/>
                        <a:gd name="T29" fmla="*/ 3 h 29"/>
                        <a:gd name="T30" fmla="*/ 1 w 30"/>
                        <a:gd name="T31" fmla="*/ 3 h 29"/>
                        <a:gd name="T32" fmla="*/ 1 w 30"/>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0"/>
                        <a:gd name="T52" fmla="*/ 0 h 29"/>
                        <a:gd name="T53" fmla="*/ 30 w 30"/>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0" h="29">
                          <a:moveTo>
                            <a:pt x="15" y="29"/>
                          </a:moveTo>
                          <a:lnTo>
                            <a:pt x="21" y="28"/>
                          </a:lnTo>
                          <a:lnTo>
                            <a:pt x="25" y="24"/>
                          </a:lnTo>
                          <a:lnTo>
                            <a:pt x="29" y="19"/>
                          </a:lnTo>
                          <a:lnTo>
                            <a:pt x="30" y="14"/>
                          </a:lnTo>
                          <a:lnTo>
                            <a:pt x="29" y="8"/>
                          </a:lnTo>
                          <a:lnTo>
                            <a:pt x="25" y="3"/>
                          </a:lnTo>
                          <a:lnTo>
                            <a:pt x="21" y="1"/>
                          </a:lnTo>
                          <a:lnTo>
                            <a:pt x="15" y="0"/>
                          </a:lnTo>
                          <a:lnTo>
                            <a:pt x="9" y="1"/>
                          </a:lnTo>
                          <a:lnTo>
                            <a:pt x="5" y="5"/>
                          </a:lnTo>
                          <a:lnTo>
                            <a:pt x="1" y="9"/>
                          </a:lnTo>
                          <a:lnTo>
                            <a:pt x="0" y="15"/>
                          </a:lnTo>
                          <a:lnTo>
                            <a:pt x="1" y="21"/>
                          </a:lnTo>
                          <a:lnTo>
                            <a:pt x="5" y="25"/>
                          </a:lnTo>
                          <a:lnTo>
                            <a:pt x="9" y="28"/>
                          </a:lnTo>
                          <a:lnTo>
                            <a:pt x="15" y="29"/>
                          </a:lnTo>
                          <a:close/>
                        </a:path>
                      </a:pathLst>
                    </a:custGeom>
                    <a:solidFill>
                      <a:srgbClr val="8C1902"/>
                    </a:solidFill>
                    <a:ln w="9525">
                      <a:noFill/>
                      <a:round/>
                      <a:headEnd/>
                      <a:tailEnd/>
                    </a:ln>
                  </p:spPr>
                  <p:txBody>
                    <a:bodyPr/>
                    <a:lstStyle/>
                    <a:p>
                      <a:endParaRPr lang="en-US"/>
                    </a:p>
                  </p:txBody>
                </p:sp>
                <p:sp>
                  <p:nvSpPr>
                    <p:cNvPr id="1218" name="Freeform 57"/>
                    <p:cNvSpPr>
                      <a:spLocks/>
                    </p:cNvSpPr>
                    <p:nvPr/>
                  </p:nvSpPr>
                  <p:spPr bwMode="auto">
                    <a:xfrm>
                      <a:off x="3083" y="2437"/>
                      <a:ext cx="14" cy="14"/>
                    </a:xfrm>
                    <a:custGeom>
                      <a:avLst/>
                      <a:gdLst>
                        <a:gd name="T0" fmla="*/ 1 w 29"/>
                        <a:gd name="T1" fmla="*/ 3 h 29"/>
                        <a:gd name="T2" fmla="*/ 2 w 29"/>
                        <a:gd name="T3" fmla="*/ 3 h 29"/>
                        <a:gd name="T4" fmla="*/ 3 w 29"/>
                        <a:gd name="T5" fmla="*/ 3 h 29"/>
                        <a:gd name="T6" fmla="*/ 3 w 29"/>
                        <a:gd name="T7" fmla="*/ 2 h 29"/>
                        <a:gd name="T8" fmla="*/ 3 w 29"/>
                        <a:gd name="T9" fmla="*/ 1 h 29"/>
                        <a:gd name="T10" fmla="*/ 3 w 29"/>
                        <a:gd name="T11" fmla="*/ 1 h 29"/>
                        <a:gd name="T12" fmla="*/ 3 w 29"/>
                        <a:gd name="T13" fmla="*/ 0 h 29"/>
                        <a:gd name="T14" fmla="*/ 2 w 29"/>
                        <a:gd name="T15" fmla="*/ 0 h 29"/>
                        <a:gd name="T16" fmla="*/ 1 w 29"/>
                        <a:gd name="T17" fmla="*/ 0 h 29"/>
                        <a:gd name="T18" fmla="*/ 1 w 29"/>
                        <a:gd name="T19" fmla="*/ 0 h 29"/>
                        <a:gd name="T20" fmla="*/ 0 w 29"/>
                        <a:gd name="T21" fmla="*/ 0 h 29"/>
                        <a:gd name="T22" fmla="*/ 0 w 29"/>
                        <a:gd name="T23" fmla="*/ 1 h 29"/>
                        <a:gd name="T24" fmla="*/ 0 w 29"/>
                        <a:gd name="T25" fmla="*/ 1 h 29"/>
                        <a:gd name="T26" fmla="*/ 0 w 29"/>
                        <a:gd name="T27" fmla="*/ 2 h 29"/>
                        <a:gd name="T28" fmla="*/ 0 w 29"/>
                        <a:gd name="T29" fmla="*/ 3 h 29"/>
                        <a:gd name="T30" fmla="*/ 1 w 29"/>
                        <a:gd name="T31" fmla="*/ 3 h 29"/>
                        <a:gd name="T32" fmla="*/ 1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5" y="29"/>
                          </a:moveTo>
                          <a:lnTo>
                            <a:pt x="21" y="28"/>
                          </a:lnTo>
                          <a:lnTo>
                            <a:pt x="26" y="24"/>
                          </a:lnTo>
                          <a:lnTo>
                            <a:pt x="28" y="20"/>
                          </a:lnTo>
                          <a:lnTo>
                            <a:pt x="29" y="14"/>
                          </a:lnTo>
                          <a:lnTo>
                            <a:pt x="28" y="8"/>
                          </a:lnTo>
                          <a:lnTo>
                            <a:pt x="24" y="4"/>
                          </a:lnTo>
                          <a:lnTo>
                            <a:pt x="20" y="1"/>
                          </a:lnTo>
                          <a:lnTo>
                            <a:pt x="14" y="0"/>
                          </a:lnTo>
                          <a:lnTo>
                            <a:pt x="8" y="1"/>
                          </a:lnTo>
                          <a:lnTo>
                            <a:pt x="4" y="5"/>
                          </a:lnTo>
                          <a:lnTo>
                            <a:pt x="1" y="9"/>
                          </a:lnTo>
                          <a:lnTo>
                            <a:pt x="0" y="15"/>
                          </a:lnTo>
                          <a:lnTo>
                            <a:pt x="1" y="21"/>
                          </a:lnTo>
                          <a:lnTo>
                            <a:pt x="5" y="26"/>
                          </a:lnTo>
                          <a:lnTo>
                            <a:pt x="9" y="28"/>
                          </a:lnTo>
                          <a:lnTo>
                            <a:pt x="15" y="29"/>
                          </a:lnTo>
                          <a:close/>
                        </a:path>
                      </a:pathLst>
                    </a:custGeom>
                    <a:solidFill>
                      <a:srgbClr val="8C1902"/>
                    </a:solidFill>
                    <a:ln w="9525">
                      <a:noFill/>
                      <a:round/>
                      <a:headEnd/>
                      <a:tailEnd/>
                    </a:ln>
                  </p:spPr>
                  <p:txBody>
                    <a:bodyPr/>
                    <a:lstStyle/>
                    <a:p>
                      <a:endParaRPr lang="en-US"/>
                    </a:p>
                  </p:txBody>
                </p:sp>
                <p:sp>
                  <p:nvSpPr>
                    <p:cNvPr id="1219" name="Freeform 58"/>
                    <p:cNvSpPr>
                      <a:spLocks/>
                    </p:cNvSpPr>
                    <p:nvPr/>
                  </p:nvSpPr>
                  <p:spPr bwMode="auto">
                    <a:xfrm>
                      <a:off x="3083" y="2437"/>
                      <a:ext cx="14" cy="14"/>
                    </a:xfrm>
                    <a:custGeom>
                      <a:avLst/>
                      <a:gdLst>
                        <a:gd name="T0" fmla="*/ 1 w 29"/>
                        <a:gd name="T1" fmla="*/ 3 h 29"/>
                        <a:gd name="T2" fmla="*/ 1 w 29"/>
                        <a:gd name="T3" fmla="*/ 3 h 29"/>
                        <a:gd name="T4" fmla="*/ 2 w 29"/>
                        <a:gd name="T5" fmla="*/ 3 h 29"/>
                        <a:gd name="T6" fmla="*/ 3 w 29"/>
                        <a:gd name="T7" fmla="*/ 3 h 29"/>
                        <a:gd name="T8" fmla="*/ 3 w 29"/>
                        <a:gd name="T9" fmla="*/ 2 h 29"/>
                        <a:gd name="T10" fmla="*/ 3 w 29"/>
                        <a:gd name="T11" fmla="*/ 1 h 29"/>
                        <a:gd name="T12" fmla="*/ 3 w 29"/>
                        <a:gd name="T13" fmla="*/ 1 h 29"/>
                        <a:gd name="T14" fmla="*/ 3 w 29"/>
                        <a:gd name="T15" fmla="*/ 0 h 29"/>
                        <a:gd name="T16" fmla="*/ 2 w 29"/>
                        <a:gd name="T17" fmla="*/ 0 h 29"/>
                        <a:gd name="T18" fmla="*/ 1 w 29"/>
                        <a:gd name="T19" fmla="*/ 0 h 29"/>
                        <a:gd name="T20" fmla="*/ 1 w 29"/>
                        <a:gd name="T21" fmla="*/ 0 h 29"/>
                        <a:gd name="T22" fmla="*/ 0 w 29"/>
                        <a:gd name="T23" fmla="*/ 0 h 29"/>
                        <a:gd name="T24" fmla="*/ 0 w 29"/>
                        <a:gd name="T25" fmla="*/ 1 h 29"/>
                        <a:gd name="T26" fmla="*/ 0 w 29"/>
                        <a:gd name="T27" fmla="*/ 1 h 29"/>
                        <a:gd name="T28" fmla="*/ 0 w 29"/>
                        <a:gd name="T29" fmla="*/ 2 h 29"/>
                        <a:gd name="T30" fmla="*/ 0 w 29"/>
                        <a:gd name="T31" fmla="*/ 3 h 29"/>
                        <a:gd name="T32" fmla="*/ 1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9" y="28"/>
                          </a:moveTo>
                          <a:lnTo>
                            <a:pt x="15" y="29"/>
                          </a:lnTo>
                          <a:lnTo>
                            <a:pt x="20" y="28"/>
                          </a:lnTo>
                          <a:lnTo>
                            <a:pt x="24" y="24"/>
                          </a:lnTo>
                          <a:lnTo>
                            <a:pt x="28" y="20"/>
                          </a:lnTo>
                          <a:lnTo>
                            <a:pt x="29" y="14"/>
                          </a:lnTo>
                          <a:lnTo>
                            <a:pt x="28" y="9"/>
                          </a:lnTo>
                          <a:lnTo>
                            <a:pt x="26" y="5"/>
                          </a:lnTo>
                          <a:lnTo>
                            <a:pt x="21" y="1"/>
                          </a:lnTo>
                          <a:lnTo>
                            <a:pt x="15" y="0"/>
                          </a:lnTo>
                          <a:lnTo>
                            <a:pt x="9" y="1"/>
                          </a:lnTo>
                          <a:lnTo>
                            <a:pt x="5" y="4"/>
                          </a:lnTo>
                          <a:lnTo>
                            <a:pt x="1" y="8"/>
                          </a:lnTo>
                          <a:lnTo>
                            <a:pt x="0" y="14"/>
                          </a:lnTo>
                          <a:lnTo>
                            <a:pt x="1" y="20"/>
                          </a:lnTo>
                          <a:lnTo>
                            <a:pt x="5" y="24"/>
                          </a:lnTo>
                          <a:lnTo>
                            <a:pt x="9" y="28"/>
                          </a:lnTo>
                          <a:close/>
                        </a:path>
                      </a:pathLst>
                    </a:custGeom>
                    <a:solidFill>
                      <a:srgbClr val="8C1902"/>
                    </a:solidFill>
                    <a:ln w="9525">
                      <a:noFill/>
                      <a:round/>
                      <a:headEnd/>
                      <a:tailEnd/>
                    </a:ln>
                  </p:spPr>
                  <p:txBody>
                    <a:bodyPr/>
                    <a:lstStyle/>
                    <a:p>
                      <a:endParaRPr lang="en-US"/>
                    </a:p>
                  </p:txBody>
                </p:sp>
                <p:sp>
                  <p:nvSpPr>
                    <p:cNvPr id="1220" name="Freeform 59"/>
                    <p:cNvSpPr>
                      <a:spLocks/>
                    </p:cNvSpPr>
                    <p:nvPr/>
                  </p:nvSpPr>
                  <p:spPr bwMode="auto">
                    <a:xfrm>
                      <a:off x="3075" y="2423"/>
                      <a:ext cx="84" cy="89"/>
                    </a:xfrm>
                    <a:custGeom>
                      <a:avLst/>
                      <a:gdLst>
                        <a:gd name="T0" fmla="*/ 4 w 169"/>
                        <a:gd name="T1" fmla="*/ 1 h 177"/>
                        <a:gd name="T2" fmla="*/ 3 w 169"/>
                        <a:gd name="T3" fmla="*/ 0 h 177"/>
                        <a:gd name="T4" fmla="*/ 2 w 169"/>
                        <a:gd name="T5" fmla="*/ 0 h 177"/>
                        <a:gd name="T6" fmla="*/ 1 w 169"/>
                        <a:gd name="T7" fmla="*/ 1 h 177"/>
                        <a:gd name="T8" fmla="*/ 0 w 169"/>
                        <a:gd name="T9" fmla="*/ 2 h 177"/>
                        <a:gd name="T10" fmla="*/ 0 w 169"/>
                        <a:gd name="T11" fmla="*/ 3 h 177"/>
                        <a:gd name="T12" fmla="*/ 0 w 169"/>
                        <a:gd name="T13" fmla="*/ 5 h 177"/>
                        <a:gd name="T14" fmla="*/ 0 w 169"/>
                        <a:gd name="T15" fmla="*/ 7 h 177"/>
                        <a:gd name="T16" fmla="*/ 0 w 169"/>
                        <a:gd name="T17" fmla="*/ 8 h 177"/>
                        <a:gd name="T18" fmla="*/ 0 w 169"/>
                        <a:gd name="T19" fmla="*/ 10 h 177"/>
                        <a:gd name="T20" fmla="*/ 0 w 169"/>
                        <a:gd name="T21" fmla="*/ 12 h 177"/>
                        <a:gd name="T22" fmla="*/ 0 w 169"/>
                        <a:gd name="T23" fmla="*/ 13 h 177"/>
                        <a:gd name="T24" fmla="*/ 1 w 169"/>
                        <a:gd name="T25" fmla="*/ 14 h 177"/>
                        <a:gd name="T26" fmla="*/ 1 w 169"/>
                        <a:gd name="T27" fmla="*/ 14 h 177"/>
                        <a:gd name="T28" fmla="*/ 2 w 169"/>
                        <a:gd name="T29" fmla="*/ 15 h 177"/>
                        <a:gd name="T30" fmla="*/ 3 w 169"/>
                        <a:gd name="T31" fmla="*/ 15 h 177"/>
                        <a:gd name="T32" fmla="*/ 4 w 169"/>
                        <a:gd name="T33" fmla="*/ 15 h 177"/>
                        <a:gd name="T34" fmla="*/ 5 w 169"/>
                        <a:gd name="T35" fmla="*/ 16 h 177"/>
                        <a:gd name="T36" fmla="*/ 5 w 169"/>
                        <a:gd name="T37" fmla="*/ 16 h 177"/>
                        <a:gd name="T38" fmla="*/ 6 w 169"/>
                        <a:gd name="T39" fmla="*/ 17 h 177"/>
                        <a:gd name="T40" fmla="*/ 6 w 169"/>
                        <a:gd name="T41" fmla="*/ 17 h 177"/>
                        <a:gd name="T42" fmla="*/ 7 w 169"/>
                        <a:gd name="T43" fmla="*/ 17 h 177"/>
                        <a:gd name="T44" fmla="*/ 7 w 169"/>
                        <a:gd name="T45" fmla="*/ 18 h 177"/>
                        <a:gd name="T46" fmla="*/ 8 w 169"/>
                        <a:gd name="T47" fmla="*/ 18 h 177"/>
                        <a:gd name="T48" fmla="*/ 8 w 169"/>
                        <a:gd name="T49" fmla="*/ 19 h 177"/>
                        <a:gd name="T50" fmla="*/ 9 w 169"/>
                        <a:gd name="T51" fmla="*/ 20 h 177"/>
                        <a:gd name="T52" fmla="*/ 10 w 169"/>
                        <a:gd name="T53" fmla="*/ 20 h 177"/>
                        <a:gd name="T54" fmla="*/ 10 w 169"/>
                        <a:gd name="T55" fmla="*/ 20 h 177"/>
                        <a:gd name="T56" fmla="*/ 11 w 169"/>
                        <a:gd name="T57" fmla="*/ 21 h 177"/>
                        <a:gd name="T58" fmla="*/ 12 w 169"/>
                        <a:gd name="T59" fmla="*/ 21 h 177"/>
                        <a:gd name="T60" fmla="*/ 14 w 169"/>
                        <a:gd name="T61" fmla="*/ 22 h 177"/>
                        <a:gd name="T62" fmla="*/ 15 w 169"/>
                        <a:gd name="T63" fmla="*/ 22 h 177"/>
                        <a:gd name="T64" fmla="*/ 17 w 169"/>
                        <a:gd name="T65" fmla="*/ 22 h 177"/>
                        <a:gd name="T66" fmla="*/ 18 w 169"/>
                        <a:gd name="T67" fmla="*/ 23 h 177"/>
                        <a:gd name="T68" fmla="*/ 19 w 169"/>
                        <a:gd name="T69" fmla="*/ 23 h 177"/>
                        <a:gd name="T70" fmla="*/ 20 w 169"/>
                        <a:gd name="T71" fmla="*/ 22 h 177"/>
                        <a:gd name="T72" fmla="*/ 21 w 169"/>
                        <a:gd name="T73" fmla="*/ 22 h 177"/>
                        <a:gd name="T74" fmla="*/ 21 w 169"/>
                        <a:gd name="T75" fmla="*/ 21 h 177"/>
                        <a:gd name="T76" fmla="*/ 20 w 169"/>
                        <a:gd name="T77" fmla="*/ 20 h 177"/>
                        <a:gd name="T78" fmla="*/ 20 w 169"/>
                        <a:gd name="T79" fmla="*/ 19 h 177"/>
                        <a:gd name="T80" fmla="*/ 19 w 169"/>
                        <a:gd name="T81" fmla="*/ 18 h 177"/>
                        <a:gd name="T82" fmla="*/ 19 w 169"/>
                        <a:gd name="T83" fmla="*/ 18 h 177"/>
                        <a:gd name="T84" fmla="*/ 18 w 169"/>
                        <a:gd name="T85" fmla="*/ 17 h 177"/>
                        <a:gd name="T86" fmla="*/ 16 w 169"/>
                        <a:gd name="T87" fmla="*/ 16 h 177"/>
                        <a:gd name="T88" fmla="*/ 15 w 169"/>
                        <a:gd name="T89" fmla="*/ 15 h 177"/>
                        <a:gd name="T90" fmla="*/ 14 w 169"/>
                        <a:gd name="T91" fmla="*/ 13 h 177"/>
                        <a:gd name="T92" fmla="*/ 13 w 169"/>
                        <a:gd name="T93" fmla="*/ 12 h 177"/>
                        <a:gd name="T94" fmla="*/ 12 w 169"/>
                        <a:gd name="T95" fmla="*/ 11 h 177"/>
                        <a:gd name="T96" fmla="*/ 11 w 169"/>
                        <a:gd name="T97" fmla="*/ 10 h 177"/>
                        <a:gd name="T98" fmla="*/ 11 w 169"/>
                        <a:gd name="T99" fmla="*/ 10 h 177"/>
                        <a:gd name="T100" fmla="*/ 10 w 169"/>
                        <a:gd name="T101" fmla="*/ 8 h 177"/>
                        <a:gd name="T102" fmla="*/ 9 w 169"/>
                        <a:gd name="T103" fmla="*/ 7 h 177"/>
                        <a:gd name="T104" fmla="*/ 8 w 169"/>
                        <a:gd name="T105" fmla="*/ 5 h 177"/>
                        <a:gd name="T106" fmla="*/ 7 w 169"/>
                        <a:gd name="T107" fmla="*/ 4 h 177"/>
                        <a:gd name="T108" fmla="*/ 6 w 169"/>
                        <a:gd name="T109" fmla="*/ 3 h 177"/>
                        <a:gd name="T110" fmla="*/ 5 w 169"/>
                        <a:gd name="T111" fmla="*/ 1 h 177"/>
                        <a:gd name="T112" fmla="*/ 4 w 169"/>
                        <a:gd name="T113" fmla="*/ 1 h 17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69"/>
                        <a:gd name="T172" fmla="*/ 0 h 177"/>
                        <a:gd name="T173" fmla="*/ 169 w 169"/>
                        <a:gd name="T174" fmla="*/ 177 h 17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69" h="177">
                          <a:moveTo>
                            <a:pt x="37" y="2"/>
                          </a:moveTo>
                          <a:lnTo>
                            <a:pt x="29" y="0"/>
                          </a:lnTo>
                          <a:lnTo>
                            <a:pt x="20" y="0"/>
                          </a:lnTo>
                          <a:lnTo>
                            <a:pt x="10" y="3"/>
                          </a:lnTo>
                          <a:lnTo>
                            <a:pt x="6" y="12"/>
                          </a:lnTo>
                          <a:lnTo>
                            <a:pt x="5" y="24"/>
                          </a:lnTo>
                          <a:lnTo>
                            <a:pt x="5" y="37"/>
                          </a:lnTo>
                          <a:lnTo>
                            <a:pt x="5" y="49"/>
                          </a:lnTo>
                          <a:lnTo>
                            <a:pt x="4" y="64"/>
                          </a:lnTo>
                          <a:lnTo>
                            <a:pt x="1" y="79"/>
                          </a:lnTo>
                          <a:lnTo>
                            <a:pt x="0" y="92"/>
                          </a:lnTo>
                          <a:lnTo>
                            <a:pt x="2" y="103"/>
                          </a:lnTo>
                          <a:lnTo>
                            <a:pt x="9" y="109"/>
                          </a:lnTo>
                          <a:lnTo>
                            <a:pt x="15" y="112"/>
                          </a:lnTo>
                          <a:lnTo>
                            <a:pt x="21" y="114"/>
                          </a:lnTo>
                          <a:lnTo>
                            <a:pt x="28" y="116"/>
                          </a:lnTo>
                          <a:lnTo>
                            <a:pt x="35" y="118"/>
                          </a:lnTo>
                          <a:lnTo>
                            <a:pt x="40" y="122"/>
                          </a:lnTo>
                          <a:lnTo>
                            <a:pt x="46" y="125"/>
                          </a:lnTo>
                          <a:lnTo>
                            <a:pt x="51" y="129"/>
                          </a:lnTo>
                          <a:lnTo>
                            <a:pt x="55" y="132"/>
                          </a:lnTo>
                          <a:lnTo>
                            <a:pt x="59" y="136"/>
                          </a:lnTo>
                          <a:lnTo>
                            <a:pt x="63" y="140"/>
                          </a:lnTo>
                          <a:lnTo>
                            <a:pt x="67" y="144"/>
                          </a:lnTo>
                          <a:lnTo>
                            <a:pt x="71" y="148"/>
                          </a:lnTo>
                          <a:lnTo>
                            <a:pt x="76" y="153"/>
                          </a:lnTo>
                          <a:lnTo>
                            <a:pt x="82" y="156"/>
                          </a:lnTo>
                          <a:lnTo>
                            <a:pt x="87" y="160"/>
                          </a:lnTo>
                          <a:lnTo>
                            <a:pt x="93" y="163"/>
                          </a:lnTo>
                          <a:lnTo>
                            <a:pt x="101" y="167"/>
                          </a:lnTo>
                          <a:lnTo>
                            <a:pt x="113" y="170"/>
                          </a:lnTo>
                          <a:lnTo>
                            <a:pt x="124" y="173"/>
                          </a:lnTo>
                          <a:lnTo>
                            <a:pt x="137" y="175"/>
                          </a:lnTo>
                          <a:lnTo>
                            <a:pt x="150" y="177"/>
                          </a:lnTo>
                          <a:lnTo>
                            <a:pt x="159" y="177"/>
                          </a:lnTo>
                          <a:lnTo>
                            <a:pt x="166" y="176"/>
                          </a:lnTo>
                          <a:lnTo>
                            <a:pt x="169" y="174"/>
                          </a:lnTo>
                          <a:lnTo>
                            <a:pt x="169" y="166"/>
                          </a:lnTo>
                          <a:lnTo>
                            <a:pt x="167" y="158"/>
                          </a:lnTo>
                          <a:lnTo>
                            <a:pt x="162" y="151"/>
                          </a:lnTo>
                          <a:lnTo>
                            <a:pt x="156" y="144"/>
                          </a:lnTo>
                          <a:lnTo>
                            <a:pt x="152" y="139"/>
                          </a:lnTo>
                          <a:lnTo>
                            <a:pt x="145" y="132"/>
                          </a:lnTo>
                          <a:lnTo>
                            <a:pt x="135" y="124"/>
                          </a:lnTo>
                          <a:lnTo>
                            <a:pt x="124" y="114"/>
                          </a:lnTo>
                          <a:lnTo>
                            <a:pt x="114" y="103"/>
                          </a:lnTo>
                          <a:lnTo>
                            <a:pt x="105" y="94"/>
                          </a:lnTo>
                          <a:lnTo>
                            <a:pt x="97" y="86"/>
                          </a:lnTo>
                          <a:lnTo>
                            <a:pt x="92" y="80"/>
                          </a:lnTo>
                          <a:lnTo>
                            <a:pt x="89" y="75"/>
                          </a:lnTo>
                          <a:lnTo>
                            <a:pt x="83" y="64"/>
                          </a:lnTo>
                          <a:lnTo>
                            <a:pt x="76" y="53"/>
                          </a:lnTo>
                          <a:lnTo>
                            <a:pt x="68" y="40"/>
                          </a:lnTo>
                          <a:lnTo>
                            <a:pt x="60" y="27"/>
                          </a:lnTo>
                          <a:lnTo>
                            <a:pt x="52" y="17"/>
                          </a:lnTo>
                          <a:lnTo>
                            <a:pt x="44" y="8"/>
                          </a:lnTo>
                          <a:lnTo>
                            <a:pt x="37" y="2"/>
                          </a:lnTo>
                          <a:close/>
                        </a:path>
                      </a:pathLst>
                    </a:custGeom>
                    <a:solidFill>
                      <a:srgbClr val="8C1902"/>
                    </a:solidFill>
                    <a:ln w="9525">
                      <a:noFill/>
                      <a:round/>
                      <a:headEnd/>
                      <a:tailEnd/>
                    </a:ln>
                  </p:spPr>
                  <p:txBody>
                    <a:bodyPr/>
                    <a:lstStyle/>
                    <a:p>
                      <a:endParaRPr lang="en-US"/>
                    </a:p>
                  </p:txBody>
                </p:sp>
                <p:sp>
                  <p:nvSpPr>
                    <p:cNvPr id="1221" name="Freeform 60"/>
                    <p:cNvSpPr>
                      <a:spLocks/>
                    </p:cNvSpPr>
                    <p:nvPr/>
                  </p:nvSpPr>
                  <p:spPr bwMode="auto">
                    <a:xfrm>
                      <a:off x="3072" y="2446"/>
                      <a:ext cx="89" cy="69"/>
                    </a:xfrm>
                    <a:custGeom>
                      <a:avLst/>
                      <a:gdLst>
                        <a:gd name="T0" fmla="*/ 14 w 177"/>
                        <a:gd name="T1" fmla="*/ 6 h 138"/>
                        <a:gd name="T2" fmla="*/ 14 w 177"/>
                        <a:gd name="T3" fmla="*/ 5 h 138"/>
                        <a:gd name="T4" fmla="*/ 13 w 177"/>
                        <a:gd name="T5" fmla="*/ 5 h 138"/>
                        <a:gd name="T6" fmla="*/ 12 w 177"/>
                        <a:gd name="T7" fmla="*/ 6 h 138"/>
                        <a:gd name="T8" fmla="*/ 11 w 177"/>
                        <a:gd name="T9" fmla="*/ 6 h 138"/>
                        <a:gd name="T10" fmla="*/ 10 w 177"/>
                        <a:gd name="T11" fmla="*/ 7 h 138"/>
                        <a:gd name="T12" fmla="*/ 9 w 177"/>
                        <a:gd name="T13" fmla="*/ 7 h 138"/>
                        <a:gd name="T14" fmla="*/ 9 w 177"/>
                        <a:gd name="T15" fmla="*/ 9 h 138"/>
                        <a:gd name="T16" fmla="*/ 8 w 177"/>
                        <a:gd name="T17" fmla="*/ 9 h 138"/>
                        <a:gd name="T18" fmla="*/ 7 w 177"/>
                        <a:gd name="T19" fmla="*/ 9 h 138"/>
                        <a:gd name="T20" fmla="*/ 7 w 177"/>
                        <a:gd name="T21" fmla="*/ 7 h 138"/>
                        <a:gd name="T22" fmla="*/ 6 w 177"/>
                        <a:gd name="T23" fmla="*/ 6 h 138"/>
                        <a:gd name="T24" fmla="*/ 5 w 177"/>
                        <a:gd name="T25" fmla="*/ 6 h 138"/>
                        <a:gd name="T26" fmla="*/ 5 w 177"/>
                        <a:gd name="T27" fmla="*/ 5 h 138"/>
                        <a:gd name="T28" fmla="*/ 4 w 177"/>
                        <a:gd name="T29" fmla="*/ 4 h 138"/>
                        <a:gd name="T30" fmla="*/ 3 w 177"/>
                        <a:gd name="T31" fmla="*/ 3 h 138"/>
                        <a:gd name="T32" fmla="*/ 3 w 177"/>
                        <a:gd name="T33" fmla="*/ 2 h 138"/>
                        <a:gd name="T34" fmla="*/ 2 w 177"/>
                        <a:gd name="T35" fmla="*/ 1 h 138"/>
                        <a:gd name="T36" fmla="*/ 2 w 177"/>
                        <a:gd name="T37" fmla="*/ 1 h 138"/>
                        <a:gd name="T38" fmla="*/ 1 w 177"/>
                        <a:gd name="T39" fmla="*/ 1 h 138"/>
                        <a:gd name="T40" fmla="*/ 1 w 177"/>
                        <a:gd name="T41" fmla="*/ 0 h 138"/>
                        <a:gd name="T42" fmla="*/ 1 w 177"/>
                        <a:gd name="T43" fmla="*/ 1 h 138"/>
                        <a:gd name="T44" fmla="*/ 0 w 177"/>
                        <a:gd name="T45" fmla="*/ 3 h 138"/>
                        <a:gd name="T46" fmla="*/ 0 w 177"/>
                        <a:gd name="T47" fmla="*/ 6 h 138"/>
                        <a:gd name="T48" fmla="*/ 1 w 177"/>
                        <a:gd name="T49" fmla="*/ 7 h 138"/>
                        <a:gd name="T50" fmla="*/ 1 w 177"/>
                        <a:gd name="T51" fmla="*/ 7 h 138"/>
                        <a:gd name="T52" fmla="*/ 2 w 177"/>
                        <a:gd name="T53" fmla="*/ 9 h 138"/>
                        <a:gd name="T54" fmla="*/ 3 w 177"/>
                        <a:gd name="T55" fmla="*/ 9 h 138"/>
                        <a:gd name="T56" fmla="*/ 4 w 177"/>
                        <a:gd name="T57" fmla="*/ 9 h 138"/>
                        <a:gd name="T58" fmla="*/ 4 w 177"/>
                        <a:gd name="T59" fmla="*/ 9 h 138"/>
                        <a:gd name="T60" fmla="*/ 5 w 177"/>
                        <a:gd name="T61" fmla="*/ 9 h 138"/>
                        <a:gd name="T62" fmla="*/ 6 w 177"/>
                        <a:gd name="T63" fmla="*/ 10 h 138"/>
                        <a:gd name="T64" fmla="*/ 6 w 177"/>
                        <a:gd name="T65" fmla="*/ 10 h 138"/>
                        <a:gd name="T66" fmla="*/ 7 w 177"/>
                        <a:gd name="T67" fmla="*/ 11 h 138"/>
                        <a:gd name="T68" fmla="*/ 7 w 177"/>
                        <a:gd name="T69" fmla="*/ 11 h 138"/>
                        <a:gd name="T70" fmla="*/ 8 w 177"/>
                        <a:gd name="T71" fmla="*/ 12 h 138"/>
                        <a:gd name="T72" fmla="*/ 9 w 177"/>
                        <a:gd name="T73" fmla="*/ 13 h 138"/>
                        <a:gd name="T74" fmla="*/ 10 w 177"/>
                        <a:gd name="T75" fmla="*/ 13 h 138"/>
                        <a:gd name="T76" fmla="*/ 11 w 177"/>
                        <a:gd name="T77" fmla="*/ 14 h 138"/>
                        <a:gd name="T78" fmla="*/ 12 w 177"/>
                        <a:gd name="T79" fmla="*/ 15 h 138"/>
                        <a:gd name="T80" fmla="*/ 12 w 177"/>
                        <a:gd name="T81" fmla="*/ 15 h 138"/>
                        <a:gd name="T82" fmla="*/ 13 w 177"/>
                        <a:gd name="T83" fmla="*/ 16 h 138"/>
                        <a:gd name="T84" fmla="*/ 15 w 177"/>
                        <a:gd name="T85" fmla="*/ 17 h 138"/>
                        <a:gd name="T86" fmla="*/ 16 w 177"/>
                        <a:gd name="T87" fmla="*/ 17 h 138"/>
                        <a:gd name="T88" fmla="*/ 18 w 177"/>
                        <a:gd name="T89" fmla="*/ 17 h 138"/>
                        <a:gd name="T90" fmla="*/ 19 w 177"/>
                        <a:gd name="T91" fmla="*/ 17 h 138"/>
                        <a:gd name="T92" fmla="*/ 20 w 177"/>
                        <a:gd name="T93" fmla="*/ 17 h 138"/>
                        <a:gd name="T94" fmla="*/ 22 w 177"/>
                        <a:gd name="T95" fmla="*/ 17 h 138"/>
                        <a:gd name="T96" fmla="*/ 22 w 177"/>
                        <a:gd name="T97" fmla="*/ 17 h 138"/>
                        <a:gd name="T98" fmla="*/ 23 w 177"/>
                        <a:gd name="T99" fmla="*/ 15 h 138"/>
                        <a:gd name="T100" fmla="*/ 22 w 177"/>
                        <a:gd name="T101" fmla="*/ 14 h 138"/>
                        <a:gd name="T102" fmla="*/ 22 w 177"/>
                        <a:gd name="T103" fmla="*/ 13 h 138"/>
                        <a:gd name="T104" fmla="*/ 21 w 177"/>
                        <a:gd name="T105" fmla="*/ 12 h 138"/>
                        <a:gd name="T106" fmla="*/ 20 w 177"/>
                        <a:gd name="T107" fmla="*/ 11 h 138"/>
                        <a:gd name="T108" fmla="*/ 19 w 177"/>
                        <a:gd name="T109" fmla="*/ 11 h 138"/>
                        <a:gd name="T110" fmla="*/ 18 w 177"/>
                        <a:gd name="T111" fmla="*/ 10 h 138"/>
                        <a:gd name="T112" fmla="*/ 17 w 177"/>
                        <a:gd name="T113" fmla="*/ 9 h 138"/>
                        <a:gd name="T114" fmla="*/ 16 w 177"/>
                        <a:gd name="T115" fmla="*/ 8 h 138"/>
                        <a:gd name="T116" fmla="*/ 15 w 177"/>
                        <a:gd name="T117" fmla="*/ 7 h 138"/>
                        <a:gd name="T118" fmla="*/ 15 w 177"/>
                        <a:gd name="T119" fmla="*/ 6 h 138"/>
                        <a:gd name="T120" fmla="*/ 14 w 177"/>
                        <a:gd name="T121" fmla="*/ 6 h 13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77"/>
                        <a:gd name="T184" fmla="*/ 0 h 138"/>
                        <a:gd name="T185" fmla="*/ 177 w 177"/>
                        <a:gd name="T186" fmla="*/ 138 h 13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77" h="138">
                          <a:moveTo>
                            <a:pt x="111" y="48"/>
                          </a:moveTo>
                          <a:lnTo>
                            <a:pt x="105" y="46"/>
                          </a:lnTo>
                          <a:lnTo>
                            <a:pt x="100" y="46"/>
                          </a:lnTo>
                          <a:lnTo>
                            <a:pt x="91" y="49"/>
                          </a:lnTo>
                          <a:lnTo>
                            <a:pt x="83" y="53"/>
                          </a:lnTo>
                          <a:lnTo>
                            <a:pt x="77" y="58"/>
                          </a:lnTo>
                          <a:lnTo>
                            <a:pt x="70" y="63"/>
                          </a:lnTo>
                          <a:lnTo>
                            <a:pt x="65" y="68"/>
                          </a:lnTo>
                          <a:lnTo>
                            <a:pt x="63" y="70"/>
                          </a:lnTo>
                          <a:lnTo>
                            <a:pt x="56" y="67"/>
                          </a:lnTo>
                          <a:lnTo>
                            <a:pt x="50" y="62"/>
                          </a:lnTo>
                          <a:lnTo>
                            <a:pt x="43" y="55"/>
                          </a:lnTo>
                          <a:lnTo>
                            <a:pt x="37" y="48"/>
                          </a:lnTo>
                          <a:lnTo>
                            <a:pt x="33" y="40"/>
                          </a:lnTo>
                          <a:lnTo>
                            <a:pt x="27" y="33"/>
                          </a:lnTo>
                          <a:lnTo>
                            <a:pt x="23" y="26"/>
                          </a:lnTo>
                          <a:lnTo>
                            <a:pt x="19" y="22"/>
                          </a:lnTo>
                          <a:lnTo>
                            <a:pt x="13" y="14"/>
                          </a:lnTo>
                          <a:lnTo>
                            <a:pt x="10" y="7"/>
                          </a:lnTo>
                          <a:lnTo>
                            <a:pt x="8" y="2"/>
                          </a:lnTo>
                          <a:lnTo>
                            <a:pt x="4" y="0"/>
                          </a:lnTo>
                          <a:lnTo>
                            <a:pt x="2" y="11"/>
                          </a:lnTo>
                          <a:lnTo>
                            <a:pt x="0" y="31"/>
                          </a:lnTo>
                          <a:lnTo>
                            <a:pt x="0" y="49"/>
                          </a:lnTo>
                          <a:lnTo>
                            <a:pt x="2" y="61"/>
                          </a:lnTo>
                          <a:lnTo>
                            <a:pt x="5" y="63"/>
                          </a:lnTo>
                          <a:lnTo>
                            <a:pt x="11" y="67"/>
                          </a:lnTo>
                          <a:lnTo>
                            <a:pt x="17" y="69"/>
                          </a:lnTo>
                          <a:lnTo>
                            <a:pt x="25" y="72"/>
                          </a:lnTo>
                          <a:lnTo>
                            <a:pt x="32" y="76"/>
                          </a:lnTo>
                          <a:lnTo>
                            <a:pt x="37" y="79"/>
                          </a:lnTo>
                          <a:lnTo>
                            <a:pt x="43" y="83"/>
                          </a:lnTo>
                          <a:lnTo>
                            <a:pt x="47" y="85"/>
                          </a:lnTo>
                          <a:lnTo>
                            <a:pt x="50" y="88"/>
                          </a:lnTo>
                          <a:lnTo>
                            <a:pt x="56" y="93"/>
                          </a:lnTo>
                          <a:lnTo>
                            <a:pt x="62" y="99"/>
                          </a:lnTo>
                          <a:lnTo>
                            <a:pt x="68" y="106"/>
                          </a:lnTo>
                          <a:lnTo>
                            <a:pt x="77" y="111"/>
                          </a:lnTo>
                          <a:lnTo>
                            <a:pt x="83" y="117"/>
                          </a:lnTo>
                          <a:lnTo>
                            <a:pt x="90" y="122"/>
                          </a:lnTo>
                          <a:lnTo>
                            <a:pt x="96" y="125"/>
                          </a:lnTo>
                          <a:lnTo>
                            <a:pt x="103" y="128"/>
                          </a:lnTo>
                          <a:lnTo>
                            <a:pt x="113" y="130"/>
                          </a:lnTo>
                          <a:lnTo>
                            <a:pt x="125" y="133"/>
                          </a:lnTo>
                          <a:lnTo>
                            <a:pt x="137" y="136"/>
                          </a:lnTo>
                          <a:lnTo>
                            <a:pt x="149" y="138"/>
                          </a:lnTo>
                          <a:lnTo>
                            <a:pt x="160" y="138"/>
                          </a:lnTo>
                          <a:lnTo>
                            <a:pt x="170" y="137"/>
                          </a:lnTo>
                          <a:lnTo>
                            <a:pt x="175" y="133"/>
                          </a:lnTo>
                          <a:lnTo>
                            <a:pt x="177" y="124"/>
                          </a:lnTo>
                          <a:lnTo>
                            <a:pt x="175" y="115"/>
                          </a:lnTo>
                          <a:lnTo>
                            <a:pt x="171" y="106"/>
                          </a:lnTo>
                          <a:lnTo>
                            <a:pt x="164" y="99"/>
                          </a:lnTo>
                          <a:lnTo>
                            <a:pt x="159" y="94"/>
                          </a:lnTo>
                          <a:lnTo>
                            <a:pt x="152" y="88"/>
                          </a:lnTo>
                          <a:lnTo>
                            <a:pt x="144" y="80"/>
                          </a:lnTo>
                          <a:lnTo>
                            <a:pt x="136" y="72"/>
                          </a:lnTo>
                          <a:lnTo>
                            <a:pt x="128" y="64"/>
                          </a:lnTo>
                          <a:lnTo>
                            <a:pt x="120" y="57"/>
                          </a:lnTo>
                          <a:lnTo>
                            <a:pt x="114" y="52"/>
                          </a:lnTo>
                          <a:lnTo>
                            <a:pt x="111" y="48"/>
                          </a:lnTo>
                          <a:close/>
                        </a:path>
                      </a:pathLst>
                    </a:custGeom>
                    <a:solidFill>
                      <a:srgbClr val="B2B2FF"/>
                    </a:solidFill>
                    <a:ln w="9525">
                      <a:noFill/>
                      <a:round/>
                      <a:headEnd/>
                      <a:tailEnd/>
                    </a:ln>
                  </p:spPr>
                  <p:txBody>
                    <a:bodyPr/>
                    <a:lstStyle/>
                    <a:p>
                      <a:endParaRPr lang="en-US"/>
                    </a:p>
                  </p:txBody>
                </p:sp>
                <p:sp>
                  <p:nvSpPr>
                    <p:cNvPr id="1222" name="Freeform 61"/>
                    <p:cNvSpPr>
                      <a:spLocks/>
                    </p:cNvSpPr>
                    <p:nvPr/>
                  </p:nvSpPr>
                  <p:spPr bwMode="auto">
                    <a:xfrm>
                      <a:off x="3073" y="2476"/>
                      <a:ext cx="88" cy="41"/>
                    </a:xfrm>
                    <a:custGeom>
                      <a:avLst/>
                      <a:gdLst>
                        <a:gd name="T0" fmla="*/ 22 w 176"/>
                        <a:gd name="T1" fmla="*/ 10 h 80"/>
                        <a:gd name="T2" fmla="*/ 21 w 176"/>
                        <a:gd name="T3" fmla="*/ 10 h 80"/>
                        <a:gd name="T4" fmla="*/ 20 w 176"/>
                        <a:gd name="T5" fmla="*/ 10 h 80"/>
                        <a:gd name="T6" fmla="*/ 19 w 176"/>
                        <a:gd name="T7" fmla="*/ 10 h 80"/>
                        <a:gd name="T8" fmla="*/ 17 w 176"/>
                        <a:gd name="T9" fmla="*/ 10 h 80"/>
                        <a:gd name="T10" fmla="*/ 15 w 176"/>
                        <a:gd name="T11" fmla="*/ 10 h 80"/>
                        <a:gd name="T12" fmla="*/ 13 w 176"/>
                        <a:gd name="T13" fmla="*/ 9 h 80"/>
                        <a:gd name="T14" fmla="*/ 12 w 176"/>
                        <a:gd name="T15" fmla="*/ 9 h 80"/>
                        <a:gd name="T16" fmla="*/ 11 w 176"/>
                        <a:gd name="T17" fmla="*/ 9 h 80"/>
                        <a:gd name="T18" fmla="*/ 11 w 176"/>
                        <a:gd name="T19" fmla="*/ 8 h 80"/>
                        <a:gd name="T20" fmla="*/ 11 w 176"/>
                        <a:gd name="T21" fmla="*/ 8 h 80"/>
                        <a:gd name="T22" fmla="*/ 10 w 176"/>
                        <a:gd name="T23" fmla="*/ 7 h 80"/>
                        <a:gd name="T24" fmla="*/ 9 w 176"/>
                        <a:gd name="T25" fmla="*/ 6 h 80"/>
                        <a:gd name="T26" fmla="*/ 7 w 176"/>
                        <a:gd name="T27" fmla="*/ 5 h 80"/>
                        <a:gd name="T28" fmla="*/ 6 w 176"/>
                        <a:gd name="T29" fmla="*/ 4 h 80"/>
                        <a:gd name="T30" fmla="*/ 6 w 176"/>
                        <a:gd name="T31" fmla="*/ 4 h 80"/>
                        <a:gd name="T32" fmla="*/ 6 w 176"/>
                        <a:gd name="T33" fmla="*/ 3 h 80"/>
                        <a:gd name="T34" fmla="*/ 6 w 176"/>
                        <a:gd name="T35" fmla="*/ 3 h 80"/>
                        <a:gd name="T36" fmla="*/ 5 w 176"/>
                        <a:gd name="T37" fmla="*/ 3 h 80"/>
                        <a:gd name="T38" fmla="*/ 3 w 176"/>
                        <a:gd name="T39" fmla="*/ 2 h 80"/>
                        <a:gd name="T40" fmla="*/ 3 w 176"/>
                        <a:gd name="T41" fmla="*/ 2 h 80"/>
                        <a:gd name="T42" fmla="*/ 1 w 176"/>
                        <a:gd name="T43" fmla="*/ 1 h 80"/>
                        <a:gd name="T44" fmla="*/ 1 w 176"/>
                        <a:gd name="T45" fmla="*/ 1 h 80"/>
                        <a:gd name="T46" fmla="*/ 1 w 176"/>
                        <a:gd name="T47" fmla="*/ 1 h 80"/>
                        <a:gd name="T48" fmla="*/ 0 w 176"/>
                        <a:gd name="T49" fmla="*/ 0 h 80"/>
                        <a:gd name="T50" fmla="*/ 0 w 176"/>
                        <a:gd name="T51" fmla="*/ 1 h 80"/>
                        <a:gd name="T52" fmla="*/ 0 w 176"/>
                        <a:gd name="T53" fmla="*/ 1 h 80"/>
                        <a:gd name="T54" fmla="*/ 0 w 176"/>
                        <a:gd name="T55" fmla="*/ 2 h 80"/>
                        <a:gd name="T56" fmla="*/ 1 w 176"/>
                        <a:gd name="T57" fmla="*/ 2 h 80"/>
                        <a:gd name="T58" fmla="*/ 1 w 176"/>
                        <a:gd name="T59" fmla="*/ 2 h 80"/>
                        <a:gd name="T60" fmla="*/ 1 w 176"/>
                        <a:gd name="T61" fmla="*/ 2 h 80"/>
                        <a:gd name="T62" fmla="*/ 1 w 176"/>
                        <a:gd name="T63" fmla="*/ 3 h 80"/>
                        <a:gd name="T64" fmla="*/ 3 w 176"/>
                        <a:gd name="T65" fmla="*/ 3 h 80"/>
                        <a:gd name="T66" fmla="*/ 3 w 176"/>
                        <a:gd name="T67" fmla="*/ 3 h 80"/>
                        <a:gd name="T68" fmla="*/ 5 w 176"/>
                        <a:gd name="T69" fmla="*/ 4 h 80"/>
                        <a:gd name="T70" fmla="*/ 5 w 176"/>
                        <a:gd name="T71" fmla="*/ 4 h 80"/>
                        <a:gd name="T72" fmla="*/ 6 w 176"/>
                        <a:gd name="T73" fmla="*/ 4 h 80"/>
                        <a:gd name="T74" fmla="*/ 6 w 176"/>
                        <a:gd name="T75" fmla="*/ 4 h 80"/>
                        <a:gd name="T76" fmla="*/ 6 w 176"/>
                        <a:gd name="T77" fmla="*/ 5 h 80"/>
                        <a:gd name="T78" fmla="*/ 7 w 176"/>
                        <a:gd name="T79" fmla="*/ 6 h 80"/>
                        <a:gd name="T80" fmla="*/ 9 w 176"/>
                        <a:gd name="T81" fmla="*/ 7 h 80"/>
                        <a:gd name="T82" fmla="*/ 9 w 176"/>
                        <a:gd name="T83" fmla="*/ 7 h 80"/>
                        <a:gd name="T84" fmla="*/ 10 w 176"/>
                        <a:gd name="T85" fmla="*/ 8 h 80"/>
                        <a:gd name="T86" fmla="*/ 11 w 176"/>
                        <a:gd name="T87" fmla="*/ 8 h 80"/>
                        <a:gd name="T88" fmla="*/ 11 w 176"/>
                        <a:gd name="T89" fmla="*/ 9 h 80"/>
                        <a:gd name="T90" fmla="*/ 11 w 176"/>
                        <a:gd name="T91" fmla="*/ 9 h 80"/>
                        <a:gd name="T92" fmla="*/ 12 w 176"/>
                        <a:gd name="T93" fmla="*/ 9 h 80"/>
                        <a:gd name="T94" fmla="*/ 13 w 176"/>
                        <a:gd name="T95" fmla="*/ 9 h 80"/>
                        <a:gd name="T96" fmla="*/ 14 w 176"/>
                        <a:gd name="T97" fmla="*/ 10 h 80"/>
                        <a:gd name="T98" fmla="*/ 15 w 176"/>
                        <a:gd name="T99" fmla="*/ 10 h 80"/>
                        <a:gd name="T100" fmla="*/ 17 w 176"/>
                        <a:gd name="T101" fmla="*/ 10 h 80"/>
                        <a:gd name="T102" fmla="*/ 18 w 176"/>
                        <a:gd name="T103" fmla="*/ 11 h 80"/>
                        <a:gd name="T104" fmla="*/ 19 w 176"/>
                        <a:gd name="T105" fmla="*/ 11 h 80"/>
                        <a:gd name="T106" fmla="*/ 20 w 176"/>
                        <a:gd name="T107" fmla="*/ 11 h 80"/>
                        <a:gd name="T108" fmla="*/ 22 w 176"/>
                        <a:gd name="T109" fmla="*/ 11 h 80"/>
                        <a:gd name="T110" fmla="*/ 22 w 176"/>
                        <a:gd name="T111" fmla="*/ 10 h 80"/>
                        <a:gd name="T112" fmla="*/ 22 w 176"/>
                        <a:gd name="T113" fmla="*/ 10 h 80"/>
                        <a:gd name="T114" fmla="*/ 22 w 176"/>
                        <a:gd name="T115" fmla="*/ 10 h 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6"/>
                        <a:gd name="T175" fmla="*/ 0 h 80"/>
                        <a:gd name="T176" fmla="*/ 176 w 176"/>
                        <a:gd name="T177" fmla="*/ 80 h 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6" h="80">
                          <a:moveTo>
                            <a:pt x="173" y="72"/>
                          </a:moveTo>
                          <a:lnTo>
                            <a:pt x="168" y="76"/>
                          </a:lnTo>
                          <a:lnTo>
                            <a:pt x="158" y="77"/>
                          </a:lnTo>
                          <a:lnTo>
                            <a:pt x="147" y="77"/>
                          </a:lnTo>
                          <a:lnTo>
                            <a:pt x="135" y="75"/>
                          </a:lnTo>
                          <a:lnTo>
                            <a:pt x="123" y="72"/>
                          </a:lnTo>
                          <a:lnTo>
                            <a:pt x="111" y="69"/>
                          </a:lnTo>
                          <a:lnTo>
                            <a:pt x="101" y="67"/>
                          </a:lnTo>
                          <a:lnTo>
                            <a:pt x="94" y="64"/>
                          </a:lnTo>
                          <a:lnTo>
                            <a:pt x="88" y="61"/>
                          </a:lnTo>
                          <a:lnTo>
                            <a:pt x="81" y="56"/>
                          </a:lnTo>
                          <a:lnTo>
                            <a:pt x="75" y="50"/>
                          </a:lnTo>
                          <a:lnTo>
                            <a:pt x="66" y="45"/>
                          </a:lnTo>
                          <a:lnTo>
                            <a:pt x="60" y="38"/>
                          </a:lnTo>
                          <a:lnTo>
                            <a:pt x="54" y="32"/>
                          </a:lnTo>
                          <a:lnTo>
                            <a:pt x="48" y="27"/>
                          </a:lnTo>
                          <a:lnTo>
                            <a:pt x="45" y="24"/>
                          </a:lnTo>
                          <a:lnTo>
                            <a:pt x="41" y="22"/>
                          </a:lnTo>
                          <a:lnTo>
                            <a:pt x="35" y="18"/>
                          </a:lnTo>
                          <a:lnTo>
                            <a:pt x="30" y="15"/>
                          </a:lnTo>
                          <a:lnTo>
                            <a:pt x="23" y="11"/>
                          </a:lnTo>
                          <a:lnTo>
                            <a:pt x="15" y="8"/>
                          </a:lnTo>
                          <a:lnTo>
                            <a:pt x="9" y="6"/>
                          </a:lnTo>
                          <a:lnTo>
                            <a:pt x="3" y="2"/>
                          </a:lnTo>
                          <a:lnTo>
                            <a:pt x="0" y="0"/>
                          </a:lnTo>
                          <a:lnTo>
                            <a:pt x="0" y="4"/>
                          </a:lnTo>
                          <a:lnTo>
                            <a:pt x="0" y="8"/>
                          </a:lnTo>
                          <a:lnTo>
                            <a:pt x="0" y="10"/>
                          </a:lnTo>
                          <a:lnTo>
                            <a:pt x="1" y="12"/>
                          </a:lnTo>
                          <a:lnTo>
                            <a:pt x="3" y="14"/>
                          </a:lnTo>
                          <a:lnTo>
                            <a:pt x="8" y="16"/>
                          </a:lnTo>
                          <a:lnTo>
                            <a:pt x="14" y="18"/>
                          </a:lnTo>
                          <a:lnTo>
                            <a:pt x="21" y="22"/>
                          </a:lnTo>
                          <a:lnTo>
                            <a:pt x="27" y="24"/>
                          </a:lnTo>
                          <a:lnTo>
                            <a:pt x="34" y="27"/>
                          </a:lnTo>
                          <a:lnTo>
                            <a:pt x="39" y="30"/>
                          </a:lnTo>
                          <a:lnTo>
                            <a:pt x="41" y="31"/>
                          </a:lnTo>
                          <a:lnTo>
                            <a:pt x="46" y="31"/>
                          </a:lnTo>
                          <a:lnTo>
                            <a:pt x="52" y="37"/>
                          </a:lnTo>
                          <a:lnTo>
                            <a:pt x="58" y="42"/>
                          </a:lnTo>
                          <a:lnTo>
                            <a:pt x="65" y="48"/>
                          </a:lnTo>
                          <a:lnTo>
                            <a:pt x="72" y="54"/>
                          </a:lnTo>
                          <a:lnTo>
                            <a:pt x="78" y="59"/>
                          </a:lnTo>
                          <a:lnTo>
                            <a:pt x="84" y="63"/>
                          </a:lnTo>
                          <a:lnTo>
                            <a:pt x="89" y="65"/>
                          </a:lnTo>
                          <a:lnTo>
                            <a:pt x="93" y="68"/>
                          </a:lnTo>
                          <a:lnTo>
                            <a:pt x="98" y="69"/>
                          </a:lnTo>
                          <a:lnTo>
                            <a:pt x="104" y="71"/>
                          </a:lnTo>
                          <a:lnTo>
                            <a:pt x="112" y="73"/>
                          </a:lnTo>
                          <a:lnTo>
                            <a:pt x="122" y="76"/>
                          </a:lnTo>
                          <a:lnTo>
                            <a:pt x="131" y="77"/>
                          </a:lnTo>
                          <a:lnTo>
                            <a:pt x="141" y="79"/>
                          </a:lnTo>
                          <a:lnTo>
                            <a:pt x="150" y="80"/>
                          </a:lnTo>
                          <a:lnTo>
                            <a:pt x="158" y="80"/>
                          </a:lnTo>
                          <a:lnTo>
                            <a:pt x="170" y="79"/>
                          </a:lnTo>
                          <a:lnTo>
                            <a:pt x="176" y="77"/>
                          </a:lnTo>
                          <a:lnTo>
                            <a:pt x="176" y="75"/>
                          </a:lnTo>
                          <a:lnTo>
                            <a:pt x="173" y="72"/>
                          </a:lnTo>
                          <a:close/>
                        </a:path>
                      </a:pathLst>
                    </a:custGeom>
                    <a:solidFill>
                      <a:srgbClr val="4C4C4C"/>
                    </a:solidFill>
                    <a:ln w="9525">
                      <a:noFill/>
                      <a:round/>
                      <a:headEnd/>
                      <a:tailEnd/>
                    </a:ln>
                  </p:spPr>
                  <p:txBody>
                    <a:bodyPr/>
                    <a:lstStyle/>
                    <a:p>
                      <a:endParaRPr lang="en-US"/>
                    </a:p>
                  </p:txBody>
                </p:sp>
                <p:sp>
                  <p:nvSpPr>
                    <p:cNvPr id="1223" name="Freeform 62"/>
                    <p:cNvSpPr>
                      <a:spLocks/>
                    </p:cNvSpPr>
                    <p:nvPr/>
                  </p:nvSpPr>
                  <p:spPr bwMode="auto">
                    <a:xfrm>
                      <a:off x="3101" y="1457"/>
                      <a:ext cx="114" cy="175"/>
                    </a:xfrm>
                    <a:custGeom>
                      <a:avLst/>
                      <a:gdLst>
                        <a:gd name="T0" fmla="*/ 3 w 229"/>
                        <a:gd name="T1" fmla="*/ 16 h 349"/>
                        <a:gd name="T2" fmla="*/ 3 w 229"/>
                        <a:gd name="T3" fmla="*/ 11 h 349"/>
                        <a:gd name="T4" fmla="*/ 4 w 229"/>
                        <a:gd name="T5" fmla="*/ 6 h 349"/>
                        <a:gd name="T6" fmla="*/ 8 w 229"/>
                        <a:gd name="T7" fmla="*/ 2 h 349"/>
                        <a:gd name="T8" fmla="*/ 14 w 229"/>
                        <a:gd name="T9" fmla="*/ 0 h 349"/>
                        <a:gd name="T10" fmla="*/ 20 w 229"/>
                        <a:gd name="T11" fmla="*/ 2 h 349"/>
                        <a:gd name="T12" fmla="*/ 24 w 229"/>
                        <a:gd name="T13" fmla="*/ 4 h 349"/>
                        <a:gd name="T14" fmla="*/ 26 w 229"/>
                        <a:gd name="T15" fmla="*/ 8 h 349"/>
                        <a:gd name="T16" fmla="*/ 28 w 229"/>
                        <a:gd name="T17" fmla="*/ 12 h 349"/>
                        <a:gd name="T18" fmla="*/ 27 w 229"/>
                        <a:gd name="T19" fmla="*/ 16 h 349"/>
                        <a:gd name="T20" fmla="*/ 27 w 229"/>
                        <a:gd name="T21" fmla="*/ 19 h 349"/>
                        <a:gd name="T22" fmla="*/ 27 w 229"/>
                        <a:gd name="T23" fmla="*/ 21 h 349"/>
                        <a:gd name="T24" fmla="*/ 27 w 229"/>
                        <a:gd name="T25" fmla="*/ 23 h 349"/>
                        <a:gd name="T26" fmla="*/ 28 w 229"/>
                        <a:gd name="T27" fmla="*/ 25 h 349"/>
                        <a:gd name="T28" fmla="*/ 28 w 229"/>
                        <a:gd name="T29" fmla="*/ 26 h 349"/>
                        <a:gd name="T30" fmla="*/ 27 w 229"/>
                        <a:gd name="T31" fmla="*/ 26 h 349"/>
                        <a:gd name="T32" fmla="*/ 26 w 229"/>
                        <a:gd name="T33" fmla="*/ 26 h 349"/>
                        <a:gd name="T34" fmla="*/ 26 w 229"/>
                        <a:gd name="T35" fmla="*/ 27 h 349"/>
                        <a:gd name="T36" fmla="*/ 26 w 229"/>
                        <a:gd name="T37" fmla="*/ 27 h 349"/>
                        <a:gd name="T38" fmla="*/ 26 w 229"/>
                        <a:gd name="T39" fmla="*/ 28 h 349"/>
                        <a:gd name="T40" fmla="*/ 25 w 229"/>
                        <a:gd name="T41" fmla="*/ 28 h 349"/>
                        <a:gd name="T42" fmla="*/ 25 w 229"/>
                        <a:gd name="T43" fmla="*/ 28 h 349"/>
                        <a:gd name="T44" fmla="*/ 24 w 229"/>
                        <a:gd name="T45" fmla="*/ 29 h 349"/>
                        <a:gd name="T46" fmla="*/ 24 w 229"/>
                        <a:gd name="T47" fmla="*/ 30 h 349"/>
                        <a:gd name="T48" fmla="*/ 24 w 229"/>
                        <a:gd name="T49" fmla="*/ 30 h 349"/>
                        <a:gd name="T50" fmla="*/ 23 w 229"/>
                        <a:gd name="T51" fmla="*/ 31 h 349"/>
                        <a:gd name="T52" fmla="*/ 23 w 229"/>
                        <a:gd name="T53" fmla="*/ 31 h 349"/>
                        <a:gd name="T54" fmla="*/ 23 w 229"/>
                        <a:gd name="T55" fmla="*/ 32 h 349"/>
                        <a:gd name="T56" fmla="*/ 23 w 229"/>
                        <a:gd name="T57" fmla="*/ 34 h 349"/>
                        <a:gd name="T58" fmla="*/ 22 w 229"/>
                        <a:gd name="T59" fmla="*/ 35 h 349"/>
                        <a:gd name="T60" fmla="*/ 19 w 229"/>
                        <a:gd name="T61" fmla="*/ 35 h 349"/>
                        <a:gd name="T62" fmla="*/ 17 w 229"/>
                        <a:gd name="T63" fmla="*/ 35 h 349"/>
                        <a:gd name="T64" fmla="*/ 16 w 229"/>
                        <a:gd name="T65" fmla="*/ 35 h 349"/>
                        <a:gd name="T66" fmla="*/ 15 w 229"/>
                        <a:gd name="T67" fmla="*/ 35 h 349"/>
                        <a:gd name="T68" fmla="*/ 14 w 229"/>
                        <a:gd name="T69" fmla="*/ 37 h 349"/>
                        <a:gd name="T70" fmla="*/ 11 w 229"/>
                        <a:gd name="T71" fmla="*/ 40 h 349"/>
                        <a:gd name="T72" fmla="*/ 8 w 229"/>
                        <a:gd name="T73" fmla="*/ 42 h 349"/>
                        <a:gd name="T74" fmla="*/ 6 w 229"/>
                        <a:gd name="T75" fmla="*/ 44 h 349"/>
                        <a:gd name="T76" fmla="*/ 5 w 229"/>
                        <a:gd name="T77" fmla="*/ 44 h 349"/>
                        <a:gd name="T78" fmla="*/ 3 w 229"/>
                        <a:gd name="T79" fmla="*/ 44 h 349"/>
                        <a:gd name="T80" fmla="*/ 2 w 229"/>
                        <a:gd name="T81" fmla="*/ 43 h 349"/>
                        <a:gd name="T82" fmla="*/ 0 w 229"/>
                        <a:gd name="T83" fmla="*/ 42 h 349"/>
                        <a:gd name="T84" fmla="*/ 0 w 229"/>
                        <a:gd name="T85" fmla="*/ 41 h 349"/>
                        <a:gd name="T86" fmla="*/ 0 w 229"/>
                        <a:gd name="T87" fmla="*/ 37 h 349"/>
                        <a:gd name="T88" fmla="*/ 2 w 229"/>
                        <a:gd name="T89" fmla="*/ 33 h 349"/>
                        <a:gd name="T90" fmla="*/ 3 w 229"/>
                        <a:gd name="T91" fmla="*/ 30 h 349"/>
                        <a:gd name="T92" fmla="*/ 4 w 229"/>
                        <a:gd name="T93" fmla="*/ 28 h 349"/>
                        <a:gd name="T94" fmla="*/ 5 w 229"/>
                        <a:gd name="T95" fmla="*/ 25 h 349"/>
                        <a:gd name="T96" fmla="*/ 5 w 229"/>
                        <a:gd name="T97" fmla="*/ 22 h 349"/>
                        <a:gd name="T98" fmla="*/ 3 w 229"/>
                        <a:gd name="T99" fmla="*/ 19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29"/>
                        <a:gd name="T151" fmla="*/ 0 h 349"/>
                        <a:gd name="T152" fmla="*/ 229 w 229"/>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29" h="349">
                          <a:moveTo>
                            <a:pt x="26" y="140"/>
                          </a:moveTo>
                          <a:lnTo>
                            <a:pt x="24" y="127"/>
                          </a:lnTo>
                          <a:lnTo>
                            <a:pt x="24" y="110"/>
                          </a:lnTo>
                          <a:lnTo>
                            <a:pt x="25" y="88"/>
                          </a:lnTo>
                          <a:lnTo>
                            <a:pt x="29" y="65"/>
                          </a:lnTo>
                          <a:lnTo>
                            <a:pt x="37" y="43"/>
                          </a:lnTo>
                          <a:lnTo>
                            <a:pt x="49" y="24"/>
                          </a:lnTo>
                          <a:lnTo>
                            <a:pt x="67" y="9"/>
                          </a:lnTo>
                          <a:lnTo>
                            <a:pt x="90" y="1"/>
                          </a:lnTo>
                          <a:lnTo>
                            <a:pt x="115" y="0"/>
                          </a:lnTo>
                          <a:lnTo>
                            <a:pt x="139" y="2"/>
                          </a:lnTo>
                          <a:lnTo>
                            <a:pt x="160" y="9"/>
                          </a:lnTo>
                          <a:lnTo>
                            <a:pt x="178" y="18"/>
                          </a:lnTo>
                          <a:lnTo>
                            <a:pt x="194" y="31"/>
                          </a:lnTo>
                          <a:lnTo>
                            <a:pt x="207" y="44"/>
                          </a:lnTo>
                          <a:lnTo>
                            <a:pt x="215" y="59"/>
                          </a:lnTo>
                          <a:lnTo>
                            <a:pt x="221" y="74"/>
                          </a:lnTo>
                          <a:lnTo>
                            <a:pt x="224" y="94"/>
                          </a:lnTo>
                          <a:lnTo>
                            <a:pt x="224" y="109"/>
                          </a:lnTo>
                          <a:lnTo>
                            <a:pt x="223" y="122"/>
                          </a:lnTo>
                          <a:lnTo>
                            <a:pt x="220" y="132"/>
                          </a:lnTo>
                          <a:lnTo>
                            <a:pt x="217" y="145"/>
                          </a:lnTo>
                          <a:lnTo>
                            <a:pt x="216" y="156"/>
                          </a:lnTo>
                          <a:lnTo>
                            <a:pt x="216" y="168"/>
                          </a:lnTo>
                          <a:lnTo>
                            <a:pt x="220" y="177"/>
                          </a:lnTo>
                          <a:lnTo>
                            <a:pt x="223" y="183"/>
                          </a:lnTo>
                          <a:lnTo>
                            <a:pt x="226" y="190"/>
                          </a:lnTo>
                          <a:lnTo>
                            <a:pt x="229" y="197"/>
                          </a:lnTo>
                          <a:lnTo>
                            <a:pt x="229" y="201"/>
                          </a:lnTo>
                          <a:lnTo>
                            <a:pt x="225" y="203"/>
                          </a:lnTo>
                          <a:lnTo>
                            <a:pt x="222" y="205"/>
                          </a:lnTo>
                          <a:lnTo>
                            <a:pt x="218" y="205"/>
                          </a:lnTo>
                          <a:lnTo>
                            <a:pt x="215" y="205"/>
                          </a:lnTo>
                          <a:lnTo>
                            <a:pt x="213" y="205"/>
                          </a:lnTo>
                          <a:lnTo>
                            <a:pt x="210" y="206"/>
                          </a:lnTo>
                          <a:lnTo>
                            <a:pt x="208" y="209"/>
                          </a:lnTo>
                          <a:lnTo>
                            <a:pt x="208" y="215"/>
                          </a:lnTo>
                          <a:lnTo>
                            <a:pt x="209" y="215"/>
                          </a:lnTo>
                          <a:lnTo>
                            <a:pt x="209" y="216"/>
                          </a:lnTo>
                          <a:lnTo>
                            <a:pt x="209" y="217"/>
                          </a:lnTo>
                          <a:lnTo>
                            <a:pt x="208" y="218"/>
                          </a:lnTo>
                          <a:lnTo>
                            <a:pt x="207" y="220"/>
                          </a:lnTo>
                          <a:lnTo>
                            <a:pt x="205" y="222"/>
                          </a:lnTo>
                          <a:lnTo>
                            <a:pt x="202" y="223"/>
                          </a:lnTo>
                          <a:lnTo>
                            <a:pt x="199" y="224"/>
                          </a:lnTo>
                          <a:lnTo>
                            <a:pt x="195" y="225"/>
                          </a:lnTo>
                          <a:lnTo>
                            <a:pt x="193" y="229"/>
                          </a:lnTo>
                          <a:lnTo>
                            <a:pt x="192" y="233"/>
                          </a:lnTo>
                          <a:lnTo>
                            <a:pt x="192" y="237"/>
                          </a:lnTo>
                          <a:lnTo>
                            <a:pt x="192" y="239"/>
                          </a:lnTo>
                          <a:lnTo>
                            <a:pt x="192" y="243"/>
                          </a:lnTo>
                          <a:lnTo>
                            <a:pt x="191" y="245"/>
                          </a:lnTo>
                          <a:lnTo>
                            <a:pt x="190" y="247"/>
                          </a:lnTo>
                          <a:lnTo>
                            <a:pt x="187" y="248"/>
                          </a:lnTo>
                          <a:lnTo>
                            <a:pt x="186" y="252"/>
                          </a:lnTo>
                          <a:lnTo>
                            <a:pt x="186" y="255"/>
                          </a:lnTo>
                          <a:lnTo>
                            <a:pt x="186" y="260"/>
                          </a:lnTo>
                          <a:lnTo>
                            <a:pt x="185" y="266"/>
                          </a:lnTo>
                          <a:lnTo>
                            <a:pt x="182" y="273"/>
                          </a:lnTo>
                          <a:lnTo>
                            <a:pt x="176" y="278"/>
                          </a:lnTo>
                          <a:lnTo>
                            <a:pt x="167" y="280"/>
                          </a:lnTo>
                          <a:lnTo>
                            <a:pt x="156" y="276"/>
                          </a:lnTo>
                          <a:lnTo>
                            <a:pt x="146" y="274"/>
                          </a:lnTo>
                          <a:lnTo>
                            <a:pt x="139" y="273"/>
                          </a:lnTo>
                          <a:lnTo>
                            <a:pt x="134" y="271"/>
                          </a:lnTo>
                          <a:lnTo>
                            <a:pt x="131" y="273"/>
                          </a:lnTo>
                          <a:lnTo>
                            <a:pt x="129" y="274"/>
                          </a:lnTo>
                          <a:lnTo>
                            <a:pt x="125" y="277"/>
                          </a:lnTo>
                          <a:lnTo>
                            <a:pt x="122" y="281"/>
                          </a:lnTo>
                          <a:lnTo>
                            <a:pt x="114" y="292"/>
                          </a:lnTo>
                          <a:lnTo>
                            <a:pt x="103" y="304"/>
                          </a:lnTo>
                          <a:lnTo>
                            <a:pt x="93" y="314"/>
                          </a:lnTo>
                          <a:lnTo>
                            <a:pt x="82" y="324"/>
                          </a:lnTo>
                          <a:lnTo>
                            <a:pt x="71" y="333"/>
                          </a:lnTo>
                          <a:lnTo>
                            <a:pt x="62" y="339"/>
                          </a:lnTo>
                          <a:lnTo>
                            <a:pt x="54" y="345"/>
                          </a:lnTo>
                          <a:lnTo>
                            <a:pt x="48" y="348"/>
                          </a:lnTo>
                          <a:lnTo>
                            <a:pt x="43" y="349"/>
                          </a:lnTo>
                          <a:lnTo>
                            <a:pt x="36" y="349"/>
                          </a:lnTo>
                          <a:lnTo>
                            <a:pt x="29" y="348"/>
                          </a:lnTo>
                          <a:lnTo>
                            <a:pt x="23" y="345"/>
                          </a:lnTo>
                          <a:lnTo>
                            <a:pt x="17" y="343"/>
                          </a:lnTo>
                          <a:lnTo>
                            <a:pt x="11" y="339"/>
                          </a:lnTo>
                          <a:lnTo>
                            <a:pt x="7" y="336"/>
                          </a:lnTo>
                          <a:lnTo>
                            <a:pt x="5" y="333"/>
                          </a:lnTo>
                          <a:lnTo>
                            <a:pt x="1" y="322"/>
                          </a:lnTo>
                          <a:lnTo>
                            <a:pt x="0" y="307"/>
                          </a:lnTo>
                          <a:lnTo>
                            <a:pt x="2" y="290"/>
                          </a:lnTo>
                          <a:lnTo>
                            <a:pt x="10" y="273"/>
                          </a:lnTo>
                          <a:lnTo>
                            <a:pt x="16" y="263"/>
                          </a:lnTo>
                          <a:lnTo>
                            <a:pt x="22" y="253"/>
                          </a:lnTo>
                          <a:lnTo>
                            <a:pt x="28" y="240"/>
                          </a:lnTo>
                          <a:lnTo>
                            <a:pt x="33" y="229"/>
                          </a:lnTo>
                          <a:lnTo>
                            <a:pt x="38" y="217"/>
                          </a:lnTo>
                          <a:lnTo>
                            <a:pt x="41" y="206"/>
                          </a:lnTo>
                          <a:lnTo>
                            <a:pt x="44" y="198"/>
                          </a:lnTo>
                          <a:lnTo>
                            <a:pt x="44" y="191"/>
                          </a:lnTo>
                          <a:lnTo>
                            <a:pt x="41" y="176"/>
                          </a:lnTo>
                          <a:lnTo>
                            <a:pt x="37" y="163"/>
                          </a:lnTo>
                          <a:lnTo>
                            <a:pt x="31" y="152"/>
                          </a:lnTo>
                          <a:lnTo>
                            <a:pt x="26" y="140"/>
                          </a:lnTo>
                          <a:close/>
                        </a:path>
                      </a:pathLst>
                    </a:custGeom>
                    <a:solidFill>
                      <a:srgbClr val="8C1902"/>
                    </a:solidFill>
                    <a:ln w="9525">
                      <a:noFill/>
                      <a:round/>
                      <a:headEnd/>
                      <a:tailEnd/>
                    </a:ln>
                  </p:spPr>
                  <p:txBody>
                    <a:bodyPr/>
                    <a:lstStyle/>
                    <a:p>
                      <a:endParaRPr lang="en-US"/>
                    </a:p>
                  </p:txBody>
                </p:sp>
                <p:sp>
                  <p:nvSpPr>
                    <p:cNvPr id="1224" name="Freeform 63"/>
                    <p:cNvSpPr>
                      <a:spLocks/>
                    </p:cNvSpPr>
                    <p:nvPr/>
                  </p:nvSpPr>
                  <p:spPr bwMode="auto">
                    <a:xfrm>
                      <a:off x="3147" y="1472"/>
                      <a:ext cx="14" cy="14"/>
                    </a:xfrm>
                    <a:custGeom>
                      <a:avLst/>
                      <a:gdLst>
                        <a:gd name="T0" fmla="*/ 1 w 29"/>
                        <a:gd name="T1" fmla="*/ 3 h 29"/>
                        <a:gd name="T2" fmla="*/ 2 w 29"/>
                        <a:gd name="T3" fmla="*/ 3 h 29"/>
                        <a:gd name="T4" fmla="*/ 2 w 29"/>
                        <a:gd name="T5" fmla="*/ 3 h 29"/>
                        <a:gd name="T6" fmla="*/ 3 w 29"/>
                        <a:gd name="T7" fmla="*/ 2 h 29"/>
                        <a:gd name="T8" fmla="*/ 3 w 29"/>
                        <a:gd name="T9" fmla="*/ 2 h 29"/>
                        <a:gd name="T10" fmla="*/ 3 w 29"/>
                        <a:gd name="T11" fmla="*/ 1 h 29"/>
                        <a:gd name="T12" fmla="*/ 3 w 29"/>
                        <a:gd name="T13" fmla="*/ 0 h 29"/>
                        <a:gd name="T14" fmla="*/ 2 w 29"/>
                        <a:gd name="T15" fmla="*/ 0 h 29"/>
                        <a:gd name="T16" fmla="*/ 2 w 29"/>
                        <a:gd name="T17" fmla="*/ 0 h 29"/>
                        <a:gd name="T18" fmla="*/ 1 w 29"/>
                        <a:gd name="T19" fmla="*/ 0 h 29"/>
                        <a:gd name="T20" fmla="*/ 0 w 29"/>
                        <a:gd name="T21" fmla="*/ 0 h 29"/>
                        <a:gd name="T22" fmla="*/ 0 w 29"/>
                        <a:gd name="T23" fmla="*/ 0 h 29"/>
                        <a:gd name="T24" fmla="*/ 0 w 29"/>
                        <a:gd name="T25" fmla="*/ 1 h 29"/>
                        <a:gd name="T26" fmla="*/ 0 w 29"/>
                        <a:gd name="T27" fmla="*/ 2 h 29"/>
                        <a:gd name="T28" fmla="*/ 0 w 29"/>
                        <a:gd name="T29" fmla="*/ 2 h 29"/>
                        <a:gd name="T30" fmla="*/ 0 w 29"/>
                        <a:gd name="T31" fmla="*/ 3 h 29"/>
                        <a:gd name="T32" fmla="*/ 1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1" y="29"/>
                          </a:moveTo>
                          <a:lnTo>
                            <a:pt x="17" y="29"/>
                          </a:lnTo>
                          <a:lnTo>
                            <a:pt x="22" y="27"/>
                          </a:lnTo>
                          <a:lnTo>
                            <a:pt x="26" y="23"/>
                          </a:lnTo>
                          <a:lnTo>
                            <a:pt x="29" y="18"/>
                          </a:lnTo>
                          <a:lnTo>
                            <a:pt x="29" y="12"/>
                          </a:lnTo>
                          <a:lnTo>
                            <a:pt x="26" y="6"/>
                          </a:lnTo>
                          <a:lnTo>
                            <a:pt x="23" y="3"/>
                          </a:lnTo>
                          <a:lnTo>
                            <a:pt x="17" y="0"/>
                          </a:lnTo>
                          <a:lnTo>
                            <a:pt x="11" y="0"/>
                          </a:lnTo>
                          <a:lnTo>
                            <a:pt x="7" y="3"/>
                          </a:lnTo>
                          <a:lnTo>
                            <a:pt x="2" y="6"/>
                          </a:lnTo>
                          <a:lnTo>
                            <a:pt x="0" y="12"/>
                          </a:lnTo>
                          <a:lnTo>
                            <a:pt x="0" y="18"/>
                          </a:lnTo>
                          <a:lnTo>
                            <a:pt x="2" y="22"/>
                          </a:lnTo>
                          <a:lnTo>
                            <a:pt x="6" y="27"/>
                          </a:lnTo>
                          <a:lnTo>
                            <a:pt x="11" y="29"/>
                          </a:lnTo>
                          <a:close/>
                        </a:path>
                      </a:pathLst>
                    </a:custGeom>
                    <a:solidFill>
                      <a:srgbClr val="8C1902"/>
                    </a:solidFill>
                    <a:ln w="9525">
                      <a:noFill/>
                      <a:round/>
                      <a:headEnd/>
                      <a:tailEnd/>
                    </a:ln>
                  </p:spPr>
                  <p:txBody>
                    <a:bodyPr/>
                    <a:lstStyle/>
                    <a:p>
                      <a:endParaRPr lang="en-US"/>
                    </a:p>
                  </p:txBody>
                </p:sp>
                <p:sp>
                  <p:nvSpPr>
                    <p:cNvPr id="1225" name="Freeform 64"/>
                    <p:cNvSpPr>
                      <a:spLocks/>
                    </p:cNvSpPr>
                    <p:nvPr/>
                  </p:nvSpPr>
                  <p:spPr bwMode="auto">
                    <a:xfrm>
                      <a:off x="3112" y="1605"/>
                      <a:ext cx="15" cy="14"/>
                    </a:xfrm>
                    <a:custGeom>
                      <a:avLst/>
                      <a:gdLst>
                        <a:gd name="T0" fmla="*/ 2 w 29"/>
                        <a:gd name="T1" fmla="*/ 4 h 27"/>
                        <a:gd name="T2" fmla="*/ 3 w 29"/>
                        <a:gd name="T3" fmla="*/ 4 h 27"/>
                        <a:gd name="T4" fmla="*/ 3 w 29"/>
                        <a:gd name="T5" fmla="*/ 4 h 27"/>
                        <a:gd name="T6" fmla="*/ 4 w 29"/>
                        <a:gd name="T7" fmla="*/ 3 h 27"/>
                        <a:gd name="T8" fmla="*/ 4 w 29"/>
                        <a:gd name="T9" fmla="*/ 3 h 27"/>
                        <a:gd name="T10" fmla="*/ 4 w 29"/>
                        <a:gd name="T11" fmla="*/ 2 h 27"/>
                        <a:gd name="T12" fmla="*/ 4 w 29"/>
                        <a:gd name="T13" fmla="*/ 1 h 27"/>
                        <a:gd name="T14" fmla="*/ 3 w 29"/>
                        <a:gd name="T15" fmla="*/ 1 h 27"/>
                        <a:gd name="T16" fmla="*/ 3 w 29"/>
                        <a:gd name="T17" fmla="*/ 0 h 27"/>
                        <a:gd name="T18" fmla="*/ 2 w 29"/>
                        <a:gd name="T19" fmla="*/ 0 h 27"/>
                        <a:gd name="T20" fmla="*/ 1 w 29"/>
                        <a:gd name="T21" fmla="*/ 1 h 27"/>
                        <a:gd name="T22" fmla="*/ 1 w 29"/>
                        <a:gd name="T23" fmla="*/ 1 h 27"/>
                        <a:gd name="T24" fmla="*/ 0 w 29"/>
                        <a:gd name="T25" fmla="*/ 2 h 27"/>
                        <a:gd name="T26" fmla="*/ 0 w 29"/>
                        <a:gd name="T27" fmla="*/ 3 h 27"/>
                        <a:gd name="T28" fmla="*/ 1 w 29"/>
                        <a:gd name="T29" fmla="*/ 3 h 27"/>
                        <a:gd name="T30" fmla="*/ 1 w 29"/>
                        <a:gd name="T31" fmla="*/ 4 h 27"/>
                        <a:gd name="T32" fmla="*/ 2 w 29"/>
                        <a:gd name="T33" fmla="*/ 4 h 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7"/>
                        <a:gd name="T53" fmla="*/ 29 w 29"/>
                        <a:gd name="T54" fmla="*/ 27 h 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7">
                          <a:moveTo>
                            <a:pt x="11" y="27"/>
                          </a:moveTo>
                          <a:lnTo>
                            <a:pt x="17" y="27"/>
                          </a:lnTo>
                          <a:lnTo>
                            <a:pt x="22" y="25"/>
                          </a:lnTo>
                          <a:lnTo>
                            <a:pt x="26" y="21"/>
                          </a:lnTo>
                          <a:lnTo>
                            <a:pt x="29" y="17"/>
                          </a:lnTo>
                          <a:lnTo>
                            <a:pt x="29" y="11"/>
                          </a:lnTo>
                          <a:lnTo>
                            <a:pt x="26" y="5"/>
                          </a:lnTo>
                          <a:lnTo>
                            <a:pt x="23" y="2"/>
                          </a:lnTo>
                          <a:lnTo>
                            <a:pt x="17" y="0"/>
                          </a:lnTo>
                          <a:lnTo>
                            <a:pt x="11" y="0"/>
                          </a:lnTo>
                          <a:lnTo>
                            <a:pt x="6" y="2"/>
                          </a:lnTo>
                          <a:lnTo>
                            <a:pt x="2" y="5"/>
                          </a:lnTo>
                          <a:lnTo>
                            <a:pt x="0" y="11"/>
                          </a:lnTo>
                          <a:lnTo>
                            <a:pt x="0" y="17"/>
                          </a:lnTo>
                          <a:lnTo>
                            <a:pt x="2" y="21"/>
                          </a:lnTo>
                          <a:lnTo>
                            <a:pt x="6" y="25"/>
                          </a:lnTo>
                          <a:lnTo>
                            <a:pt x="11" y="27"/>
                          </a:lnTo>
                          <a:close/>
                        </a:path>
                      </a:pathLst>
                    </a:custGeom>
                    <a:solidFill>
                      <a:srgbClr val="8C1902"/>
                    </a:solidFill>
                    <a:ln w="9525">
                      <a:noFill/>
                      <a:round/>
                      <a:headEnd/>
                      <a:tailEnd/>
                    </a:ln>
                  </p:spPr>
                  <p:txBody>
                    <a:bodyPr/>
                    <a:lstStyle/>
                    <a:p>
                      <a:endParaRPr lang="en-US"/>
                    </a:p>
                  </p:txBody>
                </p:sp>
                <p:sp>
                  <p:nvSpPr>
                    <p:cNvPr id="1226" name="Freeform 65"/>
                    <p:cNvSpPr>
                      <a:spLocks/>
                    </p:cNvSpPr>
                    <p:nvPr/>
                  </p:nvSpPr>
                  <p:spPr bwMode="auto">
                    <a:xfrm>
                      <a:off x="3187" y="1565"/>
                      <a:ext cx="18" cy="16"/>
                    </a:xfrm>
                    <a:custGeom>
                      <a:avLst/>
                      <a:gdLst>
                        <a:gd name="T0" fmla="*/ 0 w 36"/>
                        <a:gd name="T1" fmla="*/ 1 h 32"/>
                        <a:gd name="T2" fmla="*/ 1 w 36"/>
                        <a:gd name="T3" fmla="*/ 1 h 32"/>
                        <a:gd name="T4" fmla="*/ 1 w 36"/>
                        <a:gd name="T5" fmla="*/ 1 h 32"/>
                        <a:gd name="T6" fmla="*/ 1 w 36"/>
                        <a:gd name="T7" fmla="*/ 2 h 32"/>
                        <a:gd name="T8" fmla="*/ 1 w 36"/>
                        <a:gd name="T9" fmla="*/ 3 h 32"/>
                        <a:gd name="T10" fmla="*/ 1 w 36"/>
                        <a:gd name="T11" fmla="*/ 3 h 32"/>
                        <a:gd name="T12" fmla="*/ 1 w 36"/>
                        <a:gd name="T13" fmla="*/ 3 h 32"/>
                        <a:gd name="T14" fmla="*/ 1 w 36"/>
                        <a:gd name="T15" fmla="*/ 3 h 32"/>
                        <a:gd name="T16" fmla="*/ 2 w 36"/>
                        <a:gd name="T17" fmla="*/ 4 h 32"/>
                        <a:gd name="T18" fmla="*/ 2 w 36"/>
                        <a:gd name="T19" fmla="*/ 3 h 32"/>
                        <a:gd name="T20" fmla="*/ 2 w 36"/>
                        <a:gd name="T21" fmla="*/ 3 h 32"/>
                        <a:gd name="T22" fmla="*/ 2 w 36"/>
                        <a:gd name="T23" fmla="*/ 3 h 32"/>
                        <a:gd name="T24" fmla="*/ 2 w 36"/>
                        <a:gd name="T25" fmla="*/ 2 h 32"/>
                        <a:gd name="T26" fmla="*/ 2 w 36"/>
                        <a:gd name="T27" fmla="*/ 2 h 32"/>
                        <a:gd name="T28" fmla="*/ 2 w 36"/>
                        <a:gd name="T29" fmla="*/ 1 h 32"/>
                        <a:gd name="T30" fmla="*/ 2 w 36"/>
                        <a:gd name="T31" fmla="*/ 1 h 32"/>
                        <a:gd name="T32" fmla="*/ 3 w 36"/>
                        <a:gd name="T33" fmla="*/ 1 h 32"/>
                        <a:gd name="T34" fmla="*/ 3 w 36"/>
                        <a:gd name="T35" fmla="*/ 1 h 32"/>
                        <a:gd name="T36" fmla="*/ 5 w 36"/>
                        <a:gd name="T37" fmla="*/ 1 h 32"/>
                        <a:gd name="T38" fmla="*/ 5 w 36"/>
                        <a:gd name="T39" fmla="*/ 1 h 32"/>
                        <a:gd name="T40" fmla="*/ 5 w 36"/>
                        <a:gd name="T41" fmla="*/ 1 h 32"/>
                        <a:gd name="T42" fmla="*/ 5 w 36"/>
                        <a:gd name="T43" fmla="*/ 1 h 32"/>
                        <a:gd name="T44" fmla="*/ 3 w 36"/>
                        <a:gd name="T45" fmla="*/ 0 h 32"/>
                        <a:gd name="T46" fmla="*/ 2 w 36"/>
                        <a:gd name="T47" fmla="*/ 0 h 32"/>
                        <a:gd name="T48" fmla="*/ 1 w 36"/>
                        <a:gd name="T49" fmla="*/ 1 h 32"/>
                        <a:gd name="T50" fmla="*/ 1 w 36"/>
                        <a:gd name="T51" fmla="*/ 1 h 32"/>
                        <a:gd name="T52" fmla="*/ 1 w 36"/>
                        <a:gd name="T53" fmla="*/ 1 h 32"/>
                        <a:gd name="T54" fmla="*/ 1 w 36"/>
                        <a:gd name="T55" fmla="*/ 1 h 32"/>
                        <a:gd name="T56" fmla="*/ 1 w 36"/>
                        <a:gd name="T57" fmla="*/ 1 h 32"/>
                        <a:gd name="T58" fmla="*/ 1 w 36"/>
                        <a:gd name="T59" fmla="*/ 1 h 32"/>
                        <a:gd name="T60" fmla="*/ 1 w 36"/>
                        <a:gd name="T61" fmla="*/ 1 h 32"/>
                        <a:gd name="T62" fmla="*/ 0 w 36"/>
                        <a:gd name="T63" fmla="*/ 1 h 32"/>
                        <a:gd name="T64" fmla="*/ 0 w 36"/>
                        <a:gd name="T65" fmla="*/ 1 h 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
                        <a:gd name="T100" fmla="*/ 0 h 32"/>
                        <a:gd name="T101" fmla="*/ 36 w 36"/>
                        <a:gd name="T102" fmla="*/ 32 h 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 h="32">
                          <a:moveTo>
                            <a:pt x="0" y="6"/>
                          </a:moveTo>
                          <a:lnTo>
                            <a:pt x="2" y="9"/>
                          </a:lnTo>
                          <a:lnTo>
                            <a:pt x="3" y="15"/>
                          </a:lnTo>
                          <a:lnTo>
                            <a:pt x="5" y="21"/>
                          </a:lnTo>
                          <a:lnTo>
                            <a:pt x="6" y="24"/>
                          </a:lnTo>
                          <a:lnTo>
                            <a:pt x="8" y="27"/>
                          </a:lnTo>
                          <a:lnTo>
                            <a:pt x="11" y="29"/>
                          </a:lnTo>
                          <a:lnTo>
                            <a:pt x="13" y="31"/>
                          </a:lnTo>
                          <a:lnTo>
                            <a:pt x="18" y="32"/>
                          </a:lnTo>
                          <a:lnTo>
                            <a:pt x="19" y="30"/>
                          </a:lnTo>
                          <a:lnTo>
                            <a:pt x="20" y="28"/>
                          </a:lnTo>
                          <a:lnTo>
                            <a:pt x="20" y="24"/>
                          </a:lnTo>
                          <a:lnTo>
                            <a:pt x="20" y="22"/>
                          </a:lnTo>
                          <a:lnTo>
                            <a:pt x="20" y="18"/>
                          </a:lnTo>
                          <a:lnTo>
                            <a:pt x="21" y="14"/>
                          </a:lnTo>
                          <a:lnTo>
                            <a:pt x="23" y="10"/>
                          </a:lnTo>
                          <a:lnTo>
                            <a:pt x="27" y="9"/>
                          </a:lnTo>
                          <a:lnTo>
                            <a:pt x="30" y="8"/>
                          </a:lnTo>
                          <a:lnTo>
                            <a:pt x="33" y="7"/>
                          </a:lnTo>
                          <a:lnTo>
                            <a:pt x="35" y="5"/>
                          </a:lnTo>
                          <a:lnTo>
                            <a:pt x="36" y="3"/>
                          </a:lnTo>
                          <a:lnTo>
                            <a:pt x="34" y="1"/>
                          </a:lnTo>
                          <a:lnTo>
                            <a:pt x="28" y="0"/>
                          </a:lnTo>
                          <a:lnTo>
                            <a:pt x="22" y="0"/>
                          </a:lnTo>
                          <a:lnTo>
                            <a:pt x="15" y="1"/>
                          </a:lnTo>
                          <a:lnTo>
                            <a:pt x="11" y="2"/>
                          </a:lnTo>
                          <a:lnTo>
                            <a:pt x="7" y="2"/>
                          </a:lnTo>
                          <a:lnTo>
                            <a:pt x="5" y="2"/>
                          </a:lnTo>
                          <a:lnTo>
                            <a:pt x="3" y="3"/>
                          </a:lnTo>
                          <a:lnTo>
                            <a:pt x="2" y="3"/>
                          </a:lnTo>
                          <a:lnTo>
                            <a:pt x="0" y="5"/>
                          </a:lnTo>
                          <a:lnTo>
                            <a:pt x="0" y="6"/>
                          </a:lnTo>
                          <a:close/>
                        </a:path>
                      </a:pathLst>
                    </a:custGeom>
                    <a:solidFill>
                      <a:srgbClr val="EF66D1"/>
                    </a:solidFill>
                    <a:ln w="9525">
                      <a:noFill/>
                      <a:round/>
                      <a:headEnd/>
                      <a:tailEnd/>
                    </a:ln>
                  </p:spPr>
                  <p:txBody>
                    <a:bodyPr/>
                    <a:lstStyle/>
                    <a:p>
                      <a:endParaRPr lang="en-US"/>
                    </a:p>
                  </p:txBody>
                </p:sp>
                <p:sp>
                  <p:nvSpPr>
                    <p:cNvPr id="1227" name="Freeform 66"/>
                    <p:cNvSpPr>
                      <a:spLocks/>
                    </p:cNvSpPr>
                    <p:nvPr/>
                  </p:nvSpPr>
                  <p:spPr bwMode="auto">
                    <a:xfrm>
                      <a:off x="3188" y="1567"/>
                      <a:ext cx="12" cy="9"/>
                    </a:xfrm>
                    <a:custGeom>
                      <a:avLst/>
                      <a:gdLst>
                        <a:gd name="T0" fmla="*/ 0 w 25"/>
                        <a:gd name="T1" fmla="*/ 1 h 17"/>
                        <a:gd name="T2" fmla="*/ 0 w 25"/>
                        <a:gd name="T3" fmla="*/ 1 h 17"/>
                        <a:gd name="T4" fmla="*/ 0 w 25"/>
                        <a:gd name="T5" fmla="*/ 1 h 17"/>
                        <a:gd name="T6" fmla="*/ 0 w 25"/>
                        <a:gd name="T7" fmla="*/ 1 h 17"/>
                        <a:gd name="T8" fmla="*/ 1 w 25"/>
                        <a:gd name="T9" fmla="*/ 2 h 17"/>
                        <a:gd name="T10" fmla="*/ 1 w 25"/>
                        <a:gd name="T11" fmla="*/ 2 h 17"/>
                        <a:gd name="T12" fmla="*/ 1 w 25"/>
                        <a:gd name="T13" fmla="*/ 2 h 17"/>
                        <a:gd name="T14" fmla="*/ 1 w 25"/>
                        <a:gd name="T15" fmla="*/ 2 h 17"/>
                        <a:gd name="T16" fmla="*/ 2 w 25"/>
                        <a:gd name="T17" fmla="*/ 3 h 17"/>
                        <a:gd name="T18" fmla="*/ 2 w 25"/>
                        <a:gd name="T19" fmla="*/ 2 h 17"/>
                        <a:gd name="T20" fmla="*/ 2 w 25"/>
                        <a:gd name="T21" fmla="*/ 2 h 17"/>
                        <a:gd name="T22" fmla="*/ 2 w 25"/>
                        <a:gd name="T23" fmla="*/ 1 h 17"/>
                        <a:gd name="T24" fmla="*/ 3 w 25"/>
                        <a:gd name="T25" fmla="*/ 1 h 17"/>
                        <a:gd name="T26" fmla="*/ 2 w 25"/>
                        <a:gd name="T27" fmla="*/ 1 h 17"/>
                        <a:gd name="T28" fmla="*/ 2 w 25"/>
                        <a:gd name="T29" fmla="*/ 1 h 17"/>
                        <a:gd name="T30" fmla="*/ 1 w 25"/>
                        <a:gd name="T31" fmla="*/ 1 h 17"/>
                        <a:gd name="T32" fmla="*/ 0 w 25"/>
                        <a:gd name="T33" fmla="*/ 0 h 17"/>
                        <a:gd name="T34" fmla="*/ 0 w 25"/>
                        <a:gd name="T35" fmla="*/ 0 h 17"/>
                        <a:gd name="T36" fmla="*/ 0 w 25"/>
                        <a:gd name="T37" fmla="*/ 0 h 17"/>
                        <a:gd name="T38" fmla="*/ 0 w 25"/>
                        <a:gd name="T39" fmla="*/ 0 h 17"/>
                        <a:gd name="T40" fmla="*/ 0 w 25"/>
                        <a:gd name="T41" fmla="*/ 0 h 17"/>
                        <a:gd name="T42" fmla="*/ 0 w 25"/>
                        <a:gd name="T43" fmla="*/ 0 h 17"/>
                        <a:gd name="T44" fmla="*/ 0 w 25"/>
                        <a:gd name="T45" fmla="*/ 0 h 17"/>
                        <a:gd name="T46" fmla="*/ 0 w 25"/>
                        <a:gd name="T47" fmla="*/ 1 h 17"/>
                        <a:gd name="T48" fmla="*/ 0 w 25"/>
                        <a:gd name="T49" fmla="*/ 1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
                        <a:gd name="T76" fmla="*/ 0 h 17"/>
                        <a:gd name="T77" fmla="*/ 25 w 25"/>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 h="17">
                          <a:moveTo>
                            <a:pt x="2" y="1"/>
                          </a:moveTo>
                          <a:lnTo>
                            <a:pt x="3" y="2"/>
                          </a:lnTo>
                          <a:lnTo>
                            <a:pt x="5" y="5"/>
                          </a:lnTo>
                          <a:lnTo>
                            <a:pt x="6" y="8"/>
                          </a:lnTo>
                          <a:lnTo>
                            <a:pt x="8" y="10"/>
                          </a:lnTo>
                          <a:lnTo>
                            <a:pt x="10" y="12"/>
                          </a:lnTo>
                          <a:lnTo>
                            <a:pt x="12" y="15"/>
                          </a:lnTo>
                          <a:lnTo>
                            <a:pt x="14" y="16"/>
                          </a:lnTo>
                          <a:lnTo>
                            <a:pt x="18" y="17"/>
                          </a:lnTo>
                          <a:lnTo>
                            <a:pt x="18" y="13"/>
                          </a:lnTo>
                          <a:lnTo>
                            <a:pt x="19" y="9"/>
                          </a:lnTo>
                          <a:lnTo>
                            <a:pt x="21" y="5"/>
                          </a:lnTo>
                          <a:lnTo>
                            <a:pt x="25" y="4"/>
                          </a:lnTo>
                          <a:lnTo>
                            <a:pt x="21" y="3"/>
                          </a:lnTo>
                          <a:lnTo>
                            <a:pt x="16" y="2"/>
                          </a:lnTo>
                          <a:lnTo>
                            <a:pt x="9" y="1"/>
                          </a:lnTo>
                          <a:lnTo>
                            <a:pt x="3" y="0"/>
                          </a:lnTo>
                          <a:lnTo>
                            <a:pt x="2" y="0"/>
                          </a:lnTo>
                          <a:lnTo>
                            <a:pt x="1" y="0"/>
                          </a:lnTo>
                          <a:lnTo>
                            <a:pt x="0" y="0"/>
                          </a:lnTo>
                          <a:lnTo>
                            <a:pt x="1" y="0"/>
                          </a:lnTo>
                          <a:lnTo>
                            <a:pt x="1" y="1"/>
                          </a:lnTo>
                          <a:lnTo>
                            <a:pt x="2" y="1"/>
                          </a:lnTo>
                          <a:close/>
                        </a:path>
                      </a:pathLst>
                    </a:custGeom>
                    <a:solidFill>
                      <a:srgbClr val="FFFFFF"/>
                    </a:solidFill>
                    <a:ln w="9525">
                      <a:noFill/>
                      <a:round/>
                      <a:headEnd/>
                      <a:tailEnd/>
                    </a:ln>
                  </p:spPr>
                  <p:txBody>
                    <a:bodyPr/>
                    <a:lstStyle/>
                    <a:p>
                      <a:endParaRPr lang="en-US"/>
                    </a:p>
                  </p:txBody>
                </p:sp>
                <p:sp>
                  <p:nvSpPr>
                    <p:cNvPr id="1228" name="Freeform 67"/>
                    <p:cNvSpPr>
                      <a:spLocks/>
                    </p:cNvSpPr>
                    <p:nvPr/>
                  </p:nvSpPr>
                  <p:spPr bwMode="auto">
                    <a:xfrm>
                      <a:off x="3190" y="1529"/>
                      <a:ext cx="17" cy="9"/>
                    </a:xfrm>
                    <a:custGeom>
                      <a:avLst/>
                      <a:gdLst>
                        <a:gd name="T0" fmla="*/ 4 w 33"/>
                        <a:gd name="T1" fmla="*/ 1 h 17"/>
                        <a:gd name="T2" fmla="*/ 4 w 33"/>
                        <a:gd name="T3" fmla="*/ 1 h 17"/>
                        <a:gd name="T4" fmla="*/ 3 w 33"/>
                        <a:gd name="T5" fmla="*/ 1 h 17"/>
                        <a:gd name="T6" fmla="*/ 2 w 33"/>
                        <a:gd name="T7" fmla="*/ 1 h 17"/>
                        <a:gd name="T8" fmla="*/ 1 w 33"/>
                        <a:gd name="T9" fmla="*/ 0 h 17"/>
                        <a:gd name="T10" fmla="*/ 1 w 33"/>
                        <a:gd name="T11" fmla="*/ 0 h 17"/>
                        <a:gd name="T12" fmla="*/ 0 w 33"/>
                        <a:gd name="T13" fmla="*/ 0 h 17"/>
                        <a:gd name="T14" fmla="*/ 0 w 33"/>
                        <a:gd name="T15" fmla="*/ 1 h 17"/>
                        <a:gd name="T16" fmla="*/ 1 w 33"/>
                        <a:gd name="T17" fmla="*/ 1 h 17"/>
                        <a:gd name="T18" fmla="*/ 2 w 33"/>
                        <a:gd name="T19" fmla="*/ 1 h 17"/>
                        <a:gd name="T20" fmla="*/ 2 w 33"/>
                        <a:gd name="T21" fmla="*/ 1 h 17"/>
                        <a:gd name="T22" fmla="*/ 3 w 33"/>
                        <a:gd name="T23" fmla="*/ 2 h 17"/>
                        <a:gd name="T24" fmla="*/ 3 w 33"/>
                        <a:gd name="T25" fmla="*/ 2 h 17"/>
                        <a:gd name="T26" fmla="*/ 3 w 33"/>
                        <a:gd name="T27" fmla="*/ 2 h 17"/>
                        <a:gd name="T28" fmla="*/ 3 w 33"/>
                        <a:gd name="T29" fmla="*/ 2 h 17"/>
                        <a:gd name="T30" fmla="*/ 3 w 33"/>
                        <a:gd name="T31" fmla="*/ 3 h 17"/>
                        <a:gd name="T32" fmla="*/ 4 w 33"/>
                        <a:gd name="T33" fmla="*/ 3 h 17"/>
                        <a:gd name="T34" fmla="*/ 4 w 33"/>
                        <a:gd name="T35" fmla="*/ 3 h 17"/>
                        <a:gd name="T36" fmla="*/ 3 w 33"/>
                        <a:gd name="T37" fmla="*/ 2 h 17"/>
                        <a:gd name="T38" fmla="*/ 3 w 33"/>
                        <a:gd name="T39" fmla="*/ 2 h 17"/>
                        <a:gd name="T40" fmla="*/ 3 w 33"/>
                        <a:gd name="T41" fmla="*/ 2 h 17"/>
                        <a:gd name="T42" fmla="*/ 3 w 33"/>
                        <a:gd name="T43" fmla="*/ 2 h 17"/>
                        <a:gd name="T44" fmla="*/ 3 w 33"/>
                        <a:gd name="T45" fmla="*/ 2 h 17"/>
                        <a:gd name="T46" fmla="*/ 3 w 33"/>
                        <a:gd name="T47" fmla="*/ 1 h 17"/>
                        <a:gd name="T48" fmla="*/ 3 w 33"/>
                        <a:gd name="T49" fmla="*/ 1 h 17"/>
                        <a:gd name="T50" fmla="*/ 4 w 33"/>
                        <a:gd name="T51" fmla="*/ 1 h 17"/>
                        <a:gd name="T52" fmla="*/ 4 w 33"/>
                        <a:gd name="T53" fmla="*/ 1 h 17"/>
                        <a:gd name="T54" fmla="*/ 4 w 33"/>
                        <a:gd name="T55" fmla="*/ 1 h 17"/>
                        <a:gd name="T56" fmla="*/ 4 w 33"/>
                        <a:gd name="T57" fmla="*/ 1 h 17"/>
                        <a:gd name="T58" fmla="*/ 5 w 33"/>
                        <a:gd name="T59" fmla="*/ 1 h 17"/>
                        <a:gd name="T60" fmla="*/ 5 w 33"/>
                        <a:gd name="T61" fmla="*/ 1 h 17"/>
                        <a:gd name="T62" fmla="*/ 5 w 33"/>
                        <a:gd name="T63" fmla="*/ 1 h 17"/>
                        <a:gd name="T64" fmla="*/ 4 w 33"/>
                        <a:gd name="T65" fmla="*/ 1 h 1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3"/>
                        <a:gd name="T100" fmla="*/ 0 h 17"/>
                        <a:gd name="T101" fmla="*/ 33 w 33"/>
                        <a:gd name="T102" fmla="*/ 17 h 1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3" h="17">
                          <a:moveTo>
                            <a:pt x="31" y="1"/>
                          </a:moveTo>
                          <a:lnTo>
                            <a:pt x="25" y="2"/>
                          </a:lnTo>
                          <a:lnTo>
                            <a:pt x="19" y="2"/>
                          </a:lnTo>
                          <a:lnTo>
                            <a:pt x="12" y="1"/>
                          </a:lnTo>
                          <a:lnTo>
                            <a:pt x="7" y="0"/>
                          </a:lnTo>
                          <a:lnTo>
                            <a:pt x="4" y="0"/>
                          </a:lnTo>
                          <a:lnTo>
                            <a:pt x="0" y="0"/>
                          </a:lnTo>
                          <a:lnTo>
                            <a:pt x="0" y="1"/>
                          </a:lnTo>
                          <a:lnTo>
                            <a:pt x="4" y="3"/>
                          </a:lnTo>
                          <a:lnTo>
                            <a:pt x="9" y="5"/>
                          </a:lnTo>
                          <a:lnTo>
                            <a:pt x="14" y="8"/>
                          </a:lnTo>
                          <a:lnTo>
                            <a:pt x="17" y="10"/>
                          </a:lnTo>
                          <a:lnTo>
                            <a:pt x="20" y="12"/>
                          </a:lnTo>
                          <a:lnTo>
                            <a:pt x="21" y="13"/>
                          </a:lnTo>
                          <a:lnTo>
                            <a:pt x="23" y="16"/>
                          </a:lnTo>
                          <a:lnTo>
                            <a:pt x="24" y="17"/>
                          </a:lnTo>
                          <a:lnTo>
                            <a:pt x="25" y="17"/>
                          </a:lnTo>
                          <a:lnTo>
                            <a:pt x="24" y="15"/>
                          </a:lnTo>
                          <a:lnTo>
                            <a:pt x="23" y="13"/>
                          </a:lnTo>
                          <a:lnTo>
                            <a:pt x="22" y="12"/>
                          </a:lnTo>
                          <a:lnTo>
                            <a:pt x="23" y="11"/>
                          </a:lnTo>
                          <a:lnTo>
                            <a:pt x="23" y="9"/>
                          </a:lnTo>
                          <a:lnTo>
                            <a:pt x="23" y="8"/>
                          </a:lnTo>
                          <a:lnTo>
                            <a:pt x="23" y="6"/>
                          </a:lnTo>
                          <a:lnTo>
                            <a:pt x="27" y="5"/>
                          </a:lnTo>
                          <a:lnTo>
                            <a:pt x="29" y="4"/>
                          </a:lnTo>
                          <a:lnTo>
                            <a:pt x="30" y="3"/>
                          </a:lnTo>
                          <a:lnTo>
                            <a:pt x="32" y="3"/>
                          </a:lnTo>
                          <a:lnTo>
                            <a:pt x="33" y="2"/>
                          </a:lnTo>
                          <a:lnTo>
                            <a:pt x="33" y="1"/>
                          </a:lnTo>
                          <a:lnTo>
                            <a:pt x="31" y="1"/>
                          </a:lnTo>
                          <a:close/>
                        </a:path>
                      </a:pathLst>
                    </a:custGeom>
                    <a:solidFill>
                      <a:srgbClr val="000000"/>
                    </a:solidFill>
                    <a:ln w="9525">
                      <a:noFill/>
                      <a:round/>
                      <a:headEnd/>
                      <a:tailEnd/>
                    </a:ln>
                  </p:spPr>
                  <p:txBody>
                    <a:bodyPr/>
                    <a:lstStyle/>
                    <a:p>
                      <a:endParaRPr lang="en-US"/>
                    </a:p>
                  </p:txBody>
                </p:sp>
                <p:sp>
                  <p:nvSpPr>
                    <p:cNvPr id="1229" name="Freeform 68"/>
                    <p:cNvSpPr>
                      <a:spLocks/>
                    </p:cNvSpPr>
                    <p:nvPr/>
                  </p:nvSpPr>
                  <p:spPr bwMode="auto">
                    <a:xfrm>
                      <a:off x="3189" y="1518"/>
                      <a:ext cx="19" cy="6"/>
                    </a:xfrm>
                    <a:custGeom>
                      <a:avLst/>
                      <a:gdLst>
                        <a:gd name="T0" fmla="*/ 5 w 38"/>
                        <a:gd name="T1" fmla="*/ 1 h 12"/>
                        <a:gd name="T2" fmla="*/ 5 w 38"/>
                        <a:gd name="T3" fmla="*/ 1 h 12"/>
                        <a:gd name="T4" fmla="*/ 3 w 38"/>
                        <a:gd name="T5" fmla="*/ 0 h 12"/>
                        <a:gd name="T6" fmla="*/ 2 w 38"/>
                        <a:gd name="T7" fmla="*/ 0 h 12"/>
                        <a:gd name="T8" fmla="*/ 2 w 38"/>
                        <a:gd name="T9" fmla="*/ 1 h 12"/>
                        <a:gd name="T10" fmla="*/ 1 w 38"/>
                        <a:gd name="T11" fmla="*/ 1 h 12"/>
                        <a:gd name="T12" fmla="*/ 1 w 38"/>
                        <a:gd name="T13" fmla="*/ 1 h 12"/>
                        <a:gd name="T14" fmla="*/ 1 w 38"/>
                        <a:gd name="T15" fmla="*/ 1 h 12"/>
                        <a:gd name="T16" fmla="*/ 1 w 38"/>
                        <a:gd name="T17" fmla="*/ 1 h 12"/>
                        <a:gd name="T18" fmla="*/ 1 w 38"/>
                        <a:gd name="T19" fmla="*/ 2 h 12"/>
                        <a:gd name="T20" fmla="*/ 0 w 38"/>
                        <a:gd name="T21" fmla="*/ 2 h 12"/>
                        <a:gd name="T22" fmla="*/ 0 w 38"/>
                        <a:gd name="T23" fmla="*/ 2 h 12"/>
                        <a:gd name="T24" fmla="*/ 1 w 38"/>
                        <a:gd name="T25" fmla="*/ 2 h 12"/>
                        <a:gd name="T26" fmla="*/ 1 w 38"/>
                        <a:gd name="T27" fmla="*/ 2 h 12"/>
                        <a:gd name="T28" fmla="*/ 1 w 38"/>
                        <a:gd name="T29" fmla="*/ 1 h 12"/>
                        <a:gd name="T30" fmla="*/ 2 w 38"/>
                        <a:gd name="T31" fmla="*/ 1 h 12"/>
                        <a:gd name="T32" fmla="*/ 3 w 38"/>
                        <a:gd name="T33" fmla="*/ 1 h 12"/>
                        <a:gd name="T34" fmla="*/ 3 w 38"/>
                        <a:gd name="T35" fmla="*/ 1 h 12"/>
                        <a:gd name="T36" fmla="*/ 3 w 38"/>
                        <a:gd name="T37" fmla="*/ 1 h 12"/>
                        <a:gd name="T38" fmla="*/ 4 w 38"/>
                        <a:gd name="T39" fmla="*/ 2 h 12"/>
                        <a:gd name="T40" fmla="*/ 5 w 38"/>
                        <a:gd name="T41" fmla="*/ 2 h 12"/>
                        <a:gd name="T42" fmla="*/ 5 w 38"/>
                        <a:gd name="T43" fmla="*/ 2 h 12"/>
                        <a:gd name="T44" fmla="*/ 5 w 38"/>
                        <a:gd name="T45" fmla="*/ 2 h 12"/>
                        <a:gd name="T46" fmla="*/ 5 w 38"/>
                        <a:gd name="T47" fmla="*/ 2 h 12"/>
                        <a:gd name="T48" fmla="*/ 5 w 38"/>
                        <a:gd name="T49" fmla="*/ 1 h 1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
                        <a:gd name="T76" fmla="*/ 0 h 12"/>
                        <a:gd name="T77" fmla="*/ 38 w 38"/>
                        <a:gd name="T78" fmla="*/ 12 h 1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 h="12">
                          <a:moveTo>
                            <a:pt x="37" y="6"/>
                          </a:moveTo>
                          <a:lnTo>
                            <a:pt x="34" y="3"/>
                          </a:lnTo>
                          <a:lnTo>
                            <a:pt x="30" y="0"/>
                          </a:lnTo>
                          <a:lnTo>
                            <a:pt x="23" y="0"/>
                          </a:lnTo>
                          <a:lnTo>
                            <a:pt x="16" y="2"/>
                          </a:lnTo>
                          <a:lnTo>
                            <a:pt x="11" y="4"/>
                          </a:lnTo>
                          <a:lnTo>
                            <a:pt x="8" y="5"/>
                          </a:lnTo>
                          <a:lnTo>
                            <a:pt x="6" y="6"/>
                          </a:lnTo>
                          <a:lnTo>
                            <a:pt x="3" y="8"/>
                          </a:lnTo>
                          <a:lnTo>
                            <a:pt x="1" y="9"/>
                          </a:lnTo>
                          <a:lnTo>
                            <a:pt x="0" y="11"/>
                          </a:lnTo>
                          <a:lnTo>
                            <a:pt x="0" y="12"/>
                          </a:lnTo>
                          <a:lnTo>
                            <a:pt x="5" y="11"/>
                          </a:lnTo>
                          <a:lnTo>
                            <a:pt x="10" y="9"/>
                          </a:lnTo>
                          <a:lnTo>
                            <a:pt x="15" y="8"/>
                          </a:lnTo>
                          <a:lnTo>
                            <a:pt x="20" y="5"/>
                          </a:lnTo>
                          <a:lnTo>
                            <a:pt x="24" y="5"/>
                          </a:lnTo>
                          <a:lnTo>
                            <a:pt x="29" y="5"/>
                          </a:lnTo>
                          <a:lnTo>
                            <a:pt x="31" y="8"/>
                          </a:lnTo>
                          <a:lnTo>
                            <a:pt x="32" y="9"/>
                          </a:lnTo>
                          <a:lnTo>
                            <a:pt x="33" y="10"/>
                          </a:lnTo>
                          <a:lnTo>
                            <a:pt x="34" y="11"/>
                          </a:lnTo>
                          <a:lnTo>
                            <a:pt x="37" y="11"/>
                          </a:lnTo>
                          <a:lnTo>
                            <a:pt x="38" y="10"/>
                          </a:lnTo>
                          <a:lnTo>
                            <a:pt x="37" y="6"/>
                          </a:lnTo>
                          <a:close/>
                        </a:path>
                      </a:pathLst>
                    </a:custGeom>
                    <a:solidFill>
                      <a:srgbClr val="000000"/>
                    </a:solidFill>
                    <a:ln w="9525">
                      <a:noFill/>
                      <a:round/>
                      <a:headEnd/>
                      <a:tailEnd/>
                    </a:ln>
                  </p:spPr>
                  <p:txBody>
                    <a:bodyPr/>
                    <a:lstStyle/>
                    <a:p>
                      <a:endParaRPr lang="en-US"/>
                    </a:p>
                  </p:txBody>
                </p:sp>
                <p:sp>
                  <p:nvSpPr>
                    <p:cNvPr id="1230" name="Freeform 69"/>
                    <p:cNvSpPr>
                      <a:spLocks/>
                    </p:cNvSpPr>
                    <p:nvPr/>
                  </p:nvSpPr>
                  <p:spPr bwMode="auto">
                    <a:xfrm>
                      <a:off x="3095" y="1442"/>
                      <a:ext cx="127" cy="113"/>
                    </a:xfrm>
                    <a:custGeom>
                      <a:avLst/>
                      <a:gdLst>
                        <a:gd name="T0" fmla="*/ 23 w 254"/>
                        <a:gd name="T1" fmla="*/ 3 h 227"/>
                        <a:gd name="T2" fmla="*/ 22 w 254"/>
                        <a:gd name="T3" fmla="*/ 1 h 227"/>
                        <a:gd name="T4" fmla="*/ 21 w 254"/>
                        <a:gd name="T5" fmla="*/ 1 h 227"/>
                        <a:gd name="T6" fmla="*/ 19 w 254"/>
                        <a:gd name="T7" fmla="*/ 1 h 227"/>
                        <a:gd name="T8" fmla="*/ 17 w 254"/>
                        <a:gd name="T9" fmla="*/ 0 h 227"/>
                        <a:gd name="T10" fmla="*/ 16 w 254"/>
                        <a:gd name="T11" fmla="*/ 1 h 227"/>
                        <a:gd name="T12" fmla="*/ 14 w 254"/>
                        <a:gd name="T13" fmla="*/ 0 h 227"/>
                        <a:gd name="T14" fmla="*/ 11 w 254"/>
                        <a:gd name="T15" fmla="*/ 1 h 227"/>
                        <a:gd name="T16" fmla="*/ 10 w 254"/>
                        <a:gd name="T17" fmla="*/ 2 h 227"/>
                        <a:gd name="T18" fmla="*/ 8 w 254"/>
                        <a:gd name="T19" fmla="*/ 2 h 227"/>
                        <a:gd name="T20" fmla="*/ 5 w 254"/>
                        <a:gd name="T21" fmla="*/ 3 h 227"/>
                        <a:gd name="T22" fmla="*/ 4 w 254"/>
                        <a:gd name="T23" fmla="*/ 5 h 227"/>
                        <a:gd name="T24" fmla="*/ 3 w 254"/>
                        <a:gd name="T25" fmla="*/ 7 h 227"/>
                        <a:gd name="T26" fmla="*/ 3 w 254"/>
                        <a:gd name="T27" fmla="*/ 9 h 227"/>
                        <a:gd name="T28" fmla="*/ 1 w 254"/>
                        <a:gd name="T29" fmla="*/ 11 h 227"/>
                        <a:gd name="T30" fmla="*/ 0 w 254"/>
                        <a:gd name="T31" fmla="*/ 14 h 227"/>
                        <a:gd name="T32" fmla="*/ 1 w 254"/>
                        <a:gd name="T33" fmla="*/ 16 h 227"/>
                        <a:gd name="T34" fmla="*/ 1 w 254"/>
                        <a:gd name="T35" fmla="*/ 18 h 227"/>
                        <a:gd name="T36" fmla="*/ 3 w 254"/>
                        <a:gd name="T37" fmla="*/ 20 h 227"/>
                        <a:gd name="T38" fmla="*/ 3 w 254"/>
                        <a:gd name="T39" fmla="*/ 22 h 227"/>
                        <a:gd name="T40" fmla="*/ 3 w 254"/>
                        <a:gd name="T41" fmla="*/ 25 h 227"/>
                        <a:gd name="T42" fmla="*/ 5 w 254"/>
                        <a:gd name="T43" fmla="*/ 26 h 227"/>
                        <a:gd name="T44" fmla="*/ 6 w 254"/>
                        <a:gd name="T45" fmla="*/ 28 h 227"/>
                        <a:gd name="T46" fmla="*/ 7 w 254"/>
                        <a:gd name="T47" fmla="*/ 28 h 227"/>
                        <a:gd name="T48" fmla="*/ 9 w 254"/>
                        <a:gd name="T49" fmla="*/ 28 h 227"/>
                        <a:gd name="T50" fmla="*/ 9 w 254"/>
                        <a:gd name="T51" fmla="*/ 26 h 227"/>
                        <a:gd name="T52" fmla="*/ 8 w 254"/>
                        <a:gd name="T53" fmla="*/ 23 h 227"/>
                        <a:gd name="T54" fmla="*/ 11 w 254"/>
                        <a:gd name="T55" fmla="*/ 19 h 227"/>
                        <a:gd name="T56" fmla="*/ 14 w 254"/>
                        <a:gd name="T57" fmla="*/ 20 h 227"/>
                        <a:gd name="T58" fmla="*/ 15 w 254"/>
                        <a:gd name="T59" fmla="*/ 22 h 227"/>
                        <a:gd name="T60" fmla="*/ 17 w 254"/>
                        <a:gd name="T61" fmla="*/ 21 h 227"/>
                        <a:gd name="T62" fmla="*/ 18 w 254"/>
                        <a:gd name="T63" fmla="*/ 21 h 227"/>
                        <a:gd name="T64" fmla="*/ 20 w 254"/>
                        <a:gd name="T65" fmla="*/ 21 h 227"/>
                        <a:gd name="T66" fmla="*/ 21 w 254"/>
                        <a:gd name="T67" fmla="*/ 20 h 227"/>
                        <a:gd name="T68" fmla="*/ 23 w 254"/>
                        <a:gd name="T69" fmla="*/ 19 h 227"/>
                        <a:gd name="T70" fmla="*/ 25 w 254"/>
                        <a:gd name="T71" fmla="*/ 18 h 227"/>
                        <a:gd name="T72" fmla="*/ 27 w 254"/>
                        <a:gd name="T73" fmla="*/ 18 h 227"/>
                        <a:gd name="T74" fmla="*/ 29 w 254"/>
                        <a:gd name="T75" fmla="*/ 17 h 227"/>
                        <a:gd name="T76" fmla="*/ 31 w 254"/>
                        <a:gd name="T77" fmla="*/ 15 h 227"/>
                        <a:gd name="T78" fmla="*/ 31 w 254"/>
                        <a:gd name="T79" fmla="*/ 15 h 227"/>
                        <a:gd name="T80" fmla="*/ 32 w 254"/>
                        <a:gd name="T81" fmla="*/ 13 h 227"/>
                        <a:gd name="T82" fmla="*/ 31 w 254"/>
                        <a:gd name="T83" fmla="*/ 11 h 227"/>
                        <a:gd name="T84" fmla="*/ 31 w 254"/>
                        <a:gd name="T85" fmla="*/ 11 h 227"/>
                        <a:gd name="T86" fmla="*/ 31 w 254"/>
                        <a:gd name="T87" fmla="*/ 8 h 227"/>
                        <a:gd name="T88" fmla="*/ 29 w 254"/>
                        <a:gd name="T89" fmla="*/ 7 h 227"/>
                        <a:gd name="T90" fmla="*/ 28 w 254"/>
                        <a:gd name="T91" fmla="*/ 6 h 227"/>
                        <a:gd name="T92" fmla="*/ 27 w 254"/>
                        <a:gd name="T93" fmla="*/ 4 h 227"/>
                        <a:gd name="T94" fmla="*/ 25 w 254"/>
                        <a:gd name="T95" fmla="*/ 3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54"/>
                        <a:gd name="T145" fmla="*/ 0 h 227"/>
                        <a:gd name="T146" fmla="*/ 254 w 254"/>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54" h="227">
                          <a:moveTo>
                            <a:pt x="193" y="30"/>
                          </a:moveTo>
                          <a:lnTo>
                            <a:pt x="187" y="29"/>
                          </a:lnTo>
                          <a:lnTo>
                            <a:pt x="183" y="26"/>
                          </a:lnTo>
                          <a:lnTo>
                            <a:pt x="181" y="22"/>
                          </a:lnTo>
                          <a:lnTo>
                            <a:pt x="179" y="19"/>
                          </a:lnTo>
                          <a:lnTo>
                            <a:pt x="176" y="14"/>
                          </a:lnTo>
                          <a:lnTo>
                            <a:pt x="172" y="12"/>
                          </a:lnTo>
                          <a:lnTo>
                            <a:pt x="167" y="11"/>
                          </a:lnTo>
                          <a:lnTo>
                            <a:pt x="162" y="13"/>
                          </a:lnTo>
                          <a:lnTo>
                            <a:pt x="157" y="15"/>
                          </a:lnTo>
                          <a:lnTo>
                            <a:pt x="152" y="13"/>
                          </a:lnTo>
                          <a:lnTo>
                            <a:pt x="148" y="10"/>
                          </a:lnTo>
                          <a:lnTo>
                            <a:pt x="143" y="7"/>
                          </a:lnTo>
                          <a:lnTo>
                            <a:pt x="139" y="6"/>
                          </a:lnTo>
                          <a:lnTo>
                            <a:pt x="134" y="5"/>
                          </a:lnTo>
                          <a:lnTo>
                            <a:pt x="131" y="5"/>
                          </a:lnTo>
                          <a:lnTo>
                            <a:pt x="127" y="7"/>
                          </a:lnTo>
                          <a:lnTo>
                            <a:pt x="124" y="9"/>
                          </a:lnTo>
                          <a:lnTo>
                            <a:pt x="119" y="7"/>
                          </a:lnTo>
                          <a:lnTo>
                            <a:pt x="113" y="5"/>
                          </a:lnTo>
                          <a:lnTo>
                            <a:pt x="105" y="0"/>
                          </a:lnTo>
                          <a:lnTo>
                            <a:pt x="99" y="0"/>
                          </a:lnTo>
                          <a:lnTo>
                            <a:pt x="91" y="5"/>
                          </a:lnTo>
                          <a:lnTo>
                            <a:pt x="83" y="11"/>
                          </a:lnTo>
                          <a:lnTo>
                            <a:pt x="79" y="15"/>
                          </a:lnTo>
                          <a:lnTo>
                            <a:pt x="77" y="19"/>
                          </a:lnTo>
                          <a:lnTo>
                            <a:pt x="73" y="20"/>
                          </a:lnTo>
                          <a:lnTo>
                            <a:pt x="70" y="20"/>
                          </a:lnTo>
                          <a:lnTo>
                            <a:pt x="63" y="20"/>
                          </a:lnTo>
                          <a:lnTo>
                            <a:pt x="57" y="20"/>
                          </a:lnTo>
                          <a:lnTo>
                            <a:pt x="51" y="21"/>
                          </a:lnTo>
                          <a:lnTo>
                            <a:pt x="45" y="23"/>
                          </a:lnTo>
                          <a:lnTo>
                            <a:pt x="40" y="26"/>
                          </a:lnTo>
                          <a:lnTo>
                            <a:pt x="34" y="30"/>
                          </a:lnTo>
                          <a:lnTo>
                            <a:pt x="29" y="36"/>
                          </a:lnTo>
                          <a:lnTo>
                            <a:pt x="26" y="43"/>
                          </a:lnTo>
                          <a:lnTo>
                            <a:pt x="25" y="52"/>
                          </a:lnTo>
                          <a:lnTo>
                            <a:pt x="18" y="56"/>
                          </a:lnTo>
                          <a:lnTo>
                            <a:pt x="17" y="60"/>
                          </a:lnTo>
                          <a:lnTo>
                            <a:pt x="17" y="66"/>
                          </a:lnTo>
                          <a:lnTo>
                            <a:pt x="18" y="72"/>
                          </a:lnTo>
                          <a:lnTo>
                            <a:pt x="18" y="78"/>
                          </a:lnTo>
                          <a:lnTo>
                            <a:pt x="16" y="83"/>
                          </a:lnTo>
                          <a:lnTo>
                            <a:pt x="11" y="89"/>
                          </a:lnTo>
                          <a:lnTo>
                            <a:pt x="6" y="94"/>
                          </a:lnTo>
                          <a:lnTo>
                            <a:pt x="2" y="100"/>
                          </a:lnTo>
                          <a:lnTo>
                            <a:pt x="0" y="109"/>
                          </a:lnTo>
                          <a:lnTo>
                            <a:pt x="0" y="118"/>
                          </a:lnTo>
                          <a:lnTo>
                            <a:pt x="2" y="124"/>
                          </a:lnTo>
                          <a:lnTo>
                            <a:pt x="5" y="128"/>
                          </a:lnTo>
                          <a:lnTo>
                            <a:pt x="5" y="134"/>
                          </a:lnTo>
                          <a:lnTo>
                            <a:pt x="3" y="139"/>
                          </a:lnTo>
                          <a:lnTo>
                            <a:pt x="2" y="143"/>
                          </a:lnTo>
                          <a:lnTo>
                            <a:pt x="3" y="148"/>
                          </a:lnTo>
                          <a:lnTo>
                            <a:pt x="8" y="155"/>
                          </a:lnTo>
                          <a:lnTo>
                            <a:pt x="13" y="161"/>
                          </a:lnTo>
                          <a:lnTo>
                            <a:pt x="17" y="164"/>
                          </a:lnTo>
                          <a:lnTo>
                            <a:pt x="19" y="168"/>
                          </a:lnTo>
                          <a:lnTo>
                            <a:pt x="21" y="174"/>
                          </a:lnTo>
                          <a:lnTo>
                            <a:pt x="21" y="181"/>
                          </a:lnTo>
                          <a:lnTo>
                            <a:pt x="19" y="187"/>
                          </a:lnTo>
                          <a:lnTo>
                            <a:pt x="19" y="193"/>
                          </a:lnTo>
                          <a:lnTo>
                            <a:pt x="22" y="200"/>
                          </a:lnTo>
                          <a:lnTo>
                            <a:pt x="28" y="207"/>
                          </a:lnTo>
                          <a:lnTo>
                            <a:pt x="34" y="209"/>
                          </a:lnTo>
                          <a:lnTo>
                            <a:pt x="37" y="210"/>
                          </a:lnTo>
                          <a:lnTo>
                            <a:pt x="40" y="214"/>
                          </a:lnTo>
                          <a:lnTo>
                            <a:pt x="42" y="218"/>
                          </a:lnTo>
                          <a:lnTo>
                            <a:pt x="42" y="224"/>
                          </a:lnTo>
                          <a:lnTo>
                            <a:pt x="43" y="227"/>
                          </a:lnTo>
                          <a:lnTo>
                            <a:pt x="47" y="227"/>
                          </a:lnTo>
                          <a:lnTo>
                            <a:pt x="51" y="227"/>
                          </a:lnTo>
                          <a:lnTo>
                            <a:pt x="56" y="225"/>
                          </a:lnTo>
                          <a:lnTo>
                            <a:pt x="66" y="226"/>
                          </a:lnTo>
                          <a:lnTo>
                            <a:pt x="72" y="224"/>
                          </a:lnTo>
                          <a:lnTo>
                            <a:pt x="74" y="221"/>
                          </a:lnTo>
                          <a:lnTo>
                            <a:pt x="75" y="214"/>
                          </a:lnTo>
                          <a:lnTo>
                            <a:pt x="68" y="209"/>
                          </a:lnTo>
                          <a:lnTo>
                            <a:pt x="64" y="203"/>
                          </a:lnTo>
                          <a:lnTo>
                            <a:pt x="60" y="195"/>
                          </a:lnTo>
                          <a:lnTo>
                            <a:pt x="62" y="184"/>
                          </a:lnTo>
                          <a:lnTo>
                            <a:pt x="68" y="168"/>
                          </a:lnTo>
                          <a:lnTo>
                            <a:pt x="77" y="158"/>
                          </a:lnTo>
                          <a:lnTo>
                            <a:pt x="85" y="155"/>
                          </a:lnTo>
                          <a:lnTo>
                            <a:pt x="95" y="156"/>
                          </a:lnTo>
                          <a:lnTo>
                            <a:pt x="103" y="158"/>
                          </a:lnTo>
                          <a:lnTo>
                            <a:pt x="108" y="163"/>
                          </a:lnTo>
                          <a:lnTo>
                            <a:pt x="111" y="169"/>
                          </a:lnTo>
                          <a:lnTo>
                            <a:pt x="113" y="179"/>
                          </a:lnTo>
                          <a:lnTo>
                            <a:pt x="118" y="181"/>
                          </a:lnTo>
                          <a:lnTo>
                            <a:pt x="124" y="181"/>
                          </a:lnTo>
                          <a:lnTo>
                            <a:pt x="129" y="178"/>
                          </a:lnTo>
                          <a:lnTo>
                            <a:pt x="133" y="174"/>
                          </a:lnTo>
                          <a:lnTo>
                            <a:pt x="134" y="171"/>
                          </a:lnTo>
                          <a:lnTo>
                            <a:pt x="136" y="169"/>
                          </a:lnTo>
                          <a:lnTo>
                            <a:pt x="141" y="170"/>
                          </a:lnTo>
                          <a:lnTo>
                            <a:pt x="147" y="173"/>
                          </a:lnTo>
                          <a:lnTo>
                            <a:pt x="152" y="176"/>
                          </a:lnTo>
                          <a:lnTo>
                            <a:pt x="158" y="174"/>
                          </a:lnTo>
                          <a:lnTo>
                            <a:pt x="162" y="171"/>
                          </a:lnTo>
                          <a:lnTo>
                            <a:pt x="163" y="168"/>
                          </a:lnTo>
                          <a:lnTo>
                            <a:pt x="167" y="164"/>
                          </a:lnTo>
                          <a:lnTo>
                            <a:pt x="172" y="162"/>
                          </a:lnTo>
                          <a:lnTo>
                            <a:pt x="178" y="159"/>
                          </a:lnTo>
                          <a:lnTo>
                            <a:pt x="182" y="159"/>
                          </a:lnTo>
                          <a:lnTo>
                            <a:pt x="188" y="158"/>
                          </a:lnTo>
                          <a:lnTo>
                            <a:pt x="194" y="156"/>
                          </a:lnTo>
                          <a:lnTo>
                            <a:pt x="199" y="151"/>
                          </a:lnTo>
                          <a:lnTo>
                            <a:pt x="201" y="143"/>
                          </a:lnTo>
                          <a:lnTo>
                            <a:pt x="208" y="146"/>
                          </a:lnTo>
                          <a:lnTo>
                            <a:pt x="214" y="147"/>
                          </a:lnTo>
                          <a:lnTo>
                            <a:pt x="220" y="147"/>
                          </a:lnTo>
                          <a:lnTo>
                            <a:pt x="226" y="146"/>
                          </a:lnTo>
                          <a:lnTo>
                            <a:pt x="232" y="143"/>
                          </a:lnTo>
                          <a:lnTo>
                            <a:pt x="236" y="140"/>
                          </a:lnTo>
                          <a:lnTo>
                            <a:pt x="240" y="134"/>
                          </a:lnTo>
                          <a:lnTo>
                            <a:pt x="241" y="127"/>
                          </a:lnTo>
                          <a:lnTo>
                            <a:pt x="241" y="124"/>
                          </a:lnTo>
                          <a:lnTo>
                            <a:pt x="243" y="121"/>
                          </a:lnTo>
                          <a:lnTo>
                            <a:pt x="245" y="120"/>
                          </a:lnTo>
                          <a:lnTo>
                            <a:pt x="249" y="120"/>
                          </a:lnTo>
                          <a:lnTo>
                            <a:pt x="252" y="117"/>
                          </a:lnTo>
                          <a:lnTo>
                            <a:pt x="254" y="109"/>
                          </a:lnTo>
                          <a:lnTo>
                            <a:pt x="252" y="101"/>
                          </a:lnTo>
                          <a:lnTo>
                            <a:pt x="249" y="96"/>
                          </a:lnTo>
                          <a:lnTo>
                            <a:pt x="244" y="95"/>
                          </a:lnTo>
                          <a:lnTo>
                            <a:pt x="242" y="94"/>
                          </a:lnTo>
                          <a:lnTo>
                            <a:pt x="240" y="91"/>
                          </a:lnTo>
                          <a:lnTo>
                            <a:pt x="241" y="89"/>
                          </a:lnTo>
                          <a:lnTo>
                            <a:pt x="243" y="85"/>
                          </a:lnTo>
                          <a:lnTo>
                            <a:pt x="243" y="78"/>
                          </a:lnTo>
                          <a:lnTo>
                            <a:pt x="243" y="71"/>
                          </a:lnTo>
                          <a:lnTo>
                            <a:pt x="239" y="67"/>
                          </a:lnTo>
                          <a:lnTo>
                            <a:pt x="232" y="65"/>
                          </a:lnTo>
                          <a:lnTo>
                            <a:pt x="226" y="62"/>
                          </a:lnTo>
                          <a:lnTo>
                            <a:pt x="222" y="59"/>
                          </a:lnTo>
                          <a:lnTo>
                            <a:pt x="222" y="56"/>
                          </a:lnTo>
                          <a:lnTo>
                            <a:pt x="224" y="52"/>
                          </a:lnTo>
                          <a:lnTo>
                            <a:pt x="220" y="47"/>
                          </a:lnTo>
                          <a:lnTo>
                            <a:pt x="216" y="41"/>
                          </a:lnTo>
                          <a:lnTo>
                            <a:pt x="210" y="38"/>
                          </a:lnTo>
                          <a:lnTo>
                            <a:pt x="205" y="37"/>
                          </a:lnTo>
                          <a:lnTo>
                            <a:pt x="202" y="33"/>
                          </a:lnTo>
                          <a:lnTo>
                            <a:pt x="197" y="29"/>
                          </a:lnTo>
                          <a:lnTo>
                            <a:pt x="193" y="30"/>
                          </a:lnTo>
                          <a:close/>
                        </a:path>
                      </a:pathLst>
                    </a:custGeom>
                    <a:solidFill>
                      <a:srgbClr val="000000"/>
                    </a:solidFill>
                    <a:ln w="9525">
                      <a:noFill/>
                      <a:round/>
                      <a:headEnd/>
                      <a:tailEnd/>
                    </a:ln>
                  </p:spPr>
                  <p:txBody>
                    <a:bodyPr/>
                    <a:lstStyle/>
                    <a:p>
                      <a:endParaRPr lang="en-US"/>
                    </a:p>
                  </p:txBody>
                </p:sp>
                <p:sp>
                  <p:nvSpPr>
                    <p:cNvPr id="1231" name="Freeform 70"/>
                    <p:cNvSpPr>
                      <a:spLocks/>
                    </p:cNvSpPr>
                    <p:nvPr/>
                  </p:nvSpPr>
                  <p:spPr bwMode="auto">
                    <a:xfrm>
                      <a:off x="3147" y="1472"/>
                      <a:ext cx="14" cy="15"/>
                    </a:xfrm>
                    <a:custGeom>
                      <a:avLst/>
                      <a:gdLst>
                        <a:gd name="T0" fmla="*/ 1 w 29"/>
                        <a:gd name="T1" fmla="*/ 4 h 28"/>
                        <a:gd name="T2" fmla="*/ 2 w 29"/>
                        <a:gd name="T3" fmla="*/ 4 h 28"/>
                        <a:gd name="T4" fmla="*/ 2 w 29"/>
                        <a:gd name="T5" fmla="*/ 4 h 28"/>
                        <a:gd name="T6" fmla="*/ 3 w 29"/>
                        <a:gd name="T7" fmla="*/ 4 h 28"/>
                        <a:gd name="T8" fmla="*/ 3 w 29"/>
                        <a:gd name="T9" fmla="*/ 3 h 28"/>
                        <a:gd name="T10" fmla="*/ 3 w 29"/>
                        <a:gd name="T11" fmla="*/ 2 h 28"/>
                        <a:gd name="T12" fmla="*/ 3 w 29"/>
                        <a:gd name="T13" fmla="*/ 1 h 28"/>
                        <a:gd name="T14" fmla="*/ 3 w 29"/>
                        <a:gd name="T15" fmla="*/ 1 h 28"/>
                        <a:gd name="T16" fmla="*/ 2 w 29"/>
                        <a:gd name="T17" fmla="*/ 1 h 28"/>
                        <a:gd name="T18" fmla="*/ 1 w 29"/>
                        <a:gd name="T19" fmla="*/ 0 h 28"/>
                        <a:gd name="T20" fmla="*/ 1 w 29"/>
                        <a:gd name="T21" fmla="*/ 1 h 28"/>
                        <a:gd name="T22" fmla="*/ 0 w 29"/>
                        <a:gd name="T23" fmla="*/ 1 h 28"/>
                        <a:gd name="T24" fmla="*/ 0 w 29"/>
                        <a:gd name="T25" fmla="*/ 2 h 28"/>
                        <a:gd name="T26" fmla="*/ 0 w 29"/>
                        <a:gd name="T27" fmla="*/ 3 h 28"/>
                        <a:gd name="T28" fmla="*/ 0 w 29"/>
                        <a:gd name="T29" fmla="*/ 3 h 28"/>
                        <a:gd name="T30" fmla="*/ 0 w 29"/>
                        <a:gd name="T31" fmla="*/ 4 h 28"/>
                        <a:gd name="T32" fmla="*/ 1 w 29"/>
                        <a:gd name="T33" fmla="*/ 4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8"/>
                        <a:gd name="T53" fmla="*/ 29 w 2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8">
                          <a:moveTo>
                            <a:pt x="10" y="28"/>
                          </a:moveTo>
                          <a:lnTo>
                            <a:pt x="16" y="28"/>
                          </a:lnTo>
                          <a:lnTo>
                            <a:pt x="22" y="27"/>
                          </a:lnTo>
                          <a:lnTo>
                            <a:pt x="26" y="24"/>
                          </a:lnTo>
                          <a:lnTo>
                            <a:pt x="29" y="18"/>
                          </a:lnTo>
                          <a:lnTo>
                            <a:pt x="29" y="12"/>
                          </a:lnTo>
                          <a:lnTo>
                            <a:pt x="28" y="8"/>
                          </a:lnTo>
                          <a:lnTo>
                            <a:pt x="24" y="3"/>
                          </a:lnTo>
                          <a:lnTo>
                            <a:pt x="18" y="1"/>
                          </a:lnTo>
                          <a:lnTo>
                            <a:pt x="13" y="0"/>
                          </a:lnTo>
                          <a:lnTo>
                            <a:pt x="8" y="2"/>
                          </a:lnTo>
                          <a:lnTo>
                            <a:pt x="3" y="5"/>
                          </a:lnTo>
                          <a:lnTo>
                            <a:pt x="1" y="10"/>
                          </a:lnTo>
                          <a:lnTo>
                            <a:pt x="0" y="16"/>
                          </a:lnTo>
                          <a:lnTo>
                            <a:pt x="2" y="21"/>
                          </a:lnTo>
                          <a:lnTo>
                            <a:pt x="6" y="26"/>
                          </a:lnTo>
                          <a:lnTo>
                            <a:pt x="10" y="28"/>
                          </a:lnTo>
                          <a:close/>
                        </a:path>
                      </a:pathLst>
                    </a:custGeom>
                    <a:solidFill>
                      <a:srgbClr val="000000"/>
                    </a:solidFill>
                    <a:ln w="9525">
                      <a:noFill/>
                      <a:round/>
                      <a:headEnd/>
                      <a:tailEnd/>
                    </a:ln>
                  </p:spPr>
                  <p:txBody>
                    <a:bodyPr/>
                    <a:lstStyle/>
                    <a:p>
                      <a:endParaRPr lang="en-US"/>
                    </a:p>
                  </p:txBody>
                </p:sp>
                <p:sp>
                  <p:nvSpPr>
                    <p:cNvPr id="1232" name="Freeform 71"/>
                    <p:cNvSpPr>
                      <a:spLocks/>
                    </p:cNvSpPr>
                    <p:nvPr/>
                  </p:nvSpPr>
                  <p:spPr bwMode="auto">
                    <a:xfrm>
                      <a:off x="3034" y="1594"/>
                      <a:ext cx="156" cy="398"/>
                    </a:xfrm>
                    <a:custGeom>
                      <a:avLst/>
                      <a:gdLst>
                        <a:gd name="T0" fmla="*/ 20 w 312"/>
                        <a:gd name="T1" fmla="*/ 0 h 797"/>
                        <a:gd name="T2" fmla="*/ 14 w 312"/>
                        <a:gd name="T3" fmla="*/ 3 h 797"/>
                        <a:gd name="T4" fmla="*/ 10 w 312"/>
                        <a:gd name="T5" fmla="*/ 9 h 797"/>
                        <a:gd name="T6" fmla="*/ 6 w 312"/>
                        <a:gd name="T7" fmla="*/ 17 h 797"/>
                        <a:gd name="T8" fmla="*/ 5 w 312"/>
                        <a:gd name="T9" fmla="*/ 27 h 797"/>
                        <a:gd name="T10" fmla="*/ 6 w 312"/>
                        <a:gd name="T11" fmla="*/ 37 h 797"/>
                        <a:gd name="T12" fmla="*/ 9 w 312"/>
                        <a:gd name="T13" fmla="*/ 47 h 797"/>
                        <a:gd name="T14" fmla="*/ 10 w 312"/>
                        <a:gd name="T15" fmla="*/ 54 h 797"/>
                        <a:gd name="T16" fmla="*/ 10 w 312"/>
                        <a:gd name="T17" fmla="*/ 59 h 797"/>
                        <a:gd name="T18" fmla="*/ 6 w 312"/>
                        <a:gd name="T19" fmla="*/ 65 h 797"/>
                        <a:gd name="T20" fmla="*/ 3 w 312"/>
                        <a:gd name="T21" fmla="*/ 72 h 797"/>
                        <a:gd name="T22" fmla="*/ 1 w 312"/>
                        <a:gd name="T23" fmla="*/ 78 h 797"/>
                        <a:gd name="T24" fmla="*/ 0 w 312"/>
                        <a:gd name="T25" fmla="*/ 84 h 797"/>
                        <a:gd name="T26" fmla="*/ 1 w 312"/>
                        <a:gd name="T27" fmla="*/ 90 h 797"/>
                        <a:gd name="T28" fmla="*/ 5 w 312"/>
                        <a:gd name="T29" fmla="*/ 95 h 797"/>
                        <a:gd name="T30" fmla="*/ 10 w 312"/>
                        <a:gd name="T31" fmla="*/ 98 h 797"/>
                        <a:gd name="T32" fmla="*/ 14 w 312"/>
                        <a:gd name="T33" fmla="*/ 99 h 797"/>
                        <a:gd name="T34" fmla="*/ 19 w 312"/>
                        <a:gd name="T35" fmla="*/ 99 h 797"/>
                        <a:gd name="T36" fmla="*/ 22 w 312"/>
                        <a:gd name="T37" fmla="*/ 98 h 797"/>
                        <a:gd name="T38" fmla="*/ 24 w 312"/>
                        <a:gd name="T39" fmla="*/ 96 h 797"/>
                        <a:gd name="T40" fmla="*/ 25 w 312"/>
                        <a:gd name="T41" fmla="*/ 94 h 797"/>
                        <a:gd name="T42" fmla="*/ 27 w 312"/>
                        <a:gd name="T43" fmla="*/ 91 h 797"/>
                        <a:gd name="T44" fmla="*/ 28 w 312"/>
                        <a:gd name="T45" fmla="*/ 86 h 797"/>
                        <a:gd name="T46" fmla="*/ 30 w 312"/>
                        <a:gd name="T47" fmla="*/ 82 h 797"/>
                        <a:gd name="T48" fmla="*/ 31 w 312"/>
                        <a:gd name="T49" fmla="*/ 77 h 797"/>
                        <a:gd name="T50" fmla="*/ 33 w 312"/>
                        <a:gd name="T51" fmla="*/ 69 h 797"/>
                        <a:gd name="T52" fmla="*/ 33 w 312"/>
                        <a:gd name="T53" fmla="*/ 60 h 797"/>
                        <a:gd name="T54" fmla="*/ 34 w 312"/>
                        <a:gd name="T55" fmla="*/ 49 h 797"/>
                        <a:gd name="T56" fmla="*/ 35 w 312"/>
                        <a:gd name="T57" fmla="*/ 43 h 797"/>
                        <a:gd name="T58" fmla="*/ 35 w 312"/>
                        <a:gd name="T59" fmla="*/ 40 h 797"/>
                        <a:gd name="T60" fmla="*/ 36 w 312"/>
                        <a:gd name="T61" fmla="*/ 39 h 797"/>
                        <a:gd name="T62" fmla="*/ 37 w 312"/>
                        <a:gd name="T63" fmla="*/ 37 h 797"/>
                        <a:gd name="T64" fmla="*/ 39 w 312"/>
                        <a:gd name="T65" fmla="*/ 35 h 797"/>
                        <a:gd name="T66" fmla="*/ 39 w 312"/>
                        <a:gd name="T67" fmla="*/ 33 h 797"/>
                        <a:gd name="T68" fmla="*/ 39 w 312"/>
                        <a:gd name="T69" fmla="*/ 31 h 797"/>
                        <a:gd name="T70" fmla="*/ 38 w 312"/>
                        <a:gd name="T71" fmla="*/ 29 h 797"/>
                        <a:gd name="T72" fmla="*/ 36 w 312"/>
                        <a:gd name="T73" fmla="*/ 27 h 797"/>
                        <a:gd name="T74" fmla="*/ 34 w 312"/>
                        <a:gd name="T75" fmla="*/ 23 h 797"/>
                        <a:gd name="T76" fmla="*/ 32 w 312"/>
                        <a:gd name="T77" fmla="*/ 19 h 797"/>
                        <a:gd name="T78" fmla="*/ 30 w 312"/>
                        <a:gd name="T79" fmla="*/ 12 h 797"/>
                        <a:gd name="T80" fmla="*/ 28 w 312"/>
                        <a:gd name="T81" fmla="*/ 5 h 797"/>
                        <a:gd name="T82" fmla="*/ 24 w 312"/>
                        <a:gd name="T83" fmla="*/ 1 h 79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2"/>
                        <a:gd name="T127" fmla="*/ 0 h 797"/>
                        <a:gd name="T128" fmla="*/ 312 w 312"/>
                        <a:gd name="T129" fmla="*/ 797 h 79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2" h="797">
                          <a:moveTo>
                            <a:pt x="178" y="0"/>
                          </a:moveTo>
                          <a:lnTo>
                            <a:pt x="158" y="1"/>
                          </a:lnTo>
                          <a:lnTo>
                            <a:pt x="139" y="10"/>
                          </a:lnTo>
                          <a:lnTo>
                            <a:pt x="118" y="26"/>
                          </a:lnTo>
                          <a:lnTo>
                            <a:pt x="98" y="48"/>
                          </a:lnTo>
                          <a:lnTo>
                            <a:pt x="80" y="75"/>
                          </a:lnTo>
                          <a:lnTo>
                            <a:pt x="65" y="107"/>
                          </a:lnTo>
                          <a:lnTo>
                            <a:pt x="54" y="142"/>
                          </a:lnTo>
                          <a:lnTo>
                            <a:pt x="46" y="183"/>
                          </a:lnTo>
                          <a:lnTo>
                            <a:pt x="43" y="219"/>
                          </a:lnTo>
                          <a:lnTo>
                            <a:pt x="47" y="258"/>
                          </a:lnTo>
                          <a:lnTo>
                            <a:pt x="52" y="298"/>
                          </a:lnTo>
                          <a:lnTo>
                            <a:pt x="59" y="338"/>
                          </a:lnTo>
                          <a:lnTo>
                            <a:pt x="66" y="376"/>
                          </a:lnTo>
                          <a:lnTo>
                            <a:pt x="73" y="409"/>
                          </a:lnTo>
                          <a:lnTo>
                            <a:pt x="78" y="435"/>
                          </a:lnTo>
                          <a:lnTo>
                            <a:pt x="78" y="452"/>
                          </a:lnTo>
                          <a:lnTo>
                            <a:pt x="73" y="473"/>
                          </a:lnTo>
                          <a:lnTo>
                            <a:pt x="64" y="496"/>
                          </a:lnTo>
                          <a:lnTo>
                            <a:pt x="52" y="523"/>
                          </a:lnTo>
                          <a:lnTo>
                            <a:pt x="40" y="550"/>
                          </a:lnTo>
                          <a:lnTo>
                            <a:pt x="26" y="578"/>
                          </a:lnTo>
                          <a:lnTo>
                            <a:pt x="14" y="603"/>
                          </a:lnTo>
                          <a:lnTo>
                            <a:pt x="5" y="626"/>
                          </a:lnTo>
                          <a:lnTo>
                            <a:pt x="1" y="645"/>
                          </a:lnTo>
                          <a:lnTo>
                            <a:pt x="0" y="675"/>
                          </a:lnTo>
                          <a:lnTo>
                            <a:pt x="2" y="701"/>
                          </a:lnTo>
                          <a:lnTo>
                            <a:pt x="10" y="725"/>
                          </a:lnTo>
                          <a:lnTo>
                            <a:pt x="21" y="747"/>
                          </a:lnTo>
                          <a:lnTo>
                            <a:pt x="36" y="765"/>
                          </a:lnTo>
                          <a:lnTo>
                            <a:pt x="56" y="780"/>
                          </a:lnTo>
                          <a:lnTo>
                            <a:pt x="79" y="790"/>
                          </a:lnTo>
                          <a:lnTo>
                            <a:pt x="105" y="796"/>
                          </a:lnTo>
                          <a:lnTo>
                            <a:pt x="119" y="797"/>
                          </a:lnTo>
                          <a:lnTo>
                            <a:pt x="135" y="796"/>
                          </a:lnTo>
                          <a:lnTo>
                            <a:pt x="150" y="793"/>
                          </a:lnTo>
                          <a:lnTo>
                            <a:pt x="165" y="790"/>
                          </a:lnTo>
                          <a:lnTo>
                            <a:pt x="179" y="785"/>
                          </a:lnTo>
                          <a:lnTo>
                            <a:pt x="190" y="781"/>
                          </a:lnTo>
                          <a:lnTo>
                            <a:pt x="198" y="775"/>
                          </a:lnTo>
                          <a:lnTo>
                            <a:pt x="203" y="768"/>
                          </a:lnTo>
                          <a:lnTo>
                            <a:pt x="206" y="759"/>
                          </a:lnTo>
                          <a:lnTo>
                            <a:pt x="211" y="745"/>
                          </a:lnTo>
                          <a:lnTo>
                            <a:pt x="218" y="729"/>
                          </a:lnTo>
                          <a:lnTo>
                            <a:pt x="224" y="709"/>
                          </a:lnTo>
                          <a:lnTo>
                            <a:pt x="231" y="691"/>
                          </a:lnTo>
                          <a:lnTo>
                            <a:pt x="236" y="672"/>
                          </a:lnTo>
                          <a:lnTo>
                            <a:pt x="241" y="658"/>
                          </a:lnTo>
                          <a:lnTo>
                            <a:pt x="244" y="646"/>
                          </a:lnTo>
                          <a:lnTo>
                            <a:pt x="250" y="623"/>
                          </a:lnTo>
                          <a:lnTo>
                            <a:pt x="257" y="591"/>
                          </a:lnTo>
                          <a:lnTo>
                            <a:pt x="262" y="555"/>
                          </a:lnTo>
                          <a:lnTo>
                            <a:pt x="262" y="523"/>
                          </a:lnTo>
                          <a:lnTo>
                            <a:pt x="260" y="485"/>
                          </a:lnTo>
                          <a:lnTo>
                            <a:pt x="262" y="442"/>
                          </a:lnTo>
                          <a:lnTo>
                            <a:pt x="266" y="399"/>
                          </a:lnTo>
                          <a:lnTo>
                            <a:pt x="272" y="361"/>
                          </a:lnTo>
                          <a:lnTo>
                            <a:pt x="274" y="346"/>
                          </a:lnTo>
                          <a:lnTo>
                            <a:pt x="275" y="334"/>
                          </a:lnTo>
                          <a:lnTo>
                            <a:pt x="275" y="325"/>
                          </a:lnTo>
                          <a:lnTo>
                            <a:pt x="275" y="321"/>
                          </a:lnTo>
                          <a:lnTo>
                            <a:pt x="282" y="315"/>
                          </a:lnTo>
                          <a:lnTo>
                            <a:pt x="288" y="307"/>
                          </a:lnTo>
                          <a:lnTo>
                            <a:pt x="295" y="299"/>
                          </a:lnTo>
                          <a:lnTo>
                            <a:pt x="301" y="291"/>
                          </a:lnTo>
                          <a:lnTo>
                            <a:pt x="305" y="283"/>
                          </a:lnTo>
                          <a:lnTo>
                            <a:pt x="310" y="275"/>
                          </a:lnTo>
                          <a:lnTo>
                            <a:pt x="312" y="268"/>
                          </a:lnTo>
                          <a:lnTo>
                            <a:pt x="312" y="262"/>
                          </a:lnTo>
                          <a:lnTo>
                            <a:pt x="310" y="255"/>
                          </a:lnTo>
                          <a:lnTo>
                            <a:pt x="305" y="247"/>
                          </a:lnTo>
                          <a:lnTo>
                            <a:pt x="299" y="238"/>
                          </a:lnTo>
                          <a:lnTo>
                            <a:pt x="293" y="229"/>
                          </a:lnTo>
                          <a:lnTo>
                            <a:pt x="285" y="217"/>
                          </a:lnTo>
                          <a:lnTo>
                            <a:pt x="277" y="205"/>
                          </a:lnTo>
                          <a:lnTo>
                            <a:pt x="268" y="191"/>
                          </a:lnTo>
                          <a:lnTo>
                            <a:pt x="262" y="175"/>
                          </a:lnTo>
                          <a:lnTo>
                            <a:pt x="256" y="154"/>
                          </a:lnTo>
                          <a:lnTo>
                            <a:pt x="249" y="129"/>
                          </a:lnTo>
                          <a:lnTo>
                            <a:pt x="242" y="100"/>
                          </a:lnTo>
                          <a:lnTo>
                            <a:pt x="234" y="72"/>
                          </a:lnTo>
                          <a:lnTo>
                            <a:pt x="224" y="46"/>
                          </a:lnTo>
                          <a:lnTo>
                            <a:pt x="211" y="24"/>
                          </a:lnTo>
                          <a:lnTo>
                            <a:pt x="196" y="8"/>
                          </a:lnTo>
                          <a:lnTo>
                            <a:pt x="178" y="0"/>
                          </a:lnTo>
                          <a:close/>
                        </a:path>
                      </a:pathLst>
                    </a:custGeom>
                    <a:solidFill>
                      <a:srgbClr val="8C1902"/>
                    </a:solidFill>
                    <a:ln w="9525">
                      <a:noFill/>
                      <a:round/>
                      <a:headEnd/>
                      <a:tailEnd/>
                    </a:ln>
                  </p:spPr>
                  <p:txBody>
                    <a:bodyPr/>
                    <a:lstStyle/>
                    <a:p>
                      <a:endParaRPr lang="en-US"/>
                    </a:p>
                  </p:txBody>
                </p:sp>
                <p:sp>
                  <p:nvSpPr>
                    <p:cNvPr id="1233" name="Freeform 72"/>
                    <p:cNvSpPr>
                      <a:spLocks/>
                    </p:cNvSpPr>
                    <p:nvPr/>
                  </p:nvSpPr>
                  <p:spPr bwMode="auto">
                    <a:xfrm>
                      <a:off x="3108" y="1653"/>
                      <a:ext cx="14" cy="14"/>
                    </a:xfrm>
                    <a:custGeom>
                      <a:avLst/>
                      <a:gdLst>
                        <a:gd name="T0" fmla="*/ 1 w 29"/>
                        <a:gd name="T1" fmla="*/ 3 h 29"/>
                        <a:gd name="T2" fmla="*/ 2 w 29"/>
                        <a:gd name="T3" fmla="*/ 3 h 29"/>
                        <a:gd name="T4" fmla="*/ 2 w 29"/>
                        <a:gd name="T5" fmla="*/ 3 h 29"/>
                        <a:gd name="T6" fmla="*/ 3 w 29"/>
                        <a:gd name="T7" fmla="*/ 2 h 29"/>
                        <a:gd name="T8" fmla="*/ 3 w 29"/>
                        <a:gd name="T9" fmla="*/ 2 h 29"/>
                        <a:gd name="T10" fmla="*/ 3 w 29"/>
                        <a:gd name="T11" fmla="*/ 1 h 29"/>
                        <a:gd name="T12" fmla="*/ 3 w 29"/>
                        <a:gd name="T13" fmla="*/ 0 h 29"/>
                        <a:gd name="T14" fmla="*/ 2 w 29"/>
                        <a:gd name="T15" fmla="*/ 0 h 29"/>
                        <a:gd name="T16" fmla="*/ 2 w 29"/>
                        <a:gd name="T17" fmla="*/ 0 h 29"/>
                        <a:gd name="T18" fmla="*/ 1 w 29"/>
                        <a:gd name="T19" fmla="*/ 0 h 29"/>
                        <a:gd name="T20" fmla="*/ 0 w 29"/>
                        <a:gd name="T21" fmla="*/ 0 h 29"/>
                        <a:gd name="T22" fmla="*/ 0 w 29"/>
                        <a:gd name="T23" fmla="*/ 0 h 29"/>
                        <a:gd name="T24" fmla="*/ 0 w 29"/>
                        <a:gd name="T25" fmla="*/ 1 h 29"/>
                        <a:gd name="T26" fmla="*/ 0 w 29"/>
                        <a:gd name="T27" fmla="*/ 2 h 29"/>
                        <a:gd name="T28" fmla="*/ 0 w 29"/>
                        <a:gd name="T29" fmla="*/ 2 h 29"/>
                        <a:gd name="T30" fmla="*/ 0 w 29"/>
                        <a:gd name="T31" fmla="*/ 3 h 29"/>
                        <a:gd name="T32" fmla="*/ 1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2" y="29"/>
                          </a:moveTo>
                          <a:lnTo>
                            <a:pt x="18" y="29"/>
                          </a:lnTo>
                          <a:lnTo>
                            <a:pt x="23" y="25"/>
                          </a:lnTo>
                          <a:lnTo>
                            <a:pt x="26" y="22"/>
                          </a:lnTo>
                          <a:lnTo>
                            <a:pt x="29" y="16"/>
                          </a:lnTo>
                          <a:lnTo>
                            <a:pt x="29" y="11"/>
                          </a:lnTo>
                          <a:lnTo>
                            <a:pt x="26" y="6"/>
                          </a:lnTo>
                          <a:lnTo>
                            <a:pt x="22" y="2"/>
                          </a:lnTo>
                          <a:lnTo>
                            <a:pt x="16" y="0"/>
                          </a:lnTo>
                          <a:lnTo>
                            <a:pt x="10" y="0"/>
                          </a:lnTo>
                          <a:lnTo>
                            <a:pt x="6" y="2"/>
                          </a:lnTo>
                          <a:lnTo>
                            <a:pt x="2" y="7"/>
                          </a:lnTo>
                          <a:lnTo>
                            <a:pt x="0" y="13"/>
                          </a:lnTo>
                          <a:lnTo>
                            <a:pt x="0" y="19"/>
                          </a:lnTo>
                          <a:lnTo>
                            <a:pt x="3" y="23"/>
                          </a:lnTo>
                          <a:lnTo>
                            <a:pt x="7" y="27"/>
                          </a:lnTo>
                          <a:lnTo>
                            <a:pt x="12" y="29"/>
                          </a:lnTo>
                          <a:close/>
                        </a:path>
                      </a:pathLst>
                    </a:custGeom>
                    <a:solidFill>
                      <a:srgbClr val="8C1902"/>
                    </a:solidFill>
                    <a:ln w="9525">
                      <a:noFill/>
                      <a:round/>
                      <a:headEnd/>
                      <a:tailEnd/>
                    </a:ln>
                  </p:spPr>
                  <p:txBody>
                    <a:bodyPr/>
                    <a:lstStyle/>
                    <a:p>
                      <a:endParaRPr lang="en-US"/>
                    </a:p>
                  </p:txBody>
                </p:sp>
                <p:sp>
                  <p:nvSpPr>
                    <p:cNvPr id="1234" name="Freeform 73"/>
                    <p:cNvSpPr>
                      <a:spLocks/>
                    </p:cNvSpPr>
                    <p:nvPr/>
                  </p:nvSpPr>
                  <p:spPr bwMode="auto">
                    <a:xfrm>
                      <a:off x="3112" y="1605"/>
                      <a:ext cx="15" cy="14"/>
                    </a:xfrm>
                    <a:custGeom>
                      <a:avLst/>
                      <a:gdLst>
                        <a:gd name="T0" fmla="*/ 2 w 29"/>
                        <a:gd name="T1" fmla="*/ 4 h 28"/>
                        <a:gd name="T2" fmla="*/ 3 w 29"/>
                        <a:gd name="T3" fmla="*/ 4 h 28"/>
                        <a:gd name="T4" fmla="*/ 3 w 29"/>
                        <a:gd name="T5" fmla="*/ 4 h 28"/>
                        <a:gd name="T6" fmla="*/ 4 w 29"/>
                        <a:gd name="T7" fmla="*/ 3 h 28"/>
                        <a:gd name="T8" fmla="*/ 4 w 29"/>
                        <a:gd name="T9" fmla="*/ 2 h 28"/>
                        <a:gd name="T10" fmla="*/ 4 w 29"/>
                        <a:gd name="T11" fmla="*/ 2 h 28"/>
                        <a:gd name="T12" fmla="*/ 4 w 29"/>
                        <a:gd name="T13" fmla="*/ 1 h 28"/>
                        <a:gd name="T14" fmla="*/ 3 w 29"/>
                        <a:gd name="T15" fmla="*/ 1 h 28"/>
                        <a:gd name="T16" fmla="*/ 2 w 29"/>
                        <a:gd name="T17" fmla="*/ 0 h 28"/>
                        <a:gd name="T18" fmla="*/ 2 w 29"/>
                        <a:gd name="T19" fmla="*/ 0 h 28"/>
                        <a:gd name="T20" fmla="*/ 1 w 29"/>
                        <a:gd name="T21" fmla="*/ 1 h 28"/>
                        <a:gd name="T22" fmla="*/ 1 w 29"/>
                        <a:gd name="T23" fmla="*/ 1 h 28"/>
                        <a:gd name="T24" fmla="*/ 0 w 29"/>
                        <a:gd name="T25" fmla="*/ 2 h 28"/>
                        <a:gd name="T26" fmla="*/ 0 w 29"/>
                        <a:gd name="T27" fmla="*/ 3 h 28"/>
                        <a:gd name="T28" fmla="*/ 1 w 29"/>
                        <a:gd name="T29" fmla="*/ 3 h 28"/>
                        <a:gd name="T30" fmla="*/ 1 w 29"/>
                        <a:gd name="T31" fmla="*/ 4 h 28"/>
                        <a:gd name="T32" fmla="*/ 2 w 29"/>
                        <a:gd name="T33" fmla="*/ 4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8"/>
                        <a:gd name="T53" fmla="*/ 29 w 29"/>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8">
                          <a:moveTo>
                            <a:pt x="13" y="28"/>
                          </a:moveTo>
                          <a:lnTo>
                            <a:pt x="18" y="27"/>
                          </a:lnTo>
                          <a:lnTo>
                            <a:pt x="23" y="25"/>
                          </a:lnTo>
                          <a:lnTo>
                            <a:pt x="26" y="21"/>
                          </a:lnTo>
                          <a:lnTo>
                            <a:pt x="29" y="16"/>
                          </a:lnTo>
                          <a:lnTo>
                            <a:pt x="29" y="10"/>
                          </a:lnTo>
                          <a:lnTo>
                            <a:pt x="26" y="4"/>
                          </a:lnTo>
                          <a:lnTo>
                            <a:pt x="22" y="1"/>
                          </a:lnTo>
                          <a:lnTo>
                            <a:pt x="16" y="0"/>
                          </a:lnTo>
                          <a:lnTo>
                            <a:pt x="10" y="0"/>
                          </a:lnTo>
                          <a:lnTo>
                            <a:pt x="6" y="2"/>
                          </a:lnTo>
                          <a:lnTo>
                            <a:pt x="2" y="6"/>
                          </a:lnTo>
                          <a:lnTo>
                            <a:pt x="0" y="11"/>
                          </a:lnTo>
                          <a:lnTo>
                            <a:pt x="0" y="17"/>
                          </a:lnTo>
                          <a:lnTo>
                            <a:pt x="3" y="23"/>
                          </a:lnTo>
                          <a:lnTo>
                            <a:pt x="7" y="26"/>
                          </a:lnTo>
                          <a:lnTo>
                            <a:pt x="13" y="28"/>
                          </a:lnTo>
                          <a:close/>
                        </a:path>
                      </a:pathLst>
                    </a:custGeom>
                    <a:solidFill>
                      <a:srgbClr val="8C1902"/>
                    </a:solidFill>
                    <a:ln w="9525">
                      <a:noFill/>
                      <a:round/>
                      <a:headEnd/>
                      <a:tailEnd/>
                    </a:ln>
                  </p:spPr>
                  <p:txBody>
                    <a:bodyPr/>
                    <a:lstStyle/>
                    <a:p>
                      <a:endParaRPr lang="en-US"/>
                    </a:p>
                  </p:txBody>
                </p:sp>
                <p:sp>
                  <p:nvSpPr>
                    <p:cNvPr id="1235" name="Freeform 74"/>
                    <p:cNvSpPr>
                      <a:spLocks/>
                    </p:cNvSpPr>
                    <p:nvPr/>
                  </p:nvSpPr>
                  <p:spPr bwMode="auto">
                    <a:xfrm>
                      <a:off x="3090" y="1947"/>
                      <a:ext cx="14" cy="14"/>
                    </a:xfrm>
                    <a:custGeom>
                      <a:avLst/>
                      <a:gdLst>
                        <a:gd name="T0" fmla="*/ 1 w 29"/>
                        <a:gd name="T1" fmla="*/ 3 h 29"/>
                        <a:gd name="T2" fmla="*/ 2 w 29"/>
                        <a:gd name="T3" fmla="*/ 3 h 29"/>
                        <a:gd name="T4" fmla="*/ 3 w 29"/>
                        <a:gd name="T5" fmla="*/ 3 h 29"/>
                        <a:gd name="T6" fmla="*/ 3 w 29"/>
                        <a:gd name="T7" fmla="*/ 2 h 29"/>
                        <a:gd name="T8" fmla="*/ 3 w 29"/>
                        <a:gd name="T9" fmla="*/ 2 h 29"/>
                        <a:gd name="T10" fmla="*/ 3 w 29"/>
                        <a:gd name="T11" fmla="*/ 1 h 29"/>
                        <a:gd name="T12" fmla="*/ 3 w 29"/>
                        <a:gd name="T13" fmla="*/ 0 h 29"/>
                        <a:gd name="T14" fmla="*/ 2 w 29"/>
                        <a:gd name="T15" fmla="*/ 0 h 29"/>
                        <a:gd name="T16" fmla="*/ 2 w 29"/>
                        <a:gd name="T17" fmla="*/ 0 h 29"/>
                        <a:gd name="T18" fmla="*/ 1 w 29"/>
                        <a:gd name="T19" fmla="*/ 0 h 29"/>
                        <a:gd name="T20" fmla="*/ 0 w 29"/>
                        <a:gd name="T21" fmla="*/ 0 h 29"/>
                        <a:gd name="T22" fmla="*/ 0 w 29"/>
                        <a:gd name="T23" fmla="*/ 0 h 29"/>
                        <a:gd name="T24" fmla="*/ 0 w 29"/>
                        <a:gd name="T25" fmla="*/ 1 h 29"/>
                        <a:gd name="T26" fmla="*/ 0 w 29"/>
                        <a:gd name="T27" fmla="*/ 2 h 29"/>
                        <a:gd name="T28" fmla="*/ 0 w 29"/>
                        <a:gd name="T29" fmla="*/ 2 h 29"/>
                        <a:gd name="T30" fmla="*/ 0 w 29"/>
                        <a:gd name="T31" fmla="*/ 3 h 29"/>
                        <a:gd name="T32" fmla="*/ 1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13" y="29"/>
                          </a:moveTo>
                          <a:lnTo>
                            <a:pt x="18" y="29"/>
                          </a:lnTo>
                          <a:lnTo>
                            <a:pt x="24" y="25"/>
                          </a:lnTo>
                          <a:lnTo>
                            <a:pt x="28" y="22"/>
                          </a:lnTo>
                          <a:lnTo>
                            <a:pt x="29" y="16"/>
                          </a:lnTo>
                          <a:lnTo>
                            <a:pt x="29" y="10"/>
                          </a:lnTo>
                          <a:lnTo>
                            <a:pt x="26" y="6"/>
                          </a:lnTo>
                          <a:lnTo>
                            <a:pt x="22" y="2"/>
                          </a:lnTo>
                          <a:lnTo>
                            <a:pt x="16" y="0"/>
                          </a:lnTo>
                          <a:lnTo>
                            <a:pt x="10" y="0"/>
                          </a:lnTo>
                          <a:lnTo>
                            <a:pt x="6" y="2"/>
                          </a:lnTo>
                          <a:lnTo>
                            <a:pt x="2" y="7"/>
                          </a:lnTo>
                          <a:lnTo>
                            <a:pt x="0" y="13"/>
                          </a:lnTo>
                          <a:lnTo>
                            <a:pt x="1" y="18"/>
                          </a:lnTo>
                          <a:lnTo>
                            <a:pt x="3" y="23"/>
                          </a:lnTo>
                          <a:lnTo>
                            <a:pt x="7" y="26"/>
                          </a:lnTo>
                          <a:lnTo>
                            <a:pt x="13" y="29"/>
                          </a:lnTo>
                          <a:close/>
                        </a:path>
                      </a:pathLst>
                    </a:custGeom>
                    <a:solidFill>
                      <a:srgbClr val="8C1902"/>
                    </a:solidFill>
                    <a:ln w="9525">
                      <a:noFill/>
                      <a:round/>
                      <a:headEnd/>
                      <a:tailEnd/>
                    </a:ln>
                  </p:spPr>
                  <p:txBody>
                    <a:bodyPr/>
                    <a:lstStyle/>
                    <a:p>
                      <a:endParaRPr lang="en-US"/>
                    </a:p>
                  </p:txBody>
                </p:sp>
                <p:sp>
                  <p:nvSpPr>
                    <p:cNvPr id="1236" name="Freeform 75"/>
                    <p:cNvSpPr>
                      <a:spLocks/>
                    </p:cNvSpPr>
                    <p:nvPr/>
                  </p:nvSpPr>
                  <p:spPr bwMode="auto">
                    <a:xfrm>
                      <a:off x="3029" y="1820"/>
                      <a:ext cx="165" cy="376"/>
                    </a:xfrm>
                    <a:custGeom>
                      <a:avLst/>
                      <a:gdLst>
                        <a:gd name="T0" fmla="*/ 2 w 329"/>
                        <a:gd name="T1" fmla="*/ 92 h 752"/>
                        <a:gd name="T2" fmla="*/ 5 w 329"/>
                        <a:gd name="T3" fmla="*/ 92 h 752"/>
                        <a:gd name="T4" fmla="*/ 8 w 329"/>
                        <a:gd name="T5" fmla="*/ 92 h 752"/>
                        <a:gd name="T6" fmla="*/ 11 w 329"/>
                        <a:gd name="T7" fmla="*/ 93 h 752"/>
                        <a:gd name="T8" fmla="*/ 15 w 329"/>
                        <a:gd name="T9" fmla="*/ 93 h 752"/>
                        <a:gd name="T10" fmla="*/ 19 w 329"/>
                        <a:gd name="T11" fmla="*/ 94 h 752"/>
                        <a:gd name="T12" fmla="*/ 22 w 329"/>
                        <a:gd name="T13" fmla="*/ 94 h 752"/>
                        <a:gd name="T14" fmla="*/ 24 w 329"/>
                        <a:gd name="T15" fmla="*/ 94 h 752"/>
                        <a:gd name="T16" fmla="*/ 26 w 329"/>
                        <a:gd name="T17" fmla="*/ 94 h 752"/>
                        <a:gd name="T18" fmla="*/ 30 w 329"/>
                        <a:gd name="T19" fmla="*/ 93 h 752"/>
                        <a:gd name="T20" fmla="*/ 35 w 329"/>
                        <a:gd name="T21" fmla="*/ 92 h 752"/>
                        <a:gd name="T22" fmla="*/ 39 w 329"/>
                        <a:gd name="T23" fmla="*/ 91 h 752"/>
                        <a:gd name="T24" fmla="*/ 41 w 329"/>
                        <a:gd name="T25" fmla="*/ 91 h 752"/>
                        <a:gd name="T26" fmla="*/ 42 w 329"/>
                        <a:gd name="T27" fmla="*/ 90 h 752"/>
                        <a:gd name="T28" fmla="*/ 41 w 329"/>
                        <a:gd name="T29" fmla="*/ 87 h 752"/>
                        <a:gd name="T30" fmla="*/ 40 w 329"/>
                        <a:gd name="T31" fmla="*/ 80 h 752"/>
                        <a:gd name="T32" fmla="*/ 39 w 329"/>
                        <a:gd name="T33" fmla="*/ 71 h 752"/>
                        <a:gd name="T34" fmla="*/ 37 w 329"/>
                        <a:gd name="T35" fmla="*/ 51 h 752"/>
                        <a:gd name="T36" fmla="*/ 34 w 329"/>
                        <a:gd name="T37" fmla="*/ 41 h 752"/>
                        <a:gd name="T38" fmla="*/ 33 w 329"/>
                        <a:gd name="T39" fmla="*/ 35 h 752"/>
                        <a:gd name="T40" fmla="*/ 33 w 329"/>
                        <a:gd name="T41" fmla="*/ 30 h 752"/>
                        <a:gd name="T42" fmla="*/ 34 w 329"/>
                        <a:gd name="T43" fmla="*/ 24 h 752"/>
                        <a:gd name="T44" fmla="*/ 34 w 329"/>
                        <a:gd name="T45" fmla="*/ 20 h 752"/>
                        <a:gd name="T46" fmla="*/ 35 w 329"/>
                        <a:gd name="T47" fmla="*/ 9 h 752"/>
                        <a:gd name="T48" fmla="*/ 34 w 329"/>
                        <a:gd name="T49" fmla="*/ 3 h 752"/>
                        <a:gd name="T50" fmla="*/ 32 w 329"/>
                        <a:gd name="T51" fmla="*/ 1 h 752"/>
                        <a:gd name="T52" fmla="*/ 29 w 329"/>
                        <a:gd name="T53" fmla="*/ 1 h 752"/>
                        <a:gd name="T54" fmla="*/ 26 w 329"/>
                        <a:gd name="T55" fmla="*/ 1 h 752"/>
                        <a:gd name="T56" fmla="*/ 24 w 329"/>
                        <a:gd name="T57" fmla="*/ 1 h 752"/>
                        <a:gd name="T58" fmla="*/ 20 w 329"/>
                        <a:gd name="T59" fmla="*/ 3 h 752"/>
                        <a:gd name="T60" fmla="*/ 16 w 329"/>
                        <a:gd name="T61" fmla="*/ 1 h 752"/>
                        <a:gd name="T62" fmla="*/ 12 w 329"/>
                        <a:gd name="T63" fmla="*/ 1 h 752"/>
                        <a:gd name="T64" fmla="*/ 10 w 329"/>
                        <a:gd name="T65" fmla="*/ 1 h 752"/>
                        <a:gd name="T66" fmla="*/ 9 w 329"/>
                        <a:gd name="T67" fmla="*/ 5 h 752"/>
                        <a:gd name="T68" fmla="*/ 8 w 329"/>
                        <a:gd name="T69" fmla="*/ 7 h 752"/>
                        <a:gd name="T70" fmla="*/ 5 w 329"/>
                        <a:gd name="T71" fmla="*/ 13 h 752"/>
                        <a:gd name="T72" fmla="*/ 2 w 329"/>
                        <a:gd name="T73" fmla="*/ 20 h 752"/>
                        <a:gd name="T74" fmla="*/ 0 w 329"/>
                        <a:gd name="T75" fmla="*/ 26 h 752"/>
                        <a:gd name="T76" fmla="*/ 2 w 329"/>
                        <a:gd name="T77" fmla="*/ 36 h 752"/>
                        <a:gd name="T78" fmla="*/ 2 w 329"/>
                        <a:gd name="T79" fmla="*/ 46 h 752"/>
                        <a:gd name="T80" fmla="*/ 2 w 329"/>
                        <a:gd name="T81" fmla="*/ 58 h 752"/>
                        <a:gd name="T82" fmla="*/ 2 w 329"/>
                        <a:gd name="T83" fmla="*/ 83 h 75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9"/>
                        <a:gd name="T127" fmla="*/ 0 h 752"/>
                        <a:gd name="T128" fmla="*/ 329 w 329"/>
                        <a:gd name="T129" fmla="*/ 752 h 75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9" h="752">
                          <a:moveTo>
                            <a:pt x="8" y="727"/>
                          </a:moveTo>
                          <a:lnTo>
                            <a:pt x="14" y="729"/>
                          </a:lnTo>
                          <a:lnTo>
                            <a:pt x="22" y="730"/>
                          </a:lnTo>
                          <a:lnTo>
                            <a:pt x="33" y="732"/>
                          </a:lnTo>
                          <a:lnTo>
                            <a:pt x="45" y="733"/>
                          </a:lnTo>
                          <a:lnTo>
                            <a:pt x="58" y="736"/>
                          </a:lnTo>
                          <a:lnTo>
                            <a:pt x="72" y="738"/>
                          </a:lnTo>
                          <a:lnTo>
                            <a:pt x="87" y="740"/>
                          </a:lnTo>
                          <a:lnTo>
                            <a:pt x="103" y="741"/>
                          </a:lnTo>
                          <a:lnTo>
                            <a:pt x="118" y="744"/>
                          </a:lnTo>
                          <a:lnTo>
                            <a:pt x="133" y="746"/>
                          </a:lnTo>
                          <a:lnTo>
                            <a:pt x="146" y="747"/>
                          </a:lnTo>
                          <a:lnTo>
                            <a:pt x="160" y="748"/>
                          </a:lnTo>
                          <a:lnTo>
                            <a:pt x="172" y="749"/>
                          </a:lnTo>
                          <a:lnTo>
                            <a:pt x="181" y="750"/>
                          </a:lnTo>
                          <a:lnTo>
                            <a:pt x="189" y="752"/>
                          </a:lnTo>
                          <a:lnTo>
                            <a:pt x="195" y="752"/>
                          </a:lnTo>
                          <a:lnTo>
                            <a:pt x="206" y="750"/>
                          </a:lnTo>
                          <a:lnTo>
                            <a:pt x="221" y="746"/>
                          </a:lnTo>
                          <a:lnTo>
                            <a:pt x="239" y="741"/>
                          </a:lnTo>
                          <a:lnTo>
                            <a:pt x="259" y="736"/>
                          </a:lnTo>
                          <a:lnTo>
                            <a:pt x="278" y="731"/>
                          </a:lnTo>
                          <a:lnTo>
                            <a:pt x="296" y="726"/>
                          </a:lnTo>
                          <a:lnTo>
                            <a:pt x="312" y="725"/>
                          </a:lnTo>
                          <a:lnTo>
                            <a:pt x="322" y="727"/>
                          </a:lnTo>
                          <a:lnTo>
                            <a:pt x="326" y="726"/>
                          </a:lnTo>
                          <a:lnTo>
                            <a:pt x="328" y="722"/>
                          </a:lnTo>
                          <a:lnTo>
                            <a:pt x="329" y="714"/>
                          </a:lnTo>
                          <a:lnTo>
                            <a:pt x="327" y="706"/>
                          </a:lnTo>
                          <a:lnTo>
                            <a:pt x="322" y="691"/>
                          </a:lnTo>
                          <a:lnTo>
                            <a:pt x="318" y="664"/>
                          </a:lnTo>
                          <a:lnTo>
                            <a:pt x="314" y="636"/>
                          </a:lnTo>
                          <a:lnTo>
                            <a:pt x="312" y="612"/>
                          </a:lnTo>
                          <a:lnTo>
                            <a:pt x="309" y="567"/>
                          </a:lnTo>
                          <a:lnTo>
                            <a:pt x="303" y="490"/>
                          </a:lnTo>
                          <a:lnTo>
                            <a:pt x="295" y="409"/>
                          </a:lnTo>
                          <a:lnTo>
                            <a:pt x="283" y="353"/>
                          </a:lnTo>
                          <a:lnTo>
                            <a:pt x="272" y="322"/>
                          </a:lnTo>
                          <a:lnTo>
                            <a:pt x="262" y="295"/>
                          </a:lnTo>
                          <a:lnTo>
                            <a:pt x="257" y="273"/>
                          </a:lnTo>
                          <a:lnTo>
                            <a:pt x="259" y="259"/>
                          </a:lnTo>
                          <a:lnTo>
                            <a:pt x="264" y="241"/>
                          </a:lnTo>
                          <a:lnTo>
                            <a:pt x="266" y="218"/>
                          </a:lnTo>
                          <a:lnTo>
                            <a:pt x="267" y="196"/>
                          </a:lnTo>
                          <a:lnTo>
                            <a:pt x="267" y="180"/>
                          </a:lnTo>
                          <a:lnTo>
                            <a:pt x="269" y="157"/>
                          </a:lnTo>
                          <a:lnTo>
                            <a:pt x="275" y="114"/>
                          </a:lnTo>
                          <a:lnTo>
                            <a:pt x="280" y="66"/>
                          </a:lnTo>
                          <a:lnTo>
                            <a:pt x="277" y="19"/>
                          </a:lnTo>
                          <a:lnTo>
                            <a:pt x="269" y="17"/>
                          </a:lnTo>
                          <a:lnTo>
                            <a:pt x="260" y="15"/>
                          </a:lnTo>
                          <a:lnTo>
                            <a:pt x="251" y="14"/>
                          </a:lnTo>
                          <a:lnTo>
                            <a:pt x="241" y="12"/>
                          </a:lnTo>
                          <a:lnTo>
                            <a:pt x="229" y="12"/>
                          </a:lnTo>
                          <a:lnTo>
                            <a:pt x="219" y="11"/>
                          </a:lnTo>
                          <a:lnTo>
                            <a:pt x="208" y="11"/>
                          </a:lnTo>
                          <a:lnTo>
                            <a:pt x="199" y="12"/>
                          </a:lnTo>
                          <a:lnTo>
                            <a:pt x="188" y="13"/>
                          </a:lnTo>
                          <a:lnTo>
                            <a:pt x="174" y="15"/>
                          </a:lnTo>
                          <a:lnTo>
                            <a:pt x="158" y="17"/>
                          </a:lnTo>
                          <a:lnTo>
                            <a:pt x="141" y="17"/>
                          </a:lnTo>
                          <a:lnTo>
                            <a:pt x="123" y="15"/>
                          </a:lnTo>
                          <a:lnTo>
                            <a:pt x="106" y="12"/>
                          </a:lnTo>
                          <a:lnTo>
                            <a:pt x="92" y="7"/>
                          </a:lnTo>
                          <a:lnTo>
                            <a:pt x="82" y="0"/>
                          </a:lnTo>
                          <a:lnTo>
                            <a:pt x="77" y="15"/>
                          </a:lnTo>
                          <a:lnTo>
                            <a:pt x="73" y="27"/>
                          </a:lnTo>
                          <a:lnTo>
                            <a:pt x="69" y="36"/>
                          </a:lnTo>
                          <a:lnTo>
                            <a:pt x="68" y="44"/>
                          </a:lnTo>
                          <a:lnTo>
                            <a:pt x="60" y="61"/>
                          </a:lnTo>
                          <a:lnTo>
                            <a:pt x="49" y="81"/>
                          </a:lnTo>
                          <a:lnTo>
                            <a:pt x="36" y="104"/>
                          </a:lnTo>
                          <a:lnTo>
                            <a:pt x="23" y="129"/>
                          </a:lnTo>
                          <a:lnTo>
                            <a:pt x="13" y="156"/>
                          </a:lnTo>
                          <a:lnTo>
                            <a:pt x="5" y="184"/>
                          </a:lnTo>
                          <a:lnTo>
                            <a:pt x="0" y="211"/>
                          </a:lnTo>
                          <a:lnTo>
                            <a:pt x="1" y="238"/>
                          </a:lnTo>
                          <a:lnTo>
                            <a:pt x="10" y="287"/>
                          </a:lnTo>
                          <a:lnTo>
                            <a:pt x="13" y="330"/>
                          </a:lnTo>
                          <a:lnTo>
                            <a:pt x="15" y="368"/>
                          </a:lnTo>
                          <a:lnTo>
                            <a:pt x="14" y="403"/>
                          </a:lnTo>
                          <a:lnTo>
                            <a:pt x="13" y="464"/>
                          </a:lnTo>
                          <a:lnTo>
                            <a:pt x="11" y="560"/>
                          </a:lnTo>
                          <a:lnTo>
                            <a:pt x="10" y="659"/>
                          </a:lnTo>
                          <a:lnTo>
                            <a:pt x="8" y="727"/>
                          </a:lnTo>
                          <a:close/>
                        </a:path>
                      </a:pathLst>
                    </a:custGeom>
                    <a:solidFill>
                      <a:srgbClr val="0000B2"/>
                    </a:solidFill>
                    <a:ln w="9525">
                      <a:noFill/>
                      <a:round/>
                      <a:headEnd/>
                      <a:tailEnd/>
                    </a:ln>
                  </p:spPr>
                  <p:txBody>
                    <a:bodyPr/>
                    <a:lstStyle/>
                    <a:p>
                      <a:endParaRPr lang="en-US"/>
                    </a:p>
                  </p:txBody>
                </p:sp>
                <p:sp>
                  <p:nvSpPr>
                    <p:cNvPr id="1237" name="Freeform 76"/>
                    <p:cNvSpPr>
                      <a:spLocks/>
                    </p:cNvSpPr>
                    <p:nvPr/>
                  </p:nvSpPr>
                  <p:spPr bwMode="auto">
                    <a:xfrm>
                      <a:off x="3034" y="1598"/>
                      <a:ext cx="130" cy="317"/>
                    </a:xfrm>
                    <a:custGeom>
                      <a:avLst/>
                      <a:gdLst>
                        <a:gd name="T0" fmla="*/ 2 w 260"/>
                        <a:gd name="T1" fmla="*/ 70 h 633"/>
                        <a:gd name="T2" fmla="*/ 1 w 260"/>
                        <a:gd name="T3" fmla="*/ 74 h 633"/>
                        <a:gd name="T4" fmla="*/ 1 w 260"/>
                        <a:gd name="T5" fmla="*/ 76 h 633"/>
                        <a:gd name="T6" fmla="*/ 4 w 260"/>
                        <a:gd name="T7" fmla="*/ 77 h 633"/>
                        <a:gd name="T8" fmla="*/ 9 w 260"/>
                        <a:gd name="T9" fmla="*/ 79 h 633"/>
                        <a:gd name="T10" fmla="*/ 14 w 260"/>
                        <a:gd name="T11" fmla="*/ 79 h 633"/>
                        <a:gd name="T12" fmla="*/ 19 w 260"/>
                        <a:gd name="T13" fmla="*/ 80 h 633"/>
                        <a:gd name="T14" fmla="*/ 23 w 260"/>
                        <a:gd name="T15" fmla="*/ 79 h 633"/>
                        <a:gd name="T16" fmla="*/ 26 w 260"/>
                        <a:gd name="T17" fmla="*/ 78 h 633"/>
                        <a:gd name="T18" fmla="*/ 27 w 260"/>
                        <a:gd name="T19" fmla="*/ 78 h 633"/>
                        <a:gd name="T20" fmla="*/ 27 w 260"/>
                        <a:gd name="T21" fmla="*/ 77 h 633"/>
                        <a:gd name="T22" fmla="*/ 28 w 260"/>
                        <a:gd name="T23" fmla="*/ 75 h 633"/>
                        <a:gd name="T24" fmla="*/ 29 w 260"/>
                        <a:gd name="T25" fmla="*/ 73 h 633"/>
                        <a:gd name="T26" fmla="*/ 30 w 260"/>
                        <a:gd name="T27" fmla="*/ 72 h 633"/>
                        <a:gd name="T28" fmla="*/ 30 w 260"/>
                        <a:gd name="T29" fmla="*/ 68 h 633"/>
                        <a:gd name="T30" fmla="*/ 30 w 260"/>
                        <a:gd name="T31" fmla="*/ 60 h 633"/>
                        <a:gd name="T32" fmla="*/ 30 w 260"/>
                        <a:gd name="T33" fmla="*/ 54 h 633"/>
                        <a:gd name="T34" fmla="*/ 31 w 260"/>
                        <a:gd name="T35" fmla="*/ 39 h 633"/>
                        <a:gd name="T36" fmla="*/ 33 w 260"/>
                        <a:gd name="T37" fmla="*/ 31 h 633"/>
                        <a:gd name="T38" fmla="*/ 31 w 260"/>
                        <a:gd name="T39" fmla="*/ 23 h 633"/>
                        <a:gd name="T40" fmla="*/ 30 w 260"/>
                        <a:gd name="T41" fmla="*/ 14 h 633"/>
                        <a:gd name="T42" fmla="*/ 28 w 260"/>
                        <a:gd name="T43" fmla="*/ 7 h 633"/>
                        <a:gd name="T44" fmla="*/ 26 w 260"/>
                        <a:gd name="T45" fmla="*/ 4 h 633"/>
                        <a:gd name="T46" fmla="*/ 23 w 260"/>
                        <a:gd name="T47" fmla="*/ 2 h 633"/>
                        <a:gd name="T48" fmla="*/ 21 w 260"/>
                        <a:gd name="T49" fmla="*/ 1 h 633"/>
                        <a:gd name="T50" fmla="*/ 18 w 260"/>
                        <a:gd name="T51" fmla="*/ 0 h 633"/>
                        <a:gd name="T52" fmla="*/ 14 w 260"/>
                        <a:gd name="T53" fmla="*/ 2 h 633"/>
                        <a:gd name="T54" fmla="*/ 10 w 260"/>
                        <a:gd name="T55" fmla="*/ 6 h 633"/>
                        <a:gd name="T56" fmla="*/ 7 w 260"/>
                        <a:gd name="T57" fmla="*/ 13 h 633"/>
                        <a:gd name="T58" fmla="*/ 5 w 260"/>
                        <a:gd name="T59" fmla="*/ 21 h 633"/>
                        <a:gd name="T60" fmla="*/ 5 w 260"/>
                        <a:gd name="T61" fmla="*/ 35 h 633"/>
                        <a:gd name="T62" fmla="*/ 5 w 260"/>
                        <a:gd name="T63" fmla="*/ 48 h 633"/>
                        <a:gd name="T64" fmla="*/ 4 w 260"/>
                        <a:gd name="T65" fmla="*/ 55 h 633"/>
                        <a:gd name="T66" fmla="*/ 3 w 260"/>
                        <a:gd name="T67" fmla="*/ 63 h 633"/>
                        <a:gd name="T68" fmla="*/ 1 w 260"/>
                        <a:gd name="T69" fmla="*/ 65 h 633"/>
                        <a:gd name="T70" fmla="*/ 1 w 260"/>
                        <a:gd name="T71" fmla="*/ 68 h 6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60"/>
                        <a:gd name="T109" fmla="*/ 0 h 633"/>
                        <a:gd name="T110" fmla="*/ 260 w 260"/>
                        <a:gd name="T111" fmla="*/ 633 h 63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60" h="633">
                          <a:moveTo>
                            <a:pt x="19" y="548"/>
                          </a:moveTo>
                          <a:lnTo>
                            <a:pt x="16" y="557"/>
                          </a:lnTo>
                          <a:lnTo>
                            <a:pt x="8" y="575"/>
                          </a:lnTo>
                          <a:lnTo>
                            <a:pt x="1" y="591"/>
                          </a:lnTo>
                          <a:lnTo>
                            <a:pt x="0" y="602"/>
                          </a:lnTo>
                          <a:lnTo>
                            <a:pt x="5" y="606"/>
                          </a:lnTo>
                          <a:lnTo>
                            <a:pt x="17" y="610"/>
                          </a:lnTo>
                          <a:lnTo>
                            <a:pt x="32" y="616"/>
                          </a:lnTo>
                          <a:lnTo>
                            <a:pt x="51" y="621"/>
                          </a:lnTo>
                          <a:lnTo>
                            <a:pt x="72" y="625"/>
                          </a:lnTo>
                          <a:lnTo>
                            <a:pt x="95" y="630"/>
                          </a:lnTo>
                          <a:lnTo>
                            <a:pt x="118" y="632"/>
                          </a:lnTo>
                          <a:lnTo>
                            <a:pt x="140" y="633"/>
                          </a:lnTo>
                          <a:lnTo>
                            <a:pt x="159" y="633"/>
                          </a:lnTo>
                          <a:lnTo>
                            <a:pt x="177" y="631"/>
                          </a:lnTo>
                          <a:lnTo>
                            <a:pt x="190" y="630"/>
                          </a:lnTo>
                          <a:lnTo>
                            <a:pt x="202" y="626"/>
                          </a:lnTo>
                          <a:lnTo>
                            <a:pt x="210" y="624"/>
                          </a:lnTo>
                          <a:lnTo>
                            <a:pt x="216" y="623"/>
                          </a:lnTo>
                          <a:lnTo>
                            <a:pt x="219" y="621"/>
                          </a:lnTo>
                          <a:lnTo>
                            <a:pt x="220" y="621"/>
                          </a:lnTo>
                          <a:lnTo>
                            <a:pt x="222" y="609"/>
                          </a:lnTo>
                          <a:lnTo>
                            <a:pt x="224" y="600"/>
                          </a:lnTo>
                          <a:lnTo>
                            <a:pt x="225" y="593"/>
                          </a:lnTo>
                          <a:lnTo>
                            <a:pt x="227" y="588"/>
                          </a:lnTo>
                          <a:lnTo>
                            <a:pt x="232" y="584"/>
                          </a:lnTo>
                          <a:lnTo>
                            <a:pt x="236" y="577"/>
                          </a:lnTo>
                          <a:lnTo>
                            <a:pt x="240" y="569"/>
                          </a:lnTo>
                          <a:lnTo>
                            <a:pt x="241" y="560"/>
                          </a:lnTo>
                          <a:lnTo>
                            <a:pt x="241" y="539"/>
                          </a:lnTo>
                          <a:lnTo>
                            <a:pt x="243" y="507"/>
                          </a:lnTo>
                          <a:lnTo>
                            <a:pt x="244" y="476"/>
                          </a:lnTo>
                          <a:lnTo>
                            <a:pt x="244" y="458"/>
                          </a:lnTo>
                          <a:lnTo>
                            <a:pt x="247" y="429"/>
                          </a:lnTo>
                          <a:lnTo>
                            <a:pt x="250" y="371"/>
                          </a:lnTo>
                          <a:lnTo>
                            <a:pt x="255" y="307"/>
                          </a:lnTo>
                          <a:lnTo>
                            <a:pt x="259" y="262"/>
                          </a:lnTo>
                          <a:lnTo>
                            <a:pt x="260" y="243"/>
                          </a:lnTo>
                          <a:lnTo>
                            <a:pt x="258" y="215"/>
                          </a:lnTo>
                          <a:lnTo>
                            <a:pt x="254" y="181"/>
                          </a:lnTo>
                          <a:lnTo>
                            <a:pt x="248" y="145"/>
                          </a:lnTo>
                          <a:lnTo>
                            <a:pt x="240" y="108"/>
                          </a:lnTo>
                          <a:lnTo>
                            <a:pt x="232" y="76"/>
                          </a:lnTo>
                          <a:lnTo>
                            <a:pt x="224" y="50"/>
                          </a:lnTo>
                          <a:lnTo>
                            <a:pt x="216" y="34"/>
                          </a:lnTo>
                          <a:lnTo>
                            <a:pt x="208" y="25"/>
                          </a:lnTo>
                          <a:lnTo>
                            <a:pt x="200" y="17"/>
                          </a:lnTo>
                          <a:lnTo>
                            <a:pt x="190" y="10"/>
                          </a:lnTo>
                          <a:lnTo>
                            <a:pt x="181" y="5"/>
                          </a:lnTo>
                          <a:lnTo>
                            <a:pt x="171" y="1"/>
                          </a:lnTo>
                          <a:lnTo>
                            <a:pt x="159" y="0"/>
                          </a:lnTo>
                          <a:lnTo>
                            <a:pt x="145" y="0"/>
                          </a:lnTo>
                          <a:lnTo>
                            <a:pt x="131" y="1"/>
                          </a:lnTo>
                          <a:lnTo>
                            <a:pt x="117" y="12"/>
                          </a:lnTo>
                          <a:lnTo>
                            <a:pt x="102" y="28"/>
                          </a:lnTo>
                          <a:lnTo>
                            <a:pt x="87" y="48"/>
                          </a:lnTo>
                          <a:lnTo>
                            <a:pt x="72" y="72"/>
                          </a:lnTo>
                          <a:lnTo>
                            <a:pt x="59" y="100"/>
                          </a:lnTo>
                          <a:lnTo>
                            <a:pt x="48" y="131"/>
                          </a:lnTo>
                          <a:lnTo>
                            <a:pt x="41" y="167"/>
                          </a:lnTo>
                          <a:lnTo>
                            <a:pt x="39" y="206"/>
                          </a:lnTo>
                          <a:lnTo>
                            <a:pt x="40" y="280"/>
                          </a:lnTo>
                          <a:lnTo>
                            <a:pt x="42" y="336"/>
                          </a:lnTo>
                          <a:lnTo>
                            <a:pt x="44" y="378"/>
                          </a:lnTo>
                          <a:lnTo>
                            <a:pt x="42" y="405"/>
                          </a:lnTo>
                          <a:lnTo>
                            <a:pt x="37" y="433"/>
                          </a:lnTo>
                          <a:lnTo>
                            <a:pt x="32" y="467"/>
                          </a:lnTo>
                          <a:lnTo>
                            <a:pt x="25" y="499"/>
                          </a:lnTo>
                          <a:lnTo>
                            <a:pt x="17" y="515"/>
                          </a:lnTo>
                          <a:lnTo>
                            <a:pt x="12" y="520"/>
                          </a:lnTo>
                          <a:lnTo>
                            <a:pt x="11" y="530"/>
                          </a:lnTo>
                          <a:lnTo>
                            <a:pt x="13" y="539"/>
                          </a:lnTo>
                          <a:lnTo>
                            <a:pt x="19" y="548"/>
                          </a:lnTo>
                          <a:close/>
                        </a:path>
                      </a:pathLst>
                    </a:custGeom>
                    <a:solidFill>
                      <a:srgbClr val="9999FF"/>
                    </a:solidFill>
                    <a:ln w="9525">
                      <a:noFill/>
                      <a:round/>
                      <a:headEnd/>
                      <a:tailEnd/>
                    </a:ln>
                  </p:spPr>
                  <p:txBody>
                    <a:bodyPr/>
                    <a:lstStyle/>
                    <a:p>
                      <a:endParaRPr lang="en-US"/>
                    </a:p>
                  </p:txBody>
                </p:sp>
                <p:sp>
                  <p:nvSpPr>
                    <p:cNvPr id="1238" name="Freeform 77"/>
                    <p:cNvSpPr>
                      <a:spLocks/>
                    </p:cNvSpPr>
                    <p:nvPr/>
                  </p:nvSpPr>
                  <p:spPr bwMode="auto">
                    <a:xfrm>
                      <a:off x="3099" y="1577"/>
                      <a:ext cx="93" cy="252"/>
                    </a:xfrm>
                    <a:custGeom>
                      <a:avLst/>
                      <a:gdLst>
                        <a:gd name="T0" fmla="*/ 1 w 186"/>
                        <a:gd name="T1" fmla="*/ 5 h 505"/>
                        <a:gd name="T2" fmla="*/ 5 w 186"/>
                        <a:gd name="T3" fmla="*/ 5 h 505"/>
                        <a:gd name="T4" fmla="*/ 7 w 186"/>
                        <a:gd name="T5" fmla="*/ 6 h 505"/>
                        <a:gd name="T6" fmla="*/ 10 w 186"/>
                        <a:gd name="T7" fmla="*/ 8 h 505"/>
                        <a:gd name="T8" fmla="*/ 12 w 186"/>
                        <a:gd name="T9" fmla="*/ 11 h 505"/>
                        <a:gd name="T10" fmla="*/ 13 w 186"/>
                        <a:gd name="T11" fmla="*/ 18 h 505"/>
                        <a:gd name="T12" fmla="*/ 15 w 186"/>
                        <a:gd name="T13" fmla="*/ 27 h 505"/>
                        <a:gd name="T14" fmla="*/ 17 w 186"/>
                        <a:gd name="T15" fmla="*/ 35 h 505"/>
                        <a:gd name="T16" fmla="*/ 15 w 186"/>
                        <a:gd name="T17" fmla="*/ 43 h 505"/>
                        <a:gd name="T18" fmla="*/ 14 w 186"/>
                        <a:gd name="T19" fmla="*/ 58 h 505"/>
                        <a:gd name="T20" fmla="*/ 14 w 186"/>
                        <a:gd name="T21" fmla="*/ 62 h 505"/>
                        <a:gd name="T22" fmla="*/ 15 w 186"/>
                        <a:gd name="T23" fmla="*/ 62 h 505"/>
                        <a:gd name="T24" fmla="*/ 17 w 186"/>
                        <a:gd name="T25" fmla="*/ 63 h 505"/>
                        <a:gd name="T26" fmla="*/ 19 w 186"/>
                        <a:gd name="T27" fmla="*/ 62 h 505"/>
                        <a:gd name="T28" fmla="*/ 20 w 186"/>
                        <a:gd name="T29" fmla="*/ 60 h 505"/>
                        <a:gd name="T30" fmla="*/ 21 w 186"/>
                        <a:gd name="T31" fmla="*/ 54 h 505"/>
                        <a:gd name="T32" fmla="*/ 21 w 186"/>
                        <a:gd name="T33" fmla="*/ 47 h 505"/>
                        <a:gd name="T34" fmla="*/ 23 w 186"/>
                        <a:gd name="T35" fmla="*/ 41 h 505"/>
                        <a:gd name="T36" fmla="*/ 23 w 186"/>
                        <a:gd name="T37" fmla="*/ 36 h 505"/>
                        <a:gd name="T38" fmla="*/ 21 w 186"/>
                        <a:gd name="T39" fmla="*/ 32 h 505"/>
                        <a:gd name="T40" fmla="*/ 20 w 186"/>
                        <a:gd name="T41" fmla="*/ 31 h 505"/>
                        <a:gd name="T42" fmla="*/ 20 w 186"/>
                        <a:gd name="T43" fmla="*/ 30 h 505"/>
                        <a:gd name="T44" fmla="*/ 21 w 186"/>
                        <a:gd name="T45" fmla="*/ 28 h 505"/>
                        <a:gd name="T46" fmla="*/ 21 w 186"/>
                        <a:gd name="T47" fmla="*/ 26 h 505"/>
                        <a:gd name="T48" fmla="*/ 22 w 186"/>
                        <a:gd name="T49" fmla="*/ 25 h 505"/>
                        <a:gd name="T50" fmla="*/ 23 w 186"/>
                        <a:gd name="T51" fmla="*/ 22 h 505"/>
                        <a:gd name="T52" fmla="*/ 22 w 186"/>
                        <a:gd name="T53" fmla="*/ 20 h 505"/>
                        <a:gd name="T54" fmla="*/ 21 w 186"/>
                        <a:gd name="T55" fmla="*/ 19 h 505"/>
                        <a:gd name="T56" fmla="*/ 19 w 186"/>
                        <a:gd name="T57" fmla="*/ 18 h 505"/>
                        <a:gd name="T58" fmla="*/ 18 w 186"/>
                        <a:gd name="T59" fmla="*/ 15 h 505"/>
                        <a:gd name="T60" fmla="*/ 15 w 186"/>
                        <a:gd name="T61" fmla="*/ 12 h 505"/>
                        <a:gd name="T62" fmla="*/ 13 w 186"/>
                        <a:gd name="T63" fmla="*/ 8 h 505"/>
                        <a:gd name="T64" fmla="*/ 11 w 186"/>
                        <a:gd name="T65" fmla="*/ 4 h 505"/>
                        <a:gd name="T66" fmla="*/ 6 w 186"/>
                        <a:gd name="T67" fmla="*/ 1 h 505"/>
                        <a:gd name="T68" fmla="*/ 3 w 186"/>
                        <a:gd name="T69" fmla="*/ 0 h 505"/>
                        <a:gd name="T70" fmla="*/ 1 w 186"/>
                        <a:gd name="T71" fmla="*/ 2 h 505"/>
                        <a:gd name="T72" fmla="*/ 0 w 186"/>
                        <a:gd name="T73" fmla="*/ 5 h 50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505"/>
                        <a:gd name="T113" fmla="*/ 186 w 186"/>
                        <a:gd name="T114" fmla="*/ 505 h 50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505">
                          <a:moveTo>
                            <a:pt x="0" y="43"/>
                          </a:moveTo>
                          <a:lnTo>
                            <a:pt x="14" y="42"/>
                          </a:lnTo>
                          <a:lnTo>
                            <a:pt x="28" y="42"/>
                          </a:lnTo>
                          <a:lnTo>
                            <a:pt x="40" y="43"/>
                          </a:lnTo>
                          <a:lnTo>
                            <a:pt x="50" y="47"/>
                          </a:lnTo>
                          <a:lnTo>
                            <a:pt x="59" y="52"/>
                          </a:lnTo>
                          <a:lnTo>
                            <a:pt x="69" y="59"/>
                          </a:lnTo>
                          <a:lnTo>
                            <a:pt x="77" y="67"/>
                          </a:lnTo>
                          <a:lnTo>
                            <a:pt x="85" y="76"/>
                          </a:lnTo>
                          <a:lnTo>
                            <a:pt x="93" y="92"/>
                          </a:lnTo>
                          <a:lnTo>
                            <a:pt x="101" y="118"/>
                          </a:lnTo>
                          <a:lnTo>
                            <a:pt x="109" y="150"/>
                          </a:lnTo>
                          <a:lnTo>
                            <a:pt x="117" y="187"/>
                          </a:lnTo>
                          <a:lnTo>
                            <a:pt x="123" y="223"/>
                          </a:lnTo>
                          <a:lnTo>
                            <a:pt x="127" y="257"/>
                          </a:lnTo>
                          <a:lnTo>
                            <a:pt x="129" y="285"/>
                          </a:lnTo>
                          <a:lnTo>
                            <a:pt x="128" y="304"/>
                          </a:lnTo>
                          <a:lnTo>
                            <a:pt x="124" y="349"/>
                          </a:lnTo>
                          <a:lnTo>
                            <a:pt x="119" y="413"/>
                          </a:lnTo>
                          <a:lnTo>
                            <a:pt x="116" y="471"/>
                          </a:lnTo>
                          <a:lnTo>
                            <a:pt x="113" y="500"/>
                          </a:lnTo>
                          <a:lnTo>
                            <a:pt x="120" y="501"/>
                          </a:lnTo>
                          <a:lnTo>
                            <a:pt x="126" y="503"/>
                          </a:lnTo>
                          <a:lnTo>
                            <a:pt x="132" y="504"/>
                          </a:lnTo>
                          <a:lnTo>
                            <a:pt x="136" y="505"/>
                          </a:lnTo>
                          <a:lnTo>
                            <a:pt x="143" y="504"/>
                          </a:lnTo>
                          <a:lnTo>
                            <a:pt x="149" y="499"/>
                          </a:lnTo>
                          <a:lnTo>
                            <a:pt x="154" y="492"/>
                          </a:lnTo>
                          <a:lnTo>
                            <a:pt x="157" y="484"/>
                          </a:lnTo>
                          <a:lnTo>
                            <a:pt x="158" y="466"/>
                          </a:lnTo>
                          <a:lnTo>
                            <a:pt x="162" y="435"/>
                          </a:lnTo>
                          <a:lnTo>
                            <a:pt x="164" y="402"/>
                          </a:lnTo>
                          <a:lnTo>
                            <a:pt x="166" y="380"/>
                          </a:lnTo>
                          <a:lnTo>
                            <a:pt x="173" y="354"/>
                          </a:lnTo>
                          <a:lnTo>
                            <a:pt x="181" y="329"/>
                          </a:lnTo>
                          <a:lnTo>
                            <a:pt x="186" y="307"/>
                          </a:lnTo>
                          <a:lnTo>
                            <a:pt x="182" y="288"/>
                          </a:lnTo>
                          <a:lnTo>
                            <a:pt x="173" y="273"/>
                          </a:lnTo>
                          <a:lnTo>
                            <a:pt x="166" y="263"/>
                          </a:lnTo>
                          <a:lnTo>
                            <a:pt x="159" y="255"/>
                          </a:lnTo>
                          <a:lnTo>
                            <a:pt x="157" y="248"/>
                          </a:lnTo>
                          <a:lnTo>
                            <a:pt x="157" y="243"/>
                          </a:lnTo>
                          <a:lnTo>
                            <a:pt x="159" y="240"/>
                          </a:lnTo>
                          <a:lnTo>
                            <a:pt x="163" y="235"/>
                          </a:lnTo>
                          <a:lnTo>
                            <a:pt x="165" y="229"/>
                          </a:lnTo>
                          <a:lnTo>
                            <a:pt x="165" y="221"/>
                          </a:lnTo>
                          <a:lnTo>
                            <a:pt x="165" y="213"/>
                          </a:lnTo>
                          <a:lnTo>
                            <a:pt x="166" y="205"/>
                          </a:lnTo>
                          <a:lnTo>
                            <a:pt x="170" y="200"/>
                          </a:lnTo>
                          <a:lnTo>
                            <a:pt x="175" y="193"/>
                          </a:lnTo>
                          <a:lnTo>
                            <a:pt x="181" y="183"/>
                          </a:lnTo>
                          <a:lnTo>
                            <a:pt x="181" y="174"/>
                          </a:lnTo>
                          <a:lnTo>
                            <a:pt x="174" y="166"/>
                          </a:lnTo>
                          <a:lnTo>
                            <a:pt x="168" y="163"/>
                          </a:lnTo>
                          <a:lnTo>
                            <a:pt x="162" y="158"/>
                          </a:lnTo>
                          <a:lnTo>
                            <a:pt x="156" y="152"/>
                          </a:lnTo>
                          <a:lnTo>
                            <a:pt x="149" y="145"/>
                          </a:lnTo>
                          <a:lnTo>
                            <a:pt x="143" y="137"/>
                          </a:lnTo>
                          <a:lnTo>
                            <a:pt x="137" y="127"/>
                          </a:lnTo>
                          <a:lnTo>
                            <a:pt x="132" y="114"/>
                          </a:lnTo>
                          <a:lnTo>
                            <a:pt x="126" y="99"/>
                          </a:lnTo>
                          <a:lnTo>
                            <a:pt x="119" y="82"/>
                          </a:lnTo>
                          <a:lnTo>
                            <a:pt x="110" y="66"/>
                          </a:lnTo>
                          <a:lnTo>
                            <a:pt x="98" y="49"/>
                          </a:lnTo>
                          <a:lnTo>
                            <a:pt x="86" y="34"/>
                          </a:lnTo>
                          <a:lnTo>
                            <a:pt x="71" y="20"/>
                          </a:lnTo>
                          <a:lnTo>
                            <a:pt x="55" y="9"/>
                          </a:lnTo>
                          <a:lnTo>
                            <a:pt x="39" y="3"/>
                          </a:lnTo>
                          <a:lnTo>
                            <a:pt x="24" y="0"/>
                          </a:lnTo>
                          <a:lnTo>
                            <a:pt x="16" y="6"/>
                          </a:lnTo>
                          <a:lnTo>
                            <a:pt x="5" y="20"/>
                          </a:lnTo>
                          <a:lnTo>
                            <a:pt x="0" y="35"/>
                          </a:lnTo>
                          <a:lnTo>
                            <a:pt x="0" y="43"/>
                          </a:lnTo>
                          <a:close/>
                        </a:path>
                      </a:pathLst>
                    </a:custGeom>
                    <a:solidFill>
                      <a:srgbClr val="CCCCFF"/>
                    </a:solidFill>
                    <a:ln w="9525">
                      <a:noFill/>
                      <a:round/>
                      <a:headEnd/>
                      <a:tailEnd/>
                    </a:ln>
                  </p:spPr>
                  <p:txBody>
                    <a:bodyPr/>
                    <a:lstStyle/>
                    <a:p>
                      <a:endParaRPr lang="en-US"/>
                    </a:p>
                  </p:txBody>
                </p:sp>
                <p:sp>
                  <p:nvSpPr>
                    <p:cNvPr id="1239" name="Freeform 78"/>
                    <p:cNvSpPr>
                      <a:spLocks/>
                    </p:cNvSpPr>
                    <p:nvPr/>
                  </p:nvSpPr>
                  <p:spPr bwMode="auto">
                    <a:xfrm>
                      <a:off x="3249" y="1756"/>
                      <a:ext cx="65" cy="51"/>
                    </a:xfrm>
                    <a:custGeom>
                      <a:avLst/>
                      <a:gdLst>
                        <a:gd name="T0" fmla="*/ 3 w 129"/>
                        <a:gd name="T1" fmla="*/ 11 h 101"/>
                        <a:gd name="T2" fmla="*/ 3 w 129"/>
                        <a:gd name="T3" fmla="*/ 11 h 101"/>
                        <a:gd name="T4" fmla="*/ 3 w 129"/>
                        <a:gd name="T5" fmla="*/ 11 h 101"/>
                        <a:gd name="T6" fmla="*/ 2 w 129"/>
                        <a:gd name="T7" fmla="*/ 11 h 101"/>
                        <a:gd name="T8" fmla="*/ 2 w 129"/>
                        <a:gd name="T9" fmla="*/ 11 h 101"/>
                        <a:gd name="T10" fmla="*/ 1 w 129"/>
                        <a:gd name="T11" fmla="*/ 11 h 101"/>
                        <a:gd name="T12" fmla="*/ 1 w 129"/>
                        <a:gd name="T13" fmla="*/ 11 h 101"/>
                        <a:gd name="T14" fmla="*/ 0 w 129"/>
                        <a:gd name="T15" fmla="*/ 10 h 101"/>
                        <a:gd name="T16" fmla="*/ 0 w 129"/>
                        <a:gd name="T17" fmla="*/ 9 h 101"/>
                        <a:gd name="T18" fmla="*/ 1 w 129"/>
                        <a:gd name="T19" fmla="*/ 9 h 101"/>
                        <a:gd name="T20" fmla="*/ 1 w 129"/>
                        <a:gd name="T21" fmla="*/ 8 h 101"/>
                        <a:gd name="T22" fmla="*/ 1 w 129"/>
                        <a:gd name="T23" fmla="*/ 8 h 101"/>
                        <a:gd name="T24" fmla="*/ 2 w 129"/>
                        <a:gd name="T25" fmla="*/ 8 h 101"/>
                        <a:gd name="T26" fmla="*/ 2 w 129"/>
                        <a:gd name="T27" fmla="*/ 7 h 101"/>
                        <a:gd name="T28" fmla="*/ 2 w 129"/>
                        <a:gd name="T29" fmla="*/ 7 h 101"/>
                        <a:gd name="T30" fmla="*/ 3 w 129"/>
                        <a:gd name="T31" fmla="*/ 7 h 101"/>
                        <a:gd name="T32" fmla="*/ 3 w 129"/>
                        <a:gd name="T33" fmla="*/ 6 h 101"/>
                        <a:gd name="T34" fmla="*/ 4 w 129"/>
                        <a:gd name="T35" fmla="*/ 6 h 101"/>
                        <a:gd name="T36" fmla="*/ 5 w 129"/>
                        <a:gd name="T37" fmla="*/ 5 h 101"/>
                        <a:gd name="T38" fmla="*/ 5 w 129"/>
                        <a:gd name="T39" fmla="*/ 5 h 101"/>
                        <a:gd name="T40" fmla="*/ 6 w 129"/>
                        <a:gd name="T41" fmla="*/ 4 h 101"/>
                        <a:gd name="T42" fmla="*/ 7 w 129"/>
                        <a:gd name="T43" fmla="*/ 4 h 101"/>
                        <a:gd name="T44" fmla="*/ 8 w 129"/>
                        <a:gd name="T45" fmla="*/ 3 h 101"/>
                        <a:gd name="T46" fmla="*/ 9 w 129"/>
                        <a:gd name="T47" fmla="*/ 3 h 101"/>
                        <a:gd name="T48" fmla="*/ 10 w 129"/>
                        <a:gd name="T49" fmla="*/ 2 h 101"/>
                        <a:gd name="T50" fmla="*/ 11 w 129"/>
                        <a:gd name="T51" fmla="*/ 1 h 101"/>
                        <a:gd name="T52" fmla="*/ 11 w 129"/>
                        <a:gd name="T53" fmla="*/ 1 h 101"/>
                        <a:gd name="T54" fmla="*/ 12 w 129"/>
                        <a:gd name="T55" fmla="*/ 0 h 101"/>
                        <a:gd name="T56" fmla="*/ 12 w 129"/>
                        <a:gd name="T57" fmla="*/ 0 h 101"/>
                        <a:gd name="T58" fmla="*/ 13 w 129"/>
                        <a:gd name="T59" fmla="*/ 1 h 101"/>
                        <a:gd name="T60" fmla="*/ 13 w 129"/>
                        <a:gd name="T61" fmla="*/ 1 h 101"/>
                        <a:gd name="T62" fmla="*/ 14 w 129"/>
                        <a:gd name="T63" fmla="*/ 1 h 101"/>
                        <a:gd name="T64" fmla="*/ 14 w 129"/>
                        <a:gd name="T65" fmla="*/ 2 h 101"/>
                        <a:gd name="T66" fmla="*/ 14 w 129"/>
                        <a:gd name="T67" fmla="*/ 3 h 101"/>
                        <a:gd name="T68" fmla="*/ 15 w 129"/>
                        <a:gd name="T69" fmla="*/ 4 h 101"/>
                        <a:gd name="T70" fmla="*/ 16 w 129"/>
                        <a:gd name="T71" fmla="*/ 6 h 101"/>
                        <a:gd name="T72" fmla="*/ 16 w 129"/>
                        <a:gd name="T73" fmla="*/ 7 h 101"/>
                        <a:gd name="T74" fmla="*/ 16 w 129"/>
                        <a:gd name="T75" fmla="*/ 8 h 101"/>
                        <a:gd name="T76" fmla="*/ 17 w 129"/>
                        <a:gd name="T77" fmla="*/ 9 h 101"/>
                        <a:gd name="T78" fmla="*/ 16 w 129"/>
                        <a:gd name="T79" fmla="*/ 9 h 101"/>
                        <a:gd name="T80" fmla="*/ 16 w 129"/>
                        <a:gd name="T81" fmla="*/ 10 h 101"/>
                        <a:gd name="T82" fmla="*/ 15 w 129"/>
                        <a:gd name="T83" fmla="*/ 10 h 101"/>
                        <a:gd name="T84" fmla="*/ 14 w 129"/>
                        <a:gd name="T85" fmla="*/ 11 h 101"/>
                        <a:gd name="T86" fmla="*/ 13 w 129"/>
                        <a:gd name="T87" fmla="*/ 11 h 101"/>
                        <a:gd name="T88" fmla="*/ 13 w 129"/>
                        <a:gd name="T89" fmla="*/ 12 h 101"/>
                        <a:gd name="T90" fmla="*/ 12 w 129"/>
                        <a:gd name="T91" fmla="*/ 12 h 101"/>
                        <a:gd name="T92" fmla="*/ 11 w 129"/>
                        <a:gd name="T93" fmla="*/ 12 h 101"/>
                        <a:gd name="T94" fmla="*/ 10 w 129"/>
                        <a:gd name="T95" fmla="*/ 13 h 101"/>
                        <a:gd name="T96" fmla="*/ 10 w 129"/>
                        <a:gd name="T97" fmla="*/ 13 h 101"/>
                        <a:gd name="T98" fmla="*/ 9 w 129"/>
                        <a:gd name="T99" fmla="*/ 13 h 101"/>
                        <a:gd name="T100" fmla="*/ 9 w 129"/>
                        <a:gd name="T101" fmla="*/ 12 h 101"/>
                        <a:gd name="T102" fmla="*/ 9 w 129"/>
                        <a:gd name="T103" fmla="*/ 11 h 101"/>
                        <a:gd name="T104" fmla="*/ 10 w 129"/>
                        <a:gd name="T105" fmla="*/ 10 h 101"/>
                        <a:gd name="T106" fmla="*/ 9 w 129"/>
                        <a:gd name="T107" fmla="*/ 11 h 101"/>
                        <a:gd name="T108" fmla="*/ 8 w 129"/>
                        <a:gd name="T109" fmla="*/ 11 h 101"/>
                        <a:gd name="T110" fmla="*/ 7 w 129"/>
                        <a:gd name="T111" fmla="*/ 11 h 101"/>
                        <a:gd name="T112" fmla="*/ 6 w 129"/>
                        <a:gd name="T113" fmla="*/ 11 h 101"/>
                        <a:gd name="T114" fmla="*/ 5 w 129"/>
                        <a:gd name="T115" fmla="*/ 11 h 101"/>
                        <a:gd name="T116" fmla="*/ 5 w 129"/>
                        <a:gd name="T117" fmla="*/ 11 h 101"/>
                        <a:gd name="T118" fmla="*/ 4 w 129"/>
                        <a:gd name="T119" fmla="*/ 11 h 101"/>
                        <a:gd name="T120" fmla="*/ 3 w 129"/>
                        <a:gd name="T121" fmla="*/ 11 h 10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9"/>
                        <a:gd name="T184" fmla="*/ 0 h 101"/>
                        <a:gd name="T185" fmla="*/ 129 w 129"/>
                        <a:gd name="T186" fmla="*/ 101 h 10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9" h="101">
                          <a:moveTo>
                            <a:pt x="23" y="87"/>
                          </a:moveTo>
                          <a:lnTo>
                            <a:pt x="20" y="87"/>
                          </a:lnTo>
                          <a:lnTo>
                            <a:pt x="18" y="87"/>
                          </a:lnTo>
                          <a:lnTo>
                            <a:pt x="14" y="87"/>
                          </a:lnTo>
                          <a:lnTo>
                            <a:pt x="11" y="87"/>
                          </a:lnTo>
                          <a:lnTo>
                            <a:pt x="6" y="85"/>
                          </a:lnTo>
                          <a:lnTo>
                            <a:pt x="2" y="81"/>
                          </a:lnTo>
                          <a:lnTo>
                            <a:pt x="0" y="76"/>
                          </a:lnTo>
                          <a:lnTo>
                            <a:pt x="0" y="70"/>
                          </a:lnTo>
                          <a:lnTo>
                            <a:pt x="1" y="66"/>
                          </a:lnTo>
                          <a:lnTo>
                            <a:pt x="4" y="64"/>
                          </a:lnTo>
                          <a:lnTo>
                            <a:pt x="6" y="62"/>
                          </a:lnTo>
                          <a:lnTo>
                            <a:pt x="10" y="58"/>
                          </a:lnTo>
                          <a:lnTo>
                            <a:pt x="12" y="56"/>
                          </a:lnTo>
                          <a:lnTo>
                            <a:pt x="14" y="54"/>
                          </a:lnTo>
                          <a:lnTo>
                            <a:pt x="19" y="50"/>
                          </a:lnTo>
                          <a:lnTo>
                            <a:pt x="24" y="47"/>
                          </a:lnTo>
                          <a:lnTo>
                            <a:pt x="28" y="42"/>
                          </a:lnTo>
                          <a:lnTo>
                            <a:pt x="34" y="39"/>
                          </a:lnTo>
                          <a:lnTo>
                            <a:pt x="40" y="35"/>
                          </a:lnTo>
                          <a:lnTo>
                            <a:pt x="45" y="32"/>
                          </a:lnTo>
                          <a:lnTo>
                            <a:pt x="52" y="27"/>
                          </a:lnTo>
                          <a:lnTo>
                            <a:pt x="59" y="23"/>
                          </a:lnTo>
                          <a:lnTo>
                            <a:pt x="67" y="17"/>
                          </a:lnTo>
                          <a:lnTo>
                            <a:pt x="74" y="11"/>
                          </a:lnTo>
                          <a:lnTo>
                            <a:pt x="82" y="6"/>
                          </a:lnTo>
                          <a:lnTo>
                            <a:pt x="88" y="2"/>
                          </a:lnTo>
                          <a:lnTo>
                            <a:pt x="93" y="0"/>
                          </a:lnTo>
                          <a:lnTo>
                            <a:pt x="96" y="0"/>
                          </a:lnTo>
                          <a:lnTo>
                            <a:pt x="101" y="1"/>
                          </a:lnTo>
                          <a:lnTo>
                            <a:pt x="104" y="2"/>
                          </a:lnTo>
                          <a:lnTo>
                            <a:pt x="106" y="4"/>
                          </a:lnTo>
                          <a:lnTo>
                            <a:pt x="109" y="9"/>
                          </a:lnTo>
                          <a:lnTo>
                            <a:pt x="112" y="17"/>
                          </a:lnTo>
                          <a:lnTo>
                            <a:pt x="117" y="29"/>
                          </a:lnTo>
                          <a:lnTo>
                            <a:pt x="121" y="42"/>
                          </a:lnTo>
                          <a:lnTo>
                            <a:pt x="126" y="51"/>
                          </a:lnTo>
                          <a:lnTo>
                            <a:pt x="128" y="58"/>
                          </a:lnTo>
                          <a:lnTo>
                            <a:pt x="129" y="65"/>
                          </a:lnTo>
                          <a:lnTo>
                            <a:pt x="127" y="71"/>
                          </a:lnTo>
                          <a:lnTo>
                            <a:pt x="121" y="77"/>
                          </a:lnTo>
                          <a:lnTo>
                            <a:pt x="117" y="79"/>
                          </a:lnTo>
                          <a:lnTo>
                            <a:pt x="110" y="82"/>
                          </a:lnTo>
                          <a:lnTo>
                            <a:pt x="104" y="86"/>
                          </a:lnTo>
                          <a:lnTo>
                            <a:pt x="97" y="89"/>
                          </a:lnTo>
                          <a:lnTo>
                            <a:pt x="90" y="93"/>
                          </a:lnTo>
                          <a:lnTo>
                            <a:pt x="83" y="96"/>
                          </a:lnTo>
                          <a:lnTo>
                            <a:pt x="79" y="99"/>
                          </a:lnTo>
                          <a:lnTo>
                            <a:pt x="75" y="101"/>
                          </a:lnTo>
                          <a:lnTo>
                            <a:pt x="71" y="101"/>
                          </a:lnTo>
                          <a:lnTo>
                            <a:pt x="70" y="96"/>
                          </a:lnTo>
                          <a:lnTo>
                            <a:pt x="72" y="87"/>
                          </a:lnTo>
                          <a:lnTo>
                            <a:pt x="79" y="79"/>
                          </a:lnTo>
                          <a:lnTo>
                            <a:pt x="68" y="82"/>
                          </a:lnTo>
                          <a:lnTo>
                            <a:pt x="59" y="85"/>
                          </a:lnTo>
                          <a:lnTo>
                            <a:pt x="51" y="86"/>
                          </a:lnTo>
                          <a:lnTo>
                            <a:pt x="44" y="87"/>
                          </a:lnTo>
                          <a:lnTo>
                            <a:pt x="37" y="87"/>
                          </a:lnTo>
                          <a:lnTo>
                            <a:pt x="33" y="87"/>
                          </a:lnTo>
                          <a:lnTo>
                            <a:pt x="27" y="87"/>
                          </a:lnTo>
                          <a:lnTo>
                            <a:pt x="23" y="87"/>
                          </a:lnTo>
                          <a:close/>
                        </a:path>
                      </a:pathLst>
                    </a:custGeom>
                    <a:solidFill>
                      <a:srgbClr val="8C1902"/>
                    </a:solidFill>
                    <a:ln w="9525">
                      <a:noFill/>
                      <a:round/>
                      <a:headEnd/>
                      <a:tailEnd/>
                    </a:ln>
                  </p:spPr>
                  <p:txBody>
                    <a:bodyPr/>
                    <a:lstStyle/>
                    <a:p>
                      <a:endParaRPr lang="en-US"/>
                    </a:p>
                  </p:txBody>
                </p:sp>
                <p:sp>
                  <p:nvSpPr>
                    <p:cNvPr id="1240" name="Freeform 79"/>
                    <p:cNvSpPr>
                      <a:spLocks/>
                    </p:cNvSpPr>
                    <p:nvPr/>
                  </p:nvSpPr>
                  <p:spPr bwMode="auto">
                    <a:xfrm>
                      <a:off x="3249" y="1786"/>
                      <a:ext cx="15" cy="14"/>
                    </a:xfrm>
                    <a:custGeom>
                      <a:avLst/>
                      <a:gdLst>
                        <a:gd name="T0" fmla="*/ 4 w 28"/>
                        <a:gd name="T1" fmla="*/ 2 h 29"/>
                        <a:gd name="T2" fmla="*/ 4 w 28"/>
                        <a:gd name="T3" fmla="*/ 1 h 29"/>
                        <a:gd name="T4" fmla="*/ 4 w 28"/>
                        <a:gd name="T5" fmla="*/ 0 h 29"/>
                        <a:gd name="T6" fmla="*/ 3 w 28"/>
                        <a:gd name="T7" fmla="*/ 0 h 29"/>
                        <a:gd name="T8" fmla="*/ 3 w 28"/>
                        <a:gd name="T9" fmla="*/ 0 h 29"/>
                        <a:gd name="T10" fmla="*/ 2 w 28"/>
                        <a:gd name="T11" fmla="*/ 0 h 29"/>
                        <a:gd name="T12" fmla="*/ 1 w 28"/>
                        <a:gd name="T13" fmla="*/ 0 h 29"/>
                        <a:gd name="T14" fmla="*/ 1 w 28"/>
                        <a:gd name="T15" fmla="*/ 0 h 29"/>
                        <a:gd name="T16" fmla="*/ 0 w 28"/>
                        <a:gd name="T17" fmla="*/ 1 h 29"/>
                        <a:gd name="T18" fmla="*/ 0 w 28"/>
                        <a:gd name="T19" fmla="*/ 2 h 29"/>
                        <a:gd name="T20" fmla="*/ 1 w 28"/>
                        <a:gd name="T21" fmla="*/ 2 h 29"/>
                        <a:gd name="T22" fmla="*/ 1 w 28"/>
                        <a:gd name="T23" fmla="*/ 3 h 29"/>
                        <a:gd name="T24" fmla="*/ 2 w 28"/>
                        <a:gd name="T25" fmla="*/ 3 h 29"/>
                        <a:gd name="T26" fmla="*/ 3 w 28"/>
                        <a:gd name="T27" fmla="*/ 3 h 29"/>
                        <a:gd name="T28" fmla="*/ 3 w 28"/>
                        <a:gd name="T29" fmla="*/ 3 h 29"/>
                        <a:gd name="T30" fmla="*/ 4 w 28"/>
                        <a:gd name="T31" fmla="*/ 2 h 29"/>
                        <a:gd name="T32" fmla="*/ 4 w 28"/>
                        <a:gd name="T33" fmla="*/ 2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9"/>
                        <a:gd name="T53" fmla="*/ 28 w 28"/>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9">
                          <a:moveTo>
                            <a:pt x="28" y="18"/>
                          </a:moveTo>
                          <a:lnTo>
                            <a:pt x="28" y="12"/>
                          </a:lnTo>
                          <a:lnTo>
                            <a:pt x="26" y="6"/>
                          </a:lnTo>
                          <a:lnTo>
                            <a:pt x="23" y="3"/>
                          </a:lnTo>
                          <a:lnTo>
                            <a:pt x="17" y="0"/>
                          </a:lnTo>
                          <a:lnTo>
                            <a:pt x="11" y="0"/>
                          </a:lnTo>
                          <a:lnTo>
                            <a:pt x="5" y="3"/>
                          </a:lnTo>
                          <a:lnTo>
                            <a:pt x="2" y="6"/>
                          </a:lnTo>
                          <a:lnTo>
                            <a:pt x="0" y="12"/>
                          </a:lnTo>
                          <a:lnTo>
                            <a:pt x="0" y="18"/>
                          </a:lnTo>
                          <a:lnTo>
                            <a:pt x="2" y="23"/>
                          </a:lnTo>
                          <a:lnTo>
                            <a:pt x="6" y="27"/>
                          </a:lnTo>
                          <a:lnTo>
                            <a:pt x="11" y="29"/>
                          </a:lnTo>
                          <a:lnTo>
                            <a:pt x="17" y="29"/>
                          </a:lnTo>
                          <a:lnTo>
                            <a:pt x="23" y="27"/>
                          </a:lnTo>
                          <a:lnTo>
                            <a:pt x="26" y="22"/>
                          </a:lnTo>
                          <a:lnTo>
                            <a:pt x="28" y="18"/>
                          </a:lnTo>
                          <a:close/>
                        </a:path>
                      </a:pathLst>
                    </a:custGeom>
                    <a:solidFill>
                      <a:srgbClr val="8C1902"/>
                    </a:solidFill>
                    <a:ln w="9525">
                      <a:noFill/>
                      <a:round/>
                      <a:headEnd/>
                      <a:tailEnd/>
                    </a:ln>
                  </p:spPr>
                  <p:txBody>
                    <a:bodyPr/>
                    <a:lstStyle/>
                    <a:p>
                      <a:endParaRPr lang="en-US"/>
                    </a:p>
                  </p:txBody>
                </p:sp>
                <p:sp>
                  <p:nvSpPr>
                    <p:cNvPr id="1241" name="Freeform 80"/>
                    <p:cNvSpPr>
                      <a:spLocks/>
                    </p:cNvSpPr>
                    <p:nvPr/>
                  </p:nvSpPr>
                  <p:spPr bwMode="auto">
                    <a:xfrm>
                      <a:off x="3090" y="1625"/>
                      <a:ext cx="174" cy="195"/>
                    </a:xfrm>
                    <a:custGeom>
                      <a:avLst/>
                      <a:gdLst>
                        <a:gd name="T0" fmla="*/ 0 w 349"/>
                        <a:gd name="T1" fmla="*/ 5 h 390"/>
                        <a:gd name="T2" fmla="*/ 4 w 349"/>
                        <a:gd name="T3" fmla="*/ 1 h 390"/>
                        <a:gd name="T4" fmla="*/ 9 w 349"/>
                        <a:gd name="T5" fmla="*/ 1 h 390"/>
                        <a:gd name="T6" fmla="*/ 12 w 349"/>
                        <a:gd name="T7" fmla="*/ 5 h 390"/>
                        <a:gd name="T8" fmla="*/ 13 w 349"/>
                        <a:gd name="T9" fmla="*/ 9 h 390"/>
                        <a:gd name="T10" fmla="*/ 12 w 349"/>
                        <a:gd name="T11" fmla="*/ 12 h 390"/>
                        <a:gd name="T12" fmla="*/ 13 w 349"/>
                        <a:gd name="T13" fmla="*/ 19 h 390"/>
                        <a:gd name="T14" fmla="*/ 12 w 349"/>
                        <a:gd name="T15" fmla="*/ 29 h 390"/>
                        <a:gd name="T16" fmla="*/ 11 w 349"/>
                        <a:gd name="T17" fmla="*/ 36 h 390"/>
                        <a:gd name="T18" fmla="*/ 12 w 349"/>
                        <a:gd name="T19" fmla="*/ 37 h 390"/>
                        <a:gd name="T20" fmla="*/ 14 w 349"/>
                        <a:gd name="T21" fmla="*/ 38 h 390"/>
                        <a:gd name="T22" fmla="*/ 18 w 349"/>
                        <a:gd name="T23" fmla="*/ 39 h 390"/>
                        <a:gd name="T24" fmla="*/ 22 w 349"/>
                        <a:gd name="T25" fmla="*/ 39 h 390"/>
                        <a:gd name="T26" fmla="*/ 28 w 349"/>
                        <a:gd name="T27" fmla="*/ 39 h 390"/>
                        <a:gd name="T28" fmla="*/ 32 w 349"/>
                        <a:gd name="T29" fmla="*/ 40 h 390"/>
                        <a:gd name="T30" fmla="*/ 35 w 349"/>
                        <a:gd name="T31" fmla="*/ 40 h 390"/>
                        <a:gd name="T32" fmla="*/ 38 w 349"/>
                        <a:gd name="T33" fmla="*/ 40 h 390"/>
                        <a:gd name="T34" fmla="*/ 41 w 349"/>
                        <a:gd name="T35" fmla="*/ 40 h 390"/>
                        <a:gd name="T36" fmla="*/ 42 w 349"/>
                        <a:gd name="T37" fmla="*/ 40 h 390"/>
                        <a:gd name="T38" fmla="*/ 43 w 349"/>
                        <a:gd name="T39" fmla="*/ 41 h 390"/>
                        <a:gd name="T40" fmla="*/ 43 w 349"/>
                        <a:gd name="T41" fmla="*/ 42 h 390"/>
                        <a:gd name="T42" fmla="*/ 43 w 349"/>
                        <a:gd name="T43" fmla="*/ 44 h 390"/>
                        <a:gd name="T44" fmla="*/ 42 w 349"/>
                        <a:gd name="T45" fmla="*/ 44 h 390"/>
                        <a:gd name="T46" fmla="*/ 42 w 349"/>
                        <a:gd name="T47" fmla="*/ 44 h 390"/>
                        <a:gd name="T48" fmla="*/ 41 w 349"/>
                        <a:gd name="T49" fmla="*/ 45 h 390"/>
                        <a:gd name="T50" fmla="*/ 38 w 349"/>
                        <a:gd name="T51" fmla="*/ 46 h 390"/>
                        <a:gd name="T52" fmla="*/ 35 w 349"/>
                        <a:gd name="T53" fmla="*/ 46 h 390"/>
                        <a:gd name="T54" fmla="*/ 30 w 349"/>
                        <a:gd name="T55" fmla="*/ 47 h 390"/>
                        <a:gd name="T56" fmla="*/ 25 w 349"/>
                        <a:gd name="T57" fmla="*/ 48 h 390"/>
                        <a:gd name="T58" fmla="*/ 21 w 349"/>
                        <a:gd name="T59" fmla="*/ 48 h 390"/>
                        <a:gd name="T60" fmla="*/ 16 w 349"/>
                        <a:gd name="T61" fmla="*/ 49 h 390"/>
                        <a:gd name="T62" fmla="*/ 13 w 349"/>
                        <a:gd name="T63" fmla="*/ 49 h 390"/>
                        <a:gd name="T64" fmla="*/ 10 w 349"/>
                        <a:gd name="T65" fmla="*/ 49 h 390"/>
                        <a:gd name="T66" fmla="*/ 7 w 349"/>
                        <a:gd name="T67" fmla="*/ 49 h 390"/>
                        <a:gd name="T68" fmla="*/ 5 w 349"/>
                        <a:gd name="T69" fmla="*/ 49 h 390"/>
                        <a:gd name="T70" fmla="*/ 3 w 349"/>
                        <a:gd name="T71" fmla="*/ 49 h 390"/>
                        <a:gd name="T72" fmla="*/ 2 w 349"/>
                        <a:gd name="T73" fmla="*/ 48 h 390"/>
                        <a:gd name="T74" fmla="*/ 2 w 349"/>
                        <a:gd name="T75" fmla="*/ 46 h 390"/>
                        <a:gd name="T76" fmla="*/ 1 w 349"/>
                        <a:gd name="T77" fmla="*/ 41 h 390"/>
                        <a:gd name="T78" fmla="*/ 0 w 349"/>
                        <a:gd name="T79" fmla="*/ 26 h 390"/>
                        <a:gd name="T80" fmla="*/ 0 w 349"/>
                        <a:gd name="T81" fmla="*/ 18 h 390"/>
                        <a:gd name="T82" fmla="*/ 0 w 349"/>
                        <a:gd name="T83" fmla="*/ 11 h 3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9"/>
                        <a:gd name="T127" fmla="*/ 0 h 390"/>
                        <a:gd name="T128" fmla="*/ 349 w 349"/>
                        <a:gd name="T129" fmla="*/ 390 h 39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9" h="390">
                          <a:moveTo>
                            <a:pt x="0" y="63"/>
                          </a:moveTo>
                          <a:lnTo>
                            <a:pt x="5" y="34"/>
                          </a:lnTo>
                          <a:lnTo>
                            <a:pt x="18" y="15"/>
                          </a:lnTo>
                          <a:lnTo>
                            <a:pt x="36" y="3"/>
                          </a:lnTo>
                          <a:lnTo>
                            <a:pt x="55" y="0"/>
                          </a:lnTo>
                          <a:lnTo>
                            <a:pt x="76" y="4"/>
                          </a:lnTo>
                          <a:lnTo>
                            <a:pt x="92" y="16"/>
                          </a:lnTo>
                          <a:lnTo>
                            <a:pt x="103" y="34"/>
                          </a:lnTo>
                          <a:lnTo>
                            <a:pt x="107" y="59"/>
                          </a:lnTo>
                          <a:lnTo>
                            <a:pt x="106" y="70"/>
                          </a:lnTo>
                          <a:lnTo>
                            <a:pt x="105" y="85"/>
                          </a:lnTo>
                          <a:lnTo>
                            <a:pt x="103" y="99"/>
                          </a:lnTo>
                          <a:lnTo>
                            <a:pt x="103" y="112"/>
                          </a:lnTo>
                          <a:lnTo>
                            <a:pt x="105" y="152"/>
                          </a:lnTo>
                          <a:lnTo>
                            <a:pt x="103" y="193"/>
                          </a:lnTo>
                          <a:lnTo>
                            <a:pt x="100" y="236"/>
                          </a:lnTo>
                          <a:lnTo>
                            <a:pt x="94" y="278"/>
                          </a:lnTo>
                          <a:lnTo>
                            <a:pt x="94" y="284"/>
                          </a:lnTo>
                          <a:lnTo>
                            <a:pt x="94" y="290"/>
                          </a:lnTo>
                          <a:lnTo>
                            <a:pt x="97" y="296"/>
                          </a:lnTo>
                          <a:lnTo>
                            <a:pt x="101" y="299"/>
                          </a:lnTo>
                          <a:lnTo>
                            <a:pt x="115" y="304"/>
                          </a:lnTo>
                          <a:lnTo>
                            <a:pt x="129" y="306"/>
                          </a:lnTo>
                          <a:lnTo>
                            <a:pt x="145" y="307"/>
                          </a:lnTo>
                          <a:lnTo>
                            <a:pt x="163" y="307"/>
                          </a:lnTo>
                          <a:lnTo>
                            <a:pt x="182" y="307"/>
                          </a:lnTo>
                          <a:lnTo>
                            <a:pt x="202" y="307"/>
                          </a:lnTo>
                          <a:lnTo>
                            <a:pt x="224" y="310"/>
                          </a:lnTo>
                          <a:lnTo>
                            <a:pt x="247" y="314"/>
                          </a:lnTo>
                          <a:lnTo>
                            <a:pt x="256" y="317"/>
                          </a:lnTo>
                          <a:lnTo>
                            <a:pt x="268" y="317"/>
                          </a:lnTo>
                          <a:lnTo>
                            <a:pt x="280" y="318"/>
                          </a:lnTo>
                          <a:lnTo>
                            <a:pt x="294" y="317"/>
                          </a:lnTo>
                          <a:lnTo>
                            <a:pt x="307" y="317"/>
                          </a:lnTo>
                          <a:lnTo>
                            <a:pt x="318" y="317"/>
                          </a:lnTo>
                          <a:lnTo>
                            <a:pt x="329" y="318"/>
                          </a:lnTo>
                          <a:lnTo>
                            <a:pt x="336" y="319"/>
                          </a:lnTo>
                          <a:lnTo>
                            <a:pt x="338" y="320"/>
                          </a:lnTo>
                          <a:lnTo>
                            <a:pt x="341" y="322"/>
                          </a:lnTo>
                          <a:lnTo>
                            <a:pt x="345" y="324"/>
                          </a:lnTo>
                          <a:lnTo>
                            <a:pt x="347" y="327"/>
                          </a:lnTo>
                          <a:lnTo>
                            <a:pt x="349" y="333"/>
                          </a:lnTo>
                          <a:lnTo>
                            <a:pt x="349" y="340"/>
                          </a:lnTo>
                          <a:lnTo>
                            <a:pt x="348" y="347"/>
                          </a:lnTo>
                          <a:lnTo>
                            <a:pt x="344" y="351"/>
                          </a:lnTo>
                          <a:lnTo>
                            <a:pt x="343" y="352"/>
                          </a:lnTo>
                          <a:lnTo>
                            <a:pt x="341" y="352"/>
                          </a:lnTo>
                          <a:lnTo>
                            <a:pt x="340" y="352"/>
                          </a:lnTo>
                          <a:lnTo>
                            <a:pt x="339" y="354"/>
                          </a:lnTo>
                          <a:lnTo>
                            <a:pt x="333" y="356"/>
                          </a:lnTo>
                          <a:lnTo>
                            <a:pt x="324" y="359"/>
                          </a:lnTo>
                          <a:lnTo>
                            <a:pt x="311" y="362"/>
                          </a:lnTo>
                          <a:lnTo>
                            <a:pt x="298" y="365"/>
                          </a:lnTo>
                          <a:lnTo>
                            <a:pt x="282" y="367"/>
                          </a:lnTo>
                          <a:lnTo>
                            <a:pt x="263" y="371"/>
                          </a:lnTo>
                          <a:lnTo>
                            <a:pt x="245" y="373"/>
                          </a:lnTo>
                          <a:lnTo>
                            <a:pt x="225" y="377"/>
                          </a:lnTo>
                          <a:lnTo>
                            <a:pt x="206" y="379"/>
                          </a:lnTo>
                          <a:lnTo>
                            <a:pt x="186" y="381"/>
                          </a:lnTo>
                          <a:lnTo>
                            <a:pt x="168" y="384"/>
                          </a:lnTo>
                          <a:lnTo>
                            <a:pt x="151" y="385"/>
                          </a:lnTo>
                          <a:lnTo>
                            <a:pt x="134" y="387"/>
                          </a:lnTo>
                          <a:lnTo>
                            <a:pt x="121" y="388"/>
                          </a:lnTo>
                          <a:lnTo>
                            <a:pt x="109" y="389"/>
                          </a:lnTo>
                          <a:lnTo>
                            <a:pt x="100" y="389"/>
                          </a:lnTo>
                          <a:lnTo>
                            <a:pt x="86" y="389"/>
                          </a:lnTo>
                          <a:lnTo>
                            <a:pt x="72" y="390"/>
                          </a:lnTo>
                          <a:lnTo>
                            <a:pt x="61" y="390"/>
                          </a:lnTo>
                          <a:lnTo>
                            <a:pt x="51" y="390"/>
                          </a:lnTo>
                          <a:lnTo>
                            <a:pt x="41" y="390"/>
                          </a:lnTo>
                          <a:lnTo>
                            <a:pt x="34" y="389"/>
                          </a:lnTo>
                          <a:lnTo>
                            <a:pt x="29" y="387"/>
                          </a:lnTo>
                          <a:lnTo>
                            <a:pt x="25" y="385"/>
                          </a:lnTo>
                          <a:lnTo>
                            <a:pt x="21" y="379"/>
                          </a:lnTo>
                          <a:lnTo>
                            <a:pt x="18" y="373"/>
                          </a:lnTo>
                          <a:lnTo>
                            <a:pt x="16" y="365"/>
                          </a:lnTo>
                          <a:lnTo>
                            <a:pt x="14" y="355"/>
                          </a:lnTo>
                          <a:lnTo>
                            <a:pt x="12" y="324"/>
                          </a:lnTo>
                          <a:lnTo>
                            <a:pt x="7" y="271"/>
                          </a:lnTo>
                          <a:lnTo>
                            <a:pt x="3" y="213"/>
                          </a:lnTo>
                          <a:lnTo>
                            <a:pt x="1" y="172"/>
                          </a:lnTo>
                          <a:lnTo>
                            <a:pt x="0" y="142"/>
                          </a:lnTo>
                          <a:lnTo>
                            <a:pt x="0" y="109"/>
                          </a:lnTo>
                          <a:lnTo>
                            <a:pt x="0" y="82"/>
                          </a:lnTo>
                          <a:lnTo>
                            <a:pt x="0" y="63"/>
                          </a:lnTo>
                          <a:close/>
                        </a:path>
                      </a:pathLst>
                    </a:custGeom>
                    <a:solidFill>
                      <a:srgbClr val="8C1902"/>
                    </a:solidFill>
                    <a:ln w="9525">
                      <a:noFill/>
                      <a:round/>
                      <a:headEnd/>
                      <a:tailEnd/>
                    </a:ln>
                  </p:spPr>
                  <p:txBody>
                    <a:bodyPr/>
                    <a:lstStyle/>
                    <a:p>
                      <a:endParaRPr lang="en-US"/>
                    </a:p>
                  </p:txBody>
                </p:sp>
                <p:sp>
                  <p:nvSpPr>
                    <p:cNvPr id="1242" name="Freeform 81"/>
                    <p:cNvSpPr>
                      <a:spLocks/>
                    </p:cNvSpPr>
                    <p:nvPr/>
                  </p:nvSpPr>
                  <p:spPr bwMode="auto">
                    <a:xfrm>
                      <a:off x="3249" y="1786"/>
                      <a:ext cx="15" cy="14"/>
                    </a:xfrm>
                    <a:custGeom>
                      <a:avLst/>
                      <a:gdLst>
                        <a:gd name="T0" fmla="*/ 3 w 28"/>
                        <a:gd name="T1" fmla="*/ 3 h 29"/>
                        <a:gd name="T2" fmla="*/ 4 w 28"/>
                        <a:gd name="T3" fmla="*/ 2 h 29"/>
                        <a:gd name="T4" fmla="*/ 4 w 28"/>
                        <a:gd name="T5" fmla="*/ 2 h 29"/>
                        <a:gd name="T6" fmla="*/ 4 w 28"/>
                        <a:gd name="T7" fmla="*/ 1 h 29"/>
                        <a:gd name="T8" fmla="*/ 4 w 28"/>
                        <a:gd name="T9" fmla="*/ 0 h 29"/>
                        <a:gd name="T10" fmla="*/ 3 w 28"/>
                        <a:gd name="T11" fmla="*/ 0 h 29"/>
                        <a:gd name="T12" fmla="*/ 3 w 28"/>
                        <a:gd name="T13" fmla="*/ 0 h 29"/>
                        <a:gd name="T14" fmla="*/ 2 w 28"/>
                        <a:gd name="T15" fmla="*/ 0 h 29"/>
                        <a:gd name="T16" fmla="*/ 1 w 28"/>
                        <a:gd name="T17" fmla="*/ 0 h 29"/>
                        <a:gd name="T18" fmla="*/ 1 w 28"/>
                        <a:gd name="T19" fmla="*/ 0 h 29"/>
                        <a:gd name="T20" fmla="*/ 0 w 28"/>
                        <a:gd name="T21" fmla="*/ 1 h 29"/>
                        <a:gd name="T22" fmla="*/ 0 w 28"/>
                        <a:gd name="T23" fmla="*/ 2 h 29"/>
                        <a:gd name="T24" fmla="*/ 1 w 28"/>
                        <a:gd name="T25" fmla="*/ 2 h 29"/>
                        <a:gd name="T26" fmla="*/ 1 w 28"/>
                        <a:gd name="T27" fmla="*/ 3 h 29"/>
                        <a:gd name="T28" fmla="*/ 2 w 28"/>
                        <a:gd name="T29" fmla="*/ 3 h 29"/>
                        <a:gd name="T30" fmla="*/ 3 w 28"/>
                        <a:gd name="T31" fmla="*/ 3 h 29"/>
                        <a:gd name="T32" fmla="*/ 3 w 28"/>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8"/>
                        <a:gd name="T52" fmla="*/ 0 h 29"/>
                        <a:gd name="T53" fmla="*/ 28 w 28"/>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8" h="29">
                          <a:moveTo>
                            <a:pt x="21" y="27"/>
                          </a:moveTo>
                          <a:lnTo>
                            <a:pt x="26" y="22"/>
                          </a:lnTo>
                          <a:lnTo>
                            <a:pt x="28" y="18"/>
                          </a:lnTo>
                          <a:lnTo>
                            <a:pt x="28" y="12"/>
                          </a:lnTo>
                          <a:lnTo>
                            <a:pt x="26" y="7"/>
                          </a:lnTo>
                          <a:lnTo>
                            <a:pt x="23" y="3"/>
                          </a:lnTo>
                          <a:lnTo>
                            <a:pt x="17" y="0"/>
                          </a:lnTo>
                          <a:lnTo>
                            <a:pt x="12" y="0"/>
                          </a:lnTo>
                          <a:lnTo>
                            <a:pt x="6" y="3"/>
                          </a:lnTo>
                          <a:lnTo>
                            <a:pt x="2" y="6"/>
                          </a:lnTo>
                          <a:lnTo>
                            <a:pt x="0" y="12"/>
                          </a:lnTo>
                          <a:lnTo>
                            <a:pt x="0" y="16"/>
                          </a:lnTo>
                          <a:lnTo>
                            <a:pt x="2" y="22"/>
                          </a:lnTo>
                          <a:lnTo>
                            <a:pt x="6" y="27"/>
                          </a:lnTo>
                          <a:lnTo>
                            <a:pt x="11" y="29"/>
                          </a:lnTo>
                          <a:lnTo>
                            <a:pt x="17" y="29"/>
                          </a:lnTo>
                          <a:lnTo>
                            <a:pt x="21" y="27"/>
                          </a:lnTo>
                          <a:close/>
                        </a:path>
                      </a:pathLst>
                    </a:custGeom>
                    <a:solidFill>
                      <a:srgbClr val="8C1902"/>
                    </a:solidFill>
                    <a:ln w="9525">
                      <a:noFill/>
                      <a:round/>
                      <a:headEnd/>
                      <a:tailEnd/>
                    </a:ln>
                  </p:spPr>
                  <p:txBody>
                    <a:bodyPr/>
                    <a:lstStyle/>
                    <a:p>
                      <a:endParaRPr lang="en-US"/>
                    </a:p>
                  </p:txBody>
                </p:sp>
                <p:sp>
                  <p:nvSpPr>
                    <p:cNvPr id="1243" name="Freeform 82"/>
                    <p:cNvSpPr>
                      <a:spLocks/>
                    </p:cNvSpPr>
                    <p:nvPr/>
                  </p:nvSpPr>
                  <p:spPr bwMode="auto">
                    <a:xfrm>
                      <a:off x="3108" y="1653"/>
                      <a:ext cx="14" cy="14"/>
                    </a:xfrm>
                    <a:custGeom>
                      <a:avLst/>
                      <a:gdLst>
                        <a:gd name="T0" fmla="*/ 2 w 29"/>
                        <a:gd name="T1" fmla="*/ 3 h 29"/>
                        <a:gd name="T2" fmla="*/ 3 w 29"/>
                        <a:gd name="T3" fmla="*/ 2 h 29"/>
                        <a:gd name="T4" fmla="*/ 3 w 29"/>
                        <a:gd name="T5" fmla="*/ 2 h 29"/>
                        <a:gd name="T6" fmla="*/ 3 w 29"/>
                        <a:gd name="T7" fmla="*/ 1 h 29"/>
                        <a:gd name="T8" fmla="*/ 3 w 29"/>
                        <a:gd name="T9" fmla="*/ 0 h 29"/>
                        <a:gd name="T10" fmla="*/ 2 w 29"/>
                        <a:gd name="T11" fmla="*/ 0 h 29"/>
                        <a:gd name="T12" fmla="*/ 2 w 29"/>
                        <a:gd name="T13" fmla="*/ 0 h 29"/>
                        <a:gd name="T14" fmla="*/ 1 w 29"/>
                        <a:gd name="T15" fmla="*/ 0 h 29"/>
                        <a:gd name="T16" fmla="*/ 0 w 29"/>
                        <a:gd name="T17" fmla="*/ 0 h 29"/>
                        <a:gd name="T18" fmla="*/ 0 w 29"/>
                        <a:gd name="T19" fmla="*/ 0 h 29"/>
                        <a:gd name="T20" fmla="*/ 0 w 29"/>
                        <a:gd name="T21" fmla="*/ 1 h 29"/>
                        <a:gd name="T22" fmla="*/ 0 w 29"/>
                        <a:gd name="T23" fmla="*/ 2 h 29"/>
                        <a:gd name="T24" fmla="*/ 0 w 29"/>
                        <a:gd name="T25" fmla="*/ 2 h 29"/>
                        <a:gd name="T26" fmla="*/ 0 w 29"/>
                        <a:gd name="T27" fmla="*/ 3 h 29"/>
                        <a:gd name="T28" fmla="*/ 1 w 29"/>
                        <a:gd name="T29" fmla="*/ 3 h 29"/>
                        <a:gd name="T30" fmla="*/ 2 w 29"/>
                        <a:gd name="T31" fmla="*/ 3 h 29"/>
                        <a:gd name="T32" fmla="*/ 2 w 29"/>
                        <a:gd name="T33" fmla="*/ 3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
                        <a:gd name="T52" fmla="*/ 0 h 29"/>
                        <a:gd name="T53" fmla="*/ 29 w 29"/>
                        <a:gd name="T54" fmla="*/ 29 h 2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 h="29">
                          <a:moveTo>
                            <a:pt x="22" y="27"/>
                          </a:moveTo>
                          <a:lnTo>
                            <a:pt x="26" y="22"/>
                          </a:lnTo>
                          <a:lnTo>
                            <a:pt x="29" y="17"/>
                          </a:lnTo>
                          <a:lnTo>
                            <a:pt x="29" y="13"/>
                          </a:lnTo>
                          <a:lnTo>
                            <a:pt x="26" y="7"/>
                          </a:lnTo>
                          <a:lnTo>
                            <a:pt x="22" y="2"/>
                          </a:lnTo>
                          <a:lnTo>
                            <a:pt x="17" y="0"/>
                          </a:lnTo>
                          <a:lnTo>
                            <a:pt x="11" y="0"/>
                          </a:lnTo>
                          <a:lnTo>
                            <a:pt x="7" y="2"/>
                          </a:lnTo>
                          <a:lnTo>
                            <a:pt x="2" y="7"/>
                          </a:lnTo>
                          <a:lnTo>
                            <a:pt x="0" y="12"/>
                          </a:lnTo>
                          <a:lnTo>
                            <a:pt x="0" y="17"/>
                          </a:lnTo>
                          <a:lnTo>
                            <a:pt x="2" y="22"/>
                          </a:lnTo>
                          <a:lnTo>
                            <a:pt x="7" y="27"/>
                          </a:lnTo>
                          <a:lnTo>
                            <a:pt x="11" y="29"/>
                          </a:lnTo>
                          <a:lnTo>
                            <a:pt x="16" y="29"/>
                          </a:lnTo>
                          <a:lnTo>
                            <a:pt x="22" y="27"/>
                          </a:lnTo>
                          <a:close/>
                        </a:path>
                      </a:pathLst>
                    </a:custGeom>
                    <a:solidFill>
                      <a:srgbClr val="8C1902"/>
                    </a:solidFill>
                    <a:ln w="9525">
                      <a:noFill/>
                      <a:round/>
                      <a:headEnd/>
                      <a:tailEnd/>
                    </a:ln>
                  </p:spPr>
                  <p:txBody>
                    <a:bodyPr/>
                    <a:lstStyle/>
                    <a:p>
                      <a:endParaRPr lang="en-US"/>
                    </a:p>
                  </p:txBody>
                </p:sp>
                <p:sp>
                  <p:nvSpPr>
                    <p:cNvPr id="1244" name="Freeform 83"/>
                    <p:cNvSpPr>
                      <a:spLocks/>
                    </p:cNvSpPr>
                    <p:nvPr/>
                  </p:nvSpPr>
                  <p:spPr bwMode="auto">
                    <a:xfrm>
                      <a:off x="3084" y="1621"/>
                      <a:ext cx="115" cy="209"/>
                    </a:xfrm>
                    <a:custGeom>
                      <a:avLst/>
                      <a:gdLst>
                        <a:gd name="T0" fmla="*/ 8 w 229"/>
                        <a:gd name="T1" fmla="*/ 0 h 417"/>
                        <a:gd name="T2" fmla="*/ 5 w 229"/>
                        <a:gd name="T3" fmla="*/ 1 h 417"/>
                        <a:gd name="T4" fmla="*/ 2 w 229"/>
                        <a:gd name="T5" fmla="*/ 3 h 417"/>
                        <a:gd name="T6" fmla="*/ 1 w 229"/>
                        <a:gd name="T7" fmla="*/ 6 h 417"/>
                        <a:gd name="T8" fmla="*/ 1 w 229"/>
                        <a:gd name="T9" fmla="*/ 18 h 417"/>
                        <a:gd name="T10" fmla="*/ 1 w 229"/>
                        <a:gd name="T11" fmla="*/ 36 h 417"/>
                        <a:gd name="T12" fmla="*/ 2 w 229"/>
                        <a:gd name="T13" fmla="*/ 44 h 417"/>
                        <a:gd name="T14" fmla="*/ 3 w 229"/>
                        <a:gd name="T15" fmla="*/ 50 h 417"/>
                        <a:gd name="T16" fmla="*/ 5 w 229"/>
                        <a:gd name="T17" fmla="*/ 51 h 417"/>
                        <a:gd name="T18" fmla="*/ 9 w 229"/>
                        <a:gd name="T19" fmla="*/ 51 h 417"/>
                        <a:gd name="T20" fmla="*/ 15 w 229"/>
                        <a:gd name="T21" fmla="*/ 51 h 417"/>
                        <a:gd name="T22" fmla="*/ 20 w 229"/>
                        <a:gd name="T23" fmla="*/ 52 h 417"/>
                        <a:gd name="T24" fmla="*/ 23 w 229"/>
                        <a:gd name="T25" fmla="*/ 53 h 417"/>
                        <a:gd name="T26" fmla="*/ 24 w 229"/>
                        <a:gd name="T27" fmla="*/ 52 h 417"/>
                        <a:gd name="T28" fmla="*/ 26 w 229"/>
                        <a:gd name="T29" fmla="*/ 51 h 417"/>
                        <a:gd name="T30" fmla="*/ 27 w 229"/>
                        <a:gd name="T31" fmla="*/ 50 h 417"/>
                        <a:gd name="T32" fmla="*/ 28 w 229"/>
                        <a:gd name="T33" fmla="*/ 50 h 417"/>
                        <a:gd name="T34" fmla="*/ 29 w 229"/>
                        <a:gd name="T35" fmla="*/ 49 h 417"/>
                        <a:gd name="T36" fmla="*/ 29 w 229"/>
                        <a:gd name="T37" fmla="*/ 47 h 417"/>
                        <a:gd name="T38" fmla="*/ 29 w 229"/>
                        <a:gd name="T39" fmla="*/ 42 h 417"/>
                        <a:gd name="T40" fmla="*/ 29 w 229"/>
                        <a:gd name="T41" fmla="*/ 40 h 417"/>
                        <a:gd name="T42" fmla="*/ 28 w 229"/>
                        <a:gd name="T43" fmla="*/ 39 h 417"/>
                        <a:gd name="T44" fmla="*/ 26 w 229"/>
                        <a:gd name="T45" fmla="*/ 39 h 417"/>
                        <a:gd name="T46" fmla="*/ 25 w 229"/>
                        <a:gd name="T47" fmla="*/ 38 h 417"/>
                        <a:gd name="T48" fmla="*/ 24 w 229"/>
                        <a:gd name="T49" fmla="*/ 38 h 417"/>
                        <a:gd name="T50" fmla="*/ 22 w 229"/>
                        <a:gd name="T51" fmla="*/ 37 h 417"/>
                        <a:gd name="T52" fmla="*/ 19 w 229"/>
                        <a:gd name="T53" fmla="*/ 37 h 417"/>
                        <a:gd name="T54" fmla="*/ 18 w 229"/>
                        <a:gd name="T55" fmla="*/ 37 h 417"/>
                        <a:gd name="T56" fmla="*/ 16 w 229"/>
                        <a:gd name="T57" fmla="*/ 37 h 417"/>
                        <a:gd name="T58" fmla="*/ 16 w 229"/>
                        <a:gd name="T59" fmla="*/ 37 h 417"/>
                        <a:gd name="T60" fmla="*/ 16 w 229"/>
                        <a:gd name="T61" fmla="*/ 35 h 417"/>
                        <a:gd name="T62" fmla="*/ 17 w 229"/>
                        <a:gd name="T63" fmla="*/ 33 h 417"/>
                        <a:gd name="T64" fmla="*/ 16 w 229"/>
                        <a:gd name="T65" fmla="*/ 30 h 417"/>
                        <a:gd name="T66" fmla="*/ 16 w 229"/>
                        <a:gd name="T67" fmla="*/ 21 h 417"/>
                        <a:gd name="T68" fmla="*/ 17 w 229"/>
                        <a:gd name="T69" fmla="*/ 16 h 417"/>
                        <a:gd name="T70" fmla="*/ 17 w 229"/>
                        <a:gd name="T71" fmla="*/ 11 h 417"/>
                        <a:gd name="T72" fmla="*/ 16 w 229"/>
                        <a:gd name="T73" fmla="*/ 5 h 417"/>
                        <a:gd name="T74" fmla="*/ 12 w 229"/>
                        <a:gd name="T75" fmla="*/ 1 h 4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9"/>
                        <a:gd name="T115" fmla="*/ 0 h 417"/>
                        <a:gd name="T116" fmla="*/ 229 w 229"/>
                        <a:gd name="T117" fmla="*/ 417 h 41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9" h="417">
                          <a:moveTo>
                            <a:pt x="68" y="0"/>
                          </a:moveTo>
                          <a:lnTo>
                            <a:pt x="58" y="0"/>
                          </a:lnTo>
                          <a:lnTo>
                            <a:pt x="48" y="1"/>
                          </a:lnTo>
                          <a:lnTo>
                            <a:pt x="36" y="3"/>
                          </a:lnTo>
                          <a:lnTo>
                            <a:pt x="26" y="8"/>
                          </a:lnTo>
                          <a:lnTo>
                            <a:pt x="16" y="17"/>
                          </a:lnTo>
                          <a:lnTo>
                            <a:pt x="8" y="30"/>
                          </a:lnTo>
                          <a:lnTo>
                            <a:pt x="3" y="48"/>
                          </a:lnTo>
                          <a:lnTo>
                            <a:pt x="1" y="73"/>
                          </a:lnTo>
                          <a:lnTo>
                            <a:pt x="1" y="139"/>
                          </a:lnTo>
                          <a:lnTo>
                            <a:pt x="0" y="215"/>
                          </a:lnTo>
                          <a:lnTo>
                            <a:pt x="2" y="282"/>
                          </a:lnTo>
                          <a:lnTo>
                            <a:pt x="9" y="323"/>
                          </a:lnTo>
                          <a:lnTo>
                            <a:pt x="13" y="347"/>
                          </a:lnTo>
                          <a:lnTo>
                            <a:pt x="14" y="373"/>
                          </a:lnTo>
                          <a:lnTo>
                            <a:pt x="17" y="395"/>
                          </a:lnTo>
                          <a:lnTo>
                            <a:pt x="27" y="405"/>
                          </a:lnTo>
                          <a:lnTo>
                            <a:pt x="37" y="407"/>
                          </a:lnTo>
                          <a:lnTo>
                            <a:pt x="52" y="407"/>
                          </a:lnTo>
                          <a:lnTo>
                            <a:pt x="71" y="407"/>
                          </a:lnTo>
                          <a:lnTo>
                            <a:pt x="93" y="407"/>
                          </a:lnTo>
                          <a:lnTo>
                            <a:pt x="113" y="408"/>
                          </a:lnTo>
                          <a:lnTo>
                            <a:pt x="135" y="409"/>
                          </a:lnTo>
                          <a:lnTo>
                            <a:pt x="155" y="412"/>
                          </a:lnTo>
                          <a:lnTo>
                            <a:pt x="171" y="417"/>
                          </a:lnTo>
                          <a:lnTo>
                            <a:pt x="177" y="417"/>
                          </a:lnTo>
                          <a:lnTo>
                            <a:pt x="183" y="415"/>
                          </a:lnTo>
                          <a:lnTo>
                            <a:pt x="189" y="410"/>
                          </a:lnTo>
                          <a:lnTo>
                            <a:pt x="195" y="402"/>
                          </a:lnTo>
                          <a:lnTo>
                            <a:pt x="201" y="401"/>
                          </a:lnTo>
                          <a:lnTo>
                            <a:pt x="206" y="399"/>
                          </a:lnTo>
                          <a:lnTo>
                            <a:pt x="212" y="397"/>
                          </a:lnTo>
                          <a:lnTo>
                            <a:pt x="218" y="395"/>
                          </a:lnTo>
                          <a:lnTo>
                            <a:pt x="222" y="393"/>
                          </a:lnTo>
                          <a:lnTo>
                            <a:pt x="227" y="391"/>
                          </a:lnTo>
                          <a:lnTo>
                            <a:pt x="229" y="388"/>
                          </a:lnTo>
                          <a:lnTo>
                            <a:pt x="229" y="385"/>
                          </a:lnTo>
                          <a:lnTo>
                            <a:pt x="227" y="372"/>
                          </a:lnTo>
                          <a:lnTo>
                            <a:pt x="225" y="354"/>
                          </a:lnTo>
                          <a:lnTo>
                            <a:pt x="225" y="333"/>
                          </a:lnTo>
                          <a:lnTo>
                            <a:pt x="228" y="316"/>
                          </a:lnTo>
                          <a:lnTo>
                            <a:pt x="227" y="313"/>
                          </a:lnTo>
                          <a:lnTo>
                            <a:pt x="225" y="311"/>
                          </a:lnTo>
                          <a:lnTo>
                            <a:pt x="219" y="309"/>
                          </a:lnTo>
                          <a:lnTo>
                            <a:pt x="213" y="308"/>
                          </a:lnTo>
                          <a:lnTo>
                            <a:pt x="206" y="306"/>
                          </a:lnTo>
                          <a:lnTo>
                            <a:pt x="199" y="305"/>
                          </a:lnTo>
                          <a:lnTo>
                            <a:pt x="194" y="304"/>
                          </a:lnTo>
                          <a:lnTo>
                            <a:pt x="189" y="303"/>
                          </a:lnTo>
                          <a:lnTo>
                            <a:pt x="185" y="301"/>
                          </a:lnTo>
                          <a:lnTo>
                            <a:pt x="179" y="298"/>
                          </a:lnTo>
                          <a:lnTo>
                            <a:pt x="171" y="296"/>
                          </a:lnTo>
                          <a:lnTo>
                            <a:pt x="162" y="295"/>
                          </a:lnTo>
                          <a:lnTo>
                            <a:pt x="152" y="293"/>
                          </a:lnTo>
                          <a:lnTo>
                            <a:pt x="144" y="293"/>
                          </a:lnTo>
                          <a:lnTo>
                            <a:pt x="137" y="293"/>
                          </a:lnTo>
                          <a:lnTo>
                            <a:pt x="132" y="294"/>
                          </a:lnTo>
                          <a:lnTo>
                            <a:pt x="125" y="295"/>
                          </a:lnTo>
                          <a:lnTo>
                            <a:pt x="121" y="294"/>
                          </a:lnTo>
                          <a:lnTo>
                            <a:pt x="122" y="289"/>
                          </a:lnTo>
                          <a:lnTo>
                            <a:pt x="125" y="282"/>
                          </a:lnTo>
                          <a:lnTo>
                            <a:pt x="127" y="275"/>
                          </a:lnTo>
                          <a:lnTo>
                            <a:pt x="128" y="270"/>
                          </a:lnTo>
                          <a:lnTo>
                            <a:pt x="129" y="264"/>
                          </a:lnTo>
                          <a:lnTo>
                            <a:pt x="128" y="259"/>
                          </a:lnTo>
                          <a:lnTo>
                            <a:pt x="127" y="240"/>
                          </a:lnTo>
                          <a:lnTo>
                            <a:pt x="127" y="203"/>
                          </a:lnTo>
                          <a:lnTo>
                            <a:pt x="127" y="162"/>
                          </a:lnTo>
                          <a:lnTo>
                            <a:pt x="129" y="134"/>
                          </a:lnTo>
                          <a:lnTo>
                            <a:pt x="131" y="121"/>
                          </a:lnTo>
                          <a:lnTo>
                            <a:pt x="133" y="102"/>
                          </a:lnTo>
                          <a:lnTo>
                            <a:pt x="132" y="81"/>
                          </a:lnTo>
                          <a:lnTo>
                            <a:pt x="129" y="58"/>
                          </a:lnTo>
                          <a:lnTo>
                            <a:pt x="122" y="36"/>
                          </a:lnTo>
                          <a:lnTo>
                            <a:pt x="111" y="17"/>
                          </a:lnTo>
                          <a:lnTo>
                            <a:pt x="94" y="5"/>
                          </a:lnTo>
                          <a:lnTo>
                            <a:pt x="68" y="0"/>
                          </a:lnTo>
                          <a:close/>
                        </a:path>
                      </a:pathLst>
                    </a:custGeom>
                    <a:solidFill>
                      <a:srgbClr val="9999FF"/>
                    </a:solidFill>
                    <a:ln w="9525">
                      <a:noFill/>
                      <a:round/>
                      <a:headEnd/>
                      <a:tailEnd/>
                    </a:ln>
                  </p:spPr>
                  <p:txBody>
                    <a:bodyPr/>
                    <a:lstStyle/>
                    <a:p>
                      <a:endParaRPr lang="en-US"/>
                    </a:p>
                  </p:txBody>
                </p:sp>
              </p:grpSp>
              <p:grpSp>
                <p:nvGrpSpPr>
                  <p:cNvPr id="8" name="Group 84"/>
                  <p:cNvGrpSpPr>
                    <a:grpSpLocks/>
                  </p:cNvGrpSpPr>
                  <p:nvPr/>
                </p:nvGrpSpPr>
                <p:grpSpPr bwMode="auto">
                  <a:xfrm>
                    <a:off x="4527" y="2091"/>
                    <a:ext cx="101" cy="120"/>
                    <a:chOff x="4900" y="2112"/>
                    <a:chExt cx="101" cy="120"/>
                  </a:xfrm>
                </p:grpSpPr>
                <p:sp>
                  <p:nvSpPr>
                    <p:cNvPr id="1104" name="Freeform 85"/>
                    <p:cNvSpPr>
                      <a:spLocks/>
                    </p:cNvSpPr>
                    <p:nvPr/>
                  </p:nvSpPr>
                  <p:spPr bwMode="auto">
                    <a:xfrm>
                      <a:off x="4900" y="2112"/>
                      <a:ext cx="100" cy="119"/>
                    </a:xfrm>
                    <a:custGeom>
                      <a:avLst/>
                      <a:gdLst>
                        <a:gd name="T0" fmla="*/ 1 w 701"/>
                        <a:gd name="T1" fmla="*/ 0 h 833"/>
                        <a:gd name="T2" fmla="*/ 1 w 701"/>
                        <a:gd name="T3" fmla="*/ 0 h 833"/>
                        <a:gd name="T4" fmla="*/ 1 w 701"/>
                        <a:gd name="T5" fmla="*/ 0 h 833"/>
                        <a:gd name="T6" fmla="*/ 1 w 701"/>
                        <a:gd name="T7" fmla="*/ 0 h 833"/>
                        <a:gd name="T8" fmla="*/ 0 w 701"/>
                        <a:gd name="T9" fmla="*/ 0 h 833"/>
                        <a:gd name="T10" fmla="*/ 0 w 701"/>
                        <a:gd name="T11" fmla="*/ 0 h 833"/>
                        <a:gd name="T12" fmla="*/ 0 w 701"/>
                        <a:gd name="T13" fmla="*/ 0 h 833"/>
                        <a:gd name="T14" fmla="*/ 0 w 701"/>
                        <a:gd name="T15" fmla="*/ 0 h 833"/>
                        <a:gd name="T16" fmla="*/ 0 w 701"/>
                        <a:gd name="T17" fmla="*/ 0 h 833"/>
                        <a:gd name="T18" fmla="*/ 0 w 701"/>
                        <a:gd name="T19" fmla="*/ 1 h 833"/>
                        <a:gd name="T20" fmla="*/ 0 w 701"/>
                        <a:gd name="T21" fmla="*/ 1 h 833"/>
                        <a:gd name="T22" fmla="*/ 0 w 701"/>
                        <a:gd name="T23" fmla="*/ 2 h 833"/>
                        <a:gd name="T24" fmla="*/ 0 w 701"/>
                        <a:gd name="T25" fmla="*/ 2 h 833"/>
                        <a:gd name="T26" fmla="*/ 0 w 701"/>
                        <a:gd name="T27" fmla="*/ 2 h 833"/>
                        <a:gd name="T28" fmla="*/ 0 w 701"/>
                        <a:gd name="T29" fmla="*/ 2 h 833"/>
                        <a:gd name="T30" fmla="*/ 1 w 701"/>
                        <a:gd name="T31" fmla="*/ 2 h 833"/>
                        <a:gd name="T32" fmla="*/ 1 w 701"/>
                        <a:gd name="T33" fmla="*/ 2 h 833"/>
                        <a:gd name="T34" fmla="*/ 1 w 701"/>
                        <a:gd name="T35" fmla="*/ 2 h 833"/>
                        <a:gd name="T36" fmla="*/ 1 w 701"/>
                        <a:gd name="T37" fmla="*/ 2 h 833"/>
                        <a:gd name="T38" fmla="*/ 1 w 701"/>
                        <a:gd name="T39" fmla="*/ 2 h 833"/>
                        <a:gd name="T40" fmla="*/ 1 w 701"/>
                        <a:gd name="T41" fmla="*/ 2 h 833"/>
                        <a:gd name="T42" fmla="*/ 1 w 701"/>
                        <a:gd name="T43" fmla="*/ 2 h 833"/>
                        <a:gd name="T44" fmla="*/ 2 w 701"/>
                        <a:gd name="T45" fmla="*/ 2 h 833"/>
                        <a:gd name="T46" fmla="*/ 2 w 701"/>
                        <a:gd name="T47" fmla="*/ 2 h 833"/>
                        <a:gd name="T48" fmla="*/ 2 w 701"/>
                        <a:gd name="T49" fmla="*/ 1 h 833"/>
                        <a:gd name="T50" fmla="*/ 2 w 701"/>
                        <a:gd name="T51" fmla="*/ 1 h 833"/>
                        <a:gd name="T52" fmla="*/ 2 w 701"/>
                        <a:gd name="T53" fmla="*/ 1 h 833"/>
                        <a:gd name="T54" fmla="*/ 2 w 701"/>
                        <a:gd name="T55" fmla="*/ 1 h 833"/>
                        <a:gd name="T56" fmla="*/ 2 w 701"/>
                        <a:gd name="T57" fmla="*/ 1 h 833"/>
                        <a:gd name="T58" fmla="*/ 2 w 701"/>
                        <a:gd name="T59" fmla="*/ 1 h 833"/>
                        <a:gd name="T60" fmla="*/ 2 w 701"/>
                        <a:gd name="T61" fmla="*/ 0 h 833"/>
                        <a:gd name="T62" fmla="*/ 2 w 701"/>
                        <a:gd name="T63" fmla="*/ 0 h 833"/>
                        <a:gd name="T64" fmla="*/ 2 w 701"/>
                        <a:gd name="T65" fmla="*/ 0 h 833"/>
                        <a:gd name="T66" fmla="*/ 2 w 701"/>
                        <a:gd name="T67" fmla="*/ 0 h 833"/>
                        <a:gd name="T68" fmla="*/ 2 w 701"/>
                        <a:gd name="T69" fmla="*/ 0 h 833"/>
                        <a:gd name="T70" fmla="*/ 2 w 701"/>
                        <a:gd name="T71" fmla="*/ 1 h 833"/>
                        <a:gd name="T72" fmla="*/ 2 w 701"/>
                        <a:gd name="T73" fmla="*/ 1 h 833"/>
                        <a:gd name="T74" fmla="*/ 2 w 701"/>
                        <a:gd name="T75" fmla="*/ 1 h 833"/>
                        <a:gd name="T76" fmla="*/ 2 w 701"/>
                        <a:gd name="T77" fmla="*/ 1 h 833"/>
                        <a:gd name="T78" fmla="*/ 2 w 701"/>
                        <a:gd name="T79" fmla="*/ 1 h 833"/>
                        <a:gd name="T80" fmla="*/ 2 w 701"/>
                        <a:gd name="T81" fmla="*/ 1 h 833"/>
                        <a:gd name="T82" fmla="*/ 2 w 701"/>
                        <a:gd name="T83" fmla="*/ 1 h 833"/>
                        <a:gd name="T84" fmla="*/ 1 w 701"/>
                        <a:gd name="T85" fmla="*/ 1 h 833"/>
                        <a:gd name="T86" fmla="*/ 1 w 701"/>
                        <a:gd name="T87" fmla="*/ 0 h 833"/>
                        <a:gd name="T88" fmla="*/ 2 w 701"/>
                        <a:gd name="T89" fmla="*/ 0 h 833"/>
                        <a:gd name="T90" fmla="*/ 2 w 701"/>
                        <a:gd name="T91" fmla="*/ 0 h 833"/>
                        <a:gd name="T92" fmla="*/ 2 w 701"/>
                        <a:gd name="T93" fmla="*/ 0 h 833"/>
                        <a:gd name="T94" fmla="*/ 2 w 701"/>
                        <a:gd name="T95" fmla="*/ 0 h 833"/>
                        <a:gd name="T96" fmla="*/ 2 w 701"/>
                        <a:gd name="T97" fmla="*/ 0 h 833"/>
                        <a:gd name="T98" fmla="*/ 2 w 701"/>
                        <a:gd name="T99" fmla="*/ 0 h 833"/>
                        <a:gd name="T100" fmla="*/ 2 w 701"/>
                        <a:gd name="T101" fmla="*/ 0 h 833"/>
                        <a:gd name="T102" fmla="*/ 1 w 701"/>
                        <a:gd name="T103" fmla="*/ 0 h 833"/>
                        <a:gd name="T104" fmla="*/ 1 w 701"/>
                        <a:gd name="T105" fmla="*/ 0 h 83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1"/>
                        <a:gd name="T160" fmla="*/ 0 h 833"/>
                        <a:gd name="T161" fmla="*/ 701 w 701"/>
                        <a:gd name="T162" fmla="*/ 833 h 83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1" h="833">
                          <a:moveTo>
                            <a:pt x="418" y="1"/>
                          </a:moveTo>
                          <a:lnTo>
                            <a:pt x="403" y="0"/>
                          </a:lnTo>
                          <a:lnTo>
                            <a:pt x="384" y="0"/>
                          </a:lnTo>
                          <a:lnTo>
                            <a:pt x="361" y="0"/>
                          </a:lnTo>
                          <a:lnTo>
                            <a:pt x="337" y="1"/>
                          </a:lnTo>
                          <a:lnTo>
                            <a:pt x="312" y="3"/>
                          </a:lnTo>
                          <a:lnTo>
                            <a:pt x="291" y="5"/>
                          </a:lnTo>
                          <a:lnTo>
                            <a:pt x="273" y="7"/>
                          </a:lnTo>
                          <a:lnTo>
                            <a:pt x="261" y="10"/>
                          </a:lnTo>
                          <a:lnTo>
                            <a:pt x="252" y="13"/>
                          </a:lnTo>
                          <a:lnTo>
                            <a:pt x="240" y="15"/>
                          </a:lnTo>
                          <a:lnTo>
                            <a:pt x="230" y="17"/>
                          </a:lnTo>
                          <a:lnTo>
                            <a:pt x="219" y="19"/>
                          </a:lnTo>
                          <a:lnTo>
                            <a:pt x="207" y="22"/>
                          </a:lnTo>
                          <a:lnTo>
                            <a:pt x="196" y="23"/>
                          </a:lnTo>
                          <a:lnTo>
                            <a:pt x="184" y="24"/>
                          </a:lnTo>
                          <a:lnTo>
                            <a:pt x="173" y="24"/>
                          </a:lnTo>
                          <a:lnTo>
                            <a:pt x="170" y="24"/>
                          </a:lnTo>
                          <a:lnTo>
                            <a:pt x="163" y="24"/>
                          </a:lnTo>
                          <a:lnTo>
                            <a:pt x="152" y="24"/>
                          </a:lnTo>
                          <a:lnTo>
                            <a:pt x="142" y="23"/>
                          </a:lnTo>
                          <a:lnTo>
                            <a:pt x="134" y="20"/>
                          </a:lnTo>
                          <a:lnTo>
                            <a:pt x="126" y="18"/>
                          </a:lnTo>
                          <a:lnTo>
                            <a:pt x="119" y="16"/>
                          </a:lnTo>
                          <a:lnTo>
                            <a:pt x="110" y="17"/>
                          </a:lnTo>
                          <a:lnTo>
                            <a:pt x="101" y="20"/>
                          </a:lnTo>
                          <a:lnTo>
                            <a:pt x="97" y="26"/>
                          </a:lnTo>
                          <a:lnTo>
                            <a:pt x="97" y="34"/>
                          </a:lnTo>
                          <a:lnTo>
                            <a:pt x="105" y="44"/>
                          </a:lnTo>
                          <a:lnTo>
                            <a:pt x="110" y="50"/>
                          </a:lnTo>
                          <a:lnTo>
                            <a:pt x="116" y="55"/>
                          </a:lnTo>
                          <a:lnTo>
                            <a:pt x="123" y="62"/>
                          </a:lnTo>
                          <a:lnTo>
                            <a:pt x="129" y="70"/>
                          </a:lnTo>
                          <a:lnTo>
                            <a:pt x="136" y="81"/>
                          </a:lnTo>
                          <a:lnTo>
                            <a:pt x="142" y="95"/>
                          </a:lnTo>
                          <a:lnTo>
                            <a:pt x="148" y="113"/>
                          </a:lnTo>
                          <a:lnTo>
                            <a:pt x="155" y="136"/>
                          </a:lnTo>
                          <a:lnTo>
                            <a:pt x="156" y="157"/>
                          </a:lnTo>
                          <a:lnTo>
                            <a:pt x="152" y="184"/>
                          </a:lnTo>
                          <a:lnTo>
                            <a:pt x="142" y="215"/>
                          </a:lnTo>
                          <a:lnTo>
                            <a:pt x="127" y="250"/>
                          </a:lnTo>
                          <a:lnTo>
                            <a:pt x="109" y="288"/>
                          </a:lnTo>
                          <a:lnTo>
                            <a:pt x="87" y="327"/>
                          </a:lnTo>
                          <a:lnTo>
                            <a:pt x="62" y="367"/>
                          </a:lnTo>
                          <a:lnTo>
                            <a:pt x="36" y="408"/>
                          </a:lnTo>
                          <a:lnTo>
                            <a:pt x="16" y="451"/>
                          </a:lnTo>
                          <a:lnTo>
                            <a:pt x="4" y="504"/>
                          </a:lnTo>
                          <a:lnTo>
                            <a:pt x="0" y="563"/>
                          </a:lnTo>
                          <a:lnTo>
                            <a:pt x="6" y="621"/>
                          </a:lnTo>
                          <a:lnTo>
                            <a:pt x="23" y="677"/>
                          </a:lnTo>
                          <a:lnTo>
                            <a:pt x="50" y="724"/>
                          </a:lnTo>
                          <a:lnTo>
                            <a:pt x="88" y="759"/>
                          </a:lnTo>
                          <a:lnTo>
                            <a:pt x="137" y="776"/>
                          </a:lnTo>
                          <a:lnTo>
                            <a:pt x="128" y="779"/>
                          </a:lnTo>
                          <a:lnTo>
                            <a:pt x="123" y="782"/>
                          </a:lnTo>
                          <a:lnTo>
                            <a:pt x="119" y="787"/>
                          </a:lnTo>
                          <a:lnTo>
                            <a:pt x="119" y="793"/>
                          </a:lnTo>
                          <a:lnTo>
                            <a:pt x="121" y="798"/>
                          </a:lnTo>
                          <a:lnTo>
                            <a:pt x="129" y="804"/>
                          </a:lnTo>
                          <a:lnTo>
                            <a:pt x="139" y="809"/>
                          </a:lnTo>
                          <a:lnTo>
                            <a:pt x="155" y="815"/>
                          </a:lnTo>
                          <a:lnTo>
                            <a:pt x="166" y="817"/>
                          </a:lnTo>
                          <a:lnTo>
                            <a:pt x="181" y="821"/>
                          </a:lnTo>
                          <a:lnTo>
                            <a:pt x="198" y="823"/>
                          </a:lnTo>
                          <a:lnTo>
                            <a:pt x="219" y="825"/>
                          </a:lnTo>
                          <a:lnTo>
                            <a:pt x="242" y="827"/>
                          </a:lnTo>
                          <a:lnTo>
                            <a:pt x="266" y="829"/>
                          </a:lnTo>
                          <a:lnTo>
                            <a:pt x="291" y="831"/>
                          </a:lnTo>
                          <a:lnTo>
                            <a:pt x="318" y="832"/>
                          </a:lnTo>
                          <a:lnTo>
                            <a:pt x="344" y="833"/>
                          </a:lnTo>
                          <a:lnTo>
                            <a:pt x="369" y="833"/>
                          </a:lnTo>
                          <a:lnTo>
                            <a:pt x="393" y="832"/>
                          </a:lnTo>
                          <a:lnTo>
                            <a:pt x="417" y="831"/>
                          </a:lnTo>
                          <a:lnTo>
                            <a:pt x="437" y="828"/>
                          </a:lnTo>
                          <a:lnTo>
                            <a:pt x="455" y="826"/>
                          </a:lnTo>
                          <a:lnTo>
                            <a:pt x="469" y="823"/>
                          </a:lnTo>
                          <a:lnTo>
                            <a:pt x="481" y="818"/>
                          </a:lnTo>
                          <a:lnTo>
                            <a:pt x="488" y="814"/>
                          </a:lnTo>
                          <a:lnTo>
                            <a:pt x="495" y="808"/>
                          </a:lnTo>
                          <a:lnTo>
                            <a:pt x="501" y="804"/>
                          </a:lnTo>
                          <a:lnTo>
                            <a:pt x="504" y="798"/>
                          </a:lnTo>
                          <a:lnTo>
                            <a:pt x="505" y="794"/>
                          </a:lnTo>
                          <a:lnTo>
                            <a:pt x="504" y="788"/>
                          </a:lnTo>
                          <a:lnTo>
                            <a:pt x="500" y="784"/>
                          </a:lnTo>
                          <a:lnTo>
                            <a:pt x="492" y="779"/>
                          </a:lnTo>
                          <a:lnTo>
                            <a:pt x="496" y="777"/>
                          </a:lnTo>
                          <a:lnTo>
                            <a:pt x="501" y="772"/>
                          </a:lnTo>
                          <a:lnTo>
                            <a:pt x="506" y="768"/>
                          </a:lnTo>
                          <a:lnTo>
                            <a:pt x="514" y="761"/>
                          </a:lnTo>
                          <a:lnTo>
                            <a:pt x="523" y="753"/>
                          </a:lnTo>
                          <a:lnTo>
                            <a:pt x="536" y="743"/>
                          </a:lnTo>
                          <a:lnTo>
                            <a:pt x="550" y="730"/>
                          </a:lnTo>
                          <a:lnTo>
                            <a:pt x="567" y="714"/>
                          </a:lnTo>
                          <a:lnTo>
                            <a:pt x="594" y="682"/>
                          </a:lnTo>
                          <a:lnTo>
                            <a:pt x="611" y="646"/>
                          </a:lnTo>
                          <a:lnTo>
                            <a:pt x="620" y="608"/>
                          </a:lnTo>
                          <a:lnTo>
                            <a:pt x="622" y="571"/>
                          </a:lnTo>
                          <a:lnTo>
                            <a:pt x="621" y="536"/>
                          </a:lnTo>
                          <a:lnTo>
                            <a:pt x="615" y="505"/>
                          </a:lnTo>
                          <a:lnTo>
                            <a:pt x="608" y="480"/>
                          </a:lnTo>
                          <a:lnTo>
                            <a:pt x="603" y="465"/>
                          </a:lnTo>
                          <a:lnTo>
                            <a:pt x="612" y="452"/>
                          </a:lnTo>
                          <a:lnTo>
                            <a:pt x="617" y="434"/>
                          </a:lnTo>
                          <a:lnTo>
                            <a:pt x="617" y="414"/>
                          </a:lnTo>
                          <a:lnTo>
                            <a:pt x="612" y="395"/>
                          </a:lnTo>
                          <a:lnTo>
                            <a:pt x="608" y="386"/>
                          </a:lnTo>
                          <a:lnTo>
                            <a:pt x="607" y="375"/>
                          </a:lnTo>
                          <a:lnTo>
                            <a:pt x="607" y="364"/>
                          </a:lnTo>
                          <a:lnTo>
                            <a:pt x="610" y="352"/>
                          </a:lnTo>
                          <a:lnTo>
                            <a:pt x="613" y="339"/>
                          </a:lnTo>
                          <a:lnTo>
                            <a:pt x="619" y="327"/>
                          </a:lnTo>
                          <a:lnTo>
                            <a:pt x="626" y="315"/>
                          </a:lnTo>
                          <a:lnTo>
                            <a:pt x="635" y="304"/>
                          </a:lnTo>
                          <a:lnTo>
                            <a:pt x="646" y="292"/>
                          </a:lnTo>
                          <a:lnTo>
                            <a:pt x="656" y="279"/>
                          </a:lnTo>
                          <a:lnTo>
                            <a:pt x="665" y="266"/>
                          </a:lnTo>
                          <a:lnTo>
                            <a:pt x="674" y="251"/>
                          </a:lnTo>
                          <a:lnTo>
                            <a:pt x="683" y="236"/>
                          </a:lnTo>
                          <a:lnTo>
                            <a:pt x="689" y="222"/>
                          </a:lnTo>
                          <a:lnTo>
                            <a:pt x="695" y="208"/>
                          </a:lnTo>
                          <a:lnTo>
                            <a:pt x="698" y="196"/>
                          </a:lnTo>
                          <a:lnTo>
                            <a:pt x="701" y="172"/>
                          </a:lnTo>
                          <a:lnTo>
                            <a:pt x="698" y="145"/>
                          </a:lnTo>
                          <a:lnTo>
                            <a:pt x="692" y="116"/>
                          </a:lnTo>
                          <a:lnTo>
                            <a:pt x="678" y="87"/>
                          </a:lnTo>
                          <a:lnTo>
                            <a:pt x="669" y="73"/>
                          </a:lnTo>
                          <a:lnTo>
                            <a:pt x="658" y="62"/>
                          </a:lnTo>
                          <a:lnTo>
                            <a:pt x="644" y="52"/>
                          </a:lnTo>
                          <a:lnTo>
                            <a:pt x="631" y="43"/>
                          </a:lnTo>
                          <a:lnTo>
                            <a:pt x="616" y="35"/>
                          </a:lnTo>
                          <a:lnTo>
                            <a:pt x="603" y="29"/>
                          </a:lnTo>
                          <a:lnTo>
                            <a:pt x="589" y="26"/>
                          </a:lnTo>
                          <a:lnTo>
                            <a:pt x="577" y="24"/>
                          </a:lnTo>
                          <a:lnTo>
                            <a:pt x="573" y="64"/>
                          </a:lnTo>
                          <a:lnTo>
                            <a:pt x="588" y="69"/>
                          </a:lnTo>
                          <a:lnTo>
                            <a:pt x="603" y="74"/>
                          </a:lnTo>
                          <a:lnTo>
                            <a:pt x="617" y="82"/>
                          </a:lnTo>
                          <a:lnTo>
                            <a:pt x="630" y="92"/>
                          </a:lnTo>
                          <a:lnTo>
                            <a:pt x="640" y="104"/>
                          </a:lnTo>
                          <a:lnTo>
                            <a:pt x="649" y="118"/>
                          </a:lnTo>
                          <a:lnTo>
                            <a:pt x="655" y="134"/>
                          </a:lnTo>
                          <a:lnTo>
                            <a:pt x="657" y="150"/>
                          </a:lnTo>
                          <a:lnTo>
                            <a:pt x="657" y="167"/>
                          </a:lnTo>
                          <a:lnTo>
                            <a:pt x="655" y="184"/>
                          </a:lnTo>
                          <a:lnTo>
                            <a:pt x="651" y="198"/>
                          </a:lnTo>
                          <a:lnTo>
                            <a:pt x="646" y="213"/>
                          </a:lnTo>
                          <a:lnTo>
                            <a:pt x="640" y="227"/>
                          </a:lnTo>
                          <a:lnTo>
                            <a:pt x="632" y="240"/>
                          </a:lnTo>
                          <a:lnTo>
                            <a:pt x="624" y="251"/>
                          </a:lnTo>
                          <a:lnTo>
                            <a:pt x="615" y="262"/>
                          </a:lnTo>
                          <a:lnTo>
                            <a:pt x="605" y="273"/>
                          </a:lnTo>
                          <a:lnTo>
                            <a:pt x="595" y="286"/>
                          </a:lnTo>
                          <a:lnTo>
                            <a:pt x="584" y="298"/>
                          </a:lnTo>
                          <a:lnTo>
                            <a:pt x="575" y="311"/>
                          </a:lnTo>
                          <a:lnTo>
                            <a:pt x="567" y="326"/>
                          </a:lnTo>
                          <a:lnTo>
                            <a:pt x="561" y="339"/>
                          </a:lnTo>
                          <a:lnTo>
                            <a:pt x="558" y="353"/>
                          </a:lnTo>
                          <a:lnTo>
                            <a:pt x="558" y="366"/>
                          </a:lnTo>
                          <a:lnTo>
                            <a:pt x="558" y="357"/>
                          </a:lnTo>
                          <a:lnTo>
                            <a:pt x="558" y="348"/>
                          </a:lnTo>
                          <a:lnTo>
                            <a:pt x="559" y="340"/>
                          </a:lnTo>
                          <a:lnTo>
                            <a:pt x="558" y="333"/>
                          </a:lnTo>
                          <a:lnTo>
                            <a:pt x="555" y="320"/>
                          </a:lnTo>
                          <a:lnTo>
                            <a:pt x="549" y="308"/>
                          </a:lnTo>
                          <a:lnTo>
                            <a:pt x="545" y="297"/>
                          </a:lnTo>
                          <a:lnTo>
                            <a:pt x="539" y="286"/>
                          </a:lnTo>
                          <a:lnTo>
                            <a:pt x="533" y="276"/>
                          </a:lnTo>
                          <a:lnTo>
                            <a:pt x="528" y="266"/>
                          </a:lnTo>
                          <a:lnTo>
                            <a:pt x="523" y="255"/>
                          </a:lnTo>
                          <a:lnTo>
                            <a:pt x="519" y="247"/>
                          </a:lnTo>
                          <a:lnTo>
                            <a:pt x="512" y="231"/>
                          </a:lnTo>
                          <a:lnTo>
                            <a:pt x="506" y="215"/>
                          </a:lnTo>
                          <a:lnTo>
                            <a:pt x="502" y="197"/>
                          </a:lnTo>
                          <a:lnTo>
                            <a:pt x="497" y="179"/>
                          </a:lnTo>
                          <a:lnTo>
                            <a:pt x="496" y="163"/>
                          </a:lnTo>
                          <a:lnTo>
                            <a:pt x="497" y="146"/>
                          </a:lnTo>
                          <a:lnTo>
                            <a:pt x="502" y="130"/>
                          </a:lnTo>
                          <a:lnTo>
                            <a:pt x="510" y="116"/>
                          </a:lnTo>
                          <a:lnTo>
                            <a:pt x="513" y="119"/>
                          </a:lnTo>
                          <a:lnTo>
                            <a:pt x="518" y="121"/>
                          </a:lnTo>
                          <a:lnTo>
                            <a:pt x="522" y="122"/>
                          </a:lnTo>
                          <a:lnTo>
                            <a:pt x="527" y="122"/>
                          </a:lnTo>
                          <a:lnTo>
                            <a:pt x="531" y="121"/>
                          </a:lnTo>
                          <a:lnTo>
                            <a:pt x="536" y="120"/>
                          </a:lnTo>
                          <a:lnTo>
                            <a:pt x="539" y="117"/>
                          </a:lnTo>
                          <a:lnTo>
                            <a:pt x="543" y="113"/>
                          </a:lnTo>
                          <a:lnTo>
                            <a:pt x="547" y="107"/>
                          </a:lnTo>
                          <a:lnTo>
                            <a:pt x="548" y="99"/>
                          </a:lnTo>
                          <a:lnTo>
                            <a:pt x="545" y="90"/>
                          </a:lnTo>
                          <a:lnTo>
                            <a:pt x="538" y="82"/>
                          </a:lnTo>
                          <a:lnTo>
                            <a:pt x="537" y="80"/>
                          </a:lnTo>
                          <a:lnTo>
                            <a:pt x="538" y="76"/>
                          </a:lnTo>
                          <a:lnTo>
                            <a:pt x="540" y="73"/>
                          </a:lnTo>
                          <a:lnTo>
                            <a:pt x="546" y="70"/>
                          </a:lnTo>
                          <a:lnTo>
                            <a:pt x="551" y="66"/>
                          </a:lnTo>
                          <a:lnTo>
                            <a:pt x="558" y="64"/>
                          </a:lnTo>
                          <a:lnTo>
                            <a:pt x="565" y="63"/>
                          </a:lnTo>
                          <a:lnTo>
                            <a:pt x="573" y="64"/>
                          </a:lnTo>
                          <a:lnTo>
                            <a:pt x="576" y="24"/>
                          </a:lnTo>
                          <a:lnTo>
                            <a:pt x="570" y="23"/>
                          </a:lnTo>
                          <a:lnTo>
                            <a:pt x="561" y="24"/>
                          </a:lnTo>
                          <a:lnTo>
                            <a:pt x="552" y="24"/>
                          </a:lnTo>
                          <a:lnTo>
                            <a:pt x="542" y="26"/>
                          </a:lnTo>
                          <a:lnTo>
                            <a:pt x="532" y="28"/>
                          </a:lnTo>
                          <a:lnTo>
                            <a:pt x="522" y="32"/>
                          </a:lnTo>
                          <a:lnTo>
                            <a:pt x="515" y="35"/>
                          </a:lnTo>
                          <a:lnTo>
                            <a:pt x="511" y="40"/>
                          </a:lnTo>
                          <a:lnTo>
                            <a:pt x="511" y="34"/>
                          </a:lnTo>
                          <a:lnTo>
                            <a:pt x="509" y="27"/>
                          </a:lnTo>
                          <a:lnTo>
                            <a:pt x="504" y="22"/>
                          </a:lnTo>
                          <a:lnTo>
                            <a:pt x="496" y="15"/>
                          </a:lnTo>
                          <a:lnTo>
                            <a:pt x="484" y="10"/>
                          </a:lnTo>
                          <a:lnTo>
                            <a:pt x="467" y="6"/>
                          </a:lnTo>
                          <a:lnTo>
                            <a:pt x="446" y="3"/>
                          </a:lnTo>
                          <a:lnTo>
                            <a:pt x="418" y="1"/>
                          </a:lnTo>
                          <a:close/>
                        </a:path>
                      </a:pathLst>
                    </a:custGeom>
                    <a:solidFill>
                      <a:srgbClr val="FFFFFF"/>
                    </a:solidFill>
                    <a:ln w="12700">
                      <a:solidFill>
                        <a:srgbClr val="000000"/>
                      </a:solidFill>
                      <a:round/>
                      <a:headEnd/>
                      <a:tailEnd/>
                    </a:ln>
                  </p:spPr>
                  <p:txBody>
                    <a:bodyPr/>
                    <a:lstStyle/>
                    <a:p>
                      <a:endParaRPr lang="en-US"/>
                    </a:p>
                  </p:txBody>
                </p:sp>
                <p:sp>
                  <p:nvSpPr>
                    <p:cNvPr id="1105" name="Freeform 86"/>
                    <p:cNvSpPr>
                      <a:spLocks/>
                    </p:cNvSpPr>
                    <p:nvPr/>
                  </p:nvSpPr>
                  <p:spPr bwMode="auto">
                    <a:xfrm>
                      <a:off x="4937" y="2112"/>
                      <a:ext cx="23" cy="3"/>
                    </a:xfrm>
                    <a:custGeom>
                      <a:avLst/>
                      <a:gdLst>
                        <a:gd name="T0" fmla="*/ 0 w 158"/>
                        <a:gd name="T1" fmla="*/ 0 h 20"/>
                        <a:gd name="T2" fmla="*/ 0 w 158"/>
                        <a:gd name="T3" fmla="*/ 0 h 20"/>
                        <a:gd name="T4" fmla="*/ 0 w 158"/>
                        <a:gd name="T5" fmla="*/ 0 h 20"/>
                        <a:gd name="T6" fmla="*/ 0 w 158"/>
                        <a:gd name="T7" fmla="*/ 0 h 20"/>
                        <a:gd name="T8" fmla="*/ 0 w 158"/>
                        <a:gd name="T9" fmla="*/ 0 h 20"/>
                        <a:gd name="T10" fmla="*/ 0 w 158"/>
                        <a:gd name="T11" fmla="*/ 0 h 20"/>
                        <a:gd name="T12" fmla="*/ 0 w 158"/>
                        <a:gd name="T13" fmla="*/ 0 h 20"/>
                        <a:gd name="T14" fmla="*/ 0 w 158"/>
                        <a:gd name="T15" fmla="*/ 0 h 20"/>
                        <a:gd name="T16" fmla="*/ 0 w 158"/>
                        <a:gd name="T17" fmla="*/ 0 h 20"/>
                        <a:gd name="T18" fmla="*/ 0 w 158"/>
                        <a:gd name="T19" fmla="*/ 0 h 20"/>
                        <a:gd name="T20" fmla="*/ 0 w 158"/>
                        <a:gd name="T21" fmla="*/ 0 h 20"/>
                        <a:gd name="T22" fmla="*/ 0 w 158"/>
                        <a:gd name="T23" fmla="*/ 0 h 20"/>
                        <a:gd name="T24" fmla="*/ 0 w 158"/>
                        <a:gd name="T25" fmla="*/ 0 h 20"/>
                        <a:gd name="T26" fmla="*/ 0 w 158"/>
                        <a:gd name="T27" fmla="*/ 0 h 20"/>
                        <a:gd name="T28" fmla="*/ 0 w 158"/>
                        <a:gd name="T29" fmla="*/ 0 h 20"/>
                        <a:gd name="T30" fmla="*/ 0 w 158"/>
                        <a:gd name="T31" fmla="*/ 0 h 20"/>
                        <a:gd name="T32" fmla="*/ 0 w 158"/>
                        <a:gd name="T33" fmla="*/ 0 h 20"/>
                        <a:gd name="T34" fmla="*/ 0 w 158"/>
                        <a:gd name="T35" fmla="*/ 0 h 20"/>
                        <a:gd name="T36" fmla="*/ 0 w 158"/>
                        <a:gd name="T37" fmla="*/ 0 h 20"/>
                        <a:gd name="T38" fmla="*/ 0 w 158"/>
                        <a:gd name="T39" fmla="*/ 0 h 20"/>
                        <a:gd name="T40" fmla="*/ 0 w 158"/>
                        <a:gd name="T41" fmla="*/ 0 h 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8"/>
                        <a:gd name="T64" fmla="*/ 0 h 20"/>
                        <a:gd name="T65" fmla="*/ 158 w 158"/>
                        <a:gd name="T66" fmla="*/ 20 h 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8" h="20">
                          <a:moveTo>
                            <a:pt x="2" y="20"/>
                          </a:moveTo>
                          <a:lnTo>
                            <a:pt x="2" y="20"/>
                          </a:lnTo>
                          <a:lnTo>
                            <a:pt x="13" y="17"/>
                          </a:lnTo>
                          <a:lnTo>
                            <a:pt x="31" y="14"/>
                          </a:lnTo>
                          <a:lnTo>
                            <a:pt x="52" y="12"/>
                          </a:lnTo>
                          <a:lnTo>
                            <a:pt x="77" y="11"/>
                          </a:lnTo>
                          <a:lnTo>
                            <a:pt x="101" y="11"/>
                          </a:lnTo>
                          <a:lnTo>
                            <a:pt x="124" y="11"/>
                          </a:lnTo>
                          <a:lnTo>
                            <a:pt x="143" y="11"/>
                          </a:lnTo>
                          <a:lnTo>
                            <a:pt x="158" y="11"/>
                          </a:lnTo>
                          <a:lnTo>
                            <a:pt x="158" y="2"/>
                          </a:lnTo>
                          <a:lnTo>
                            <a:pt x="143" y="0"/>
                          </a:lnTo>
                          <a:lnTo>
                            <a:pt x="124" y="0"/>
                          </a:lnTo>
                          <a:lnTo>
                            <a:pt x="101" y="0"/>
                          </a:lnTo>
                          <a:lnTo>
                            <a:pt x="77" y="2"/>
                          </a:lnTo>
                          <a:lnTo>
                            <a:pt x="52" y="3"/>
                          </a:lnTo>
                          <a:lnTo>
                            <a:pt x="31" y="5"/>
                          </a:lnTo>
                          <a:lnTo>
                            <a:pt x="13" y="8"/>
                          </a:lnTo>
                          <a:lnTo>
                            <a:pt x="0" y="11"/>
                          </a:lnTo>
                          <a:lnTo>
                            <a:pt x="2" y="20"/>
                          </a:lnTo>
                          <a:close/>
                        </a:path>
                      </a:pathLst>
                    </a:custGeom>
                    <a:solidFill>
                      <a:srgbClr val="000000"/>
                    </a:solidFill>
                    <a:ln w="9525">
                      <a:noFill/>
                      <a:round/>
                      <a:headEnd/>
                      <a:tailEnd/>
                    </a:ln>
                  </p:spPr>
                  <p:txBody>
                    <a:bodyPr/>
                    <a:lstStyle/>
                    <a:p>
                      <a:endParaRPr lang="en-US"/>
                    </a:p>
                  </p:txBody>
                </p:sp>
                <p:sp>
                  <p:nvSpPr>
                    <p:cNvPr id="1106" name="Freeform 87"/>
                    <p:cNvSpPr>
                      <a:spLocks/>
                    </p:cNvSpPr>
                    <p:nvPr/>
                  </p:nvSpPr>
                  <p:spPr bwMode="auto">
                    <a:xfrm>
                      <a:off x="4924" y="2113"/>
                      <a:ext cx="14" cy="4"/>
                    </a:xfrm>
                    <a:custGeom>
                      <a:avLst/>
                      <a:gdLst>
                        <a:gd name="T0" fmla="*/ 0 w 93"/>
                        <a:gd name="T1" fmla="*/ 0 h 23"/>
                        <a:gd name="T2" fmla="*/ 0 w 93"/>
                        <a:gd name="T3" fmla="*/ 0 h 23"/>
                        <a:gd name="T4" fmla="*/ 0 w 93"/>
                        <a:gd name="T5" fmla="*/ 0 h 23"/>
                        <a:gd name="T6" fmla="*/ 0 w 93"/>
                        <a:gd name="T7" fmla="*/ 0 h 23"/>
                        <a:gd name="T8" fmla="*/ 0 w 93"/>
                        <a:gd name="T9" fmla="*/ 0 h 23"/>
                        <a:gd name="T10" fmla="*/ 0 w 93"/>
                        <a:gd name="T11" fmla="*/ 0 h 23"/>
                        <a:gd name="T12" fmla="*/ 0 w 93"/>
                        <a:gd name="T13" fmla="*/ 0 h 23"/>
                        <a:gd name="T14" fmla="*/ 0 w 93"/>
                        <a:gd name="T15" fmla="*/ 0 h 23"/>
                        <a:gd name="T16" fmla="*/ 0 w 93"/>
                        <a:gd name="T17" fmla="*/ 0 h 23"/>
                        <a:gd name="T18" fmla="*/ 0 w 93"/>
                        <a:gd name="T19" fmla="*/ 0 h 23"/>
                        <a:gd name="T20" fmla="*/ 0 w 93"/>
                        <a:gd name="T21" fmla="*/ 0 h 23"/>
                        <a:gd name="T22" fmla="*/ 0 w 93"/>
                        <a:gd name="T23" fmla="*/ 0 h 23"/>
                        <a:gd name="T24" fmla="*/ 0 w 93"/>
                        <a:gd name="T25" fmla="*/ 0 h 23"/>
                        <a:gd name="T26" fmla="*/ 0 w 93"/>
                        <a:gd name="T27" fmla="*/ 0 h 23"/>
                        <a:gd name="T28" fmla="*/ 0 w 93"/>
                        <a:gd name="T29" fmla="*/ 0 h 23"/>
                        <a:gd name="T30" fmla="*/ 0 w 93"/>
                        <a:gd name="T31" fmla="*/ 0 h 23"/>
                        <a:gd name="T32" fmla="*/ 0 w 93"/>
                        <a:gd name="T33" fmla="*/ 0 h 23"/>
                        <a:gd name="T34" fmla="*/ 0 w 93"/>
                        <a:gd name="T35" fmla="*/ 0 h 23"/>
                        <a:gd name="T36" fmla="*/ 0 w 93"/>
                        <a:gd name="T37" fmla="*/ 0 h 23"/>
                        <a:gd name="T38" fmla="*/ 0 w 93"/>
                        <a:gd name="T39" fmla="*/ 0 h 23"/>
                        <a:gd name="T40" fmla="*/ 0 w 93"/>
                        <a:gd name="T41" fmla="*/ 0 h 23"/>
                        <a:gd name="T42" fmla="*/ 0 w 93"/>
                        <a:gd name="T43" fmla="*/ 0 h 23"/>
                        <a:gd name="T44" fmla="*/ 0 w 93"/>
                        <a:gd name="T45" fmla="*/ 0 h 23"/>
                        <a:gd name="T46" fmla="*/ 0 w 93"/>
                        <a:gd name="T47" fmla="*/ 0 h 23"/>
                        <a:gd name="T48" fmla="*/ 0 w 93"/>
                        <a:gd name="T49" fmla="*/ 0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3"/>
                        <a:gd name="T76" fmla="*/ 0 h 23"/>
                        <a:gd name="T77" fmla="*/ 93 w 93"/>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3" h="23">
                          <a:moveTo>
                            <a:pt x="4" y="23"/>
                          </a:moveTo>
                          <a:lnTo>
                            <a:pt x="4" y="23"/>
                          </a:lnTo>
                          <a:lnTo>
                            <a:pt x="15" y="23"/>
                          </a:lnTo>
                          <a:lnTo>
                            <a:pt x="27" y="21"/>
                          </a:lnTo>
                          <a:lnTo>
                            <a:pt x="38" y="20"/>
                          </a:lnTo>
                          <a:lnTo>
                            <a:pt x="50" y="18"/>
                          </a:lnTo>
                          <a:lnTo>
                            <a:pt x="62" y="16"/>
                          </a:lnTo>
                          <a:lnTo>
                            <a:pt x="73" y="13"/>
                          </a:lnTo>
                          <a:lnTo>
                            <a:pt x="84" y="11"/>
                          </a:lnTo>
                          <a:lnTo>
                            <a:pt x="93" y="9"/>
                          </a:lnTo>
                          <a:lnTo>
                            <a:pt x="91" y="0"/>
                          </a:lnTo>
                          <a:lnTo>
                            <a:pt x="82" y="2"/>
                          </a:lnTo>
                          <a:lnTo>
                            <a:pt x="70" y="4"/>
                          </a:lnTo>
                          <a:lnTo>
                            <a:pt x="60" y="7"/>
                          </a:lnTo>
                          <a:lnTo>
                            <a:pt x="50" y="9"/>
                          </a:lnTo>
                          <a:lnTo>
                            <a:pt x="38" y="11"/>
                          </a:lnTo>
                          <a:lnTo>
                            <a:pt x="27" y="12"/>
                          </a:lnTo>
                          <a:lnTo>
                            <a:pt x="15" y="12"/>
                          </a:lnTo>
                          <a:lnTo>
                            <a:pt x="4" y="12"/>
                          </a:lnTo>
                          <a:lnTo>
                            <a:pt x="1" y="14"/>
                          </a:lnTo>
                          <a:lnTo>
                            <a:pt x="0" y="18"/>
                          </a:lnTo>
                          <a:lnTo>
                            <a:pt x="1" y="21"/>
                          </a:lnTo>
                          <a:lnTo>
                            <a:pt x="4" y="23"/>
                          </a:lnTo>
                          <a:close/>
                        </a:path>
                      </a:pathLst>
                    </a:custGeom>
                    <a:solidFill>
                      <a:srgbClr val="000000"/>
                    </a:solidFill>
                    <a:ln w="9525">
                      <a:noFill/>
                      <a:round/>
                      <a:headEnd/>
                      <a:tailEnd/>
                    </a:ln>
                  </p:spPr>
                  <p:txBody>
                    <a:bodyPr/>
                    <a:lstStyle/>
                    <a:p>
                      <a:endParaRPr lang="en-US"/>
                    </a:p>
                  </p:txBody>
                </p:sp>
                <p:sp>
                  <p:nvSpPr>
                    <p:cNvPr id="1107" name="Freeform 88"/>
                    <p:cNvSpPr>
                      <a:spLocks/>
                    </p:cNvSpPr>
                    <p:nvPr/>
                  </p:nvSpPr>
                  <p:spPr bwMode="auto">
                    <a:xfrm>
                      <a:off x="4921" y="2115"/>
                      <a:ext cx="4" cy="2"/>
                    </a:xfrm>
                    <a:custGeom>
                      <a:avLst/>
                      <a:gdLst>
                        <a:gd name="T0" fmla="*/ 0 w 31"/>
                        <a:gd name="T1" fmla="*/ 0 h 11"/>
                        <a:gd name="T2" fmla="*/ 0 w 31"/>
                        <a:gd name="T3" fmla="*/ 0 h 11"/>
                        <a:gd name="T4" fmla="*/ 0 w 31"/>
                        <a:gd name="T5" fmla="*/ 0 h 11"/>
                        <a:gd name="T6" fmla="*/ 0 w 31"/>
                        <a:gd name="T7" fmla="*/ 0 h 11"/>
                        <a:gd name="T8" fmla="*/ 0 w 31"/>
                        <a:gd name="T9" fmla="*/ 0 h 11"/>
                        <a:gd name="T10" fmla="*/ 0 w 31"/>
                        <a:gd name="T11" fmla="*/ 0 h 11"/>
                        <a:gd name="T12" fmla="*/ 0 w 31"/>
                        <a:gd name="T13" fmla="*/ 0 h 11"/>
                        <a:gd name="T14" fmla="*/ 0 w 31"/>
                        <a:gd name="T15" fmla="*/ 0 h 11"/>
                        <a:gd name="T16" fmla="*/ 0 w 31"/>
                        <a:gd name="T17" fmla="*/ 0 h 11"/>
                        <a:gd name="T18" fmla="*/ 0 w 31"/>
                        <a:gd name="T19" fmla="*/ 0 h 11"/>
                        <a:gd name="T20" fmla="*/ 0 w 31"/>
                        <a:gd name="T21" fmla="*/ 0 h 11"/>
                        <a:gd name="T22" fmla="*/ 0 w 31"/>
                        <a:gd name="T23" fmla="*/ 0 h 11"/>
                        <a:gd name="T24" fmla="*/ 0 w 31"/>
                        <a:gd name="T25" fmla="*/ 0 h 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1"/>
                        <a:gd name="T41" fmla="*/ 31 w 31"/>
                        <a:gd name="T42" fmla="*/ 11 h 1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1">
                          <a:moveTo>
                            <a:pt x="0" y="9"/>
                          </a:moveTo>
                          <a:lnTo>
                            <a:pt x="0" y="9"/>
                          </a:lnTo>
                          <a:lnTo>
                            <a:pt x="10" y="11"/>
                          </a:lnTo>
                          <a:lnTo>
                            <a:pt x="21" y="11"/>
                          </a:lnTo>
                          <a:lnTo>
                            <a:pt x="28" y="11"/>
                          </a:lnTo>
                          <a:lnTo>
                            <a:pt x="31" y="11"/>
                          </a:lnTo>
                          <a:lnTo>
                            <a:pt x="31" y="0"/>
                          </a:lnTo>
                          <a:lnTo>
                            <a:pt x="28" y="0"/>
                          </a:lnTo>
                          <a:lnTo>
                            <a:pt x="21" y="0"/>
                          </a:lnTo>
                          <a:lnTo>
                            <a:pt x="10" y="0"/>
                          </a:lnTo>
                          <a:lnTo>
                            <a:pt x="0" y="0"/>
                          </a:lnTo>
                          <a:lnTo>
                            <a:pt x="0" y="9"/>
                          </a:lnTo>
                          <a:close/>
                        </a:path>
                      </a:pathLst>
                    </a:custGeom>
                    <a:solidFill>
                      <a:srgbClr val="000000"/>
                    </a:solidFill>
                    <a:ln w="9525">
                      <a:noFill/>
                      <a:round/>
                      <a:headEnd/>
                      <a:tailEnd/>
                    </a:ln>
                  </p:spPr>
                  <p:txBody>
                    <a:bodyPr/>
                    <a:lstStyle/>
                    <a:p>
                      <a:endParaRPr lang="en-US"/>
                    </a:p>
                  </p:txBody>
                </p:sp>
                <p:sp>
                  <p:nvSpPr>
                    <p:cNvPr id="1108" name="Freeform 89"/>
                    <p:cNvSpPr>
                      <a:spLocks/>
                    </p:cNvSpPr>
                    <p:nvPr/>
                  </p:nvSpPr>
                  <p:spPr bwMode="auto">
                    <a:xfrm>
                      <a:off x="4916" y="2114"/>
                      <a:ext cx="5" cy="2"/>
                    </a:xfrm>
                    <a:custGeom>
                      <a:avLst/>
                      <a:gdLst>
                        <a:gd name="T0" fmla="*/ 0 w 33"/>
                        <a:gd name="T1" fmla="*/ 0 h 15"/>
                        <a:gd name="T2" fmla="*/ 0 w 33"/>
                        <a:gd name="T3" fmla="*/ 0 h 15"/>
                        <a:gd name="T4" fmla="*/ 0 w 33"/>
                        <a:gd name="T5" fmla="*/ 0 h 15"/>
                        <a:gd name="T6" fmla="*/ 0 w 33"/>
                        <a:gd name="T7" fmla="*/ 0 h 15"/>
                        <a:gd name="T8" fmla="*/ 0 w 33"/>
                        <a:gd name="T9" fmla="*/ 0 h 15"/>
                        <a:gd name="T10" fmla="*/ 0 w 33"/>
                        <a:gd name="T11" fmla="*/ 0 h 15"/>
                        <a:gd name="T12" fmla="*/ 0 w 33"/>
                        <a:gd name="T13" fmla="*/ 0 h 15"/>
                        <a:gd name="T14" fmla="*/ 0 w 33"/>
                        <a:gd name="T15" fmla="*/ 0 h 15"/>
                        <a:gd name="T16" fmla="*/ 0 w 33"/>
                        <a:gd name="T17" fmla="*/ 0 h 15"/>
                        <a:gd name="T18" fmla="*/ 0 w 33"/>
                        <a:gd name="T19" fmla="*/ 0 h 15"/>
                        <a:gd name="T20" fmla="*/ 0 w 33"/>
                        <a:gd name="T21" fmla="*/ 0 h 15"/>
                        <a:gd name="T22" fmla="*/ 0 w 33"/>
                        <a:gd name="T23" fmla="*/ 0 h 15"/>
                        <a:gd name="T24" fmla="*/ 0 w 33"/>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15"/>
                        <a:gd name="T41" fmla="*/ 33 w 33"/>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15">
                          <a:moveTo>
                            <a:pt x="2" y="10"/>
                          </a:moveTo>
                          <a:lnTo>
                            <a:pt x="2" y="10"/>
                          </a:lnTo>
                          <a:lnTo>
                            <a:pt x="10" y="8"/>
                          </a:lnTo>
                          <a:lnTo>
                            <a:pt x="16" y="11"/>
                          </a:lnTo>
                          <a:lnTo>
                            <a:pt x="24" y="13"/>
                          </a:lnTo>
                          <a:lnTo>
                            <a:pt x="33" y="15"/>
                          </a:lnTo>
                          <a:lnTo>
                            <a:pt x="33" y="6"/>
                          </a:lnTo>
                          <a:lnTo>
                            <a:pt x="26" y="4"/>
                          </a:lnTo>
                          <a:lnTo>
                            <a:pt x="18" y="2"/>
                          </a:lnTo>
                          <a:lnTo>
                            <a:pt x="10" y="0"/>
                          </a:lnTo>
                          <a:lnTo>
                            <a:pt x="0" y="1"/>
                          </a:lnTo>
                          <a:lnTo>
                            <a:pt x="2" y="10"/>
                          </a:lnTo>
                          <a:close/>
                        </a:path>
                      </a:pathLst>
                    </a:custGeom>
                    <a:solidFill>
                      <a:srgbClr val="000000"/>
                    </a:solidFill>
                    <a:ln w="9525">
                      <a:noFill/>
                      <a:round/>
                      <a:headEnd/>
                      <a:tailEnd/>
                    </a:ln>
                  </p:spPr>
                  <p:txBody>
                    <a:bodyPr/>
                    <a:lstStyle/>
                    <a:p>
                      <a:endParaRPr lang="en-US"/>
                    </a:p>
                  </p:txBody>
                </p:sp>
                <p:sp>
                  <p:nvSpPr>
                    <p:cNvPr id="1109" name="Freeform 90"/>
                    <p:cNvSpPr>
                      <a:spLocks/>
                    </p:cNvSpPr>
                    <p:nvPr/>
                  </p:nvSpPr>
                  <p:spPr bwMode="auto">
                    <a:xfrm>
                      <a:off x="4913" y="2114"/>
                      <a:ext cx="3" cy="5"/>
                    </a:xfrm>
                    <a:custGeom>
                      <a:avLst/>
                      <a:gdLst>
                        <a:gd name="T0" fmla="*/ 0 w 19"/>
                        <a:gd name="T1" fmla="*/ 0 h 34"/>
                        <a:gd name="T2" fmla="*/ 0 w 19"/>
                        <a:gd name="T3" fmla="*/ 0 h 34"/>
                        <a:gd name="T4" fmla="*/ 0 w 19"/>
                        <a:gd name="T5" fmla="*/ 0 h 34"/>
                        <a:gd name="T6" fmla="*/ 0 w 19"/>
                        <a:gd name="T7" fmla="*/ 0 h 34"/>
                        <a:gd name="T8" fmla="*/ 0 w 19"/>
                        <a:gd name="T9" fmla="*/ 0 h 34"/>
                        <a:gd name="T10" fmla="*/ 0 w 19"/>
                        <a:gd name="T11" fmla="*/ 0 h 34"/>
                        <a:gd name="T12" fmla="*/ 0 w 19"/>
                        <a:gd name="T13" fmla="*/ 0 h 34"/>
                        <a:gd name="T14" fmla="*/ 0 w 19"/>
                        <a:gd name="T15" fmla="*/ 0 h 34"/>
                        <a:gd name="T16" fmla="*/ 0 w 19"/>
                        <a:gd name="T17" fmla="*/ 0 h 34"/>
                        <a:gd name="T18" fmla="*/ 0 w 19"/>
                        <a:gd name="T19" fmla="*/ 0 h 34"/>
                        <a:gd name="T20" fmla="*/ 0 w 19"/>
                        <a:gd name="T21" fmla="*/ 0 h 34"/>
                        <a:gd name="T22" fmla="*/ 0 w 19"/>
                        <a:gd name="T23" fmla="*/ 0 h 34"/>
                        <a:gd name="T24" fmla="*/ 0 w 19"/>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34"/>
                        <a:gd name="T41" fmla="*/ 19 w 19"/>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34">
                          <a:moveTo>
                            <a:pt x="16" y="28"/>
                          </a:moveTo>
                          <a:lnTo>
                            <a:pt x="16" y="28"/>
                          </a:lnTo>
                          <a:lnTo>
                            <a:pt x="9" y="20"/>
                          </a:lnTo>
                          <a:lnTo>
                            <a:pt x="9" y="14"/>
                          </a:lnTo>
                          <a:lnTo>
                            <a:pt x="12" y="12"/>
                          </a:lnTo>
                          <a:lnTo>
                            <a:pt x="19" y="9"/>
                          </a:lnTo>
                          <a:lnTo>
                            <a:pt x="17" y="0"/>
                          </a:lnTo>
                          <a:lnTo>
                            <a:pt x="7" y="3"/>
                          </a:lnTo>
                          <a:lnTo>
                            <a:pt x="0" y="12"/>
                          </a:lnTo>
                          <a:lnTo>
                            <a:pt x="0" y="22"/>
                          </a:lnTo>
                          <a:lnTo>
                            <a:pt x="9" y="34"/>
                          </a:lnTo>
                          <a:lnTo>
                            <a:pt x="16" y="28"/>
                          </a:lnTo>
                          <a:close/>
                        </a:path>
                      </a:pathLst>
                    </a:custGeom>
                    <a:solidFill>
                      <a:srgbClr val="000000"/>
                    </a:solidFill>
                    <a:ln w="9525">
                      <a:noFill/>
                      <a:round/>
                      <a:headEnd/>
                      <a:tailEnd/>
                    </a:ln>
                  </p:spPr>
                  <p:txBody>
                    <a:bodyPr/>
                    <a:lstStyle/>
                    <a:p>
                      <a:endParaRPr lang="en-US"/>
                    </a:p>
                  </p:txBody>
                </p:sp>
                <p:sp>
                  <p:nvSpPr>
                    <p:cNvPr id="1110" name="Freeform 91"/>
                    <p:cNvSpPr>
                      <a:spLocks/>
                    </p:cNvSpPr>
                    <p:nvPr/>
                  </p:nvSpPr>
                  <p:spPr bwMode="auto">
                    <a:xfrm>
                      <a:off x="4915" y="2118"/>
                      <a:ext cx="8" cy="14"/>
                    </a:xfrm>
                    <a:custGeom>
                      <a:avLst/>
                      <a:gdLst>
                        <a:gd name="T0" fmla="*/ 0 w 59"/>
                        <a:gd name="T1" fmla="*/ 0 h 96"/>
                        <a:gd name="T2" fmla="*/ 0 w 59"/>
                        <a:gd name="T3" fmla="*/ 0 h 96"/>
                        <a:gd name="T4" fmla="*/ 0 w 59"/>
                        <a:gd name="T5" fmla="*/ 0 h 96"/>
                        <a:gd name="T6" fmla="*/ 0 w 59"/>
                        <a:gd name="T7" fmla="*/ 0 h 96"/>
                        <a:gd name="T8" fmla="*/ 0 w 59"/>
                        <a:gd name="T9" fmla="*/ 0 h 96"/>
                        <a:gd name="T10" fmla="*/ 0 w 59"/>
                        <a:gd name="T11" fmla="*/ 0 h 96"/>
                        <a:gd name="T12" fmla="*/ 0 w 59"/>
                        <a:gd name="T13" fmla="*/ 0 h 96"/>
                        <a:gd name="T14" fmla="*/ 0 w 59"/>
                        <a:gd name="T15" fmla="*/ 0 h 96"/>
                        <a:gd name="T16" fmla="*/ 0 w 59"/>
                        <a:gd name="T17" fmla="*/ 0 h 96"/>
                        <a:gd name="T18" fmla="*/ 0 w 59"/>
                        <a:gd name="T19" fmla="*/ 0 h 96"/>
                        <a:gd name="T20" fmla="*/ 0 w 59"/>
                        <a:gd name="T21" fmla="*/ 0 h 96"/>
                        <a:gd name="T22" fmla="*/ 0 w 59"/>
                        <a:gd name="T23" fmla="*/ 0 h 96"/>
                        <a:gd name="T24" fmla="*/ 0 w 59"/>
                        <a:gd name="T25" fmla="*/ 0 h 96"/>
                        <a:gd name="T26" fmla="*/ 0 w 59"/>
                        <a:gd name="T27" fmla="*/ 0 h 96"/>
                        <a:gd name="T28" fmla="*/ 0 w 59"/>
                        <a:gd name="T29" fmla="*/ 0 h 96"/>
                        <a:gd name="T30" fmla="*/ 0 w 59"/>
                        <a:gd name="T31" fmla="*/ 0 h 96"/>
                        <a:gd name="T32" fmla="*/ 0 w 59"/>
                        <a:gd name="T33" fmla="*/ 0 h 96"/>
                        <a:gd name="T34" fmla="*/ 0 w 59"/>
                        <a:gd name="T35" fmla="*/ 0 h 96"/>
                        <a:gd name="T36" fmla="*/ 0 w 59"/>
                        <a:gd name="T37" fmla="*/ 0 h 96"/>
                        <a:gd name="T38" fmla="*/ 0 w 59"/>
                        <a:gd name="T39" fmla="*/ 0 h 96"/>
                        <a:gd name="T40" fmla="*/ 0 w 59"/>
                        <a:gd name="T41" fmla="*/ 0 h 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9"/>
                        <a:gd name="T64" fmla="*/ 0 h 96"/>
                        <a:gd name="T65" fmla="*/ 59 w 59"/>
                        <a:gd name="T66" fmla="*/ 96 h 9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9" h="96">
                          <a:moveTo>
                            <a:pt x="59" y="94"/>
                          </a:moveTo>
                          <a:lnTo>
                            <a:pt x="59" y="94"/>
                          </a:lnTo>
                          <a:lnTo>
                            <a:pt x="52" y="71"/>
                          </a:lnTo>
                          <a:lnTo>
                            <a:pt x="45" y="53"/>
                          </a:lnTo>
                          <a:lnTo>
                            <a:pt x="40" y="38"/>
                          </a:lnTo>
                          <a:lnTo>
                            <a:pt x="33" y="26"/>
                          </a:lnTo>
                          <a:lnTo>
                            <a:pt x="25" y="18"/>
                          </a:lnTo>
                          <a:lnTo>
                            <a:pt x="18" y="11"/>
                          </a:lnTo>
                          <a:lnTo>
                            <a:pt x="13" y="5"/>
                          </a:lnTo>
                          <a:lnTo>
                            <a:pt x="7" y="0"/>
                          </a:lnTo>
                          <a:lnTo>
                            <a:pt x="0" y="6"/>
                          </a:lnTo>
                          <a:lnTo>
                            <a:pt x="6" y="12"/>
                          </a:lnTo>
                          <a:lnTo>
                            <a:pt x="12" y="18"/>
                          </a:lnTo>
                          <a:lnTo>
                            <a:pt x="18" y="24"/>
                          </a:lnTo>
                          <a:lnTo>
                            <a:pt x="24" y="31"/>
                          </a:lnTo>
                          <a:lnTo>
                            <a:pt x="31" y="42"/>
                          </a:lnTo>
                          <a:lnTo>
                            <a:pt x="36" y="56"/>
                          </a:lnTo>
                          <a:lnTo>
                            <a:pt x="43" y="73"/>
                          </a:lnTo>
                          <a:lnTo>
                            <a:pt x="50" y="96"/>
                          </a:lnTo>
                          <a:lnTo>
                            <a:pt x="59" y="94"/>
                          </a:lnTo>
                          <a:close/>
                        </a:path>
                      </a:pathLst>
                    </a:custGeom>
                    <a:solidFill>
                      <a:srgbClr val="000000"/>
                    </a:solidFill>
                    <a:ln w="9525">
                      <a:noFill/>
                      <a:round/>
                      <a:headEnd/>
                      <a:tailEnd/>
                    </a:ln>
                  </p:spPr>
                  <p:txBody>
                    <a:bodyPr/>
                    <a:lstStyle/>
                    <a:p>
                      <a:endParaRPr lang="en-US"/>
                    </a:p>
                  </p:txBody>
                </p:sp>
                <p:sp>
                  <p:nvSpPr>
                    <p:cNvPr id="1111" name="Freeform 92"/>
                    <p:cNvSpPr>
                      <a:spLocks/>
                    </p:cNvSpPr>
                    <p:nvPr/>
                  </p:nvSpPr>
                  <p:spPr bwMode="auto">
                    <a:xfrm>
                      <a:off x="4905" y="2132"/>
                      <a:ext cx="18" cy="39"/>
                    </a:xfrm>
                    <a:custGeom>
                      <a:avLst/>
                      <a:gdLst>
                        <a:gd name="T0" fmla="*/ 0 w 129"/>
                        <a:gd name="T1" fmla="*/ 1 h 275"/>
                        <a:gd name="T2" fmla="*/ 0 w 129"/>
                        <a:gd name="T3" fmla="*/ 1 h 275"/>
                        <a:gd name="T4" fmla="*/ 0 w 129"/>
                        <a:gd name="T5" fmla="*/ 1 h 275"/>
                        <a:gd name="T6" fmla="*/ 0 w 129"/>
                        <a:gd name="T7" fmla="*/ 1 h 275"/>
                        <a:gd name="T8" fmla="*/ 0 w 129"/>
                        <a:gd name="T9" fmla="*/ 0 h 275"/>
                        <a:gd name="T10" fmla="*/ 0 w 129"/>
                        <a:gd name="T11" fmla="*/ 0 h 275"/>
                        <a:gd name="T12" fmla="*/ 0 w 129"/>
                        <a:gd name="T13" fmla="*/ 0 h 275"/>
                        <a:gd name="T14" fmla="*/ 0 w 129"/>
                        <a:gd name="T15" fmla="*/ 0 h 275"/>
                        <a:gd name="T16" fmla="*/ 0 w 129"/>
                        <a:gd name="T17" fmla="*/ 0 h 275"/>
                        <a:gd name="T18" fmla="*/ 0 w 129"/>
                        <a:gd name="T19" fmla="*/ 0 h 275"/>
                        <a:gd name="T20" fmla="*/ 0 w 129"/>
                        <a:gd name="T21" fmla="*/ 0 h 275"/>
                        <a:gd name="T22" fmla="*/ 0 w 129"/>
                        <a:gd name="T23" fmla="*/ 0 h 275"/>
                        <a:gd name="T24" fmla="*/ 0 w 129"/>
                        <a:gd name="T25" fmla="*/ 0 h 275"/>
                        <a:gd name="T26" fmla="*/ 0 w 129"/>
                        <a:gd name="T27" fmla="*/ 0 h 275"/>
                        <a:gd name="T28" fmla="*/ 0 w 129"/>
                        <a:gd name="T29" fmla="*/ 0 h 275"/>
                        <a:gd name="T30" fmla="*/ 0 w 129"/>
                        <a:gd name="T31" fmla="*/ 0 h 275"/>
                        <a:gd name="T32" fmla="*/ 0 w 129"/>
                        <a:gd name="T33" fmla="*/ 1 h 275"/>
                        <a:gd name="T34" fmla="*/ 0 w 129"/>
                        <a:gd name="T35" fmla="*/ 1 h 275"/>
                        <a:gd name="T36" fmla="*/ 0 w 129"/>
                        <a:gd name="T37" fmla="*/ 1 h 275"/>
                        <a:gd name="T38" fmla="*/ 0 w 129"/>
                        <a:gd name="T39" fmla="*/ 1 h 275"/>
                        <a:gd name="T40" fmla="*/ 0 w 129"/>
                        <a:gd name="T41" fmla="*/ 1 h 2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9"/>
                        <a:gd name="T64" fmla="*/ 0 h 275"/>
                        <a:gd name="T65" fmla="*/ 129 w 129"/>
                        <a:gd name="T66" fmla="*/ 275 h 2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9" h="275">
                          <a:moveTo>
                            <a:pt x="9" y="275"/>
                          </a:moveTo>
                          <a:lnTo>
                            <a:pt x="9" y="275"/>
                          </a:lnTo>
                          <a:lnTo>
                            <a:pt x="35" y="235"/>
                          </a:lnTo>
                          <a:lnTo>
                            <a:pt x="59" y="194"/>
                          </a:lnTo>
                          <a:lnTo>
                            <a:pt x="82" y="155"/>
                          </a:lnTo>
                          <a:lnTo>
                            <a:pt x="100" y="117"/>
                          </a:lnTo>
                          <a:lnTo>
                            <a:pt x="114" y="81"/>
                          </a:lnTo>
                          <a:lnTo>
                            <a:pt x="124" y="50"/>
                          </a:lnTo>
                          <a:lnTo>
                            <a:pt x="129" y="22"/>
                          </a:lnTo>
                          <a:lnTo>
                            <a:pt x="128" y="0"/>
                          </a:lnTo>
                          <a:lnTo>
                            <a:pt x="119" y="2"/>
                          </a:lnTo>
                          <a:lnTo>
                            <a:pt x="120" y="22"/>
                          </a:lnTo>
                          <a:lnTo>
                            <a:pt x="115" y="48"/>
                          </a:lnTo>
                          <a:lnTo>
                            <a:pt x="105" y="79"/>
                          </a:lnTo>
                          <a:lnTo>
                            <a:pt x="91" y="113"/>
                          </a:lnTo>
                          <a:lnTo>
                            <a:pt x="73" y="151"/>
                          </a:lnTo>
                          <a:lnTo>
                            <a:pt x="50" y="190"/>
                          </a:lnTo>
                          <a:lnTo>
                            <a:pt x="26" y="230"/>
                          </a:lnTo>
                          <a:lnTo>
                            <a:pt x="0" y="270"/>
                          </a:lnTo>
                          <a:lnTo>
                            <a:pt x="9" y="275"/>
                          </a:lnTo>
                          <a:close/>
                        </a:path>
                      </a:pathLst>
                    </a:custGeom>
                    <a:solidFill>
                      <a:srgbClr val="000000"/>
                    </a:solidFill>
                    <a:ln w="9525">
                      <a:noFill/>
                      <a:round/>
                      <a:headEnd/>
                      <a:tailEnd/>
                    </a:ln>
                  </p:spPr>
                  <p:txBody>
                    <a:bodyPr/>
                    <a:lstStyle/>
                    <a:p>
                      <a:endParaRPr lang="en-US"/>
                    </a:p>
                  </p:txBody>
                </p:sp>
                <p:sp>
                  <p:nvSpPr>
                    <p:cNvPr id="1112" name="Freeform 93"/>
                    <p:cNvSpPr>
                      <a:spLocks/>
                    </p:cNvSpPr>
                    <p:nvPr/>
                  </p:nvSpPr>
                  <p:spPr bwMode="auto">
                    <a:xfrm>
                      <a:off x="4900" y="2170"/>
                      <a:ext cx="21" cy="54"/>
                    </a:xfrm>
                    <a:custGeom>
                      <a:avLst/>
                      <a:gdLst>
                        <a:gd name="T0" fmla="*/ 0 w 147"/>
                        <a:gd name="T1" fmla="*/ 1 h 375"/>
                        <a:gd name="T2" fmla="*/ 0 w 147"/>
                        <a:gd name="T3" fmla="*/ 1 h 375"/>
                        <a:gd name="T4" fmla="*/ 0 w 147"/>
                        <a:gd name="T5" fmla="*/ 1 h 375"/>
                        <a:gd name="T6" fmla="*/ 0 w 147"/>
                        <a:gd name="T7" fmla="*/ 1 h 375"/>
                        <a:gd name="T8" fmla="*/ 0 w 147"/>
                        <a:gd name="T9" fmla="*/ 1 h 375"/>
                        <a:gd name="T10" fmla="*/ 0 w 147"/>
                        <a:gd name="T11" fmla="*/ 1 h 375"/>
                        <a:gd name="T12" fmla="*/ 0 w 147"/>
                        <a:gd name="T13" fmla="*/ 0 h 375"/>
                        <a:gd name="T14" fmla="*/ 0 w 147"/>
                        <a:gd name="T15" fmla="*/ 0 h 375"/>
                        <a:gd name="T16" fmla="*/ 0 w 147"/>
                        <a:gd name="T17" fmla="*/ 0 h 375"/>
                        <a:gd name="T18" fmla="*/ 0 w 147"/>
                        <a:gd name="T19" fmla="*/ 0 h 375"/>
                        <a:gd name="T20" fmla="*/ 0 w 147"/>
                        <a:gd name="T21" fmla="*/ 0 h 375"/>
                        <a:gd name="T22" fmla="*/ 0 w 147"/>
                        <a:gd name="T23" fmla="*/ 0 h 375"/>
                        <a:gd name="T24" fmla="*/ 0 w 147"/>
                        <a:gd name="T25" fmla="*/ 0 h 375"/>
                        <a:gd name="T26" fmla="*/ 0 w 147"/>
                        <a:gd name="T27" fmla="*/ 0 h 375"/>
                        <a:gd name="T28" fmla="*/ 0 w 147"/>
                        <a:gd name="T29" fmla="*/ 1 h 375"/>
                        <a:gd name="T30" fmla="*/ 0 w 147"/>
                        <a:gd name="T31" fmla="*/ 1 h 375"/>
                        <a:gd name="T32" fmla="*/ 0 w 147"/>
                        <a:gd name="T33" fmla="*/ 1 h 375"/>
                        <a:gd name="T34" fmla="*/ 0 w 147"/>
                        <a:gd name="T35" fmla="*/ 1 h 375"/>
                        <a:gd name="T36" fmla="*/ 0 w 147"/>
                        <a:gd name="T37" fmla="*/ 1 h 375"/>
                        <a:gd name="T38" fmla="*/ 0 w 147"/>
                        <a:gd name="T39" fmla="*/ 1 h 375"/>
                        <a:gd name="T40" fmla="*/ 0 w 147"/>
                        <a:gd name="T41" fmla="*/ 1 h 375"/>
                        <a:gd name="T42" fmla="*/ 0 w 147"/>
                        <a:gd name="T43" fmla="*/ 1 h 375"/>
                        <a:gd name="T44" fmla="*/ 0 w 147"/>
                        <a:gd name="T45" fmla="*/ 1 h 375"/>
                        <a:gd name="T46" fmla="*/ 0 w 147"/>
                        <a:gd name="T47" fmla="*/ 1 h 375"/>
                        <a:gd name="T48" fmla="*/ 0 w 147"/>
                        <a:gd name="T49" fmla="*/ 1 h 375"/>
                        <a:gd name="T50" fmla="*/ 0 w 147"/>
                        <a:gd name="T51" fmla="*/ 1 h 3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
                        <a:gd name="T79" fmla="*/ 0 h 375"/>
                        <a:gd name="T80" fmla="*/ 147 w 147"/>
                        <a:gd name="T81" fmla="*/ 375 h 37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 h="375">
                          <a:moveTo>
                            <a:pt x="143" y="375"/>
                          </a:moveTo>
                          <a:lnTo>
                            <a:pt x="142" y="366"/>
                          </a:lnTo>
                          <a:lnTo>
                            <a:pt x="95" y="349"/>
                          </a:lnTo>
                          <a:lnTo>
                            <a:pt x="58" y="316"/>
                          </a:lnTo>
                          <a:lnTo>
                            <a:pt x="32" y="271"/>
                          </a:lnTo>
                          <a:lnTo>
                            <a:pt x="15" y="216"/>
                          </a:lnTo>
                          <a:lnTo>
                            <a:pt x="11" y="158"/>
                          </a:lnTo>
                          <a:lnTo>
                            <a:pt x="13" y="99"/>
                          </a:lnTo>
                          <a:lnTo>
                            <a:pt x="25" y="47"/>
                          </a:lnTo>
                          <a:lnTo>
                            <a:pt x="46" y="5"/>
                          </a:lnTo>
                          <a:lnTo>
                            <a:pt x="37" y="0"/>
                          </a:lnTo>
                          <a:lnTo>
                            <a:pt x="17" y="45"/>
                          </a:lnTo>
                          <a:lnTo>
                            <a:pt x="4" y="99"/>
                          </a:lnTo>
                          <a:lnTo>
                            <a:pt x="0" y="158"/>
                          </a:lnTo>
                          <a:lnTo>
                            <a:pt x="6" y="216"/>
                          </a:lnTo>
                          <a:lnTo>
                            <a:pt x="23" y="273"/>
                          </a:lnTo>
                          <a:lnTo>
                            <a:pt x="51" y="323"/>
                          </a:lnTo>
                          <a:lnTo>
                            <a:pt x="91" y="358"/>
                          </a:lnTo>
                          <a:lnTo>
                            <a:pt x="142" y="375"/>
                          </a:lnTo>
                          <a:lnTo>
                            <a:pt x="141" y="366"/>
                          </a:lnTo>
                          <a:lnTo>
                            <a:pt x="142" y="375"/>
                          </a:lnTo>
                          <a:lnTo>
                            <a:pt x="146" y="374"/>
                          </a:lnTo>
                          <a:lnTo>
                            <a:pt x="147" y="371"/>
                          </a:lnTo>
                          <a:lnTo>
                            <a:pt x="146" y="367"/>
                          </a:lnTo>
                          <a:lnTo>
                            <a:pt x="142" y="366"/>
                          </a:lnTo>
                          <a:lnTo>
                            <a:pt x="143" y="375"/>
                          </a:lnTo>
                          <a:close/>
                        </a:path>
                      </a:pathLst>
                    </a:custGeom>
                    <a:solidFill>
                      <a:srgbClr val="000000"/>
                    </a:solidFill>
                    <a:ln w="9525">
                      <a:noFill/>
                      <a:round/>
                      <a:headEnd/>
                      <a:tailEnd/>
                    </a:ln>
                  </p:spPr>
                  <p:txBody>
                    <a:bodyPr/>
                    <a:lstStyle/>
                    <a:p>
                      <a:endParaRPr lang="en-US"/>
                    </a:p>
                  </p:txBody>
                </p:sp>
                <p:sp>
                  <p:nvSpPr>
                    <p:cNvPr id="1113" name="Freeform 94"/>
                    <p:cNvSpPr>
                      <a:spLocks/>
                    </p:cNvSpPr>
                    <p:nvPr/>
                  </p:nvSpPr>
                  <p:spPr bwMode="auto">
                    <a:xfrm>
                      <a:off x="4917" y="2223"/>
                      <a:ext cx="6" cy="6"/>
                    </a:xfrm>
                    <a:custGeom>
                      <a:avLst/>
                      <a:gdLst>
                        <a:gd name="T0" fmla="*/ 0 w 41"/>
                        <a:gd name="T1" fmla="*/ 0 h 48"/>
                        <a:gd name="T2" fmla="*/ 0 w 41"/>
                        <a:gd name="T3" fmla="*/ 0 h 48"/>
                        <a:gd name="T4" fmla="*/ 0 w 41"/>
                        <a:gd name="T5" fmla="*/ 0 h 48"/>
                        <a:gd name="T6" fmla="*/ 0 w 41"/>
                        <a:gd name="T7" fmla="*/ 0 h 48"/>
                        <a:gd name="T8" fmla="*/ 0 w 41"/>
                        <a:gd name="T9" fmla="*/ 0 h 48"/>
                        <a:gd name="T10" fmla="*/ 0 w 41"/>
                        <a:gd name="T11" fmla="*/ 0 h 48"/>
                        <a:gd name="T12" fmla="*/ 0 w 41"/>
                        <a:gd name="T13" fmla="*/ 0 h 48"/>
                        <a:gd name="T14" fmla="*/ 0 w 41"/>
                        <a:gd name="T15" fmla="*/ 0 h 48"/>
                        <a:gd name="T16" fmla="*/ 0 w 41"/>
                        <a:gd name="T17" fmla="*/ 0 h 48"/>
                        <a:gd name="T18" fmla="*/ 0 w 41"/>
                        <a:gd name="T19" fmla="*/ 0 h 48"/>
                        <a:gd name="T20" fmla="*/ 0 w 41"/>
                        <a:gd name="T21" fmla="*/ 0 h 48"/>
                        <a:gd name="T22" fmla="*/ 0 w 41"/>
                        <a:gd name="T23" fmla="*/ 0 h 48"/>
                        <a:gd name="T24" fmla="*/ 0 w 41"/>
                        <a:gd name="T25" fmla="*/ 0 h 48"/>
                        <a:gd name="T26" fmla="*/ 0 w 41"/>
                        <a:gd name="T27" fmla="*/ 0 h 48"/>
                        <a:gd name="T28" fmla="*/ 0 w 41"/>
                        <a:gd name="T29" fmla="*/ 0 h 48"/>
                        <a:gd name="T30" fmla="*/ 0 w 41"/>
                        <a:gd name="T31" fmla="*/ 0 h 48"/>
                        <a:gd name="T32" fmla="*/ 0 w 41"/>
                        <a:gd name="T33" fmla="*/ 0 h 48"/>
                        <a:gd name="T34" fmla="*/ 0 w 41"/>
                        <a:gd name="T35" fmla="*/ 0 h 48"/>
                        <a:gd name="T36" fmla="*/ 0 w 41"/>
                        <a:gd name="T37" fmla="*/ 0 h 48"/>
                        <a:gd name="T38" fmla="*/ 0 w 41"/>
                        <a:gd name="T39" fmla="*/ 0 h 48"/>
                        <a:gd name="T40" fmla="*/ 0 w 41"/>
                        <a:gd name="T41" fmla="*/ 0 h 4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48"/>
                        <a:gd name="T65" fmla="*/ 41 w 41"/>
                        <a:gd name="T66" fmla="*/ 48 h 4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48">
                          <a:moveTo>
                            <a:pt x="41" y="39"/>
                          </a:moveTo>
                          <a:lnTo>
                            <a:pt x="41" y="39"/>
                          </a:lnTo>
                          <a:lnTo>
                            <a:pt x="26" y="34"/>
                          </a:lnTo>
                          <a:lnTo>
                            <a:pt x="17" y="28"/>
                          </a:lnTo>
                          <a:lnTo>
                            <a:pt x="10" y="24"/>
                          </a:lnTo>
                          <a:lnTo>
                            <a:pt x="9" y="22"/>
                          </a:lnTo>
                          <a:lnTo>
                            <a:pt x="9" y="17"/>
                          </a:lnTo>
                          <a:lnTo>
                            <a:pt x="11" y="15"/>
                          </a:lnTo>
                          <a:lnTo>
                            <a:pt x="15" y="13"/>
                          </a:lnTo>
                          <a:lnTo>
                            <a:pt x="23" y="9"/>
                          </a:lnTo>
                          <a:lnTo>
                            <a:pt x="21" y="0"/>
                          </a:lnTo>
                          <a:lnTo>
                            <a:pt x="11" y="4"/>
                          </a:lnTo>
                          <a:lnTo>
                            <a:pt x="4" y="8"/>
                          </a:lnTo>
                          <a:lnTo>
                            <a:pt x="0" y="15"/>
                          </a:lnTo>
                          <a:lnTo>
                            <a:pt x="0" y="22"/>
                          </a:lnTo>
                          <a:lnTo>
                            <a:pt x="3" y="30"/>
                          </a:lnTo>
                          <a:lnTo>
                            <a:pt x="12" y="37"/>
                          </a:lnTo>
                          <a:lnTo>
                            <a:pt x="23" y="43"/>
                          </a:lnTo>
                          <a:lnTo>
                            <a:pt x="39" y="48"/>
                          </a:lnTo>
                          <a:lnTo>
                            <a:pt x="41" y="39"/>
                          </a:lnTo>
                          <a:close/>
                        </a:path>
                      </a:pathLst>
                    </a:custGeom>
                    <a:solidFill>
                      <a:srgbClr val="000000"/>
                    </a:solidFill>
                    <a:ln w="9525">
                      <a:noFill/>
                      <a:round/>
                      <a:headEnd/>
                      <a:tailEnd/>
                    </a:ln>
                  </p:spPr>
                  <p:txBody>
                    <a:bodyPr/>
                    <a:lstStyle/>
                    <a:p>
                      <a:endParaRPr lang="en-US"/>
                    </a:p>
                  </p:txBody>
                </p:sp>
                <p:sp>
                  <p:nvSpPr>
                    <p:cNvPr id="1114" name="Freeform 95"/>
                    <p:cNvSpPr>
                      <a:spLocks/>
                    </p:cNvSpPr>
                    <p:nvPr/>
                  </p:nvSpPr>
                  <p:spPr bwMode="auto">
                    <a:xfrm>
                      <a:off x="4922" y="2228"/>
                      <a:ext cx="47" cy="4"/>
                    </a:xfrm>
                    <a:custGeom>
                      <a:avLst/>
                      <a:gdLst>
                        <a:gd name="T0" fmla="*/ 1 w 329"/>
                        <a:gd name="T1" fmla="*/ 0 h 28"/>
                        <a:gd name="T2" fmla="*/ 1 w 329"/>
                        <a:gd name="T3" fmla="*/ 0 h 28"/>
                        <a:gd name="T4" fmla="*/ 1 w 329"/>
                        <a:gd name="T5" fmla="*/ 0 h 28"/>
                        <a:gd name="T6" fmla="*/ 1 w 329"/>
                        <a:gd name="T7" fmla="*/ 0 h 28"/>
                        <a:gd name="T8" fmla="*/ 1 w 329"/>
                        <a:gd name="T9" fmla="*/ 0 h 28"/>
                        <a:gd name="T10" fmla="*/ 1 w 329"/>
                        <a:gd name="T11" fmla="*/ 0 h 28"/>
                        <a:gd name="T12" fmla="*/ 1 w 329"/>
                        <a:gd name="T13" fmla="*/ 0 h 28"/>
                        <a:gd name="T14" fmla="*/ 1 w 329"/>
                        <a:gd name="T15" fmla="*/ 0 h 28"/>
                        <a:gd name="T16" fmla="*/ 1 w 329"/>
                        <a:gd name="T17" fmla="*/ 0 h 28"/>
                        <a:gd name="T18" fmla="*/ 0 w 329"/>
                        <a:gd name="T19" fmla="*/ 0 h 28"/>
                        <a:gd name="T20" fmla="*/ 0 w 329"/>
                        <a:gd name="T21" fmla="*/ 0 h 28"/>
                        <a:gd name="T22" fmla="*/ 0 w 329"/>
                        <a:gd name="T23" fmla="*/ 0 h 28"/>
                        <a:gd name="T24" fmla="*/ 0 w 329"/>
                        <a:gd name="T25" fmla="*/ 0 h 28"/>
                        <a:gd name="T26" fmla="*/ 0 w 329"/>
                        <a:gd name="T27" fmla="*/ 0 h 28"/>
                        <a:gd name="T28" fmla="*/ 0 w 329"/>
                        <a:gd name="T29" fmla="*/ 0 h 28"/>
                        <a:gd name="T30" fmla="*/ 0 w 329"/>
                        <a:gd name="T31" fmla="*/ 0 h 28"/>
                        <a:gd name="T32" fmla="*/ 0 w 329"/>
                        <a:gd name="T33" fmla="*/ 0 h 28"/>
                        <a:gd name="T34" fmla="*/ 0 w 329"/>
                        <a:gd name="T35" fmla="*/ 0 h 28"/>
                        <a:gd name="T36" fmla="*/ 0 w 329"/>
                        <a:gd name="T37" fmla="*/ 0 h 28"/>
                        <a:gd name="T38" fmla="*/ 0 w 329"/>
                        <a:gd name="T39" fmla="*/ 0 h 28"/>
                        <a:gd name="T40" fmla="*/ 0 w 329"/>
                        <a:gd name="T41" fmla="*/ 0 h 28"/>
                        <a:gd name="T42" fmla="*/ 0 w 329"/>
                        <a:gd name="T43" fmla="*/ 0 h 28"/>
                        <a:gd name="T44" fmla="*/ 0 w 329"/>
                        <a:gd name="T45" fmla="*/ 0 h 28"/>
                        <a:gd name="T46" fmla="*/ 0 w 329"/>
                        <a:gd name="T47" fmla="*/ 0 h 28"/>
                        <a:gd name="T48" fmla="*/ 0 w 329"/>
                        <a:gd name="T49" fmla="*/ 0 h 28"/>
                        <a:gd name="T50" fmla="*/ 0 w 329"/>
                        <a:gd name="T51" fmla="*/ 0 h 28"/>
                        <a:gd name="T52" fmla="*/ 0 w 329"/>
                        <a:gd name="T53" fmla="*/ 0 h 28"/>
                        <a:gd name="T54" fmla="*/ 1 w 329"/>
                        <a:gd name="T55" fmla="*/ 0 h 28"/>
                        <a:gd name="T56" fmla="*/ 1 w 329"/>
                        <a:gd name="T57" fmla="*/ 0 h 28"/>
                        <a:gd name="T58" fmla="*/ 1 w 329"/>
                        <a:gd name="T59" fmla="*/ 0 h 28"/>
                        <a:gd name="T60" fmla="*/ 1 w 329"/>
                        <a:gd name="T61" fmla="*/ 0 h 28"/>
                        <a:gd name="T62" fmla="*/ 1 w 329"/>
                        <a:gd name="T63" fmla="*/ 0 h 28"/>
                        <a:gd name="T64" fmla="*/ 1 w 329"/>
                        <a:gd name="T65" fmla="*/ 0 h 28"/>
                        <a:gd name="T66" fmla="*/ 1 w 329"/>
                        <a:gd name="T67" fmla="*/ 0 h 28"/>
                        <a:gd name="T68" fmla="*/ 1 w 329"/>
                        <a:gd name="T69" fmla="*/ 0 h 28"/>
                        <a:gd name="T70" fmla="*/ 1 w 329"/>
                        <a:gd name="T71" fmla="*/ 0 h 28"/>
                        <a:gd name="T72" fmla="*/ 1 w 329"/>
                        <a:gd name="T73" fmla="*/ 0 h 2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9"/>
                        <a:gd name="T112" fmla="*/ 0 h 28"/>
                        <a:gd name="T113" fmla="*/ 329 w 329"/>
                        <a:gd name="T114" fmla="*/ 28 h 28"/>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9" h="28">
                          <a:moveTo>
                            <a:pt x="324" y="4"/>
                          </a:moveTo>
                          <a:lnTo>
                            <a:pt x="324" y="4"/>
                          </a:lnTo>
                          <a:lnTo>
                            <a:pt x="314" y="8"/>
                          </a:lnTo>
                          <a:lnTo>
                            <a:pt x="301" y="12"/>
                          </a:lnTo>
                          <a:lnTo>
                            <a:pt x="283" y="14"/>
                          </a:lnTo>
                          <a:lnTo>
                            <a:pt x="263" y="16"/>
                          </a:lnTo>
                          <a:lnTo>
                            <a:pt x="239" y="17"/>
                          </a:lnTo>
                          <a:lnTo>
                            <a:pt x="215" y="17"/>
                          </a:lnTo>
                          <a:lnTo>
                            <a:pt x="190" y="17"/>
                          </a:lnTo>
                          <a:lnTo>
                            <a:pt x="164" y="17"/>
                          </a:lnTo>
                          <a:lnTo>
                            <a:pt x="137" y="16"/>
                          </a:lnTo>
                          <a:lnTo>
                            <a:pt x="112" y="15"/>
                          </a:lnTo>
                          <a:lnTo>
                            <a:pt x="88" y="13"/>
                          </a:lnTo>
                          <a:lnTo>
                            <a:pt x="65" y="11"/>
                          </a:lnTo>
                          <a:lnTo>
                            <a:pt x="44" y="8"/>
                          </a:lnTo>
                          <a:lnTo>
                            <a:pt x="27" y="6"/>
                          </a:lnTo>
                          <a:lnTo>
                            <a:pt x="13" y="3"/>
                          </a:lnTo>
                          <a:lnTo>
                            <a:pt x="2" y="0"/>
                          </a:lnTo>
                          <a:lnTo>
                            <a:pt x="0" y="9"/>
                          </a:lnTo>
                          <a:lnTo>
                            <a:pt x="11" y="12"/>
                          </a:lnTo>
                          <a:lnTo>
                            <a:pt x="27" y="15"/>
                          </a:lnTo>
                          <a:lnTo>
                            <a:pt x="44" y="17"/>
                          </a:lnTo>
                          <a:lnTo>
                            <a:pt x="65" y="19"/>
                          </a:lnTo>
                          <a:lnTo>
                            <a:pt x="88" y="22"/>
                          </a:lnTo>
                          <a:lnTo>
                            <a:pt x="112" y="24"/>
                          </a:lnTo>
                          <a:lnTo>
                            <a:pt x="137" y="25"/>
                          </a:lnTo>
                          <a:lnTo>
                            <a:pt x="164" y="26"/>
                          </a:lnTo>
                          <a:lnTo>
                            <a:pt x="190" y="28"/>
                          </a:lnTo>
                          <a:lnTo>
                            <a:pt x="215" y="28"/>
                          </a:lnTo>
                          <a:lnTo>
                            <a:pt x="239" y="26"/>
                          </a:lnTo>
                          <a:lnTo>
                            <a:pt x="263" y="25"/>
                          </a:lnTo>
                          <a:lnTo>
                            <a:pt x="283" y="23"/>
                          </a:lnTo>
                          <a:lnTo>
                            <a:pt x="301" y="21"/>
                          </a:lnTo>
                          <a:lnTo>
                            <a:pt x="316" y="17"/>
                          </a:lnTo>
                          <a:lnTo>
                            <a:pt x="329" y="13"/>
                          </a:lnTo>
                          <a:lnTo>
                            <a:pt x="324" y="4"/>
                          </a:lnTo>
                          <a:close/>
                        </a:path>
                      </a:pathLst>
                    </a:custGeom>
                    <a:solidFill>
                      <a:srgbClr val="000000"/>
                    </a:solidFill>
                    <a:ln w="9525">
                      <a:noFill/>
                      <a:round/>
                      <a:headEnd/>
                      <a:tailEnd/>
                    </a:ln>
                  </p:spPr>
                  <p:txBody>
                    <a:bodyPr/>
                    <a:lstStyle/>
                    <a:p>
                      <a:endParaRPr lang="en-US"/>
                    </a:p>
                  </p:txBody>
                </p:sp>
                <p:sp>
                  <p:nvSpPr>
                    <p:cNvPr id="1115" name="Freeform 96"/>
                    <p:cNvSpPr>
                      <a:spLocks/>
                    </p:cNvSpPr>
                    <p:nvPr/>
                  </p:nvSpPr>
                  <p:spPr bwMode="auto">
                    <a:xfrm>
                      <a:off x="4969" y="2223"/>
                      <a:ext cx="4" cy="7"/>
                    </a:xfrm>
                    <a:custGeom>
                      <a:avLst/>
                      <a:gdLst>
                        <a:gd name="T0" fmla="*/ 0 w 33"/>
                        <a:gd name="T1" fmla="*/ 0 h 48"/>
                        <a:gd name="T2" fmla="*/ 0 w 33"/>
                        <a:gd name="T3" fmla="*/ 0 h 48"/>
                        <a:gd name="T4" fmla="*/ 0 w 33"/>
                        <a:gd name="T5" fmla="*/ 0 h 48"/>
                        <a:gd name="T6" fmla="*/ 0 w 33"/>
                        <a:gd name="T7" fmla="*/ 0 h 48"/>
                        <a:gd name="T8" fmla="*/ 0 w 33"/>
                        <a:gd name="T9" fmla="*/ 0 h 48"/>
                        <a:gd name="T10" fmla="*/ 0 w 33"/>
                        <a:gd name="T11" fmla="*/ 0 h 48"/>
                        <a:gd name="T12" fmla="*/ 0 w 33"/>
                        <a:gd name="T13" fmla="*/ 0 h 48"/>
                        <a:gd name="T14" fmla="*/ 0 w 33"/>
                        <a:gd name="T15" fmla="*/ 0 h 48"/>
                        <a:gd name="T16" fmla="*/ 0 w 33"/>
                        <a:gd name="T17" fmla="*/ 0 h 48"/>
                        <a:gd name="T18" fmla="*/ 0 w 33"/>
                        <a:gd name="T19" fmla="*/ 0 h 48"/>
                        <a:gd name="T20" fmla="*/ 0 w 33"/>
                        <a:gd name="T21" fmla="*/ 0 h 48"/>
                        <a:gd name="T22" fmla="*/ 0 w 33"/>
                        <a:gd name="T23" fmla="*/ 0 h 48"/>
                        <a:gd name="T24" fmla="*/ 0 w 33"/>
                        <a:gd name="T25" fmla="*/ 0 h 48"/>
                        <a:gd name="T26" fmla="*/ 0 w 33"/>
                        <a:gd name="T27" fmla="*/ 0 h 48"/>
                        <a:gd name="T28" fmla="*/ 0 w 33"/>
                        <a:gd name="T29" fmla="*/ 0 h 48"/>
                        <a:gd name="T30" fmla="*/ 0 w 33"/>
                        <a:gd name="T31" fmla="*/ 0 h 48"/>
                        <a:gd name="T32" fmla="*/ 0 w 33"/>
                        <a:gd name="T33" fmla="*/ 0 h 48"/>
                        <a:gd name="T34" fmla="*/ 0 w 33"/>
                        <a:gd name="T35" fmla="*/ 0 h 48"/>
                        <a:gd name="T36" fmla="*/ 0 w 33"/>
                        <a:gd name="T37" fmla="*/ 0 h 48"/>
                        <a:gd name="T38" fmla="*/ 0 w 33"/>
                        <a:gd name="T39" fmla="*/ 0 h 48"/>
                        <a:gd name="T40" fmla="*/ 0 w 33"/>
                        <a:gd name="T41" fmla="*/ 0 h 48"/>
                        <a:gd name="T42" fmla="*/ 0 w 33"/>
                        <a:gd name="T43" fmla="*/ 0 h 48"/>
                        <a:gd name="T44" fmla="*/ 0 w 33"/>
                        <a:gd name="T45" fmla="*/ 0 h 48"/>
                        <a:gd name="T46" fmla="*/ 0 w 33"/>
                        <a:gd name="T47" fmla="*/ 0 h 48"/>
                        <a:gd name="T48" fmla="*/ 0 w 33"/>
                        <a:gd name="T49" fmla="*/ 0 h 48"/>
                        <a:gd name="T50" fmla="*/ 0 w 33"/>
                        <a:gd name="T51" fmla="*/ 0 h 4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3"/>
                        <a:gd name="T79" fmla="*/ 0 h 48"/>
                        <a:gd name="T80" fmla="*/ 33 w 33"/>
                        <a:gd name="T81" fmla="*/ 48 h 4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3" h="48">
                          <a:moveTo>
                            <a:pt x="12" y="0"/>
                          </a:moveTo>
                          <a:lnTo>
                            <a:pt x="12" y="9"/>
                          </a:lnTo>
                          <a:lnTo>
                            <a:pt x="19" y="13"/>
                          </a:lnTo>
                          <a:lnTo>
                            <a:pt x="22" y="15"/>
                          </a:lnTo>
                          <a:lnTo>
                            <a:pt x="22" y="19"/>
                          </a:lnTo>
                          <a:lnTo>
                            <a:pt x="22" y="21"/>
                          </a:lnTo>
                          <a:lnTo>
                            <a:pt x="19" y="25"/>
                          </a:lnTo>
                          <a:lnTo>
                            <a:pt x="14" y="30"/>
                          </a:lnTo>
                          <a:lnTo>
                            <a:pt x="8" y="34"/>
                          </a:lnTo>
                          <a:lnTo>
                            <a:pt x="0" y="39"/>
                          </a:lnTo>
                          <a:lnTo>
                            <a:pt x="5" y="48"/>
                          </a:lnTo>
                          <a:lnTo>
                            <a:pt x="13" y="43"/>
                          </a:lnTo>
                          <a:lnTo>
                            <a:pt x="21" y="37"/>
                          </a:lnTo>
                          <a:lnTo>
                            <a:pt x="26" y="32"/>
                          </a:lnTo>
                          <a:lnTo>
                            <a:pt x="31" y="25"/>
                          </a:lnTo>
                          <a:lnTo>
                            <a:pt x="33" y="19"/>
                          </a:lnTo>
                          <a:lnTo>
                            <a:pt x="31" y="11"/>
                          </a:lnTo>
                          <a:lnTo>
                            <a:pt x="24" y="4"/>
                          </a:lnTo>
                          <a:lnTo>
                            <a:pt x="16" y="0"/>
                          </a:lnTo>
                          <a:lnTo>
                            <a:pt x="16" y="9"/>
                          </a:lnTo>
                          <a:lnTo>
                            <a:pt x="16" y="0"/>
                          </a:lnTo>
                          <a:lnTo>
                            <a:pt x="13" y="0"/>
                          </a:lnTo>
                          <a:lnTo>
                            <a:pt x="9" y="2"/>
                          </a:lnTo>
                          <a:lnTo>
                            <a:pt x="9" y="6"/>
                          </a:lnTo>
                          <a:lnTo>
                            <a:pt x="12" y="9"/>
                          </a:lnTo>
                          <a:lnTo>
                            <a:pt x="12" y="0"/>
                          </a:lnTo>
                          <a:close/>
                        </a:path>
                      </a:pathLst>
                    </a:custGeom>
                    <a:solidFill>
                      <a:srgbClr val="000000"/>
                    </a:solidFill>
                    <a:ln w="9525">
                      <a:noFill/>
                      <a:round/>
                      <a:headEnd/>
                      <a:tailEnd/>
                    </a:ln>
                  </p:spPr>
                  <p:txBody>
                    <a:bodyPr/>
                    <a:lstStyle/>
                    <a:p>
                      <a:endParaRPr lang="en-US"/>
                    </a:p>
                  </p:txBody>
                </p:sp>
                <p:sp>
                  <p:nvSpPr>
                    <p:cNvPr id="1116" name="Freeform 97"/>
                    <p:cNvSpPr>
                      <a:spLocks/>
                    </p:cNvSpPr>
                    <p:nvPr/>
                  </p:nvSpPr>
                  <p:spPr bwMode="auto">
                    <a:xfrm>
                      <a:off x="4970" y="2214"/>
                      <a:ext cx="12" cy="10"/>
                    </a:xfrm>
                    <a:custGeom>
                      <a:avLst/>
                      <a:gdLst>
                        <a:gd name="T0" fmla="*/ 0 w 80"/>
                        <a:gd name="T1" fmla="*/ 0 h 73"/>
                        <a:gd name="T2" fmla="*/ 0 w 80"/>
                        <a:gd name="T3" fmla="*/ 0 h 73"/>
                        <a:gd name="T4" fmla="*/ 0 w 80"/>
                        <a:gd name="T5" fmla="*/ 0 h 73"/>
                        <a:gd name="T6" fmla="*/ 0 w 80"/>
                        <a:gd name="T7" fmla="*/ 0 h 73"/>
                        <a:gd name="T8" fmla="*/ 0 w 80"/>
                        <a:gd name="T9" fmla="*/ 0 h 73"/>
                        <a:gd name="T10" fmla="*/ 0 w 80"/>
                        <a:gd name="T11" fmla="*/ 0 h 73"/>
                        <a:gd name="T12" fmla="*/ 0 w 80"/>
                        <a:gd name="T13" fmla="*/ 0 h 73"/>
                        <a:gd name="T14" fmla="*/ 0 w 80"/>
                        <a:gd name="T15" fmla="*/ 0 h 73"/>
                        <a:gd name="T16" fmla="*/ 0 w 80"/>
                        <a:gd name="T17" fmla="*/ 0 h 73"/>
                        <a:gd name="T18" fmla="*/ 0 w 80"/>
                        <a:gd name="T19" fmla="*/ 0 h 73"/>
                        <a:gd name="T20" fmla="*/ 0 w 80"/>
                        <a:gd name="T21" fmla="*/ 0 h 73"/>
                        <a:gd name="T22" fmla="*/ 0 w 80"/>
                        <a:gd name="T23" fmla="*/ 0 h 73"/>
                        <a:gd name="T24" fmla="*/ 0 w 80"/>
                        <a:gd name="T25" fmla="*/ 0 h 73"/>
                        <a:gd name="T26" fmla="*/ 0 w 80"/>
                        <a:gd name="T27" fmla="*/ 0 h 73"/>
                        <a:gd name="T28" fmla="*/ 0 w 80"/>
                        <a:gd name="T29" fmla="*/ 0 h 73"/>
                        <a:gd name="T30" fmla="*/ 0 w 80"/>
                        <a:gd name="T31" fmla="*/ 0 h 73"/>
                        <a:gd name="T32" fmla="*/ 0 w 80"/>
                        <a:gd name="T33" fmla="*/ 0 h 73"/>
                        <a:gd name="T34" fmla="*/ 0 w 80"/>
                        <a:gd name="T35" fmla="*/ 0 h 73"/>
                        <a:gd name="T36" fmla="*/ 0 w 80"/>
                        <a:gd name="T37" fmla="*/ 0 h 73"/>
                        <a:gd name="T38" fmla="*/ 0 w 80"/>
                        <a:gd name="T39" fmla="*/ 0 h 73"/>
                        <a:gd name="T40" fmla="*/ 0 w 80"/>
                        <a:gd name="T41" fmla="*/ 0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0"/>
                        <a:gd name="T64" fmla="*/ 0 h 73"/>
                        <a:gd name="T65" fmla="*/ 80 w 80"/>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0" h="73">
                          <a:moveTo>
                            <a:pt x="74" y="0"/>
                          </a:moveTo>
                          <a:lnTo>
                            <a:pt x="74" y="0"/>
                          </a:lnTo>
                          <a:lnTo>
                            <a:pt x="57" y="16"/>
                          </a:lnTo>
                          <a:lnTo>
                            <a:pt x="42" y="29"/>
                          </a:lnTo>
                          <a:lnTo>
                            <a:pt x="30" y="39"/>
                          </a:lnTo>
                          <a:lnTo>
                            <a:pt x="21" y="47"/>
                          </a:lnTo>
                          <a:lnTo>
                            <a:pt x="13" y="54"/>
                          </a:lnTo>
                          <a:lnTo>
                            <a:pt x="7" y="58"/>
                          </a:lnTo>
                          <a:lnTo>
                            <a:pt x="4" y="63"/>
                          </a:lnTo>
                          <a:lnTo>
                            <a:pt x="0" y="64"/>
                          </a:lnTo>
                          <a:lnTo>
                            <a:pt x="4" y="73"/>
                          </a:lnTo>
                          <a:lnTo>
                            <a:pt x="9" y="69"/>
                          </a:lnTo>
                          <a:lnTo>
                            <a:pt x="14" y="65"/>
                          </a:lnTo>
                          <a:lnTo>
                            <a:pt x="20" y="60"/>
                          </a:lnTo>
                          <a:lnTo>
                            <a:pt x="28" y="54"/>
                          </a:lnTo>
                          <a:lnTo>
                            <a:pt x="37" y="46"/>
                          </a:lnTo>
                          <a:lnTo>
                            <a:pt x="49" y="36"/>
                          </a:lnTo>
                          <a:lnTo>
                            <a:pt x="64" y="22"/>
                          </a:lnTo>
                          <a:lnTo>
                            <a:pt x="80" y="7"/>
                          </a:lnTo>
                          <a:lnTo>
                            <a:pt x="74" y="0"/>
                          </a:lnTo>
                          <a:close/>
                        </a:path>
                      </a:pathLst>
                    </a:custGeom>
                    <a:solidFill>
                      <a:srgbClr val="000000"/>
                    </a:solidFill>
                    <a:ln w="9525">
                      <a:noFill/>
                      <a:round/>
                      <a:headEnd/>
                      <a:tailEnd/>
                    </a:ln>
                  </p:spPr>
                  <p:txBody>
                    <a:bodyPr/>
                    <a:lstStyle/>
                    <a:p>
                      <a:endParaRPr lang="en-US"/>
                    </a:p>
                  </p:txBody>
                </p:sp>
                <p:sp>
                  <p:nvSpPr>
                    <p:cNvPr id="1117" name="Freeform 98"/>
                    <p:cNvSpPr>
                      <a:spLocks/>
                    </p:cNvSpPr>
                    <p:nvPr/>
                  </p:nvSpPr>
                  <p:spPr bwMode="auto">
                    <a:xfrm>
                      <a:off x="4981" y="2178"/>
                      <a:ext cx="9" cy="37"/>
                    </a:xfrm>
                    <a:custGeom>
                      <a:avLst/>
                      <a:gdLst>
                        <a:gd name="T0" fmla="*/ 0 w 64"/>
                        <a:gd name="T1" fmla="*/ 0 h 258"/>
                        <a:gd name="T2" fmla="*/ 0 w 64"/>
                        <a:gd name="T3" fmla="*/ 0 h 258"/>
                        <a:gd name="T4" fmla="*/ 0 w 64"/>
                        <a:gd name="T5" fmla="*/ 0 h 258"/>
                        <a:gd name="T6" fmla="*/ 0 w 64"/>
                        <a:gd name="T7" fmla="*/ 0 h 258"/>
                        <a:gd name="T8" fmla="*/ 0 w 64"/>
                        <a:gd name="T9" fmla="*/ 0 h 258"/>
                        <a:gd name="T10" fmla="*/ 0 w 64"/>
                        <a:gd name="T11" fmla="*/ 0 h 258"/>
                        <a:gd name="T12" fmla="*/ 0 w 64"/>
                        <a:gd name="T13" fmla="*/ 0 h 258"/>
                        <a:gd name="T14" fmla="*/ 0 w 64"/>
                        <a:gd name="T15" fmla="*/ 1 h 258"/>
                        <a:gd name="T16" fmla="*/ 0 w 64"/>
                        <a:gd name="T17" fmla="*/ 1 h 258"/>
                        <a:gd name="T18" fmla="*/ 0 w 64"/>
                        <a:gd name="T19" fmla="*/ 1 h 258"/>
                        <a:gd name="T20" fmla="*/ 0 w 64"/>
                        <a:gd name="T21" fmla="*/ 1 h 258"/>
                        <a:gd name="T22" fmla="*/ 0 w 64"/>
                        <a:gd name="T23" fmla="*/ 1 h 258"/>
                        <a:gd name="T24" fmla="*/ 0 w 64"/>
                        <a:gd name="T25" fmla="*/ 1 h 258"/>
                        <a:gd name="T26" fmla="*/ 0 w 64"/>
                        <a:gd name="T27" fmla="*/ 0 h 258"/>
                        <a:gd name="T28" fmla="*/ 0 w 64"/>
                        <a:gd name="T29" fmla="*/ 0 h 258"/>
                        <a:gd name="T30" fmla="*/ 0 w 64"/>
                        <a:gd name="T31" fmla="*/ 0 h 258"/>
                        <a:gd name="T32" fmla="*/ 0 w 64"/>
                        <a:gd name="T33" fmla="*/ 0 h 258"/>
                        <a:gd name="T34" fmla="*/ 0 w 64"/>
                        <a:gd name="T35" fmla="*/ 0 h 258"/>
                        <a:gd name="T36" fmla="*/ 0 w 64"/>
                        <a:gd name="T37" fmla="*/ 0 h 258"/>
                        <a:gd name="T38" fmla="*/ 0 w 64"/>
                        <a:gd name="T39" fmla="*/ 0 h 258"/>
                        <a:gd name="T40" fmla="*/ 0 w 64"/>
                        <a:gd name="T41" fmla="*/ 0 h 258"/>
                        <a:gd name="T42" fmla="*/ 0 w 64"/>
                        <a:gd name="T43" fmla="*/ 0 h 258"/>
                        <a:gd name="T44" fmla="*/ 0 w 64"/>
                        <a:gd name="T45" fmla="*/ 0 h 258"/>
                        <a:gd name="T46" fmla="*/ 0 w 64"/>
                        <a:gd name="T47" fmla="*/ 0 h 258"/>
                        <a:gd name="T48" fmla="*/ 0 w 64"/>
                        <a:gd name="T49" fmla="*/ 0 h 258"/>
                        <a:gd name="T50" fmla="*/ 0 w 64"/>
                        <a:gd name="T51" fmla="*/ 0 h 25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4"/>
                        <a:gd name="T79" fmla="*/ 0 h 258"/>
                        <a:gd name="T80" fmla="*/ 64 w 64"/>
                        <a:gd name="T81" fmla="*/ 258 h 25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4" h="258">
                          <a:moveTo>
                            <a:pt x="37" y="0"/>
                          </a:moveTo>
                          <a:lnTo>
                            <a:pt x="34" y="7"/>
                          </a:lnTo>
                          <a:lnTo>
                            <a:pt x="40" y="21"/>
                          </a:lnTo>
                          <a:lnTo>
                            <a:pt x="47" y="46"/>
                          </a:lnTo>
                          <a:lnTo>
                            <a:pt x="52" y="76"/>
                          </a:lnTo>
                          <a:lnTo>
                            <a:pt x="52" y="111"/>
                          </a:lnTo>
                          <a:lnTo>
                            <a:pt x="51" y="148"/>
                          </a:lnTo>
                          <a:lnTo>
                            <a:pt x="42" y="185"/>
                          </a:lnTo>
                          <a:lnTo>
                            <a:pt x="25" y="220"/>
                          </a:lnTo>
                          <a:lnTo>
                            <a:pt x="0" y="251"/>
                          </a:lnTo>
                          <a:lnTo>
                            <a:pt x="6" y="258"/>
                          </a:lnTo>
                          <a:lnTo>
                            <a:pt x="34" y="224"/>
                          </a:lnTo>
                          <a:lnTo>
                            <a:pt x="51" y="187"/>
                          </a:lnTo>
                          <a:lnTo>
                            <a:pt x="60" y="148"/>
                          </a:lnTo>
                          <a:lnTo>
                            <a:pt x="64" y="111"/>
                          </a:lnTo>
                          <a:lnTo>
                            <a:pt x="61" y="76"/>
                          </a:lnTo>
                          <a:lnTo>
                            <a:pt x="56" y="44"/>
                          </a:lnTo>
                          <a:lnTo>
                            <a:pt x="49" y="19"/>
                          </a:lnTo>
                          <a:lnTo>
                            <a:pt x="43" y="2"/>
                          </a:lnTo>
                          <a:lnTo>
                            <a:pt x="41" y="9"/>
                          </a:lnTo>
                          <a:lnTo>
                            <a:pt x="43" y="2"/>
                          </a:lnTo>
                          <a:lnTo>
                            <a:pt x="41" y="0"/>
                          </a:lnTo>
                          <a:lnTo>
                            <a:pt x="38" y="0"/>
                          </a:lnTo>
                          <a:lnTo>
                            <a:pt x="34" y="4"/>
                          </a:lnTo>
                          <a:lnTo>
                            <a:pt x="34" y="7"/>
                          </a:lnTo>
                          <a:lnTo>
                            <a:pt x="37" y="0"/>
                          </a:lnTo>
                          <a:close/>
                        </a:path>
                      </a:pathLst>
                    </a:custGeom>
                    <a:solidFill>
                      <a:srgbClr val="000000"/>
                    </a:solidFill>
                    <a:ln w="9525">
                      <a:noFill/>
                      <a:round/>
                      <a:headEnd/>
                      <a:tailEnd/>
                    </a:ln>
                  </p:spPr>
                  <p:txBody>
                    <a:bodyPr/>
                    <a:lstStyle/>
                    <a:p>
                      <a:endParaRPr lang="en-US"/>
                    </a:p>
                  </p:txBody>
                </p:sp>
                <p:sp>
                  <p:nvSpPr>
                    <p:cNvPr id="1118" name="Freeform 99"/>
                    <p:cNvSpPr>
                      <a:spLocks/>
                    </p:cNvSpPr>
                    <p:nvPr/>
                  </p:nvSpPr>
                  <p:spPr bwMode="auto">
                    <a:xfrm>
                      <a:off x="4986" y="2169"/>
                      <a:ext cx="3" cy="10"/>
                    </a:xfrm>
                    <a:custGeom>
                      <a:avLst/>
                      <a:gdLst>
                        <a:gd name="T0" fmla="*/ 0 w 21"/>
                        <a:gd name="T1" fmla="*/ 0 h 76"/>
                        <a:gd name="T2" fmla="*/ 0 w 21"/>
                        <a:gd name="T3" fmla="*/ 0 h 76"/>
                        <a:gd name="T4" fmla="*/ 0 w 21"/>
                        <a:gd name="T5" fmla="*/ 0 h 76"/>
                        <a:gd name="T6" fmla="*/ 0 w 21"/>
                        <a:gd name="T7" fmla="*/ 0 h 76"/>
                        <a:gd name="T8" fmla="*/ 0 w 21"/>
                        <a:gd name="T9" fmla="*/ 0 h 76"/>
                        <a:gd name="T10" fmla="*/ 0 w 21"/>
                        <a:gd name="T11" fmla="*/ 0 h 76"/>
                        <a:gd name="T12" fmla="*/ 0 w 21"/>
                        <a:gd name="T13" fmla="*/ 0 h 76"/>
                        <a:gd name="T14" fmla="*/ 0 w 21"/>
                        <a:gd name="T15" fmla="*/ 0 h 76"/>
                        <a:gd name="T16" fmla="*/ 0 w 21"/>
                        <a:gd name="T17" fmla="*/ 0 h 76"/>
                        <a:gd name="T18" fmla="*/ 0 w 21"/>
                        <a:gd name="T19" fmla="*/ 0 h 76"/>
                        <a:gd name="T20" fmla="*/ 0 w 21"/>
                        <a:gd name="T21" fmla="*/ 0 h 76"/>
                        <a:gd name="T22" fmla="*/ 0 w 21"/>
                        <a:gd name="T23" fmla="*/ 0 h 76"/>
                        <a:gd name="T24" fmla="*/ 0 w 21"/>
                        <a:gd name="T25" fmla="*/ 0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1"/>
                        <a:gd name="T40" fmla="*/ 0 h 76"/>
                        <a:gd name="T41" fmla="*/ 21 w 21"/>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1" h="76">
                          <a:moveTo>
                            <a:pt x="6" y="5"/>
                          </a:moveTo>
                          <a:lnTo>
                            <a:pt x="6" y="3"/>
                          </a:lnTo>
                          <a:lnTo>
                            <a:pt x="12" y="21"/>
                          </a:lnTo>
                          <a:lnTo>
                            <a:pt x="12" y="41"/>
                          </a:lnTo>
                          <a:lnTo>
                            <a:pt x="6" y="57"/>
                          </a:lnTo>
                          <a:lnTo>
                            <a:pt x="0" y="67"/>
                          </a:lnTo>
                          <a:lnTo>
                            <a:pt x="4" y="76"/>
                          </a:lnTo>
                          <a:lnTo>
                            <a:pt x="15" y="62"/>
                          </a:lnTo>
                          <a:lnTo>
                            <a:pt x="21" y="41"/>
                          </a:lnTo>
                          <a:lnTo>
                            <a:pt x="21" y="21"/>
                          </a:lnTo>
                          <a:lnTo>
                            <a:pt x="15" y="1"/>
                          </a:lnTo>
                          <a:lnTo>
                            <a:pt x="15" y="0"/>
                          </a:lnTo>
                          <a:lnTo>
                            <a:pt x="6" y="5"/>
                          </a:lnTo>
                          <a:close/>
                        </a:path>
                      </a:pathLst>
                    </a:custGeom>
                    <a:solidFill>
                      <a:srgbClr val="000000"/>
                    </a:solidFill>
                    <a:ln w="9525">
                      <a:noFill/>
                      <a:round/>
                      <a:headEnd/>
                      <a:tailEnd/>
                    </a:ln>
                  </p:spPr>
                  <p:txBody>
                    <a:bodyPr/>
                    <a:lstStyle/>
                    <a:p>
                      <a:endParaRPr lang="en-US"/>
                    </a:p>
                  </p:txBody>
                </p:sp>
                <p:sp>
                  <p:nvSpPr>
                    <p:cNvPr id="1119" name="Freeform 100"/>
                    <p:cNvSpPr>
                      <a:spLocks/>
                    </p:cNvSpPr>
                    <p:nvPr/>
                  </p:nvSpPr>
                  <p:spPr bwMode="auto">
                    <a:xfrm>
                      <a:off x="4986" y="2155"/>
                      <a:ext cx="6" cy="14"/>
                    </a:xfrm>
                    <a:custGeom>
                      <a:avLst/>
                      <a:gdLst>
                        <a:gd name="T0" fmla="*/ 0 w 37"/>
                        <a:gd name="T1" fmla="*/ 0 h 98"/>
                        <a:gd name="T2" fmla="*/ 0 w 37"/>
                        <a:gd name="T3" fmla="*/ 0 h 98"/>
                        <a:gd name="T4" fmla="*/ 0 w 37"/>
                        <a:gd name="T5" fmla="*/ 0 h 98"/>
                        <a:gd name="T6" fmla="*/ 0 w 37"/>
                        <a:gd name="T7" fmla="*/ 0 h 98"/>
                        <a:gd name="T8" fmla="*/ 0 w 37"/>
                        <a:gd name="T9" fmla="*/ 0 h 98"/>
                        <a:gd name="T10" fmla="*/ 0 w 37"/>
                        <a:gd name="T11" fmla="*/ 0 h 98"/>
                        <a:gd name="T12" fmla="*/ 0 w 37"/>
                        <a:gd name="T13" fmla="*/ 0 h 98"/>
                        <a:gd name="T14" fmla="*/ 0 w 37"/>
                        <a:gd name="T15" fmla="*/ 0 h 98"/>
                        <a:gd name="T16" fmla="*/ 0 w 37"/>
                        <a:gd name="T17" fmla="*/ 0 h 98"/>
                        <a:gd name="T18" fmla="*/ 0 w 37"/>
                        <a:gd name="T19" fmla="*/ 0 h 98"/>
                        <a:gd name="T20" fmla="*/ 0 w 37"/>
                        <a:gd name="T21" fmla="*/ 0 h 98"/>
                        <a:gd name="T22" fmla="*/ 0 w 37"/>
                        <a:gd name="T23" fmla="*/ 0 h 98"/>
                        <a:gd name="T24" fmla="*/ 0 w 37"/>
                        <a:gd name="T25" fmla="*/ 0 h 98"/>
                        <a:gd name="T26" fmla="*/ 0 w 37"/>
                        <a:gd name="T27" fmla="*/ 0 h 98"/>
                        <a:gd name="T28" fmla="*/ 0 w 37"/>
                        <a:gd name="T29" fmla="*/ 0 h 98"/>
                        <a:gd name="T30" fmla="*/ 0 w 37"/>
                        <a:gd name="T31" fmla="*/ 0 h 98"/>
                        <a:gd name="T32" fmla="*/ 0 w 37"/>
                        <a:gd name="T33" fmla="*/ 0 h 98"/>
                        <a:gd name="T34" fmla="*/ 0 w 37"/>
                        <a:gd name="T35" fmla="*/ 0 h 98"/>
                        <a:gd name="T36" fmla="*/ 0 w 37"/>
                        <a:gd name="T37" fmla="*/ 0 h 98"/>
                        <a:gd name="T38" fmla="*/ 0 w 37"/>
                        <a:gd name="T39" fmla="*/ 0 h 98"/>
                        <a:gd name="T40" fmla="*/ 0 w 37"/>
                        <a:gd name="T41" fmla="*/ 0 h 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7"/>
                        <a:gd name="T64" fmla="*/ 0 h 98"/>
                        <a:gd name="T65" fmla="*/ 37 w 37"/>
                        <a:gd name="T66" fmla="*/ 98 h 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7" h="98">
                          <a:moveTo>
                            <a:pt x="30" y="0"/>
                          </a:moveTo>
                          <a:lnTo>
                            <a:pt x="30" y="0"/>
                          </a:lnTo>
                          <a:lnTo>
                            <a:pt x="20" y="13"/>
                          </a:lnTo>
                          <a:lnTo>
                            <a:pt x="12" y="25"/>
                          </a:lnTo>
                          <a:lnTo>
                            <a:pt x="6" y="38"/>
                          </a:lnTo>
                          <a:lnTo>
                            <a:pt x="3" y="51"/>
                          </a:lnTo>
                          <a:lnTo>
                            <a:pt x="1" y="64"/>
                          </a:lnTo>
                          <a:lnTo>
                            <a:pt x="0" y="75"/>
                          </a:lnTo>
                          <a:lnTo>
                            <a:pt x="2" y="87"/>
                          </a:lnTo>
                          <a:lnTo>
                            <a:pt x="5" y="98"/>
                          </a:lnTo>
                          <a:lnTo>
                            <a:pt x="14" y="93"/>
                          </a:lnTo>
                          <a:lnTo>
                            <a:pt x="11" y="85"/>
                          </a:lnTo>
                          <a:lnTo>
                            <a:pt x="11" y="75"/>
                          </a:lnTo>
                          <a:lnTo>
                            <a:pt x="10" y="64"/>
                          </a:lnTo>
                          <a:lnTo>
                            <a:pt x="12" y="53"/>
                          </a:lnTo>
                          <a:lnTo>
                            <a:pt x="15" y="40"/>
                          </a:lnTo>
                          <a:lnTo>
                            <a:pt x="21" y="29"/>
                          </a:lnTo>
                          <a:lnTo>
                            <a:pt x="29" y="17"/>
                          </a:lnTo>
                          <a:lnTo>
                            <a:pt x="37" y="7"/>
                          </a:lnTo>
                          <a:lnTo>
                            <a:pt x="30" y="0"/>
                          </a:lnTo>
                          <a:close/>
                        </a:path>
                      </a:pathLst>
                    </a:custGeom>
                    <a:solidFill>
                      <a:srgbClr val="000000"/>
                    </a:solidFill>
                    <a:ln w="9525">
                      <a:noFill/>
                      <a:round/>
                      <a:headEnd/>
                      <a:tailEnd/>
                    </a:ln>
                  </p:spPr>
                  <p:txBody>
                    <a:bodyPr/>
                    <a:lstStyle/>
                    <a:p>
                      <a:endParaRPr lang="en-US"/>
                    </a:p>
                  </p:txBody>
                </p:sp>
                <p:sp>
                  <p:nvSpPr>
                    <p:cNvPr id="1120" name="Freeform 101"/>
                    <p:cNvSpPr>
                      <a:spLocks/>
                    </p:cNvSpPr>
                    <p:nvPr/>
                  </p:nvSpPr>
                  <p:spPr bwMode="auto">
                    <a:xfrm>
                      <a:off x="4991" y="2140"/>
                      <a:ext cx="10" cy="16"/>
                    </a:xfrm>
                    <a:custGeom>
                      <a:avLst/>
                      <a:gdLst>
                        <a:gd name="T0" fmla="*/ 0 w 71"/>
                        <a:gd name="T1" fmla="*/ 0 h 112"/>
                        <a:gd name="T2" fmla="*/ 0 w 71"/>
                        <a:gd name="T3" fmla="*/ 0 h 112"/>
                        <a:gd name="T4" fmla="*/ 0 w 71"/>
                        <a:gd name="T5" fmla="*/ 0 h 112"/>
                        <a:gd name="T6" fmla="*/ 0 w 71"/>
                        <a:gd name="T7" fmla="*/ 0 h 112"/>
                        <a:gd name="T8" fmla="*/ 0 w 71"/>
                        <a:gd name="T9" fmla="*/ 0 h 112"/>
                        <a:gd name="T10" fmla="*/ 0 w 71"/>
                        <a:gd name="T11" fmla="*/ 0 h 112"/>
                        <a:gd name="T12" fmla="*/ 0 w 71"/>
                        <a:gd name="T13" fmla="*/ 0 h 112"/>
                        <a:gd name="T14" fmla="*/ 0 w 71"/>
                        <a:gd name="T15" fmla="*/ 0 h 112"/>
                        <a:gd name="T16" fmla="*/ 0 w 71"/>
                        <a:gd name="T17" fmla="*/ 0 h 112"/>
                        <a:gd name="T18" fmla="*/ 0 w 71"/>
                        <a:gd name="T19" fmla="*/ 0 h 112"/>
                        <a:gd name="T20" fmla="*/ 0 w 71"/>
                        <a:gd name="T21" fmla="*/ 0 h 112"/>
                        <a:gd name="T22" fmla="*/ 0 w 71"/>
                        <a:gd name="T23" fmla="*/ 0 h 112"/>
                        <a:gd name="T24" fmla="*/ 0 w 71"/>
                        <a:gd name="T25" fmla="*/ 0 h 112"/>
                        <a:gd name="T26" fmla="*/ 0 w 71"/>
                        <a:gd name="T27" fmla="*/ 0 h 112"/>
                        <a:gd name="T28" fmla="*/ 0 w 71"/>
                        <a:gd name="T29" fmla="*/ 0 h 112"/>
                        <a:gd name="T30" fmla="*/ 0 w 71"/>
                        <a:gd name="T31" fmla="*/ 0 h 112"/>
                        <a:gd name="T32" fmla="*/ 0 w 71"/>
                        <a:gd name="T33" fmla="*/ 0 h 112"/>
                        <a:gd name="T34" fmla="*/ 0 w 71"/>
                        <a:gd name="T35" fmla="*/ 0 h 112"/>
                        <a:gd name="T36" fmla="*/ 0 w 71"/>
                        <a:gd name="T37" fmla="*/ 0 h 112"/>
                        <a:gd name="T38" fmla="*/ 0 w 71"/>
                        <a:gd name="T39" fmla="*/ 0 h 112"/>
                        <a:gd name="T40" fmla="*/ 0 w 71"/>
                        <a:gd name="T41" fmla="*/ 0 h 11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12"/>
                        <a:gd name="T65" fmla="*/ 71 w 71"/>
                        <a:gd name="T66" fmla="*/ 112 h 11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12">
                          <a:moveTo>
                            <a:pt x="62" y="0"/>
                          </a:moveTo>
                          <a:lnTo>
                            <a:pt x="62" y="0"/>
                          </a:lnTo>
                          <a:lnTo>
                            <a:pt x="58" y="12"/>
                          </a:lnTo>
                          <a:lnTo>
                            <a:pt x="53" y="25"/>
                          </a:lnTo>
                          <a:lnTo>
                            <a:pt x="46" y="39"/>
                          </a:lnTo>
                          <a:lnTo>
                            <a:pt x="37" y="54"/>
                          </a:lnTo>
                          <a:lnTo>
                            <a:pt x="28" y="68"/>
                          </a:lnTo>
                          <a:lnTo>
                            <a:pt x="19" y="82"/>
                          </a:lnTo>
                          <a:lnTo>
                            <a:pt x="10" y="94"/>
                          </a:lnTo>
                          <a:lnTo>
                            <a:pt x="0" y="105"/>
                          </a:lnTo>
                          <a:lnTo>
                            <a:pt x="7" y="112"/>
                          </a:lnTo>
                          <a:lnTo>
                            <a:pt x="17" y="101"/>
                          </a:lnTo>
                          <a:lnTo>
                            <a:pt x="28" y="86"/>
                          </a:lnTo>
                          <a:lnTo>
                            <a:pt x="37" y="73"/>
                          </a:lnTo>
                          <a:lnTo>
                            <a:pt x="46" y="58"/>
                          </a:lnTo>
                          <a:lnTo>
                            <a:pt x="55" y="44"/>
                          </a:lnTo>
                          <a:lnTo>
                            <a:pt x="62" y="29"/>
                          </a:lnTo>
                          <a:lnTo>
                            <a:pt x="67" y="15"/>
                          </a:lnTo>
                          <a:lnTo>
                            <a:pt x="71" y="2"/>
                          </a:lnTo>
                          <a:lnTo>
                            <a:pt x="62" y="0"/>
                          </a:lnTo>
                          <a:close/>
                        </a:path>
                      </a:pathLst>
                    </a:custGeom>
                    <a:solidFill>
                      <a:srgbClr val="000000"/>
                    </a:solidFill>
                    <a:ln w="9525">
                      <a:noFill/>
                      <a:round/>
                      <a:headEnd/>
                      <a:tailEnd/>
                    </a:ln>
                  </p:spPr>
                  <p:txBody>
                    <a:bodyPr/>
                    <a:lstStyle/>
                    <a:p>
                      <a:endParaRPr lang="en-US"/>
                    </a:p>
                  </p:txBody>
                </p:sp>
                <p:sp>
                  <p:nvSpPr>
                    <p:cNvPr id="1121" name="Freeform 102"/>
                    <p:cNvSpPr>
                      <a:spLocks/>
                    </p:cNvSpPr>
                    <p:nvPr/>
                  </p:nvSpPr>
                  <p:spPr bwMode="auto">
                    <a:xfrm>
                      <a:off x="4997" y="2124"/>
                      <a:ext cx="4" cy="17"/>
                    </a:xfrm>
                    <a:custGeom>
                      <a:avLst/>
                      <a:gdLst>
                        <a:gd name="T0" fmla="*/ 0 w 32"/>
                        <a:gd name="T1" fmla="*/ 0 h 113"/>
                        <a:gd name="T2" fmla="*/ 0 w 32"/>
                        <a:gd name="T3" fmla="*/ 0 h 113"/>
                        <a:gd name="T4" fmla="*/ 0 w 32"/>
                        <a:gd name="T5" fmla="*/ 0 h 113"/>
                        <a:gd name="T6" fmla="*/ 0 w 32"/>
                        <a:gd name="T7" fmla="*/ 0 h 113"/>
                        <a:gd name="T8" fmla="*/ 0 w 32"/>
                        <a:gd name="T9" fmla="*/ 0 h 113"/>
                        <a:gd name="T10" fmla="*/ 0 w 32"/>
                        <a:gd name="T11" fmla="*/ 0 h 113"/>
                        <a:gd name="T12" fmla="*/ 0 w 32"/>
                        <a:gd name="T13" fmla="*/ 0 h 113"/>
                        <a:gd name="T14" fmla="*/ 0 w 32"/>
                        <a:gd name="T15" fmla="*/ 0 h 113"/>
                        <a:gd name="T16" fmla="*/ 0 w 32"/>
                        <a:gd name="T17" fmla="*/ 0 h 113"/>
                        <a:gd name="T18" fmla="*/ 0 w 32"/>
                        <a:gd name="T19" fmla="*/ 0 h 113"/>
                        <a:gd name="T20" fmla="*/ 0 w 32"/>
                        <a:gd name="T21" fmla="*/ 0 h 113"/>
                        <a:gd name="T22" fmla="*/ 0 w 32"/>
                        <a:gd name="T23" fmla="*/ 0 h 113"/>
                        <a:gd name="T24" fmla="*/ 0 w 32"/>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2"/>
                        <a:gd name="T40" fmla="*/ 0 h 113"/>
                        <a:gd name="T41" fmla="*/ 32 w 32"/>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2" h="113">
                          <a:moveTo>
                            <a:pt x="0" y="5"/>
                          </a:moveTo>
                          <a:lnTo>
                            <a:pt x="0" y="5"/>
                          </a:lnTo>
                          <a:lnTo>
                            <a:pt x="13" y="33"/>
                          </a:lnTo>
                          <a:lnTo>
                            <a:pt x="20" y="61"/>
                          </a:lnTo>
                          <a:lnTo>
                            <a:pt x="21" y="88"/>
                          </a:lnTo>
                          <a:lnTo>
                            <a:pt x="20" y="111"/>
                          </a:lnTo>
                          <a:lnTo>
                            <a:pt x="29" y="113"/>
                          </a:lnTo>
                          <a:lnTo>
                            <a:pt x="32" y="88"/>
                          </a:lnTo>
                          <a:lnTo>
                            <a:pt x="29" y="61"/>
                          </a:lnTo>
                          <a:lnTo>
                            <a:pt x="22" y="30"/>
                          </a:lnTo>
                          <a:lnTo>
                            <a:pt x="9" y="0"/>
                          </a:lnTo>
                          <a:lnTo>
                            <a:pt x="0" y="5"/>
                          </a:lnTo>
                          <a:close/>
                        </a:path>
                      </a:pathLst>
                    </a:custGeom>
                    <a:solidFill>
                      <a:srgbClr val="000000"/>
                    </a:solidFill>
                    <a:ln w="9525">
                      <a:noFill/>
                      <a:round/>
                      <a:headEnd/>
                      <a:tailEnd/>
                    </a:ln>
                  </p:spPr>
                  <p:txBody>
                    <a:bodyPr/>
                    <a:lstStyle/>
                    <a:p>
                      <a:endParaRPr lang="en-US"/>
                    </a:p>
                  </p:txBody>
                </p:sp>
                <p:sp>
                  <p:nvSpPr>
                    <p:cNvPr id="1122" name="Freeform 103"/>
                    <p:cNvSpPr>
                      <a:spLocks/>
                    </p:cNvSpPr>
                    <p:nvPr/>
                  </p:nvSpPr>
                  <p:spPr bwMode="auto">
                    <a:xfrm>
                      <a:off x="4982" y="2115"/>
                      <a:ext cx="16" cy="10"/>
                    </a:xfrm>
                    <a:custGeom>
                      <a:avLst/>
                      <a:gdLst>
                        <a:gd name="T0" fmla="*/ 0 w 110"/>
                        <a:gd name="T1" fmla="*/ 0 h 70"/>
                        <a:gd name="T2" fmla="*/ 0 w 110"/>
                        <a:gd name="T3" fmla="*/ 0 h 70"/>
                        <a:gd name="T4" fmla="*/ 0 w 110"/>
                        <a:gd name="T5" fmla="*/ 0 h 70"/>
                        <a:gd name="T6" fmla="*/ 0 w 110"/>
                        <a:gd name="T7" fmla="*/ 0 h 70"/>
                        <a:gd name="T8" fmla="*/ 0 w 110"/>
                        <a:gd name="T9" fmla="*/ 0 h 70"/>
                        <a:gd name="T10" fmla="*/ 0 w 110"/>
                        <a:gd name="T11" fmla="*/ 0 h 70"/>
                        <a:gd name="T12" fmla="*/ 0 w 110"/>
                        <a:gd name="T13" fmla="*/ 0 h 70"/>
                        <a:gd name="T14" fmla="*/ 0 w 110"/>
                        <a:gd name="T15" fmla="*/ 0 h 70"/>
                        <a:gd name="T16" fmla="*/ 0 w 110"/>
                        <a:gd name="T17" fmla="*/ 0 h 70"/>
                        <a:gd name="T18" fmla="*/ 0 w 110"/>
                        <a:gd name="T19" fmla="*/ 0 h 70"/>
                        <a:gd name="T20" fmla="*/ 0 w 110"/>
                        <a:gd name="T21" fmla="*/ 0 h 70"/>
                        <a:gd name="T22" fmla="*/ 0 w 110"/>
                        <a:gd name="T23" fmla="*/ 0 h 70"/>
                        <a:gd name="T24" fmla="*/ 0 w 110"/>
                        <a:gd name="T25" fmla="*/ 0 h 70"/>
                        <a:gd name="T26" fmla="*/ 0 w 110"/>
                        <a:gd name="T27" fmla="*/ 0 h 70"/>
                        <a:gd name="T28" fmla="*/ 0 w 110"/>
                        <a:gd name="T29" fmla="*/ 0 h 70"/>
                        <a:gd name="T30" fmla="*/ 0 w 110"/>
                        <a:gd name="T31" fmla="*/ 0 h 70"/>
                        <a:gd name="T32" fmla="*/ 0 w 110"/>
                        <a:gd name="T33" fmla="*/ 0 h 70"/>
                        <a:gd name="T34" fmla="*/ 0 w 110"/>
                        <a:gd name="T35" fmla="*/ 0 h 70"/>
                        <a:gd name="T36" fmla="*/ 0 w 110"/>
                        <a:gd name="T37" fmla="*/ 0 h 70"/>
                        <a:gd name="T38" fmla="*/ 0 w 110"/>
                        <a:gd name="T39" fmla="*/ 0 h 70"/>
                        <a:gd name="T40" fmla="*/ 0 w 110"/>
                        <a:gd name="T41" fmla="*/ 0 h 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0"/>
                        <a:gd name="T64" fmla="*/ 0 h 70"/>
                        <a:gd name="T65" fmla="*/ 110 w 110"/>
                        <a:gd name="T66" fmla="*/ 70 h 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0" h="70">
                          <a:moveTo>
                            <a:pt x="9" y="5"/>
                          </a:moveTo>
                          <a:lnTo>
                            <a:pt x="4" y="9"/>
                          </a:lnTo>
                          <a:lnTo>
                            <a:pt x="15" y="12"/>
                          </a:lnTo>
                          <a:lnTo>
                            <a:pt x="29" y="15"/>
                          </a:lnTo>
                          <a:lnTo>
                            <a:pt x="41" y="21"/>
                          </a:lnTo>
                          <a:lnTo>
                            <a:pt x="56" y="28"/>
                          </a:lnTo>
                          <a:lnTo>
                            <a:pt x="69" y="37"/>
                          </a:lnTo>
                          <a:lnTo>
                            <a:pt x="82" y="46"/>
                          </a:lnTo>
                          <a:lnTo>
                            <a:pt x="93" y="57"/>
                          </a:lnTo>
                          <a:lnTo>
                            <a:pt x="101" y="70"/>
                          </a:lnTo>
                          <a:lnTo>
                            <a:pt x="110" y="65"/>
                          </a:lnTo>
                          <a:lnTo>
                            <a:pt x="99" y="51"/>
                          </a:lnTo>
                          <a:lnTo>
                            <a:pt x="88" y="40"/>
                          </a:lnTo>
                          <a:lnTo>
                            <a:pt x="74" y="28"/>
                          </a:lnTo>
                          <a:lnTo>
                            <a:pt x="60" y="19"/>
                          </a:lnTo>
                          <a:lnTo>
                            <a:pt x="46" y="12"/>
                          </a:lnTo>
                          <a:lnTo>
                            <a:pt x="31" y="6"/>
                          </a:lnTo>
                          <a:lnTo>
                            <a:pt x="18" y="3"/>
                          </a:lnTo>
                          <a:lnTo>
                            <a:pt x="4" y="0"/>
                          </a:lnTo>
                          <a:lnTo>
                            <a:pt x="0" y="5"/>
                          </a:lnTo>
                          <a:lnTo>
                            <a:pt x="9" y="5"/>
                          </a:lnTo>
                          <a:close/>
                        </a:path>
                      </a:pathLst>
                    </a:custGeom>
                    <a:solidFill>
                      <a:srgbClr val="000000"/>
                    </a:solidFill>
                    <a:ln w="9525">
                      <a:noFill/>
                      <a:round/>
                      <a:headEnd/>
                      <a:tailEnd/>
                    </a:ln>
                  </p:spPr>
                  <p:txBody>
                    <a:bodyPr/>
                    <a:lstStyle/>
                    <a:p>
                      <a:endParaRPr lang="en-US"/>
                    </a:p>
                  </p:txBody>
                </p:sp>
                <p:sp>
                  <p:nvSpPr>
                    <p:cNvPr id="1123" name="Freeform 104"/>
                    <p:cNvSpPr>
                      <a:spLocks/>
                    </p:cNvSpPr>
                    <p:nvPr/>
                  </p:nvSpPr>
                  <p:spPr bwMode="auto">
                    <a:xfrm>
                      <a:off x="4981" y="2116"/>
                      <a:ext cx="2" cy="6"/>
                    </a:xfrm>
                    <a:custGeom>
                      <a:avLst/>
                      <a:gdLst>
                        <a:gd name="T0" fmla="*/ 0 w 14"/>
                        <a:gd name="T1" fmla="*/ 0 h 45"/>
                        <a:gd name="T2" fmla="*/ 0 w 14"/>
                        <a:gd name="T3" fmla="*/ 0 h 45"/>
                        <a:gd name="T4" fmla="*/ 0 w 14"/>
                        <a:gd name="T5" fmla="*/ 0 h 45"/>
                        <a:gd name="T6" fmla="*/ 0 w 14"/>
                        <a:gd name="T7" fmla="*/ 0 h 45"/>
                        <a:gd name="T8" fmla="*/ 0 w 14"/>
                        <a:gd name="T9" fmla="*/ 0 h 45"/>
                        <a:gd name="T10" fmla="*/ 0 w 14"/>
                        <a:gd name="T11" fmla="*/ 0 h 45"/>
                        <a:gd name="T12" fmla="*/ 0 w 14"/>
                        <a:gd name="T13" fmla="*/ 0 h 45"/>
                        <a:gd name="T14" fmla="*/ 0 w 14"/>
                        <a:gd name="T15" fmla="*/ 0 h 45"/>
                        <a:gd name="T16" fmla="*/ 0 w 14"/>
                        <a:gd name="T17" fmla="*/ 0 h 45"/>
                        <a:gd name="T18" fmla="*/ 0 w 14"/>
                        <a:gd name="T19" fmla="*/ 0 h 45"/>
                        <a:gd name="T20" fmla="*/ 0 w 14"/>
                        <a:gd name="T21" fmla="*/ 0 h 45"/>
                        <a:gd name="T22" fmla="*/ 0 w 14"/>
                        <a:gd name="T23" fmla="*/ 0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4"/>
                        <a:gd name="T37" fmla="*/ 0 h 45"/>
                        <a:gd name="T38" fmla="*/ 14 w 14"/>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4" h="45">
                          <a:moveTo>
                            <a:pt x="5" y="36"/>
                          </a:moveTo>
                          <a:lnTo>
                            <a:pt x="9" y="40"/>
                          </a:lnTo>
                          <a:lnTo>
                            <a:pt x="14" y="0"/>
                          </a:lnTo>
                          <a:lnTo>
                            <a:pt x="5" y="0"/>
                          </a:lnTo>
                          <a:lnTo>
                            <a:pt x="0" y="40"/>
                          </a:lnTo>
                          <a:lnTo>
                            <a:pt x="5" y="45"/>
                          </a:lnTo>
                          <a:lnTo>
                            <a:pt x="0" y="40"/>
                          </a:lnTo>
                          <a:lnTo>
                            <a:pt x="1" y="43"/>
                          </a:lnTo>
                          <a:lnTo>
                            <a:pt x="5" y="45"/>
                          </a:lnTo>
                          <a:lnTo>
                            <a:pt x="8" y="43"/>
                          </a:lnTo>
                          <a:lnTo>
                            <a:pt x="9" y="40"/>
                          </a:lnTo>
                          <a:lnTo>
                            <a:pt x="5" y="36"/>
                          </a:lnTo>
                          <a:close/>
                        </a:path>
                      </a:pathLst>
                    </a:custGeom>
                    <a:solidFill>
                      <a:srgbClr val="000000"/>
                    </a:solidFill>
                    <a:ln w="9525">
                      <a:noFill/>
                      <a:round/>
                      <a:headEnd/>
                      <a:tailEnd/>
                    </a:ln>
                  </p:spPr>
                  <p:txBody>
                    <a:bodyPr/>
                    <a:lstStyle/>
                    <a:p>
                      <a:endParaRPr lang="en-US"/>
                    </a:p>
                  </p:txBody>
                </p:sp>
                <p:sp>
                  <p:nvSpPr>
                    <p:cNvPr id="1124" name="Freeform 105"/>
                    <p:cNvSpPr>
                      <a:spLocks/>
                    </p:cNvSpPr>
                    <p:nvPr/>
                  </p:nvSpPr>
                  <p:spPr bwMode="auto">
                    <a:xfrm>
                      <a:off x="4982" y="2121"/>
                      <a:ext cx="13" cy="13"/>
                    </a:xfrm>
                    <a:custGeom>
                      <a:avLst/>
                      <a:gdLst>
                        <a:gd name="T0" fmla="*/ 0 w 88"/>
                        <a:gd name="T1" fmla="*/ 0 h 90"/>
                        <a:gd name="T2" fmla="*/ 0 w 88"/>
                        <a:gd name="T3" fmla="*/ 0 h 90"/>
                        <a:gd name="T4" fmla="*/ 0 w 88"/>
                        <a:gd name="T5" fmla="*/ 0 h 90"/>
                        <a:gd name="T6" fmla="*/ 0 w 88"/>
                        <a:gd name="T7" fmla="*/ 0 h 90"/>
                        <a:gd name="T8" fmla="*/ 0 w 88"/>
                        <a:gd name="T9" fmla="*/ 0 h 90"/>
                        <a:gd name="T10" fmla="*/ 0 w 88"/>
                        <a:gd name="T11" fmla="*/ 0 h 90"/>
                        <a:gd name="T12" fmla="*/ 0 w 88"/>
                        <a:gd name="T13" fmla="*/ 0 h 90"/>
                        <a:gd name="T14" fmla="*/ 0 w 88"/>
                        <a:gd name="T15" fmla="*/ 0 h 90"/>
                        <a:gd name="T16" fmla="*/ 0 w 88"/>
                        <a:gd name="T17" fmla="*/ 0 h 90"/>
                        <a:gd name="T18" fmla="*/ 0 w 88"/>
                        <a:gd name="T19" fmla="*/ 0 h 90"/>
                        <a:gd name="T20" fmla="*/ 0 w 88"/>
                        <a:gd name="T21" fmla="*/ 0 h 90"/>
                        <a:gd name="T22" fmla="*/ 0 w 88"/>
                        <a:gd name="T23" fmla="*/ 0 h 90"/>
                        <a:gd name="T24" fmla="*/ 0 w 88"/>
                        <a:gd name="T25" fmla="*/ 0 h 90"/>
                        <a:gd name="T26" fmla="*/ 0 w 88"/>
                        <a:gd name="T27" fmla="*/ 0 h 90"/>
                        <a:gd name="T28" fmla="*/ 0 w 88"/>
                        <a:gd name="T29" fmla="*/ 0 h 90"/>
                        <a:gd name="T30" fmla="*/ 0 w 88"/>
                        <a:gd name="T31" fmla="*/ 0 h 90"/>
                        <a:gd name="T32" fmla="*/ 0 w 88"/>
                        <a:gd name="T33" fmla="*/ 0 h 90"/>
                        <a:gd name="T34" fmla="*/ 0 w 88"/>
                        <a:gd name="T35" fmla="*/ 0 h 90"/>
                        <a:gd name="T36" fmla="*/ 0 w 88"/>
                        <a:gd name="T37" fmla="*/ 0 h 90"/>
                        <a:gd name="T38" fmla="*/ 0 w 88"/>
                        <a:gd name="T39" fmla="*/ 0 h 90"/>
                        <a:gd name="T40" fmla="*/ 0 w 88"/>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90"/>
                        <a:gd name="T65" fmla="*/ 88 w 8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90">
                          <a:moveTo>
                            <a:pt x="88" y="90"/>
                          </a:moveTo>
                          <a:lnTo>
                            <a:pt x="88" y="90"/>
                          </a:lnTo>
                          <a:lnTo>
                            <a:pt x="86" y="72"/>
                          </a:lnTo>
                          <a:lnTo>
                            <a:pt x="80" y="56"/>
                          </a:lnTo>
                          <a:lnTo>
                            <a:pt x="71" y="42"/>
                          </a:lnTo>
                          <a:lnTo>
                            <a:pt x="60" y="29"/>
                          </a:lnTo>
                          <a:lnTo>
                            <a:pt x="47" y="18"/>
                          </a:lnTo>
                          <a:lnTo>
                            <a:pt x="32" y="10"/>
                          </a:lnTo>
                          <a:lnTo>
                            <a:pt x="16" y="4"/>
                          </a:lnTo>
                          <a:lnTo>
                            <a:pt x="0" y="0"/>
                          </a:lnTo>
                          <a:lnTo>
                            <a:pt x="0" y="9"/>
                          </a:lnTo>
                          <a:lnTo>
                            <a:pt x="14" y="13"/>
                          </a:lnTo>
                          <a:lnTo>
                            <a:pt x="28" y="19"/>
                          </a:lnTo>
                          <a:lnTo>
                            <a:pt x="42" y="27"/>
                          </a:lnTo>
                          <a:lnTo>
                            <a:pt x="53" y="35"/>
                          </a:lnTo>
                          <a:lnTo>
                            <a:pt x="62" y="47"/>
                          </a:lnTo>
                          <a:lnTo>
                            <a:pt x="71" y="60"/>
                          </a:lnTo>
                          <a:lnTo>
                            <a:pt x="77" y="75"/>
                          </a:lnTo>
                          <a:lnTo>
                            <a:pt x="79" y="90"/>
                          </a:lnTo>
                          <a:lnTo>
                            <a:pt x="88" y="90"/>
                          </a:lnTo>
                          <a:close/>
                        </a:path>
                      </a:pathLst>
                    </a:custGeom>
                    <a:solidFill>
                      <a:srgbClr val="000000"/>
                    </a:solidFill>
                    <a:ln w="9525">
                      <a:noFill/>
                      <a:round/>
                      <a:headEnd/>
                      <a:tailEnd/>
                    </a:ln>
                  </p:spPr>
                  <p:txBody>
                    <a:bodyPr/>
                    <a:lstStyle/>
                    <a:p>
                      <a:endParaRPr lang="en-US"/>
                    </a:p>
                  </p:txBody>
                </p:sp>
                <p:sp>
                  <p:nvSpPr>
                    <p:cNvPr id="1125" name="Freeform 106"/>
                    <p:cNvSpPr>
                      <a:spLocks/>
                    </p:cNvSpPr>
                    <p:nvPr/>
                  </p:nvSpPr>
                  <p:spPr bwMode="auto">
                    <a:xfrm>
                      <a:off x="4988" y="2134"/>
                      <a:ext cx="7" cy="16"/>
                    </a:xfrm>
                    <a:custGeom>
                      <a:avLst/>
                      <a:gdLst>
                        <a:gd name="T0" fmla="*/ 0 w 49"/>
                        <a:gd name="T1" fmla="*/ 0 h 116"/>
                        <a:gd name="T2" fmla="*/ 0 w 49"/>
                        <a:gd name="T3" fmla="*/ 0 h 116"/>
                        <a:gd name="T4" fmla="*/ 0 w 49"/>
                        <a:gd name="T5" fmla="*/ 0 h 116"/>
                        <a:gd name="T6" fmla="*/ 0 w 49"/>
                        <a:gd name="T7" fmla="*/ 0 h 116"/>
                        <a:gd name="T8" fmla="*/ 0 w 49"/>
                        <a:gd name="T9" fmla="*/ 0 h 116"/>
                        <a:gd name="T10" fmla="*/ 0 w 49"/>
                        <a:gd name="T11" fmla="*/ 0 h 116"/>
                        <a:gd name="T12" fmla="*/ 0 w 49"/>
                        <a:gd name="T13" fmla="*/ 0 h 116"/>
                        <a:gd name="T14" fmla="*/ 0 w 49"/>
                        <a:gd name="T15" fmla="*/ 0 h 116"/>
                        <a:gd name="T16" fmla="*/ 0 w 49"/>
                        <a:gd name="T17" fmla="*/ 0 h 116"/>
                        <a:gd name="T18" fmla="*/ 0 w 49"/>
                        <a:gd name="T19" fmla="*/ 0 h 116"/>
                        <a:gd name="T20" fmla="*/ 0 w 49"/>
                        <a:gd name="T21" fmla="*/ 0 h 116"/>
                        <a:gd name="T22" fmla="*/ 0 w 49"/>
                        <a:gd name="T23" fmla="*/ 0 h 116"/>
                        <a:gd name="T24" fmla="*/ 0 w 49"/>
                        <a:gd name="T25" fmla="*/ 0 h 116"/>
                        <a:gd name="T26" fmla="*/ 0 w 49"/>
                        <a:gd name="T27" fmla="*/ 0 h 116"/>
                        <a:gd name="T28" fmla="*/ 0 w 49"/>
                        <a:gd name="T29" fmla="*/ 0 h 116"/>
                        <a:gd name="T30" fmla="*/ 0 w 49"/>
                        <a:gd name="T31" fmla="*/ 0 h 116"/>
                        <a:gd name="T32" fmla="*/ 0 w 49"/>
                        <a:gd name="T33" fmla="*/ 0 h 116"/>
                        <a:gd name="T34" fmla="*/ 0 w 49"/>
                        <a:gd name="T35" fmla="*/ 0 h 116"/>
                        <a:gd name="T36" fmla="*/ 0 w 49"/>
                        <a:gd name="T37" fmla="*/ 0 h 116"/>
                        <a:gd name="T38" fmla="*/ 0 w 49"/>
                        <a:gd name="T39" fmla="*/ 0 h 116"/>
                        <a:gd name="T40" fmla="*/ 0 w 49"/>
                        <a:gd name="T41" fmla="*/ 0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9"/>
                        <a:gd name="T64" fmla="*/ 0 h 116"/>
                        <a:gd name="T65" fmla="*/ 49 w 49"/>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9" h="116">
                          <a:moveTo>
                            <a:pt x="7" y="116"/>
                          </a:moveTo>
                          <a:lnTo>
                            <a:pt x="7" y="116"/>
                          </a:lnTo>
                          <a:lnTo>
                            <a:pt x="16" y="103"/>
                          </a:lnTo>
                          <a:lnTo>
                            <a:pt x="25" y="92"/>
                          </a:lnTo>
                          <a:lnTo>
                            <a:pt x="32" y="80"/>
                          </a:lnTo>
                          <a:lnTo>
                            <a:pt x="38" y="64"/>
                          </a:lnTo>
                          <a:lnTo>
                            <a:pt x="44" y="50"/>
                          </a:lnTo>
                          <a:lnTo>
                            <a:pt x="47" y="34"/>
                          </a:lnTo>
                          <a:lnTo>
                            <a:pt x="49" y="17"/>
                          </a:lnTo>
                          <a:lnTo>
                            <a:pt x="49" y="0"/>
                          </a:lnTo>
                          <a:lnTo>
                            <a:pt x="40" y="0"/>
                          </a:lnTo>
                          <a:lnTo>
                            <a:pt x="40" y="17"/>
                          </a:lnTo>
                          <a:lnTo>
                            <a:pt x="38" y="34"/>
                          </a:lnTo>
                          <a:lnTo>
                            <a:pt x="35" y="47"/>
                          </a:lnTo>
                          <a:lnTo>
                            <a:pt x="29" y="62"/>
                          </a:lnTo>
                          <a:lnTo>
                            <a:pt x="23" y="75"/>
                          </a:lnTo>
                          <a:lnTo>
                            <a:pt x="16" y="88"/>
                          </a:lnTo>
                          <a:lnTo>
                            <a:pt x="9" y="99"/>
                          </a:lnTo>
                          <a:lnTo>
                            <a:pt x="0" y="109"/>
                          </a:lnTo>
                          <a:lnTo>
                            <a:pt x="7" y="116"/>
                          </a:lnTo>
                          <a:close/>
                        </a:path>
                      </a:pathLst>
                    </a:custGeom>
                    <a:solidFill>
                      <a:srgbClr val="000000"/>
                    </a:solidFill>
                    <a:ln w="9525">
                      <a:noFill/>
                      <a:round/>
                      <a:headEnd/>
                      <a:tailEnd/>
                    </a:ln>
                  </p:spPr>
                  <p:txBody>
                    <a:bodyPr/>
                    <a:lstStyle/>
                    <a:p>
                      <a:endParaRPr lang="en-US"/>
                    </a:p>
                  </p:txBody>
                </p:sp>
                <p:sp>
                  <p:nvSpPr>
                    <p:cNvPr id="1126" name="Freeform 107"/>
                    <p:cNvSpPr>
                      <a:spLocks/>
                    </p:cNvSpPr>
                    <p:nvPr/>
                  </p:nvSpPr>
                  <p:spPr bwMode="auto">
                    <a:xfrm>
                      <a:off x="4979" y="2149"/>
                      <a:ext cx="10" cy="16"/>
                    </a:xfrm>
                    <a:custGeom>
                      <a:avLst/>
                      <a:gdLst>
                        <a:gd name="T0" fmla="*/ 0 w 65"/>
                        <a:gd name="T1" fmla="*/ 0 h 112"/>
                        <a:gd name="T2" fmla="*/ 0 w 65"/>
                        <a:gd name="T3" fmla="*/ 0 h 112"/>
                        <a:gd name="T4" fmla="*/ 0 w 65"/>
                        <a:gd name="T5" fmla="*/ 0 h 112"/>
                        <a:gd name="T6" fmla="*/ 0 w 65"/>
                        <a:gd name="T7" fmla="*/ 0 h 112"/>
                        <a:gd name="T8" fmla="*/ 0 w 65"/>
                        <a:gd name="T9" fmla="*/ 0 h 112"/>
                        <a:gd name="T10" fmla="*/ 0 w 65"/>
                        <a:gd name="T11" fmla="*/ 0 h 112"/>
                        <a:gd name="T12" fmla="*/ 0 w 65"/>
                        <a:gd name="T13" fmla="*/ 0 h 112"/>
                        <a:gd name="T14" fmla="*/ 0 w 65"/>
                        <a:gd name="T15" fmla="*/ 0 h 112"/>
                        <a:gd name="T16" fmla="*/ 0 w 65"/>
                        <a:gd name="T17" fmla="*/ 0 h 112"/>
                        <a:gd name="T18" fmla="*/ 0 w 65"/>
                        <a:gd name="T19" fmla="*/ 0 h 112"/>
                        <a:gd name="T20" fmla="*/ 0 w 65"/>
                        <a:gd name="T21" fmla="*/ 0 h 112"/>
                        <a:gd name="T22" fmla="*/ 0 w 65"/>
                        <a:gd name="T23" fmla="*/ 0 h 112"/>
                        <a:gd name="T24" fmla="*/ 0 w 65"/>
                        <a:gd name="T25" fmla="*/ 0 h 112"/>
                        <a:gd name="T26" fmla="*/ 0 w 65"/>
                        <a:gd name="T27" fmla="*/ 0 h 112"/>
                        <a:gd name="T28" fmla="*/ 0 w 65"/>
                        <a:gd name="T29" fmla="*/ 0 h 112"/>
                        <a:gd name="T30" fmla="*/ 0 w 65"/>
                        <a:gd name="T31" fmla="*/ 0 h 112"/>
                        <a:gd name="T32" fmla="*/ 0 w 65"/>
                        <a:gd name="T33" fmla="*/ 0 h 112"/>
                        <a:gd name="T34" fmla="*/ 0 w 65"/>
                        <a:gd name="T35" fmla="*/ 0 h 112"/>
                        <a:gd name="T36" fmla="*/ 0 w 65"/>
                        <a:gd name="T37" fmla="*/ 0 h 112"/>
                        <a:gd name="T38" fmla="*/ 0 w 65"/>
                        <a:gd name="T39" fmla="*/ 0 h 112"/>
                        <a:gd name="T40" fmla="*/ 0 w 65"/>
                        <a:gd name="T41" fmla="*/ 0 h 112"/>
                        <a:gd name="T42" fmla="*/ 0 w 65"/>
                        <a:gd name="T43" fmla="*/ 0 h 112"/>
                        <a:gd name="T44" fmla="*/ 0 w 65"/>
                        <a:gd name="T45" fmla="*/ 0 h 112"/>
                        <a:gd name="T46" fmla="*/ 0 w 65"/>
                        <a:gd name="T47" fmla="*/ 0 h 112"/>
                        <a:gd name="T48" fmla="*/ 0 w 65"/>
                        <a:gd name="T49" fmla="*/ 0 h 112"/>
                        <a:gd name="T50" fmla="*/ 0 w 65"/>
                        <a:gd name="T51" fmla="*/ 0 h 11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112"/>
                        <a:gd name="T80" fmla="*/ 65 w 65"/>
                        <a:gd name="T81" fmla="*/ 112 h 11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112">
                          <a:moveTo>
                            <a:pt x="0" y="107"/>
                          </a:moveTo>
                          <a:lnTo>
                            <a:pt x="8" y="107"/>
                          </a:lnTo>
                          <a:lnTo>
                            <a:pt x="8" y="94"/>
                          </a:lnTo>
                          <a:lnTo>
                            <a:pt x="12" y="81"/>
                          </a:lnTo>
                          <a:lnTo>
                            <a:pt x="17" y="69"/>
                          </a:lnTo>
                          <a:lnTo>
                            <a:pt x="25" y="55"/>
                          </a:lnTo>
                          <a:lnTo>
                            <a:pt x="33" y="42"/>
                          </a:lnTo>
                          <a:lnTo>
                            <a:pt x="44" y="30"/>
                          </a:lnTo>
                          <a:lnTo>
                            <a:pt x="54" y="18"/>
                          </a:lnTo>
                          <a:lnTo>
                            <a:pt x="65" y="7"/>
                          </a:lnTo>
                          <a:lnTo>
                            <a:pt x="58" y="0"/>
                          </a:lnTo>
                          <a:lnTo>
                            <a:pt x="48" y="11"/>
                          </a:lnTo>
                          <a:lnTo>
                            <a:pt x="38" y="23"/>
                          </a:lnTo>
                          <a:lnTo>
                            <a:pt x="26" y="36"/>
                          </a:lnTo>
                          <a:lnTo>
                            <a:pt x="16" y="50"/>
                          </a:lnTo>
                          <a:lnTo>
                            <a:pt x="8" y="65"/>
                          </a:lnTo>
                          <a:lnTo>
                            <a:pt x="3" y="79"/>
                          </a:lnTo>
                          <a:lnTo>
                            <a:pt x="0" y="94"/>
                          </a:lnTo>
                          <a:lnTo>
                            <a:pt x="0" y="107"/>
                          </a:lnTo>
                          <a:lnTo>
                            <a:pt x="8" y="107"/>
                          </a:lnTo>
                          <a:lnTo>
                            <a:pt x="0" y="107"/>
                          </a:lnTo>
                          <a:lnTo>
                            <a:pt x="1" y="111"/>
                          </a:lnTo>
                          <a:lnTo>
                            <a:pt x="4" y="112"/>
                          </a:lnTo>
                          <a:lnTo>
                            <a:pt x="7" y="111"/>
                          </a:lnTo>
                          <a:lnTo>
                            <a:pt x="8" y="107"/>
                          </a:lnTo>
                          <a:lnTo>
                            <a:pt x="0" y="107"/>
                          </a:lnTo>
                          <a:close/>
                        </a:path>
                      </a:pathLst>
                    </a:custGeom>
                    <a:solidFill>
                      <a:srgbClr val="000000"/>
                    </a:solidFill>
                    <a:ln w="9525">
                      <a:noFill/>
                      <a:round/>
                      <a:headEnd/>
                      <a:tailEnd/>
                    </a:ln>
                  </p:spPr>
                  <p:txBody>
                    <a:bodyPr/>
                    <a:lstStyle/>
                    <a:p>
                      <a:endParaRPr lang="en-US"/>
                    </a:p>
                  </p:txBody>
                </p:sp>
                <p:sp>
                  <p:nvSpPr>
                    <p:cNvPr id="1127" name="Freeform 108"/>
                    <p:cNvSpPr>
                      <a:spLocks/>
                    </p:cNvSpPr>
                    <p:nvPr/>
                  </p:nvSpPr>
                  <p:spPr bwMode="auto">
                    <a:xfrm>
                      <a:off x="4979" y="2160"/>
                      <a:ext cx="2" cy="5"/>
                    </a:xfrm>
                    <a:custGeom>
                      <a:avLst/>
                      <a:gdLst>
                        <a:gd name="T0" fmla="*/ 0 w 13"/>
                        <a:gd name="T1" fmla="*/ 0 h 34"/>
                        <a:gd name="T2" fmla="*/ 0 w 13"/>
                        <a:gd name="T3" fmla="*/ 0 h 34"/>
                        <a:gd name="T4" fmla="*/ 0 w 13"/>
                        <a:gd name="T5" fmla="*/ 0 h 34"/>
                        <a:gd name="T6" fmla="*/ 0 w 13"/>
                        <a:gd name="T7" fmla="*/ 0 h 34"/>
                        <a:gd name="T8" fmla="*/ 0 w 13"/>
                        <a:gd name="T9" fmla="*/ 0 h 34"/>
                        <a:gd name="T10" fmla="*/ 0 w 13"/>
                        <a:gd name="T11" fmla="*/ 0 h 34"/>
                        <a:gd name="T12" fmla="*/ 0 w 13"/>
                        <a:gd name="T13" fmla="*/ 0 h 34"/>
                        <a:gd name="T14" fmla="*/ 0 w 13"/>
                        <a:gd name="T15" fmla="*/ 0 h 34"/>
                        <a:gd name="T16" fmla="*/ 0 w 13"/>
                        <a:gd name="T17" fmla="*/ 0 h 34"/>
                        <a:gd name="T18" fmla="*/ 0 w 13"/>
                        <a:gd name="T19" fmla="*/ 0 h 34"/>
                        <a:gd name="T20" fmla="*/ 0 w 13"/>
                        <a:gd name="T21" fmla="*/ 0 h 34"/>
                        <a:gd name="T22" fmla="*/ 0 w 13"/>
                        <a:gd name="T23" fmla="*/ 0 h 34"/>
                        <a:gd name="T24" fmla="*/ 0 w 13"/>
                        <a:gd name="T25" fmla="*/ 0 h 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34"/>
                        <a:gd name="T41" fmla="*/ 13 w 13"/>
                        <a:gd name="T42" fmla="*/ 34 h 3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34">
                          <a:moveTo>
                            <a:pt x="2" y="2"/>
                          </a:moveTo>
                          <a:lnTo>
                            <a:pt x="2" y="1"/>
                          </a:lnTo>
                          <a:lnTo>
                            <a:pt x="2" y="8"/>
                          </a:lnTo>
                          <a:lnTo>
                            <a:pt x="2" y="16"/>
                          </a:lnTo>
                          <a:lnTo>
                            <a:pt x="0" y="25"/>
                          </a:lnTo>
                          <a:lnTo>
                            <a:pt x="2" y="34"/>
                          </a:lnTo>
                          <a:lnTo>
                            <a:pt x="10" y="34"/>
                          </a:lnTo>
                          <a:lnTo>
                            <a:pt x="12" y="25"/>
                          </a:lnTo>
                          <a:lnTo>
                            <a:pt x="10" y="16"/>
                          </a:lnTo>
                          <a:lnTo>
                            <a:pt x="13" y="8"/>
                          </a:lnTo>
                          <a:lnTo>
                            <a:pt x="10" y="1"/>
                          </a:lnTo>
                          <a:lnTo>
                            <a:pt x="10" y="0"/>
                          </a:lnTo>
                          <a:lnTo>
                            <a:pt x="2" y="2"/>
                          </a:lnTo>
                          <a:close/>
                        </a:path>
                      </a:pathLst>
                    </a:custGeom>
                    <a:solidFill>
                      <a:srgbClr val="000000"/>
                    </a:solidFill>
                    <a:ln w="9525">
                      <a:noFill/>
                      <a:round/>
                      <a:headEnd/>
                      <a:tailEnd/>
                    </a:ln>
                  </p:spPr>
                  <p:txBody>
                    <a:bodyPr/>
                    <a:lstStyle/>
                    <a:p>
                      <a:endParaRPr lang="en-US"/>
                    </a:p>
                  </p:txBody>
                </p:sp>
                <p:sp>
                  <p:nvSpPr>
                    <p:cNvPr id="1128" name="Freeform 109"/>
                    <p:cNvSpPr>
                      <a:spLocks/>
                    </p:cNvSpPr>
                    <p:nvPr/>
                  </p:nvSpPr>
                  <p:spPr bwMode="auto">
                    <a:xfrm>
                      <a:off x="4974" y="2147"/>
                      <a:ext cx="7" cy="13"/>
                    </a:xfrm>
                    <a:custGeom>
                      <a:avLst/>
                      <a:gdLst>
                        <a:gd name="T0" fmla="*/ 0 w 48"/>
                        <a:gd name="T1" fmla="*/ 0 h 90"/>
                        <a:gd name="T2" fmla="*/ 0 w 48"/>
                        <a:gd name="T3" fmla="*/ 0 h 90"/>
                        <a:gd name="T4" fmla="*/ 0 w 48"/>
                        <a:gd name="T5" fmla="*/ 0 h 90"/>
                        <a:gd name="T6" fmla="*/ 0 w 48"/>
                        <a:gd name="T7" fmla="*/ 0 h 90"/>
                        <a:gd name="T8" fmla="*/ 0 w 48"/>
                        <a:gd name="T9" fmla="*/ 0 h 90"/>
                        <a:gd name="T10" fmla="*/ 0 w 48"/>
                        <a:gd name="T11" fmla="*/ 0 h 90"/>
                        <a:gd name="T12" fmla="*/ 0 w 48"/>
                        <a:gd name="T13" fmla="*/ 0 h 90"/>
                        <a:gd name="T14" fmla="*/ 0 w 48"/>
                        <a:gd name="T15" fmla="*/ 0 h 90"/>
                        <a:gd name="T16" fmla="*/ 0 w 48"/>
                        <a:gd name="T17" fmla="*/ 0 h 90"/>
                        <a:gd name="T18" fmla="*/ 0 w 48"/>
                        <a:gd name="T19" fmla="*/ 0 h 90"/>
                        <a:gd name="T20" fmla="*/ 0 w 48"/>
                        <a:gd name="T21" fmla="*/ 0 h 90"/>
                        <a:gd name="T22" fmla="*/ 0 w 48"/>
                        <a:gd name="T23" fmla="*/ 0 h 90"/>
                        <a:gd name="T24" fmla="*/ 0 w 48"/>
                        <a:gd name="T25" fmla="*/ 0 h 90"/>
                        <a:gd name="T26" fmla="*/ 0 w 48"/>
                        <a:gd name="T27" fmla="*/ 0 h 90"/>
                        <a:gd name="T28" fmla="*/ 0 w 48"/>
                        <a:gd name="T29" fmla="*/ 0 h 90"/>
                        <a:gd name="T30" fmla="*/ 0 w 48"/>
                        <a:gd name="T31" fmla="*/ 0 h 90"/>
                        <a:gd name="T32" fmla="*/ 0 w 48"/>
                        <a:gd name="T33" fmla="*/ 0 h 90"/>
                        <a:gd name="T34" fmla="*/ 0 w 48"/>
                        <a:gd name="T35" fmla="*/ 0 h 90"/>
                        <a:gd name="T36" fmla="*/ 0 w 48"/>
                        <a:gd name="T37" fmla="*/ 0 h 90"/>
                        <a:gd name="T38" fmla="*/ 0 w 48"/>
                        <a:gd name="T39" fmla="*/ 0 h 90"/>
                        <a:gd name="T40" fmla="*/ 0 w 48"/>
                        <a:gd name="T41" fmla="*/ 0 h 9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8"/>
                        <a:gd name="T64" fmla="*/ 0 h 90"/>
                        <a:gd name="T65" fmla="*/ 48 w 48"/>
                        <a:gd name="T66" fmla="*/ 90 h 9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8" h="90">
                          <a:moveTo>
                            <a:pt x="0" y="5"/>
                          </a:moveTo>
                          <a:lnTo>
                            <a:pt x="0" y="4"/>
                          </a:lnTo>
                          <a:lnTo>
                            <a:pt x="5" y="14"/>
                          </a:lnTo>
                          <a:lnTo>
                            <a:pt x="9" y="24"/>
                          </a:lnTo>
                          <a:lnTo>
                            <a:pt x="15" y="34"/>
                          </a:lnTo>
                          <a:lnTo>
                            <a:pt x="20" y="44"/>
                          </a:lnTo>
                          <a:lnTo>
                            <a:pt x="26" y="55"/>
                          </a:lnTo>
                          <a:lnTo>
                            <a:pt x="31" y="65"/>
                          </a:lnTo>
                          <a:lnTo>
                            <a:pt x="36" y="77"/>
                          </a:lnTo>
                          <a:lnTo>
                            <a:pt x="40" y="90"/>
                          </a:lnTo>
                          <a:lnTo>
                            <a:pt x="48" y="88"/>
                          </a:lnTo>
                          <a:lnTo>
                            <a:pt x="45" y="75"/>
                          </a:lnTo>
                          <a:lnTo>
                            <a:pt x="40" y="63"/>
                          </a:lnTo>
                          <a:lnTo>
                            <a:pt x="35" y="51"/>
                          </a:lnTo>
                          <a:lnTo>
                            <a:pt x="29" y="39"/>
                          </a:lnTo>
                          <a:lnTo>
                            <a:pt x="24" y="29"/>
                          </a:lnTo>
                          <a:lnTo>
                            <a:pt x="18" y="19"/>
                          </a:lnTo>
                          <a:lnTo>
                            <a:pt x="14" y="9"/>
                          </a:lnTo>
                          <a:lnTo>
                            <a:pt x="9" y="1"/>
                          </a:lnTo>
                          <a:lnTo>
                            <a:pt x="9" y="0"/>
                          </a:lnTo>
                          <a:lnTo>
                            <a:pt x="0" y="5"/>
                          </a:lnTo>
                          <a:close/>
                        </a:path>
                      </a:pathLst>
                    </a:custGeom>
                    <a:solidFill>
                      <a:srgbClr val="000000"/>
                    </a:solidFill>
                    <a:ln w="9525">
                      <a:noFill/>
                      <a:round/>
                      <a:headEnd/>
                      <a:tailEnd/>
                    </a:ln>
                  </p:spPr>
                  <p:txBody>
                    <a:bodyPr/>
                    <a:lstStyle/>
                    <a:p>
                      <a:endParaRPr lang="en-US"/>
                    </a:p>
                  </p:txBody>
                </p:sp>
                <p:sp>
                  <p:nvSpPr>
                    <p:cNvPr id="1129" name="Freeform 110"/>
                    <p:cNvSpPr>
                      <a:spLocks/>
                    </p:cNvSpPr>
                    <p:nvPr/>
                  </p:nvSpPr>
                  <p:spPr bwMode="auto">
                    <a:xfrm>
                      <a:off x="4970" y="2128"/>
                      <a:ext cx="5" cy="20"/>
                    </a:xfrm>
                    <a:custGeom>
                      <a:avLst/>
                      <a:gdLst>
                        <a:gd name="T0" fmla="*/ 0 w 32"/>
                        <a:gd name="T1" fmla="*/ 0 h 138"/>
                        <a:gd name="T2" fmla="*/ 0 w 32"/>
                        <a:gd name="T3" fmla="*/ 0 h 138"/>
                        <a:gd name="T4" fmla="*/ 0 w 32"/>
                        <a:gd name="T5" fmla="*/ 0 h 138"/>
                        <a:gd name="T6" fmla="*/ 0 w 32"/>
                        <a:gd name="T7" fmla="*/ 0 h 138"/>
                        <a:gd name="T8" fmla="*/ 0 w 32"/>
                        <a:gd name="T9" fmla="*/ 0 h 138"/>
                        <a:gd name="T10" fmla="*/ 0 w 32"/>
                        <a:gd name="T11" fmla="*/ 0 h 138"/>
                        <a:gd name="T12" fmla="*/ 0 w 32"/>
                        <a:gd name="T13" fmla="*/ 0 h 138"/>
                        <a:gd name="T14" fmla="*/ 0 w 32"/>
                        <a:gd name="T15" fmla="*/ 0 h 138"/>
                        <a:gd name="T16" fmla="*/ 0 w 32"/>
                        <a:gd name="T17" fmla="*/ 0 h 138"/>
                        <a:gd name="T18" fmla="*/ 0 w 32"/>
                        <a:gd name="T19" fmla="*/ 0 h 138"/>
                        <a:gd name="T20" fmla="*/ 0 w 32"/>
                        <a:gd name="T21" fmla="*/ 0 h 138"/>
                        <a:gd name="T22" fmla="*/ 0 w 32"/>
                        <a:gd name="T23" fmla="*/ 0 h 138"/>
                        <a:gd name="T24" fmla="*/ 0 w 32"/>
                        <a:gd name="T25" fmla="*/ 0 h 138"/>
                        <a:gd name="T26" fmla="*/ 0 w 32"/>
                        <a:gd name="T27" fmla="*/ 0 h 138"/>
                        <a:gd name="T28" fmla="*/ 0 w 32"/>
                        <a:gd name="T29" fmla="*/ 0 h 138"/>
                        <a:gd name="T30" fmla="*/ 0 w 32"/>
                        <a:gd name="T31" fmla="*/ 0 h 138"/>
                        <a:gd name="T32" fmla="*/ 0 w 32"/>
                        <a:gd name="T33" fmla="*/ 0 h 138"/>
                        <a:gd name="T34" fmla="*/ 0 w 32"/>
                        <a:gd name="T35" fmla="*/ 0 h 138"/>
                        <a:gd name="T36" fmla="*/ 0 w 32"/>
                        <a:gd name="T37" fmla="*/ 0 h 138"/>
                        <a:gd name="T38" fmla="*/ 0 w 32"/>
                        <a:gd name="T39" fmla="*/ 0 h 138"/>
                        <a:gd name="T40" fmla="*/ 0 w 32"/>
                        <a:gd name="T41" fmla="*/ 0 h 138"/>
                        <a:gd name="T42" fmla="*/ 0 w 32"/>
                        <a:gd name="T43" fmla="*/ 0 h 138"/>
                        <a:gd name="T44" fmla="*/ 0 w 32"/>
                        <a:gd name="T45" fmla="*/ 0 h 138"/>
                        <a:gd name="T46" fmla="*/ 0 w 32"/>
                        <a:gd name="T47" fmla="*/ 0 h 138"/>
                        <a:gd name="T48" fmla="*/ 0 w 32"/>
                        <a:gd name="T49" fmla="*/ 0 h 138"/>
                        <a:gd name="T50" fmla="*/ 0 w 32"/>
                        <a:gd name="T51" fmla="*/ 0 h 13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32"/>
                        <a:gd name="T79" fmla="*/ 0 h 138"/>
                        <a:gd name="T80" fmla="*/ 32 w 32"/>
                        <a:gd name="T81" fmla="*/ 138 h 13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32" h="138">
                          <a:moveTo>
                            <a:pt x="22" y="1"/>
                          </a:moveTo>
                          <a:lnTo>
                            <a:pt x="15" y="1"/>
                          </a:lnTo>
                          <a:lnTo>
                            <a:pt x="6" y="18"/>
                          </a:lnTo>
                          <a:lnTo>
                            <a:pt x="2" y="35"/>
                          </a:lnTo>
                          <a:lnTo>
                            <a:pt x="0" y="52"/>
                          </a:lnTo>
                          <a:lnTo>
                            <a:pt x="2" y="68"/>
                          </a:lnTo>
                          <a:lnTo>
                            <a:pt x="6" y="87"/>
                          </a:lnTo>
                          <a:lnTo>
                            <a:pt x="11" y="105"/>
                          </a:lnTo>
                          <a:lnTo>
                            <a:pt x="17" y="121"/>
                          </a:lnTo>
                          <a:lnTo>
                            <a:pt x="23" y="138"/>
                          </a:lnTo>
                          <a:lnTo>
                            <a:pt x="32" y="133"/>
                          </a:lnTo>
                          <a:lnTo>
                            <a:pt x="25" y="119"/>
                          </a:lnTo>
                          <a:lnTo>
                            <a:pt x="20" y="103"/>
                          </a:lnTo>
                          <a:lnTo>
                            <a:pt x="15" y="85"/>
                          </a:lnTo>
                          <a:lnTo>
                            <a:pt x="11" y="68"/>
                          </a:lnTo>
                          <a:lnTo>
                            <a:pt x="11" y="52"/>
                          </a:lnTo>
                          <a:lnTo>
                            <a:pt x="11" y="35"/>
                          </a:lnTo>
                          <a:lnTo>
                            <a:pt x="15" y="20"/>
                          </a:lnTo>
                          <a:lnTo>
                            <a:pt x="22" y="8"/>
                          </a:lnTo>
                          <a:lnTo>
                            <a:pt x="15" y="8"/>
                          </a:lnTo>
                          <a:lnTo>
                            <a:pt x="22" y="8"/>
                          </a:lnTo>
                          <a:lnTo>
                            <a:pt x="23" y="5"/>
                          </a:lnTo>
                          <a:lnTo>
                            <a:pt x="22" y="1"/>
                          </a:lnTo>
                          <a:lnTo>
                            <a:pt x="19" y="0"/>
                          </a:lnTo>
                          <a:lnTo>
                            <a:pt x="15" y="1"/>
                          </a:lnTo>
                          <a:lnTo>
                            <a:pt x="22" y="1"/>
                          </a:lnTo>
                          <a:close/>
                        </a:path>
                      </a:pathLst>
                    </a:custGeom>
                    <a:solidFill>
                      <a:srgbClr val="000000"/>
                    </a:solidFill>
                    <a:ln w="9525">
                      <a:noFill/>
                      <a:round/>
                      <a:headEnd/>
                      <a:tailEnd/>
                    </a:ln>
                  </p:spPr>
                  <p:txBody>
                    <a:bodyPr/>
                    <a:lstStyle/>
                    <a:p>
                      <a:endParaRPr lang="en-US"/>
                    </a:p>
                  </p:txBody>
                </p:sp>
                <p:sp>
                  <p:nvSpPr>
                    <p:cNvPr id="1130" name="Freeform 111"/>
                    <p:cNvSpPr>
                      <a:spLocks/>
                    </p:cNvSpPr>
                    <p:nvPr/>
                  </p:nvSpPr>
                  <p:spPr bwMode="auto">
                    <a:xfrm>
                      <a:off x="4973" y="2128"/>
                      <a:ext cx="5" cy="3"/>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w 41"/>
                        <a:gd name="T11" fmla="*/ 0 h 17"/>
                        <a:gd name="T12" fmla="*/ 0 w 41"/>
                        <a:gd name="T13" fmla="*/ 0 h 17"/>
                        <a:gd name="T14" fmla="*/ 0 w 41"/>
                        <a:gd name="T15" fmla="*/ 0 h 17"/>
                        <a:gd name="T16" fmla="*/ 0 w 41"/>
                        <a:gd name="T17" fmla="*/ 0 h 17"/>
                        <a:gd name="T18" fmla="*/ 0 w 41"/>
                        <a:gd name="T19" fmla="*/ 0 h 17"/>
                        <a:gd name="T20" fmla="*/ 0 w 41"/>
                        <a:gd name="T21" fmla="*/ 0 h 17"/>
                        <a:gd name="T22" fmla="*/ 0 w 41"/>
                        <a:gd name="T23" fmla="*/ 0 h 17"/>
                        <a:gd name="T24" fmla="*/ 0 w 41"/>
                        <a:gd name="T25" fmla="*/ 0 h 17"/>
                        <a:gd name="T26" fmla="*/ 0 w 41"/>
                        <a:gd name="T27" fmla="*/ 0 h 17"/>
                        <a:gd name="T28" fmla="*/ 0 w 41"/>
                        <a:gd name="T29" fmla="*/ 0 h 17"/>
                        <a:gd name="T30" fmla="*/ 0 w 41"/>
                        <a:gd name="T31" fmla="*/ 0 h 17"/>
                        <a:gd name="T32" fmla="*/ 0 w 41"/>
                        <a:gd name="T33" fmla="*/ 0 h 17"/>
                        <a:gd name="T34" fmla="*/ 0 w 41"/>
                        <a:gd name="T35" fmla="*/ 0 h 17"/>
                        <a:gd name="T36" fmla="*/ 0 w 41"/>
                        <a:gd name="T37" fmla="*/ 0 h 17"/>
                        <a:gd name="T38" fmla="*/ 0 w 41"/>
                        <a:gd name="T39" fmla="*/ 0 h 17"/>
                        <a:gd name="T40" fmla="*/ 0 w 41"/>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7"/>
                        <a:gd name="T65" fmla="*/ 41 w 41"/>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7">
                          <a:moveTo>
                            <a:pt x="34" y="0"/>
                          </a:moveTo>
                          <a:lnTo>
                            <a:pt x="34" y="0"/>
                          </a:lnTo>
                          <a:lnTo>
                            <a:pt x="30" y="3"/>
                          </a:lnTo>
                          <a:lnTo>
                            <a:pt x="27" y="6"/>
                          </a:lnTo>
                          <a:lnTo>
                            <a:pt x="24" y="7"/>
                          </a:lnTo>
                          <a:lnTo>
                            <a:pt x="21" y="8"/>
                          </a:lnTo>
                          <a:lnTo>
                            <a:pt x="16" y="8"/>
                          </a:lnTo>
                          <a:lnTo>
                            <a:pt x="13" y="7"/>
                          </a:lnTo>
                          <a:lnTo>
                            <a:pt x="9" y="4"/>
                          </a:lnTo>
                          <a:lnTo>
                            <a:pt x="7" y="2"/>
                          </a:lnTo>
                          <a:lnTo>
                            <a:pt x="0" y="9"/>
                          </a:lnTo>
                          <a:lnTo>
                            <a:pt x="5" y="13"/>
                          </a:lnTo>
                          <a:lnTo>
                            <a:pt x="10" y="16"/>
                          </a:lnTo>
                          <a:lnTo>
                            <a:pt x="16" y="17"/>
                          </a:lnTo>
                          <a:lnTo>
                            <a:pt x="21" y="17"/>
                          </a:lnTo>
                          <a:lnTo>
                            <a:pt x="26" y="16"/>
                          </a:lnTo>
                          <a:lnTo>
                            <a:pt x="32" y="15"/>
                          </a:lnTo>
                          <a:lnTo>
                            <a:pt x="36" y="10"/>
                          </a:lnTo>
                          <a:lnTo>
                            <a:pt x="41" y="7"/>
                          </a:lnTo>
                          <a:lnTo>
                            <a:pt x="34" y="0"/>
                          </a:lnTo>
                          <a:close/>
                        </a:path>
                      </a:pathLst>
                    </a:custGeom>
                    <a:solidFill>
                      <a:srgbClr val="000000"/>
                    </a:solidFill>
                    <a:ln w="9525">
                      <a:noFill/>
                      <a:round/>
                      <a:headEnd/>
                      <a:tailEnd/>
                    </a:ln>
                  </p:spPr>
                  <p:txBody>
                    <a:bodyPr/>
                    <a:lstStyle/>
                    <a:p>
                      <a:endParaRPr lang="en-US"/>
                    </a:p>
                  </p:txBody>
                </p:sp>
                <p:sp>
                  <p:nvSpPr>
                    <p:cNvPr id="1131" name="Freeform 112"/>
                    <p:cNvSpPr>
                      <a:spLocks/>
                    </p:cNvSpPr>
                    <p:nvPr/>
                  </p:nvSpPr>
                  <p:spPr bwMode="auto">
                    <a:xfrm>
                      <a:off x="4977" y="2124"/>
                      <a:ext cx="2" cy="5"/>
                    </a:xfrm>
                    <a:custGeom>
                      <a:avLst/>
                      <a:gdLst>
                        <a:gd name="T0" fmla="*/ 0 w 18"/>
                        <a:gd name="T1" fmla="*/ 0 h 39"/>
                        <a:gd name="T2" fmla="*/ 0 w 18"/>
                        <a:gd name="T3" fmla="*/ 0 h 39"/>
                        <a:gd name="T4" fmla="*/ 0 w 18"/>
                        <a:gd name="T5" fmla="*/ 0 h 39"/>
                        <a:gd name="T6" fmla="*/ 0 w 18"/>
                        <a:gd name="T7" fmla="*/ 0 h 39"/>
                        <a:gd name="T8" fmla="*/ 0 w 18"/>
                        <a:gd name="T9" fmla="*/ 0 h 39"/>
                        <a:gd name="T10" fmla="*/ 0 w 18"/>
                        <a:gd name="T11" fmla="*/ 0 h 39"/>
                        <a:gd name="T12" fmla="*/ 0 w 18"/>
                        <a:gd name="T13" fmla="*/ 0 h 39"/>
                        <a:gd name="T14" fmla="*/ 0 w 18"/>
                        <a:gd name="T15" fmla="*/ 0 h 39"/>
                        <a:gd name="T16" fmla="*/ 0 w 18"/>
                        <a:gd name="T17" fmla="*/ 0 h 39"/>
                        <a:gd name="T18" fmla="*/ 0 w 18"/>
                        <a:gd name="T19" fmla="*/ 0 h 39"/>
                        <a:gd name="T20" fmla="*/ 0 w 18"/>
                        <a:gd name="T21" fmla="*/ 0 h 39"/>
                        <a:gd name="T22" fmla="*/ 0 w 18"/>
                        <a:gd name="T23" fmla="*/ 0 h 39"/>
                        <a:gd name="T24" fmla="*/ 0 w 18"/>
                        <a:gd name="T25" fmla="*/ 0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8"/>
                        <a:gd name="T40" fmla="*/ 0 h 39"/>
                        <a:gd name="T41" fmla="*/ 18 w 18"/>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8" h="39">
                          <a:moveTo>
                            <a:pt x="0" y="7"/>
                          </a:moveTo>
                          <a:lnTo>
                            <a:pt x="2" y="9"/>
                          </a:lnTo>
                          <a:lnTo>
                            <a:pt x="6" y="14"/>
                          </a:lnTo>
                          <a:lnTo>
                            <a:pt x="9" y="21"/>
                          </a:lnTo>
                          <a:lnTo>
                            <a:pt x="8" y="28"/>
                          </a:lnTo>
                          <a:lnTo>
                            <a:pt x="6" y="32"/>
                          </a:lnTo>
                          <a:lnTo>
                            <a:pt x="13" y="39"/>
                          </a:lnTo>
                          <a:lnTo>
                            <a:pt x="17" y="30"/>
                          </a:lnTo>
                          <a:lnTo>
                            <a:pt x="18" y="21"/>
                          </a:lnTo>
                          <a:lnTo>
                            <a:pt x="15" y="10"/>
                          </a:lnTo>
                          <a:lnTo>
                            <a:pt x="6" y="0"/>
                          </a:lnTo>
                          <a:lnTo>
                            <a:pt x="7" y="1"/>
                          </a:lnTo>
                          <a:lnTo>
                            <a:pt x="0" y="7"/>
                          </a:lnTo>
                          <a:close/>
                        </a:path>
                      </a:pathLst>
                    </a:custGeom>
                    <a:solidFill>
                      <a:srgbClr val="000000"/>
                    </a:solidFill>
                    <a:ln w="9525">
                      <a:noFill/>
                      <a:round/>
                      <a:headEnd/>
                      <a:tailEnd/>
                    </a:ln>
                  </p:spPr>
                  <p:txBody>
                    <a:bodyPr/>
                    <a:lstStyle/>
                    <a:p>
                      <a:endParaRPr lang="en-US"/>
                    </a:p>
                  </p:txBody>
                </p:sp>
                <p:sp>
                  <p:nvSpPr>
                    <p:cNvPr id="1132" name="Freeform 113"/>
                    <p:cNvSpPr>
                      <a:spLocks/>
                    </p:cNvSpPr>
                    <p:nvPr/>
                  </p:nvSpPr>
                  <p:spPr bwMode="auto">
                    <a:xfrm>
                      <a:off x="4976" y="2121"/>
                      <a:ext cx="7" cy="4"/>
                    </a:xfrm>
                    <a:custGeom>
                      <a:avLst/>
                      <a:gdLst>
                        <a:gd name="T0" fmla="*/ 0 w 46"/>
                        <a:gd name="T1" fmla="*/ 0 h 28"/>
                        <a:gd name="T2" fmla="*/ 0 w 46"/>
                        <a:gd name="T3" fmla="*/ 0 h 28"/>
                        <a:gd name="T4" fmla="*/ 0 w 46"/>
                        <a:gd name="T5" fmla="*/ 0 h 28"/>
                        <a:gd name="T6" fmla="*/ 0 w 46"/>
                        <a:gd name="T7" fmla="*/ 0 h 28"/>
                        <a:gd name="T8" fmla="*/ 0 w 46"/>
                        <a:gd name="T9" fmla="*/ 0 h 28"/>
                        <a:gd name="T10" fmla="*/ 0 w 46"/>
                        <a:gd name="T11" fmla="*/ 0 h 28"/>
                        <a:gd name="T12" fmla="*/ 0 w 46"/>
                        <a:gd name="T13" fmla="*/ 0 h 28"/>
                        <a:gd name="T14" fmla="*/ 0 w 46"/>
                        <a:gd name="T15" fmla="*/ 0 h 28"/>
                        <a:gd name="T16" fmla="*/ 0 w 46"/>
                        <a:gd name="T17" fmla="*/ 0 h 28"/>
                        <a:gd name="T18" fmla="*/ 0 w 46"/>
                        <a:gd name="T19" fmla="*/ 0 h 28"/>
                        <a:gd name="T20" fmla="*/ 0 w 46"/>
                        <a:gd name="T21" fmla="*/ 0 h 28"/>
                        <a:gd name="T22" fmla="*/ 0 w 46"/>
                        <a:gd name="T23" fmla="*/ 0 h 28"/>
                        <a:gd name="T24" fmla="*/ 0 w 46"/>
                        <a:gd name="T25" fmla="*/ 0 h 28"/>
                        <a:gd name="T26" fmla="*/ 0 w 46"/>
                        <a:gd name="T27" fmla="*/ 0 h 28"/>
                        <a:gd name="T28" fmla="*/ 0 w 46"/>
                        <a:gd name="T29" fmla="*/ 0 h 28"/>
                        <a:gd name="T30" fmla="*/ 0 w 46"/>
                        <a:gd name="T31" fmla="*/ 0 h 28"/>
                        <a:gd name="T32" fmla="*/ 0 w 46"/>
                        <a:gd name="T33" fmla="*/ 0 h 28"/>
                        <a:gd name="T34" fmla="*/ 0 w 46"/>
                        <a:gd name="T35" fmla="*/ 0 h 28"/>
                        <a:gd name="T36" fmla="*/ 0 w 46"/>
                        <a:gd name="T37" fmla="*/ 0 h 28"/>
                        <a:gd name="T38" fmla="*/ 0 w 46"/>
                        <a:gd name="T39" fmla="*/ 0 h 28"/>
                        <a:gd name="T40" fmla="*/ 0 w 46"/>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8"/>
                        <a:gd name="T65" fmla="*/ 46 w 46"/>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8">
                          <a:moveTo>
                            <a:pt x="37" y="7"/>
                          </a:moveTo>
                          <a:lnTo>
                            <a:pt x="43" y="3"/>
                          </a:lnTo>
                          <a:lnTo>
                            <a:pt x="34" y="0"/>
                          </a:lnTo>
                          <a:lnTo>
                            <a:pt x="26" y="3"/>
                          </a:lnTo>
                          <a:lnTo>
                            <a:pt x="18" y="5"/>
                          </a:lnTo>
                          <a:lnTo>
                            <a:pt x="12" y="8"/>
                          </a:lnTo>
                          <a:lnTo>
                            <a:pt x="6" y="13"/>
                          </a:lnTo>
                          <a:lnTo>
                            <a:pt x="2" y="17"/>
                          </a:lnTo>
                          <a:lnTo>
                            <a:pt x="0" y="23"/>
                          </a:lnTo>
                          <a:lnTo>
                            <a:pt x="3" y="28"/>
                          </a:lnTo>
                          <a:lnTo>
                            <a:pt x="10" y="22"/>
                          </a:lnTo>
                          <a:lnTo>
                            <a:pt x="11" y="23"/>
                          </a:lnTo>
                          <a:lnTo>
                            <a:pt x="11" y="22"/>
                          </a:lnTo>
                          <a:lnTo>
                            <a:pt x="12" y="19"/>
                          </a:lnTo>
                          <a:lnTo>
                            <a:pt x="17" y="17"/>
                          </a:lnTo>
                          <a:lnTo>
                            <a:pt x="23" y="14"/>
                          </a:lnTo>
                          <a:lnTo>
                            <a:pt x="28" y="12"/>
                          </a:lnTo>
                          <a:lnTo>
                            <a:pt x="34" y="12"/>
                          </a:lnTo>
                          <a:lnTo>
                            <a:pt x="40" y="12"/>
                          </a:lnTo>
                          <a:lnTo>
                            <a:pt x="46" y="7"/>
                          </a:lnTo>
                          <a:lnTo>
                            <a:pt x="37" y="7"/>
                          </a:lnTo>
                          <a:close/>
                        </a:path>
                      </a:pathLst>
                    </a:custGeom>
                    <a:solidFill>
                      <a:srgbClr val="000000"/>
                    </a:solidFill>
                    <a:ln w="9525">
                      <a:noFill/>
                      <a:round/>
                      <a:headEnd/>
                      <a:tailEnd/>
                    </a:ln>
                  </p:spPr>
                  <p:txBody>
                    <a:bodyPr/>
                    <a:lstStyle/>
                    <a:p>
                      <a:endParaRPr lang="en-US"/>
                    </a:p>
                  </p:txBody>
                </p:sp>
                <p:sp>
                  <p:nvSpPr>
                    <p:cNvPr id="1133" name="Freeform 114"/>
                    <p:cNvSpPr>
                      <a:spLocks/>
                    </p:cNvSpPr>
                    <p:nvPr/>
                  </p:nvSpPr>
                  <p:spPr bwMode="auto">
                    <a:xfrm>
                      <a:off x="4981" y="2115"/>
                      <a:ext cx="2" cy="7"/>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
                        <a:gd name="T37" fmla="*/ 0 h 45"/>
                        <a:gd name="T38" fmla="*/ 12 w 12"/>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 h="45">
                          <a:moveTo>
                            <a:pt x="7" y="9"/>
                          </a:moveTo>
                          <a:lnTo>
                            <a:pt x="3" y="5"/>
                          </a:lnTo>
                          <a:lnTo>
                            <a:pt x="0" y="45"/>
                          </a:lnTo>
                          <a:lnTo>
                            <a:pt x="9" y="45"/>
                          </a:lnTo>
                          <a:lnTo>
                            <a:pt x="12" y="5"/>
                          </a:lnTo>
                          <a:lnTo>
                            <a:pt x="9" y="0"/>
                          </a:lnTo>
                          <a:lnTo>
                            <a:pt x="12" y="5"/>
                          </a:lnTo>
                          <a:lnTo>
                            <a:pt x="11" y="1"/>
                          </a:lnTo>
                          <a:lnTo>
                            <a:pt x="8" y="0"/>
                          </a:lnTo>
                          <a:lnTo>
                            <a:pt x="5" y="1"/>
                          </a:lnTo>
                          <a:lnTo>
                            <a:pt x="3" y="5"/>
                          </a:lnTo>
                          <a:lnTo>
                            <a:pt x="7" y="9"/>
                          </a:lnTo>
                          <a:close/>
                        </a:path>
                      </a:pathLst>
                    </a:custGeom>
                    <a:solidFill>
                      <a:srgbClr val="000000"/>
                    </a:solidFill>
                    <a:ln w="9525">
                      <a:noFill/>
                      <a:round/>
                      <a:headEnd/>
                      <a:tailEnd/>
                    </a:ln>
                  </p:spPr>
                  <p:txBody>
                    <a:bodyPr/>
                    <a:lstStyle/>
                    <a:p>
                      <a:endParaRPr lang="en-US"/>
                    </a:p>
                  </p:txBody>
                </p:sp>
                <p:sp>
                  <p:nvSpPr>
                    <p:cNvPr id="1134" name="Freeform 115"/>
                    <p:cNvSpPr>
                      <a:spLocks/>
                    </p:cNvSpPr>
                    <p:nvPr/>
                  </p:nvSpPr>
                  <p:spPr bwMode="auto">
                    <a:xfrm>
                      <a:off x="4973" y="2115"/>
                      <a:ext cx="10" cy="4"/>
                    </a:xfrm>
                    <a:custGeom>
                      <a:avLst/>
                      <a:gdLst>
                        <a:gd name="T0" fmla="*/ 0 w 71"/>
                        <a:gd name="T1" fmla="*/ 0 h 27"/>
                        <a:gd name="T2" fmla="*/ 0 w 71"/>
                        <a:gd name="T3" fmla="*/ 0 h 27"/>
                        <a:gd name="T4" fmla="*/ 0 w 71"/>
                        <a:gd name="T5" fmla="*/ 0 h 27"/>
                        <a:gd name="T6" fmla="*/ 0 w 71"/>
                        <a:gd name="T7" fmla="*/ 0 h 27"/>
                        <a:gd name="T8" fmla="*/ 0 w 71"/>
                        <a:gd name="T9" fmla="*/ 0 h 27"/>
                        <a:gd name="T10" fmla="*/ 0 w 71"/>
                        <a:gd name="T11" fmla="*/ 0 h 27"/>
                        <a:gd name="T12" fmla="*/ 0 w 71"/>
                        <a:gd name="T13" fmla="*/ 0 h 27"/>
                        <a:gd name="T14" fmla="*/ 0 w 71"/>
                        <a:gd name="T15" fmla="*/ 0 h 27"/>
                        <a:gd name="T16" fmla="*/ 0 w 71"/>
                        <a:gd name="T17" fmla="*/ 0 h 27"/>
                        <a:gd name="T18" fmla="*/ 0 w 71"/>
                        <a:gd name="T19" fmla="*/ 0 h 27"/>
                        <a:gd name="T20" fmla="*/ 0 w 71"/>
                        <a:gd name="T21" fmla="*/ 0 h 27"/>
                        <a:gd name="T22" fmla="*/ 0 w 71"/>
                        <a:gd name="T23" fmla="*/ 0 h 27"/>
                        <a:gd name="T24" fmla="*/ 0 w 71"/>
                        <a:gd name="T25" fmla="*/ 0 h 27"/>
                        <a:gd name="T26" fmla="*/ 0 w 71"/>
                        <a:gd name="T27" fmla="*/ 0 h 27"/>
                        <a:gd name="T28" fmla="*/ 0 w 71"/>
                        <a:gd name="T29" fmla="*/ 0 h 27"/>
                        <a:gd name="T30" fmla="*/ 0 w 71"/>
                        <a:gd name="T31" fmla="*/ 0 h 27"/>
                        <a:gd name="T32" fmla="*/ 0 w 71"/>
                        <a:gd name="T33" fmla="*/ 0 h 27"/>
                        <a:gd name="T34" fmla="*/ 0 w 71"/>
                        <a:gd name="T35" fmla="*/ 0 h 27"/>
                        <a:gd name="T36" fmla="*/ 0 w 71"/>
                        <a:gd name="T37" fmla="*/ 0 h 27"/>
                        <a:gd name="T38" fmla="*/ 0 w 71"/>
                        <a:gd name="T39" fmla="*/ 0 h 27"/>
                        <a:gd name="T40" fmla="*/ 0 w 71"/>
                        <a:gd name="T41" fmla="*/ 0 h 27"/>
                        <a:gd name="T42" fmla="*/ 0 w 71"/>
                        <a:gd name="T43" fmla="*/ 0 h 27"/>
                        <a:gd name="T44" fmla="*/ 0 w 71"/>
                        <a:gd name="T45" fmla="*/ 0 h 27"/>
                        <a:gd name="T46" fmla="*/ 0 w 71"/>
                        <a:gd name="T47" fmla="*/ 0 h 27"/>
                        <a:gd name="T48" fmla="*/ 0 w 71"/>
                        <a:gd name="T49" fmla="*/ 0 h 27"/>
                        <a:gd name="T50" fmla="*/ 0 w 71"/>
                        <a:gd name="T51" fmla="*/ 0 h 2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27"/>
                        <a:gd name="T80" fmla="*/ 71 w 71"/>
                        <a:gd name="T81" fmla="*/ 27 h 2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27">
                          <a:moveTo>
                            <a:pt x="0" y="23"/>
                          </a:moveTo>
                          <a:lnTo>
                            <a:pt x="9" y="25"/>
                          </a:lnTo>
                          <a:lnTo>
                            <a:pt x="12" y="23"/>
                          </a:lnTo>
                          <a:lnTo>
                            <a:pt x="17" y="19"/>
                          </a:lnTo>
                          <a:lnTo>
                            <a:pt x="27" y="16"/>
                          </a:lnTo>
                          <a:lnTo>
                            <a:pt x="37" y="14"/>
                          </a:lnTo>
                          <a:lnTo>
                            <a:pt x="46" y="11"/>
                          </a:lnTo>
                          <a:lnTo>
                            <a:pt x="55" y="11"/>
                          </a:lnTo>
                          <a:lnTo>
                            <a:pt x="64" y="11"/>
                          </a:lnTo>
                          <a:lnTo>
                            <a:pt x="69" y="11"/>
                          </a:lnTo>
                          <a:lnTo>
                            <a:pt x="71" y="2"/>
                          </a:lnTo>
                          <a:lnTo>
                            <a:pt x="64" y="0"/>
                          </a:lnTo>
                          <a:lnTo>
                            <a:pt x="55" y="2"/>
                          </a:lnTo>
                          <a:lnTo>
                            <a:pt x="46" y="2"/>
                          </a:lnTo>
                          <a:lnTo>
                            <a:pt x="35" y="5"/>
                          </a:lnTo>
                          <a:lnTo>
                            <a:pt x="25" y="7"/>
                          </a:lnTo>
                          <a:lnTo>
                            <a:pt x="15" y="10"/>
                          </a:lnTo>
                          <a:lnTo>
                            <a:pt x="7" y="14"/>
                          </a:lnTo>
                          <a:lnTo>
                            <a:pt x="0" y="20"/>
                          </a:lnTo>
                          <a:lnTo>
                            <a:pt x="9" y="23"/>
                          </a:lnTo>
                          <a:lnTo>
                            <a:pt x="0" y="20"/>
                          </a:lnTo>
                          <a:lnTo>
                            <a:pt x="0" y="24"/>
                          </a:lnTo>
                          <a:lnTo>
                            <a:pt x="4" y="27"/>
                          </a:lnTo>
                          <a:lnTo>
                            <a:pt x="7" y="27"/>
                          </a:lnTo>
                          <a:lnTo>
                            <a:pt x="9" y="25"/>
                          </a:lnTo>
                          <a:lnTo>
                            <a:pt x="0" y="23"/>
                          </a:lnTo>
                          <a:close/>
                        </a:path>
                      </a:pathLst>
                    </a:custGeom>
                    <a:solidFill>
                      <a:srgbClr val="000000"/>
                    </a:solidFill>
                    <a:ln w="9525">
                      <a:noFill/>
                      <a:round/>
                      <a:headEnd/>
                      <a:tailEnd/>
                    </a:ln>
                  </p:spPr>
                  <p:txBody>
                    <a:bodyPr/>
                    <a:lstStyle/>
                    <a:p>
                      <a:endParaRPr lang="en-US"/>
                    </a:p>
                  </p:txBody>
                </p:sp>
                <p:sp>
                  <p:nvSpPr>
                    <p:cNvPr id="1135" name="Freeform 116"/>
                    <p:cNvSpPr>
                      <a:spLocks/>
                    </p:cNvSpPr>
                    <p:nvPr/>
                  </p:nvSpPr>
                  <p:spPr bwMode="auto">
                    <a:xfrm>
                      <a:off x="4959" y="2112"/>
                      <a:ext cx="15" cy="6"/>
                    </a:xfrm>
                    <a:custGeom>
                      <a:avLst/>
                      <a:gdLst>
                        <a:gd name="T0" fmla="*/ 0 w 102"/>
                        <a:gd name="T1" fmla="*/ 0 h 44"/>
                        <a:gd name="T2" fmla="*/ 0 w 102"/>
                        <a:gd name="T3" fmla="*/ 0 h 44"/>
                        <a:gd name="T4" fmla="*/ 0 w 102"/>
                        <a:gd name="T5" fmla="*/ 0 h 44"/>
                        <a:gd name="T6" fmla="*/ 0 w 102"/>
                        <a:gd name="T7" fmla="*/ 0 h 44"/>
                        <a:gd name="T8" fmla="*/ 0 w 102"/>
                        <a:gd name="T9" fmla="*/ 0 h 44"/>
                        <a:gd name="T10" fmla="*/ 0 w 102"/>
                        <a:gd name="T11" fmla="*/ 0 h 44"/>
                        <a:gd name="T12" fmla="*/ 0 w 102"/>
                        <a:gd name="T13" fmla="*/ 0 h 44"/>
                        <a:gd name="T14" fmla="*/ 0 w 102"/>
                        <a:gd name="T15" fmla="*/ 0 h 44"/>
                        <a:gd name="T16" fmla="*/ 0 w 102"/>
                        <a:gd name="T17" fmla="*/ 0 h 44"/>
                        <a:gd name="T18" fmla="*/ 0 w 102"/>
                        <a:gd name="T19" fmla="*/ 0 h 44"/>
                        <a:gd name="T20" fmla="*/ 0 w 102"/>
                        <a:gd name="T21" fmla="*/ 0 h 44"/>
                        <a:gd name="T22" fmla="*/ 0 w 102"/>
                        <a:gd name="T23" fmla="*/ 0 h 44"/>
                        <a:gd name="T24" fmla="*/ 0 w 102"/>
                        <a:gd name="T25" fmla="*/ 0 h 44"/>
                        <a:gd name="T26" fmla="*/ 0 w 102"/>
                        <a:gd name="T27" fmla="*/ 0 h 44"/>
                        <a:gd name="T28" fmla="*/ 0 w 102"/>
                        <a:gd name="T29" fmla="*/ 0 h 44"/>
                        <a:gd name="T30" fmla="*/ 0 w 102"/>
                        <a:gd name="T31" fmla="*/ 0 h 44"/>
                        <a:gd name="T32" fmla="*/ 0 w 102"/>
                        <a:gd name="T33" fmla="*/ 0 h 44"/>
                        <a:gd name="T34" fmla="*/ 0 w 102"/>
                        <a:gd name="T35" fmla="*/ 0 h 44"/>
                        <a:gd name="T36" fmla="*/ 0 w 102"/>
                        <a:gd name="T37" fmla="*/ 0 h 44"/>
                        <a:gd name="T38" fmla="*/ 0 w 102"/>
                        <a:gd name="T39" fmla="*/ 0 h 44"/>
                        <a:gd name="T40" fmla="*/ 0 w 102"/>
                        <a:gd name="T41" fmla="*/ 0 h 44"/>
                        <a:gd name="T42" fmla="*/ 0 w 102"/>
                        <a:gd name="T43" fmla="*/ 0 h 44"/>
                        <a:gd name="T44" fmla="*/ 0 w 102"/>
                        <a:gd name="T45" fmla="*/ 0 h 44"/>
                        <a:gd name="T46" fmla="*/ 0 w 102"/>
                        <a:gd name="T47" fmla="*/ 0 h 44"/>
                        <a:gd name="T48" fmla="*/ 0 w 102"/>
                        <a:gd name="T49" fmla="*/ 0 h 44"/>
                        <a:gd name="T50" fmla="*/ 0 w 102"/>
                        <a:gd name="T51" fmla="*/ 0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02"/>
                        <a:gd name="T79" fmla="*/ 0 h 44"/>
                        <a:gd name="T80" fmla="*/ 102 w 102"/>
                        <a:gd name="T81" fmla="*/ 44 h 4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02" h="44">
                          <a:moveTo>
                            <a:pt x="5" y="10"/>
                          </a:moveTo>
                          <a:lnTo>
                            <a:pt x="5" y="10"/>
                          </a:lnTo>
                          <a:lnTo>
                            <a:pt x="33" y="11"/>
                          </a:lnTo>
                          <a:lnTo>
                            <a:pt x="54" y="14"/>
                          </a:lnTo>
                          <a:lnTo>
                            <a:pt x="70" y="19"/>
                          </a:lnTo>
                          <a:lnTo>
                            <a:pt x="81" y="23"/>
                          </a:lnTo>
                          <a:lnTo>
                            <a:pt x="88" y="29"/>
                          </a:lnTo>
                          <a:lnTo>
                            <a:pt x="91" y="33"/>
                          </a:lnTo>
                          <a:lnTo>
                            <a:pt x="93" y="38"/>
                          </a:lnTo>
                          <a:lnTo>
                            <a:pt x="93" y="44"/>
                          </a:lnTo>
                          <a:lnTo>
                            <a:pt x="102" y="44"/>
                          </a:lnTo>
                          <a:lnTo>
                            <a:pt x="102" y="38"/>
                          </a:lnTo>
                          <a:lnTo>
                            <a:pt x="100" y="29"/>
                          </a:lnTo>
                          <a:lnTo>
                            <a:pt x="95" y="22"/>
                          </a:lnTo>
                          <a:lnTo>
                            <a:pt x="86" y="14"/>
                          </a:lnTo>
                          <a:lnTo>
                            <a:pt x="72" y="10"/>
                          </a:lnTo>
                          <a:lnTo>
                            <a:pt x="54" y="5"/>
                          </a:lnTo>
                          <a:lnTo>
                            <a:pt x="33" y="2"/>
                          </a:lnTo>
                          <a:lnTo>
                            <a:pt x="5" y="1"/>
                          </a:lnTo>
                          <a:lnTo>
                            <a:pt x="5" y="0"/>
                          </a:lnTo>
                          <a:lnTo>
                            <a:pt x="1" y="2"/>
                          </a:lnTo>
                          <a:lnTo>
                            <a:pt x="0" y="5"/>
                          </a:lnTo>
                          <a:lnTo>
                            <a:pt x="1" y="9"/>
                          </a:lnTo>
                          <a:lnTo>
                            <a:pt x="5" y="11"/>
                          </a:lnTo>
                          <a:lnTo>
                            <a:pt x="5" y="10"/>
                          </a:lnTo>
                          <a:close/>
                        </a:path>
                      </a:pathLst>
                    </a:custGeom>
                    <a:solidFill>
                      <a:srgbClr val="000000"/>
                    </a:solidFill>
                    <a:ln w="9525">
                      <a:noFill/>
                      <a:round/>
                      <a:headEnd/>
                      <a:tailEnd/>
                    </a:ln>
                  </p:spPr>
                  <p:txBody>
                    <a:bodyPr/>
                    <a:lstStyle/>
                    <a:p>
                      <a:endParaRPr lang="en-US"/>
                    </a:p>
                  </p:txBody>
                </p:sp>
                <p:sp>
                  <p:nvSpPr>
                    <p:cNvPr id="1136" name="Freeform 117"/>
                    <p:cNvSpPr>
                      <a:spLocks/>
                    </p:cNvSpPr>
                    <p:nvPr/>
                  </p:nvSpPr>
                  <p:spPr bwMode="auto">
                    <a:xfrm>
                      <a:off x="4979" y="2171"/>
                      <a:ext cx="7" cy="8"/>
                    </a:xfrm>
                    <a:custGeom>
                      <a:avLst/>
                      <a:gdLst>
                        <a:gd name="T0" fmla="*/ 0 w 52"/>
                        <a:gd name="T1" fmla="*/ 0 h 56"/>
                        <a:gd name="T2" fmla="*/ 0 w 52"/>
                        <a:gd name="T3" fmla="*/ 0 h 56"/>
                        <a:gd name="T4" fmla="*/ 0 w 52"/>
                        <a:gd name="T5" fmla="*/ 0 h 56"/>
                        <a:gd name="T6" fmla="*/ 0 w 52"/>
                        <a:gd name="T7" fmla="*/ 0 h 56"/>
                        <a:gd name="T8" fmla="*/ 0 w 52"/>
                        <a:gd name="T9" fmla="*/ 0 h 56"/>
                        <a:gd name="T10" fmla="*/ 0 w 52"/>
                        <a:gd name="T11" fmla="*/ 0 h 56"/>
                        <a:gd name="T12" fmla="*/ 0 w 52"/>
                        <a:gd name="T13" fmla="*/ 0 h 56"/>
                        <a:gd name="T14" fmla="*/ 0 w 52"/>
                        <a:gd name="T15" fmla="*/ 0 h 56"/>
                        <a:gd name="T16" fmla="*/ 0 w 52"/>
                        <a:gd name="T17" fmla="*/ 0 h 56"/>
                        <a:gd name="T18" fmla="*/ 0 w 52"/>
                        <a:gd name="T19" fmla="*/ 0 h 56"/>
                        <a:gd name="T20" fmla="*/ 0 w 52"/>
                        <a:gd name="T21" fmla="*/ 0 h 56"/>
                        <a:gd name="T22" fmla="*/ 0 w 52"/>
                        <a:gd name="T23" fmla="*/ 0 h 56"/>
                        <a:gd name="T24" fmla="*/ 0 w 52"/>
                        <a:gd name="T25" fmla="*/ 0 h 56"/>
                        <a:gd name="T26" fmla="*/ 0 w 52"/>
                        <a:gd name="T27" fmla="*/ 0 h 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2"/>
                        <a:gd name="T43" fmla="*/ 0 h 56"/>
                        <a:gd name="T44" fmla="*/ 52 w 52"/>
                        <a:gd name="T45" fmla="*/ 56 h 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2" h="56">
                          <a:moveTo>
                            <a:pt x="52" y="52"/>
                          </a:moveTo>
                          <a:lnTo>
                            <a:pt x="45" y="54"/>
                          </a:lnTo>
                          <a:lnTo>
                            <a:pt x="38" y="56"/>
                          </a:lnTo>
                          <a:lnTo>
                            <a:pt x="30" y="56"/>
                          </a:lnTo>
                          <a:lnTo>
                            <a:pt x="22" y="55"/>
                          </a:lnTo>
                          <a:lnTo>
                            <a:pt x="16" y="52"/>
                          </a:lnTo>
                          <a:lnTo>
                            <a:pt x="9" y="47"/>
                          </a:lnTo>
                          <a:lnTo>
                            <a:pt x="5" y="42"/>
                          </a:lnTo>
                          <a:lnTo>
                            <a:pt x="1" y="34"/>
                          </a:lnTo>
                          <a:lnTo>
                            <a:pt x="0" y="23"/>
                          </a:lnTo>
                          <a:lnTo>
                            <a:pt x="3" y="13"/>
                          </a:lnTo>
                          <a:lnTo>
                            <a:pt x="8" y="5"/>
                          </a:lnTo>
                          <a:lnTo>
                            <a:pt x="15" y="0"/>
                          </a:lnTo>
                          <a:lnTo>
                            <a:pt x="52" y="52"/>
                          </a:lnTo>
                          <a:close/>
                        </a:path>
                      </a:pathLst>
                    </a:custGeom>
                    <a:solidFill>
                      <a:srgbClr val="FFFFFF"/>
                    </a:solidFill>
                    <a:ln w="9525">
                      <a:noFill/>
                      <a:round/>
                      <a:headEnd/>
                      <a:tailEnd/>
                    </a:ln>
                  </p:spPr>
                  <p:txBody>
                    <a:bodyPr/>
                    <a:lstStyle/>
                    <a:p>
                      <a:endParaRPr lang="en-US"/>
                    </a:p>
                  </p:txBody>
                </p:sp>
                <p:sp>
                  <p:nvSpPr>
                    <p:cNvPr id="1137" name="Freeform 118"/>
                    <p:cNvSpPr>
                      <a:spLocks/>
                    </p:cNvSpPr>
                    <p:nvPr/>
                  </p:nvSpPr>
                  <p:spPr bwMode="auto">
                    <a:xfrm>
                      <a:off x="4986" y="2178"/>
                      <a:ext cx="1" cy="1"/>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5" y="9"/>
                          </a:moveTo>
                          <a:lnTo>
                            <a:pt x="7" y="7"/>
                          </a:lnTo>
                          <a:lnTo>
                            <a:pt x="7" y="2"/>
                          </a:lnTo>
                          <a:lnTo>
                            <a:pt x="4" y="0"/>
                          </a:lnTo>
                          <a:lnTo>
                            <a:pt x="0" y="0"/>
                          </a:lnTo>
                          <a:lnTo>
                            <a:pt x="5" y="9"/>
                          </a:lnTo>
                          <a:close/>
                        </a:path>
                      </a:pathLst>
                    </a:custGeom>
                    <a:solidFill>
                      <a:srgbClr val="000000"/>
                    </a:solidFill>
                    <a:ln w="9525">
                      <a:noFill/>
                      <a:round/>
                      <a:headEnd/>
                      <a:tailEnd/>
                    </a:ln>
                  </p:spPr>
                  <p:txBody>
                    <a:bodyPr/>
                    <a:lstStyle/>
                    <a:p>
                      <a:endParaRPr lang="en-US"/>
                    </a:p>
                  </p:txBody>
                </p:sp>
                <p:sp>
                  <p:nvSpPr>
                    <p:cNvPr id="1138" name="Freeform 119"/>
                    <p:cNvSpPr>
                      <a:spLocks/>
                    </p:cNvSpPr>
                    <p:nvPr/>
                  </p:nvSpPr>
                  <p:spPr bwMode="auto">
                    <a:xfrm>
                      <a:off x="4978" y="2176"/>
                      <a:ext cx="8" cy="4"/>
                    </a:xfrm>
                    <a:custGeom>
                      <a:avLst/>
                      <a:gdLst>
                        <a:gd name="T0" fmla="*/ 0 w 57"/>
                        <a:gd name="T1" fmla="*/ 0 h 28"/>
                        <a:gd name="T2" fmla="*/ 0 w 57"/>
                        <a:gd name="T3" fmla="*/ 0 h 28"/>
                        <a:gd name="T4" fmla="*/ 0 w 57"/>
                        <a:gd name="T5" fmla="*/ 0 h 28"/>
                        <a:gd name="T6" fmla="*/ 0 w 57"/>
                        <a:gd name="T7" fmla="*/ 0 h 28"/>
                        <a:gd name="T8" fmla="*/ 0 w 57"/>
                        <a:gd name="T9" fmla="*/ 0 h 28"/>
                        <a:gd name="T10" fmla="*/ 0 w 57"/>
                        <a:gd name="T11" fmla="*/ 0 h 28"/>
                        <a:gd name="T12" fmla="*/ 0 w 57"/>
                        <a:gd name="T13" fmla="*/ 0 h 28"/>
                        <a:gd name="T14" fmla="*/ 0 w 57"/>
                        <a:gd name="T15" fmla="*/ 0 h 28"/>
                        <a:gd name="T16" fmla="*/ 0 w 57"/>
                        <a:gd name="T17" fmla="*/ 0 h 28"/>
                        <a:gd name="T18" fmla="*/ 0 w 57"/>
                        <a:gd name="T19" fmla="*/ 0 h 28"/>
                        <a:gd name="T20" fmla="*/ 0 w 57"/>
                        <a:gd name="T21" fmla="*/ 0 h 28"/>
                        <a:gd name="T22" fmla="*/ 0 w 57"/>
                        <a:gd name="T23" fmla="*/ 0 h 28"/>
                        <a:gd name="T24" fmla="*/ 0 w 57"/>
                        <a:gd name="T25" fmla="*/ 0 h 28"/>
                        <a:gd name="T26" fmla="*/ 0 w 57"/>
                        <a:gd name="T27" fmla="*/ 0 h 28"/>
                        <a:gd name="T28" fmla="*/ 0 w 57"/>
                        <a:gd name="T29" fmla="*/ 0 h 28"/>
                        <a:gd name="T30" fmla="*/ 0 w 57"/>
                        <a:gd name="T31" fmla="*/ 0 h 28"/>
                        <a:gd name="T32" fmla="*/ 0 w 57"/>
                        <a:gd name="T33" fmla="*/ 0 h 28"/>
                        <a:gd name="T34" fmla="*/ 0 w 57"/>
                        <a:gd name="T35" fmla="*/ 0 h 28"/>
                        <a:gd name="T36" fmla="*/ 0 w 57"/>
                        <a:gd name="T37" fmla="*/ 0 h 28"/>
                        <a:gd name="T38" fmla="*/ 0 w 57"/>
                        <a:gd name="T39" fmla="*/ 0 h 28"/>
                        <a:gd name="T40" fmla="*/ 0 w 57"/>
                        <a:gd name="T41" fmla="*/ 0 h 2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28"/>
                        <a:gd name="T65" fmla="*/ 57 w 57"/>
                        <a:gd name="T66" fmla="*/ 28 h 2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28">
                          <a:moveTo>
                            <a:pt x="0" y="2"/>
                          </a:moveTo>
                          <a:lnTo>
                            <a:pt x="0" y="2"/>
                          </a:lnTo>
                          <a:lnTo>
                            <a:pt x="3" y="11"/>
                          </a:lnTo>
                          <a:lnTo>
                            <a:pt x="9" y="18"/>
                          </a:lnTo>
                          <a:lnTo>
                            <a:pt x="16" y="23"/>
                          </a:lnTo>
                          <a:lnTo>
                            <a:pt x="24" y="27"/>
                          </a:lnTo>
                          <a:lnTo>
                            <a:pt x="33" y="28"/>
                          </a:lnTo>
                          <a:lnTo>
                            <a:pt x="41" y="28"/>
                          </a:lnTo>
                          <a:lnTo>
                            <a:pt x="49" y="25"/>
                          </a:lnTo>
                          <a:lnTo>
                            <a:pt x="57" y="23"/>
                          </a:lnTo>
                          <a:lnTo>
                            <a:pt x="52" y="14"/>
                          </a:lnTo>
                          <a:lnTo>
                            <a:pt x="47" y="16"/>
                          </a:lnTo>
                          <a:lnTo>
                            <a:pt x="41" y="19"/>
                          </a:lnTo>
                          <a:lnTo>
                            <a:pt x="33" y="19"/>
                          </a:lnTo>
                          <a:lnTo>
                            <a:pt x="27" y="18"/>
                          </a:lnTo>
                          <a:lnTo>
                            <a:pt x="21" y="14"/>
                          </a:lnTo>
                          <a:lnTo>
                            <a:pt x="15" y="11"/>
                          </a:lnTo>
                          <a:lnTo>
                            <a:pt x="12" y="6"/>
                          </a:lnTo>
                          <a:lnTo>
                            <a:pt x="9" y="0"/>
                          </a:lnTo>
                          <a:lnTo>
                            <a:pt x="0" y="2"/>
                          </a:lnTo>
                          <a:close/>
                        </a:path>
                      </a:pathLst>
                    </a:custGeom>
                    <a:solidFill>
                      <a:srgbClr val="000000"/>
                    </a:solidFill>
                    <a:ln w="9525">
                      <a:noFill/>
                      <a:round/>
                      <a:headEnd/>
                      <a:tailEnd/>
                    </a:ln>
                  </p:spPr>
                  <p:txBody>
                    <a:bodyPr/>
                    <a:lstStyle/>
                    <a:p>
                      <a:endParaRPr lang="en-US"/>
                    </a:p>
                  </p:txBody>
                </p:sp>
                <p:sp>
                  <p:nvSpPr>
                    <p:cNvPr id="1139" name="Freeform 120"/>
                    <p:cNvSpPr>
                      <a:spLocks/>
                    </p:cNvSpPr>
                    <p:nvPr/>
                  </p:nvSpPr>
                  <p:spPr bwMode="auto">
                    <a:xfrm>
                      <a:off x="4978" y="2171"/>
                      <a:ext cx="3" cy="5"/>
                    </a:xfrm>
                    <a:custGeom>
                      <a:avLst/>
                      <a:gdLst>
                        <a:gd name="T0" fmla="*/ 0 w 20"/>
                        <a:gd name="T1" fmla="*/ 0 h 39"/>
                        <a:gd name="T2" fmla="*/ 0 w 20"/>
                        <a:gd name="T3" fmla="*/ 0 h 39"/>
                        <a:gd name="T4" fmla="*/ 0 w 20"/>
                        <a:gd name="T5" fmla="*/ 0 h 39"/>
                        <a:gd name="T6" fmla="*/ 0 w 20"/>
                        <a:gd name="T7" fmla="*/ 0 h 39"/>
                        <a:gd name="T8" fmla="*/ 0 w 20"/>
                        <a:gd name="T9" fmla="*/ 0 h 39"/>
                        <a:gd name="T10" fmla="*/ 0 w 20"/>
                        <a:gd name="T11" fmla="*/ 0 h 39"/>
                        <a:gd name="T12" fmla="*/ 0 w 20"/>
                        <a:gd name="T13" fmla="*/ 0 h 39"/>
                        <a:gd name="T14" fmla="*/ 0 w 20"/>
                        <a:gd name="T15" fmla="*/ 0 h 39"/>
                        <a:gd name="T16" fmla="*/ 0 w 20"/>
                        <a:gd name="T17" fmla="*/ 0 h 39"/>
                        <a:gd name="T18" fmla="*/ 0 w 20"/>
                        <a:gd name="T19" fmla="*/ 0 h 39"/>
                        <a:gd name="T20" fmla="*/ 0 w 20"/>
                        <a:gd name="T21" fmla="*/ 0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39"/>
                        <a:gd name="T35" fmla="*/ 20 w 20"/>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39">
                          <a:moveTo>
                            <a:pt x="17" y="0"/>
                          </a:moveTo>
                          <a:lnTo>
                            <a:pt x="9" y="5"/>
                          </a:lnTo>
                          <a:lnTo>
                            <a:pt x="3" y="15"/>
                          </a:lnTo>
                          <a:lnTo>
                            <a:pt x="0" y="27"/>
                          </a:lnTo>
                          <a:lnTo>
                            <a:pt x="1" y="39"/>
                          </a:lnTo>
                          <a:lnTo>
                            <a:pt x="10" y="37"/>
                          </a:lnTo>
                          <a:lnTo>
                            <a:pt x="9" y="27"/>
                          </a:lnTo>
                          <a:lnTo>
                            <a:pt x="12" y="18"/>
                          </a:lnTo>
                          <a:lnTo>
                            <a:pt x="15" y="12"/>
                          </a:lnTo>
                          <a:lnTo>
                            <a:pt x="20" y="9"/>
                          </a:lnTo>
                          <a:lnTo>
                            <a:pt x="17" y="0"/>
                          </a:lnTo>
                          <a:close/>
                        </a:path>
                      </a:pathLst>
                    </a:custGeom>
                    <a:solidFill>
                      <a:srgbClr val="000000"/>
                    </a:solidFill>
                    <a:ln w="9525">
                      <a:noFill/>
                      <a:round/>
                      <a:headEnd/>
                      <a:tailEnd/>
                    </a:ln>
                  </p:spPr>
                  <p:txBody>
                    <a:bodyPr/>
                    <a:lstStyle/>
                    <a:p>
                      <a:endParaRPr lang="en-US"/>
                    </a:p>
                  </p:txBody>
                </p:sp>
                <p:sp>
                  <p:nvSpPr>
                    <p:cNvPr id="1140" name="Freeform 121"/>
                    <p:cNvSpPr>
                      <a:spLocks/>
                    </p:cNvSpPr>
                    <p:nvPr/>
                  </p:nvSpPr>
                  <p:spPr bwMode="auto">
                    <a:xfrm>
                      <a:off x="4981" y="2171"/>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3" y="9"/>
                          </a:moveTo>
                          <a:lnTo>
                            <a:pt x="6" y="6"/>
                          </a:lnTo>
                          <a:lnTo>
                            <a:pt x="6" y="3"/>
                          </a:lnTo>
                          <a:lnTo>
                            <a:pt x="4" y="1"/>
                          </a:lnTo>
                          <a:lnTo>
                            <a:pt x="0" y="0"/>
                          </a:lnTo>
                          <a:lnTo>
                            <a:pt x="3" y="9"/>
                          </a:lnTo>
                          <a:close/>
                        </a:path>
                      </a:pathLst>
                    </a:custGeom>
                    <a:solidFill>
                      <a:srgbClr val="000000"/>
                    </a:solidFill>
                    <a:ln w="9525">
                      <a:noFill/>
                      <a:round/>
                      <a:headEnd/>
                      <a:tailEnd/>
                    </a:ln>
                  </p:spPr>
                  <p:txBody>
                    <a:bodyPr/>
                    <a:lstStyle/>
                    <a:p>
                      <a:endParaRPr lang="en-US"/>
                    </a:p>
                  </p:txBody>
                </p:sp>
                <p:sp>
                  <p:nvSpPr>
                    <p:cNvPr id="1141" name="Freeform 122"/>
                    <p:cNvSpPr>
                      <a:spLocks/>
                    </p:cNvSpPr>
                    <p:nvPr/>
                  </p:nvSpPr>
                  <p:spPr bwMode="auto">
                    <a:xfrm>
                      <a:off x="4981" y="2116"/>
                      <a:ext cx="3" cy="5"/>
                    </a:xfrm>
                    <a:custGeom>
                      <a:avLst/>
                      <a:gdLst>
                        <a:gd name="T0" fmla="*/ 0 w 18"/>
                        <a:gd name="T1" fmla="*/ 0 h 35"/>
                        <a:gd name="T2" fmla="*/ 0 w 18"/>
                        <a:gd name="T3" fmla="*/ 0 h 35"/>
                        <a:gd name="T4" fmla="*/ 0 w 18"/>
                        <a:gd name="T5" fmla="*/ 0 h 35"/>
                        <a:gd name="T6" fmla="*/ 0 w 18"/>
                        <a:gd name="T7" fmla="*/ 0 h 35"/>
                        <a:gd name="T8" fmla="*/ 0 w 18"/>
                        <a:gd name="T9" fmla="*/ 0 h 35"/>
                        <a:gd name="T10" fmla="*/ 0 w 18"/>
                        <a:gd name="T11" fmla="*/ 0 h 35"/>
                        <a:gd name="T12" fmla="*/ 0 w 18"/>
                        <a:gd name="T13" fmla="*/ 0 h 35"/>
                        <a:gd name="T14" fmla="*/ 0 w 18"/>
                        <a:gd name="T15" fmla="*/ 0 h 35"/>
                        <a:gd name="T16" fmla="*/ 0 w 18"/>
                        <a:gd name="T17" fmla="*/ 0 h 35"/>
                        <a:gd name="T18" fmla="*/ 0 w 18"/>
                        <a:gd name="T19" fmla="*/ 0 h 35"/>
                        <a:gd name="T20" fmla="*/ 0 w 18"/>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5"/>
                        <a:gd name="T35" fmla="*/ 18 w 18"/>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5">
                          <a:moveTo>
                            <a:pt x="14" y="35"/>
                          </a:moveTo>
                          <a:lnTo>
                            <a:pt x="18" y="1"/>
                          </a:lnTo>
                          <a:lnTo>
                            <a:pt x="14" y="0"/>
                          </a:lnTo>
                          <a:lnTo>
                            <a:pt x="11" y="0"/>
                          </a:lnTo>
                          <a:lnTo>
                            <a:pt x="7" y="0"/>
                          </a:lnTo>
                          <a:lnTo>
                            <a:pt x="2" y="0"/>
                          </a:lnTo>
                          <a:lnTo>
                            <a:pt x="0" y="32"/>
                          </a:lnTo>
                          <a:lnTo>
                            <a:pt x="3" y="32"/>
                          </a:lnTo>
                          <a:lnTo>
                            <a:pt x="8" y="33"/>
                          </a:lnTo>
                          <a:lnTo>
                            <a:pt x="12" y="34"/>
                          </a:lnTo>
                          <a:lnTo>
                            <a:pt x="14" y="35"/>
                          </a:lnTo>
                          <a:close/>
                        </a:path>
                      </a:pathLst>
                    </a:custGeom>
                    <a:solidFill>
                      <a:srgbClr val="FFFFFF"/>
                    </a:solidFill>
                    <a:ln w="9525">
                      <a:noFill/>
                      <a:round/>
                      <a:headEnd/>
                      <a:tailEnd/>
                    </a:ln>
                  </p:spPr>
                  <p:txBody>
                    <a:bodyPr/>
                    <a:lstStyle/>
                    <a:p>
                      <a:endParaRPr lang="en-US"/>
                    </a:p>
                  </p:txBody>
                </p:sp>
                <p:sp>
                  <p:nvSpPr>
                    <p:cNvPr id="1142" name="Freeform 123"/>
                    <p:cNvSpPr>
                      <a:spLocks/>
                    </p:cNvSpPr>
                    <p:nvPr/>
                  </p:nvSpPr>
                  <p:spPr bwMode="auto">
                    <a:xfrm>
                      <a:off x="4976" y="2123"/>
                      <a:ext cx="2" cy="1"/>
                    </a:xfrm>
                    <a:custGeom>
                      <a:avLst/>
                      <a:gdLst>
                        <a:gd name="T0" fmla="*/ 0 w 8"/>
                        <a:gd name="T1" fmla="*/ 0 h 8"/>
                        <a:gd name="T2" fmla="*/ 0 w 8"/>
                        <a:gd name="T3" fmla="*/ 0 h 8"/>
                        <a:gd name="T4" fmla="*/ 0 w 8"/>
                        <a:gd name="T5" fmla="*/ 0 h 8"/>
                        <a:gd name="T6" fmla="*/ 0 w 8"/>
                        <a:gd name="T7" fmla="*/ 0 h 8"/>
                        <a:gd name="T8" fmla="*/ 0 w 8"/>
                        <a:gd name="T9" fmla="*/ 0 h 8"/>
                        <a:gd name="T10" fmla="*/ 0 w 8"/>
                        <a:gd name="T11" fmla="*/ 0 h 8"/>
                        <a:gd name="T12" fmla="*/ 0 60000 65536"/>
                        <a:gd name="T13" fmla="*/ 0 60000 65536"/>
                        <a:gd name="T14" fmla="*/ 0 60000 65536"/>
                        <a:gd name="T15" fmla="*/ 0 60000 65536"/>
                        <a:gd name="T16" fmla="*/ 0 60000 65536"/>
                        <a:gd name="T17" fmla="*/ 0 60000 65536"/>
                        <a:gd name="T18" fmla="*/ 0 w 8"/>
                        <a:gd name="T19" fmla="*/ 0 h 8"/>
                        <a:gd name="T20" fmla="*/ 8 w 8"/>
                        <a:gd name="T21" fmla="*/ 8 h 8"/>
                      </a:gdLst>
                      <a:ahLst/>
                      <a:cxnLst>
                        <a:cxn ang="T12">
                          <a:pos x="T0" y="T1"/>
                        </a:cxn>
                        <a:cxn ang="T13">
                          <a:pos x="T2" y="T3"/>
                        </a:cxn>
                        <a:cxn ang="T14">
                          <a:pos x="T4" y="T5"/>
                        </a:cxn>
                        <a:cxn ang="T15">
                          <a:pos x="T6" y="T7"/>
                        </a:cxn>
                        <a:cxn ang="T16">
                          <a:pos x="T8" y="T9"/>
                        </a:cxn>
                        <a:cxn ang="T17">
                          <a:pos x="T10" y="T11"/>
                        </a:cxn>
                      </a:cxnLst>
                      <a:rect l="T18" t="T19" r="T20" b="T21"/>
                      <a:pathLst>
                        <a:path w="8" h="8">
                          <a:moveTo>
                            <a:pt x="0" y="7"/>
                          </a:moveTo>
                          <a:lnTo>
                            <a:pt x="4" y="8"/>
                          </a:lnTo>
                          <a:lnTo>
                            <a:pt x="7" y="7"/>
                          </a:lnTo>
                          <a:lnTo>
                            <a:pt x="8" y="4"/>
                          </a:lnTo>
                          <a:lnTo>
                            <a:pt x="7" y="0"/>
                          </a:lnTo>
                          <a:lnTo>
                            <a:pt x="0" y="7"/>
                          </a:lnTo>
                          <a:close/>
                        </a:path>
                      </a:pathLst>
                    </a:custGeom>
                    <a:solidFill>
                      <a:srgbClr val="000000"/>
                    </a:solidFill>
                    <a:ln w="9525">
                      <a:noFill/>
                      <a:round/>
                      <a:headEnd/>
                      <a:tailEnd/>
                    </a:ln>
                  </p:spPr>
                  <p:txBody>
                    <a:bodyPr/>
                    <a:lstStyle/>
                    <a:p>
                      <a:endParaRPr lang="en-US"/>
                    </a:p>
                  </p:txBody>
                </p:sp>
                <p:sp>
                  <p:nvSpPr>
                    <p:cNvPr id="1143" name="Freeform 124"/>
                    <p:cNvSpPr>
                      <a:spLocks/>
                    </p:cNvSpPr>
                    <p:nvPr/>
                  </p:nvSpPr>
                  <p:spPr bwMode="auto">
                    <a:xfrm>
                      <a:off x="4976" y="2122"/>
                      <a:ext cx="1" cy="2"/>
                    </a:xfrm>
                    <a:custGeom>
                      <a:avLst/>
                      <a:gdLst>
                        <a:gd name="T0" fmla="*/ 0 w 13"/>
                        <a:gd name="T1" fmla="*/ 0 h 15"/>
                        <a:gd name="T2" fmla="*/ 0 w 13"/>
                        <a:gd name="T3" fmla="*/ 0 h 15"/>
                        <a:gd name="T4" fmla="*/ 0 w 13"/>
                        <a:gd name="T5" fmla="*/ 0 h 15"/>
                        <a:gd name="T6" fmla="*/ 0 w 13"/>
                        <a:gd name="T7" fmla="*/ 0 h 15"/>
                        <a:gd name="T8" fmla="*/ 0 w 13"/>
                        <a:gd name="T9" fmla="*/ 0 h 15"/>
                        <a:gd name="T10" fmla="*/ 0 w 13"/>
                        <a:gd name="T11" fmla="*/ 0 h 15"/>
                        <a:gd name="T12" fmla="*/ 0 w 13"/>
                        <a:gd name="T13" fmla="*/ 0 h 15"/>
                        <a:gd name="T14" fmla="*/ 0 w 13"/>
                        <a:gd name="T15" fmla="*/ 0 h 15"/>
                        <a:gd name="T16" fmla="*/ 0 w 13"/>
                        <a:gd name="T17" fmla="*/ 0 h 15"/>
                        <a:gd name="T18" fmla="*/ 0 w 13"/>
                        <a:gd name="T19" fmla="*/ 0 h 15"/>
                        <a:gd name="T20" fmla="*/ 0 w 13"/>
                        <a:gd name="T21" fmla="*/ 0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5"/>
                        <a:gd name="T35" fmla="*/ 13 w 13"/>
                        <a:gd name="T36" fmla="*/ 15 h 1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5">
                          <a:moveTo>
                            <a:pt x="0" y="12"/>
                          </a:moveTo>
                          <a:lnTo>
                            <a:pt x="1" y="11"/>
                          </a:lnTo>
                          <a:lnTo>
                            <a:pt x="2" y="11"/>
                          </a:lnTo>
                          <a:lnTo>
                            <a:pt x="3" y="13"/>
                          </a:lnTo>
                          <a:lnTo>
                            <a:pt x="6" y="15"/>
                          </a:lnTo>
                          <a:lnTo>
                            <a:pt x="13" y="8"/>
                          </a:lnTo>
                          <a:lnTo>
                            <a:pt x="10" y="6"/>
                          </a:lnTo>
                          <a:lnTo>
                            <a:pt x="6" y="4"/>
                          </a:lnTo>
                          <a:lnTo>
                            <a:pt x="3" y="2"/>
                          </a:lnTo>
                          <a:lnTo>
                            <a:pt x="0" y="0"/>
                          </a:lnTo>
                          <a:lnTo>
                            <a:pt x="0" y="12"/>
                          </a:lnTo>
                          <a:close/>
                        </a:path>
                      </a:pathLst>
                    </a:custGeom>
                    <a:solidFill>
                      <a:srgbClr val="000000"/>
                    </a:solidFill>
                    <a:ln w="9525">
                      <a:noFill/>
                      <a:round/>
                      <a:headEnd/>
                      <a:tailEnd/>
                    </a:ln>
                  </p:spPr>
                  <p:txBody>
                    <a:bodyPr/>
                    <a:lstStyle/>
                    <a:p>
                      <a:endParaRPr lang="en-US"/>
                    </a:p>
                  </p:txBody>
                </p:sp>
                <p:sp>
                  <p:nvSpPr>
                    <p:cNvPr id="1144" name="Freeform 125"/>
                    <p:cNvSpPr>
                      <a:spLocks/>
                    </p:cNvSpPr>
                    <p:nvPr/>
                  </p:nvSpPr>
                  <p:spPr bwMode="auto">
                    <a:xfrm>
                      <a:off x="4975" y="2122"/>
                      <a:ext cx="1" cy="2"/>
                    </a:xfrm>
                    <a:custGeom>
                      <a:avLst/>
                      <a:gdLst>
                        <a:gd name="T0" fmla="*/ 0 w 5"/>
                        <a:gd name="T1" fmla="*/ 0 h 12"/>
                        <a:gd name="T2" fmla="*/ 0 w 5"/>
                        <a:gd name="T3" fmla="*/ 0 h 12"/>
                        <a:gd name="T4" fmla="*/ 0 w 5"/>
                        <a:gd name="T5" fmla="*/ 0 h 12"/>
                        <a:gd name="T6" fmla="*/ 0 w 5"/>
                        <a:gd name="T7" fmla="*/ 0 h 12"/>
                        <a:gd name="T8" fmla="*/ 0 w 5"/>
                        <a:gd name="T9" fmla="*/ 0 h 12"/>
                        <a:gd name="T10" fmla="*/ 0 w 5"/>
                        <a:gd name="T11" fmla="*/ 0 h 12"/>
                        <a:gd name="T12" fmla="*/ 0 60000 65536"/>
                        <a:gd name="T13" fmla="*/ 0 60000 65536"/>
                        <a:gd name="T14" fmla="*/ 0 60000 65536"/>
                        <a:gd name="T15" fmla="*/ 0 60000 65536"/>
                        <a:gd name="T16" fmla="*/ 0 60000 65536"/>
                        <a:gd name="T17" fmla="*/ 0 60000 65536"/>
                        <a:gd name="T18" fmla="*/ 0 w 5"/>
                        <a:gd name="T19" fmla="*/ 0 h 12"/>
                        <a:gd name="T20" fmla="*/ 5 w 5"/>
                        <a:gd name="T21" fmla="*/ 12 h 12"/>
                      </a:gdLst>
                      <a:ahLst/>
                      <a:cxnLst>
                        <a:cxn ang="T12">
                          <a:pos x="T0" y="T1"/>
                        </a:cxn>
                        <a:cxn ang="T13">
                          <a:pos x="T2" y="T3"/>
                        </a:cxn>
                        <a:cxn ang="T14">
                          <a:pos x="T4" y="T5"/>
                        </a:cxn>
                        <a:cxn ang="T15">
                          <a:pos x="T6" y="T7"/>
                        </a:cxn>
                        <a:cxn ang="T16">
                          <a:pos x="T8" y="T9"/>
                        </a:cxn>
                        <a:cxn ang="T17">
                          <a:pos x="T10" y="T11"/>
                        </a:cxn>
                      </a:cxnLst>
                      <a:rect l="T18" t="T19" r="T20" b="T21"/>
                      <a:pathLst>
                        <a:path w="5" h="12">
                          <a:moveTo>
                            <a:pt x="5" y="0"/>
                          </a:moveTo>
                          <a:lnTo>
                            <a:pt x="1" y="3"/>
                          </a:lnTo>
                          <a:lnTo>
                            <a:pt x="0" y="6"/>
                          </a:lnTo>
                          <a:lnTo>
                            <a:pt x="1" y="9"/>
                          </a:lnTo>
                          <a:lnTo>
                            <a:pt x="5" y="12"/>
                          </a:lnTo>
                          <a:lnTo>
                            <a:pt x="5" y="0"/>
                          </a:lnTo>
                          <a:close/>
                        </a:path>
                      </a:pathLst>
                    </a:custGeom>
                    <a:solidFill>
                      <a:srgbClr val="000000"/>
                    </a:solidFill>
                    <a:ln w="9525">
                      <a:noFill/>
                      <a:round/>
                      <a:headEnd/>
                      <a:tailEnd/>
                    </a:ln>
                  </p:spPr>
                  <p:txBody>
                    <a:bodyPr/>
                    <a:lstStyle/>
                    <a:p>
                      <a:endParaRPr lang="en-US"/>
                    </a:p>
                  </p:txBody>
                </p:sp>
                <p:sp>
                  <p:nvSpPr>
                    <p:cNvPr id="1145" name="Freeform 126"/>
                    <p:cNvSpPr>
                      <a:spLocks/>
                    </p:cNvSpPr>
                    <p:nvPr/>
                  </p:nvSpPr>
                  <p:spPr bwMode="auto">
                    <a:xfrm>
                      <a:off x="4973" y="2118"/>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9"/>
                          </a:moveTo>
                          <a:lnTo>
                            <a:pt x="6" y="7"/>
                          </a:lnTo>
                          <a:lnTo>
                            <a:pt x="6" y="2"/>
                          </a:lnTo>
                          <a:lnTo>
                            <a:pt x="3" y="0"/>
                          </a:lnTo>
                          <a:lnTo>
                            <a:pt x="0" y="0"/>
                          </a:lnTo>
                          <a:lnTo>
                            <a:pt x="4" y="9"/>
                          </a:lnTo>
                          <a:close/>
                        </a:path>
                      </a:pathLst>
                    </a:custGeom>
                    <a:solidFill>
                      <a:srgbClr val="000000"/>
                    </a:solidFill>
                    <a:ln w="9525">
                      <a:noFill/>
                      <a:round/>
                      <a:headEnd/>
                      <a:tailEnd/>
                    </a:ln>
                  </p:spPr>
                  <p:txBody>
                    <a:bodyPr/>
                    <a:lstStyle/>
                    <a:p>
                      <a:endParaRPr lang="en-US"/>
                    </a:p>
                  </p:txBody>
                </p:sp>
                <p:sp>
                  <p:nvSpPr>
                    <p:cNvPr id="1146" name="Freeform 127"/>
                    <p:cNvSpPr>
                      <a:spLocks/>
                    </p:cNvSpPr>
                    <p:nvPr/>
                  </p:nvSpPr>
                  <p:spPr bwMode="auto">
                    <a:xfrm>
                      <a:off x="4970" y="2118"/>
                      <a:ext cx="3" cy="11"/>
                    </a:xfrm>
                    <a:custGeom>
                      <a:avLst/>
                      <a:gdLst>
                        <a:gd name="T0" fmla="*/ 0 w 25"/>
                        <a:gd name="T1" fmla="*/ 0 h 82"/>
                        <a:gd name="T2" fmla="*/ 0 w 25"/>
                        <a:gd name="T3" fmla="*/ 0 h 82"/>
                        <a:gd name="T4" fmla="*/ 0 w 25"/>
                        <a:gd name="T5" fmla="*/ 0 h 82"/>
                        <a:gd name="T6" fmla="*/ 0 w 25"/>
                        <a:gd name="T7" fmla="*/ 0 h 82"/>
                        <a:gd name="T8" fmla="*/ 0 w 25"/>
                        <a:gd name="T9" fmla="*/ 0 h 82"/>
                        <a:gd name="T10" fmla="*/ 0 w 25"/>
                        <a:gd name="T11" fmla="*/ 0 h 82"/>
                        <a:gd name="T12" fmla="*/ 0 w 25"/>
                        <a:gd name="T13" fmla="*/ 0 h 82"/>
                        <a:gd name="T14" fmla="*/ 0 w 25"/>
                        <a:gd name="T15" fmla="*/ 0 h 82"/>
                        <a:gd name="T16" fmla="*/ 0 w 25"/>
                        <a:gd name="T17" fmla="*/ 0 h 82"/>
                        <a:gd name="T18" fmla="*/ 0 w 25"/>
                        <a:gd name="T19" fmla="*/ 0 h 82"/>
                        <a:gd name="T20" fmla="*/ 0 w 25"/>
                        <a:gd name="T21" fmla="*/ 0 h 8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82"/>
                        <a:gd name="T35" fmla="*/ 25 w 25"/>
                        <a:gd name="T36" fmla="*/ 82 h 8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82">
                          <a:moveTo>
                            <a:pt x="22" y="73"/>
                          </a:moveTo>
                          <a:lnTo>
                            <a:pt x="12" y="58"/>
                          </a:lnTo>
                          <a:lnTo>
                            <a:pt x="9" y="37"/>
                          </a:lnTo>
                          <a:lnTo>
                            <a:pt x="16" y="20"/>
                          </a:lnTo>
                          <a:lnTo>
                            <a:pt x="25" y="9"/>
                          </a:lnTo>
                          <a:lnTo>
                            <a:pt x="21" y="0"/>
                          </a:lnTo>
                          <a:lnTo>
                            <a:pt x="7" y="16"/>
                          </a:lnTo>
                          <a:lnTo>
                            <a:pt x="0" y="37"/>
                          </a:lnTo>
                          <a:lnTo>
                            <a:pt x="3" y="61"/>
                          </a:lnTo>
                          <a:lnTo>
                            <a:pt x="17" y="82"/>
                          </a:lnTo>
                          <a:lnTo>
                            <a:pt x="22" y="73"/>
                          </a:lnTo>
                          <a:close/>
                        </a:path>
                      </a:pathLst>
                    </a:custGeom>
                    <a:solidFill>
                      <a:srgbClr val="000000"/>
                    </a:solidFill>
                    <a:ln w="9525">
                      <a:noFill/>
                      <a:round/>
                      <a:headEnd/>
                      <a:tailEnd/>
                    </a:ln>
                  </p:spPr>
                  <p:txBody>
                    <a:bodyPr/>
                    <a:lstStyle/>
                    <a:p>
                      <a:endParaRPr lang="en-US"/>
                    </a:p>
                  </p:txBody>
                </p:sp>
                <p:sp>
                  <p:nvSpPr>
                    <p:cNvPr id="1147" name="Freeform 128"/>
                    <p:cNvSpPr>
                      <a:spLocks/>
                    </p:cNvSpPr>
                    <p:nvPr/>
                  </p:nvSpPr>
                  <p:spPr bwMode="auto">
                    <a:xfrm>
                      <a:off x="4972" y="2128"/>
                      <a:ext cx="1" cy="1"/>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0" y="9"/>
                          </a:moveTo>
                          <a:lnTo>
                            <a:pt x="4" y="9"/>
                          </a:lnTo>
                          <a:lnTo>
                            <a:pt x="7" y="5"/>
                          </a:lnTo>
                          <a:lnTo>
                            <a:pt x="7" y="2"/>
                          </a:lnTo>
                          <a:lnTo>
                            <a:pt x="5" y="0"/>
                          </a:lnTo>
                          <a:lnTo>
                            <a:pt x="0" y="9"/>
                          </a:lnTo>
                          <a:close/>
                        </a:path>
                      </a:pathLst>
                    </a:custGeom>
                    <a:solidFill>
                      <a:srgbClr val="000000"/>
                    </a:solidFill>
                    <a:ln w="9525">
                      <a:noFill/>
                      <a:round/>
                      <a:headEnd/>
                      <a:tailEnd/>
                    </a:ln>
                  </p:spPr>
                  <p:txBody>
                    <a:bodyPr/>
                    <a:lstStyle/>
                    <a:p>
                      <a:endParaRPr lang="en-US"/>
                    </a:p>
                  </p:txBody>
                </p:sp>
                <p:sp>
                  <p:nvSpPr>
                    <p:cNvPr id="1148" name="Freeform 129"/>
                    <p:cNvSpPr>
                      <a:spLocks/>
                    </p:cNvSpPr>
                    <p:nvPr/>
                  </p:nvSpPr>
                  <p:spPr bwMode="auto">
                    <a:xfrm>
                      <a:off x="4973" y="2116"/>
                      <a:ext cx="1" cy="1"/>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5" y="9"/>
                          </a:moveTo>
                          <a:lnTo>
                            <a:pt x="7" y="7"/>
                          </a:lnTo>
                          <a:lnTo>
                            <a:pt x="7" y="2"/>
                          </a:lnTo>
                          <a:lnTo>
                            <a:pt x="4" y="0"/>
                          </a:lnTo>
                          <a:lnTo>
                            <a:pt x="0" y="0"/>
                          </a:lnTo>
                          <a:lnTo>
                            <a:pt x="5" y="9"/>
                          </a:lnTo>
                          <a:close/>
                        </a:path>
                      </a:pathLst>
                    </a:custGeom>
                    <a:solidFill>
                      <a:srgbClr val="000000"/>
                    </a:solidFill>
                    <a:ln w="9525">
                      <a:noFill/>
                      <a:round/>
                      <a:headEnd/>
                      <a:tailEnd/>
                    </a:ln>
                  </p:spPr>
                  <p:txBody>
                    <a:bodyPr/>
                    <a:lstStyle/>
                    <a:p>
                      <a:endParaRPr lang="en-US"/>
                    </a:p>
                  </p:txBody>
                </p:sp>
                <p:sp>
                  <p:nvSpPr>
                    <p:cNvPr id="1149" name="Freeform 130"/>
                    <p:cNvSpPr>
                      <a:spLocks/>
                    </p:cNvSpPr>
                    <p:nvPr/>
                  </p:nvSpPr>
                  <p:spPr bwMode="auto">
                    <a:xfrm>
                      <a:off x="4927" y="2116"/>
                      <a:ext cx="46" cy="6"/>
                    </a:xfrm>
                    <a:custGeom>
                      <a:avLst/>
                      <a:gdLst>
                        <a:gd name="T0" fmla="*/ 0 w 323"/>
                        <a:gd name="T1" fmla="*/ 0 h 42"/>
                        <a:gd name="T2" fmla="*/ 0 w 323"/>
                        <a:gd name="T3" fmla="*/ 0 h 42"/>
                        <a:gd name="T4" fmla="*/ 0 w 323"/>
                        <a:gd name="T5" fmla="*/ 0 h 42"/>
                        <a:gd name="T6" fmla="*/ 0 w 323"/>
                        <a:gd name="T7" fmla="*/ 0 h 42"/>
                        <a:gd name="T8" fmla="*/ 0 w 323"/>
                        <a:gd name="T9" fmla="*/ 0 h 42"/>
                        <a:gd name="T10" fmla="*/ 0 w 323"/>
                        <a:gd name="T11" fmla="*/ 0 h 42"/>
                        <a:gd name="T12" fmla="*/ 0 w 323"/>
                        <a:gd name="T13" fmla="*/ 0 h 42"/>
                        <a:gd name="T14" fmla="*/ 0 w 323"/>
                        <a:gd name="T15" fmla="*/ 0 h 42"/>
                        <a:gd name="T16" fmla="*/ 0 w 323"/>
                        <a:gd name="T17" fmla="*/ 0 h 42"/>
                        <a:gd name="T18" fmla="*/ 0 w 323"/>
                        <a:gd name="T19" fmla="*/ 0 h 42"/>
                        <a:gd name="T20" fmla="*/ 1 w 323"/>
                        <a:gd name="T21" fmla="*/ 0 h 42"/>
                        <a:gd name="T22" fmla="*/ 1 w 323"/>
                        <a:gd name="T23" fmla="*/ 0 h 42"/>
                        <a:gd name="T24" fmla="*/ 1 w 323"/>
                        <a:gd name="T25" fmla="*/ 0 h 42"/>
                        <a:gd name="T26" fmla="*/ 1 w 323"/>
                        <a:gd name="T27" fmla="*/ 0 h 42"/>
                        <a:gd name="T28" fmla="*/ 1 w 323"/>
                        <a:gd name="T29" fmla="*/ 0 h 42"/>
                        <a:gd name="T30" fmla="*/ 1 w 323"/>
                        <a:gd name="T31" fmla="*/ 0 h 42"/>
                        <a:gd name="T32" fmla="*/ 1 w 323"/>
                        <a:gd name="T33" fmla="*/ 0 h 42"/>
                        <a:gd name="T34" fmla="*/ 1 w 323"/>
                        <a:gd name="T35" fmla="*/ 0 h 42"/>
                        <a:gd name="T36" fmla="*/ 1 w 323"/>
                        <a:gd name="T37" fmla="*/ 0 h 42"/>
                        <a:gd name="T38" fmla="*/ 1 w 323"/>
                        <a:gd name="T39" fmla="*/ 0 h 42"/>
                        <a:gd name="T40" fmla="*/ 1 w 323"/>
                        <a:gd name="T41" fmla="*/ 0 h 42"/>
                        <a:gd name="T42" fmla="*/ 1 w 323"/>
                        <a:gd name="T43" fmla="*/ 0 h 42"/>
                        <a:gd name="T44" fmla="*/ 1 w 323"/>
                        <a:gd name="T45" fmla="*/ 0 h 42"/>
                        <a:gd name="T46" fmla="*/ 1 w 323"/>
                        <a:gd name="T47" fmla="*/ 0 h 42"/>
                        <a:gd name="T48" fmla="*/ 1 w 323"/>
                        <a:gd name="T49" fmla="*/ 0 h 42"/>
                        <a:gd name="T50" fmla="*/ 1 w 323"/>
                        <a:gd name="T51" fmla="*/ 0 h 42"/>
                        <a:gd name="T52" fmla="*/ 0 w 323"/>
                        <a:gd name="T53" fmla="*/ 0 h 42"/>
                        <a:gd name="T54" fmla="*/ 0 w 323"/>
                        <a:gd name="T55" fmla="*/ 0 h 42"/>
                        <a:gd name="T56" fmla="*/ 0 w 323"/>
                        <a:gd name="T57" fmla="*/ 0 h 42"/>
                        <a:gd name="T58" fmla="*/ 0 w 323"/>
                        <a:gd name="T59" fmla="*/ 0 h 42"/>
                        <a:gd name="T60" fmla="*/ 0 w 323"/>
                        <a:gd name="T61" fmla="*/ 0 h 42"/>
                        <a:gd name="T62" fmla="*/ 0 w 323"/>
                        <a:gd name="T63" fmla="*/ 0 h 42"/>
                        <a:gd name="T64" fmla="*/ 0 w 323"/>
                        <a:gd name="T65" fmla="*/ 0 h 42"/>
                        <a:gd name="T66" fmla="*/ 0 w 323"/>
                        <a:gd name="T67" fmla="*/ 0 h 42"/>
                        <a:gd name="T68" fmla="*/ 0 w 323"/>
                        <a:gd name="T69" fmla="*/ 0 h 42"/>
                        <a:gd name="T70" fmla="*/ 0 w 323"/>
                        <a:gd name="T71" fmla="*/ 0 h 42"/>
                        <a:gd name="T72" fmla="*/ 0 w 323"/>
                        <a:gd name="T73" fmla="*/ 0 h 4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23"/>
                        <a:gd name="T112" fmla="*/ 0 h 42"/>
                        <a:gd name="T113" fmla="*/ 323 w 323"/>
                        <a:gd name="T114" fmla="*/ 42 h 4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23" h="42">
                          <a:moveTo>
                            <a:pt x="0" y="28"/>
                          </a:moveTo>
                          <a:lnTo>
                            <a:pt x="0" y="28"/>
                          </a:lnTo>
                          <a:lnTo>
                            <a:pt x="15" y="32"/>
                          </a:lnTo>
                          <a:lnTo>
                            <a:pt x="34" y="36"/>
                          </a:lnTo>
                          <a:lnTo>
                            <a:pt x="54" y="38"/>
                          </a:lnTo>
                          <a:lnTo>
                            <a:pt x="75" y="40"/>
                          </a:lnTo>
                          <a:lnTo>
                            <a:pt x="97" y="41"/>
                          </a:lnTo>
                          <a:lnTo>
                            <a:pt x="121" y="42"/>
                          </a:lnTo>
                          <a:lnTo>
                            <a:pt x="146" y="40"/>
                          </a:lnTo>
                          <a:lnTo>
                            <a:pt x="169" y="39"/>
                          </a:lnTo>
                          <a:lnTo>
                            <a:pt x="193" y="38"/>
                          </a:lnTo>
                          <a:lnTo>
                            <a:pt x="216" y="35"/>
                          </a:lnTo>
                          <a:lnTo>
                            <a:pt x="239" y="32"/>
                          </a:lnTo>
                          <a:lnTo>
                            <a:pt x="259" y="29"/>
                          </a:lnTo>
                          <a:lnTo>
                            <a:pt x="279" y="24"/>
                          </a:lnTo>
                          <a:lnTo>
                            <a:pt x="296" y="20"/>
                          </a:lnTo>
                          <a:lnTo>
                            <a:pt x="311" y="14"/>
                          </a:lnTo>
                          <a:lnTo>
                            <a:pt x="323" y="9"/>
                          </a:lnTo>
                          <a:lnTo>
                            <a:pt x="318" y="0"/>
                          </a:lnTo>
                          <a:lnTo>
                            <a:pt x="308" y="5"/>
                          </a:lnTo>
                          <a:lnTo>
                            <a:pt x="294" y="11"/>
                          </a:lnTo>
                          <a:lnTo>
                            <a:pt x="277" y="16"/>
                          </a:lnTo>
                          <a:lnTo>
                            <a:pt x="259" y="20"/>
                          </a:lnTo>
                          <a:lnTo>
                            <a:pt x="239" y="23"/>
                          </a:lnTo>
                          <a:lnTo>
                            <a:pt x="216" y="26"/>
                          </a:lnTo>
                          <a:lnTo>
                            <a:pt x="193" y="29"/>
                          </a:lnTo>
                          <a:lnTo>
                            <a:pt x="169" y="30"/>
                          </a:lnTo>
                          <a:lnTo>
                            <a:pt x="146" y="31"/>
                          </a:lnTo>
                          <a:lnTo>
                            <a:pt x="121" y="31"/>
                          </a:lnTo>
                          <a:lnTo>
                            <a:pt x="97" y="30"/>
                          </a:lnTo>
                          <a:lnTo>
                            <a:pt x="75" y="31"/>
                          </a:lnTo>
                          <a:lnTo>
                            <a:pt x="54" y="29"/>
                          </a:lnTo>
                          <a:lnTo>
                            <a:pt x="34" y="27"/>
                          </a:lnTo>
                          <a:lnTo>
                            <a:pt x="18" y="23"/>
                          </a:lnTo>
                          <a:lnTo>
                            <a:pt x="2" y="19"/>
                          </a:lnTo>
                          <a:lnTo>
                            <a:pt x="0" y="28"/>
                          </a:lnTo>
                          <a:close/>
                        </a:path>
                      </a:pathLst>
                    </a:custGeom>
                    <a:solidFill>
                      <a:srgbClr val="000000"/>
                    </a:solidFill>
                    <a:ln w="9525">
                      <a:noFill/>
                      <a:round/>
                      <a:headEnd/>
                      <a:tailEnd/>
                    </a:ln>
                  </p:spPr>
                  <p:txBody>
                    <a:bodyPr/>
                    <a:lstStyle/>
                    <a:p>
                      <a:endParaRPr lang="en-US"/>
                    </a:p>
                  </p:txBody>
                </p:sp>
                <p:sp>
                  <p:nvSpPr>
                    <p:cNvPr id="1150" name="Freeform 131"/>
                    <p:cNvSpPr>
                      <a:spLocks/>
                    </p:cNvSpPr>
                    <p:nvPr/>
                  </p:nvSpPr>
                  <p:spPr bwMode="auto">
                    <a:xfrm>
                      <a:off x="4921" y="2118"/>
                      <a:ext cx="6" cy="2"/>
                    </a:xfrm>
                    <a:custGeom>
                      <a:avLst/>
                      <a:gdLst>
                        <a:gd name="T0" fmla="*/ 0 w 45"/>
                        <a:gd name="T1" fmla="*/ 0 h 15"/>
                        <a:gd name="T2" fmla="*/ 0 w 45"/>
                        <a:gd name="T3" fmla="*/ 0 h 15"/>
                        <a:gd name="T4" fmla="*/ 0 w 45"/>
                        <a:gd name="T5" fmla="*/ 0 h 15"/>
                        <a:gd name="T6" fmla="*/ 0 w 45"/>
                        <a:gd name="T7" fmla="*/ 0 h 15"/>
                        <a:gd name="T8" fmla="*/ 0 w 45"/>
                        <a:gd name="T9" fmla="*/ 0 h 15"/>
                        <a:gd name="T10" fmla="*/ 0 w 45"/>
                        <a:gd name="T11" fmla="*/ 0 h 15"/>
                        <a:gd name="T12" fmla="*/ 0 w 45"/>
                        <a:gd name="T13" fmla="*/ 0 h 15"/>
                        <a:gd name="T14" fmla="*/ 0 w 45"/>
                        <a:gd name="T15" fmla="*/ 0 h 15"/>
                        <a:gd name="T16" fmla="*/ 0 w 45"/>
                        <a:gd name="T17" fmla="*/ 0 h 15"/>
                        <a:gd name="T18" fmla="*/ 0 w 45"/>
                        <a:gd name="T19" fmla="*/ 0 h 15"/>
                        <a:gd name="T20" fmla="*/ 0 w 45"/>
                        <a:gd name="T21" fmla="*/ 0 h 15"/>
                        <a:gd name="T22" fmla="*/ 0 w 45"/>
                        <a:gd name="T23" fmla="*/ 0 h 15"/>
                        <a:gd name="T24" fmla="*/ 0 w 45"/>
                        <a:gd name="T25" fmla="*/ 0 h 15"/>
                        <a:gd name="T26" fmla="*/ 0 w 45"/>
                        <a:gd name="T27" fmla="*/ 0 h 15"/>
                        <a:gd name="T28" fmla="*/ 0 w 45"/>
                        <a:gd name="T29" fmla="*/ 0 h 15"/>
                        <a:gd name="T30" fmla="*/ 0 w 45"/>
                        <a:gd name="T31" fmla="*/ 0 h 15"/>
                        <a:gd name="T32" fmla="*/ 0 w 45"/>
                        <a:gd name="T33" fmla="*/ 0 h 15"/>
                        <a:gd name="T34" fmla="*/ 0 w 45"/>
                        <a:gd name="T35" fmla="*/ 0 h 15"/>
                        <a:gd name="T36" fmla="*/ 0 w 45"/>
                        <a:gd name="T37" fmla="*/ 0 h 15"/>
                        <a:gd name="T38" fmla="*/ 0 w 45"/>
                        <a:gd name="T39" fmla="*/ 0 h 15"/>
                        <a:gd name="T40" fmla="*/ 0 w 45"/>
                        <a:gd name="T41" fmla="*/ 0 h 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5"/>
                        <a:gd name="T64" fmla="*/ 0 h 15"/>
                        <a:gd name="T65" fmla="*/ 45 w 45"/>
                        <a:gd name="T66" fmla="*/ 15 h 1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5" h="15">
                          <a:moveTo>
                            <a:pt x="2" y="14"/>
                          </a:moveTo>
                          <a:lnTo>
                            <a:pt x="2" y="14"/>
                          </a:lnTo>
                          <a:lnTo>
                            <a:pt x="7" y="13"/>
                          </a:lnTo>
                          <a:lnTo>
                            <a:pt x="11" y="11"/>
                          </a:lnTo>
                          <a:lnTo>
                            <a:pt x="16" y="10"/>
                          </a:lnTo>
                          <a:lnTo>
                            <a:pt x="21" y="11"/>
                          </a:lnTo>
                          <a:lnTo>
                            <a:pt x="26" y="10"/>
                          </a:lnTo>
                          <a:lnTo>
                            <a:pt x="31" y="11"/>
                          </a:lnTo>
                          <a:lnTo>
                            <a:pt x="37" y="13"/>
                          </a:lnTo>
                          <a:lnTo>
                            <a:pt x="43" y="15"/>
                          </a:lnTo>
                          <a:lnTo>
                            <a:pt x="45" y="6"/>
                          </a:lnTo>
                          <a:lnTo>
                            <a:pt x="39" y="4"/>
                          </a:lnTo>
                          <a:lnTo>
                            <a:pt x="31" y="3"/>
                          </a:lnTo>
                          <a:lnTo>
                            <a:pt x="26" y="1"/>
                          </a:lnTo>
                          <a:lnTo>
                            <a:pt x="21" y="0"/>
                          </a:lnTo>
                          <a:lnTo>
                            <a:pt x="16" y="1"/>
                          </a:lnTo>
                          <a:lnTo>
                            <a:pt x="9" y="3"/>
                          </a:lnTo>
                          <a:lnTo>
                            <a:pt x="5" y="4"/>
                          </a:lnTo>
                          <a:lnTo>
                            <a:pt x="0" y="5"/>
                          </a:lnTo>
                          <a:lnTo>
                            <a:pt x="2" y="14"/>
                          </a:lnTo>
                          <a:close/>
                        </a:path>
                      </a:pathLst>
                    </a:custGeom>
                    <a:solidFill>
                      <a:srgbClr val="000000"/>
                    </a:solidFill>
                    <a:ln w="9525">
                      <a:noFill/>
                      <a:round/>
                      <a:headEnd/>
                      <a:tailEnd/>
                    </a:ln>
                  </p:spPr>
                  <p:txBody>
                    <a:bodyPr/>
                    <a:lstStyle/>
                    <a:p>
                      <a:endParaRPr lang="en-US"/>
                    </a:p>
                  </p:txBody>
                </p:sp>
                <p:sp>
                  <p:nvSpPr>
                    <p:cNvPr id="1151" name="Freeform 132"/>
                    <p:cNvSpPr>
                      <a:spLocks/>
                    </p:cNvSpPr>
                    <p:nvPr/>
                  </p:nvSpPr>
                  <p:spPr bwMode="auto">
                    <a:xfrm>
                      <a:off x="4915" y="2118"/>
                      <a:ext cx="6" cy="2"/>
                    </a:xfrm>
                    <a:custGeom>
                      <a:avLst/>
                      <a:gdLst>
                        <a:gd name="T0" fmla="*/ 0 w 43"/>
                        <a:gd name="T1" fmla="*/ 0 h 12"/>
                        <a:gd name="T2" fmla="*/ 0 w 43"/>
                        <a:gd name="T3" fmla="*/ 0 h 12"/>
                        <a:gd name="T4" fmla="*/ 0 w 43"/>
                        <a:gd name="T5" fmla="*/ 0 h 12"/>
                        <a:gd name="T6" fmla="*/ 0 w 43"/>
                        <a:gd name="T7" fmla="*/ 0 h 12"/>
                        <a:gd name="T8" fmla="*/ 0 w 43"/>
                        <a:gd name="T9" fmla="*/ 0 h 12"/>
                        <a:gd name="T10" fmla="*/ 0 w 43"/>
                        <a:gd name="T11" fmla="*/ 0 h 12"/>
                        <a:gd name="T12" fmla="*/ 0 w 43"/>
                        <a:gd name="T13" fmla="*/ 0 h 12"/>
                        <a:gd name="T14" fmla="*/ 0 w 43"/>
                        <a:gd name="T15" fmla="*/ 0 h 12"/>
                        <a:gd name="T16" fmla="*/ 0 w 43"/>
                        <a:gd name="T17" fmla="*/ 0 h 12"/>
                        <a:gd name="T18" fmla="*/ 0 w 43"/>
                        <a:gd name="T19" fmla="*/ 0 h 12"/>
                        <a:gd name="T20" fmla="*/ 0 w 43"/>
                        <a:gd name="T21" fmla="*/ 0 h 12"/>
                        <a:gd name="T22" fmla="*/ 0 w 43"/>
                        <a:gd name="T23" fmla="*/ 0 h 12"/>
                        <a:gd name="T24" fmla="*/ 0 w 43"/>
                        <a:gd name="T25" fmla="*/ 0 h 12"/>
                        <a:gd name="T26" fmla="*/ 0 w 43"/>
                        <a:gd name="T27" fmla="*/ 0 h 12"/>
                        <a:gd name="T28" fmla="*/ 0 w 43"/>
                        <a:gd name="T29" fmla="*/ 0 h 12"/>
                        <a:gd name="T30" fmla="*/ 0 w 43"/>
                        <a:gd name="T31" fmla="*/ 0 h 12"/>
                        <a:gd name="T32" fmla="*/ 0 w 43"/>
                        <a:gd name="T33" fmla="*/ 0 h 12"/>
                        <a:gd name="T34" fmla="*/ 0 w 43"/>
                        <a:gd name="T35" fmla="*/ 0 h 12"/>
                        <a:gd name="T36" fmla="*/ 0 w 43"/>
                        <a:gd name="T37" fmla="*/ 0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3"/>
                        <a:gd name="T58" fmla="*/ 0 h 12"/>
                        <a:gd name="T59" fmla="*/ 43 w 43"/>
                        <a:gd name="T60" fmla="*/ 12 h 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3" h="12">
                          <a:moveTo>
                            <a:pt x="0" y="9"/>
                          </a:moveTo>
                          <a:lnTo>
                            <a:pt x="4" y="10"/>
                          </a:lnTo>
                          <a:lnTo>
                            <a:pt x="9" y="11"/>
                          </a:lnTo>
                          <a:lnTo>
                            <a:pt x="14" y="12"/>
                          </a:lnTo>
                          <a:lnTo>
                            <a:pt x="20" y="12"/>
                          </a:lnTo>
                          <a:lnTo>
                            <a:pt x="25" y="11"/>
                          </a:lnTo>
                          <a:lnTo>
                            <a:pt x="31" y="11"/>
                          </a:lnTo>
                          <a:lnTo>
                            <a:pt x="37" y="10"/>
                          </a:lnTo>
                          <a:lnTo>
                            <a:pt x="43" y="9"/>
                          </a:lnTo>
                          <a:lnTo>
                            <a:pt x="41" y="0"/>
                          </a:lnTo>
                          <a:lnTo>
                            <a:pt x="37" y="1"/>
                          </a:lnTo>
                          <a:lnTo>
                            <a:pt x="31" y="2"/>
                          </a:lnTo>
                          <a:lnTo>
                            <a:pt x="25" y="2"/>
                          </a:lnTo>
                          <a:lnTo>
                            <a:pt x="20" y="3"/>
                          </a:lnTo>
                          <a:lnTo>
                            <a:pt x="14" y="3"/>
                          </a:lnTo>
                          <a:lnTo>
                            <a:pt x="11" y="2"/>
                          </a:lnTo>
                          <a:lnTo>
                            <a:pt x="6" y="1"/>
                          </a:lnTo>
                          <a:lnTo>
                            <a:pt x="4" y="0"/>
                          </a:lnTo>
                          <a:lnTo>
                            <a:pt x="0" y="9"/>
                          </a:lnTo>
                          <a:close/>
                        </a:path>
                      </a:pathLst>
                    </a:custGeom>
                    <a:solidFill>
                      <a:srgbClr val="000000"/>
                    </a:solidFill>
                    <a:ln w="9525">
                      <a:noFill/>
                      <a:round/>
                      <a:headEnd/>
                      <a:tailEnd/>
                    </a:ln>
                  </p:spPr>
                  <p:txBody>
                    <a:bodyPr/>
                    <a:lstStyle/>
                    <a:p>
                      <a:endParaRPr lang="en-US"/>
                    </a:p>
                  </p:txBody>
                </p:sp>
                <p:sp>
                  <p:nvSpPr>
                    <p:cNvPr id="1152" name="Freeform 133"/>
                    <p:cNvSpPr>
                      <a:spLocks/>
                    </p:cNvSpPr>
                    <p:nvPr/>
                  </p:nvSpPr>
                  <p:spPr bwMode="auto">
                    <a:xfrm>
                      <a:off x="4915" y="2118"/>
                      <a:ext cx="1" cy="2"/>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7" y="0"/>
                          </a:moveTo>
                          <a:lnTo>
                            <a:pt x="4" y="0"/>
                          </a:lnTo>
                          <a:lnTo>
                            <a:pt x="0" y="2"/>
                          </a:lnTo>
                          <a:lnTo>
                            <a:pt x="0" y="6"/>
                          </a:lnTo>
                          <a:lnTo>
                            <a:pt x="3" y="9"/>
                          </a:lnTo>
                          <a:lnTo>
                            <a:pt x="7" y="0"/>
                          </a:lnTo>
                          <a:close/>
                        </a:path>
                      </a:pathLst>
                    </a:custGeom>
                    <a:solidFill>
                      <a:srgbClr val="000000"/>
                    </a:solidFill>
                    <a:ln w="9525">
                      <a:noFill/>
                      <a:round/>
                      <a:headEnd/>
                      <a:tailEnd/>
                    </a:ln>
                  </p:spPr>
                  <p:txBody>
                    <a:bodyPr/>
                    <a:lstStyle/>
                    <a:p>
                      <a:endParaRPr lang="en-US"/>
                    </a:p>
                  </p:txBody>
                </p:sp>
                <p:sp>
                  <p:nvSpPr>
                    <p:cNvPr id="1153" name="Freeform 134"/>
                    <p:cNvSpPr>
                      <a:spLocks/>
                    </p:cNvSpPr>
                    <p:nvPr/>
                  </p:nvSpPr>
                  <p:spPr bwMode="auto">
                    <a:xfrm>
                      <a:off x="4970" y="2144"/>
                      <a:ext cx="2" cy="1"/>
                    </a:xfrm>
                    <a:custGeom>
                      <a:avLst/>
                      <a:gdLst>
                        <a:gd name="T0" fmla="*/ 0 w 12"/>
                        <a:gd name="T1" fmla="*/ 0 h 5"/>
                        <a:gd name="T2" fmla="*/ 0 w 12"/>
                        <a:gd name="T3" fmla="*/ 0 h 5"/>
                        <a:gd name="T4" fmla="*/ 0 w 12"/>
                        <a:gd name="T5" fmla="*/ 0 h 5"/>
                        <a:gd name="T6" fmla="*/ 0 w 12"/>
                        <a:gd name="T7" fmla="*/ 0 h 5"/>
                        <a:gd name="T8" fmla="*/ 0 w 12"/>
                        <a:gd name="T9" fmla="*/ 0 h 5"/>
                        <a:gd name="T10" fmla="*/ 0 w 12"/>
                        <a:gd name="T11" fmla="*/ 0 h 5"/>
                        <a:gd name="T12" fmla="*/ 0 60000 65536"/>
                        <a:gd name="T13" fmla="*/ 0 60000 65536"/>
                        <a:gd name="T14" fmla="*/ 0 60000 65536"/>
                        <a:gd name="T15" fmla="*/ 0 60000 65536"/>
                        <a:gd name="T16" fmla="*/ 0 60000 65536"/>
                        <a:gd name="T17" fmla="*/ 0 60000 65536"/>
                        <a:gd name="T18" fmla="*/ 0 w 12"/>
                        <a:gd name="T19" fmla="*/ 0 h 5"/>
                        <a:gd name="T20" fmla="*/ 12 w 12"/>
                        <a:gd name="T21" fmla="*/ 5 h 5"/>
                      </a:gdLst>
                      <a:ahLst/>
                      <a:cxnLst>
                        <a:cxn ang="T12">
                          <a:pos x="T0" y="T1"/>
                        </a:cxn>
                        <a:cxn ang="T13">
                          <a:pos x="T2" y="T3"/>
                        </a:cxn>
                        <a:cxn ang="T14">
                          <a:pos x="T4" y="T5"/>
                        </a:cxn>
                        <a:cxn ang="T15">
                          <a:pos x="T6" y="T7"/>
                        </a:cxn>
                        <a:cxn ang="T16">
                          <a:pos x="T8" y="T9"/>
                        </a:cxn>
                        <a:cxn ang="T17">
                          <a:pos x="T10" y="T11"/>
                        </a:cxn>
                      </a:cxnLst>
                      <a:rect l="T18" t="T19" r="T20" b="T21"/>
                      <a:pathLst>
                        <a:path w="12" h="5">
                          <a:moveTo>
                            <a:pt x="12" y="5"/>
                          </a:moveTo>
                          <a:lnTo>
                            <a:pt x="9" y="2"/>
                          </a:lnTo>
                          <a:lnTo>
                            <a:pt x="6" y="0"/>
                          </a:lnTo>
                          <a:lnTo>
                            <a:pt x="3" y="2"/>
                          </a:lnTo>
                          <a:lnTo>
                            <a:pt x="0" y="5"/>
                          </a:lnTo>
                          <a:lnTo>
                            <a:pt x="12" y="5"/>
                          </a:lnTo>
                          <a:close/>
                        </a:path>
                      </a:pathLst>
                    </a:custGeom>
                    <a:solidFill>
                      <a:srgbClr val="000000"/>
                    </a:solidFill>
                    <a:ln w="9525">
                      <a:noFill/>
                      <a:round/>
                      <a:headEnd/>
                      <a:tailEnd/>
                    </a:ln>
                  </p:spPr>
                  <p:txBody>
                    <a:bodyPr/>
                    <a:lstStyle/>
                    <a:p>
                      <a:endParaRPr lang="en-US"/>
                    </a:p>
                  </p:txBody>
                </p:sp>
                <p:sp>
                  <p:nvSpPr>
                    <p:cNvPr id="1154" name="Freeform 135"/>
                    <p:cNvSpPr>
                      <a:spLocks/>
                    </p:cNvSpPr>
                    <p:nvPr/>
                  </p:nvSpPr>
                  <p:spPr bwMode="auto">
                    <a:xfrm>
                      <a:off x="4969" y="2144"/>
                      <a:ext cx="3" cy="3"/>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w 16"/>
                        <a:gd name="T11" fmla="*/ 0 h 16"/>
                        <a:gd name="T12" fmla="*/ 0 w 16"/>
                        <a:gd name="T13" fmla="*/ 0 h 16"/>
                        <a:gd name="T14" fmla="*/ 0 w 16"/>
                        <a:gd name="T15" fmla="*/ 0 h 16"/>
                        <a:gd name="T16" fmla="*/ 0 w 16"/>
                        <a:gd name="T17" fmla="*/ 0 h 16"/>
                        <a:gd name="T18" fmla="*/ 0 w 16"/>
                        <a:gd name="T19" fmla="*/ 0 h 16"/>
                        <a:gd name="T20" fmla="*/ 0 w 16"/>
                        <a:gd name="T21" fmla="*/ 0 h 1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6"/>
                        <a:gd name="T35" fmla="*/ 16 w 16"/>
                        <a:gd name="T36" fmla="*/ 16 h 1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6">
                          <a:moveTo>
                            <a:pt x="0" y="16"/>
                          </a:moveTo>
                          <a:lnTo>
                            <a:pt x="5" y="14"/>
                          </a:lnTo>
                          <a:lnTo>
                            <a:pt x="10" y="10"/>
                          </a:lnTo>
                          <a:lnTo>
                            <a:pt x="13" y="6"/>
                          </a:lnTo>
                          <a:lnTo>
                            <a:pt x="16" y="0"/>
                          </a:lnTo>
                          <a:lnTo>
                            <a:pt x="4" y="0"/>
                          </a:lnTo>
                          <a:lnTo>
                            <a:pt x="4" y="1"/>
                          </a:lnTo>
                          <a:lnTo>
                            <a:pt x="3" y="3"/>
                          </a:lnTo>
                          <a:lnTo>
                            <a:pt x="1" y="5"/>
                          </a:lnTo>
                          <a:lnTo>
                            <a:pt x="0" y="5"/>
                          </a:lnTo>
                          <a:lnTo>
                            <a:pt x="0" y="16"/>
                          </a:lnTo>
                          <a:close/>
                        </a:path>
                      </a:pathLst>
                    </a:custGeom>
                    <a:solidFill>
                      <a:srgbClr val="000000"/>
                    </a:solidFill>
                    <a:ln w="9525">
                      <a:noFill/>
                      <a:round/>
                      <a:headEnd/>
                      <a:tailEnd/>
                    </a:ln>
                  </p:spPr>
                  <p:txBody>
                    <a:bodyPr/>
                    <a:lstStyle/>
                    <a:p>
                      <a:endParaRPr lang="en-US"/>
                    </a:p>
                  </p:txBody>
                </p:sp>
                <p:sp>
                  <p:nvSpPr>
                    <p:cNvPr id="1155" name="Freeform 136"/>
                    <p:cNvSpPr>
                      <a:spLocks/>
                    </p:cNvSpPr>
                    <p:nvPr/>
                  </p:nvSpPr>
                  <p:spPr bwMode="auto">
                    <a:xfrm>
                      <a:off x="4969" y="2145"/>
                      <a:ext cx="1" cy="2"/>
                    </a:xfrm>
                    <a:custGeom>
                      <a:avLst/>
                      <a:gdLst>
                        <a:gd name="T0" fmla="*/ 0 w 5"/>
                        <a:gd name="T1" fmla="*/ 0 h 11"/>
                        <a:gd name="T2" fmla="*/ 0 w 5"/>
                        <a:gd name="T3" fmla="*/ 0 h 11"/>
                        <a:gd name="T4" fmla="*/ 0 w 5"/>
                        <a:gd name="T5" fmla="*/ 0 h 11"/>
                        <a:gd name="T6" fmla="*/ 0 w 5"/>
                        <a:gd name="T7" fmla="*/ 0 h 11"/>
                        <a:gd name="T8" fmla="*/ 0 w 5"/>
                        <a:gd name="T9" fmla="*/ 0 h 11"/>
                        <a:gd name="T10" fmla="*/ 0 w 5"/>
                        <a:gd name="T11" fmla="*/ 0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0"/>
                          </a:moveTo>
                          <a:lnTo>
                            <a:pt x="1" y="2"/>
                          </a:lnTo>
                          <a:lnTo>
                            <a:pt x="0" y="5"/>
                          </a:lnTo>
                          <a:lnTo>
                            <a:pt x="1" y="9"/>
                          </a:lnTo>
                          <a:lnTo>
                            <a:pt x="5" y="11"/>
                          </a:lnTo>
                          <a:lnTo>
                            <a:pt x="5" y="0"/>
                          </a:lnTo>
                          <a:close/>
                        </a:path>
                      </a:pathLst>
                    </a:custGeom>
                    <a:solidFill>
                      <a:srgbClr val="000000"/>
                    </a:solidFill>
                    <a:ln w="9525">
                      <a:noFill/>
                      <a:round/>
                      <a:headEnd/>
                      <a:tailEnd/>
                    </a:ln>
                  </p:spPr>
                  <p:txBody>
                    <a:bodyPr/>
                    <a:lstStyle/>
                    <a:p>
                      <a:endParaRPr lang="en-US"/>
                    </a:p>
                  </p:txBody>
                </p:sp>
                <p:sp>
                  <p:nvSpPr>
                    <p:cNvPr id="1156" name="Freeform 137"/>
                    <p:cNvSpPr>
                      <a:spLocks/>
                    </p:cNvSpPr>
                    <p:nvPr/>
                  </p:nvSpPr>
                  <p:spPr bwMode="auto">
                    <a:xfrm>
                      <a:off x="4965" y="2145"/>
                      <a:ext cx="1" cy="1"/>
                    </a:xfrm>
                    <a:custGeom>
                      <a:avLst/>
                      <a:gdLst>
                        <a:gd name="T0" fmla="*/ 0 w 8"/>
                        <a:gd name="T1" fmla="*/ 0 h 4"/>
                        <a:gd name="T2" fmla="*/ 0 w 8"/>
                        <a:gd name="T3" fmla="*/ 0 h 4"/>
                        <a:gd name="T4" fmla="*/ 0 w 8"/>
                        <a:gd name="T5" fmla="*/ 0 h 4"/>
                        <a:gd name="T6" fmla="*/ 0 w 8"/>
                        <a:gd name="T7" fmla="*/ 0 h 4"/>
                        <a:gd name="T8" fmla="*/ 0 w 8"/>
                        <a:gd name="T9" fmla="*/ 0 h 4"/>
                        <a:gd name="T10" fmla="*/ 0 w 8"/>
                        <a:gd name="T11" fmla="*/ 0 h 4"/>
                        <a:gd name="T12" fmla="*/ 0 60000 65536"/>
                        <a:gd name="T13" fmla="*/ 0 60000 65536"/>
                        <a:gd name="T14" fmla="*/ 0 60000 65536"/>
                        <a:gd name="T15" fmla="*/ 0 60000 65536"/>
                        <a:gd name="T16" fmla="*/ 0 60000 65536"/>
                        <a:gd name="T17" fmla="*/ 0 60000 65536"/>
                        <a:gd name="T18" fmla="*/ 0 w 8"/>
                        <a:gd name="T19" fmla="*/ 0 h 4"/>
                        <a:gd name="T20" fmla="*/ 8 w 8"/>
                        <a:gd name="T21" fmla="*/ 4 h 4"/>
                      </a:gdLst>
                      <a:ahLst/>
                      <a:cxnLst>
                        <a:cxn ang="T12">
                          <a:pos x="T0" y="T1"/>
                        </a:cxn>
                        <a:cxn ang="T13">
                          <a:pos x="T2" y="T3"/>
                        </a:cxn>
                        <a:cxn ang="T14">
                          <a:pos x="T4" y="T5"/>
                        </a:cxn>
                        <a:cxn ang="T15">
                          <a:pos x="T6" y="T7"/>
                        </a:cxn>
                        <a:cxn ang="T16">
                          <a:pos x="T8" y="T9"/>
                        </a:cxn>
                        <a:cxn ang="T17">
                          <a:pos x="T10" y="T11"/>
                        </a:cxn>
                      </a:cxnLst>
                      <a:rect l="T18" t="T19" r="T20" b="T21"/>
                      <a:pathLst>
                        <a:path w="8" h="4">
                          <a:moveTo>
                            <a:pt x="8" y="4"/>
                          </a:moveTo>
                          <a:lnTo>
                            <a:pt x="7" y="1"/>
                          </a:lnTo>
                          <a:lnTo>
                            <a:pt x="4" y="0"/>
                          </a:lnTo>
                          <a:lnTo>
                            <a:pt x="1" y="1"/>
                          </a:lnTo>
                          <a:lnTo>
                            <a:pt x="0" y="4"/>
                          </a:lnTo>
                          <a:lnTo>
                            <a:pt x="8" y="4"/>
                          </a:lnTo>
                          <a:close/>
                        </a:path>
                      </a:pathLst>
                    </a:custGeom>
                    <a:solidFill>
                      <a:srgbClr val="000000"/>
                    </a:solidFill>
                    <a:ln w="9525">
                      <a:noFill/>
                      <a:round/>
                      <a:headEnd/>
                      <a:tailEnd/>
                    </a:ln>
                  </p:spPr>
                  <p:txBody>
                    <a:bodyPr/>
                    <a:lstStyle/>
                    <a:p>
                      <a:endParaRPr lang="en-US"/>
                    </a:p>
                  </p:txBody>
                </p:sp>
                <p:sp>
                  <p:nvSpPr>
                    <p:cNvPr id="1157" name="Freeform 138"/>
                    <p:cNvSpPr>
                      <a:spLocks/>
                    </p:cNvSpPr>
                    <p:nvPr/>
                  </p:nvSpPr>
                  <p:spPr bwMode="auto">
                    <a:xfrm>
                      <a:off x="4964" y="2146"/>
                      <a:ext cx="2" cy="2"/>
                    </a:xfrm>
                    <a:custGeom>
                      <a:avLst/>
                      <a:gdLst>
                        <a:gd name="T0" fmla="*/ 0 w 16"/>
                        <a:gd name="T1" fmla="*/ 0 h 16"/>
                        <a:gd name="T2" fmla="*/ 0 w 16"/>
                        <a:gd name="T3" fmla="*/ 0 h 16"/>
                        <a:gd name="T4" fmla="*/ 0 w 16"/>
                        <a:gd name="T5" fmla="*/ 0 h 16"/>
                        <a:gd name="T6" fmla="*/ 0 w 16"/>
                        <a:gd name="T7" fmla="*/ 0 h 16"/>
                        <a:gd name="T8" fmla="*/ 0 w 16"/>
                        <a:gd name="T9" fmla="*/ 0 h 16"/>
                        <a:gd name="T10" fmla="*/ 0 w 16"/>
                        <a:gd name="T11" fmla="*/ 0 h 16"/>
                        <a:gd name="T12" fmla="*/ 0 w 16"/>
                        <a:gd name="T13" fmla="*/ 0 h 16"/>
                        <a:gd name="T14" fmla="*/ 0 w 16"/>
                        <a:gd name="T15" fmla="*/ 0 h 16"/>
                        <a:gd name="T16" fmla="*/ 0 w 16"/>
                        <a:gd name="T17" fmla="*/ 0 h 16"/>
                        <a:gd name="T18" fmla="*/ 0 w 16"/>
                        <a:gd name="T19" fmla="*/ 0 h 16"/>
                        <a:gd name="T20" fmla="*/ 0 w 16"/>
                        <a:gd name="T21" fmla="*/ 0 h 16"/>
                        <a:gd name="T22" fmla="*/ 0 w 16"/>
                        <a:gd name="T23" fmla="*/ 0 h 16"/>
                        <a:gd name="T24" fmla="*/ 0 w 16"/>
                        <a:gd name="T25" fmla="*/ 0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16"/>
                        <a:gd name="T41" fmla="*/ 16 w 16"/>
                        <a:gd name="T42" fmla="*/ 16 h 1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16">
                          <a:moveTo>
                            <a:pt x="2" y="16"/>
                          </a:moveTo>
                          <a:lnTo>
                            <a:pt x="1" y="16"/>
                          </a:lnTo>
                          <a:lnTo>
                            <a:pt x="6" y="15"/>
                          </a:lnTo>
                          <a:lnTo>
                            <a:pt x="12" y="11"/>
                          </a:lnTo>
                          <a:lnTo>
                            <a:pt x="16" y="6"/>
                          </a:lnTo>
                          <a:lnTo>
                            <a:pt x="16" y="0"/>
                          </a:lnTo>
                          <a:lnTo>
                            <a:pt x="8" y="0"/>
                          </a:lnTo>
                          <a:lnTo>
                            <a:pt x="8" y="4"/>
                          </a:lnTo>
                          <a:lnTo>
                            <a:pt x="5" y="5"/>
                          </a:lnTo>
                          <a:lnTo>
                            <a:pt x="4" y="6"/>
                          </a:lnTo>
                          <a:lnTo>
                            <a:pt x="1" y="7"/>
                          </a:lnTo>
                          <a:lnTo>
                            <a:pt x="0" y="7"/>
                          </a:lnTo>
                          <a:lnTo>
                            <a:pt x="2" y="16"/>
                          </a:lnTo>
                          <a:close/>
                        </a:path>
                      </a:pathLst>
                    </a:custGeom>
                    <a:solidFill>
                      <a:srgbClr val="000000"/>
                    </a:solidFill>
                    <a:ln w="9525">
                      <a:noFill/>
                      <a:round/>
                      <a:headEnd/>
                      <a:tailEnd/>
                    </a:ln>
                  </p:spPr>
                  <p:txBody>
                    <a:bodyPr/>
                    <a:lstStyle/>
                    <a:p>
                      <a:endParaRPr lang="en-US"/>
                    </a:p>
                  </p:txBody>
                </p:sp>
                <p:sp>
                  <p:nvSpPr>
                    <p:cNvPr id="1158" name="Freeform 139"/>
                    <p:cNvSpPr>
                      <a:spLocks/>
                    </p:cNvSpPr>
                    <p:nvPr/>
                  </p:nvSpPr>
                  <p:spPr bwMode="auto">
                    <a:xfrm>
                      <a:off x="4960" y="2146"/>
                      <a:ext cx="4" cy="2"/>
                    </a:xfrm>
                    <a:custGeom>
                      <a:avLst/>
                      <a:gdLst>
                        <a:gd name="T0" fmla="*/ 0 w 26"/>
                        <a:gd name="T1" fmla="*/ 0 h 15"/>
                        <a:gd name="T2" fmla="*/ 0 w 26"/>
                        <a:gd name="T3" fmla="*/ 0 h 15"/>
                        <a:gd name="T4" fmla="*/ 0 w 26"/>
                        <a:gd name="T5" fmla="*/ 0 h 15"/>
                        <a:gd name="T6" fmla="*/ 0 w 26"/>
                        <a:gd name="T7" fmla="*/ 0 h 15"/>
                        <a:gd name="T8" fmla="*/ 0 w 26"/>
                        <a:gd name="T9" fmla="*/ 0 h 15"/>
                        <a:gd name="T10" fmla="*/ 0 w 26"/>
                        <a:gd name="T11" fmla="*/ 0 h 15"/>
                        <a:gd name="T12" fmla="*/ 0 w 26"/>
                        <a:gd name="T13" fmla="*/ 0 h 15"/>
                        <a:gd name="T14" fmla="*/ 0 w 26"/>
                        <a:gd name="T15" fmla="*/ 0 h 15"/>
                        <a:gd name="T16" fmla="*/ 0 w 26"/>
                        <a:gd name="T17" fmla="*/ 0 h 15"/>
                        <a:gd name="T18" fmla="*/ 0 w 26"/>
                        <a:gd name="T19" fmla="*/ 0 h 15"/>
                        <a:gd name="T20" fmla="*/ 0 w 26"/>
                        <a:gd name="T21" fmla="*/ 0 h 15"/>
                        <a:gd name="T22" fmla="*/ 0 w 26"/>
                        <a:gd name="T23" fmla="*/ 0 h 15"/>
                        <a:gd name="T24" fmla="*/ 0 w 26"/>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
                        <a:gd name="T41" fmla="*/ 26 w 26"/>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
                          <a:moveTo>
                            <a:pt x="0" y="3"/>
                          </a:moveTo>
                          <a:lnTo>
                            <a:pt x="0" y="3"/>
                          </a:lnTo>
                          <a:lnTo>
                            <a:pt x="5" y="9"/>
                          </a:lnTo>
                          <a:lnTo>
                            <a:pt x="12" y="14"/>
                          </a:lnTo>
                          <a:lnTo>
                            <a:pt x="19" y="15"/>
                          </a:lnTo>
                          <a:lnTo>
                            <a:pt x="26" y="15"/>
                          </a:lnTo>
                          <a:lnTo>
                            <a:pt x="24" y="6"/>
                          </a:lnTo>
                          <a:lnTo>
                            <a:pt x="19" y="6"/>
                          </a:lnTo>
                          <a:lnTo>
                            <a:pt x="15" y="5"/>
                          </a:lnTo>
                          <a:lnTo>
                            <a:pt x="11" y="3"/>
                          </a:lnTo>
                          <a:lnTo>
                            <a:pt x="9" y="0"/>
                          </a:lnTo>
                          <a:lnTo>
                            <a:pt x="0" y="3"/>
                          </a:lnTo>
                          <a:close/>
                        </a:path>
                      </a:pathLst>
                    </a:custGeom>
                    <a:solidFill>
                      <a:srgbClr val="000000"/>
                    </a:solidFill>
                    <a:ln w="9525">
                      <a:noFill/>
                      <a:round/>
                      <a:headEnd/>
                      <a:tailEnd/>
                    </a:ln>
                  </p:spPr>
                  <p:txBody>
                    <a:bodyPr/>
                    <a:lstStyle/>
                    <a:p>
                      <a:endParaRPr lang="en-US"/>
                    </a:p>
                  </p:txBody>
                </p:sp>
                <p:sp>
                  <p:nvSpPr>
                    <p:cNvPr id="1159" name="Freeform 140"/>
                    <p:cNvSpPr>
                      <a:spLocks/>
                    </p:cNvSpPr>
                    <p:nvPr/>
                  </p:nvSpPr>
                  <p:spPr bwMode="auto">
                    <a:xfrm>
                      <a:off x="4960" y="2143"/>
                      <a:ext cx="2" cy="3"/>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6"/>
                        <a:gd name="T41" fmla="*/ 13 w 13"/>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6">
                          <a:moveTo>
                            <a:pt x="13" y="1"/>
                          </a:moveTo>
                          <a:lnTo>
                            <a:pt x="13" y="0"/>
                          </a:lnTo>
                          <a:lnTo>
                            <a:pt x="5" y="4"/>
                          </a:lnTo>
                          <a:lnTo>
                            <a:pt x="2" y="12"/>
                          </a:lnTo>
                          <a:lnTo>
                            <a:pt x="0" y="19"/>
                          </a:lnTo>
                          <a:lnTo>
                            <a:pt x="2" y="26"/>
                          </a:lnTo>
                          <a:lnTo>
                            <a:pt x="11" y="23"/>
                          </a:lnTo>
                          <a:lnTo>
                            <a:pt x="11" y="19"/>
                          </a:lnTo>
                          <a:lnTo>
                            <a:pt x="11" y="14"/>
                          </a:lnTo>
                          <a:lnTo>
                            <a:pt x="12" y="11"/>
                          </a:lnTo>
                          <a:lnTo>
                            <a:pt x="13" y="11"/>
                          </a:lnTo>
                          <a:lnTo>
                            <a:pt x="13" y="10"/>
                          </a:lnTo>
                          <a:lnTo>
                            <a:pt x="13" y="1"/>
                          </a:lnTo>
                          <a:close/>
                        </a:path>
                      </a:pathLst>
                    </a:custGeom>
                    <a:solidFill>
                      <a:srgbClr val="000000"/>
                    </a:solidFill>
                    <a:ln w="9525">
                      <a:noFill/>
                      <a:round/>
                      <a:headEnd/>
                      <a:tailEnd/>
                    </a:ln>
                  </p:spPr>
                  <p:txBody>
                    <a:bodyPr/>
                    <a:lstStyle/>
                    <a:p>
                      <a:endParaRPr lang="en-US"/>
                    </a:p>
                  </p:txBody>
                </p:sp>
                <p:sp>
                  <p:nvSpPr>
                    <p:cNvPr id="1160" name="Freeform 141"/>
                    <p:cNvSpPr>
                      <a:spLocks/>
                    </p:cNvSpPr>
                    <p:nvPr/>
                  </p:nvSpPr>
                  <p:spPr bwMode="auto">
                    <a:xfrm>
                      <a:off x="4962" y="2143"/>
                      <a:ext cx="3" cy="1"/>
                    </a:xfrm>
                    <a:custGeom>
                      <a:avLst/>
                      <a:gdLst>
                        <a:gd name="T0" fmla="*/ 0 w 24"/>
                        <a:gd name="T1" fmla="*/ 0 h 13"/>
                        <a:gd name="T2" fmla="*/ 0 w 24"/>
                        <a:gd name="T3" fmla="*/ 0 h 13"/>
                        <a:gd name="T4" fmla="*/ 0 w 24"/>
                        <a:gd name="T5" fmla="*/ 0 h 13"/>
                        <a:gd name="T6" fmla="*/ 0 w 24"/>
                        <a:gd name="T7" fmla="*/ 0 h 13"/>
                        <a:gd name="T8" fmla="*/ 0 w 24"/>
                        <a:gd name="T9" fmla="*/ 0 h 13"/>
                        <a:gd name="T10" fmla="*/ 0 w 24"/>
                        <a:gd name="T11" fmla="*/ 0 h 13"/>
                        <a:gd name="T12" fmla="*/ 0 w 24"/>
                        <a:gd name="T13" fmla="*/ 0 h 13"/>
                        <a:gd name="T14" fmla="*/ 0 w 24"/>
                        <a:gd name="T15" fmla="*/ 0 h 13"/>
                        <a:gd name="T16" fmla="*/ 0 w 24"/>
                        <a:gd name="T17" fmla="*/ 0 h 13"/>
                        <a:gd name="T18" fmla="*/ 0 w 24"/>
                        <a:gd name="T19" fmla="*/ 0 h 13"/>
                        <a:gd name="T20" fmla="*/ 0 w 24"/>
                        <a:gd name="T21" fmla="*/ 0 h 13"/>
                        <a:gd name="T22" fmla="*/ 0 w 24"/>
                        <a:gd name="T23" fmla="*/ 0 h 13"/>
                        <a:gd name="T24" fmla="*/ 0 w 24"/>
                        <a:gd name="T25" fmla="*/ 0 h 13"/>
                        <a:gd name="T26" fmla="*/ 0 w 24"/>
                        <a:gd name="T27" fmla="*/ 0 h 13"/>
                        <a:gd name="T28" fmla="*/ 0 w 24"/>
                        <a:gd name="T29" fmla="*/ 0 h 13"/>
                        <a:gd name="T30" fmla="*/ 0 w 24"/>
                        <a:gd name="T31" fmla="*/ 0 h 13"/>
                        <a:gd name="T32" fmla="*/ 0 w 24"/>
                        <a:gd name="T33" fmla="*/ 0 h 13"/>
                        <a:gd name="T34" fmla="*/ 0 w 24"/>
                        <a:gd name="T35" fmla="*/ 0 h 1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
                        <a:gd name="T55" fmla="*/ 0 h 13"/>
                        <a:gd name="T56" fmla="*/ 24 w 24"/>
                        <a:gd name="T57" fmla="*/ 13 h 1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 h="13">
                          <a:moveTo>
                            <a:pt x="15" y="10"/>
                          </a:moveTo>
                          <a:lnTo>
                            <a:pt x="23" y="5"/>
                          </a:lnTo>
                          <a:lnTo>
                            <a:pt x="17" y="1"/>
                          </a:lnTo>
                          <a:lnTo>
                            <a:pt x="10" y="0"/>
                          </a:lnTo>
                          <a:lnTo>
                            <a:pt x="6" y="1"/>
                          </a:lnTo>
                          <a:lnTo>
                            <a:pt x="0" y="2"/>
                          </a:lnTo>
                          <a:lnTo>
                            <a:pt x="0" y="11"/>
                          </a:lnTo>
                          <a:lnTo>
                            <a:pt x="6" y="10"/>
                          </a:lnTo>
                          <a:lnTo>
                            <a:pt x="10" y="11"/>
                          </a:lnTo>
                          <a:lnTo>
                            <a:pt x="15" y="10"/>
                          </a:lnTo>
                          <a:lnTo>
                            <a:pt x="16" y="12"/>
                          </a:lnTo>
                          <a:lnTo>
                            <a:pt x="24" y="8"/>
                          </a:lnTo>
                          <a:lnTo>
                            <a:pt x="16" y="12"/>
                          </a:lnTo>
                          <a:lnTo>
                            <a:pt x="19" y="13"/>
                          </a:lnTo>
                          <a:lnTo>
                            <a:pt x="23" y="12"/>
                          </a:lnTo>
                          <a:lnTo>
                            <a:pt x="24" y="9"/>
                          </a:lnTo>
                          <a:lnTo>
                            <a:pt x="23" y="5"/>
                          </a:lnTo>
                          <a:lnTo>
                            <a:pt x="15" y="10"/>
                          </a:lnTo>
                          <a:close/>
                        </a:path>
                      </a:pathLst>
                    </a:custGeom>
                    <a:solidFill>
                      <a:srgbClr val="000000"/>
                    </a:solidFill>
                    <a:ln w="9525">
                      <a:noFill/>
                      <a:round/>
                      <a:headEnd/>
                      <a:tailEnd/>
                    </a:ln>
                  </p:spPr>
                  <p:txBody>
                    <a:bodyPr/>
                    <a:lstStyle/>
                    <a:p>
                      <a:endParaRPr lang="en-US"/>
                    </a:p>
                  </p:txBody>
                </p:sp>
                <p:sp>
                  <p:nvSpPr>
                    <p:cNvPr id="1161" name="Freeform 142"/>
                    <p:cNvSpPr>
                      <a:spLocks/>
                    </p:cNvSpPr>
                    <p:nvPr/>
                  </p:nvSpPr>
                  <p:spPr bwMode="auto">
                    <a:xfrm>
                      <a:off x="4964" y="2140"/>
                      <a:ext cx="3" cy="4"/>
                    </a:xfrm>
                    <a:custGeom>
                      <a:avLst/>
                      <a:gdLst>
                        <a:gd name="T0" fmla="*/ 0 w 17"/>
                        <a:gd name="T1" fmla="*/ 0 h 27"/>
                        <a:gd name="T2" fmla="*/ 0 w 17"/>
                        <a:gd name="T3" fmla="*/ 0 h 27"/>
                        <a:gd name="T4" fmla="*/ 0 w 17"/>
                        <a:gd name="T5" fmla="*/ 0 h 27"/>
                        <a:gd name="T6" fmla="*/ 0 w 17"/>
                        <a:gd name="T7" fmla="*/ 0 h 27"/>
                        <a:gd name="T8" fmla="*/ 0 w 17"/>
                        <a:gd name="T9" fmla="*/ 0 h 27"/>
                        <a:gd name="T10" fmla="*/ 0 w 17"/>
                        <a:gd name="T11" fmla="*/ 0 h 27"/>
                        <a:gd name="T12" fmla="*/ 0 w 17"/>
                        <a:gd name="T13" fmla="*/ 0 h 27"/>
                        <a:gd name="T14" fmla="*/ 0 w 17"/>
                        <a:gd name="T15" fmla="*/ 0 h 27"/>
                        <a:gd name="T16" fmla="*/ 0 w 17"/>
                        <a:gd name="T17" fmla="*/ 0 h 27"/>
                        <a:gd name="T18" fmla="*/ 0 w 17"/>
                        <a:gd name="T19" fmla="*/ 0 h 27"/>
                        <a:gd name="T20" fmla="*/ 0 w 17"/>
                        <a:gd name="T21" fmla="*/ 0 h 27"/>
                        <a:gd name="T22" fmla="*/ 0 w 17"/>
                        <a:gd name="T23" fmla="*/ 0 h 27"/>
                        <a:gd name="T24" fmla="*/ 0 w 17"/>
                        <a:gd name="T25" fmla="*/ 0 h 2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7"/>
                        <a:gd name="T40" fmla="*/ 0 h 27"/>
                        <a:gd name="T41" fmla="*/ 17 w 17"/>
                        <a:gd name="T42" fmla="*/ 27 h 2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7" h="27">
                          <a:moveTo>
                            <a:pt x="14" y="0"/>
                          </a:moveTo>
                          <a:lnTo>
                            <a:pt x="16" y="0"/>
                          </a:lnTo>
                          <a:lnTo>
                            <a:pt x="9" y="3"/>
                          </a:lnTo>
                          <a:lnTo>
                            <a:pt x="2" y="9"/>
                          </a:lnTo>
                          <a:lnTo>
                            <a:pt x="0" y="18"/>
                          </a:lnTo>
                          <a:lnTo>
                            <a:pt x="0" y="27"/>
                          </a:lnTo>
                          <a:lnTo>
                            <a:pt x="9" y="25"/>
                          </a:lnTo>
                          <a:lnTo>
                            <a:pt x="9" y="18"/>
                          </a:lnTo>
                          <a:lnTo>
                            <a:pt x="11" y="13"/>
                          </a:lnTo>
                          <a:lnTo>
                            <a:pt x="13" y="10"/>
                          </a:lnTo>
                          <a:lnTo>
                            <a:pt x="16" y="9"/>
                          </a:lnTo>
                          <a:lnTo>
                            <a:pt x="17" y="9"/>
                          </a:lnTo>
                          <a:lnTo>
                            <a:pt x="14" y="0"/>
                          </a:lnTo>
                          <a:close/>
                        </a:path>
                      </a:pathLst>
                    </a:custGeom>
                    <a:solidFill>
                      <a:srgbClr val="000000"/>
                    </a:solidFill>
                    <a:ln w="9525">
                      <a:noFill/>
                      <a:round/>
                      <a:headEnd/>
                      <a:tailEnd/>
                    </a:ln>
                  </p:spPr>
                  <p:txBody>
                    <a:bodyPr/>
                    <a:lstStyle/>
                    <a:p>
                      <a:endParaRPr lang="en-US"/>
                    </a:p>
                  </p:txBody>
                </p:sp>
                <p:sp>
                  <p:nvSpPr>
                    <p:cNvPr id="1162" name="Freeform 143"/>
                    <p:cNvSpPr>
                      <a:spLocks/>
                    </p:cNvSpPr>
                    <p:nvPr/>
                  </p:nvSpPr>
                  <p:spPr bwMode="auto">
                    <a:xfrm>
                      <a:off x="4966" y="2139"/>
                      <a:ext cx="6" cy="4"/>
                    </a:xfrm>
                    <a:custGeom>
                      <a:avLst/>
                      <a:gdLst>
                        <a:gd name="T0" fmla="*/ 0 w 42"/>
                        <a:gd name="T1" fmla="*/ 0 h 23"/>
                        <a:gd name="T2" fmla="*/ 0 w 42"/>
                        <a:gd name="T3" fmla="*/ 0 h 23"/>
                        <a:gd name="T4" fmla="*/ 0 w 42"/>
                        <a:gd name="T5" fmla="*/ 0 h 23"/>
                        <a:gd name="T6" fmla="*/ 0 w 42"/>
                        <a:gd name="T7" fmla="*/ 0 h 23"/>
                        <a:gd name="T8" fmla="*/ 0 w 42"/>
                        <a:gd name="T9" fmla="*/ 0 h 23"/>
                        <a:gd name="T10" fmla="*/ 0 w 42"/>
                        <a:gd name="T11" fmla="*/ 0 h 23"/>
                        <a:gd name="T12" fmla="*/ 0 w 42"/>
                        <a:gd name="T13" fmla="*/ 0 h 23"/>
                        <a:gd name="T14" fmla="*/ 0 w 42"/>
                        <a:gd name="T15" fmla="*/ 0 h 23"/>
                        <a:gd name="T16" fmla="*/ 0 w 42"/>
                        <a:gd name="T17" fmla="*/ 0 h 23"/>
                        <a:gd name="T18" fmla="*/ 0 w 42"/>
                        <a:gd name="T19" fmla="*/ 0 h 23"/>
                        <a:gd name="T20" fmla="*/ 0 w 42"/>
                        <a:gd name="T21" fmla="*/ 0 h 23"/>
                        <a:gd name="T22" fmla="*/ 0 w 42"/>
                        <a:gd name="T23" fmla="*/ 0 h 23"/>
                        <a:gd name="T24" fmla="*/ 0 w 42"/>
                        <a:gd name="T25" fmla="*/ 0 h 23"/>
                        <a:gd name="T26" fmla="*/ 0 w 42"/>
                        <a:gd name="T27" fmla="*/ 0 h 23"/>
                        <a:gd name="T28" fmla="*/ 0 w 42"/>
                        <a:gd name="T29" fmla="*/ 0 h 23"/>
                        <a:gd name="T30" fmla="*/ 0 w 42"/>
                        <a:gd name="T31" fmla="*/ 0 h 23"/>
                        <a:gd name="T32" fmla="*/ 0 w 42"/>
                        <a:gd name="T33" fmla="*/ 0 h 23"/>
                        <a:gd name="T34" fmla="*/ 0 w 42"/>
                        <a:gd name="T35" fmla="*/ 0 h 23"/>
                        <a:gd name="T36" fmla="*/ 0 w 42"/>
                        <a:gd name="T37" fmla="*/ 0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
                        <a:gd name="T58" fmla="*/ 0 h 23"/>
                        <a:gd name="T59" fmla="*/ 42 w 42"/>
                        <a:gd name="T60" fmla="*/ 23 h 2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 h="23">
                          <a:moveTo>
                            <a:pt x="42" y="23"/>
                          </a:moveTo>
                          <a:lnTo>
                            <a:pt x="40" y="13"/>
                          </a:lnTo>
                          <a:lnTo>
                            <a:pt x="34" y="6"/>
                          </a:lnTo>
                          <a:lnTo>
                            <a:pt x="26" y="3"/>
                          </a:lnTo>
                          <a:lnTo>
                            <a:pt x="20" y="0"/>
                          </a:lnTo>
                          <a:lnTo>
                            <a:pt x="13" y="3"/>
                          </a:lnTo>
                          <a:lnTo>
                            <a:pt x="8" y="4"/>
                          </a:lnTo>
                          <a:lnTo>
                            <a:pt x="4" y="5"/>
                          </a:lnTo>
                          <a:lnTo>
                            <a:pt x="0" y="6"/>
                          </a:lnTo>
                          <a:lnTo>
                            <a:pt x="3" y="15"/>
                          </a:lnTo>
                          <a:lnTo>
                            <a:pt x="6" y="14"/>
                          </a:lnTo>
                          <a:lnTo>
                            <a:pt x="11" y="13"/>
                          </a:lnTo>
                          <a:lnTo>
                            <a:pt x="15" y="12"/>
                          </a:lnTo>
                          <a:lnTo>
                            <a:pt x="20" y="12"/>
                          </a:lnTo>
                          <a:lnTo>
                            <a:pt x="24" y="12"/>
                          </a:lnTo>
                          <a:lnTo>
                            <a:pt x="27" y="13"/>
                          </a:lnTo>
                          <a:lnTo>
                            <a:pt x="31" y="17"/>
                          </a:lnTo>
                          <a:lnTo>
                            <a:pt x="33" y="23"/>
                          </a:lnTo>
                          <a:lnTo>
                            <a:pt x="42" y="23"/>
                          </a:lnTo>
                          <a:close/>
                        </a:path>
                      </a:pathLst>
                    </a:custGeom>
                    <a:solidFill>
                      <a:srgbClr val="000000"/>
                    </a:solidFill>
                    <a:ln w="9525">
                      <a:noFill/>
                      <a:round/>
                      <a:headEnd/>
                      <a:tailEnd/>
                    </a:ln>
                  </p:spPr>
                  <p:txBody>
                    <a:bodyPr/>
                    <a:lstStyle/>
                    <a:p>
                      <a:endParaRPr lang="en-US"/>
                    </a:p>
                  </p:txBody>
                </p:sp>
                <p:sp>
                  <p:nvSpPr>
                    <p:cNvPr id="1163" name="Freeform 144"/>
                    <p:cNvSpPr>
                      <a:spLocks/>
                    </p:cNvSpPr>
                    <p:nvPr/>
                  </p:nvSpPr>
                  <p:spPr bwMode="auto">
                    <a:xfrm>
                      <a:off x="4971" y="2143"/>
                      <a:ext cx="1" cy="1"/>
                    </a:xfrm>
                    <a:custGeom>
                      <a:avLst/>
                      <a:gdLst>
                        <a:gd name="T0" fmla="*/ 0 w 9"/>
                        <a:gd name="T1" fmla="*/ 0 h 4"/>
                        <a:gd name="T2" fmla="*/ 0 w 9"/>
                        <a:gd name="T3" fmla="*/ 0 h 4"/>
                        <a:gd name="T4" fmla="*/ 0 w 9"/>
                        <a:gd name="T5" fmla="*/ 0 h 4"/>
                        <a:gd name="T6" fmla="*/ 0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1" y="3"/>
                          </a:lnTo>
                          <a:lnTo>
                            <a:pt x="5" y="4"/>
                          </a:lnTo>
                          <a:lnTo>
                            <a:pt x="8" y="3"/>
                          </a:lnTo>
                          <a:lnTo>
                            <a:pt x="9" y="0"/>
                          </a:lnTo>
                          <a:lnTo>
                            <a:pt x="0" y="0"/>
                          </a:lnTo>
                          <a:close/>
                        </a:path>
                      </a:pathLst>
                    </a:custGeom>
                    <a:solidFill>
                      <a:srgbClr val="000000"/>
                    </a:solidFill>
                    <a:ln w="9525">
                      <a:noFill/>
                      <a:round/>
                      <a:headEnd/>
                      <a:tailEnd/>
                    </a:ln>
                  </p:spPr>
                  <p:txBody>
                    <a:bodyPr/>
                    <a:lstStyle/>
                    <a:p>
                      <a:endParaRPr lang="en-US"/>
                    </a:p>
                  </p:txBody>
                </p:sp>
                <p:sp>
                  <p:nvSpPr>
                    <p:cNvPr id="1164" name="Freeform 145"/>
                    <p:cNvSpPr>
                      <a:spLocks/>
                    </p:cNvSpPr>
                    <p:nvPr/>
                  </p:nvSpPr>
                  <p:spPr bwMode="auto">
                    <a:xfrm>
                      <a:off x="4958" y="2148"/>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6" y="0"/>
                          </a:moveTo>
                          <a:lnTo>
                            <a:pt x="2" y="1"/>
                          </a:lnTo>
                          <a:lnTo>
                            <a:pt x="0" y="3"/>
                          </a:lnTo>
                          <a:lnTo>
                            <a:pt x="1" y="6"/>
                          </a:lnTo>
                          <a:lnTo>
                            <a:pt x="3" y="9"/>
                          </a:lnTo>
                          <a:lnTo>
                            <a:pt x="6" y="0"/>
                          </a:lnTo>
                          <a:close/>
                        </a:path>
                      </a:pathLst>
                    </a:custGeom>
                    <a:solidFill>
                      <a:srgbClr val="000000"/>
                    </a:solidFill>
                    <a:ln w="9525">
                      <a:noFill/>
                      <a:round/>
                      <a:headEnd/>
                      <a:tailEnd/>
                    </a:ln>
                  </p:spPr>
                  <p:txBody>
                    <a:bodyPr/>
                    <a:lstStyle/>
                    <a:p>
                      <a:endParaRPr lang="en-US"/>
                    </a:p>
                  </p:txBody>
                </p:sp>
                <p:sp>
                  <p:nvSpPr>
                    <p:cNvPr id="1165" name="Freeform 146"/>
                    <p:cNvSpPr>
                      <a:spLocks/>
                    </p:cNvSpPr>
                    <p:nvPr/>
                  </p:nvSpPr>
                  <p:spPr bwMode="auto">
                    <a:xfrm>
                      <a:off x="4958" y="2146"/>
                      <a:ext cx="3" cy="3"/>
                    </a:xfrm>
                    <a:custGeom>
                      <a:avLst/>
                      <a:gdLst>
                        <a:gd name="T0" fmla="*/ 0 w 24"/>
                        <a:gd name="T1" fmla="*/ 0 h 24"/>
                        <a:gd name="T2" fmla="*/ 0 w 24"/>
                        <a:gd name="T3" fmla="*/ 0 h 24"/>
                        <a:gd name="T4" fmla="*/ 0 w 24"/>
                        <a:gd name="T5" fmla="*/ 0 h 24"/>
                        <a:gd name="T6" fmla="*/ 0 w 24"/>
                        <a:gd name="T7" fmla="*/ 0 h 24"/>
                        <a:gd name="T8" fmla="*/ 0 w 24"/>
                        <a:gd name="T9" fmla="*/ 0 h 24"/>
                        <a:gd name="T10" fmla="*/ 0 w 24"/>
                        <a:gd name="T11" fmla="*/ 0 h 24"/>
                        <a:gd name="T12" fmla="*/ 0 w 24"/>
                        <a:gd name="T13" fmla="*/ 0 h 24"/>
                        <a:gd name="T14" fmla="*/ 0 w 24"/>
                        <a:gd name="T15" fmla="*/ 0 h 24"/>
                        <a:gd name="T16" fmla="*/ 0 w 24"/>
                        <a:gd name="T17" fmla="*/ 0 h 24"/>
                        <a:gd name="T18" fmla="*/ 0 w 24"/>
                        <a:gd name="T19" fmla="*/ 0 h 24"/>
                        <a:gd name="T20" fmla="*/ 0 w 24"/>
                        <a:gd name="T21" fmla="*/ 0 h 24"/>
                        <a:gd name="T22" fmla="*/ 0 w 24"/>
                        <a:gd name="T23" fmla="*/ 0 h 24"/>
                        <a:gd name="T24" fmla="*/ 0 w 24"/>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4"/>
                        <a:gd name="T41" fmla="*/ 24 w 24"/>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4">
                          <a:moveTo>
                            <a:pt x="15" y="2"/>
                          </a:moveTo>
                          <a:lnTo>
                            <a:pt x="15" y="1"/>
                          </a:lnTo>
                          <a:lnTo>
                            <a:pt x="14" y="8"/>
                          </a:lnTo>
                          <a:lnTo>
                            <a:pt x="11" y="13"/>
                          </a:lnTo>
                          <a:lnTo>
                            <a:pt x="7" y="15"/>
                          </a:lnTo>
                          <a:lnTo>
                            <a:pt x="3" y="15"/>
                          </a:lnTo>
                          <a:lnTo>
                            <a:pt x="0" y="24"/>
                          </a:lnTo>
                          <a:lnTo>
                            <a:pt x="9" y="24"/>
                          </a:lnTo>
                          <a:lnTo>
                            <a:pt x="18" y="19"/>
                          </a:lnTo>
                          <a:lnTo>
                            <a:pt x="23" y="10"/>
                          </a:lnTo>
                          <a:lnTo>
                            <a:pt x="24" y="1"/>
                          </a:lnTo>
                          <a:lnTo>
                            <a:pt x="24" y="0"/>
                          </a:lnTo>
                          <a:lnTo>
                            <a:pt x="15" y="2"/>
                          </a:lnTo>
                          <a:close/>
                        </a:path>
                      </a:pathLst>
                    </a:custGeom>
                    <a:solidFill>
                      <a:srgbClr val="000000"/>
                    </a:solidFill>
                    <a:ln w="9525">
                      <a:noFill/>
                      <a:round/>
                      <a:headEnd/>
                      <a:tailEnd/>
                    </a:ln>
                  </p:spPr>
                  <p:txBody>
                    <a:bodyPr/>
                    <a:lstStyle/>
                    <a:p>
                      <a:endParaRPr lang="en-US"/>
                    </a:p>
                  </p:txBody>
                </p:sp>
                <p:sp>
                  <p:nvSpPr>
                    <p:cNvPr id="1166" name="Freeform 147"/>
                    <p:cNvSpPr>
                      <a:spLocks/>
                    </p:cNvSpPr>
                    <p:nvPr/>
                  </p:nvSpPr>
                  <p:spPr bwMode="auto">
                    <a:xfrm>
                      <a:off x="4957" y="2144"/>
                      <a:ext cx="4" cy="2"/>
                    </a:xfrm>
                    <a:custGeom>
                      <a:avLst/>
                      <a:gdLst>
                        <a:gd name="T0" fmla="*/ 0 w 28"/>
                        <a:gd name="T1" fmla="*/ 0 h 15"/>
                        <a:gd name="T2" fmla="*/ 0 w 28"/>
                        <a:gd name="T3" fmla="*/ 0 h 15"/>
                        <a:gd name="T4" fmla="*/ 0 w 28"/>
                        <a:gd name="T5" fmla="*/ 0 h 15"/>
                        <a:gd name="T6" fmla="*/ 0 w 28"/>
                        <a:gd name="T7" fmla="*/ 0 h 15"/>
                        <a:gd name="T8" fmla="*/ 0 w 28"/>
                        <a:gd name="T9" fmla="*/ 0 h 15"/>
                        <a:gd name="T10" fmla="*/ 0 w 28"/>
                        <a:gd name="T11" fmla="*/ 0 h 15"/>
                        <a:gd name="T12" fmla="*/ 0 w 28"/>
                        <a:gd name="T13" fmla="*/ 0 h 15"/>
                        <a:gd name="T14" fmla="*/ 0 w 28"/>
                        <a:gd name="T15" fmla="*/ 0 h 15"/>
                        <a:gd name="T16" fmla="*/ 0 w 28"/>
                        <a:gd name="T17" fmla="*/ 0 h 15"/>
                        <a:gd name="T18" fmla="*/ 0 w 28"/>
                        <a:gd name="T19" fmla="*/ 0 h 15"/>
                        <a:gd name="T20" fmla="*/ 0 w 28"/>
                        <a:gd name="T21" fmla="*/ 0 h 15"/>
                        <a:gd name="T22" fmla="*/ 0 w 28"/>
                        <a:gd name="T23" fmla="*/ 0 h 15"/>
                        <a:gd name="T24" fmla="*/ 0 w 28"/>
                        <a:gd name="T25" fmla="*/ 0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15"/>
                        <a:gd name="T41" fmla="*/ 28 w 28"/>
                        <a:gd name="T42" fmla="*/ 15 h 1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15">
                          <a:moveTo>
                            <a:pt x="1" y="10"/>
                          </a:moveTo>
                          <a:lnTo>
                            <a:pt x="2" y="10"/>
                          </a:lnTo>
                          <a:lnTo>
                            <a:pt x="9" y="9"/>
                          </a:lnTo>
                          <a:lnTo>
                            <a:pt x="14" y="9"/>
                          </a:lnTo>
                          <a:lnTo>
                            <a:pt x="17" y="11"/>
                          </a:lnTo>
                          <a:lnTo>
                            <a:pt x="19" y="15"/>
                          </a:lnTo>
                          <a:lnTo>
                            <a:pt x="28" y="13"/>
                          </a:lnTo>
                          <a:lnTo>
                            <a:pt x="23" y="4"/>
                          </a:lnTo>
                          <a:lnTo>
                            <a:pt x="17" y="0"/>
                          </a:lnTo>
                          <a:lnTo>
                            <a:pt x="9" y="0"/>
                          </a:lnTo>
                          <a:lnTo>
                            <a:pt x="0" y="1"/>
                          </a:lnTo>
                          <a:lnTo>
                            <a:pt x="1" y="1"/>
                          </a:lnTo>
                          <a:lnTo>
                            <a:pt x="1" y="10"/>
                          </a:lnTo>
                          <a:close/>
                        </a:path>
                      </a:pathLst>
                    </a:custGeom>
                    <a:solidFill>
                      <a:srgbClr val="000000"/>
                    </a:solidFill>
                    <a:ln w="9525">
                      <a:noFill/>
                      <a:round/>
                      <a:headEnd/>
                      <a:tailEnd/>
                    </a:ln>
                  </p:spPr>
                  <p:txBody>
                    <a:bodyPr/>
                    <a:lstStyle/>
                    <a:p>
                      <a:endParaRPr lang="en-US"/>
                    </a:p>
                  </p:txBody>
                </p:sp>
                <p:sp>
                  <p:nvSpPr>
                    <p:cNvPr id="1167" name="Freeform 148"/>
                    <p:cNvSpPr>
                      <a:spLocks/>
                    </p:cNvSpPr>
                    <p:nvPr/>
                  </p:nvSpPr>
                  <p:spPr bwMode="auto">
                    <a:xfrm>
                      <a:off x="4955" y="2144"/>
                      <a:ext cx="3" cy="5"/>
                    </a:xfrm>
                    <a:custGeom>
                      <a:avLst/>
                      <a:gdLst>
                        <a:gd name="T0" fmla="*/ 0 w 17"/>
                        <a:gd name="T1" fmla="*/ 0 h 32"/>
                        <a:gd name="T2" fmla="*/ 0 w 17"/>
                        <a:gd name="T3" fmla="*/ 0 h 32"/>
                        <a:gd name="T4" fmla="*/ 0 w 17"/>
                        <a:gd name="T5" fmla="*/ 0 h 32"/>
                        <a:gd name="T6" fmla="*/ 0 w 17"/>
                        <a:gd name="T7" fmla="*/ 0 h 32"/>
                        <a:gd name="T8" fmla="*/ 0 w 17"/>
                        <a:gd name="T9" fmla="*/ 0 h 32"/>
                        <a:gd name="T10" fmla="*/ 0 w 17"/>
                        <a:gd name="T11" fmla="*/ 0 h 32"/>
                        <a:gd name="T12" fmla="*/ 0 w 17"/>
                        <a:gd name="T13" fmla="*/ 0 h 32"/>
                        <a:gd name="T14" fmla="*/ 0 w 17"/>
                        <a:gd name="T15" fmla="*/ 0 h 32"/>
                        <a:gd name="T16" fmla="*/ 0 w 17"/>
                        <a:gd name="T17" fmla="*/ 0 h 32"/>
                        <a:gd name="T18" fmla="*/ 0 w 17"/>
                        <a:gd name="T19" fmla="*/ 0 h 32"/>
                        <a:gd name="T20" fmla="*/ 0 w 17"/>
                        <a:gd name="T21" fmla="*/ 0 h 32"/>
                        <a:gd name="T22" fmla="*/ 0 w 17"/>
                        <a:gd name="T23" fmla="*/ 0 h 32"/>
                        <a:gd name="T24" fmla="*/ 0 w 17"/>
                        <a:gd name="T25" fmla="*/ 0 h 32"/>
                        <a:gd name="T26" fmla="*/ 0 w 17"/>
                        <a:gd name="T27" fmla="*/ 0 h 32"/>
                        <a:gd name="T28" fmla="*/ 0 w 17"/>
                        <a:gd name="T29" fmla="*/ 0 h 32"/>
                        <a:gd name="T30" fmla="*/ 0 w 17"/>
                        <a:gd name="T31" fmla="*/ 0 h 32"/>
                        <a:gd name="T32" fmla="*/ 0 w 17"/>
                        <a:gd name="T33" fmla="*/ 0 h 32"/>
                        <a:gd name="T34" fmla="*/ 0 w 17"/>
                        <a:gd name="T35" fmla="*/ 0 h 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32"/>
                        <a:gd name="T56" fmla="*/ 17 w 17"/>
                        <a:gd name="T57" fmla="*/ 32 h 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32">
                          <a:moveTo>
                            <a:pt x="8" y="32"/>
                          </a:moveTo>
                          <a:lnTo>
                            <a:pt x="11" y="26"/>
                          </a:lnTo>
                          <a:lnTo>
                            <a:pt x="9" y="20"/>
                          </a:lnTo>
                          <a:lnTo>
                            <a:pt x="9" y="13"/>
                          </a:lnTo>
                          <a:lnTo>
                            <a:pt x="11" y="12"/>
                          </a:lnTo>
                          <a:lnTo>
                            <a:pt x="17" y="9"/>
                          </a:lnTo>
                          <a:lnTo>
                            <a:pt x="17" y="0"/>
                          </a:lnTo>
                          <a:lnTo>
                            <a:pt x="7" y="3"/>
                          </a:lnTo>
                          <a:lnTo>
                            <a:pt x="0" y="11"/>
                          </a:lnTo>
                          <a:lnTo>
                            <a:pt x="0" y="20"/>
                          </a:lnTo>
                          <a:lnTo>
                            <a:pt x="2" y="30"/>
                          </a:lnTo>
                          <a:lnTo>
                            <a:pt x="6" y="23"/>
                          </a:lnTo>
                          <a:lnTo>
                            <a:pt x="2" y="30"/>
                          </a:lnTo>
                          <a:lnTo>
                            <a:pt x="5" y="32"/>
                          </a:lnTo>
                          <a:lnTo>
                            <a:pt x="9" y="32"/>
                          </a:lnTo>
                          <a:lnTo>
                            <a:pt x="11" y="29"/>
                          </a:lnTo>
                          <a:lnTo>
                            <a:pt x="11" y="26"/>
                          </a:lnTo>
                          <a:lnTo>
                            <a:pt x="8" y="32"/>
                          </a:lnTo>
                          <a:close/>
                        </a:path>
                      </a:pathLst>
                    </a:custGeom>
                    <a:solidFill>
                      <a:srgbClr val="000000"/>
                    </a:solidFill>
                    <a:ln w="9525">
                      <a:noFill/>
                      <a:round/>
                      <a:headEnd/>
                      <a:tailEnd/>
                    </a:ln>
                  </p:spPr>
                  <p:txBody>
                    <a:bodyPr/>
                    <a:lstStyle/>
                    <a:p>
                      <a:endParaRPr lang="en-US"/>
                    </a:p>
                  </p:txBody>
                </p:sp>
                <p:sp>
                  <p:nvSpPr>
                    <p:cNvPr id="1168" name="Freeform 149"/>
                    <p:cNvSpPr>
                      <a:spLocks/>
                    </p:cNvSpPr>
                    <p:nvPr/>
                  </p:nvSpPr>
                  <p:spPr bwMode="auto">
                    <a:xfrm>
                      <a:off x="4941" y="2147"/>
                      <a:ext cx="15" cy="3"/>
                    </a:xfrm>
                    <a:custGeom>
                      <a:avLst/>
                      <a:gdLst>
                        <a:gd name="T0" fmla="*/ 0 w 106"/>
                        <a:gd name="T1" fmla="*/ 0 h 17"/>
                        <a:gd name="T2" fmla="*/ 0 w 106"/>
                        <a:gd name="T3" fmla="*/ 0 h 17"/>
                        <a:gd name="T4" fmla="*/ 0 w 106"/>
                        <a:gd name="T5" fmla="*/ 0 h 17"/>
                        <a:gd name="T6" fmla="*/ 0 w 106"/>
                        <a:gd name="T7" fmla="*/ 0 h 17"/>
                        <a:gd name="T8" fmla="*/ 0 w 106"/>
                        <a:gd name="T9" fmla="*/ 0 h 17"/>
                        <a:gd name="T10" fmla="*/ 0 w 106"/>
                        <a:gd name="T11" fmla="*/ 0 h 17"/>
                        <a:gd name="T12" fmla="*/ 0 w 106"/>
                        <a:gd name="T13" fmla="*/ 0 h 17"/>
                        <a:gd name="T14" fmla="*/ 0 w 106"/>
                        <a:gd name="T15" fmla="*/ 0 h 17"/>
                        <a:gd name="T16" fmla="*/ 0 w 106"/>
                        <a:gd name="T17" fmla="*/ 0 h 17"/>
                        <a:gd name="T18" fmla="*/ 0 w 106"/>
                        <a:gd name="T19" fmla="*/ 0 h 17"/>
                        <a:gd name="T20" fmla="*/ 0 w 106"/>
                        <a:gd name="T21" fmla="*/ 0 h 17"/>
                        <a:gd name="T22" fmla="*/ 0 w 106"/>
                        <a:gd name="T23" fmla="*/ 0 h 17"/>
                        <a:gd name="T24" fmla="*/ 0 w 106"/>
                        <a:gd name="T25" fmla="*/ 0 h 17"/>
                        <a:gd name="T26" fmla="*/ 0 w 106"/>
                        <a:gd name="T27" fmla="*/ 0 h 17"/>
                        <a:gd name="T28" fmla="*/ 0 w 106"/>
                        <a:gd name="T29" fmla="*/ 0 h 17"/>
                        <a:gd name="T30" fmla="*/ 0 w 106"/>
                        <a:gd name="T31" fmla="*/ 0 h 17"/>
                        <a:gd name="T32" fmla="*/ 0 w 106"/>
                        <a:gd name="T33" fmla="*/ 0 h 17"/>
                        <a:gd name="T34" fmla="*/ 0 w 106"/>
                        <a:gd name="T35" fmla="*/ 0 h 17"/>
                        <a:gd name="T36" fmla="*/ 0 w 106"/>
                        <a:gd name="T37" fmla="*/ 0 h 17"/>
                        <a:gd name="T38" fmla="*/ 0 w 106"/>
                        <a:gd name="T39" fmla="*/ 0 h 17"/>
                        <a:gd name="T40" fmla="*/ 0 w 106"/>
                        <a:gd name="T41" fmla="*/ 0 h 17"/>
                        <a:gd name="T42" fmla="*/ 0 w 106"/>
                        <a:gd name="T43" fmla="*/ 0 h 17"/>
                        <a:gd name="T44" fmla="*/ 0 w 106"/>
                        <a:gd name="T45" fmla="*/ 0 h 17"/>
                        <a:gd name="T46" fmla="*/ 0 w 106"/>
                        <a:gd name="T47" fmla="*/ 0 h 17"/>
                        <a:gd name="T48" fmla="*/ 0 w 106"/>
                        <a:gd name="T49" fmla="*/ 0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6"/>
                        <a:gd name="T76" fmla="*/ 0 h 17"/>
                        <a:gd name="T77" fmla="*/ 106 w 106"/>
                        <a:gd name="T78" fmla="*/ 17 h 1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6" h="17">
                          <a:moveTo>
                            <a:pt x="5" y="15"/>
                          </a:moveTo>
                          <a:lnTo>
                            <a:pt x="5" y="15"/>
                          </a:lnTo>
                          <a:lnTo>
                            <a:pt x="18" y="17"/>
                          </a:lnTo>
                          <a:lnTo>
                            <a:pt x="32" y="17"/>
                          </a:lnTo>
                          <a:lnTo>
                            <a:pt x="45" y="17"/>
                          </a:lnTo>
                          <a:lnTo>
                            <a:pt x="59" y="15"/>
                          </a:lnTo>
                          <a:lnTo>
                            <a:pt x="71" y="14"/>
                          </a:lnTo>
                          <a:lnTo>
                            <a:pt x="83" y="13"/>
                          </a:lnTo>
                          <a:lnTo>
                            <a:pt x="95" y="12"/>
                          </a:lnTo>
                          <a:lnTo>
                            <a:pt x="106" y="9"/>
                          </a:lnTo>
                          <a:lnTo>
                            <a:pt x="104" y="0"/>
                          </a:lnTo>
                          <a:lnTo>
                            <a:pt x="95" y="3"/>
                          </a:lnTo>
                          <a:lnTo>
                            <a:pt x="83" y="4"/>
                          </a:lnTo>
                          <a:lnTo>
                            <a:pt x="71" y="5"/>
                          </a:lnTo>
                          <a:lnTo>
                            <a:pt x="59" y="6"/>
                          </a:lnTo>
                          <a:lnTo>
                            <a:pt x="45" y="6"/>
                          </a:lnTo>
                          <a:lnTo>
                            <a:pt x="32" y="6"/>
                          </a:lnTo>
                          <a:lnTo>
                            <a:pt x="18" y="6"/>
                          </a:lnTo>
                          <a:lnTo>
                            <a:pt x="5" y="6"/>
                          </a:lnTo>
                          <a:lnTo>
                            <a:pt x="2" y="7"/>
                          </a:lnTo>
                          <a:lnTo>
                            <a:pt x="0" y="10"/>
                          </a:lnTo>
                          <a:lnTo>
                            <a:pt x="2" y="14"/>
                          </a:lnTo>
                          <a:lnTo>
                            <a:pt x="5" y="15"/>
                          </a:lnTo>
                          <a:close/>
                        </a:path>
                      </a:pathLst>
                    </a:custGeom>
                    <a:solidFill>
                      <a:srgbClr val="000000"/>
                    </a:solidFill>
                    <a:ln w="9525">
                      <a:noFill/>
                      <a:round/>
                      <a:headEnd/>
                      <a:tailEnd/>
                    </a:ln>
                  </p:spPr>
                  <p:txBody>
                    <a:bodyPr/>
                    <a:lstStyle/>
                    <a:p>
                      <a:endParaRPr lang="en-US"/>
                    </a:p>
                  </p:txBody>
                </p:sp>
                <p:sp>
                  <p:nvSpPr>
                    <p:cNvPr id="1169" name="Freeform 150"/>
                    <p:cNvSpPr>
                      <a:spLocks/>
                    </p:cNvSpPr>
                    <p:nvPr/>
                  </p:nvSpPr>
                  <p:spPr bwMode="auto">
                    <a:xfrm>
                      <a:off x="4920" y="2144"/>
                      <a:ext cx="22" cy="6"/>
                    </a:xfrm>
                    <a:custGeom>
                      <a:avLst/>
                      <a:gdLst>
                        <a:gd name="T0" fmla="*/ 0 w 155"/>
                        <a:gd name="T1" fmla="*/ 0 h 41"/>
                        <a:gd name="T2" fmla="*/ 0 w 155"/>
                        <a:gd name="T3" fmla="*/ 0 h 41"/>
                        <a:gd name="T4" fmla="*/ 0 w 155"/>
                        <a:gd name="T5" fmla="*/ 0 h 41"/>
                        <a:gd name="T6" fmla="*/ 0 w 155"/>
                        <a:gd name="T7" fmla="*/ 0 h 41"/>
                        <a:gd name="T8" fmla="*/ 0 w 155"/>
                        <a:gd name="T9" fmla="*/ 0 h 41"/>
                        <a:gd name="T10" fmla="*/ 0 w 155"/>
                        <a:gd name="T11" fmla="*/ 0 h 41"/>
                        <a:gd name="T12" fmla="*/ 0 w 155"/>
                        <a:gd name="T13" fmla="*/ 0 h 41"/>
                        <a:gd name="T14" fmla="*/ 0 w 155"/>
                        <a:gd name="T15" fmla="*/ 0 h 41"/>
                        <a:gd name="T16" fmla="*/ 0 w 155"/>
                        <a:gd name="T17" fmla="*/ 0 h 41"/>
                        <a:gd name="T18" fmla="*/ 0 w 155"/>
                        <a:gd name="T19" fmla="*/ 0 h 41"/>
                        <a:gd name="T20" fmla="*/ 0 w 155"/>
                        <a:gd name="T21" fmla="*/ 0 h 41"/>
                        <a:gd name="T22" fmla="*/ 0 w 155"/>
                        <a:gd name="T23" fmla="*/ 0 h 41"/>
                        <a:gd name="T24" fmla="*/ 0 w 155"/>
                        <a:gd name="T25" fmla="*/ 0 h 41"/>
                        <a:gd name="T26" fmla="*/ 0 w 155"/>
                        <a:gd name="T27" fmla="*/ 0 h 41"/>
                        <a:gd name="T28" fmla="*/ 0 w 155"/>
                        <a:gd name="T29" fmla="*/ 0 h 41"/>
                        <a:gd name="T30" fmla="*/ 0 w 155"/>
                        <a:gd name="T31" fmla="*/ 0 h 41"/>
                        <a:gd name="T32" fmla="*/ 0 w 155"/>
                        <a:gd name="T33" fmla="*/ 0 h 41"/>
                        <a:gd name="T34" fmla="*/ 0 w 155"/>
                        <a:gd name="T35" fmla="*/ 0 h 41"/>
                        <a:gd name="T36" fmla="*/ 0 w 155"/>
                        <a:gd name="T37" fmla="*/ 0 h 41"/>
                        <a:gd name="T38" fmla="*/ 0 w 155"/>
                        <a:gd name="T39" fmla="*/ 0 h 41"/>
                        <a:gd name="T40" fmla="*/ 0 w 155"/>
                        <a:gd name="T41" fmla="*/ 0 h 4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5"/>
                        <a:gd name="T64" fmla="*/ 0 h 41"/>
                        <a:gd name="T65" fmla="*/ 155 w 155"/>
                        <a:gd name="T66" fmla="*/ 41 h 4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5" h="41">
                          <a:moveTo>
                            <a:pt x="0" y="0"/>
                          </a:moveTo>
                          <a:lnTo>
                            <a:pt x="0" y="1"/>
                          </a:lnTo>
                          <a:lnTo>
                            <a:pt x="6" y="14"/>
                          </a:lnTo>
                          <a:lnTo>
                            <a:pt x="21" y="24"/>
                          </a:lnTo>
                          <a:lnTo>
                            <a:pt x="42" y="30"/>
                          </a:lnTo>
                          <a:lnTo>
                            <a:pt x="67" y="34"/>
                          </a:lnTo>
                          <a:lnTo>
                            <a:pt x="93" y="38"/>
                          </a:lnTo>
                          <a:lnTo>
                            <a:pt x="118" y="40"/>
                          </a:lnTo>
                          <a:lnTo>
                            <a:pt x="139" y="41"/>
                          </a:lnTo>
                          <a:lnTo>
                            <a:pt x="155" y="40"/>
                          </a:lnTo>
                          <a:lnTo>
                            <a:pt x="155" y="31"/>
                          </a:lnTo>
                          <a:lnTo>
                            <a:pt x="139" y="30"/>
                          </a:lnTo>
                          <a:lnTo>
                            <a:pt x="118" y="31"/>
                          </a:lnTo>
                          <a:lnTo>
                            <a:pt x="93" y="29"/>
                          </a:lnTo>
                          <a:lnTo>
                            <a:pt x="67" y="25"/>
                          </a:lnTo>
                          <a:lnTo>
                            <a:pt x="44" y="21"/>
                          </a:lnTo>
                          <a:lnTo>
                            <a:pt x="24" y="15"/>
                          </a:lnTo>
                          <a:lnTo>
                            <a:pt x="12" y="7"/>
                          </a:lnTo>
                          <a:lnTo>
                            <a:pt x="9" y="1"/>
                          </a:lnTo>
                          <a:lnTo>
                            <a:pt x="9" y="2"/>
                          </a:lnTo>
                          <a:lnTo>
                            <a:pt x="0" y="0"/>
                          </a:lnTo>
                          <a:close/>
                        </a:path>
                      </a:pathLst>
                    </a:custGeom>
                    <a:solidFill>
                      <a:srgbClr val="000000"/>
                    </a:solidFill>
                    <a:ln w="9525">
                      <a:noFill/>
                      <a:round/>
                      <a:headEnd/>
                      <a:tailEnd/>
                    </a:ln>
                  </p:spPr>
                  <p:txBody>
                    <a:bodyPr/>
                    <a:lstStyle/>
                    <a:p>
                      <a:endParaRPr lang="en-US"/>
                    </a:p>
                  </p:txBody>
                </p:sp>
                <p:sp>
                  <p:nvSpPr>
                    <p:cNvPr id="1170" name="Freeform 151"/>
                    <p:cNvSpPr>
                      <a:spLocks/>
                    </p:cNvSpPr>
                    <p:nvPr/>
                  </p:nvSpPr>
                  <p:spPr bwMode="auto">
                    <a:xfrm>
                      <a:off x="4920" y="2142"/>
                      <a:ext cx="2" cy="2"/>
                    </a:xfrm>
                    <a:custGeom>
                      <a:avLst/>
                      <a:gdLst>
                        <a:gd name="T0" fmla="*/ 0 w 18"/>
                        <a:gd name="T1" fmla="*/ 0 h 17"/>
                        <a:gd name="T2" fmla="*/ 0 w 18"/>
                        <a:gd name="T3" fmla="*/ 0 h 17"/>
                        <a:gd name="T4" fmla="*/ 0 w 18"/>
                        <a:gd name="T5" fmla="*/ 0 h 17"/>
                        <a:gd name="T6" fmla="*/ 0 w 18"/>
                        <a:gd name="T7" fmla="*/ 0 h 17"/>
                        <a:gd name="T8" fmla="*/ 0 w 18"/>
                        <a:gd name="T9" fmla="*/ 0 h 17"/>
                        <a:gd name="T10" fmla="*/ 0 w 18"/>
                        <a:gd name="T11" fmla="*/ 0 h 17"/>
                        <a:gd name="T12" fmla="*/ 0 w 18"/>
                        <a:gd name="T13" fmla="*/ 0 h 17"/>
                        <a:gd name="T14" fmla="*/ 0 w 18"/>
                        <a:gd name="T15" fmla="*/ 0 h 17"/>
                        <a:gd name="T16" fmla="*/ 0 w 18"/>
                        <a:gd name="T17" fmla="*/ 0 h 17"/>
                        <a:gd name="T18" fmla="*/ 0 w 18"/>
                        <a:gd name="T19" fmla="*/ 0 h 17"/>
                        <a:gd name="T20" fmla="*/ 0 w 18"/>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17"/>
                        <a:gd name="T35" fmla="*/ 18 w 18"/>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17">
                          <a:moveTo>
                            <a:pt x="14" y="0"/>
                          </a:moveTo>
                          <a:lnTo>
                            <a:pt x="9" y="2"/>
                          </a:lnTo>
                          <a:lnTo>
                            <a:pt x="5" y="7"/>
                          </a:lnTo>
                          <a:lnTo>
                            <a:pt x="1" y="10"/>
                          </a:lnTo>
                          <a:lnTo>
                            <a:pt x="0" y="15"/>
                          </a:lnTo>
                          <a:lnTo>
                            <a:pt x="9" y="17"/>
                          </a:lnTo>
                          <a:lnTo>
                            <a:pt x="10" y="15"/>
                          </a:lnTo>
                          <a:lnTo>
                            <a:pt x="11" y="14"/>
                          </a:lnTo>
                          <a:lnTo>
                            <a:pt x="14" y="11"/>
                          </a:lnTo>
                          <a:lnTo>
                            <a:pt x="18" y="9"/>
                          </a:lnTo>
                          <a:lnTo>
                            <a:pt x="14" y="0"/>
                          </a:lnTo>
                          <a:close/>
                        </a:path>
                      </a:pathLst>
                    </a:custGeom>
                    <a:solidFill>
                      <a:srgbClr val="000000"/>
                    </a:solidFill>
                    <a:ln w="9525">
                      <a:noFill/>
                      <a:round/>
                      <a:headEnd/>
                      <a:tailEnd/>
                    </a:ln>
                  </p:spPr>
                  <p:txBody>
                    <a:bodyPr/>
                    <a:lstStyle/>
                    <a:p>
                      <a:endParaRPr lang="en-US"/>
                    </a:p>
                  </p:txBody>
                </p:sp>
                <p:sp>
                  <p:nvSpPr>
                    <p:cNvPr id="1171" name="Freeform 152"/>
                    <p:cNvSpPr>
                      <a:spLocks/>
                    </p:cNvSpPr>
                    <p:nvPr/>
                  </p:nvSpPr>
                  <p:spPr bwMode="auto">
                    <a:xfrm>
                      <a:off x="4922" y="2142"/>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9"/>
                          </a:moveTo>
                          <a:lnTo>
                            <a:pt x="6" y="7"/>
                          </a:lnTo>
                          <a:lnTo>
                            <a:pt x="6" y="2"/>
                          </a:lnTo>
                          <a:lnTo>
                            <a:pt x="3" y="0"/>
                          </a:lnTo>
                          <a:lnTo>
                            <a:pt x="0" y="0"/>
                          </a:lnTo>
                          <a:lnTo>
                            <a:pt x="4" y="9"/>
                          </a:lnTo>
                          <a:close/>
                        </a:path>
                      </a:pathLst>
                    </a:custGeom>
                    <a:solidFill>
                      <a:srgbClr val="000000"/>
                    </a:solidFill>
                    <a:ln w="9525">
                      <a:noFill/>
                      <a:round/>
                      <a:headEnd/>
                      <a:tailEnd/>
                    </a:ln>
                  </p:spPr>
                  <p:txBody>
                    <a:bodyPr/>
                    <a:lstStyle/>
                    <a:p>
                      <a:endParaRPr lang="en-US"/>
                    </a:p>
                  </p:txBody>
                </p:sp>
                <p:sp>
                  <p:nvSpPr>
                    <p:cNvPr id="1172" name="Freeform 153"/>
                    <p:cNvSpPr>
                      <a:spLocks/>
                    </p:cNvSpPr>
                    <p:nvPr/>
                  </p:nvSpPr>
                  <p:spPr bwMode="auto">
                    <a:xfrm>
                      <a:off x="4930" y="2146"/>
                      <a:ext cx="1"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0" y="0"/>
                          </a:moveTo>
                          <a:lnTo>
                            <a:pt x="1" y="4"/>
                          </a:lnTo>
                          <a:lnTo>
                            <a:pt x="4" y="5"/>
                          </a:lnTo>
                          <a:lnTo>
                            <a:pt x="8" y="4"/>
                          </a:lnTo>
                          <a:lnTo>
                            <a:pt x="9" y="0"/>
                          </a:lnTo>
                          <a:lnTo>
                            <a:pt x="0" y="0"/>
                          </a:lnTo>
                          <a:close/>
                        </a:path>
                      </a:pathLst>
                    </a:custGeom>
                    <a:solidFill>
                      <a:srgbClr val="000000"/>
                    </a:solidFill>
                    <a:ln w="9525">
                      <a:noFill/>
                      <a:round/>
                      <a:headEnd/>
                      <a:tailEnd/>
                    </a:ln>
                  </p:spPr>
                  <p:txBody>
                    <a:bodyPr/>
                    <a:lstStyle/>
                    <a:p>
                      <a:endParaRPr lang="en-US"/>
                    </a:p>
                  </p:txBody>
                </p:sp>
                <p:sp>
                  <p:nvSpPr>
                    <p:cNvPr id="1173" name="Freeform 154"/>
                    <p:cNvSpPr>
                      <a:spLocks/>
                    </p:cNvSpPr>
                    <p:nvPr/>
                  </p:nvSpPr>
                  <p:spPr bwMode="auto">
                    <a:xfrm>
                      <a:off x="4926" y="2143"/>
                      <a:ext cx="5" cy="3"/>
                    </a:xfrm>
                    <a:custGeom>
                      <a:avLst/>
                      <a:gdLst>
                        <a:gd name="T0" fmla="*/ 0 w 38"/>
                        <a:gd name="T1" fmla="*/ 0 h 23"/>
                        <a:gd name="T2" fmla="*/ 0 w 38"/>
                        <a:gd name="T3" fmla="*/ 0 h 23"/>
                        <a:gd name="T4" fmla="*/ 0 w 38"/>
                        <a:gd name="T5" fmla="*/ 0 h 23"/>
                        <a:gd name="T6" fmla="*/ 0 w 38"/>
                        <a:gd name="T7" fmla="*/ 0 h 23"/>
                        <a:gd name="T8" fmla="*/ 0 w 38"/>
                        <a:gd name="T9" fmla="*/ 0 h 23"/>
                        <a:gd name="T10" fmla="*/ 0 w 38"/>
                        <a:gd name="T11" fmla="*/ 0 h 23"/>
                        <a:gd name="T12" fmla="*/ 0 w 38"/>
                        <a:gd name="T13" fmla="*/ 0 h 23"/>
                        <a:gd name="T14" fmla="*/ 0 w 38"/>
                        <a:gd name="T15" fmla="*/ 0 h 23"/>
                        <a:gd name="T16" fmla="*/ 0 w 38"/>
                        <a:gd name="T17" fmla="*/ 0 h 23"/>
                        <a:gd name="T18" fmla="*/ 0 w 38"/>
                        <a:gd name="T19" fmla="*/ 0 h 23"/>
                        <a:gd name="T20" fmla="*/ 0 w 38"/>
                        <a:gd name="T21" fmla="*/ 0 h 23"/>
                        <a:gd name="T22" fmla="*/ 0 w 38"/>
                        <a:gd name="T23" fmla="*/ 0 h 23"/>
                        <a:gd name="T24" fmla="*/ 0 w 38"/>
                        <a:gd name="T25" fmla="*/ 0 h 23"/>
                        <a:gd name="T26" fmla="*/ 0 w 38"/>
                        <a:gd name="T27" fmla="*/ 0 h 23"/>
                        <a:gd name="T28" fmla="*/ 0 w 38"/>
                        <a:gd name="T29" fmla="*/ 0 h 23"/>
                        <a:gd name="T30" fmla="*/ 0 w 38"/>
                        <a:gd name="T31" fmla="*/ 0 h 23"/>
                        <a:gd name="T32" fmla="*/ 0 w 38"/>
                        <a:gd name="T33" fmla="*/ 0 h 23"/>
                        <a:gd name="T34" fmla="*/ 0 w 38"/>
                        <a:gd name="T35" fmla="*/ 0 h 23"/>
                        <a:gd name="T36" fmla="*/ 0 w 38"/>
                        <a:gd name="T37" fmla="*/ 0 h 23"/>
                        <a:gd name="T38" fmla="*/ 0 w 38"/>
                        <a:gd name="T39" fmla="*/ 0 h 23"/>
                        <a:gd name="T40" fmla="*/ 0 w 38"/>
                        <a:gd name="T41" fmla="*/ 0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8"/>
                        <a:gd name="T64" fmla="*/ 0 h 23"/>
                        <a:gd name="T65" fmla="*/ 38 w 38"/>
                        <a:gd name="T66" fmla="*/ 23 h 2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8" h="23">
                          <a:moveTo>
                            <a:pt x="4" y="13"/>
                          </a:moveTo>
                          <a:lnTo>
                            <a:pt x="4" y="13"/>
                          </a:lnTo>
                          <a:lnTo>
                            <a:pt x="7" y="11"/>
                          </a:lnTo>
                          <a:lnTo>
                            <a:pt x="12" y="10"/>
                          </a:lnTo>
                          <a:lnTo>
                            <a:pt x="18" y="11"/>
                          </a:lnTo>
                          <a:lnTo>
                            <a:pt x="22" y="10"/>
                          </a:lnTo>
                          <a:lnTo>
                            <a:pt x="24" y="12"/>
                          </a:lnTo>
                          <a:lnTo>
                            <a:pt x="27" y="14"/>
                          </a:lnTo>
                          <a:lnTo>
                            <a:pt x="29" y="17"/>
                          </a:lnTo>
                          <a:lnTo>
                            <a:pt x="29" y="23"/>
                          </a:lnTo>
                          <a:lnTo>
                            <a:pt x="38" y="23"/>
                          </a:lnTo>
                          <a:lnTo>
                            <a:pt x="38" y="17"/>
                          </a:lnTo>
                          <a:lnTo>
                            <a:pt x="36" y="10"/>
                          </a:lnTo>
                          <a:lnTo>
                            <a:pt x="31" y="5"/>
                          </a:lnTo>
                          <a:lnTo>
                            <a:pt x="24" y="1"/>
                          </a:lnTo>
                          <a:lnTo>
                            <a:pt x="18" y="0"/>
                          </a:lnTo>
                          <a:lnTo>
                            <a:pt x="12" y="1"/>
                          </a:lnTo>
                          <a:lnTo>
                            <a:pt x="5" y="2"/>
                          </a:lnTo>
                          <a:lnTo>
                            <a:pt x="0" y="4"/>
                          </a:lnTo>
                          <a:lnTo>
                            <a:pt x="4" y="13"/>
                          </a:lnTo>
                          <a:close/>
                        </a:path>
                      </a:pathLst>
                    </a:custGeom>
                    <a:solidFill>
                      <a:srgbClr val="000000"/>
                    </a:solidFill>
                    <a:ln w="9525">
                      <a:noFill/>
                      <a:round/>
                      <a:headEnd/>
                      <a:tailEnd/>
                    </a:ln>
                  </p:spPr>
                  <p:txBody>
                    <a:bodyPr/>
                    <a:lstStyle/>
                    <a:p>
                      <a:endParaRPr lang="en-US"/>
                    </a:p>
                  </p:txBody>
                </p:sp>
                <p:sp>
                  <p:nvSpPr>
                    <p:cNvPr id="1174" name="Freeform 155"/>
                    <p:cNvSpPr>
                      <a:spLocks/>
                    </p:cNvSpPr>
                    <p:nvPr/>
                  </p:nvSpPr>
                  <p:spPr bwMode="auto">
                    <a:xfrm>
                      <a:off x="4924" y="2143"/>
                      <a:ext cx="2" cy="5"/>
                    </a:xfrm>
                    <a:custGeom>
                      <a:avLst/>
                      <a:gdLst>
                        <a:gd name="T0" fmla="*/ 0 w 14"/>
                        <a:gd name="T1" fmla="*/ 0 h 33"/>
                        <a:gd name="T2" fmla="*/ 0 w 14"/>
                        <a:gd name="T3" fmla="*/ 0 h 33"/>
                        <a:gd name="T4" fmla="*/ 0 w 14"/>
                        <a:gd name="T5" fmla="*/ 0 h 33"/>
                        <a:gd name="T6" fmla="*/ 0 w 14"/>
                        <a:gd name="T7" fmla="*/ 0 h 33"/>
                        <a:gd name="T8" fmla="*/ 0 w 14"/>
                        <a:gd name="T9" fmla="*/ 0 h 33"/>
                        <a:gd name="T10" fmla="*/ 0 w 14"/>
                        <a:gd name="T11" fmla="*/ 0 h 33"/>
                        <a:gd name="T12" fmla="*/ 0 w 14"/>
                        <a:gd name="T13" fmla="*/ 0 h 33"/>
                        <a:gd name="T14" fmla="*/ 0 w 14"/>
                        <a:gd name="T15" fmla="*/ 0 h 33"/>
                        <a:gd name="T16" fmla="*/ 0 w 14"/>
                        <a:gd name="T17" fmla="*/ 0 h 33"/>
                        <a:gd name="T18" fmla="*/ 0 w 14"/>
                        <a:gd name="T19" fmla="*/ 0 h 33"/>
                        <a:gd name="T20" fmla="*/ 0 w 14"/>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4"/>
                        <a:gd name="T34" fmla="*/ 0 h 33"/>
                        <a:gd name="T35" fmla="*/ 14 w 14"/>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4" h="33">
                          <a:moveTo>
                            <a:pt x="14" y="24"/>
                          </a:moveTo>
                          <a:lnTo>
                            <a:pt x="11" y="22"/>
                          </a:lnTo>
                          <a:lnTo>
                            <a:pt x="9" y="18"/>
                          </a:lnTo>
                          <a:lnTo>
                            <a:pt x="10" y="14"/>
                          </a:lnTo>
                          <a:lnTo>
                            <a:pt x="13" y="9"/>
                          </a:lnTo>
                          <a:lnTo>
                            <a:pt x="9" y="0"/>
                          </a:lnTo>
                          <a:lnTo>
                            <a:pt x="1" y="9"/>
                          </a:lnTo>
                          <a:lnTo>
                            <a:pt x="0" y="18"/>
                          </a:lnTo>
                          <a:lnTo>
                            <a:pt x="4" y="28"/>
                          </a:lnTo>
                          <a:lnTo>
                            <a:pt x="12" y="33"/>
                          </a:lnTo>
                          <a:lnTo>
                            <a:pt x="14" y="24"/>
                          </a:lnTo>
                          <a:close/>
                        </a:path>
                      </a:pathLst>
                    </a:custGeom>
                    <a:solidFill>
                      <a:srgbClr val="000000"/>
                    </a:solidFill>
                    <a:ln w="9525">
                      <a:noFill/>
                      <a:round/>
                      <a:headEnd/>
                      <a:tailEnd/>
                    </a:ln>
                  </p:spPr>
                  <p:txBody>
                    <a:bodyPr/>
                    <a:lstStyle/>
                    <a:p>
                      <a:endParaRPr lang="en-US"/>
                    </a:p>
                  </p:txBody>
                </p:sp>
                <p:sp>
                  <p:nvSpPr>
                    <p:cNvPr id="1175" name="Freeform 156"/>
                    <p:cNvSpPr>
                      <a:spLocks/>
                    </p:cNvSpPr>
                    <p:nvPr/>
                  </p:nvSpPr>
                  <p:spPr bwMode="auto">
                    <a:xfrm>
                      <a:off x="4926" y="2147"/>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0" y="9"/>
                          </a:moveTo>
                          <a:lnTo>
                            <a:pt x="3" y="8"/>
                          </a:lnTo>
                          <a:lnTo>
                            <a:pt x="6" y="5"/>
                          </a:lnTo>
                          <a:lnTo>
                            <a:pt x="6" y="2"/>
                          </a:lnTo>
                          <a:lnTo>
                            <a:pt x="2" y="0"/>
                          </a:lnTo>
                          <a:lnTo>
                            <a:pt x="0" y="9"/>
                          </a:lnTo>
                          <a:close/>
                        </a:path>
                      </a:pathLst>
                    </a:custGeom>
                    <a:solidFill>
                      <a:srgbClr val="000000"/>
                    </a:solidFill>
                    <a:ln w="9525">
                      <a:noFill/>
                      <a:round/>
                      <a:headEnd/>
                      <a:tailEnd/>
                    </a:ln>
                  </p:spPr>
                  <p:txBody>
                    <a:bodyPr/>
                    <a:lstStyle/>
                    <a:p>
                      <a:endParaRPr lang="en-US"/>
                    </a:p>
                  </p:txBody>
                </p:sp>
                <p:sp>
                  <p:nvSpPr>
                    <p:cNvPr id="1176" name="Freeform 157"/>
                    <p:cNvSpPr>
                      <a:spLocks/>
                    </p:cNvSpPr>
                    <p:nvPr/>
                  </p:nvSpPr>
                  <p:spPr bwMode="auto">
                    <a:xfrm>
                      <a:off x="4933" y="2148"/>
                      <a:ext cx="1" cy="1"/>
                    </a:xfrm>
                    <a:custGeom>
                      <a:avLst/>
                      <a:gdLst>
                        <a:gd name="T0" fmla="*/ 0 w 7"/>
                        <a:gd name="T1" fmla="*/ 0 h 9"/>
                        <a:gd name="T2" fmla="*/ 0 w 7"/>
                        <a:gd name="T3" fmla="*/ 0 h 9"/>
                        <a:gd name="T4" fmla="*/ 0 w 7"/>
                        <a:gd name="T5" fmla="*/ 0 h 9"/>
                        <a:gd name="T6" fmla="*/ 0 w 7"/>
                        <a:gd name="T7" fmla="*/ 0 h 9"/>
                        <a:gd name="T8" fmla="*/ 0 w 7"/>
                        <a:gd name="T9" fmla="*/ 0 h 9"/>
                        <a:gd name="T10" fmla="*/ 0 w 7"/>
                        <a:gd name="T11" fmla="*/ 0 h 9"/>
                        <a:gd name="T12" fmla="*/ 0 60000 65536"/>
                        <a:gd name="T13" fmla="*/ 0 60000 65536"/>
                        <a:gd name="T14" fmla="*/ 0 60000 65536"/>
                        <a:gd name="T15" fmla="*/ 0 60000 65536"/>
                        <a:gd name="T16" fmla="*/ 0 60000 65536"/>
                        <a:gd name="T17" fmla="*/ 0 60000 65536"/>
                        <a:gd name="T18" fmla="*/ 0 w 7"/>
                        <a:gd name="T19" fmla="*/ 0 h 9"/>
                        <a:gd name="T20" fmla="*/ 7 w 7"/>
                        <a:gd name="T21" fmla="*/ 9 h 9"/>
                      </a:gdLst>
                      <a:ahLst/>
                      <a:cxnLst>
                        <a:cxn ang="T12">
                          <a:pos x="T0" y="T1"/>
                        </a:cxn>
                        <a:cxn ang="T13">
                          <a:pos x="T2" y="T3"/>
                        </a:cxn>
                        <a:cxn ang="T14">
                          <a:pos x="T4" y="T5"/>
                        </a:cxn>
                        <a:cxn ang="T15">
                          <a:pos x="T6" y="T7"/>
                        </a:cxn>
                        <a:cxn ang="T16">
                          <a:pos x="T8" y="T9"/>
                        </a:cxn>
                        <a:cxn ang="T17">
                          <a:pos x="T10" y="T11"/>
                        </a:cxn>
                      </a:cxnLst>
                      <a:rect l="T18" t="T19" r="T20" b="T21"/>
                      <a:pathLst>
                        <a:path w="7" h="9">
                          <a:moveTo>
                            <a:pt x="0" y="9"/>
                          </a:moveTo>
                          <a:lnTo>
                            <a:pt x="4" y="9"/>
                          </a:lnTo>
                          <a:lnTo>
                            <a:pt x="7" y="5"/>
                          </a:lnTo>
                          <a:lnTo>
                            <a:pt x="7" y="2"/>
                          </a:lnTo>
                          <a:lnTo>
                            <a:pt x="5" y="0"/>
                          </a:lnTo>
                          <a:lnTo>
                            <a:pt x="0" y="9"/>
                          </a:lnTo>
                          <a:close/>
                        </a:path>
                      </a:pathLst>
                    </a:custGeom>
                    <a:solidFill>
                      <a:srgbClr val="000000"/>
                    </a:solidFill>
                    <a:ln w="9525">
                      <a:noFill/>
                      <a:round/>
                      <a:headEnd/>
                      <a:tailEnd/>
                    </a:ln>
                  </p:spPr>
                  <p:txBody>
                    <a:bodyPr/>
                    <a:lstStyle/>
                    <a:p>
                      <a:endParaRPr lang="en-US"/>
                    </a:p>
                  </p:txBody>
                </p:sp>
                <p:sp>
                  <p:nvSpPr>
                    <p:cNvPr id="1177" name="Freeform 158"/>
                    <p:cNvSpPr>
                      <a:spLocks/>
                    </p:cNvSpPr>
                    <p:nvPr/>
                  </p:nvSpPr>
                  <p:spPr bwMode="auto">
                    <a:xfrm>
                      <a:off x="4932" y="2144"/>
                      <a:ext cx="3" cy="5"/>
                    </a:xfrm>
                    <a:custGeom>
                      <a:avLst/>
                      <a:gdLst>
                        <a:gd name="T0" fmla="*/ 0 w 20"/>
                        <a:gd name="T1" fmla="*/ 0 h 38"/>
                        <a:gd name="T2" fmla="*/ 0 w 20"/>
                        <a:gd name="T3" fmla="*/ 0 h 38"/>
                        <a:gd name="T4" fmla="*/ 0 w 20"/>
                        <a:gd name="T5" fmla="*/ 0 h 38"/>
                        <a:gd name="T6" fmla="*/ 0 w 20"/>
                        <a:gd name="T7" fmla="*/ 0 h 38"/>
                        <a:gd name="T8" fmla="*/ 0 w 20"/>
                        <a:gd name="T9" fmla="*/ 0 h 38"/>
                        <a:gd name="T10" fmla="*/ 0 w 20"/>
                        <a:gd name="T11" fmla="*/ 0 h 38"/>
                        <a:gd name="T12" fmla="*/ 0 w 20"/>
                        <a:gd name="T13" fmla="*/ 0 h 38"/>
                        <a:gd name="T14" fmla="*/ 0 w 20"/>
                        <a:gd name="T15" fmla="*/ 0 h 38"/>
                        <a:gd name="T16" fmla="*/ 0 w 20"/>
                        <a:gd name="T17" fmla="*/ 0 h 38"/>
                        <a:gd name="T18" fmla="*/ 0 w 20"/>
                        <a:gd name="T19" fmla="*/ 0 h 38"/>
                        <a:gd name="T20" fmla="*/ 0 w 20"/>
                        <a:gd name="T21" fmla="*/ 0 h 38"/>
                        <a:gd name="T22" fmla="*/ 0 w 20"/>
                        <a:gd name="T23" fmla="*/ 0 h 38"/>
                        <a:gd name="T24" fmla="*/ 0 w 20"/>
                        <a:gd name="T25" fmla="*/ 0 h 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8"/>
                        <a:gd name="T41" fmla="*/ 20 w 20"/>
                        <a:gd name="T42" fmla="*/ 38 h 3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8">
                          <a:moveTo>
                            <a:pt x="20" y="0"/>
                          </a:moveTo>
                          <a:lnTo>
                            <a:pt x="20" y="0"/>
                          </a:lnTo>
                          <a:lnTo>
                            <a:pt x="7" y="5"/>
                          </a:lnTo>
                          <a:lnTo>
                            <a:pt x="0" y="15"/>
                          </a:lnTo>
                          <a:lnTo>
                            <a:pt x="0" y="28"/>
                          </a:lnTo>
                          <a:lnTo>
                            <a:pt x="9" y="38"/>
                          </a:lnTo>
                          <a:lnTo>
                            <a:pt x="14" y="29"/>
                          </a:lnTo>
                          <a:lnTo>
                            <a:pt x="9" y="25"/>
                          </a:lnTo>
                          <a:lnTo>
                            <a:pt x="9" y="18"/>
                          </a:lnTo>
                          <a:lnTo>
                            <a:pt x="14" y="12"/>
                          </a:lnTo>
                          <a:lnTo>
                            <a:pt x="20" y="9"/>
                          </a:lnTo>
                          <a:lnTo>
                            <a:pt x="20" y="0"/>
                          </a:lnTo>
                          <a:close/>
                        </a:path>
                      </a:pathLst>
                    </a:custGeom>
                    <a:solidFill>
                      <a:srgbClr val="000000"/>
                    </a:solidFill>
                    <a:ln w="9525">
                      <a:noFill/>
                      <a:round/>
                      <a:headEnd/>
                      <a:tailEnd/>
                    </a:ln>
                  </p:spPr>
                  <p:txBody>
                    <a:bodyPr/>
                    <a:lstStyle/>
                    <a:p>
                      <a:endParaRPr lang="en-US"/>
                    </a:p>
                  </p:txBody>
                </p:sp>
                <p:sp>
                  <p:nvSpPr>
                    <p:cNvPr id="1178" name="Freeform 159"/>
                    <p:cNvSpPr>
                      <a:spLocks/>
                    </p:cNvSpPr>
                    <p:nvPr/>
                  </p:nvSpPr>
                  <p:spPr bwMode="auto">
                    <a:xfrm>
                      <a:off x="4935" y="2144"/>
                      <a:ext cx="3" cy="3"/>
                    </a:xfrm>
                    <a:custGeom>
                      <a:avLst/>
                      <a:gdLst>
                        <a:gd name="T0" fmla="*/ 0 w 27"/>
                        <a:gd name="T1" fmla="*/ 0 h 20"/>
                        <a:gd name="T2" fmla="*/ 0 w 27"/>
                        <a:gd name="T3" fmla="*/ 0 h 20"/>
                        <a:gd name="T4" fmla="*/ 0 w 27"/>
                        <a:gd name="T5" fmla="*/ 0 h 20"/>
                        <a:gd name="T6" fmla="*/ 0 w 27"/>
                        <a:gd name="T7" fmla="*/ 0 h 20"/>
                        <a:gd name="T8" fmla="*/ 0 w 27"/>
                        <a:gd name="T9" fmla="*/ 0 h 20"/>
                        <a:gd name="T10" fmla="*/ 0 w 27"/>
                        <a:gd name="T11" fmla="*/ 0 h 20"/>
                        <a:gd name="T12" fmla="*/ 0 w 27"/>
                        <a:gd name="T13" fmla="*/ 0 h 20"/>
                        <a:gd name="T14" fmla="*/ 0 w 27"/>
                        <a:gd name="T15" fmla="*/ 0 h 20"/>
                        <a:gd name="T16" fmla="*/ 0 w 27"/>
                        <a:gd name="T17" fmla="*/ 0 h 20"/>
                        <a:gd name="T18" fmla="*/ 0 w 27"/>
                        <a:gd name="T19" fmla="*/ 0 h 20"/>
                        <a:gd name="T20" fmla="*/ 0 w 27"/>
                        <a:gd name="T21" fmla="*/ 0 h 20"/>
                        <a:gd name="T22" fmla="*/ 0 w 27"/>
                        <a:gd name="T23" fmla="*/ 0 h 20"/>
                        <a:gd name="T24" fmla="*/ 0 w 27"/>
                        <a:gd name="T25" fmla="*/ 0 h 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20"/>
                        <a:gd name="T41" fmla="*/ 27 w 27"/>
                        <a:gd name="T42" fmla="*/ 20 h 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20">
                          <a:moveTo>
                            <a:pt x="27" y="19"/>
                          </a:moveTo>
                          <a:lnTo>
                            <a:pt x="27" y="18"/>
                          </a:lnTo>
                          <a:lnTo>
                            <a:pt x="25" y="11"/>
                          </a:lnTo>
                          <a:lnTo>
                            <a:pt x="18" y="4"/>
                          </a:lnTo>
                          <a:lnTo>
                            <a:pt x="11" y="1"/>
                          </a:lnTo>
                          <a:lnTo>
                            <a:pt x="0" y="0"/>
                          </a:lnTo>
                          <a:lnTo>
                            <a:pt x="0" y="9"/>
                          </a:lnTo>
                          <a:lnTo>
                            <a:pt x="8" y="10"/>
                          </a:lnTo>
                          <a:lnTo>
                            <a:pt x="14" y="13"/>
                          </a:lnTo>
                          <a:lnTo>
                            <a:pt x="16" y="15"/>
                          </a:lnTo>
                          <a:lnTo>
                            <a:pt x="18" y="20"/>
                          </a:lnTo>
                          <a:lnTo>
                            <a:pt x="18" y="19"/>
                          </a:lnTo>
                          <a:lnTo>
                            <a:pt x="27" y="19"/>
                          </a:lnTo>
                          <a:close/>
                        </a:path>
                      </a:pathLst>
                    </a:custGeom>
                    <a:solidFill>
                      <a:srgbClr val="000000"/>
                    </a:solidFill>
                    <a:ln w="9525">
                      <a:noFill/>
                      <a:round/>
                      <a:headEnd/>
                      <a:tailEnd/>
                    </a:ln>
                  </p:spPr>
                  <p:txBody>
                    <a:bodyPr/>
                    <a:lstStyle/>
                    <a:p>
                      <a:endParaRPr lang="en-US"/>
                    </a:p>
                  </p:txBody>
                </p:sp>
                <p:sp>
                  <p:nvSpPr>
                    <p:cNvPr id="1179" name="Freeform 160"/>
                    <p:cNvSpPr>
                      <a:spLocks/>
                    </p:cNvSpPr>
                    <p:nvPr/>
                  </p:nvSpPr>
                  <p:spPr bwMode="auto">
                    <a:xfrm>
                      <a:off x="4937" y="2147"/>
                      <a:ext cx="1" cy="2"/>
                    </a:xfrm>
                    <a:custGeom>
                      <a:avLst/>
                      <a:gdLst>
                        <a:gd name="T0" fmla="*/ 0 w 13"/>
                        <a:gd name="T1" fmla="*/ 0 h 19"/>
                        <a:gd name="T2" fmla="*/ 0 w 13"/>
                        <a:gd name="T3" fmla="*/ 0 h 19"/>
                        <a:gd name="T4" fmla="*/ 0 w 13"/>
                        <a:gd name="T5" fmla="*/ 0 h 19"/>
                        <a:gd name="T6" fmla="*/ 0 w 13"/>
                        <a:gd name="T7" fmla="*/ 0 h 19"/>
                        <a:gd name="T8" fmla="*/ 0 w 13"/>
                        <a:gd name="T9" fmla="*/ 0 h 19"/>
                        <a:gd name="T10" fmla="*/ 0 w 13"/>
                        <a:gd name="T11" fmla="*/ 0 h 19"/>
                        <a:gd name="T12" fmla="*/ 0 w 13"/>
                        <a:gd name="T13" fmla="*/ 0 h 19"/>
                        <a:gd name="T14" fmla="*/ 0 w 13"/>
                        <a:gd name="T15" fmla="*/ 0 h 19"/>
                        <a:gd name="T16" fmla="*/ 0 w 13"/>
                        <a:gd name="T17" fmla="*/ 0 h 19"/>
                        <a:gd name="T18" fmla="*/ 0 w 13"/>
                        <a:gd name="T19" fmla="*/ 0 h 19"/>
                        <a:gd name="T20" fmla="*/ 0 w 13"/>
                        <a:gd name="T21" fmla="*/ 0 h 1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19"/>
                        <a:gd name="T35" fmla="*/ 13 w 13"/>
                        <a:gd name="T36" fmla="*/ 19 h 1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19">
                          <a:moveTo>
                            <a:pt x="0" y="19"/>
                          </a:moveTo>
                          <a:lnTo>
                            <a:pt x="7" y="16"/>
                          </a:lnTo>
                          <a:lnTo>
                            <a:pt x="12" y="11"/>
                          </a:lnTo>
                          <a:lnTo>
                            <a:pt x="13" y="4"/>
                          </a:lnTo>
                          <a:lnTo>
                            <a:pt x="13" y="0"/>
                          </a:lnTo>
                          <a:lnTo>
                            <a:pt x="4" y="0"/>
                          </a:lnTo>
                          <a:lnTo>
                            <a:pt x="4" y="4"/>
                          </a:lnTo>
                          <a:lnTo>
                            <a:pt x="3" y="6"/>
                          </a:lnTo>
                          <a:lnTo>
                            <a:pt x="2" y="8"/>
                          </a:lnTo>
                          <a:lnTo>
                            <a:pt x="0" y="10"/>
                          </a:lnTo>
                          <a:lnTo>
                            <a:pt x="0" y="19"/>
                          </a:lnTo>
                          <a:close/>
                        </a:path>
                      </a:pathLst>
                    </a:custGeom>
                    <a:solidFill>
                      <a:srgbClr val="000000"/>
                    </a:solidFill>
                    <a:ln w="9525">
                      <a:noFill/>
                      <a:round/>
                      <a:headEnd/>
                      <a:tailEnd/>
                    </a:ln>
                  </p:spPr>
                  <p:txBody>
                    <a:bodyPr/>
                    <a:lstStyle/>
                    <a:p>
                      <a:endParaRPr lang="en-US"/>
                    </a:p>
                  </p:txBody>
                </p:sp>
                <p:sp>
                  <p:nvSpPr>
                    <p:cNvPr id="1180" name="Freeform 161"/>
                    <p:cNvSpPr>
                      <a:spLocks/>
                    </p:cNvSpPr>
                    <p:nvPr/>
                  </p:nvSpPr>
                  <p:spPr bwMode="auto">
                    <a:xfrm>
                      <a:off x="4936" y="2148"/>
                      <a:ext cx="1" cy="1"/>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2" y="1"/>
                          </a:lnTo>
                          <a:lnTo>
                            <a:pt x="0" y="4"/>
                          </a:lnTo>
                          <a:lnTo>
                            <a:pt x="2" y="8"/>
                          </a:lnTo>
                          <a:lnTo>
                            <a:pt x="5" y="9"/>
                          </a:lnTo>
                          <a:lnTo>
                            <a:pt x="5" y="0"/>
                          </a:lnTo>
                          <a:close/>
                        </a:path>
                      </a:pathLst>
                    </a:custGeom>
                    <a:solidFill>
                      <a:srgbClr val="000000"/>
                    </a:solidFill>
                    <a:ln w="9525">
                      <a:noFill/>
                      <a:round/>
                      <a:headEnd/>
                      <a:tailEnd/>
                    </a:ln>
                  </p:spPr>
                  <p:txBody>
                    <a:bodyPr/>
                    <a:lstStyle/>
                    <a:p>
                      <a:endParaRPr lang="en-US"/>
                    </a:p>
                  </p:txBody>
                </p:sp>
                <p:sp>
                  <p:nvSpPr>
                    <p:cNvPr id="1181" name="Freeform 162"/>
                    <p:cNvSpPr>
                      <a:spLocks/>
                    </p:cNvSpPr>
                    <p:nvPr/>
                  </p:nvSpPr>
                  <p:spPr bwMode="auto">
                    <a:xfrm>
                      <a:off x="4938" y="2146"/>
                      <a:ext cx="1" cy="1"/>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0"/>
                          </a:moveTo>
                          <a:lnTo>
                            <a:pt x="1" y="4"/>
                          </a:lnTo>
                          <a:lnTo>
                            <a:pt x="3" y="6"/>
                          </a:lnTo>
                          <a:lnTo>
                            <a:pt x="6" y="5"/>
                          </a:lnTo>
                          <a:lnTo>
                            <a:pt x="9" y="2"/>
                          </a:lnTo>
                          <a:lnTo>
                            <a:pt x="0" y="0"/>
                          </a:lnTo>
                          <a:close/>
                        </a:path>
                      </a:pathLst>
                    </a:custGeom>
                    <a:solidFill>
                      <a:srgbClr val="000000"/>
                    </a:solidFill>
                    <a:ln w="9525">
                      <a:noFill/>
                      <a:round/>
                      <a:headEnd/>
                      <a:tailEnd/>
                    </a:ln>
                  </p:spPr>
                  <p:txBody>
                    <a:bodyPr/>
                    <a:lstStyle/>
                    <a:p>
                      <a:endParaRPr lang="en-US"/>
                    </a:p>
                  </p:txBody>
                </p:sp>
                <p:sp>
                  <p:nvSpPr>
                    <p:cNvPr id="1182" name="Freeform 163"/>
                    <p:cNvSpPr>
                      <a:spLocks/>
                    </p:cNvSpPr>
                    <p:nvPr/>
                  </p:nvSpPr>
                  <p:spPr bwMode="auto">
                    <a:xfrm>
                      <a:off x="4938" y="2144"/>
                      <a:ext cx="5" cy="2"/>
                    </a:xfrm>
                    <a:custGeom>
                      <a:avLst/>
                      <a:gdLst>
                        <a:gd name="T0" fmla="*/ 0 w 41"/>
                        <a:gd name="T1" fmla="*/ 0 h 17"/>
                        <a:gd name="T2" fmla="*/ 0 w 41"/>
                        <a:gd name="T3" fmla="*/ 0 h 17"/>
                        <a:gd name="T4" fmla="*/ 0 w 41"/>
                        <a:gd name="T5" fmla="*/ 0 h 17"/>
                        <a:gd name="T6" fmla="*/ 0 w 41"/>
                        <a:gd name="T7" fmla="*/ 0 h 17"/>
                        <a:gd name="T8" fmla="*/ 0 w 41"/>
                        <a:gd name="T9" fmla="*/ 0 h 17"/>
                        <a:gd name="T10" fmla="*/ 0 w 41"/>
                        <a:gd name="T11" fmla="*/ 0 h 17"/>
                        <a:gd name="T12" fmla="*/ 0 w 41"/>
                        <a:gd name="T13" fmla="*/ 0 h 17"/>
                        <a:gd name="T14" fmla="*/ 0 w 41"/>
                        <a:gd name="T15" fmla="*/ 0 h 17"/>
                        <a:gd name="T16" fmla="*/ 0 w 41"/>
                        <a:gd name="T17" fmla="*/ 0 h 17"/>
                        <a:gd name="T18" fmla="*/ 0 w 41"/>
                        <a:gd name="T19" fmla="*/ 0 h 17"/>
                        <a:gd name="T20" fmla="*/ 0 w 41"/>
                        <a:gd name="T21" fmla="*/ 0 h 17"/>
                        <a:gd name="T22" fmla="*/ 0 w 41"/>
                        <a:gd name="T23" fmla="*/ 0 h 17"/>
                        <a:gd name="T24" fmla="*/ 0 w 41"/>
                        <a:gd name="T25" fmla="*/ 0 h 17"/>
                        <a:gd name="T26" fmla="*/ 0 w 41"/>
                        <a:gd name="T27" fmla="*/ 0 h 17"/>
                        <a:gd name="T28" fmla="*/ 0 w 41"/>
                        <a:gd name="T29" fmla="*/ 0 h 17"/>
                        <a:gd name="T30" fmla="*/ 0 w 41"/>
                        <a:gd name="T31" fmla="*/ 0 h 17"/>
                        <a:gd name="T32" fmla="*/ 0 w 41"/>
                        <a:gd name="T33" fmla="*/ 0 h 17"/>
                        <a:gd name="T34" fmla="*/ 0 w 41"/>
                        <a:gd name="T35" fmla="*/ 0 h 17"/>
                        <a:gd name="T36" fmla="*/ 0 w 41"/>
                        <a:gd name="T37" fmla="*/ 0 h 17"/>
                        <a:gd name="T38" fmla="*/ 0 w 41"/>
                        <a:gd name="T39" fmla="*/ 0 h 17"/>
                        <a:gd name="T40" fmla="*/ 0 w 41"/>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1"/>
                        <a:gd name="T64" fmla="*/ 0 h 17"/>
                        <a:gd name="T65" fmla="*/ 41 w 41"/>
                        <a:gd name="T66" fmla="*/ 17 h 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1" h="17">
                          <a:moveTo>
                            <a:pt x="41" y="8"/>
                          </a:moveTo>
                          <a:lnTo>
                            <a:pt x="41" y="8"/>
                          </a:lnTo>
                          <a:lnTo>
                            <a:pt x="36" y="4"/>
                          </a:lnTo>
                          <a:lnTo>
                            <a:pt x="30" y="1"/>
                          </a:lnTo>
                          <a:lnTo>
                            <a:pt x="23" y="0"/>
                          </a:lnTo>
                          <a:lnTo>
                            <a:pt x="19" y="0"/>
                          </a:lnTo>
                          <a:lnTo>
                            <a:pt x="12" y="1"/>
                          </a:lnTo>
                          <a:lnTo>
                            <a:pt x="6" y="4"/>
                          </a:lnTo>
                          <a:lnTo>
                            <a:pt x="2" y="8"/>
                          </a:lnTo>
                          <a:lnTo>
                            <a:pt x="0" y="15"/>
                          </a:lnTo>
                          <a:lnTo>
                            <a:pt x="9" y="17"/>
                          </a:lnTo>
                          <a:lnTo>
                            <a:pt x="11" y="13"/>
                          </a:lnTo>
                          <a:lnTo>
                            <a:pt x="13" y="11"/>
                          </a:lnTo>
                          <a:lnTo>
                            <a:pt x="14" y="10"/>
                          </a:lnTo>
                          <a:lnTo>
                            <a:pt x="19" y="8"/>
                          </a:lnTo>
                          <a:lnTo>
                            <a:pt x="23" y="8"/>
                          </a:lnTo>
                          <a:lnTo>
                            <a:pt x="28" y="10"/>
                          </a:lnTo>
                          <a:lnTo>
                            <a:pt x="31" y="11"/>
                          </a:lnTo>
                          <a:lnTo>
                            <a:pt x="34" y="15"/>
                          </a:lnTo>
                          <a:lnTo>
                            <a:pt x="41" y="8"/>
                          </a:lnTo>
                          <a:close/>
                        </a:path>
                      </a:pathLst>
                    </a:custGeom>
                    <a:solidFill>
                      <a:srgbClr val="000000"/>
                    </a:solidFill>
                    <a:ln w="9525">
                      <a:noFill/>
                      <a:round/>
                      <a:headEnd/>
                      <a:tailEnd/>
                    </a:ln>
                  </p:spPr>
                  <p:txBody>
                    <a:bodyPr/>
                    <a:lstStyle/>
                    <a:p>
                      <a:endParaRPr lang="en-US"/>
                    </a:p>
                  </p:txBody>
                </p:sp>
                <p:sp>
                  <p:nvSpPr>
                    <p:cNvPr id="1183" name="Freeform 164"/>
                    <p:cNvSpPr>
                      <a:spLocks/>
                    </p:cNvSpPr>
                    <p:nvPr/>
                  </p:nvSpPr>
                  <p:spPr bwMode="auto">
                    <a:xfrm>
                      <a:off x="4942" y="2145"/>
                      <a:ext cx="2" cy="5"/>
                    </a:xfrm>
                    <a:custGeom>
                      <a:avLst/>
                      <a:gdLst>
                        <a:gd name="T0" fmla="*/ 0 w 17"/>
                        <a:gd name="T1" fmla="*/ 0 h 33"/>
                        <a:gd name="T2" fmla="*/ 0 w 17"/>
                        <a:gd name="T3" fmla="*/ 0 h 33"/>
                        <a:gd name="T4" fmla="*/ 0 w 17"/>
                        <a:gd name="T5" fmla="*/ 0 h 33"/>
                        <a:gd name="T6" fmla="*/ 0 w 17"/>
                        <a:gd name="T7" fmla="*/ 0 h 33"/>
                        <a:gd name="T8" fmla="*/ 0 w 17"/>
                        <a:gd name="T9" fmla="*/ 0 h 33"/>
                        <a:gd name="T10" fmla="*/ 0 w 17"/>
                        <a:gd name="T11" fmla="*/ 0 h 33"/>
                        <a:gd name="T12" fmla="*/ 0 w 17"/>
                        <a:gd name="T13" fmla="*/ 0 h 33"/>
                        <a:gd name="T14" fmla="*/ 0 w 17"/>
                        <a:gd name="T15" fmla="*/ 0 h 33"/>
                        <a:gd name="T16" fmla="*/ 0 w 17"/>
                        <a:gd name="T17" fmla="*/ 0 h 33"/>
                        <a:gd name="T18" fmla="*/ 0 w 17"/>
                        <a:gd name="T19" fmla="*/ 0 h 33"/>
                        <a:gd name="T20" fmla="*/ 0 w 17"/>
                        <a:gd name="T21" fmla="*/ 0 h 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3"/>
                        <a:gd name="T35" fmla="*/ 17 w 17"/>
                        <a:gd name="T36" fmla="*/ 33 h 3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3">
                          <a:moveTo>
                            <a:pt x="0" y="33"/>
                          </a:moveTo>
                          <a:lnTo>
                            <a:pt x="8" y="31"/>
                          </a:lnTo>
                          <a:lnTo>
                            <a:pt x="16" y="23"/>
                          </a:lnTo>
                          <a:lnTo>
                            <a:pt x="17" y="13"/>
                          </a:lnTo>
                          <a:lnTo>
                            <a:pt x="11" y="0"/>
                          </a:lnTo>
                          <a:lnTo>
                            <a:pt x="4" y="7"/>
                          </a:lnTo>
                          <a:lnTo>
                            <a:pt x="8" y="13"/>
                          </a:lnTo>
                          <a:lnTo>
                            <a:pt x="7" y="18"/>
                          </a:lnTo>
                          <a:lnTo>
                            <a:pt x="3" y="22"/>
                          </a:lnTo>
                          <a:lnTo>
                            <a:pt x="0" y="24"/>
                          </a:lnTo>
                          <a:lnTo>
                            <a:pt x="0" y="33"/>
                          </a:lnTo>
                          <a:close/>
                        </a:path>
                      </a:pathLst>
                    </a:custGeom>
                    <a:solidFill>
                      <a:srgbClr val="000000"/>
                    </a:solidFill>
                    <a:ln w="9525">
                      <a:noFill/>
                      <a:round/>
                      <a:headEnd/>
                      <a:tailEnd/>
                    </a:ln>
                  </p:spPr>
                  <p:txBody>
                    <a:bodyPr/>
                    <a:lstStyle/>
                    <a:p>
                      <a:endParaRPr lang="en-US"/>
                    </a:p>
                  </p:txBody>
                </p:sp>
                <p:sp>
                  <p:nvSpPr>
                    <p:cNvPr id="1184" name="Freeform 165"/>
                    <p:cNvSpPr>
                      <a:spLocks/>
                    </p:cNvSpPr>
                    <p:nvPr/>
                  </p:nvSpPr>
                  <p:spPr bwMode="auto">
                    <a:xfrm>
                      <a:off x="4941" y="2148"/>
                      <a:ext cx="1" cy="2"/>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5" y="0"/>
                          </a:moveTo>
                          <a:lnTo>
                            <a:pt x="2" y="1"/>
                          </a:lnTo>
                          <a:lnTo>
                            <a:pt x="0" y="4"/>
                          </a:lnTo>
                          <a:lnTo>
                            <a:pt x="2" y="8"/>
                          </a:lnTo>
                          <a:lnTo>
                            <a:pt x="5" y="9"/>
                          </a:lnTo>
                          <a:lnTo>
                            <a:pt x="5" y="0"/>
                          </a:lnTo>
                          <a:close/>
                        </a:path>
                      </a:pathLst>
                    </a:custGeom>
                    <a:solidFill>
                      <a:srgbClr val="000000"/>
                    </a:solidFill>
                    <a:ln w="9525">
                      <a:noFill/>
                      <a:round/>
                      <a:headEnd/>
                      <a:tailEnd/>
                    </a:ln>
                  </p:spPr>
                  <p:txBody>
                    <a:bodyPr/>
                    <a:lstStyle/>
                    <a:p>
                      <a:endParaRPr lang="en-US"/>
                    </a:p>
                  </p:txBody>
                </p:sp>
                <p:sp>
                  <p:nvSpPr>
                    <p:cNvPr id="1185" name="Freeform 166"/>
                    <p:cNvSpPr>
                      <a:spLocks/>
                    </p:cNvSpPr>
                    <p:nvPr/>
                  </p:nvSpPr>
                  <p:spPr bwMode="auto">
                    <a:xfrm>
                      <a:off x="4922" y="2143"/>
                      <a:ext cx="1" cy="1"/>
                    </a:xfrm>
                    <a:custGeom>
                      <a:avLst/>
                      <a:gdLst>
                        <a:gd name="T0" fmla="*/ 0 w 9"/>
                        <a:gd name="T1" fmla="*/ 0 h 5"/>
                        <a:gd name="T2" fmla="*/ 0 w 9"/>
                        <a:gd name="T3" fmla="*/ 0 h 5"/>
                        <a:gd name="T4" fmla="*/ 0 w 9"/>
                        <a:gd name="T5" fmla="*/ 0 h 5"/>
                        <a:gd name="T6" fmla="*/ 0 w 9"/>
                        <a:gd name="T7" fmla="*/ 0 h 5"/>
                        <a:gd name="T8" fmla="*/ 0 w 9"/>
                        <a:gd name="T9" fmla="*/ 0 h 5"/>
                        <a:gd name="T10" fmla="*/ 0 w 9"/>
                        <a:gd name="T11" fmla="*/ 0 h 5"/>
                        <a:gd name="T12" fmla="*/ 0 60000 65536"/>
                        <a:gd name="T13" fmla="*/ 0 60000 65536"/>
                        <a:gd name="T14" fmla="*/ 0 60000 65536"/>
                        <a:gd name="T15" fmla="*/ 0 60000 65536"/>
                        <a:gd name="T16" fmla="*/ 0 60000 65536"/>
                        <a:gd name="T17" fmla="*/ 0 60000 65536"/>
                        <a:gd name="T18" fmla="*/ 0 w 9"/>
                        <a:gd name="T19" fmla="*/ 0 h 5"/>
                        <a:gd name="T20" fmla="*/ 9 w 9"/>
                        <a:gd name="T21" fmla="*/ 5 h 5"/>
                      </a:gdLst>
                      <a:ahLst/>
                      <a:cxnLst>
                        <a:cxn ang="T12">
                          <a:pos x="T0" y="T1"/>
                        </a:cxn>
                        <a:cxn ang="T13">
                          <a:pos x="T2" y="T3"/>
                        </a:cxn>
                        <a:cxn ang="T14">
                          <a:pos x="T4" y="T5"/>
                        </a:cxn>
                        <a:cxn ang="T15">
                          <a:pos x="T6" y="T7"/>
                        </a:cxn>
                        <a:cxn ang="T16">
                          <a:pos x="T8" y="T9"/>
                        </a:cxn>
                        <a:cxn ang="T17">
                          <a:pos x="T10" y="T11"/>
                        </a:cxn>
                      </a:cxnLst>
                      <a:rect l="T18" t="T19" r="T20" b="T21"/>
                      <a:pathLst>
                        <a:path w="9" h="5">
                          <a:moveTo>
                            <a:pt x="0" y="2"/>
                          </a:moveTo>
                          <a:lnTo>
                            <a:pt x="2" y="4"/>
                          </a:lnTo>
                          <a:lnTo>
                            <a:pt x="5" y="5"/>
                          </a:lnTo>
                          <a:lnTo>
                            <a:pt x="8" y="3"/>
                          </a:lnTo>
                          <a:lnTo>
                            <a:pt x="9" y="0"/>
                          </a:lnTo>
                          <a:lnTo>
                            <a:pt x="0" y="2"/>
                          </a:lnTo>
                          <a:close/>
                        </a:path>
                      </a:pathLst>
                    </a:custGeom>
                    <a:solidFill>
                      <a:srgbClr val="000000"/>
                    </a:solidFill>
                    <a:ln w="9525">
                      <a:noFill/>
                      <a:round/>
                      <a:headEnd/>
                      <a:tailEnd/>
                    </a:ln>
                  </p:spPr>
                  <p:txBody>
                    <a:bodyPr/>
                    <a:lstStyle/>
                    <a:p>
                      <a:endParaRPr lang="en-US"/>
                    </a:p>
                  </p:txBody>
                </p:sp>
                <p:sp>
                  <p:nvSpPr>
                    <p:cNvPr id="1186" name="Freeform 167"/>
                    <p:cNvSpPr>
                      <a:spLocks/>
                    </p:cNvSpPr>
                    <p:nvPr/>
                  </p:nvSpPr>
                  <p:spPr bwMode="auto">
                    <a:xfrm>
                      <a:off x="4922" y="2140"/>
                      <a:ext cx="4" cy="3"/>
                    </a:xfrm>
                    <a:custGeom>
                      <a:avLst/>
                      <a:gdLst>
                        <a:gd name="T0" fmla="*/ 0 w 30"/>
                        <a:gd name="T1" fmla="*/ 0 h 21"/>
                        <a:gd name="T2" fmla="*/ 0 w 30"/>
                        <a:gd name="T3" fmla="*/ 0 h 21"/>
                        <a:gd name="T4" fmla="*/ 0 w 30"/>
                        <a:gd name="T5" fmla="*/ 0 h 21"/>
                        <a:gd name="T6" fmla="*/ 0 w 30"/>
                        <a:gd name="T7" fmla="*/ 0 h 21"/>
                        <a:gd name="T8" fmla="*/ 0 w 30"/>
                        <a:gd name="T9" fmla="*/ 0 h 21"/>
                        <a:gd name="T10" fmla="*/ 0 w 30"/>
                        <a:gd name="T11" fmla="*/ 0 h 21"/>
                        <a:gd name="T12" fmla="*/ 0 w 30"/>
                        <a:gd name="T13" fmla="*/ 0 h 21"/>
                        <a:gd name="T14" fmla="*/ 0 w 30"/>
                        <a:gd name="T15" fmla="*/ 0 h 21"/>
                        <a:gd name="T16" fmla="*/ 0 w 30"/>
                        <a:gd name="T17" fmla="*/ 0 h 21"/>
                        <a:gd name="T18" fmla="*/ 0 w 30"/>
                        <a:gd name="T19" fmla="*/ 0 h 21"/>
                        <a:gd name="T20" fmla="*/ 0 w 30"/>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0"/>
                        <a:gd name="T34" fmla="*/ 0 h 21"/>
                        <a:gd name="T35" fmla="*/ 30 w 30"/>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0" h="21">
                          <a:moveTo>
                            <a:pt x="30" y="9"/>
                          </a:moveTo>
                          <a:lnTo>
                            <a:pt x="18" y="0"/>
                          </a:lnTo>
                          <a:lnTo>
                            <a:pt x="6" y="3"/>
                          </a:lnTo>
                          <a:lnTo>
                            <a:pt x="1" y="13"/>
                          </a:lnTo>
                          <a:lnTo>
                            <a:pt x="0" y="21"/>
                          </a:lnTo>
                          <a:lnTo>
                            <a:pt x="9" y="19"/>
                          </a:lnTo>
                          <a:lnTo>
                            <a:pt x="10" y="15"/>
                          </a:lnTo>
                          <a:lnTo>
                            <a:pt x="13" y="10"/>
                          </a:lnTo>
                          <a:lnTo>
                            <a:pt x="15" y="9"/>
                          </a:lnTo>
                          <a:lnTo>
                            <a:pt x="21" y="13"/>
                          </a:lnTo>
                          <a:lnTo>
                            <a:pt x="30" y="9"/>
                          </a:lnTo>
                          <a:close/>
                        </a:path>
                      </a:pathLst>
                    </a:custGeom>
                    <a:solidFill>
                      <a:srgbClr val="000000"/>
                    </a:solidFill>
                    <a:ln w="9525">
                      <a:noFill/>
                      <a:round/>
                      <a:headEnd/>
                      <a:tailEnd/>
                    </a:ln>
                  </p:spPr>
                  <p:txBody>
                    <a:bodyPr/>
                    <a:lstStyle/>
                    <a:p>
                      <a:endParaRPr lang="en-US"/>
                    </a:p>
                  </p:txBody>
                </p:sp>
                <p:sp>
                  <p:nvSpPr>
                    <p:cNvPr id="1187" name="Freeform 168"/>
                    <p:cNvSpPr>
                      <a:spLocks/>
                    </p:cNvSpPr>
                    <p:nvPr/>
                  </p:nvSpPr>
                  <p:spPr bwMode="auto">
                    <a:xfrm>
                      <a:off x="4925" y="2141"/>
                      <a:ext cx="1" cy="1"/>
                    </a:xfrm>
                    <a:custGeom>
                      <a:avLst/>
                      <a:gdLst>
                        <a:gd name="T0" fmla="*/ 0 w 9"/>
                        <a:gd name="T1" fmla="*/ 0 h 6"/>
                        <a:gd name="T2" fmla="*/ 0 w 9"/>
                        <a:gd name="T3" fmla="*/ 0 h 6"/>
                        <a:gd name="T4" fmla="*/ 0 w 9"/>
                        <a:gd name="T5" fmla="*/ 0 h 6"/>
                        <a:gd name="T6" fmla="*/ 0 w 9"/>
                        <a:gd name="T7" fmla="*/ 0 h 6"/>
                        <a:gd name="T8" fmla="*/ 0 w 9"/>
                        <a:gd name="T9" fmla="*/ 0 h 6"/>
                        <a:gd name="T10" fmla="*/ 0 w 9"/>
                        <a:gd name="T11" fmla="*/ 0 h 6"/>
                        <a:gd name="T12" fmla="*/ 0 60000 65536"/>
                        <a:gd name="T13" fmla="*/ 0 60000 65536"/>
                        <a:gd name="T14" fmla="*/ 0 60000 65536"/>
                        <a:gd name="T15" fmla="*/ 0 60000 65536"/>
                        <a:gd name="T16" fmla="*/ 0 60000 65536"/>
                        <a:gd name="T17" fmla="*/ 0 60000 65536"/>
                        <a:gd name="T18" fmla="*/ 0 w 9"/>
                        <a:gd name="T19" fmla="*/ 0 h 6"/>
                        <a:gd name="T20" fmla="*/ 9 w 9"/>
                        <a:gd name="T21" fmla="*/ 6 h 6"/>
                      </a:gdLst>
                      <a:ahLst/>
                      <a:cxnLst>
                        <a:cxn ang="T12">
                          <a:pos x="T0" y="T1"/>
                        </a:cxn>
                        <a:cxn ang="T13">
                          <a:pos x="T2" y="T3"/>
                        </a:cxn>
                        <a:cxn ang="T14">
                          <a:pos x="T4" y="T5"/>
                        </a:cxn>
                        <a:cxn ang="T15">
                          <a:pos x="T6" y="T7"/>
                        </a:cxn>
                        <a:cxn ang="T16">
                          <a:pos x="T8" y="T9"/>
                        </a:cxn>
                        <a:cxn ang="T17">
                          <a:pos x="T10" y="T11"/>
                        </a:cxn>
                      </a:cxnLst>
                      <a:rect l="T18" t="T19" r="T20" b="T21"/>
                      <a:pathLst>
                        <a:path w="9" h="6">
                          <a:moveTo>
                            <a:pt x="0" y="4"/>
                          </a:moveTo>
                          <a:lnTo>
                            <a:pt x="2" y="6"/>
                          </a:lnTo>
                          <a:lnTo>
                            <a:pt x="7" y="6"/>
                          </a:lnTo>
                          <a:lnTo>
                            <a:pt x="9" y="3"/>
                          </a:lnTo>
                          <a:lnTo>
                            <a:pt x="9" y="0"/>
                          </a:lnTo>
                          <a:lnTo>
                            <a:pt x="0" y="4"/>
                          </a:lnTo>
                          <a:close/>
                        </a:path>
                      </a:pathLst>
                    </a:custGeom>
                    <a:solidFill>
                      <a:srgbClr val="000000"/>
                    </a:solidFill>
                    <a:ln w="9525">
                      <a:noFill/>
                      <a:round/>
                      <a:headEnd/>
                      <a:tailEnd/>
                    </a:ln>
                  </p:spPr>
                  <p:txBody>
                    <a:bodyPr/>
                    <a:lstStyle/>
                    <a:p>
                      <a:endParaRPr lang="en-US"/>
                    </a:p>
                  </p:txBody>
                </p:sp>
                <p:sp>
                  <p:nvSpPr>
                    <p:cNvPr id="1188" name="Freeform 169"/>
                    <p:cNvSpPr>
                      <a:spLocks/>
                    </p:cNvSpPr>
                    <p:nvPr/>
                  </p:nvSpPr>
                  <p:spPr bwMode="auto">
                    <a:xfrm>
                      <a:off x="4925" y="2141"/>
                      <a:ext cx="1" cy="1"/>
                    </a:xfrm>
                    <a:custGeom>
                      <a:avLst/>
                      <a:gdLst>
                        <a:gd name="T0" fmla="*/ 0 w 8"/>
                        <a:gd name="T1" fmla="*/ 0 h 7"/>
                        <a:gd name="T2" fmla="*/ 0 w 8"/>
                        <a:gd name="T3" fmla="*/ 0 h 7"/>
                        <a:gd name="T4" fmla="*/ 0 w 8"/>
                        <a:gd name="T5" fmla="*/ 0 h 7"/>
                        <a:gd name="T6" fmla="*/ 0 w 8"/>
                        <a:gd name="T7" fmla="*/ 0 h 7"/>
                        <a:gd name="T8" fmla="*/ 0 w 8"/>
                        <a:gd name="T9" fmla="*/ 0 h 7"/>
                        <a:gd name="T10" fmla="*/ 0 w 8"/>
                        <a:gd name="T11" fmla="*/ 0 h 7"/>
                        <a:gd name="T12" fmla="*/ 0 60000 65536"/>
                        <a:gd name="T13" fmla="*/ 0 60000 65536"/>
                        <a:gd name="T14" fmla="*/ 0 60000 65536"/>
                        <a:gd name="T15" fmla="*/ 0 60000 65536"/>
                        <a:gd name="T16" fmla="*/ 0 60000 65536"/>
                        <a:gd name="T17" fmla="*/ 0 60000 65536"/>
                        <a:gd name="T18" fmla="*/ 0 w 8"/>
                        <a:gd name="T19" fmla="*/ 0 h 7"/>
                        <a:gd name="T20" fmla="*/ 8 w 8"/>
                        <a:gd name="T21" fmla="*/ 7 h 7"/>
                      </a:gdLst>
                      <a:ahLst/>
                      <a:cxnLst>
                        <a:cxn ang="T12">
                          <a:pos x="T0" y="T1"/>
                        </a:cxn>
                        <a:cxn ang="T13">
                          <a:pos x="T2" y="T3"/>
                        </a:cxn>
                        <a:cxn ang="T14">
                          <a:pos x="T4" y="T5"/>
                        </a:cxn>
                        <a:cxn ang="T15">
                          <a:pos x="T6" y="T7"/>
                        </a:cxn>
                        <a:cxn ang="T16">
                          <a:pos x="T8" y="T9"/>
                        </a:cxn>
                        <a:cxn ang="T17">
                          <a:pos x="T10" y="T11"/>
                        </a:cxn>
                      </a:cxnLst>
                      <a:rect l="T18" t="T19" r="T20" b="T21"/>
                      <a:pathLst>
                        <a:path w="8" h="7">
                          <a:moveTo>
                            <a:pt x="0" y="6"/>
                          </a:moveTo>
                          <a:lnTo>
                            <a:pt x="3" y="7"/>
                          </a:lnTo>
                          <a:lnTo>
                            <a:pt x="7" y="6"/>
                          </a:lnTo>
                          <a:lnTo>
                            <a:pt x="8" y="3"/>
                          </a:lnTo>
                          <a:lnTo>
                            <a:pt x="7" y="0"/>
                          </a:lnTo>
                          <a:lnTo>
                            <a:pt x="0" y="6"/>
                          </a:lnTo>
                          <a:close/>
                        </a:path>
                      </a:pathLst>
                    </a:custGeom>
                    <a:solidFill>
                      <a:srgbClr val="000000"/>
                    </a:solidFill>
                    <a:ln w="9525">
                      <a:noFill/>
                      <a:round/>
                      <a:headEnd/>
                      <a:tailEnd/>
                    </a:ln>
                  </p:spPr>
                  <p:txBody>
                    <a:bodyPr/>
                    <a:lstStyle/>
                    <a:p>
                      <a:endParaRPr lang="en-US"/>
                    </a:p>
                  </p:txBody>
                </p:sp>
                <p:sp>
                  <p:nvSpPr>
                    <p:cNvPr id="1189" name="Freeform 170"/>
                    <p:cNvSpPr>
                      <a:spLocks/>
                    </p:cNvSpPr>
                    <p:nvPr/>
                  </p:nvSpPr>
                  <p:spPr bwMode="auto">
                    <a:xfrm>
                      <a:off x="4924" y="2138"/>
                      <a:ext cx="7" cy="4"/>
                    </a:xfrm>
                    <a:custGeom>
                      <a:avLst/>
                      <a:gdLst>
                        <a:gd name="T0" fmla="*/ 0 w 49"/>
                        <a:gd name="T1" fmla="*/ 0 h 31"/>
                        <a:gd name="T2" fmla="*/ 0 w 49"/>
                        <a:gd name="T3" fmla="*/ 0 h 31"/>
                        <a:gd name="T4" fmla="*/ 0 w 49"/>
                        <a:gd name="T5" fmla="*/ 0 h 31"/>
                        <a:gd name="T6" fmla="*/ 0 w 49"/>
                        <a:gd name="T7" fmla="*/ 0 h 31"/>
                        <a:gd name="T8" fmla="*/ 0 w 49"/>
                        <a:gd name="T9" fmla="*/ 0 h 31"/>
                        <a:gd name="T10" fmla="*/ 0 w 49"/>
                        <a:gd name="T11" fmla="*/ 0 h 31"/>
                        <a:gd name="T12" fmla="*/ 0 w 49"/>
                        <a:gd name="T13" fmla="*/ 0 h 31"/>
                        <a:gd name="T14" fmla="*/ 0 w 49"/>
                        <a:gd name="T15" fmla="*/ 0 h 31"/>
                        <a:gd name="T16" fmla="*/ 0 w 49"/>
                        <a:gd name="T17" fmla="*/ 0 h 31"/>
                        <a:gd name="T18" fmla="*/ 0 w 49"/>
                        <a:gd name="T19" fmla="*/ 0 h 31"/>
                        <a:gd name="T20" fmla="*/ 0 w 49"/>
                        <a:gd name="T21" fmla="*/ 0 h 31"/>
                        <a:gd name="T22" fmla="*/ 0 w 49"/>
                        <a:gd name="T23" fmla="*/ 0 h 31"/>
                        <a:gd name="T24" fmla="*/ 0 w 49"/>
                        <a:gd name="T25" fmla="*/ 0 h 31"/>
                        <a:gd name="T26" fmla="*/ 0 w 49"/>
                        <a:gd name="T27" fmla="*/ 0 h 31"/>
                        <a:gd name="T28" fmla="*/ 0 w 49"/>
                        <a:gd name="T29" fmla="*/ 0 h 31"/>
                        <a:gd name="T30" fmla="*/ 0 w 49"/>
                        <a:gd name="T31" fmla="*/ 0 h 31"/>
                        <a:gd name="T32" fmla="*/ 0 w 49"/>
                        <a:gd name="T33" fmla="*/ 0 h 31"/>
                        <a:gd name="T34" fmla="*/ 0 w 49"/>
                        <a:gd name="T35" fmla="*/ 0 h 31"/>
                        <a:gd name="T36" fmla="*/ 0 w 49"/>
                        <a:gd name="T37" fmla="*/ 0 h 31"/>
                        <a:gd name="T38" fmla="*/ 0 w 49"/>
                        <a:gd name="T39" fmla="*/ 0 h 31"/>
                        <a:gd name="T40" fmla="*/ 0 w 49"/>
                        <a:gd name="T41" fmla="*/ 0 h 31"/>
                        <a:gd name="T42" fmla="*/ 0 w 49"/>
                        <a:gd name="T43" fmla="*/ 0 h 31"/>
                        <a:gd name="T44" fmla="*/ 0 w 49"/>
                        <a:gd name="T45" fmla="*/ 0 h 31"/>
                        <a:gd name="T46" fmla="*/ 0 w 49"/>
                        <a:gd name="T47" fmla="*/ 0 h 31"/>
                        <a:gd name="T48" fmla="*/ 0 w 49"/>
                        <a:gd name="T49" fmla="*/ 0 h 31"/>
                        <a:gd name="T50" fmla="*/ 0 w 49"/>
                        <a:gd name="T51" fmla="*/ 0 h 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
                        <a:gd name="T79" fmla="*/ 0 h 31"/>
                        <a:gd name="T80" fmla="*/ 49 w 49"/>
                        <a:gd name="T81" fmla="*/ 31 h 3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 h="31">
                          <a:moveTo>
                            <a:pt x="45" y="13"/>
                          </a:moveTo>
                          <a:lnTo>
                            <a:pt x="48" y="15"/>
                          </a:lnTo>
                          <a:lnTo>
                            <a:pt x="38" y="6"/>
                          </a:lnTo>
                          <a:lnTo>
                            <a:pt x="28" y="2"/>
                          </a:lnTo>
                          <a:lnTo>
                            <a:pt x="19" y="0"/>
                          </a:lnTo>
                          <a:lnTo>
                            <a:pt x="11" y="2"/>
                          </a:lnTo>
                          <a:lnTo>
                            <a:pt x="4" y="7"/>
                          </a:lnTo>
                          <a:lnTo>
                            <a:pt x="0" y="15"/>
                          </a:lnTo>
                          <a:lnTo>
                            <a:pt x="0" y="22"/>
                          </a:lnTo>
                          <a:lnTo>
                            <a:pt x="4" y="31"/>
                          </a:lnTo>
                          <a:lnTo>
                            <a:pt x="11" y="25"/>
                          </a:lnTo>
                          <a:lnTo>
                            <a:pt x="9" y="20"/>
                          </a:lnTo>
                          <a:lnTo>
                            <a:pt x="9" y="17"/>
                          </a:lnTo>
                          <a:lnTo>
                            <a:pt x="11" y="13"/>
                          </a:lnTo>
                          <a:lnTo>
                            <a:pt x="13" y="11"/>
                          </a:lnTo>
                          <a:lnTo>
                            <a:pt x="19" y="11"/>
                          </a:lnTo>
                          <a:lnTo>
                            <a:pt x="25" y="11"/>
                          </a:lnTo>
                          <a:lnTo>
                            <a:pt x="33" y="15"/>
                          </a:lnTo>
                          <a:lnTo>
                            <a:pt x="41" y="21"/>
                          </a:lnTo>
                          <a:lnTo>
                            <a:pt x="45" y="22"/>
                          </a:lnTo>
                          <a:lnTo>
                            <a:pt x="41" y="21"/>
                          </a:lnTo>
                          <a:lnTo>
                            <a:pt x="45" y="22"/>
                          </a:lnTo>
                          <a:lnTo>
                            <a:pt x="48" y="21"/>
                          </a:lnTo>
                          <a:lnTo>
                            <a:pt x="49" y="18"/>
                          </a:lnTo>
                          <a:lnTo>
                            <a:pt x="48" y="15"/>
                          </a:lnTo>
                          <a:lnTo>
                            <a:pt x="45" y="13"/>
                          </a:lnTo>
                          <a:close/>
                        </a:path>
                      </a:pathLst>
                    </a:custGeom>
                    <a:solidFill>
                      <a:srgbClr val="000000"/>
                    </a:solidFill>
                    <a:ln w="9525">
                      <a:noFill/>
                      <a:round/>
                      <a:headEnd/>
                      <a:tailEnd/>
                    </a:ln>
                  </p:spPr>
                  <p:txBody>
                    <a:bodyPr/>
                    <a:lstStyle/>
                    <a:p>
                      <a:endParaRPr lang="en-US"/>
                    </a:p>
                  </p:txBody>
                </p:sp>
                <p:sp>
                  <p:nvSpPr>
                    <p:cNvPr id="1190" name="Freeform 171"/>
                    <p:cNvSpPr>
                      <a:spLocks/>
                    </p:cNvSpPr>
                    <p:nvPr/>
                  </p:nvSpPr>
                  <p:spPr bwMode="auto">
                    <a:xfrm>
                      <a:off x="4931" y="2138"/>
                      <a:ext cx="15" cy="3"/>
                    </a:xfrm>
                    <a:custGeom>
                      <a:avLst/>
                      <a:gdLst>
                        <a:gd name="T0" fmla="*/ 0 w 109"/>
                        <a:gd name="T1" fmla="*/ 0 h 16"/>
                        <a:gd name="T2" fmla="*/ 0 w 109"/>
                        <a:gd name="T3" fmla="*/ 0 h 16"/>
                        <a:gd name="T4" fmla="*/ 0 w 109"/>
                        <a:gd name="T5" fmla="*/ 0 h 16"/>
                        <a:gd name="T6" fmla="*/ 0 w 109"/>
                        <a:gd name="T7" fmla="*/ 0 h 16"/>
                        <a:gd name="T8" fmla="*/ 0 w 109"/>
                        <a:gd name="T9" fmla="*/ 0 h 16"/>
                        <a:gd name="T10" fmla="*/ 0 w 109"/>
                        <a:gd name="T11" fmla="*/ 0 h 16"/>
                        <a:gd name="T12" fmla="*/ 0 w 109"/>
                        <a:gd name="T13" fmla="*/ 0 h 16"/>
                        <a:gd name="T14" fmla="*/ 0 w 109"/>
                        <a:gd name="T15" fmla="*/ 0 h 16"/>
                        <a:gd name="T16" fmla="*/ 0 w 109"/>
                        <a:gd name="T17" fmla="*/ 0 h 16"/>
                        <a:gd name="T18" fmla="*/ 0 w 109"/>
                        <a:gd name="T19" fmla="*/ 0 h 16"/>
                        <a:gd name="T20" fmla="*/ 0 w 109"/>
                        <a:gd name="T21" fmla="*/ 0 h 16"/>
                        <a:gd name="T22" fmla="*/ 0 w 109"/>
                        <a:gd name="T23" fmla="*/ 0 h 16"/>
                        <a:gd name="T24" fmla="*/ 0 w 109"/>
                        <a:gd name="T25" fmla="*/ 0 h 16"/>
                        <a:gd name="T26" fmla="*/ 0 w 109"/>
                        <a:gd name="T27" fmla="*/ 0 h 16"/>
                        <a:gd name="T28" fmla="*/ 0 w 109"/>
                        <a:gd name="T29" fmla="*/ 0 h 16"/>
                        <a:gd name="T30" fmla="*/ 0 w 109"/>
                        <a:gd name="T31" fmla="*/ 0 h 16"/>
                        <a:gd name="T32" fmla="*/ 0 w 109"/>
                        <a:gd name="T33" fmla="*/ 0 h 16"/>
                        <a:gd name="T34" fmla="*/ 0 w 109"/>
                        <a:gd name="T35" fmla="*/ 0 h 16"/>
                        <a:gd name="T36" fmla="*/ 0 w 109"/>
                        <a:gd name="T37" fmla="*/ 0 h 16"/>
                        <a:gd name="T38" fmla="*/ 0 w 109"/>
                        <a:gd name="T39" fmla="*/ 0 h 16"/>
                        <a:gd name="T40" fmla="*/ 0 w 109"/>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16"/>
                        <a:gd name="T65" fmla="*/ 109 w 109"/>
                        <a:gd name="T66" fmla="*/ 16 h 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16">
                          <a:moveTo>
                            <a:pt x="109" y="0"/>
                          </a:moveTo>
                          <a:lnTo>
                            <a:pt x="109" y="0"/>
                          </a:lnTo>
                          <a:lnTo>
                            <a:pt x="94" y="0"/>
                          </a:lnTo>
                          <a:lnTo>
                            <a:pt x="79" y="0"/>
                          </a:lnTo>
                          <a:lnTo>
                            <a:pt x="65" y="1"/>
                          </a:lnTo>
                          <a:lnTo>
                            <a:pt x="51" y="1"/>
                          </a:lnTo>
                          <a:lnTo>
                            <a:pt x="38" y="3"/>
                          </a:lnTo>
                          <a:lnTo>
                            <a:pt x="24" y="4"/>
                          </a:lnTo>
                          <a:lnTo>
                            <a:pt x="12" y="6"/>
                          </a:lnTo>
                          <a:lnTo>
                            <a:pt x="0" y="7"/>
                          </a:lnTo>
                          <a:lnTo>
                            <a:pt x="0" y="16"/>
                          </a:lnTo>
                          <a:lnTo>
                            <a:pt x="12" y="15"/>
                          </a:lnTo>
                          <a:lnTo>
                            <a:pt x="24" y="13"/>
                          </a:lnTo>
                          <a:lnTo>
                            <a:pt x="38" y="12"/>
                          </a:lnTo>
                          <a:lnTo>
                            <a:pt x="51" y="12"/>
                          </a:lnTo>
                          <a:lnTo>
                            <a:pt x="65" y="12"/>
                          </a:lnTo>
                          <a:lnTo>
                            <a:pt x="79" y="11"/>
                          </a:lnTo>
                          <a:lnTo>
                            <a:pt x="94" y="11"/>
                          </a:lnTo>
                          <a:lnTo>
                            <a:pt x="109" y="11"/>
                          </a:lnTo>
                          <a:lnTo>
                            <a:pt x="109" y="0"/>
                          </a:lnTo>
                          <a:close/>
                        </a:path>
                      </a:pathLst>
                    </a:custGeom>
                    <a:solidFill>
                      <a:srgbClr val="000000"/>
                    </a:solidFill>
                    <a:ln w="9525">
                      <a:noFill/>
                      <a:round/>
                      <a:headEnd/>
                      <a:tailEnd/>
                    </a:ln>
                  </p:spPr>
                  <p:txBody>
                    <a:bodyPr/>
                    <a:lstStyle/>
                    <a:p>
                      <a:endParaRPr lang="en-US"/>
                    </a:p>
                  </p:txBody>
                </p:sp>
                <p:sp>
                  <p:nvSpPr>
                    <p:cNvPr id="1191" name="Freeform 172"/>
                    <p:cNvSpPr>
                      <a:spLocks/>
                    </p:cNvSpPr>
                    <p:nvPr/>
                  </p:nvSpPr>
                  <p:spPr bwMode="auto">
                    <a:xfrm>
                      <a:off x="4946" y="2138"/>
                      <a:ext cx="19" cy="3"/>
                    </a:xfrm>
                    <a:custGeom>
                      <a:avLst/>
                      <a:gdLst>
                        <a:gd name="T0" fmla="*/ 0 w 128"/>
                        <a:gd name="T1" fmla="*/ 0 h 20"/>
                        <a:gd name="T2" fmla="*/ 0 w 128"/>
                        <a:gd name="T3" fmla="*/ 0 h 20"/>
                        <a:gd name="T4" fmla="*/ 0 w 128"/>
                        <a:gd name="T5" fmla="*/ 0 h 20"/>
                        <a:gd name="T6" fmla="*/ 0 w 128"/>
                        <a:gd name="T7" fmla="*/ 0 h 20"/>
                        <a:gd name="T8" fmla="*/ 0 w 128"/>
                        <a:gd name="T9" fmla="*/ 0 h 20"/>
                        <a:gd name="T10" fmla="*/ 0 w 128"/>
                        <a:gd name="T11" fmla="*/ 0 h 20"/>
                        <a:gd name="T12" fmla="*/ 0 w 128"/>
                        <a:gd name="T13" fmla="*/ 0 h 20"/>
                        <a:gd name="T14" fmla="*/ 0 w 128"/>
                        <a:gd name="T15" fmla="*/ 0 h 20"/>
                        <a:gd name="T16" fmla="*/ 0 w 128"/>
                        <a:gd name="T17" fmla="*/ 0 h 20"/>
                        <a:gd name="T18" fmla="*/ 0 w 128"/>
                        <a:gd name="T19" fmla="*/ 0 h 20"/>
                        <a:gd name="T20" fmla="*/ 0 w 128"/>
                        <a:gd name="T21" fmla="*/ 0 h 20"/>
                        <a:gd name="T22" fmla="*/ 0 w 128"/>
                        <a:gd name="T23" fmla="*/ 0 h 20"/>
                        <a:gd name="T24" fmla="*/ 0 w 128"/>
                        <a:gd name="T25" fmla="*/ 0 h 20"/>
                        <a:gd name="T26" fmla="*/ 0 w 128"/>
                        <a:gd name="T27" fmla="*/ 0 h 20"/>
                        <a:gd name="T28" fmla="*/ 0 w 128"/>
                        <a:gd name="T29" fmla="*/ 0 h 20"/>
                        <a:gd name="T30" fmla="*/ 0 w 128"/>
                        <a:gd name="T31" fmla="*/ 0 h 20"/>
                        <a:gd name="T32" fmla="*/ 0 w 128"/>
                        <a:gd name="T33" fmla="*/ 0 h 20"/>
                        <a:gd name="T34" fmla="*/ 0 w 128"/>
                        <a:gd name="T35" fmla="*/ 0 h 20"/>
                        <a:gd name="T36" fmla="*/ 0 w 128"/>
                        <a:gd name="T37" fmla="*/ 0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20"/>
                        <a:gd name="T59" fmla="*/ 128 w 128"/>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20">
                          <a:moveTo>
                            <a:pt x="128" y="11"/>
                          </a:moveTo>
                          <a:lnTo>
                            <a:pt x="116" y="9"/>
                          </a:lnTo>
                          <a:lnTo>
                            <a:pt x="101" y="6"/>
                          </a:lnTo>
                          <a:lnTo>
                            <a:pt x="87" y="5"/>
                          </a:lnTo>
                          <a:lnTo>
                            <a:pt x="71" y="3"/>
                          </a:lnTo>
                          <a:lnTo>
                            <a:pt x="54" y="1"/>
                          </a:lnTo>
                          <a:lnTo>
                            <a:pt x="38" y="1"/>
                          </a:lnTo>
                          <a:lnTo>
                            <a:pt x="20" y="0"/>
                          </a:lnTo>
                          <a:lnTo>
                            <a:pt x="0" y="0"/>
                          </a:lnTo>
                          <a:lnTo>
                            <a:pt x="0" y="11"/>
                          </a:lnTo>
                          <a:lnTo>
                            <a:pt x="20" y="11"/>
                          </a:lnTo>
                          <a:lnTo>
                            <a:pt x="38" y="12"/>
                          </a:lnTo>
                          <a:lnTo>
                            <a:pt x="54" y="12"/>
                          </a:lnTo>
                          <a:lnTo>
                            <a:pt x="71" y="12"/>
                          </a:lnTo>
                          <a:lnTo>
                            <a:pt x="87" y="14"/>
                          </a:lnTo>
                          <a:lnTo>
                            <a:pt x="101" y="15"/>
                          </a:lnTo>
                          <a:lnTo>
                            <a:pt x="116" y="18"/>
                          </a:lnTo>
                          <a:lnTo>
                            <a:pt x="128" y="20"/>
                          </a:lnTo>
                          <a:lnTo>
                            <a:pt x="128" y="11"/>
                          </a:lnTo>
                          <a:close/>
                        </a:path>
                      </a:pathLst>
                    </a:custGeom>
                    <a:solidFill>
                      <a:srgbClr val="000000"/>
                    </a:solidFill>
                    <a:ln w="9525">
                      <a:noFill/>
                      <a:round/>
                      <a:headEnd/>
                      <a:tailEnd/>
                    </a:ln>
                  </p:spPr>
                  <p:txBody>
                    <a:bodyPr/>
                    <a:lstStyle/>
                    <a:p>
                      <a:endParaRPr lang="en-US"/>
                    </a:p>
                  </p:txBody>
                </p:sp>
                <p:sp>
                  <p:nvSpPr>
                    <p:cNvPr id="1192" name="Freeform 173"/>
                    <p:cNvSpPr>
                      <a:spLocks/>
                    </p:cNvSpPr>
                    <p:nvPr/>
                  </p:nvSpPr>
                  <p:spPr bwMode="auto">
                    <a:xfrm>
                      <a:off x="4965" y="2140"/>
                      <a:ext cx="1" cy="1"/>
                    </a:xfrm>
                    <a:custGeom>
                      <a:avLst/>
                      <a:gdLst>
                        <a:gd name="T0" fmla="*/ 0 w 5"/>
                        <a:gd name="T1" fmla="*/ 0 h 9"/>
                        <a:gd name="T2" fmla="*/ 0 w 5"/>
                        <a:gd name="T3" fmla="*/ 0 h 9"/>
                        <a:gd name="T4" fmla="*/ 0 w 5"/>
                        <a:gd name="T5" fmla="*/ 0 h 9"/>
                        <a:gd name="T6" fmla="*/ 0 w 5"/>
                        <a:gd name="T7" fmla="*/ 0 h 9"/>
                        <a:gd name="T8" fmla="*/ 0 w 5"/>
                        <a:gd name="T9" fmla="*/ 0 h 9"/>
                        <a:gd name="T10" fmla="*/ 0 w 5"/>
                        <a:gd name="T11" fmla="*/ 0 h 9"/>
                        <a:gd name="T12" fmla="*/ 0 60000 65536"/>
                        <a:gd name="T13" fmla="*/ 0 60000 65536"/>
                        <a:gd name="T14" fmla="*/ 0 60000 65536"/>
                        <a:gd name="T15" fmla="*/ 0 60000 65536"/>
                        <a:gd name="T16" fmla="*/ 0 60000 65536"/>
                        <a:gd name="T17" fmla="*/ 0 60000 65536"/>
                        <a:gd name="T18" fmla="*/ 0 w 5"/>
                        <a:gd name="T19" fmla="*/ 0 h 9"/>
                        <a:gd name="T20" fmla="*/ 5 w 5"/>
                        <a:gd name="T21" fmla="*/ 9 h 9"/>
                      </a:gdLst>
                      <a:ahLst/>
                      <a:cxnLst>
                        <a:cxn ang="T12">
                          <a:pos x="T0" y="T1"/>
                        </a:cxn>
                        <a:cxn ang="T13">
                          <a:pos x="T2" y="T3"/>
                        </a:cxn>
                        <a:cxn ang="T14">
                          <a:pos x="T4" y="T5"/>
                        </a:cxn>
                        <a:cxn ang="T15">
                          <a:pos x="T6" y="T7"/>
                        </a:cxn>
                        <a:cxn ang="T16">
                          <a:pos x="T8" y="T9"/>
                        </a:cxn>
                        <a:cxn ang="T17">
                          <a:pos x="T10" y="T11"/>
                        </a:cxn>
                      </a:cxnLst>
                      <a:rect l="T18" t="T19" r="T20" b="T21"/>
                      <a:pathLst>
                        <a:path w="5" h="9">
                          <a:moveTo>
                            <a:pt x="0" y="9"/>
                          </a:moveTo>
                          <a:lnTo>
                            <a:pt x="4" y="8"/>
                          </a:lnTo>
                          <a:lnTo>
                            <a:pt x="5" y="4"/>
                          </a:lnTo>
                          <a:lnTo>
                            <a:pt x="4" y="1"/>
                          </a:lnTo>
                          <a:lnTo>
                            <a:pt x="0" y="0"/>
                          </a:lnTo>
                          <a:lnTo>
                            <a:pt x="0" y="9"/>
                          </a:lnTo>
                          <a:close/>
                        </a:path>
                      </a:pathLst>
                    </a:custGeom>
                    <a:solidFill>
                      <a:srgbClr val="000000"/>
                    </a:solidFill>
                    <a:ln w="9525">
                      <a:noFill/>
                      <a:round/>
                      <a:headEnd/>
                      <a:tailEnd/>
                    </a:ln>
                  </p:spPr>
                  <p:txBody>
                    <a:bodyPr/>
                    <a:lstStyle/>
                    <a:p>
                      <a:endParaRPr lang="en-US"/>
                    </a:p>
                  </p:txBody>
                </p:sp>
                <p:sp>
                  <p:nvSpPr>
                    <p:cNvPr id="1193" name="Freeform 174"/>
                    <p:cNvSpPr>
                      <a:spLocks/>
                    </p:cNvSpPr>
                    <p:nvPr/>
                  </p:nvSpPr>
                  <p:spPr bwMode="auto">
                    <a:xfrm>
                      <a:off x="4959" y="2154"/>
                      <a:ext cx="5" cy="3"/>
                    </a:xfrm>
                    <a:custGeom>
                      <a:avLst/>
                      <a:gdLst>
                        <a:gd name="T0" fmla="*/ 0 w 34"/>
                        <a:gd name="T1" fmla="*/ 0 h 21"/>
                        <a:gd name="T2" fmla="*/ 0 w 34"/>
                        <a:gd name="T3" fmla="*/ 0 h 21"/>
                        <a:gd name="T4" fmla="*/ 0 w 34"/>
                        <a:gd name="T5" fmla="*/ 0 h 21"/>
                        <a:gd name="T6" fmla="*/ 0 w 34"/>
                        <a:gd name="T7" fmla="*/ 0 h 21"/>
                        <a:gd name="T8" fmla="*/ 0 w 34"/>
                        <a:gd name="T9" fmla="*/ 0 h 21"/>
                        <a:gd name="T10" fmla="*/ 0 w 34"/>
                        <a:gd name="T11" fmla="*/ 0 h 21"/>
                        <a:gd name="T12" fmla="*/ 0 w 34"/>
                        <a:gd name="T13" fmla="*/ 0 h 21"/>
                        <a:gd name="T14" fmla="*/ 0 w 34"/>
                        <a:gd name="T15" fmla="*/ 0 h 21"/>
                        <a:gd name="T16" fmla="*/ 0 w 34"/>
                        <a:gd name="T17" fmla="*/ 0 h 21"/>
                        <a:gd name="T18" fmla="*/ 0 w 34"/>
                        <a:gd name="T19" fmla="*/ 0 h 21"/>
                        <a:gd name="T20" fmla="*/ 0 w 34"/>
                        <a:gd name="T21" fmla="*/ 0 h 21"/>
                        <a:gd name="T22" fmla="*/ 0 w 34"/>
                        <a:gd name="T23" fmla="*/ 0 h 21"/>
                        <a:gd name="T24" fmla="*/ 0 w 34"/>
                        <a:gd name="T25" fmla="*/ 0 h 21"/>
                        <a:gd name="T26" fmla="*/ 0 w 34"/>
                        <a:gd name="T27" fmla="*/ 0 h 21"/>
                        <a:gd name="T28" fmla="*/ 0 w 34"/>
                        <a:gd name="T29" fmla="*/ 0 h 21"/>
                        <a:gd name="T30" fmla="*/ 0 w 34"/>
                        <a:gd name="T31" fmla="*/ 0 h 21"/>
                        <a:gd name="T32" fmla="*/ 0 w 34"/>
                        <a:gd name="T33" fmla="*/ 0 h 21"/>
                        <a:gd name="T34" fmla="*/ 0 w 3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4"/>
                        <a:gd name="T55" fmla="*/ 0 h 21"/>
                        <a:gd name="T56" fmla="*/ 34 w 34"/>
                        <a:gd name="T57" fmla="*/ 21 h 2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4" h="21">
                          <a:moveTo>
                            <a:pt x="29" y="0"/>
                          </a:moveTo>
                          <a:lnTo>
                            <a:pt x="26" y="1"/>
                          </a:lnTo>
                          <a:lnTo>
                            <a:pt x="23" y="4"/>
                          </a:lnTo>
                          <a:lnTo>
                            <a:pt x="16" y="7"/>
                          </a:lnTo>
                          <a:lnTo>
                            <a:pt x="8" y="10"/>
                          </a:lnTo>
                          <a:lnTo>
                            <a:pt x="0" y="12"/>
                          </a:lnTo>
                          <a:lnTo>
                            <a:pt x="2" y="21"/>
                          </a:lnTo>
                          <a:lnTo>
                            <a:pt x="10" y="19"/>
                          </a:lnTo>
                          <a:lnTo>
                            <a:pt x="18" y="16"/>
                          </a:lnTo>
                          <a:lnTo>
                            <a:pt x="27" y="12"/>
                          </a:lnTo>
                          <a:lnTo>
                            <a:pt x="33" y="8"/>
                          </a:lnTo>
                          <a:lnTo>
                            <a:pt x="29" y="9"/>
                          </a:lnTo>
                          <a:lnTo>
                            <a:pt x="33" y="8"/>
                          </a:lnTo>
                          <a:lnTo>
                            <a:pt x="34" y="5"/>
                          </a:lnTo>
                          <a:lnTo>
                            <a:pt x="33" y="1"/>
                          </a:lnTo>
                          <a:lnTo>
                            <a:pt x="29" y="0"/>
                          </a:lnTo>
                          <a:lnTo>
                            <a:pt x="26" y="1"/>
                          </a:lnTo>
                          <a:lnTo>
                            <a:pt x="29" y="0"/>
                          </a:lnTo>
                          <a:close/>
                        </a:path>
                      </a:pathLst>
                    </a:custGeom>
                    <a:solidFill>
                      <a:srgbClr val="000000"/>
                    </a:solidFill>
                    <a:ln w="9525">
                      <a:noFill/>
                      <a:round/>
                      <a:headEnd/>
                      <a:tailEnd/>
                    </a:ln>
                  </p:spPr>
                  <p:txBody>
                    <a:bodyPr/>
                    <a:lstStyle/>
                    <a:p>
                      <a:endParaRPr lang="en-US"/>
                    </a:p>
                  </p:txBody>
                </p:sp>
                <p:sp>
                  <p:nvSpPr>
                    <p:cNvPr id="1194" name="Freeform 175"/>
                    <p:cNvSpPr>
                      <a:spLocks/>
                    </p:cNvSpPr>
                    <p:nvPr/>
                  </p:nvSpPr>
                  <p:spPr bwMode="auto">
                    <a:xfrm>
                      <a:off x="4963" y="2154"/>
                      <a:ext cx="11" cy="14"/>
                    </a:xfrm>
                    <a:custGeom>
                      <a:avLst/>
                      <a:gdLst>
                        <a:gd name="T0" fmla="*/ 0 w 71"/>
                        <a:gd name="T1" fmla="*/ 0 h 96"/>
                        <a:gd name="T2" fmla="*/ 0 w 71"/>
                        <a:gd name="T3" fmla="*/ 0 h 96"/>
                        <a:gd name="T4" fmla="*/ 0 w 71"/>
                        <a:gd name="T5" fmla="*/ 0 h 96"/>
                        <a:gd name="T6" fmla="*/ 0 w 71"/>
                        <a:gd name="T7" fmla="*/ 0 h 96"/>
                        <a:gd name="T8" fmla="*/ 0 w 71"/>
                        <a:gd name="T9" fmla="*/ 0 h 96"/>
                        <a:gd name="T10" fmla="*/ 0 w 71"/>
                        <a:gd name="T11" fmla="*/ 0 h 96"/>
                        <a:gd name="T12" fmla="*/ 0 w 71"/>
                        <a:gd name="T13" fmla="*/ 0 h 96"/>
                        <a:gd name="T14" fmla="*/ 0 w 71"/>
                        <a:gd name="T15" fmla="*/ 0 h 96"/>
                        <a:gd name="T16" fmla="*/ 0 w 71"/>
                        <a:gd name="T17" fmla="*/ 0 h 96"/>
                        <a:gd name="T18" fmla="*/ 0 w 71"/>
                        <a:gd name="T19" fmla="*/ 0 h 96"/>
                        <a:gd name="T20" fmla="*/ 0 w 71"/>
                        <a:gd name="T21" fmla="*/ 0 h 96"/>
                        <a:gd name="T22" fmla="*/ 0 w 71"/>
                        <a:gd name="T23" fmla="*/ 0 h 96"/>
                        <a:gd name="T24" fmla="*/ 0 w 71"/>
                        <a:gd name="T25" fmla="*/ 0 h 96"/>
                        <a:gd name="T26" fmla="*/ 0 w 71"/>
                        <a:gd name="T27" fmla="*/ 0 h 96"/>
                        <a:gd name="T28" fmla="*/ 0 w 71"/>
                        <a:gd name="T29" fmla="*/ 0 h 96"/>
                        <a:gd name="T30" fmla="*/ 0 w 71"/>
                        <a:gd name="T31" fmla="*/ 0 h 96"/>
                        <a:gd name="T32" fmla="*/ 0 w 71"/>
                        <a:gd name="T33" fmla="*/ 0 h 96"/>
                        <a:gd name="T34" fmla="*/ 0 w 71"/>
                        <a:gd name="T35" fmla="*/ 0 h 96"/>
                        <a:gd name="T36" fmla="*/ 0 w 71"/>
                        <a:gd name="T37" fmla="*/ 0 h 96"/>
                        <a:gd name="T38" fmla="*/ 0 w 71"/>
                        <a:gd name="T39" fmla="*/ 0 h 96"/>
                        <a:gd name="T40" fmla="*/ 0 w 71"/>
                        <a:gd name="T41" fmla="*/ 0 h 96"/>
                        <a:gd name="T42" fmla="*/ 0 w 71"/>
                        <a:gd name="T43" fmla="*/ 0 h 96"/>
                        <a:gd name="T44" fmla="*/ 0 w 71"/>
                        <a:gd name="T45" fmla="*/ 0 h 96"/>
                        <a:gd name="T46" fmla="*/ 0 w 71"/>
                        <a:gd name="T47" fmla="*/ 0 h 96"/>
                        <a:gd name="T48" fmla="*/ 0 w 71"/>
                        <a:gd name="T49" fmla="*/ 0 h 96"/>
                        <a:gd name="T50" fmla="*/ 0 w 71"/>
                        <a:gd name="T51" fmla="*/ 0 h 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1"/>
                        <a:gd name="T79" fmla="*/ 0 h 96"/>
                        <a:gd name="T80" fmla="*/ 71 w 71"/>
                        <a:gd name="T81" fmla="*/ 96 h 9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1" h="96">
                          <a:moveTo>
                            <a:pt x="66" y="96"/>
                          </a:moveTo>
                          <a:lnTo>
                            <a:pt x="69" y="92"/>
                          </a:lnTo>
                          <a:lnTo>
                            <a:pt x="71" y="77"/>
                          </a:lnTo>
                          <a:lnTo>
                            <a:pt x="68" y="61"/>
                          </a:lnTo>
                          <a:lnTo>
                            <a:pt x="63" y="46"/>
                          </a:lnTo>
                          <a:lnTo>
                            <a:pt x="55" y="33"/>
                          </a:lnTo>
                          <a:lnTo>
                            <a:pt x="44" y="20"/>
                          </a:lnTo>
                          <a:lnTo>
                            <a:pt x="32" y="10"/>
                          </a:lnTo>
                          <a:lnTo>
                            <a:pt x="16" y="4"/>
                          </a:lnTo>
                          <a:lnTo>
                            <a:pt x="0" y="0"/>
                          </a:lnTo>
                          <a:lnTo>
                            <a:pt x="0" y="9"/>
                          </a:lnTo>
                          <a:lnTo>
                            <a:pt x="14" y="12"/>
                          </a:lnTo>
                          <a:lnTo>
                            <a:pt x="27" y="19"/>
                          </a:lnTo>
                          <a:lnTo>
                            <a:pt x="37" y="27"/>
                          </a:lnTo>
                          <a:lnTo>
                            <a:pt x="46" y="37"/>
                          </a:lnTo>
                          <a:lnTo>
                            <a:pt x="54" y="50"/>
                          </a:lnTo>
                          <a:lnTo>
                            <a:pt x="59" y="63"/>
                          </a:lnTo>
                          <a:lnTo>
                            <a:pt x="60" y="77"/>
                          </a:lnTo>
                          <a:lnTo>
                            <a:pt x="60" y="92"/>
                          </a:lnTo>
                          <a:lnTo>
                            <a:pt x="63" y="87"/>
                          </a:lnTo>
                          <a:lnTo>
                            <a:pt x="60" y="92"/>
                          </a:lnTo>
                          <a:lnTo>
                            <a:pt x="61" y="95"/>
                          </a:lnTo>
                          <a:lnTo>
                            <a:pt x="64" y="96"/>
                          </a:lnTo>
                          <a:lnTo>
                            <a:pt x="68" y="95"/>
                          </a:lnTo>
                          <a:lnTo>
                            <a:pt x="69" y="92"/>
                          </a:lnTo>
                          <a:lnTo>
                            <a:pt x="66" y="96"/>
                          </a:lnTo>
                          <a:close/>
                        </a:path>
                      </a:pathLst>
                    </a:custGeom>
                    <a:solidFill>
                      <a:srgbClr val="000000"/>
                    </a:solidFill>
                    <a:ln w="9525">
                      <a:noFill/>
                      <a:round/>
                      <a:headEnd/>
                      <a:tailEnd/>
                    </a:ln>
                  </p:spPr>
                  <p:txBody>
                    <a:bodyPr/>
                    <a:lstStyle/>
                    <a:p>
                      <a:endParaRPr lang="en-US"/>
                    </a:p>
                  </p:txBody>
                </p:sp>
                <p:sp>
                  <p:nvSpPr>
                    <p:cNvPr id="1195" name="Freeform 176"/>
                    <p:cNvSpPr>
                      <a:spLocks/>
                    </p:cNvSpPr>
                    <p:nvPr/>
                  </p:nvSpPr>
                  <p:spPr bwMode="auto">
                    <a:xfrm>
                      <a:off x="4967" y="2166"/>
                      <a:ext cx="6" cy="3"/>
                    </a:xfrm>
                    <a:custGeom>
                      <a:avLst/>
                      <a:gdLst>
                        <a:gd name="T0" fmla="*/ 0 w 38"/>
                        <a:gd name="T1" fmla="*/ 0 h 18"/>
                        <a:gd name="T2" fmla="*/ 0 w 38"/>
                        <a:gd name="T3" fmla="*/ 0 h 18"/>
                        <a:gd name="T4" fmla="*/ 0 w 38"/>
                        <a:gd name="T5" fmla="*/ 0 h 18"/>
                        <a:gd name="T6" fmla="*/ 0 w 38"/>
                        <a:gd name="T7" fmla="*/ 0 h 18"/>
                        <a:gd name="T8" fmla="*/ 0 w 38"/>
                        <a:gd name="T9" fmla="*/ 0 h 18"/>
                        <a:gd name="T10" fmla="*/ 0 w 38"/>
                        <a:gd name="T11" fmla="*/ 0 h 18"/>
                        <a:gd name="T12" fmla="*/ 0 w 38"/>
                        <a:gd name="T13" fmla="*/ 0 h 18"/>
                        <a:gd name="T14" fmla="*/ 0 w 38"/>
                        <a:gd name="T15" fmla="*/ 0 h 18"/>
                        <a:gd name="T16" fmla="*/ 0 w 38"/>
                        <a:gd name="T17" fmla="*/ 0 h 18"/>
                        <a:gd name="T18" fmla="*/ 0 w 38"/>
                        <a:gd name="T19" fmla="*/ 0 h 18"/>
                        <a:gd name="T20" fmla="*/ 0 w 38"/>
                        <a:gd name="T21" fmla="*/ 0 h 18"/>
                        <a:gd name="T22" fmla="*/ 0 w 38"/>
                        <a:gd name="T23" fmla="*/ 0 h 18"/>
                        <a:gd name="T24" fmla="*/ 0 w 38"/>
                        <a:gd name="T25" fmla="*/ 0 h 18"/>
                        <a:gd name="T26" fmla="*/ 0 w 38"/>
                        <a:gd name="T27" fmla="*/ 0 h 18"/>
                        <a:gd name="T28" fmla="*/ 0 w 38"/>
                        <a:gd name="T29" fmla="*/ 0 h 18"/>
                        <a:gd name="T30" fmla="*/ 0 w 38"/>
                        <a:gd name="T31" fmla="*/ 0 h 18"/>
                        <a:gd name="T32" fmla="*/ 0 w 38"/>
                        <a:gd name="T33" fmla="*/ 0 h 18"/>
                        <a:gd name="T34" fmla="*/ 0 w 38"/>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8"/>
                        <a:gd name="T55" fmla="*/ 0 h 18"/>
                        <a:gd name="T56" fmla="*/ 38 w 38"/>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8" h="18">
                          <a:moveTo>
                            <a:pt x="0" y="14"/>
                          </a:moveTo>
                          <a:lnTo>
                            <a:pt x="7" y="18"/>
                          </a:lnTo>
                          <a:lnTo>
                            <a:pt x="13" y="16"/>
                          </a:lnTo>
                          <a:lnTo>
                            <a:pt x="21" y="14"/>
                          </a:lnTo>
                          <a:lnTo>
                            <a:pt x="30" y="12"/>
                          </a:lnTo>
                          <a:lnTo>
                            <a:pt x="38" y="9"/>
                          </a:lnTo>
                          <a:lnTo>
                            <a:pt x="35" y="0"/>
                          </a:lnTo>
                          <a:lnTo>
                            <a:pt x="27" y="3"/>
                          </a:lnTo>
                          <a:lnTo>
                            <a:pt x="18" y="5"/>
                          </a:lnTo>
                          <a:lnTo>
                            <a:pt x="11" y="7"/>
                          </a:lnTo>
                          <a:lnTo>
                            <a:pt x="5" y="9"/>
                          </a:lnTo>
                          <a:lnTo>
                            <a:pt x="12" y="14"/>
                          </a:lnTo>
                          <a:lnTo>
                            <a:pt x="5" y="9"/>
                          </a:lnTo>
                          <a:lnTo>
                            <a:pt x="3" y="12"/>
                          </a:lnTo>
                          <a:lnTo>
                            <a:pt x="2" y="15"/>
                          </a:lnTo>
                          <a:lnTo>
                            <a:pt x="4" y="17"/>
                          </a:lnTo>
                          <a:lnTo>
                            <a:pt x="7" y="18"/>
                          </a:lnTo>
                          <a:lnTo>
                            <a:pt x="0" y="14"/>
                          </a:lnTo>
                          <a:close/>
                        </a:path>
                      </a:pathLst>
                    </a:custGeom>
                    <a:solidFill>
                      <a:srgbClr val="000000"/>
                    </a:solidFill>
                    <a:ln w="9525">
                      <a:noFill/>
                      <a:round/>
                      <a:headEnd/>
                      <a:tailEnd/>
                    </a:ln>
                  </p:spPr>
                  <p:txBody>
                    <a:bodyPr/>
                    <a:lstStyle/>
                    <a:p>
                      <a:endParaRPr lang="en-US"/>
                    </a:p>
                  </p:txBody>
                </p:sp>
                <p:sp>
                  <p:nvSpPr>
                    <p:cNvPr id="1196" name="Freeform 177"/>
                    <p:cNvSpPr>
                      <a:spLocks/>
                    </p:cNvSpPr>
                    <p:nvPr/>
                  </p:nvSpPr>
                  <p:spPr bwMode="auto">
                    <a:xfrm>
                      <a:off x="4959" y="2156"/>
                      <a:ext cx="10" cy="12"/>
                    </a:xfrm>
                    <a:custGeom>
                      <a:avLst/>
                      <a:gdLst>
                        <a:gd name="T0" fmla="*/ 0 w 72"/>
                        <a:gd name="T1" fmla="*/ 0 h 89"/>
                        <a:gd name="T2" fmla="*/ 0 w 72"/>
                        <a:gd name="T3" fmla="*/ 0 h 89"/>
                        <a:gd name="T4" fmla="*/ 0 w 72"/>
                        <a:gd name="T5" fmla="*/ 0 h 89"/>
                        <a:gd name="T6" fmla="*/ 0 w 72"/>
                        <a:gd name="T7" fmla="*/ 0 h 89"/>
                        <a:gd name="T8" fmla="*/ 0 w 72"/>
                        <a:gd name="T9" fmla="*/ 0 h 89"/>
                        <a:gd name="T10" fmla="*/ 0 w 72"/>
                        <a:gd name="T11" fmla="*/ 0 h 89"/>
                        <a:gd name="T12" fmla="*/ 0 w 72"/>
                        <a:gd name="T13" fmla="*/ 0 h 89"/>
                        <a:gd name="T14" fmla="*/ 0 w 72"/>
                        <a:gd name="T15" fmla="*/ 0 h 89"/>
                        <a:gd name="T16" fmla="*/ 0 w 72"/>
                        <a:gd name="T17" fmla="*/ 0 h 89"/>
                        <a:gd name="T18" fmla="*/ 0 w 72"/>
                        <a:gd name="T19" fmla="*/ 0 h 89"/>
                        <a:gd name="T20" fmla="*/ 0 w 72"/>
                        <a:gd name="T21" fmla="*/ 0 h 89"/>
                        <a:gd name="T22" fmla="*/ 0 w 72"/>
                        <a:gd name="T23" fmla="*/ 0 h 89"/>
                        <a:gd name="T24" fmla="*/ 0 w 72"/>
                        <a:gd name="T25" fmla="*/ 0 h 89"/>
                        <a:gd name="T26" fmla="*/ 0 w 72"/>
                        <a:gd name="T27" fmla="*/ 0 h 89"/>
                        <a:gd name="T28" fmla="*/ 0 w 72"/>
                        <a:gd name="T29" fmla="*/ 0 h 89"/>
                        <a:gd name="T30" fmla="*/ 0 w 72"/>
                        <a:gd name="T31" fmla="*/ 0 h 89"/>
                        <a:gd name="T32" fmla="*/ 0 w 72"/>
                        <a:gd name="T33" fmla="*/ 0 h 89"/>
                        <a:gd name="T34" fmla="*/ 0 w 72"/>
                        <a:gd name="T35" fmla="*/ 0 h 89"/>
                        <a:gd name="T36" fmla="*/ 0 w 72"/>
                        <a:gd name="T37" fmla="*/ 0 h 89"/>
                        <a:gd name="T38" fmla="*/ 0 w 72"/>
                        <a:gd name="T39" fmla="*/ 0 h 89"/>
                        <a:gd name="T40" fmla="*/ 0 w 72"/>
                        <a:gd name="T41" fmla="*/ 0 h 89"/>
                        <a:gd name="T42" fmla="*/ 0 w 72"/>
                        <a:gd name="T43" fmla="*/ 0 h 89"/>
                        <a:gd name="T44" fmla="*/ 0 w 72"/>
                        <a:gd name="T45" fmla="*/ 0 h 89"/>
                        <a:gd name="T46" fmla="*/ 0 w 72"/>
                        <a:gd name="T47" fmla="*/ 0 h 89"/>
                        <a:gd name="T48" fmla="*/ 0 w 72"/>
                        <a:gd name="T49" fmla="*/ 0 h 89"/>
                        <a:gd name="T50" fmla="*/ 0 w 72"/>
                        <a:gd name="T51" fmla="*/ 0 h 8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2"/>
                        <a:gd name="T79" fmla="*/ 0 h 89"/>
                        <a:gd name="T80" fmla="*/ 72 w 72"/>
                        <a:gd name="T81" fmla="*/ 89 h 89"/>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2" h="89">
                          <a:moveTo>
                            <a:pt x="3" y="0"/>
                          </a:moveTo>
                          <a:lnTo>
                            <a:pt x="3" y="9"/>
                          </a:lnTo>
                          <a:lnTo>
                            <a:pt x="20" y="16"/>
                          </a:lnTo>
                          <a:lnTo>
                            <a:pt x="32" y="25"/>
                          </a:lnTo>
                          <a:lnTo>
                            <a:pt x="44" y="36"/>
                          </a:lnTo>
                          <a:lnTo>
                            <a:pt x="50" y="47"/>
                          </a:lnTo>
                          <a:lnTo>
                            <a:pt x="56" y="59"/>
                          </a:lnTo>
                          <a:lnTo>
                            <a:pt x="59" y="71"/>
                          </a:lnTo>
                          <a:lnTo>
                            <a:pt x="62" y="80"/>
                          </a:lnTo>
                          <a:lnTo>
                            <a:pt x="60" y="89"/>
                          </a:lnTo>
                          <a:lnTo>
                            <a:pt x="72" y="89"/>
                          </a:lnTo>
                          <a:lnTo>
                            <a:pt x="71" y="80"/>
                          </a:lnTo>
                          <a:lnTo>
                            <a:pt x="68" y="69"/>
                          </a:lnTo>
                          <a:lnTo>
                            <a:pt x="65" y="56"/>
                          </a:lnTo>
                          <a:lnTo>
                            <a:pt x="59" y="43"/>
                          </a:lnTo>
                          <a:lnTo>
                            <a:pt x="50" y="30"/>
                          </a:lnTo>
                          <a:lnTo>
                            <a:pt x="39" y="18"/>
                          </a:lnTo>
                          <a:lnTo>
                            <a:pt x="25" y="7"/>
                          </a:lnTo>
                          <a:lnTo>
                            <a:pt x="5" y="0"/>
                          </a:lnTo>
                          <a:lnTo>
                            <a:pt x="5" y="9"/>
                          </a:lnTo>
                          <a:lnTo>
                            <a:pt x="5" y="0"/>
                          </a:lnTo>
                          <a:lnTo>
                            <a:pt x="2" y="2"/>
                          </a:lnTo>
                          <a:lnTo>
                            <a:pt x="0" y="4"/>
                          </a:lnTo>
                          <a:lnTo>
                            <a:pt x="1" y="7"/>
                          </a:lnTo>
                          <a:lnTo>
                            <a:pt x="3" y="9"/>
                          </a:lnTo>
                          <a:lnTo>
                            <a:pt x="3" y="0"/>
                          </a:lnTo>
                          <a:close/>
                        </a:path>
                      </a:pathLst>
                    </a:custGeom>
                    <a:solidFill>
                      <a:srgbClr val="000000"/>
                    </a:solidFill>
                    <a:ln w="9525">
                      <a:noFill/>
                      <a:round/>
                      <a:headEnd/>
                      <a:tailEnd/>
                    </a:ln>
                  </p:spPr>
                  <p:txBody>
                    <a:bodyPr/>
                    <a:lstStyle/>
                    <a:p>
                      <a:endParaRPr lang="en-US"/>
                    </a:p>
                  </p:txBody>
                </p:sp>
                <p:sp>
                  <p:nvSpPr>
                    <p:cNvPr id="1197" name="Freeform 178"/>
                    <p:cNvSpPr>
                      <a:spLocks/>
                    </p:cNvSpPr>
                    <p:nvPr/>
                  </p:nvSpPr>
                  <p:spPr bwMode="auto">
                    <a:xfrm>
                      <a:off x="4970" y="2171"/>
                      <a:ext cx="4" cy="3"/>
                    </a:xfrm>
                    <a:custGeom>
                      <a:avLst/>
                      <a:gdLst>
                        <a:gd name="T0" fmla="*/ 0 w 30"/>
                        <a:gd name="T1" fmla="*/ 0 h 18"/>
                        <a:gd name="T2" fmla="*/ 0 w 30"/>
                        <a:gd name="T3" fmla="*/ 0 h 18"/>
                        <a:gd name="T4" fmla="*/ 0 w 30"/>
                        <a:gd name="T5" fmla="*/ 0 h 18"/>
                        <a:gd name="T6" fmla="*/ 0 w 30"/>
                        <a:gd name="T7" fmla="*/ 0 h 18"/>
                        <a:gd name="T8" fmla="*/ 0 w 30"/>
                        <a:gd name="T9" fmla="*/ 0 h 18"/>
                        <a:gd name="T10" fmla="*/ 0 w 30"/>
                        <a:gd name="T11" fmla="*/ 0 h 18"/>
                        <a:gd name="T12" fmla="*/ 0 w 30"/>
                        <a:gd name="T13" fmla="*/ 0 h 18"/>
                        <a:gd name="T14" fmla="*/ 0 w 30"/>
                        <a:gd name="T15" fmla="*/ 0 h 18"/>
                        <a:gd name="T16" fmla="*/ 0 w 30"/>
                        <a:gd name="T17" fmla="*/ 0 h 18"/>
                        <a:gd name="T18" fmla="*/ 0 w 30"/>
                        <a:gd name="T19" fmla="*/ 0 h 18"/>
                        <a:gd name="T20" fmla="*/ 0 w 30"/>
                        <a:gd name="T21" fmla="*/ 0 h 18"/>
                        <a:gd name="T22" fmla="*/ 0 w 30"/>
                        <a:gd name="T23" fmla="*/ 0 h 18"/>
                        <a:gd name="T24" fmla="*/ 0 w 30"/>
                        <a:gd name="T25" fmla="*/ 0 h 18"/>
                        <a:gd name="T26" fmla="*/ 0 w 30"/>
                        <a:gd name="T27" fmla="*/ 0 h 18"/>
                        <a:gd name="T28" fmla="*/ 0 w 30"/>
                        <a:gd name="T29" fmla="*/ 0 h 18"/>
                        <a:gd name="T30" fmla="*/ 0 w 30"/>
                        <a:gd name="T31" fmla="*/ 0 h 18"/>
                        <a:gd name="T32" fmla="*/ 0 w 30"/>
                        <a:gd name="T33" fmla="*/ 0 h 18"/>
                        <a:gd name="T34" fmla="*/ 0 w 30"/>
                        <a:gd name="T35" fmla="*/ 0 h 1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18"/>
                        <a:gd name="T56" fmla="*/ 30 w 30"/>
                        <a:gd name="T57" fmla="*/ 18 h 1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18">
                          <a:moveTo>
                            <a:pt x="30" y="3"/>
                          </a:moveTo>
                          <a:lnTo>
                            <a:pt x="23" y="1"/>
                          </a:lnTo>
                          <a:lnTo>
                            <a:pt x="19" y="3"/>
                          </a:lnTo>
                          <a:lnTo>
                            <a:pt x="12" y="5"/>
                          </a:lnTo>
                          <a:lnTo>
                            <a:pt x="6" y="8"/>
                          </a:lnTo>
                          <a:lnTo>
                            <a:pt x="0" y="9"/>
                          </a:lnTo>
                          <a:lnTo>
                            <a:pt x="0" y="18"/>
                          </a:lnTo>
                          <a:lnTo>
                            <a:pt x="8" y="17"/>
                          </a:lnTo>
                          <a:lnTo>
                            <a:pt x="15" y="14"/>
                          </a:lnTo>
                          <a:lnTo>
                            <a:pt x="24" y="12"/>
                          </a:lnTo>
                          <a:lnTo>
                            <a:pt x="29" y="8"/>
                          </a:lnTo>
                          <a:lnTo>
                            <a:pt x="21" y="5"/>
                          </a:lnTo>
                          <a:lnTo>
                            <a:pt x="29" y="8"/>
                          </a:lnTo>
                          <a:lnTo>
                            <a:pt x="30" y="4"/>
                          </a:lnTo>
                          <a:lnTo>
                            <a:pt x="29" y="1"/>
                          </a:lnTo>
                          <a:lnTo>
                            <a:pt x="26" y="0"/>
                          </a:lnTo>
                          <a:lnTo>
                            <a:pt x="23" y="1"/>
                          </a:lnTo>
                          <a:lnTo>
                            <a:pt x="30" y="3"/>
                          </a:lnTo>
                          <a:close/>
                        </a:path>
                      </a:pathLst>
                    </a:custGeom>
                    <a:solidFill>
                      <a:srgbClr val="000000"/>
                    </a:solidFill>
                    <a:ln w="9525">
                      <a:noFill/>
                      <a:round/>
                      <a:headEnd/>
                      <a:tailEnd/>
                    </a:ln>
                  </p:spPr>
                  <p:txBody>
                    <a:bodyPr/>
                    <a:lstStyle/>
                    <a:p>
                      <a:endParaRPr lang="en-US"/>
                    </a:p>
                  </p:txBody>
                </p:sp>
                <p:sp>
                  <p:nvSpPr>
                    <p:cNvPr id="1198" name="Freeform 179"/>
                    <p:cNvSpPr>
                      <a:spLocks/>
                    </p:cNvSpPr>
                    <p:nvPr/>
                  </p:nvSpPr>
                  <p:spPr bwMode="auto">
                    <a:xfrm>
                      <a:off x="4968" y="2171"/>
                      <a:ext cx="7" cy="12"/>
                    </a:xfrm>
                    <a:custGeom>
                      <a:avLst/>
                      <a:gdLst>
                        <a:gd name="T0" fmla="*/ 0 w 46"/>
                        <a:gd name="T1" fmla="*/ 0 h 81"/>
                        <a:gd name="T2" fmla="*/ 0 w 46"/>
                        <a:gd name="T3" fmla="*/ 0 h 81"/>
                        <a:gd name="T4" fmla="*/ 0 w 46"/>
                        <a:gd name="T5" fmla="*/ 0 h 81"/>
                        <a:gd name="T6" fmla="*/ 0 w 46"/>
                        <a:gd name="T7" fmla="*/ 0 h 81"/>
                        <a:gd name="T8" fmla="*/ 0 w 46"/>
                        <a:gd name="T9" fmla="*/ 0 h 81"/>
                        <a:gd name="T10" fmla="*/ 0 w 46"/>
                        <a:gd name="T11" fmla="*/ 0 h 81"/>
                        <a:gd name="T12" fmla="*/ 0 w 46"/>
                        <a:gd name="T13" fmla="*/ 0 h 81"/>
                        <a:gd name="T14" fmla="*/ 0 w 46"/>
                        <a:gd name="T15" fmla="*/ 0 h 81"/>
                        <a:gd name="T16" fmla="*/ 0 w 46"/>
                        <a:gd name="T17" fmla="*/ 0 h 81"/>
                        <a:gd name="T18" fmla="*/ 0 w 46"/>
                        <a:gd name="T19" fmla="*/ 0 h 81"/>
                        <a:gd name="T20" fmla="*/ 0 w 46"/>
                        <a:gd name="T21" fmla="*/ 0 h 81"/>
                        <a:gd name="T22" fmla="*/ 0 w 46"/>
                        <a:gd name="T23" fmla="*/ 0 h 81"/>
                        <a:gd name="T24" fmla="*/ 0 w 46"/>
                        <a:gd name="T25" fmla="*/ 0 h 81"/>
                        <a:gd name="T26" fmla="*/ 0 w 46"/>
                        <a:gd name="T27" fmla="*/ 0 h 81"/>
                        <a:gd name="T28" fmla="*/ 0 w 46"/>
                        <a:gd name="T29" fmla="*/ 0 h 81"/>
                        <a:gd name="T30" fmla="*/ 0 w 46"/>
                        <a:gd name="T31" fmla="*/ 0 h 81"/>
                        <a:gd name="T32" fmla="*/ 0 w 46"/>
                        <a:gd name="T33" fmla="*/ 0 h 81"/>
                        <a:gd name="T34" fmla="*/ 0 w 46"/>
                        <a:gd name="T35" fmla="*/ 0 h 81"/>
                        <a:gd name="T36" fmla="*/ 0 w 46"/>
                        <a:gd name="T37" fmla="*/ 0 h 81"/>
                        <a:gd name="T38" fmla="*/ 0 w 46"/>
                        <a:gd name="T39" fmla="*/ 0 h 81"/>
                        <a:gd name="T40" fmla="*/ 0 w 46"/>
                        <a:gd name="T41" fmla="*/ 0 h 81"/>
                        <a:gd name="T42" fmla="*/ 0 w 46"/>
                        <a:gd name="T43" fmla="*/ 0 h 81"/>
                        <a:gd name="T44" fmla="*/ 0 w 46"/>
                        <a:gd name="T45" fmla="*/ 0 h 81"/>
                        <a:gd name="T46" fmla="*/ 0 w 46"/>
                        <a:gd name="T47" fmla="*/ 0 h 81"/>
                        <a:gd name="T48" fmla="*/ 0 w 46"/>
                        <a:gd name="T49" fmla="*/ 0 h 81"/>
                        <a:gd name="T50" fmla="*/ 0 w 46"/>
                        <a:gd name="T51" fmla="*/ 0 h 8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6"/>
                        <a:gd name="T79" fmla="*/ 0 h 81"/>
                        <a:gd name="T80" fmla="*/ 46 w 46"/>
                        <a:gd name="T81" fmla="*/ 81 h 81"/>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6" h="81">
                          <a:moveTo>
                            <a:pt x="0" y="74"/>
                          </a:moveTo>
                          <a:lnTo>
                            <a:pt x="5" y="81"/>
                          </a:lnTo>
                          <a:lnTo>
                            <a:pt x="22" y="77"/>
                          </a:lnTo>
                          <a:lnTo>
                            <a:pt x="34" y="68"/>
                          </a:lnTo>
                          <a:lnTo>
                            <a:pt x="42" y="56"/>
                          </a:lnTo>
                          <a:lnTo>
                            <a:pt x="44" y="44"/>
                          </a:lnTo>
                          <a:lnTo>
                            <a:pt x="46" y="32"/>
                          </a:lnTo>
                          <a:lnTo>
                            <a:pt x="44" y="20"/>
                          </a:lnTo>
                          <a:lnTo>
                            <a:pt x="41" y="8"/>
                          </a:lnTo>
                          <a:lnTo>
                            <a:pt x="38" y="0"/>
                          </a:lnTo>
                          <a:lnTo>
                            <a:pt x="29" y="2"/>
                          </a:lnTo>
                          <a:lnTo>
                            <a:pt x="32" y="10"/>
                          </a:lnTo>
                          <a:lnTo>
                            <a:pt x="35" y="20"/>
                          </a:lnTo>
                          <a:lnTo>
                            <a:pt x="35" y="32"/>
                          </a:lnTo>
                          <a:lnTo>
                            <a:pt x="35" y="44"/>
                          </a:lnTo>
                          <a:lnTo>
                            <a:pt x="33" y="54"/>
                          </a:lnTo>
                          <a:lnTo>
                            <a:pt x="27" y="62"/>
                          </a:lnTo>
                          <a:lnTo>
                            <a:pt x="19" y="68"/>
                          </a:lnTo>
                          <a:lnTo>
                            <a:pt x="5" y="72"/>
                          </a:lnTo>
                          <a:lnTo>
                            <a:pt x="9" y="79"/>
                          </a:lnTo>
                          <a:lnTo>
                            <a:pt x="5" y="72"/>
                          </a:lnTo>
                          <a:lnTo>
                            <a:pt x="1" y="73"/>
                          </a:lnTo>
                          <a:lnTo>
                            <a:pt x="0" y="76"/>
                          </a:lnTo>
                          <a:lnTo>
                            <a:pt x="1" y="80"/>
                          </a:lnTo>
                          <a:lnTo>
                            <a:pt x="5" y="81"/>
                          </a:lnTo>
                          <a:lnTo>
                            <a:pt x="0" y="74"/>
                          </a:lnTo>
                          <a:close/>
                        </a:path>
                      </a:pathLst>
                    </a:custGeom>
                    <a:solidFill>
                      <a:srgbClr val="000000"/>
                    </a:solidFill>
                    <a:ln w="9525">
                      <a:noFill/>
                      <a:round/>
                      <a:headEnd/>
                      <a:tailEnd/>
                    </a:ln>
                  </p:spPr>
                  <p:txBody>
                    <a:bodyPr/>
                    <a:lstStyle/>
                    <a:p>
                      <a:endParaRPr lang="en-US"/>
                    </a:p>
                  </p:txBody>
                </p:sp>
                <p:sp>
                  <p:nvSpPr>
                    <p:cNvPr id="1199" name="Freeform 180"/>
                    <p:cNvSpPr>
                      <a:spLocks/>
                    </p:cNvSpPr>
                    <p:nvPr/>
                  </p:nvSpPr>
                  <p:spPr bwMode="auto">
                    <a:xfrm>
                      <a:off x="4968" y="2172"/>
                      <a:ext cx="3" cy="11"/>
                    </a:xfrm>
                    <a:custGeom>
                      <a:avLst/>
                      <a:gdLst>
                        <a:gd name="T0" fmla="*/ 0 w 20"/>
                        <a:gd name="T1" fmla="*/ 0 h 73"/>
                        <a:gd name="T2" fmla="*/ 0 w 20"/>
                        <a:gd name="T3" fmla="*/ 0 h 73"/>
                        <a:gd name="T4" fmla="*/ 0 w 20"/>
                        <a:gd name="T5" fmla="*/ 0 h 73"/>
                        <a:gd name="T6" fmla="*/ 0 w 20"/>
                        <a:gd name="T7" fmla="*/ 0 h 73"/>
                        <a:gd name="T8" fmla="*/ 0 w 20"/>
                        <a:gd name="T9" fmla="*/ 0 h 73"/>
                        <a:gd name="T10" fmla="*/ 0 w 20"/>
                        <a:gd name="T11" fmla="*/ 0 h 73"/>
                        <a:gd name="T12" fmla="*/ 0 w 20"/>
                        <a:gd name="T13" fmla="*/ 0 h 73"/>
                        <a:gd name="T14" fmla="*/ 0 w 20"/>
                        <a:gd name="T15" fmla="*/ 0 h 73"/>
                        <a:gd name="T16" fmla="*/ 0 w 20"/>
                        <a:gd name="T17" fmla="*/ 0 h 73"/>
                        <a:gd name="T18" fmla="*/ 0 w 20"/>
                        <a:gd name="T19" fmla="*/ 0 h 73"/>
                        <a:gd name="T20" fmla="*/ 0 w 20"/>
                        <a:gd name="T21" fmla="*/ 0 h 73"/>
                        <a:gd name="T22" fmla="*/ 0 w 20"/>
                        <a:gd name="T23" fmla="*/ 0 h 73"/>
                        <a:gd name="T24" fmla="*/ 0 w 20"/>
                        <a:gd name="T25" fmla="*/ 0 h 73"/>
                        <a:gd name="T26" fmla="*/ 0 w 20"/>
                        <a:gd name="T27" fmla="*/ 0 h 73"/>
                        <a:gd name="T28" fmla="*/ 0 w 20"/>
                        <a:gd name="T29" fmla="*/ 0 h 73"/>
                        <a:gd name="T30" fmla="*/ 0 w 20"/>
                        <a:gd name="T31" fmla="*/ 0 h 73"/>
                        <a:gd name="T32" fmla="*/ 0 w 20"/>
                        <a:gd name="T33" fmla="*/ 0 h 73"/>
                        <a:gd name="T34" fmla="*/ 0 w 20"/>
                        <a:gd name="T35" fmla="*/ 0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
                        <a:gd name="T55" fmla="*/ 0 h 73"/>
                        <a:gd name="T56" fmla="*/ 20 w 20"/>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 h="73">
                          <a:moveTo>
                            <a:pt x="8" y="0"/>
                          </a:moveTo>
                          <a:lnTo>
                            <a:pt x="4" y="5"/>
                          </a:lnTo>
                          <a:lnTo>
                            <a:pt x="8" y="20"/>
                          </a:lnTo>
                          <a:lnTo>
                            <a:pt x="9" y="37"/>
                          </a:lnTo>
                          <a:lnTo>
                            <a:pt x="8" y="52"/>
                          </a:lnTo>
                          <a:lnTo>
                            <a:pt x="0" y="68"/>
                          </a:lnTo>
                          <a:lnTo>
                            <a:pt x="9" y="73"/>
                          </a:lnTo>
                          <a:lnTo>
                            <a:pt x="17" y="55"/>
                          </a:lnTo>
                          <a:lnTo>
                            <a:pt x="20" y="37"/>
                          </a:lnTo>
                          <a:lnTo>
                            <a:pt x="17" y="20"/>
                          </a:lnTo>
                          <a:lnTo>
                            <a:pt x="13" y="3"/>
                          </a:lnTo>
                          <a:lnTo>
                            <a:pt x="8" y="9"/>
                          </a:lnTo>
                          <a:lnTo>
                            <a:pt x="13" y="3"/>
                          </a:lnTo>
                          <a:lnTo>
                            <a:pt x="10" y="0"/>
                          </a:lnTo>
                          <a:lnTo>
                            <a:pt x="7" y="0"/>
                          </a:lnTo>
                          <a:lnTo>
                            <a:pt x="5" y="2"/>
                          </a:lnTo>
                          <a:lnTo>
                            <a:pt x="4" y="5"/>
                          </a:lnTo>
                          <a:lnTo>
                            <a:pt x="8" y="0"/>
                          </a:lnTo>
                          <a:close/>
                        </a:path>
                      </a:pathLst>
                    </a:custGeom>
                    <a:solidFill>
                      <a:srgbClr val="000000"/>
                    </a:solidFill>
                    <a:ln w="9525">
                      <a:noFill/>
                      <a:round/>
                      <a:headEnd/>
                      <a:tailEnd/>
                    </a:ln>
                  </p:spPr>
                  <p:txBody>
                    <a:bodyPr/>
                    <a:lstStyle/>
                    <a:p>
                      <a:endParaRPr lang="en-US"/>
                    </a:p>
                  </p:txBody>
                </p:sp>
                <p:sp>
                  <p:nvSpPr>
                    <p:cNvPr id="1200" name="Freeform 181"/>
                    <p:cNvSpPr>
                      <a:spLocks/>
                    </p:cNvSpPr>
                    <p:nvPr/>
                  </p:nvSpPr>
                  <p:spPr bwMode="auto">
                    <a:xfrm>
                      <a:off x="4920" y="2223"/>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6" y="0"/>
                          </a:moveTo>
                          <a:lnTo>
                            <a:pt x="2" y="2"/>
                          </a:lnTo>
                          <a:lnTo>
                            <a:pt x="0" y="4"/>
                          </a:lnTo>
                          <a:lnTo>
                            <a:pt x="1" y="7"/>
                          </a:lnTo>
                          <a:lnTo>
                            <a:pt x="4" y="9"/>
                          </a:lnTo>
                          <a:lnTo>
                            <a:pt x="6" y="0"/>
                          </a:lnTo>
                          <a:close/>
                        </a:path>
                      </a:pathLst>
                    </a:custGeom>
                    <a:solidFill>
                      <a:srgbClr val="000000"/>
                    </a:solidFill>
                    <a:ln w="9525">
                      <a:noFill/>
                      <a:round/>
                      <a:headEnd/>
                      <a:tailEnd/>
                    </a:ln>
                  </p:spPr>
                  <p:txBody>
                    <a:bodyPr/>
                    <a:lstStyle/>
                    <a:p>
                      <a:endParaRPr lang="en-US"/>
                    </a:p>
                  </p:txBody>
                </p:sp>
                <p:sp>
                  <p:nvSpPr>
                    <p:cNvPr id="1201" name="Freeform 182"/>
                    <p:cNvSpPr>
                      <a:spLocks/>
                    </p:cNvSpPr>
                    <p:nvPr/>
                  </p:nvSpPr>
                  <p:spPr bwMode="auto">
                    <a:xfrm>
                      <a:off x="4920" y="2223"/>
                      <a:ext cx="51" cy="5"/>
                    </a:xfrm>
                    <a:custGeom>
                      <a:avLst/>
                      <a:gdLst>
                        <a:gd name="T0" fmla="*/ 1 w 353"/>
                        <a:gd name="T1" fmla="*/ 0 h 36"/>
                        <a:gd name="T2" fmla="*/ 1 w 353"/>
                        <a:gd name="T3" fmla="*/ 0 h 36"/>
                        <a:gd name="T4" fmla="*/ 1 w 353"/>
                        <a:gd name="T5" fmla="*/ 0 h 36"/>
                        <a:gd name="T6" fmla="*/ 1 w 353"/>
                        <a:gd name="T7" fmla="*/ 0 h 36"/>
                        <a:gd name="T8" fmla="*/ 1 w 353"/>
                        <a:gd name="T9" fmla="*/ 0 h 36"/>
                        <a:gd name="T10" fmla="*/ 1 w 353"/>
                        <a:gd name="T11" fmla="*/ 0 h 36"/>
                        <a:gd name="T12" fmla="*/ 1 w 353"/>
                        <a:gd name="T13" fmla="*/ 0 h 36"/>
                        <a:gd name="T14" fmla="*/ 1 w 353"/>
                        <a:gd name="T15" fmla="*/ 0 h 36"/>
                        <a:gd name="T16" fmla="*/ 0 w 353"/>
                        <a:gd name="T17" fmla="*/ 0 h 36"/>
                        <a:gd name="T18" fmla="*/ 0 w 353"/>
                        <a:gd name="T19" fmla="*/ 0 h 36"/>
                        <a:gd name="T20" fmla="*/ 0 w 353"/>
                        <a:gd name="T21" fmla="*/ 0 h 36"/>
                        <a:gd name="T22" fmla="*/ 0 w 353"/>
                        <a:gd name="T23" fmla="*/ 0 h 36"/>
                        <a:gd name="T24" fmla="*/ 0 w 353"/>
                        <a:gd name="T25" fmla="*/ 0 h 36"/>
                        <a:gd name="T26" fmla="*/ 0 w 353"/>
                        <a:gd name="T27" fmla="*/ 0 h 36"/>
                        <a:gd name="T28" fmla="*/ 0 w 353"/>
                        <a:gd name="T29" fmla="*/ 0 h 36"/>
                        <a:gd name="T30" fmla="*/ 0 w 353"/>
                        <a:gd name="T31" fmla="*/ 0 h 36"/>
                        <a:gd name="T32" fmla="*/ 0 w 353"/>
                        <a:gd name="T33" fmla="*/ 0 h 36"/>
                        <a:gd name="T34" fmla="*/ 0 w 353"/>
                        <a:gd name="T35" fmla="*/ 0 h 36"/>
                        <a:gd name="T36" fmla="*/ 0 w 353"/>
                        <a:gd name="T37" fmla="*/ 0 h 36"/>
                        <a:gd name="T38" fmla="*/ 0 w 353"/>
                        <a:gd name="T39" fmla="*/ 0 h 36"/>
                        <a:gd name="T40" fmla="*/ 0 w 353"/>
                        <a:gd name="T41" fmla="*/ 0 h 36"/>
                        <a:gd name="T42" fmla="*/ 0 w 353"/>
                        <a:gd name="T43" fmla="*/ 0 h 36"/>
                        <a:gd name="T44" fmla="*/ 0 w 353"/>
                        <a:gd name="T45" fmla="*/ 0 h 36"/>
                        <a:gd name="T46" fmla="*/ 0 w 353"/>
                        <a:gd name="T47" fmla="*/ 0 h 36"/>
                        <a:gd name="T48" fmla="*/ 0 w 353"/>
                        <a:gd name="T49" fmla="*/ 0 h 36"/>
                        <a:gd name="T50" fmla="*/ 0 w 353"/>
                        <a:gd name="T51" fmla="*/ 0 h 36"/>
                        <a:gd name="T52" fmla="*/ 1 w 353"/>
                        <a:gd name="T53" fmla="*/ 0 h 36"/>
                        <a:gd name="T54" fmla="*/ 1 w 353"/>
                        <a:gd name="T55" fmla="*/ 0 h 36"/>
                        <a:gd name="T56" fmla="*/ 1 w 353"/>
                        <a:gd name="T57" fmla="*/ 0 h 36"/>
                        <a:gd name="T58" fmla="*/ 1 w 353"/>
                        <a:gd name="T59" fmla="*/ 0 h 36"/>
                        <a:gd name="T60" fmla="*/ 1 w 353"/>
                        <a:gd name="T61" fmla="*/ 0 h 36"/>
                        <a:gd name="T62" fmla="*/ 1 w 353"/>
                        <a:gd name="T63" fmla="*/ 0 h 36"/>
                        <a:gd name="T64" fmla="*/ 1 w 353"/>
                        <a:gd name="T65" fmla="*/ 0 h 36"/>
                        <a:gd name="T66" fmla="*/ 1 w 353"/>
                        <a:gd name="T67" fmla="*/ 0 h 36"/>
                        <a:gd name="T68" fmla="*/ 1 w 353"/>
                        <a:gd name="T69" fmla="*/ 0 h 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3"/>
                        <a:gd name="T106" fmla="*/ 0 h 36"/>
                        <a:gd name="T107" fmla="*/ 353 w 353"/>
                        <a:gd name="T108" fmla="*/ 36 h 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3" h="36">
                          <a:moveTo>
                            <a:pt x="349" y="3"/>
                          </a:moveTo>
                          <a:lnTo>
                            <a:pt x="333" y="9"/>
                          </a:lnTo>
                          <a:lnTo>
                            <a:pt x="313" y="16"/>
                          </a:lnTo>
                          <a:lnTo>
                            <a:pt x="292" y="19"/>
                          </a:lnTo>
                          <a:lnTo>
                            <a:pt x="268" y="23"/>
                          </a:lnTo>
                          <a:lnTo>
                            <a:pt x="243" y="25"/>
                          </a:lnTo>
                          <a:lnTo>
                            <a:pt x="217" y="25"/>
                          </a:lnTo>
                          <a:lnTo>
                            <a:pt x="190" y="25"/>
                          </a:lnTo>
                          <a:lnTo>
                            <a:pt x="163" y="25"/>
                          </a:lnTo>
                          <a:lnTo>
                            <a:pt x="138" y="24"/>
                          </a:lnTo>
                          <a:lnTo>
                            <a:pt x="112" y="22"/>
                          </a:lnTo>
                          <a:lnTo>
                            <a:pt x="87" y="18"/>
                          </a:lnTo>
                          <a:lnTo>
                            <a:pt x="65" y="15"/>
                          </a:lnTo>
                          <a:lnTo>
                            <a:pt x="44" y="12"/>
                          </a:lnTo>
                          <a:lnTo>
                            <a:pt x="28" y="8"/>
                          </a:lnTo>
                          <a:lnTo>
                            <a:pt x="13" y="4"/>
                          </a:lnTo>
                          <a:lnTo>
                            <a:pt x="2" y="0"/>
                          </a:lnTo>
                          <a:lnTo>
                            <a:pt x="0" y="9"/>
                          </a:lnTo>
                          <a:lnTo>
                            <a:pt x="11" y="13"/>
                          </a:lnTo>
                          <a:lnTo>
                            <a:pt x="25" y="17"/>
                          </a:lnTo>
                          <a:lnTo>
                            <a:pt x="44" y="21"/>
                          </a:lnTo>
                          <a:lnTo>
                            <a:pt x="65" y="24"/>
                          </a:lnTo>
                          <a:lnTo>
                            <a:pt x="87" y="27"/>
                          </a:lnTo>
                          <a:lnTo>
                            <a:pt x="112" y="31"/>
                          </a:lnTo>
                          <a:lnTo>
                            <a:pt x="138" y="33"/>
                          </a:lnTo>
                          <a:lnTo>
                            <a:pt x="163" y="34"/>
                          </a:lnTo>
                          <a:lnTo>
                            <a:pt x="190" y="36"/>
                          </a:lnTo>
                          <a:lnTo>
                            <a:pt x="217" y="36"/>
                          </a:lnTo>
                          <a:lnTo>
                            <a:pt x="243" y="34"/>
                          </a:lnTo>
                          <a:lnTo>
                            <a:pt x="268" y="32"/>
                          </a:lnTo>
                          <a:lnTo>
                            <a:pt x="292" y="28"/>
                          </a:lnTo>
                          <a:lnTo>
                            <a:pt x="315" y="25"/>
                          </a:lnTo>
                          <a:lnTo>
                            <a:pt x="335" y="18"/>
                          </a:lnTo>
                          <a:lnTo>
                            <a:pt x="353" y="12"/>
                          </a:lnTo>
                          <a:lnTo>
                            <a:pt x="349" y="3"/>
                          </a:lnTo>
                          <a:close/>
                        </a:path>
                      </a:pathLst>
                    </a:custGeom>
                    <a:solidFill>
                      <a:srgbClr val="000000"/>
                    </a:solidFill>
                    <a:ln w="9525">
                      <a:noFill/>
                      <a:round/>
                      <a:headEnd/>
                      <a:tailEnd/>
                    </a:ln>
                  </p:spPr>
                  <p:txBody>
                    <a:bodyPr/>
                    <a:lstStyle/>
                    <a:p>
                      <a:endParaRPr lang="en-US"/>
                    </a:p>
                  </p:txBody>
                </p:sp>
                <p:sp>
                  <p:nvSpPr>
                    <p:cNvPr id="1202" name="Freeform 183"/>
                    <p:cNvSpPr>
                      <a:spLocks/>
                    </p:cNvSpPr>
                    <p:nvPr/>
                  </p:nvSpPr>
                  <p:spPr bwMode="auto">
                    <a:xfrm>
                      <a:off x="4970" y="2223"/>
                      <a:ext cx="1" cy="1"/>
                    </a:xfrm>
                    <a:custGeom>
                      <a:avLst/>
                      <a:gdLst>
                        <a:gd name="T0" fmla="*/ 0 w 6"/>
                        <a:gd name="T1" fmla="*/ 0 h 9"/>
                        <a:gd name="T2" fmla="*/ 0 w 6"/>
                        <a:gd name="T3" fmla="*/ 0 h 9"/>
                        <a:gd name="T4" fmla="*/ 0 w 6"/>
                        <a:gd name="T5" fmla="*/ 0 h 9"/>
                        <a:gd name="T6" fmla="*/ 0 w 6"/>
                        <a:gd name="T7" fmla="*/ 0 h 9"/>
                        <a:gd name="T8" fmla="*/ 0 w 6"/>
                        <a:gd name="T9" fmla="*/ 0 h 9"/>
                        <a:gd name="T10" fmla="*/ 0 w 6"/>
                        <a:gd name="T11" fmla="*/ 0 h 9"/>
                        <a:gd name="T12" fmla="*/ 0 60000 65536"/>
                        <a:gd name="T13" fmla="*/ 0 60000 65536"/>
                        <a:gd name="T14" fmla="*/ 0 60000 65536"/>
                        <a:gd name="T15" fmla="*/ 0 60000 65536"/>
                        <a:gd name="T16" fmla="*/ 0 60000 65536"/>
                        <a:gd name="T17" fmla="*/ 0 60000 65536"/>
                        <a:gd name="T18" fmla="*/ 0 w 6"/>
                        <a:gd name="T19" fmla="*/ 0 h 9"/>
                        <a:gd name="T20" fmla="*/ 6 w 6"/>
                        <a:gd name="T21" fmla="*/ 9 h 9"/>
                      </a:gdLst>
                      <a:ahLst/>
                      <a:cxnLst>
                        <a:cxn ang="T12">
                          <a:pos x="T0" y="T1"/>
                        </a:cxn>
                        <a:cxn ang="T13">
                          <a:pos x="T2" y="T3"/>
                        </a:cxn>
                        <a:cxn ang="T14">
                          <a:pos x="T4" y="T5"/>
                        </a:cxn>
                        <a:cxn ang="T15">
                          <a:pos x="T6" y="T7"/>
                        </a:cxn>
                        <a:cxn ang="T16">
                          <a:pos x="T8" y="T9"/>
                        </a:cxn>
                        <a:cxn ang="T17">
                          <a:pos x="T10" y="T11"/>
                        </a:cxn>
                      </a:cxnLst>
                      <a:rect l="T18" t="T19" r="T20" b="T21"/>
                      <a:pathLst>
                        <a:path w="6" h="9">
                          <a:moveTo>
                            <a:pt x="4" y="9"/>
                          </a:moveTo>
                          <a:lnTo>
                            <a:pt x="6" y="6"/>
                          </a:lnTo>
                          <a:lnTo>
                            <a:pt x="6" y="2"/>
                          </a:lnTo>
                          <a:lnTo>
                            <a:pt x="3" y="0"/>
                          </a:lnTo>
                          <a:lnTo>
                            <a:pt x="0" y="0"/>
                          </a:lnTo>
                          <a:lnTo>
                            <a:pt x="4" y="9"/>
                          </a:lnTo>
                          <a:close/>
                        </a:path>
                      </a:pathLst>
                    </a:custGeom>
                    <a:solidFill>
                      <a:srgbClr val="000000"/>
                    </a:solidFill>
                    <a:ln w="9525">
                      <a:noFill/>
                      <a:round/>
                      <a:headEnd/>
                      <a:tailEnd/>
                    </a:ln>
                  </p:spPr>
                  <p:txBody>
                    <a:bodyPr/>
                    <a:lstStyle/>
                    <a:p>
                      <a:endParaRPr lang="en-US"/>
                    </a:p>
                  </p:txBody>
                </p:sp>
              </p:grpSp>
              <p:sp>
                <p:nvSpPr>
                  <p:cNvPr id="1096" name="Freeform 184"/>
                  <p:cNvSpPr>
                    <a:spLocks/>
                  </p:cNvSpPr>
                  <p:nvPr/>
                </p:nvSpPr>
                <p:spPr bwMode="auto">
                  <a:xfrm>
                    <a:off x="4529" y="2112"/>
                    <a:ext cx="84" cy="94"/>
                  </a:xfrm>
                  <a:custGeom>
                    <a:avLst/>
                    <a:gdLst>
                      <a:gd name="T0" fmla="*/ 31 w 84"/>
                      <a:gd name="T1" fmla="*/ 0 h 94"/>
                      <a:gd name="T2" fmla="*/ 18 w 84"/>
                      <a:gd name="T3" fmla="*/ 17 h 94"/>
                      <a:gd name="T4" fmla="*/ 10 w 84"/>
                      <a:gd name="T5" fmla="*/ 29 h 94"/>
                      <a:gd name="T6" fmla="*/ 0 w 84"/>
                      <a:gd name="T7" fmla="*/ 56 h 94"/>
                      <a:gd name="T8" fmla="*/ 9 w 84"/>
                      <a:gd name="T9" fmla="*/ 86 h 94"/>
                      <a:gd name="T10" fmla="*/ 36 w 84"/>
                      <a:gd name="T11" fmla="*/ 93 h 94"/>
                      <a:gd name="T12" fmla="*/ 72 w 84"/>
                      <a:gd name="T13" fmla="*/ 89 h 94"/>
                      <a:gd name="T14" fmla="*/ 82 w 84"/>
                      <a:gd name="T15" fmla="*/ 65 h 94"/>
                      <a:gd name="T16" fmla="*/ 82 w 84"/>
                      <a:gd name="T17" fmla="*/ 35 h 94"/>
                      <a:gd name="T18" fmla="*/ 70 w 84"/>
                      <a:gd name="T19" fmla="*/ 15 h 94"/>
                      <a:gd name="T20" fmla="*/ 22 w 84"/>
                      <a:gd name="T21" fmla="*/ 15 h 9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4"/>
                      <a:gd name="T34" fmla="*/ 0 h 94"/>
                      <a:gd name="T35" fmla="*/ 84 w 84"/>
                      <a:gd name="T36" fmla="*/ 94 h 9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4" h="94">
                        <a:moveTo>
                          <a:pt x="31" y="0"/>
                        </a:moveTo>
                        <a:cubicBezTo>
                          <a:pt x="26" y="6"/>
                          <a:pt x="21" y="12"/>
                          <a:pt x="18" y="17"/>
                        </a:cubicBezTo>
                        <a:cubicBezTo>
                          <a:pt x="15" y="22"/>
                          <a:pt x="13" y="23"/>
                          <a:pt x="10" y="29"/>
                        </a:cubicBezTo>
                        <a:cubicBezTo>
                          <a:pt x="7" y="35"/>
                          <a:pt x="0" y="47"/>
                          <a:pt x="0" y="56"/>
                        </a:cubicBezTo>
                        <a:cubicBezTo>
                          <a:pt x="0" y="65"/>
                          <a:pt x="3" y="80"/>
                          <a:pt x="9" y="86"/>
                        </a:cubicBezTo>
                        <a:cubicBezTo>
                          <a:pt x="15" y="92"/>
                          <a:pt x="26" y="93"/>
                          <a:pt x="36" y="93"/>
                        </a:cubicBezTo>
                        <a:cubicBezTo>
                          <a:pt x="46" y="93"/>
                          <a:pt x="64" y="94"/>
                          <a:pt x="72" y="89"/>
                        </a:cubicBezTo>
                        <a:cubicBezTo>
                          <a:pt x="80" y="84"/>
                          <a:pt x="80" y="74"/>
                          <a:pt x="82" y="65"/>
                        </a:cubicBezTo>
                        <a:cubicBezTo>
                          <a:pt x="84" y="56"/>
                          <a:pt x="84" y="43"/>
                          <a:pt x="82" y="35"/>
                        </a:cubicBezTo>
                        <a:cubicBezTo>
                          <a:pt x="80" y="27"/>
                          <a:pt x="80" y="18"/>
                          <a:pt x="70" y="15"/>
                        </a:cubicBezTo>
                        <a:cubicBezTo>
                          <a:pt x="60" y="12"/>
                          <a:pt x="41" y="13"/>
                          <a:pt x="22" y="15"/>
                        </a:cubicBezTo>
                      </a:path>
                    </a:pathLst>
                  </a:custGeom>
                  <a:solidFill>
                    <a:srgbClr val="CCFFCC"/>
                  </a:solidFill>
                  <a:ln w="9525">
                    <a:noFill/>
                    <a:round/>
                    <a:headEnd/>
                    <a:tailEnd/>
                  </a:ln>
                </p:spPr>
                <p:txBody>
                  <a:bodyPr wrap="none" anchor="ctr"/>
                  <a:lstStyle/>
                  <a:p>
                    <a:endParaRPr lang="en-US"/>
                  </a:p>
                </p:txBody>
              </p:sp>
              <p:sp>
                <p:nvSpPr>
                  <p:cNvPr id="1097" name="Freeform 185"/>
                  <p:cNvSpPr>
                    <a:spLocks/>
                  </p:cNvSpPr>
                  <p:nvPr/>
                </p:nvSpPr>
                <p:spPr bwMode="auto">
                  <a:xfrm>
                    <a:off x="4356" y="2085"/>
                    <a:ext cx="66" cy="30"/>
                  </a:xfrm>
                  <a:custGeom>
                    <a:avLst/>
                    <a:gdLst>
                      <a:gd name="T0" fmla="*/ 47 w 66"/>
                      <a:gd name="T1" fmla="*/ 0 h 30"/>
                      <a:gd name="T2" fmla="*/ 66 w 66"/>
                      <a:gd name="T3" fmla="*/ 2 h 30"/>
                      <a:gd name="T4" fmla="*/ 66 w 66"/>
                      <a:gd name="T5" fmla="*/ 30 h 30"/>
                      <a:gd name="T6" fmla="*/ 56 w 66"/>
                      <a:gd name="T7" fmla="*/ 29 h 30"/>
                      <a:gd name="T8" fmla="*/ 56 w 66"/>
                      <a:gd name="T9" fmla="*/ 14 h 30"/>
                      <a:gd name="T10" fmla="*/ 44 w 66"/>
                      <a:gd name="T11" fmla="*/ 15 h 30"/>
                      <a:gd name="T12" fmla="*/ 0 w 66"/>
                      <a:gd name="T13" fmla="*/ 17 h 30"/>
                      <a:gd name="T14" fmla="*/ 0 w 66"/>
                      <a:gd name="T15" fmla="*/ 2 h 30"/>
                      <a:gd name="T16" fmla="*/ 47 w 66"/>
                      <a:gd name="T17" fmla="*/ 0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30"/>
                      <a:gd name="T29" fmla="*/ 66 w 66"/>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30">
                        <a:moveTo>
                          <a:pt x="47" y="0"/>
                        </a:moveTo>
                        <a:lnTo>
                          <a:pt x="66" y="2"/>
                        </a:lnTo>
                        <a:lnTo>
                          <a:pt x="66" y="30"/>
                        </a:lnTo>
                        <a:lnTo>
                          <a:pt x="56" y="29"/>
                        </a:lnTo>
                        <a:lnTo>
                          <a:pt x="56" y="14"/>
                        </a:lnTo>
                        <a:lnTo>
                          <a:pt x="44" y="15"/>
                        </a:lnTo>
                        <a:lnTo>
                          <a:pt x="0" y="17"/>
                        </a:lnTo>
                        <a:lnTo>
                          <a:pt x="0" y="2"/>
                        </a:lnTo>
                        <a:lnTo>
                          <a:pt x="47" y="0"/>
                        </a:lnTo>
                        <a:close/>
                      </a:path>
                    </a:pathLst>
                  </a:custGeom>
                  <a:solidFill>
                    <a:srgbClr val="CCFFCC"/>
                  </a:solidFill>
                  <a:ln w="9525">
                    <a:solidFill>
                      <a:schemeClr val="tx1"/>
                    </a:solidFill>
                    <a:round/>
                    <a:headEnd/>
                    <a:tailEnd/>
                  </a:ln>
                </p:spPr>
                <p:txBody>
                  <a:bodyPr wrap="none" anchor="ctr"/>
                  <a:lstStyle/>
                  <a:p>
                    <a:endParaRPr lang="en-US"/>
                  </a:p>
                </p:txBody>
              </p:sp>
              <p:sp>
                <p:nvSpPr>
                  <p:cNvPr id="1098" name="AutoShape 186"/>
                  <p:cNvSpPr>
                    <a:spLocks noChangeArrowheads="1"/>
                  </p:cNvSpPr>
                  <p:nvPr/>
                </p:nvSpPr>
                <p:spPr bwMode="auto">
                  <a:xfrm>
                    <a:off x="4272" y="1488"/>
                    <a:ext cx="1248" cy="240"/>
                  </a:xfrm>
                  <a:prstGeom prst="triangle">
                    <a:avLst>
                      <a:gd name="adj" fmla="val 50000"/>
                    </a:avLst>
                  </a:prstGeom>
                  <a:solidFill>
                    <a:srgbClr val="CC6600"/>
                  </a:solidFill>
                  <a:ln w="19050">
                    <a:solidFill>
                      <a:schemeClr val="tx1"/>
                    </a:solidFill>
                    <a:miter lim="800000"/>
                    <a:headEnd/>
                    <a:tailEnd/>
                  </a:ln>
                </p:spPr>
                <p:txBody>
                  <a:bodyPr wrap="none" anchor="ctr"/>
                  <a:lstStyle/>
                  <a:p>
                    <a:pPr eaLnBrk="0" hangingPunct="0"/>
                    <a:endParaRPr lang="en-US"/>
                  </a:p>
                </p:txBody>
              </p:sp>
              <p:grpSp>
                <p:nvGrpSpPr>
                  <p:cNvPr id="9" name="Group 187"/>
                  <p:cNvGrpSpPr>
                    <a:grpSpLocks/>
                  </p:cNvGrpSpPr>
                  <p:nvPr/>
                </p:nvGrpSpPr>
                <p:grpSpPr bwMode="auto">
                  <a:xfrm>
                    <a:off x="4368" y="2208"/>
                    <a:ext cx="288" cy="240"/>
                    <a:chOff x="4752" y="2304"/>
                    <a:chExt cx="240" cy="144"/>
                  </a:xfrm>
                </p:grpSpPr>
                <p:sp>
                  <p:nvSpPr>
                    <p:cNvPr id="1101" name="Line 188"/>
                    <p:cNvSpPr>
                      <a:spLocks noChangeShapeType="1"/>
                    </p:cNvSpPr>
                    <p:nvPr/>
                  </p:nvSpPr>
                  <p:spPr bwMode="auto">
                    <a:xfrm flipV="1">
                      <a:off x="4944" y="2304"/>
                      <a:ext cx="0" cy="144"/>
                    </a:xfrm>
                    <a:prstGeom prst="line">
                      <a:avLst/>
                    </a:prstGeom>
                    <a:noFill/>
                    <a:ln w="28575">
                      <a:solidFill>
                        <a:schemeClr val="tx1"/>
                      </a:solidFill>
                      <a:round/>
                      <a:headEnd/>
                      <a:tailEnd/>
                    </a:ln>
                  </p:spPr>
                  <p:txBody>
                    <a:bodyPr wrap="none" anchor="ctr"/>
                    <a:lstStyle/>
                    <a:p>
                      <a:endParaRPr lang="en-US"/>
                    </a:p>
                  </p:txBody>
                </p:sp>
                <p:sp>
                  <p:nvSpPr>
                    <p:cNvPr id="1102" name="Line 189"/>
                    <p:cNvSpPr>
                      <a:spLocks noChangeShapeType="1"/>
                    </p:cNvSpPr>
                    <p:nvPr/>
                  </p:nvSpPr>
                  <p:spPr bwMode="auto">
                    <a:xfrm flipV="1">
                      <a:off x="4800" y="2304"/>
                      <a:ext cx="0" cy="144"/>
                    </a:xfrm>
                    <a:prstGeom prst="line">
                      <a:avLst/>
                    </a:prstGeom>
                    <a:noFill/>
                    <a:ln w="28575">
                      <a:solidFill>
                        <a:schemeClr val="tx1"/>
                      </a:solidFill>
                      <a:round/>
                      <a:headEnd/>
                      <a:tailEnd/>
                    </a:ln>
                  </p:spPr>
                  <p:txBody>
                    <a:bodyPr wrap="none" anchor="ctr"/>
                    <a:lstStyle/>
                    <a:p>
                      <a:endParaRPr lang="en-US"/>
                    </a:p>
                  </p:txBody>
                </p:sp>
                <p:sp>
                  <p:nvSpPr>
                    <p:cNvPr id="1103" name="Line 190"/>
                    <p:cNvSpPr>
                      <a:spLocks noChangeShapeType="1"/>
                    </p:cNvSpPr>
                    <p:nvPr/>
                  </p:nvSpPr>
                  <p:spPr bwMode="auto">
                    <a:xfrm>
                      <a:off x="4752" y="2304"/>
                      <a:ext cx="240" cy="0"/>
                    </a:xfrm>
                    <a:prstGeom prst="line">
                      <a:avLst/>
                    </a:prstGeom>
                    <a:noFill/>
                    <a:ln w="28575">
                      <a:solidFill>
                        <a:schemeClr val="tx1"/>
                      </a:solidFill>
                      <a:round/>
                      <a:headEnd/>
                      <a:tailEnd/>
                    </a:ln>
                  </p:spPr>
                  <p:txBody>
                    <a:bodyPr wrap="none" anchor="ctr"/>
                    <a:lstStyle/>
                    <a:p>
                      <a:endParaRPr lang="en-US"/>
                    </a:p>
                  </p:txBody>
                </p:sp>
              </p:grpSp>
              <p:sp>
                <p:nvSpPr>
                  <p:cNvPr id="1100" name="Line 191"/>
                  <p:cNvSpPr>
                    <a:spLocks noChangeShapeType="1"/>
                  </p:cNvSpPr>
                  <p:nvPr/>
                </p:nvSpPr>
                <p:spPr bwMode="auto">
                  <a:xfrm flipV="1">
                    <a:off x="4848" y="1728"/>
                    <a:ext cx="0" cy="720"/>
                  </a:xfrm>
                  <a:prstGeom prst="line">
                    <a:avLst/>
                  </a:prstGeom>
                  <a:noFill/>
                  <a:ln w="9525">
                    <a:solidFill>
                      <a:schemeClr val="tx1"/>
                    </a:solidFill>
                    <a:round/>
                    <a:headEnd/>
                    <a:tailEnd/>
                  </a:ln>
                </p:spPr>
                <p:txBody>
                  <a:bodyPr wrap="none" anchor="ctr"/>
                  <a:lstStyle/>
                  <a:p>
                    <a:endParaRPr lang="en-US"/>
                  </a:p>
                </p:txBody>
              </p:sp>
              <p:graphicFrame>
                <p:nvGraphicFramePr>
                  <p:cNvPr id="1029" name="Object 192"/>
                  <p:cNvGraphicFramePr>
                    <a:graphicFrameLocks noChangeAspect="1"/>
                  </p:cNvGraphicFramePr>
                  <p:nvPr/>
                </p:nvGraphicFramePr>
                <p:xfrm>
                  <a:off x="4944" y="2064"/>
                  <a:ext cx="476" cy="384"/>
                </p:xfrm>
                <a:graphic>
                  <a:graphicData uri="http://schemas.openxmlformats.org/presentationml/2006/ole">
                    <mc:AlternateContent xmlns:mc="http://schemas.openxmlformats.org/markup-compatibility/2006">
                      <mc:Choice xmlns:v="urn:schemas-microsoft-com:vml" Requires="v">
                        <p:oleObj spid="_x0000_s1439" name="Clip" r:id="rId12" imgW="2050560" imgH="1240560" progId="">
                          <p:embed/>
                        </p:oleObj>
                      </mc:Choice>
                      <mc:Fallback>
                        <p:oleObj name="Clip" r:id="rId12" imgW="2050560" imgH="1240560" progId="">
                          <p:embed/>
                          <p:pic>
                            <p:nvPicPr>
                              <p:cNvPr id="1029" name="Object 19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44" y="2064"/>
                                <a:ext cx="476" cy="3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30" name="Object 193"/>
                  <p:cNvGraphicFramePr>
                    <a:graphicFrameLocks noChangeAspect="1"/>
                  </p:cNvGraphicFramePr>
                  <p:nvPr/>
                </p:nvGraphicFramePr>
                <p:xfrm>
                  <a:off x="5098" y="2036"/>
                  <a:ext cx="246" cy="376"/>
                </p:xfrm>
                <a:graphic>
                  <a:graphicData uri="http://schemas.openxmlformats.org/presentationml/2006/ole">
                    <mc:AlternateContent xmlns:mc="http://schemas.openxmlformats.org/markup-compatibility/2006">
                      <mc:Choice xmlns:v="urn:schemas-microsoft-com:vml" Requires="v">
                        <p:oleObj spid="_x0000_s1440" name="Clip" r:id="rId14" imgW="1494720" imgH="1713960" progId="">
                          <p:embed/>
                        </p:oleObj>
                      </mc:Choice>
                      <mc:Fallback>
                        <p:oleObj name="Clip" r:id="rId14" imgW="1494720" imgH="1713960" progId="">
                          <p:embed/>
                          <p:pic>
                            <p:nvPicPr>
                              <p:cNvPr id="1030" name="Object 19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098" y="2036"/>
                                <a:ext cx="246" cy="3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090" name="Text Box 268"/>
                <p:cNvSpPr txBox="1">
                  <a:spLocks noChangeArrowheads="1"/>
                </p:cNvSpPr>
                <p:nvPr/>
              </p:nvSpPr>
              <p:spPr bwMode="auto">
                <a:xfrm>
                  <a:off x="3252788" y="4117975"/>
                  <a:ext cx="741362" cy="457200"/>
                </a:xfrm>
                <a:prstGeom prst="rect">
                  <a:avLst/>
                </a:prstGeom>
                <a:noFill/>
                <a:ln w="9525">
                  <a:noFill/>
                  <a:miter lim="800000"/>
                  <a:headEnd/>
                  <a:tailEnd/>
                </a:ln>
              </p:spPr>
              <p:txBody>
                <a:bodyPr wrap="none">
                  <a:spAutoFit/>
                </a:bodyPr>
                <a:lstStyle/>
                <a:p>
                  <a:pPr algn="ctr" eaLnBrk="0" hangingPunct="0"/>
                  <a:r>
                    <a:rPr lang="en-US" sz="2400" b="1" dirty="0">
                      <a:solidFill>
                        <a:schemeClr val="tx1"/>
                      </a:solidFill>
                      <a:latin typeface="Arial" pitchFamily="34" charset="0"/>
                    </a:rPr>
                    <a:t>Soil</a:t>
                  </a:r>
                </a:p>
              </p:txBody>
            </p:sp>
            <p:sp>
              <p:nvSpPr>
                <p:cNvPr id="251" name="Text Box 222"/>
                <p:cNvSpPr txBox="1">
                  <a:spLocks noChangeArrowheads="1"/>
                </p:cNvSpPr>
                <p:nvPr/>
              </p:nvSpPr>
              <p:spPr bwMode="auto">
                <a:xfrm>
                  <a:off x="7278688" y="2470546"/>
                  <a:ext cx="1138453" cy="307777"/>
                </a:xfrm>
                <a:prstGeom prst="rect">
                  <a:avLst/>
                </a:prstGeom>
                <a:noFill/>
                <a:ln w="9525">
                  <a:noFill/>
                  <a:miter lim="800000"/>
                  <a:headEnd/>
                  <a:tailEnd/>
                </a:ln>
              </p:spPr>
              <p:txBody>
                <a:bodyPr wrap="none">
                  <a:spAutoFit/>
                </a:bodyPr>
                <a:lstStyle/>
                <a:p>
                  <a:pPr algn="ctr" eaLnBrk="0" hangingPunct="0"/>
                  <a:r>
                    <a:rPr lang="en-US" sz="1400" b="1" dirty="0">
                      <a:solidFill>
                        <a:schemeClr val="tx1"/>
                      </a:solidFill>
                      <a:latin typeface="Arial" pitchFamily="34" charset="0"/>
                    </a:rPr>
                    <a:t>Residential</a:t>
                  </a:r>
                </a:p>
              </p:txBody>
            </p:sp>
            <p:pic>
              <p:nvPicPr>
                <p:cNvPr id="2600" name="Picture 55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81000" y="1828800"/>
                  <a:ext cx="2028826" cy="134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3" name="Text Box 222"/>
                <p:cNvSpPr txBox="1">
                  <a:spLocks noChangeArrowheads="1"/>
                </p:cNvSpPr>
                <p:nvPr/>
              </p:nvSpPr>
              <p:spPr bwMode="auto">
                <a:xfrm>
                  <a:off x="255231" y="1497111"/>
                  <a:ext cx="1212190" cy="523220"/>
                </a:xfrm>
                <a:prstGeom prst="rect">
                  <a:avLst/>
                </a:prstGeom>
                <a:noFill/>
                <a:ln w="9525">
                  <a:noFill/>
                  <a:miter lim="800000"/>
                  <a:headEnd/>
                  <a:tailEnd/>
                </a:ln>
              </p:spPr>
              <p:txBody>
                <a:bodyPr wrap="none">
                  <a:spAutoFit/>
                </a:bodyPr>
                <a:lstStyle/>
                <a:p>
                  <a:pPr algn="ctr" eaLnBrk="0" hangingPunct="0"/>
                  <a:r>
                    <a:rPr lang="en-US" sz="1400" b="1" dirty="0">
                      <a:solidFill>
                        <a:schemeClr val="tx1"/>
                      </a:solidFill>
                      <a:latin typeface="Arial" pitchFamily="34" charset="0"/>
                    </a:rPr>
                    <a:t>Commercial</a:t>
                  </a:r>
                </a:p>
                <a:p>
                  <a:pPr eaLnBrk="0" hangingPunct="0"/>
                  <a:r>
                    <a:rPr lang="en-US" sz="1400" b="1" dirty="0">
                      <a:solidFill>
                        <a:schemeClr val="tx1"/>
                      </a:solidFill>
                      <a:latin typeface="Arial" pitchFamily="34" charset="0"/>
                    </a:rPr>
                    <a:t>Industrial</a:t>
                  </a:r>
                </a:p>
              </p:txBody>
            </p:sp>
            <p:sp>
              <p:nvSpPr>
                <p:cNvPr id="255" name="Content Placeholder 2">
                  <a:extLst>
                    <a:ext uri="{FF2B5EF4-FFF2-40B4-BE49-F238E27FC236}">
                      <a16:creationId xmlns:a16="http://schemas.microsoft.com/office/drawing/2014/main" xmlns="" id="{7010A95F-F841-413E-9AD6-4B666397692C}"/>
                    </a:ext>
                  </a:extLst>
                </p:cNvPr>
                <p:cNvSpPr txBox="1">
                  <a:spLocks/>
                </p:cNvSpPr>
                <p:nvPr/>
              </p:nvSpPr>
              <p:spPr>
                <a:xfrm>
                  <a:off x="2209800" y="838200"/>
                  <a:ext cx="4657726" cy="1524000"/>
                </a:xfrm>
                <a:prstGeom prst="rect">
                  <a:avLst/>
                </a:prstGeom>
                <a:solidFill>
                  <a:schemeClr val="bg1"/>
                </a:solidFill>
                <a:ln>
                  <a:solidFill>
                    <a:schemeClr val="tx1"/>
                  </a:solidFill>
                </a:ln>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spcBef>
                      <a:spcPts val="0"/>
                    </a:spcBef>
                    <a:spcAft>
                      <a:spcPts val="600"/>
                    </a:spcAft>
                    <a:buFont typeface="Arial" panose="020B0604020202020204" pitchFamily="34" charset="0"/>
                    <a:buChar char="•"/>
                  </a:pPr>
                  <a:r>
                    <a:rPr lang="en-US" sz="2000" b="1" dirty="0">
                      <a:latin typeface="Times New Roman" pitchFamily="18" charset="0"/>
                      <a:cs typeface="Times New Roman" pitchFamily="18" charset="0"/>
                    </a:rPr>
                    <a:t>Risk based on </a:t>
                  </a:r>
                  <a:r>
                    <a:rPr lang="en-US" sz="2000" b="1" i="1" dirty="0">
                      <a:latin typeface="Times New Roman" pitchFamily="18" charset="0"/>
                      <a:cs typeface="Times New Roman" pitchFamily="18" charset="0"/>
                    </a:rPr>
                    <a:t>average daily exposure </a:t>
                  </a:r>
                  <a:r>
                    <a:rPr lang="en-US" sz="2000" b="1" dirty="0">
                      <a:latin typeface="Times New Roman" pitchFamily="18" charset="0"/>
                      <a:cs typeface="Times New Roman" pitchFamily="18" charset="0"/>
                    </a:rPr>
                    <a:t>to low concentrations of contaminants over many years (chronic risk);</a:t>
                  </a:r>
                </a:p>
                <a:p>
                  <a:pPr marL="342900" indent="-342900" algn="l">
                    <a:spcBef>
                      <a:spcPts val="0"/>
                    </a:spcBef>
                    <a:spcAft>
                      <a:spcPts val="600"/>
                    </a:spcAft>
                    <a:buFont typeface="Arial" panose="020B0604020202020204" pitchFamily="34" charset="0"/>
                    <a:buChar char="•"/>
                  </a:pPr>
                  <a:r>
                    <a:rPr lang="en-US" sz="2000" b="1" dirty="0">
                      <a:latin typeface="Times New Roman" pitchFamily="18" charset="0"/>
                      <a:cs typeface="Times New Roman" pitchFamily="18" charset="0"/>
                    </a:rPr>
                    <a:t>Requires collection of sample data </a:t>
                  </a:r>
                  <a:r>
                    <a:rPr lang="en-US" sz="2000" b="1" i="1" dirty="0">
                      <a:latin typeface="Times New Roman" pitchFamily="18" charset="0"/>
                      <a:cs typeface="Times New Roman" pitchFamily="18" charset="0"/>
                    </a:rPr>
                    <a:t>representative of assumed exposure</a:t>
                  </a:r>
                  <a:r>
                    <a:rPr lang="en-US" sz="2000" b="1" dirty="0">
                      <a:latin typeface="Times New Roman" pitchFamily="18" charset="0"/>
                      <a:cs typeface="Times New Roman" pitchFamily="18" charset="0"/>
                    </a:rPr>
                    <a:t>.</a:t>
                  </a:r>
                </a:p>
              </p:txBody>
            </p:sp>
            <p:sp>
              <p:nvSpPr>
                <p:cNvPr id="256" name="Text Box 268">
                  <a:extLst>
                    <a:ext uri="{FF2B5EF4-FFF2-40B4-BE49-F238E27FC236}">
                      <a16:creationId xmlns:a16="http://schemas.microsoft.com/office/drawing/2014/main" xmlns="" id="{F4B0C13D-1E2C-4926-AECF-DE6060502E68}"/>
                    </a:ext>
                  </a:extLst>
                </p:cNvPr>
                <p:cNvSpPr txBox="1">
                  <a:spLocks noChangeArrowheads="1"/>
                </p:cNvSpPr>
                <p:nvPr/>
              </p:nvSpPr>
              <p:spPr bwMode="auto">
                <a:xfrm>
                  <a:off x="3013842" y="2396325"/>
                  <a:ext cx="612668" cy="461665"/>
                </a:xfrm>
                <a:prstGeom prst="rect">
                  <a:avLst/>
                </a:prstGeom>
                <a:noFill/>
                <a:ln w="9525">
                  <a:noFill/>
                  <a:miter lim="800000"/>
                  <a:headEnd/>
                  <a:tailEnd/>
                </a:ln>
              </p:spPr>
              <p:txBody>
                <a:bodyPr wrap="none">
                  <a:spAutoFit/>
                </a:bodyPr>
                <a:lstStyle/>
                <a:p>
                  <a:pPr algn="ctr" eaLnBrk="0" hangingPunct="0"/>
                  <a:r>
                    <a:rPr lang="en-US" sz="2400" b="1" dirty="0">
                      <a:solidFill>
                        <a:schemeClr val="tx1"/>
                      </a:solidFill>
                      <a:latin typeface="Arial" pitchFamily="34" charset="0"/>
                    </a:rPr>
                    <a:t>Air</a:t>
                  </a:r>
                </a:p>
              </p:txBody>
            </p:sp>
            <p:sp>
              <p:nvSpPr>
                <p:cNvPr id="257" name="AutoShape 205">
                  <a:extLst>
                    <a:ext uri="{FF2B5EF4-FFF2-40B4-BE49-F238E27FC236}">
                      <a16:creationId xmlns:a16="http://schemas.microsoft.com/office/drawing/2014/main" xmlns="" id="{B94C8E18-33D0-4138-A3B7-AB1FDB0684B8}"/>
                    </a:ext>
                  </a:extLst>
                </p:cNvPr>
                <p:cNvSpPr>
                  <a:spLocks noChangeArrowheads="1"/>
                </p:cNvSpPr>
                <p:nvPr/>
              </p:nvSpPr>
              <p:spPr bwMode="auto">
                <a:xfrm>
                  <a:off x="7315200" y="5410200"/>
                  <a:ext cx="762000" cy="152400"/>
                </a:xfrm>
                <a:prstGeom prst="rightArrow">
                  <a:avLst>
                    <a:gd name="adj1" fmla="val 50000"/>
                    <a:gd name="adj2" fmla="val 125000"/>
                  </a:avLst>
                </a:prstGeom>
                <a:solidFill>
                  <a:schemeClr val="tx1"/>
                </a:solidFill>
                <a:ln w="9525">
                  <a:solidFill>
                    <a:schemeClr val="tx1"/>
                  </a:solidFill>
                  <a:miter lim="800000"/>
                  <a:headEnd/>
                  <a:tailEnd/>
                </a:ln>
              </p:spPr>
              <p:txBody>
                <a:bodyPr wrap="none" anchor="ctr"/>
                <a:lstStyle/>
                <a:p>
                  <a:pPr eaLnBrk="0" hangingPunct="0"/>
                  <a:endParaRPr lang="en-US"/>
                </a:p>
              </p:txBody>
            </p:sp>
          </p:grpSp>
        </p:grpSp>
        <p:sp>
          <p:nvSpPr>
            <p:cNvPr id="12" name="TextBox 11">
              <a:extLst>
                <a:ext uri="{FF2B5EF4-FFF2-40B4-BE49-F238E27FC236}">
                  <a16:creationId xmlns:a16="http://schemas.microsoft.com/office/drawing/2014/main" xmlns="" id="{D66E12E8-780A-42BB-BFDE-8A04687A61D3}"/>
                </a:ext>
              </a:extLst>
            </p:cNvPr>
            <p:cNvSpPr txBox="1"/>
            <p:nvPr/>
          </p:nvSpPr>
          <p:spPr>
            <a:xfrm>
              <a:off x="1752600" y="228600"/>
              <a:ext cx="5642442" cy="461665"/>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Risk Assessment Basics </a:t>
              </a:r>
              <a:r>
                <a:rPr lang="en-US" b="1" dirty="0">
                  <a:latin typeface="Times New Roman" panose="02020603050405020304" pitchFamily="18" charset="0"/>
                  <a:cs typeface="Times New Roman" panose="02020603050405020304" pitchFamily="18" charset="0"/>
                </a:rPr>
                <a:t>(</a:t>
              </a:r>
              <a:r>
                <a:rPr lang="en-US" altLang="en-US" b="1" dirty="0">
                  <a:latin typeface="Times New Roman" pitchFamily="18" charset="0"/>
                  <a:cs typeface="Times New Roman" pitchFamily="18" charset="0"/>
                </a:rPr>
                <a:t>Training Series Part 6</a:t>
              </a:r>
              <a:r>
                <a:rPr lang="en-US" dirty="0"/>
                <a:t>)</a:t>
              </a:r>
            </a:p>
          </p:txBody>
        </p:sp>
      </p:grpSp>
    </p:spTree>
    <p:extLst>
      <p:ext uri="{BB962C8B-B14F-4D97-AF65-F5344CB8AC3E}">
        <p14:creationId xmlns:p14="http://schemas.microsoft.com/office/powerpoint/2010/main" val="139486500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EB08C4-B206-4098-98C3-6DC2CE1146B4}"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2"/>
          <p:cNvSpPr>
            <a:spLocks noGrp="1" noChangeArrowheads="1"/>
          </p:cNvSpPr>
          <p:nvPr>
            <p:ph type="title"/>
          </p:nvPr>
        </p:nvSpPr>
        <p:spPr>
          <a:xfrm>
            <a:off x="914400" y="152400"/>
            <a:ext cx="7239000" cy="914400"/>
          </a:xfrm>
        </p:spPr>
        <p:txBody>
          <a:bodyPr>
            <a:normAutofit/>
          </a:bodyPr>
          <a:lstStyle/>
          <a:p>
            <a:r>
              <a:rPr lang="en-US" sz="3200" b="1" dirty="0">
                <a:solidFill>
                  <a:schemeClr val="tx1"/>
                </a:solidFill>
                <a:latin typeface="Times New Roman" pitchFamily="18" charset="0"/>
              </a:rPr>
              <a:t>Assessment of Chronic Health Risk</a:t>
            </a:r>
            <a:br>
              <a:rPr lang="en-US" sz="3200" b="1" dirty="0">
                <a:solidFill>
                  <a:schemeClr val="tx1"/>
                </a:solidFill>
                <a:latin typeface="Times New Roman" pitchFamily="18" charset="0"/>
              </a:rPr>
            </a:br>
            <a:r>
              <a:rPr lang="en-US" sz="2400" b="1" dirty="0">
                <a:latin typeface="Times New Roman" pitchFamily="18" charset="0"/>
              </a:rPr>
              <a:t>(similar for air, water, soil, food, etc.)</a:t>
            </a:r>
            <a:endParaRPr lang="en-US" sz="2400" b="1" i="1" dirty="0">
              <a:solidFill>
                <a:schemeClr val="tx1"/>
              </a:solidFill>
              <a:latin typeface="Times New Roman" pitchFamily="18" charset="0"/>
            </a:endParaRPr>
          </a:p>
        </p:txBody>
      </p:sp>
      <p:sp>
        <p:nvSpPr>
          <p:cNvPr id="2" name="TextBox 1"/>
          <p:cNvSpPr txBox="1"/>
          <p:nvPr/>
        </p:nvSpPr>
        <p:spPr>
          <a:xfrm>
            <a:off x="695325" y="4191000"/>
            <a:ext cx="7677150" cy="227754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concentration term in the (chronic risk) intake equation is an estimate of the </a:t>
            </a:r>
            <a:r>
              <a:rPr kumimoji="0" lang="en-US" sz="2200" b="1" i="1"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arithmetic average </a:t>
            </a:r>
            <a:r>
              <a:rPr kumimoji="0" lang="en-US" sz="22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concentration </a:t>
            </a:r>
            <a:r>
              <a:rPr kumimoji="0" lang="en-US" sz="2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a contaminant (in a defined, exposure area) based on a set of site sampling results.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USEPA 1992: A Supplemental Guidance to RAGS: Calculating the Concentration Term</a:t>
            </a:r>
          </a:p>
        </p:txBody>
      </p:sp>
      <p:grpSp>
        <p:nvGrpSpPr>
          <p:cNvPr id="32" name="Group 31">
            <a:extLst>
              <a:ext uri="{FF2B5EF4-FFF2-40B4-BE49-F238E27FC236}">
                <a16:creationId xmlns:a16="http://schemas.microsoft.com/office/drawing/2014/main" xmlns="" id="{D2D855AA-FB40-4261-9C35-B156BFAD87C9}"/>
              </a:ext>
            </a:extLst>
          </p:cNvPr>
          <p:cNvGrpSpPr/>
          <p:nvPr/>
        </p:nvGrpSpPr>
        <p:grpSpPr>
          <a:xfrm>
            <a:off x="316136" y="1500921"/>
            <a:ext cx="8362213" cy="1571128"/>
            <a:chOff x="316136" y="1500921"/>
            <a:chExt cx="8362213" cy="1571128"/>
          </a:xfrm>
        </p:grpSpPr>
        <p:grpSp>
          <p:nvGrpSpPr>
            <p:cNvPr id="6" name="Group 5">
              <a:extLst>
                <a:ext uri="{FF2B5EF4-FFF2-40B4-BE49-F238E27FC236}">
                  <a16:creationId xmlns:a16="http://schemas.microsoft.com/office/drawing/2014/main" xmlns="" id="{40D8B948-7171-44B5-B016-959462474227}"/>
                </a:ext>
              </a:extLst>
            </p:cNvPr>
            <p:cNvGrpSpPr/>
            <p:nvPr/>
          </p:nvGrpSpPr>
          <p:grpSpPr>
            <a:xfrm>
              <a:off x="605433" y="2226573"/>
              <a:ext cx="8072916" cy="845476"/>
              <a:chOff x="-113228" y="2947380"/>
              <a:chExt cx="8072916" cy="845476"/>
            </a:xfrm>
          </p:grpSpPr>
          <p:sp>
            <p:nvSpPr>
              <p:cNvPr id="8" name="Rectangle 5">
                <a:extLst>
                  <a:ext uri="{FF2B5EF4-FFF2-40B4-BE49-F238E27FC236}">
                    <a16:creationId xmlns:a16="http://schemas.microsoft.com/office/drawing/2014/main" xmlns="" id="{ED3893EB-3852-4CB5-8E92-307AB6392110}"/>
                  </a:ext>
                </a:extLst>
              </p:cNvPr>
              <p:cNvSpPr>
                <a:spLocks noChangeArrowheads="1"/>
              </p:cNvSpPr>
              <p:nvPr/>
            </p:nvSpPr>
            <p:spPr bwMode="auto">
              <a:xfrm>
                <a:off x="2445307" y="3145249"/>
                <a:ext cx="35747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a:t>
                </a:r>
              </a:p>
            </p:txBody>
          </p:sp>
          <p:sp>
            <p:nvSpPr>
              <p:cNvPr id="9" name="Rectangle 6">
                <a:extLst>
                  <a:ext uri="{FF2B5EF4-FFF2-40B4-BE49-F238E27FC236}">
                    <a16:creationId xmlns:a16="http://schemas.microsoft.com/office/drawing/2014/main" xmlns="" id="{76C8458F-C158-4A8A-BC9D-89933B1D7124}"/>
                  </a:ext>
                </a:extLst>
              </p:cNvPr>
              <p:cNvSpPr>
                <a:spLocks noChangeArrowheads="1"/>
              </p:cNvSpPr>
              <p:nvPr/>
            </p:nvSpPr>
            <p:spPr bwMode="auto">
              <a:xfrm>
                <a:off x="-113228" y="2964424"/>
                <a:ext cx="2643353"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Cancer/Noncancer</a:t>
                </a:r>
              </a:p>
              <a:p>
                <a:pPr algn="ctr"/>
                <a:r>
                  <a:rPr lang="en-US" altLang="en-US" sz="2400" b="1" dirty="0">
                    <a:latin typeface="Times New Roman" panose="02020603050405020304" pitchFamily="18" charset="0"/>
                    <a:cs typeface="Times New Roman" panose="02020603050405020304" pitchFamily="18" charset="0"/>
                  </a:rPr>
                  <a:t>Risk</a:t>
                </a:r>
              </a:p>
            </p:txBody>
          </p:sp>
          <p:grpSp>
            <p:nvGrpSpPr>
              <p:cNvPr id="10" name="Group 9">
                <a:extLst>
                  <a:ext uri="{FF2B5EF4-FFF2-40B4-BE49-F238E27FC236}">
                    <a16:creationId xmlns:a16="http://schemas.microsoft.com/office/drawing/2014/main" xmlns="" id="{93CB1598-4F39-48D7-B31A-DFD5BA945793}"/>
                  </a:ext>
                </a:extLst>
              </p:cNvPr>
              <p:cNvGrpSpPr/>
              <p:nvPr/>
            </p:nvGrpSpPr>
            <p:grpSpPr>
              <a:xfrm>
                <a:off x="2785048" y="2947380"/>
                <a:ext cx="5174640" cy="838942"/>
                <a:chOff x="454598" y="2835859"/>
                <a:chExt cx="5174640" cy="838942"/>
              </a:xfrm>
            </p:grpSpPr>
            <p:sp>
              <p:nvSpPr>
                <p:cNvPr id="11" name="Rectangle 2">
                  <a:extLst>
                    <a:ext uri="{FF2B5EF4-FFF2-40B4-BE49-F238E27FC236}">
                      <a16:creationId xmlns:a16="http://schemas.microsoft.com/office/drawing/2014/main" xmlns="" id="{2C6DA66B-1893-4BFA-96AA-DA6AF0E051BE}"/>
                    </a:ext>
                  </a:extLst>
                </p:cNvPr>
                <p:cNvSpPr>
                  <a:spLocks noChangeArrowheads="1"/>
                </p:cNvSpPr>
                <p:nvPr/>
              </p:nvSpPr>
              <p:spPr bwMode="auto">
                <a:xfrm>
                  <a:off x="454598" y="2846369"/>
                  <a:ext cx="2080700"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solidFill>
                        <a:srgbClr val="FF0000"/>
                      </a:solidFill>
                      <a:latin typeface="Times New Roman" panose="02020603050405020304" pitchFamily="18" charset="0"/>
                      <a:cs typeface="Times New Roman" panose="02020603050405020304" pitchFamily="18" charset="0"/>
                    </a:rPr>
                    <a:t>Ave Exposure</a:t>
                  </a:r>
                </a:p>
                <a:p>
                  <a:pPr algn="ctr"/>
                  <a:r>
                    <a:rPr lang="en-US" altLang="en-US" sz="2400" b="1" dirty="0">
                      <a:solidFill>
                        <a:srgbClr val="FF0000"/>
                      </a:solidFill>
                      <a:latin typeface="Times New Roman" panose="02020603050405020304" pitchFamily="18" charset="0"/>
                      <a:cs typeface="Times New Roman" panose="02020603050405020304" pitchFamily="18" charset="0"/>
                    </a:rPr>
                    <a:t>Concentration</a:t>
                  </a:r>
                </a:p>
              </p:txBody>
            </p:sp>
            <p:sp>
              <p:nvSpPr>
                <p:cNvPr id="12" name="Rectangle 3">
                  <a:extLst>
                    <a:ext uri="{FF2B5EF4-FFF2-40B4-BE49-F238E27FC236}">
                      <a16:creationId xmlns:a16="http://schemas.microsoft.com/office/drawing/2014/main" xmlns="" id="{84395BBC-E336-4093-A274-42E44B42C647}"/>
                    </a:ext>
                  </a:extLst>
                </p:cNvPr>
                <p:cNvSpPr>
                  <a:spLocks noChangeArrowheads="1"/>
                </p:cNvSpPr>
                <p:nvPr/>
              </p:nvSpPr>
              <p:spPr bwMode="auto">
                <a:xfrm>
                  <a:off x="2434756" y="2988677"/>
                  <a:ext cx="33663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x</a:t>
                  </a:r>
                </a:p>
              </p:txBody>
            </p:sp>
            <p:sp>
              <p:nvSpPr>
                <p:cNvPr id="13" name="Rectangle 4">
                  <a:extLst>
                    <a:ext uri="{FF2B5EF4-FFF2-40B4-BE49-F238E27FC236}">
                      <a16:creationId xmlns:a16="http://schemas.microsoft.com/office/drawing/2014/main" xmlns="" id="{CC93CC4C-2468-4355-90EA-E0E1951EB77D}"/>
                    </a:ext>
                  </a:extLst>
                </p:cNvPr>
                <p:cNvSpPr>
                  <a:spLocks noChangeArrowheads="1"/>
                </p:cNvSpPr>
                <p:nvPr/>
              </p:nvSpPr>
              <p:spPr bwMode="auto">
                <a:xfrm>
                  <a:off x="2688094" y="2835859"/>
                  <a:ext cx="1425905"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Exposure</a:t>
                  </a:r>
                </a:p>
                <a:p>
                  <a:pPr algn="ctr"/>
                  <a:r>
                    <a:rPr lang="en-US" altLang="en-US" sz="2400" b="1" dirty="0">
                      <a:latin typeface="Times New Roman" panose="02020603050405020304" pitchFamily="18" charset="0"/>
                      <a:cs typeface="Times New Roman" panose="02020603050405020304" pitchFamily="18" charset="0"/>
                    </a:rPr>
                    <a:t>Factors</a:t>
                  </a:r>
                </a:p>
              </p:txBody>
            </p:sp>
            <p:sp>
              <p:nvSpPr>
                <p:cNvPr id="14" name="Rectangle 8">
                  <a:extLst>
                    <a:ext uri="{FF2B5EF4-FFF2-40B4-BE49-F238E27FC236}">
                      <a16:creationId xmlns:a16="http://schemas.microsoft.com/office/drawing/2014/main" xmlns="" id="{C3B15F59-8EA6-4B52-82A3-4006AB253F10}"/>
                    </a:ext>
                  </a:extLst>
                </p:cNvPr>
                <p:cNvSpPr>
                  <a:spLocks noChangeArrowheads="1"/>
                </p:cNvSpPr>
                <p:nvPr/>
              </p:nvSpPr>
              <p:spPr bwMode="auto">
                <a:xfrm>
                  <a:off x="4100110" y="3005136"/>
                  <a:ext cx="336633"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x</a:t>
                  </a:r>
                </a:p>
              </p:txBody>
            </p:sp>
            <p:sp>
              <p:nvSpPr>
                <p:cNvPr id="15" name="Rectangle 9">
                  <a:extLst>
                    <a:ext uri="{FF2B5EF4-FFF2-40B4-BE49-F238E27FC236}">
                      <a16:creationId xmlns:a16="http://schemas.microsoft.com/office/drawing/2014/main" xmlns="" id="{87077182-8049-4AD5-A17B-915832A4D3A1}"/>
                    </a:ext>
                  </a:extLst>
                </p:cNvPr>
                <p:cNvSpPr>
                  <a:spLocks noChangeArrowheads="1"/>
                </p:cNvSpPr>
                <p:nvPr/>
              </p:nvSpPr>
              <p:spPr bwMode="auto">
                <a:xfrm>
                  <a:off x="4399157" y="3022181"/>
                  <a:ext cx="1230081"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Toxicity</a:t>
                  </a:r>
                </a:p>
              </p:txBody>
            </p:sp>
          </p:grpSp>
        </p:grpSp>
        <p:sp>
          <p:nvSpPr>
            <p:cNvPr id="29" name="Rectangle 9">
              <a:extLst>
                <a:ext uri="{FF2B5EF4-FFF2-40B4-BE49-F238E27FC236}">
                  <a16:creationId xmlns:a16="http://schemas.microsoft.com/office/drawing/2014/main" xmlns="" id="{D581EC01-CFEF-4538-A012-BFEFE2D0C0E1}"/>
                </a:ext>
              </a:extLst>
            </p:cNvPr>
            <p:cNvSpPr>
              <a:spLocks noChangeArrowheads="1"/>
            </p:cNvSpPr>
            <p:nvPr/>
          </p:nvSpPr>
          <p:spPr bwMode="auto">
            <a:xfrm>
              <a:off x="316136" y="1500921"/>
              <a:ext cx="3603552" cy="4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a:r>
                <a:rPr lang="en-US" altLang="en-US" sz="2400" b="1" dirty="0">
                  <a:latin typeface="Times New Roman" panose="02020603050405020304" pitchFamily="18" charset="0"/>
                  <a:cs typeface="Times New Roman" panose="02020603050405020304" pitchFamily="18" charset="0"/>
                </a:rPr>
                <a:t>Simplified Risk Equation:</a:t>
              </a:r>
            </a:p>
          </p:txBody>
        </p:sp>
      </p:grpSp>
    </p:spTree>
    <p:extLst>
      <p:ext uri="{BB962C8B-B14F-4D97-AF65-F5344CB8AC3E}">
        <p14:creationId xmlns:p14="http://schemas.microsoft.com/office/powerpoint/2010/main" val="36427286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attelle-Monterey_PRESENTATION TEMPLATE_May2014">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ITRC-EPA Region 7 - 112403">
  <a:themeElements>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fontScheme name="ITRC-EPA Region 7 - 1124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ITRC-EPA Region 7 - 11240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TRC-EPA Region 7 - 11240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TRC-EPA Region 7 - 11240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TRC-EPA Region 7 - 11240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TRC-EPA Region 7 - 11240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TRC-EPA Region 7 - 11240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ITRC-EPA Region 7 - 112403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3333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7461</TotalTime>
  <Words>5619</Words>
  <Application>Microsoft Office PowerPoint</Application>
  <PresentationFormat>On-screen Show (4:3)</PresentationFormat>
  <Paragraphs>1284</Paragraphs>
  <Slides>64</Slides>
  <Notes>25</Notes>
  <HiddenSlides>0</HiddenSlides>
  <MMClips>0</MMClips>
  <ScaleCrop>false</ScaleCrop>
  <HeadingPairs>
    <vt:vector size="8" baseType="variant">
      <vt:variant>
        <vt:lpstr>Fonts Used</vt:lpstr>
      </vt:variant>
      <vt:variant>
        <vt:i4>15</vt:i4>
      </vt:variant>
      <vt:variant>
        <vt:lpstr>Theme</vt:lpstr>
      </vt:variant>
      <vt:variant>
        <vt:i4>4</vt:i4>
      </vt:variant>
      <vt:variant>
        <vt:lpstr>Embedded OLE Servers</vt:lpstr>
      </vt:variant>
      <vt:variant>
        <vt:i4>1</vt:i4>
      </vt:variant>
      <vt:variant>
        <vt:lpstr>Slide Titles</vt:lpstr>
      </vt:variant>
      <vt:variant>
        <vt:i4>64</vt:i4>
      </vt:variant>
    </vt:vector>
  </HeadingPairs>
  <TitlesOfParts>
    <vt:vector size="84" baseType="lpstr">
      <vt:lpstr>Arial Unicode MS</vt:lpstr>
      <vt:lpstr>MS Gothic</vt:lpstr>
      <vt:lpstr>ＭＳ Ｐゴシック</vt:lpstr>
      <vt:lpstr>SimSun</vt:lpstr>
      <vt:lpstr>SimSun</vt:lpstr>
      <vt:lpstr>Arial</vt:lpstr>
      <vt:lpstr>Arial Narrow</vt:lpstr>
      <vt:lpstr>Calibri</vt:lpstr>
      <vt:lpstr>Cambria Math</vt:lpstr>
      <vt:lpstr>Marlett</vt:lpstr>
      <vt:lpstr>Symbol</vt:lpstr>
      <vt:lpstr>Tahoma</vt:lpstr>
      <vt:lpstr>Times New Roman</vt:lpstr>
      <vt:lpstr>Wingdings</vt:lpstr>
      <vt:lpstr>Wingdings 3</vt:lpstr>
      <vt:lpstr>Office Theme</vt:lpstr>
      <vt:lpstr>Battelle-Monterey_PRESENTATION TEMPLATE_May2014</vt:lpstr>
      <vt:lpstr>Default Design</vt:lpstr>
      <vt:lpstr>1_ITRC-EPA Region 7 - 112403</vt:lpstr>
      <vt:lpstr>Clip</vt:lpstr>
      <vt:lpstr>Risk-Based Investigation and Characterization of Contaminated Soil and Sediment  </vt:lpstr>
      <vt:lpstr>PowerPoint Presentation</vt:lpstr>
      <vt:lpstr>Six-Part Webinar Training Series (2017, recorded)</vt:lpstr>
      <vt:lpstr>PowerPoint Presentation</vt:lpstr>
      <vt:lpstr>PowerPoint Presentation</vt:lpstr>
      <vt:lpstr>PowerPoint Presentation</vt:lpstr>
      <vt:lpstr>PowerPoint Presentation</vt:lpstr>
      <vt:lpstr>PowerPoint Presentation</vt:lpstr>
      <vt:lpstr>Assessment of Chronic Health Risk (similar for air, water, soil, food, etc.)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Field Study Results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Large-Scale Patterns Can Be Real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Sampling Theory Training Courses</vt:lpstr>
      <vt:lpstr>PowerPoint Presentation</vt:lpstr>
      <vt:lpstr>PowerPoint Presentation</vt:lpstr>
      <vt:lpstr>Laboratory Processing and Subsampling -Repeat Method Used in Field-</vt:lpstr>
      <vt:lpstr>PowerPoint Presentation</vt:lpstr>
      <vt:lpstr>PowerPoint Presentation</vt:lpstr>
      <vt:lpstr>PowerPoint Presentation</vt:lpstr>
      <vt:lpstr>PowerPoint Presentation</vt:lpstr>
      <vt:lpstr>Are Discrete Sample Data Ever Useful? (Yes!)</vt:lpstr>
      <vt:lpstr>PowerPoint Presentation</vt:lpstr>
      <vt:lpstr>It’s All About the Decision Units (Training Series Part 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Hawaii’s Transition from Discretes to DU-MIS (2005-2009)</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Roger Brewer</dc:creator>
  <cp:lastModifiedBy>Roger Brewer</cp:lastModifiedBy>
  <cp:revision>1011</cp:revision>
  <cp:lastPrinted>2019-02-19T22:01:45Z</cp:lastPrinted>
  <dcterms:created xsi:type="dcterms:W3CDTF">2014-09-01T18:56:09Z</dcterms:created>
  <dcterms:modified xsi:type="dcterms:W3CDTF">2019-02-20T17:48:57Z</dcterms:modified>
</cp:coreProperties>
</file>